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685" r:id="rId3"/>
    <p:sldMasterId id="2147483722" r:id="rId4"/>
    <p:sldMasterId id="2147483740" r:id="rId5"/>
    <p:sldMasterId id="2147483757" r:id="rId6"/>
    <p:sldMasterId id="2147483769" r:id="rId7"/>
    <p:sldMasterId id="2147483783" r:id="rId8"/>
  </p:sldMasterIdLst>
  <p:notesMasterIdLst>
    <p:notesMasterId r:id="rId48"/>
  </p:notesMasterIdLst>
  <p:handoutMasterIdLst>
    <p:handoutMasterId r:id="rId49"/>
  </p:handoutMasterIdLst>
  <p:sldIdLst>
    <p:sldId id="638" r:id="rId9"/>
    <p:sldId id="609" r:id="rId10"/>
    <p:sldId id="637" r:id="rId11"/>
    <p:sldId id="636" r:id="rId12"/>
    <p:sldId id="257" r:id="rId13"/>
    <p:sldId id="272" r:id="rId14"/>
    <p:sldId id="271" r:id="rId15"/>
    <p:sldId id="270" r:id="rId16"/>
    <p:sldId id="273" r:id="rId17"/>
    <p:sldId id="621" r:id="rId18"/>
    <p:sldId id="611" r:id="rId19"/>
    <p:sldId id="274" r:id="rId20"/>
    <p:sldId id="613" r:id="rId21"/>
    <p:sldId id="280" r:id="rId22"/>
    <p:sldId id="626" r:id="rId23"/>
    <p:sldId id="264" r:id="rId24"/>
    <p:sldId id="627" r:id="rId25"/>
    <p:sldId id="263" r:id="rId26"/>
    <p:sldId id="628" r:id="rId27"/>
    <p:sldId id="635" r:id="rId28"/>
    <p:sldId id="614" r:id="rId29"/>
    <p:sldId id="265" r:id="rId30"/>
    <p:sldId id="629" r:id="rId31"/>
    <p:sldId id="630" r:id="rId32"/>
    <p:sldId id="631" r:id="rId33"/>
    <p:sldId id="616" r:id="rId34"/>
    <p:sldId id="295" r:id="rId35"/>
    <p:sldId id="632" r:id="rId36"/>
    <p:sldId id="336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351" r:id="rId46"/>
    <p:sldId id="625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04F"/>
    <a:srgbClr val="FFFFCC"/>
    <a:srgbClr val="000099"/>
    <a:srgbClr val="0000FF"/>
    <a:srgbClr val="02023C"/>
    <a:srgbClr val="DE4654"/>
    <a:srgbClr val="8BC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557" autoAdjust="0"/>
  </p:normalViewPr>
  <p:slideViewPr>
    <p:cSldViewPr>
      <p:cViewPr varScale="1">
        <p:scale>
          <a:sx n="103" d="100"/>
          <a:sy n="103" d="100"/>
        </p:scale>
        <p:origin x="787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giải quyết tại lớp nếu có thời gian.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360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8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3572"/>
            <a:ext cx="3761184" cy="5147072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035052"/>
            <a:ext cx="6430967" cy="196214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2997200"/>
            <a:ext cx="5240734" cy="1041401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4412457"/>
            <a:ext cx="3243033" cy="273844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09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00349"/>
            <a:ext cx="413375" cy="273844"/>
          </a:xfrm>
        </p:spPr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49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000249"/>
            <a:ext cx="6698060" cy="1582787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3583036"/>
            <a:ext cx="669806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31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000250"/>
            <a:ext cx="3671291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000250"/>
            <a:ext cx="3671292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03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1993900"/>
            <a:ext cx="34553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000250"/>
            <a:ext cx="3466903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92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8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19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00150"/>
            <a:ext cx="2661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514350"/>
            <a:ext cx="4680743" cy="382905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228850"/>
            <a:ext cx="2661841" cy="137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25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314449"/>
            <a:ext cx="4069619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685800"/>
            <a:ext cx="2460731" cy="3429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2343149"/>
            <a:ext cx="4069619" cy="13716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84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3549649"/>
            <a:ext cx="7514033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3974702"/>
            <a:ext cx="7514033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37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3" cy="2286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78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2571749"/>
            <a:ext cx="6399611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3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33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481436"/>
            <a:ext cx="7514032" cy="11016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3036"/>
            <a:ext cx="7514033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04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2914650"/>
            <a:ext cx="7514033" cy="66675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1400"/>
            <a:ext cx="7514033" cy="762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21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4" cy="20454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2628900"/>
            <a:ext cx="7514035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31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514350"/>
            <a:ext cx="1327777" cy="3829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514350"/>
            <a:ext cx="6014807" cy="382905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18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35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88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68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50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00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53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61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1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8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85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9129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837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009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350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105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27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1500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571500"/>
            <a:ext cx="2193989" cy="40005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973836"/>
            <a:ext cx="5486400" cy="2441448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312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748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973836"/>
            <a:ext cx="5486400" cy="2441448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3504438"/>
            <a:ext cx="5486400" cy="6858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3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651510"/>
            <a:ext cx="260604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651510"/>
            <a:ext cx="260604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274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767690"/>
            <a:ext cx="2606040" cy="6057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448202"/>
            <a:ext cx="2606040" cy="3017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767690"/>
            <a:ext cx="2606040" cy="60987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448202"/>
            <a:ext cx="2606040" cy="3017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061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941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D6B61-5968-4385-7EBE-CBCDD755F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7991500" y="4324350"/>
            <a:ext cx="604818" cy="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375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651510"/>
            <a:ext cx="548640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20632"/>
            <a:ext cx="2125980" cy="174149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8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575564"/>
            <a:ext cx="6086423" cy="399821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19756"/>
            <a:ext cx="2125980" cy="174193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4767263"/>
            <a:ext cx="4433638" cy="273844"/>
          </a:xfrm>
        </p:spPr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712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15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742950"/>
            <a:ext cx="2114550" cy="3714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651510"/>
            <a:ext cx="5486400" cy="384048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636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D910-22E7-4E20-AEEF-CB7918911AD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E3B8-B445-4951-9E6B-9D5D0934D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53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D910-22E7-4E20-AEEF-CB7918911AD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E3B8-B445-4951-9E6B-9D5D0934D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5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D910-22E7-4E20-AEEF-CB7918911AD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E3B8-B445-4951-9E6B-9D5D0934D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81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D910-22E7-4E20-AEEF-CB7918911AD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E3B8-B445-4951-9E6B-9D5D0934D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96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D910-22E7-4E20-AEEF-CB7918911AD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E3B8-B445-4951-9E6B-9D5D0934D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14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D910-22E7-4E20-AEEF-CB7918911AD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E3B8-B445-4951-9E6B-9D5D0934D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485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D910-22E7-4E20-AEEF-CB7918911AD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E3B8-B445-4951-9E6B-9D5D0934D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699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D910-22E7-4E20-AEEF-CB7918911AD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E3B8-B445-4951-9E6B-9D5D0934D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71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D910-22E7-4E20-AEEF-CB7918911AD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E3B8-B445-4951-9E6B-9D5D0934D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066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D910-22E7-4E20-AEEF-CB7918911AD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E3B8-B445-4951-9E6B-9D5D0934D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730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D910-22E7-4E20-AEEF-CB7918911AD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E3B8-B445-4951-9E6B-9D5D0934D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38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355601" y="200025"/>
            <a:ext cx="8432800" cy="474345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350"/>
          </a:p>
        </p:txBody>
      </p:sp>
      <p:sp>
        <p:nvSpPr>
          <p:cNvPr id="3" name="矩形: 圆角 11"/>
          <p:cNvSpPr/>
          <p:nvPr userDrawn="1"/>
        </p:nvSpPr>
        <p:spPr>
          <a:xfrm>
            <a:off x="484188" y="303610"/>
            <a:ext cx="8139112" cy="449937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350"/>
          </a:p>
        </p:txBody>
      </p:sp>
      <p:sp>
        <p:nvSpPr>
          <p:cNvPr id="4" name="矩形: 圆角 59"/>
          <p:cNvSpPr/>
          <p:nvPr userDrawn="1"/>
        </p:nvSpPr>
        <p:spPr>
          <a:xfrm>
            <a:off x="530226" y="342901"/>
            <a:ext cx="8045450" cy="4427935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350" dirty="0"/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719138" y="100012"/>
            <a:ext cx="7612062" cy="461963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8400058" y="1326952"/>
            <a:ext cx="675084" cy="32385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8373071" y="2067125"/>
            <a:ext cx="675085" cy="2698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8373071" y="2781500"/>
            <a:ext cx="675085" cy="2698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8373071" y="3494684"/>
            <a:ext cx="675084" cy="269875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8373071" y="4209059"/>
            <a:ext cx="675084" cy="2698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55167" y="656829"/>
            <a:ext cx="673894" cy="2698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1458721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924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674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457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10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265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65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558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586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9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0"/>
            <a:ext cx="1827610" cy="51435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5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4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5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D910-22E7-4E20-AEEF-CB7918911AD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EE3B8-B445-4951-9E6B-9D5D0934D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4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C6F7-45AE-479B-B9D3-473A089947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60A3-8747-4477-88D7-F4E130D4D6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8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4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0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0.png"/><Relationship Id="rId5" Type="http://schemas.openxmlformats.org/officeDocument/2006/relationships/image" Target="../media/image411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450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8.svg"/><Relationship Id="rId7" Type="http://schemas.openxmlformats.org/officeDocument/2006/relationships/image" Target="../media/image5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48.svg"/><Relationship Id="rId7" Type="http://schemas.openxmlformats.org/officeDocument/2006/relationships/image" Target="../media/image6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48.svg"/><Relationship Id="rId7" Type="http://schemas.openxmlformats.org/officeDocument/2006/relationships/image" Target="../media/image7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1.xml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79.png"/><Relationship Id="rId26" Type="http://schemas.openxmlformats.org/officeDocument/2006/relationships/slide" Target="slide38.xml"/><Relationship Id="rId3" Type="http://schemas.openxmlformats.org/officeDocument/2006/relationships/slideLayout" Target="../slideLayouts/slideLayout92.xml"/><Relationship Id="rId21" Type="http://schemas.openxmlformats.org/officeDocument/2006/relationships/slide" Target="slide37.xml"/><Relationship Id="rId7" Type="http://schemas.openxmlformats.org/officeDocument/2006/relationships/slide" Target="slide33.xml"/><Relationship Id="rId12" Type="http://schemas.openxmlformats.org/officeDocument/2006/relationships/slide" Target="slide35.xml"/><Relationship Id="rId17" Type="http://schemas.microsoft.com/office/2007/relationships/hdphoto" Target="../media/hdphoto3.wdp"/><Relationship Id="rId25" Type="http://schemas.openxmlformats.org/officeDocument/2006/relationships/image" Target="../media/image83.png"/><Relationship Id="rId2" Type="http://schemas.openxmlformats.org/officeDocument/2006/relationships/audio" Target="../media/media1.mp3"/><Relationship Id="rId16" Type="http://schemas.openxmlformats.org/officeDocument/2006/relationships/image" Target="../media/image78.png"/><Relationship Id="rId20" Type="http://schemas.openxmlformats.org/officeDocument/2006/relationships/image" Target="../media/image80.png"/><Relationship Id="rId1" Type="http://schemas.microsoft.com/office/2007/relationships/media" Target="../media/media1.mp3"/><Relationship Id="rId6" Type="http://schemas.openxmlformats.org/officeDocument/2006/relationships/image" Target="../media/image66.gif"/><Relationship Id="rId11" Type="http://schemas.microsoft.com/office/2007/relationships/hdphoto" Target="../media/hdphoto2.wdp"/><Relationship Id="rId24" Type="http://schemas.openxmlformats.org/officeDocument/2006/relationships/image" Target="../media/image82.jpeg"/><Relationship Id="rId5" Type="http://schemas.openxmlformats.org/officeDocument/2006/relationships/image" Target="../media/image65.png"/><Relationship Id="rId15" Type="http://schemas.openxmlformats.org/officeDocument/2006/relationships/image" Target="../media/image77.jpeg"/><Relationship Id="rId23" Type="http://schemas.openxmlformats.org/officeDocument/2006/relationships/slide" Target="slide34.xml"/><Relationship Id="rId10" Type="http://schemas.openxmlformats.org/officeDocument/2006/relationships/image" Target="../media/image75.png"/><Relationship Id="rId19" Type="http://schemas.microsoft.com/office/2007/relationships/hdphoto" Target="../media/hdphoto4.wdp"/><Relationship Id="rId4" Type="http://schemas.openxmlformats.org/officeDocument/2006/relationships/image" Target="../media/image54.jpg"/><Relationship Id="rId9" Type="http://schemas.openxmlformats.org/officeDocument/2006/relationships/image" Target="../media/image74.jpeg"/><Relationship Id="rId14" Type="http://schemas.openxmlformats.org/officeDocument/2006/relationships/slide" Target="slide36.xml"/><Relationship Id="rId22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microsoft.com/office/2007/relationships/hdphoto" Target="../media/hdphoto5.wdp"/><Relationship Id="rId7" Type="http://schemas.openxmlformats.org/officeDocument/2006/relationships/image" Target="../media/image9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92.xml"/><Relationship Id="rId6" Type="http://schemas.microsoft.com/office/2007/relationships/hdphoto" Target="../media/hdphoto6.wdp"/><Relationship Id="rId5" Type="http://schemas.openxmlformats.org/officeDocument/2006/relationships/image" Target="../media/image85.png"/><Relationship Id="rId10" Type="http://schemas.openxmlformats.org/officeDocument/2006/relationships/image" Target="../media/image93.png"/><Relationship Id="rId4" Type="http://schemas.openxmlformats.org/officeDocument/2006/relationships/slide" Target="slide32.xml"/><Relationship Id="rId9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7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89.png"/><Relationship Id="rId5" Type="http://schemas.openxmlformats.org/officeDocument/2006/relationships/image" Target="../media/image851.png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89.png"/><Relationship Id="rId5" Type="http://schemas.openxmlformats.org/officeDocument/2006/relationships/image" Target="../media/image98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9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89.png"/><Relationship Id="rId5" Type="http://schemas.openxmlformats.org/officeDocument/2006/relationships/image" Target="../media/image850.png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100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89.png"/><Relationship Id="rId5" Type="http://schemas.openxmlformats.org/officeDocument/2006/relationships/image" Target="../media/image860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4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sv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2" descr="OPL20U25GSXzBJYl68kk8uQGfFKzs7yb1M4KJWUiLk6ZEvGF+qCIPSnY57AbBFCvTW$2023.18.30$30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152400" y="361387"/>
            <a:ext cx="9068412" cy="560041"/>
            <a:chOff x="-715" y="589"/>
            <a:chExt cx="5323" cy="424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-715" y="589"/>
              <a:ext cx="5323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TRƯỜNG THCS NGỌC HỒI</a:t>
              </a:r>
            </a:p>
          </p:txBody>
        </p:sp>
        <p:sp>
          <p:nvSpPr>
            <p:cNvPr id="2058" name="Line 20"/>
            <p:cNvSpPr>
              <a:spLocks noChangeShapeType="1"/>
            </p:cNvSpPr>
            <p:nvPr/>
          </p:nvSpPr>
          <p:spPr bwMode="auto">
            <a:xfrm>
              <a:off x="1349" y="1013"/>
              <a:ext cx="129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3" descr="OPL20U25GSXzBJYl68kk8uQGfFKzs7yb1M4KJWUiLk6ZEvGF+qCIPSnY57AbBFCvTW$2023.18.30$30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393490" y="1885950"/>
            <a:ext cx="6586232" cy="46166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Môn: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8 (KNTTVCS)</a:t>
            </a:r>
          </a:p>
        </p:txBody>
      </p:sp>
    </p:spTree>
    <p:extLst>
      <p:ext uri="{BB962C8B-B14F-4D97-AF65-F5344CB8AC3E}">
        <p14:creationId xmlns:p14="http://schemas.microsoft.com/office/powerpoint/2010/main" val="18910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208534" y="1581150"/>
            <a:ext cx="47269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352800" y="742950"/>
            <a:ext cx="2278509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34277" y="454668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35374" y="1662149"/>
            <a:ext cx="5865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1674424" y="490044"/>
            <a:ext cx="6271187" cy="756537"/>
            <a:chOff x="-698518" y="647701"/>
            <a:chExt cx="11425663" cy="1429494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647701"/>
              <a:ext cx="11425663" cy="1429494"/>
              <a:chOff x="0" y="0"/>
              <a:chExt cx="380698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03200" y="-326"/>
                <a:ext cx="3400580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90600" y="1073683"/>
              <a:ext cx="8361675" cy="795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1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BÀI HỌC</a:t>
              </a:r>
            </a:p>
          </p:txBody>
        </p:sp>
      </p:grpSp>
      <p:grpSp>
        <p:nvGrpSpPr>
          <p:cNvPr id="27" name="Group 27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-509017" y="4260364"/>
            <a:ext cx="2043704" cy="197059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30" descr="OPL20U25GSXzBJYl68kk8uQGfFKzs7yb1M4KJWUiLk6ZEvGF+qCIPSnY57AbBFCvTW$2023.18.30$30+K4lPs7H94VUqPe2XwIsfPRnrXQE//QTEXxb8/8N4CNc6FpgZahzpTjFhMzSA7T/nHJa11DE8Ng2TP3iAmRczFlmslSuUNOgUeb6yRvs0="/>
          <p:cNvGrpSpPr>
            <a:grpSpLocks noChangeAspect="1"/>
          </p:cNvGrpSpPr>
          <p:nvPr/>
        </p:nvGrpSpPr>
        <p:grpSpPr>
          <a:xfrm>
            <a:off x="323214" y="4629149"/>
            <a:ext cx="1482937" cy="1482937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7907209" y="-912486"/>
            <a:ext cx="2043704" cy="1970597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5" descr="OPL20U25GSXzBJYl68kk8uQGfFKzs7yb1M4KJWUiLk6ZEvGF+qCIPSnY57AbBFCvTW$2023.18.30$30+K4lPs7H94VUqPe2XwIsfPRnrXQE//QTEXxb8/8N4CNc6FpgZahzpTjFhMzSA7T/nHJa11DE8Ng2TP3iAmRczFlmslSuUNOgUeb6yRvs0="/>
          <p:cNvGrpSpPr>
            <a:grpSpLocks noChangeAspect="1"/>
          </p:cNvGrpSpPr>
          <p:nvPr/>
        </p:nvGrpSpPr>
        <p:grpSpPr>
          <a:xfrm>
            <a:off x="7487175" y="-759598"/>
            <a:ext cx="1482937" cy="1482937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" name="Picture 37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629649" y="4629149"/>
            <a:ext cx="912755" cy="1018417"/>
          </a:xfrm>
          <a:prstGeom prst="rect">
            <a:avLst/>
          </a:prstGeom>
        </p:spPr>
      </p:pic>
      <p:grpSp>
        <p:nvGrpSpPr>
          <p:cNvPr id="43" name="Group 42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311946" y="1689816"/>
            <a:ext cx="2969352" cy="2863133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6" y="4149007"/>
              <a:ext cx="5065457" cy="3907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01.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3178355" y="1689816"/>
            <a:ext cx="3030080" cy="2863133"/>
            <a:chOff x="6729407" y="3683125"/>
            <a:chExt cx="5520594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5" y="4149007"/>
              <a:ext cx="5508526" cy="3907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6101263" y="1689816"/>
            <a:ext cx="3042737" cy="2863133"/>
            <a:chOff x="12511423" y="3685913"/>
            <a:chExt cx="5543654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9" y="4086265"/>
              <a:ext cx="5522868" cy="3907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0537AB-A17A-9AA1-832D-F81EB5C0C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1" y="2453019"/>
            <a:ext cx="2911987" cy="1752600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F4B7E9-C9E9-CA35-2A58-B099666B08B5}"/>
              </a:ext>
            </a:extLst>
          </p:cNvPr>
          <p:cNvSpPr txBox="1"/>
          <p:nvPr/>
        </p:nvSpPr>
        <p:spPr>
          <a:xfrm>
            <a:off x="355796" y="744415"/>
            <a:ext cx="3581400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881D44D-CE3B-4C85-1A03-BA2A508CE03C}"/>
              </a:ext>
            </a:extLst>
          </p:cNvPr>
          <p:cNvSpPr txBox="1"/>
          <p:nvPr/>
        </p:nvSpPr>
        <p:spPr>
          <a:xfrm>
            <a:off x="234923" y="1256522"/>
            <a:ext cx="8756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Biểu thức biểu thị diện tích  của hình tạo bởi một tam giác vuông và hai hình vuông dựng trên hai cạnh góc vuông của nó (Hình 1.1) là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7D761C-D9FD-0A00-36B9-DB3B66B0F023}"/>
              </a:ext>
            </a:extLst>
          </p:cNvPr>
          <p:cNvSpPr/>
          <p:nvPr/>
        </p:nvSpPr>
        <p:spPr>
          <a:xfrm>
            <a:off x="6454260" y="2134378"/>
            <a:ext cx="2454817" cy="1752600"/>
          </a:xfrm>
          <a:prstGeom prst="cloudCallout">
            <a:avLst>
              <a:gd name="adj1" fmla="val -99008"/>
              <a:gd name="adj2" fmla="val 16355"/>
            </a:avLst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BDEE80-2032-FBC4-9013-4204A205FECD}"/>
              </a:ext>
            </a:extLst>
          </p:cNvPr>
          <p:cNvSpPr txBox="1"/>
          <p:nvPr/>
        </p:nvSpPr>
        <p:spPr>
          <a:xfrm>
            <a:off x="6882441" y="2245337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180EB48-441F-E493-18DC-3AC208A7D104}"/>
                  </a:ext>
                </a:extLst>
              </p:cNvPr>
              <p:cNvSpPr txBox="1"/>
              <p:nvPr/>
            </p:nvSpPr>
            <p:spPr>
              <a:xfrm>
                <a:off x="3273007" y="2522688"/>
                <a:ext cx="2405980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𝒙𝒚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180EB48-441F-E493-18DC-3AC208A7D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007" y="2522688"/>
                <a:ext cx="2405980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 animBg="1"/>
      <p:bldP spid="2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7429500" y="4171950"/>
            <a:ext cx="2481479" cy="209641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" name="Group 35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990667" y="407800"/>
            <a:ext cx="4076700" cy="639218"/>
            <a:chOff x="1664084" y="1086525"/>
            <a:chExt cx="11278486" cy="1278436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43041" y="1409941"/>
              <a:ext cx="9012373" cy="7437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425258" y="233763"/>
            <a:ext cx="1046758" cy="1046758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25400" tIns="25400" rIns="25400" bIns="25400" rtlCol="0" anchor="ctr"/>
                <a:lstStyle/>
                <a:p>
                  <a:pPr algn="ctr">
                    <a:lnSpc>
                      <a:spcPts val="1330"/>
                    </a:lnSpc>
                  </a:pPr>
                  <a:endParaRPr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30" y="987096"/>
              <a:ext cx="131331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</p:txBody>
        </p:sp>
      </p:grpSp>
      <p:sp>
        <p:nvSpPr>
          <p:cNvPr id="38" name="Down Arrow Callout 37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946962" y="1270672"/>
            <a:ext cx="3495405" cy="8763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hai đa thức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-12508" y="2038905"/>
                <a:ext cx="6596833" cy="139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508" y="2038905"/>
                <a:ext cx="6596833" cy="1392176"/>
              </a:xfrm>
              <a:prstGeom prst="rect">
                <a:avLst/>
              </a:prstGeom>
              <a:blipFill>
                <a:blip r:embed="rId2"/>
                <a:stretch>
                  <a:fillRect l="-1941" b="-11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9836DF-3E21-50BA-A40C-4BE73B83448B}"/>
              </a:ext>
            </a:extLst>
          </p:cNvPr>
          <p:cNvSpPr/>
          <p:nvPr/>
        </p:nvSpPr>
        <p:spPr>
          <a:xfrm>
            <a:off x="1082542" y="1598352"/>
            <a:ext cx="963158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001BAD-1EC3-3E8B-F8A9-CF93ECE1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4" y="3491731"/>
            <a:ext cx="1191865" cy="1243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74304DF-704E-D53C-D06D-3A696C165B8C}"/>
                  </a:ext>
                </a:extLst>
              </p:cNvPr>
              <p:cNvSpPr txBox="1"/>
              <p:nvPr/>
            </p:nvSpPr>
            <p:spPr>
              <a:xfrm>
                <a:off x="2028618" y="3491731"/>
                <a:ext cx="587365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6" name="TextBox 2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74304DF-704E-D53C-D06D-3A696C165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18" y="3491731"/>
                <a:ext cx="5873654" cy="954107"/>
              </a:xfrm>
              <a:prstGeom prst="rect">
                <a:avLst/>
              </a:prstGeom>
              <a:blipFill>
                <a:blip r:embed="rId4"/>
                <a:stretch>
                  <a:fillRect l="-2181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814E5F-AB2B-9800-906F-AC520BB83985}"/>
              </a:ext>
            </a:extLst>
          </p:cNvPr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98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7429500" y="4171950"/>
            <a:ext cx="2481479" cy="209641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</p:grpSp>
      <p:grpSp>
        <p:nvGrpSpPr>
          <p:cNvPr id="36" name="Group 35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990667" y="407800"/>
            <a:ext cx="4076700" cy="639218"/>
            <a:chOff x="1664084" y="1086525"/>
            <a:chExt cx="11278486" cy="1278436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43041" y="1409941"/>
              <a:ext cx="9012373" cy="7155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gọn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425258" y="233763"/>
            <a:ext cx="1046758" cy="1046758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25400" tIns="25400" rIns="25400" bIns="25400" rtlCol="0" anchor="ctr"/>
                <a:lstStyle/>
                <a:p>
                  <a:pPr algn="ctr">
                    <a:lnSpc>
                      <a:spcPts val="1330"/>
                    </a:lnSpc>
                  </a:pPr>
                  <a:endParaRPr sz="900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30" y="987096"/>
              <a:ext cx="1313311" cy="1200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25" name="Picture 2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001BAD-1EC3-3E8B-F8A9-CF93ECE1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67" y="3951660"/>
            <a:ext cx="909623" cy="949388"/>
          </a:xfrm>
          <a:prstGeom prst="rect">
            <a:avLst/>
          </a:prstGeom>
        </p:spPr>
      </p:pic>
      <p:sp>
        <p:nvSpPr>
          <p:cNvPr id="32" name="Oval 3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BD7DE7-F95B-31BB-AA37-815045E7FBCF}"/>
              </a:ext>
            </a:extLst>
          </p:cNvPr>
          <p:cNvSpPr/>
          <p:nvPr/>
        </p:nvSpPr>
        <p:spPr>
          <a:xfrm>
            <a:off x="2722111" y="4064183"/>
            <a:ext cx="4338527" cy="9234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4B2866-6795-00A9-FCDA-F00CD06756BD}"/>
              </a:ext>
            </a:extLst>
          </p:cNvPr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54D0F04-A36D-4A21-C662-93E16265972F}"/>
                  </a:ext>
                </a:extLst>
              </p:cNvPr>
              <p:cNvSpPr txBox="1"/>
              <p:nvPr/>
            </p:nvSpPr>
            <p:spPr>
              <a:xfrm>
                <a:off x="838199" y="2514421"/>
                <a:ext cx="784860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22" name="TextBox 2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54D0F04-A36D-4A21-C662-93E16265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514421"/>
                <a:ext cx="7848601" cy="1200329"/>
              </a:xfrm>
              <a:prstGeom prst="rect">
                <a:avLst/>
              </a:prstGeom>
              <a:blipFill>
                <a:blip r:embed="rId3"/>
                <a:stretch>
                  <a:fillRect l="-1165" r="-2096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A14898E-756D-E15C-B8E2-F7E401B221C0}"/>
                  </a:ext>
                </a:extLst>
              </p:cNvPr>
              <p:cNvSpPr txBox="1"/>
              <p:nvPr/>
            </p:nvSpPr>
            <p:spPr>
              <a:xfrm>
                <a:off x="838200" y="1366092"/>
                <a:ext cx="788506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9" name="TextBox 2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A14898E-756D-E15C-B8E2-F7E401B22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6092"/>
                <a:ext cx="7885062" cy="830997"/>
              </a:xfrm>
              <a:prstGeom prst="rect">
                <a:avLst/>
              </a:prstGeom>
              <a:blipFill>
                <a:blip r:embed="rId4"/>
                <a:stretch>
                  <a:fillRect l="-1237" t="-5882" r="-2088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D9BE3C2-D532-BC33-AF2F-048BA338BE14}"/>
                  </a:ext>
                </a:extLst>
              </p:cNvPr>
              <p:cNvSpPr txBox="1"/>
              <p:nvPr/>
            </p:nvSpPr>
            <p:spPr>
              <a:xfrm>
                <a:off x="838200" y="2277707"/>
                <a:ext cx="78850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D9BE3C2-D532-BC33-AF2F-048BA338B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77707"/>
                <a:ext cx="7885062" cy="461665"/>
              </a:xfrm>
              <a:prstGeom prst="rect">
                <a:avLst/>
              </a:prstGeom>
              <a:blipFill>
                <a:blip r:embed="rId5"/>
                <a:stretch>
                  <a:fillRect l="-1237" t="-10667" r="-23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36681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" grpId="0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933819" y="1260440"/>
            <a:ext cx="7239000" cy="928641"/>
          </a:xfrm>
          <a:prstGeom prst="roundRect">
            <a:avLst>
              <a:gd name="adj" fmla="val 11681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3698383" y="-1050104"/>
            <a:ext cx="2306337" cy="230633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-271437" y="4886325"/>
            <a:ext cx="9686874" cy="512174"/>
            <a:chOff x="0" y="0"/>
            <a:chExt cx="5102551" cy="2697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02551" cy="269787"/>
            </a:xfrm>
            <a:custGeom>
              <a:avLst/>
              <a:gdLst/>
              <a:ahLst/>
              <a:cxnLst/>
              <a:rect l="l" t="t" r="r" b="b"/>
              <a:pathLst>
                <a:path w="5102551" h="269787">
                  <a:moveTo>
                    <a:pt x="0" y="0"/>
                  </a:moveTo>
                  <a:lnTo>
                    <a:pt x="5102551" y="0"/>
                  </a:lnTo>
                  <a:lnTo>
                    <a:pt x="5102551" y="269787"/>
                  </a:lnTo>
                  <a:lnTo>
                    <a:pt x="0" y="269787"/>
                  </a:lnTo>
                  <a:close/>
                </a:path>
              </a:pathLst>
            </a:custGeom>
            <a:solidFill>
              <a:srgbClr val="3884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20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8729986" y="2076450"/>
            <a:ext cx="828029" cy="82802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3449656" y="499177"/>
            <a:ext cx="271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02936" y="1232537"/>
            <a:ext cx="7071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gọn là đa thức không có hai hạng tử nào đồng dạng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0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-415861" y="571862"/>
            <a:ext cx="828029" cy="828029"/>
            <a:chOff x="0" y="0"/>
            <a:chExt cx="812800" cy="812800"/>
          </a:xfrm>
        </p:grpSpPr>
        <p:sp>
          <p:nvSpPr>
            <p:cNvPr id="28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Picture 29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220" y="2024223"/>
            <a:ext cx="1235659" cy="1178994"/>
          </a:xfrm>
          <a:prstGeom prst="rect">
            <a:avLst/>
          </a:prstGeom>
        </p:spPr>
      </p:pic>
      <p:pic>
        <p:nvPicPr>
          <p:cNvPr id="31" name="Picture 3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56" y="1136647"/>
            <a:ext cx="802121" cy="1061964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ECAFCD-1149-D610-D28A-1747F9F247AE}"/>
              </a:ext>
            </a:extLst>
          </p:cNvPr>
          <p:cNvSpPr txBox="1"/>
          <p:nvPr/>
        </p:nvSpPr>
        <p:spPr>
          <a:xfrm>
            <a:off x="157863" y="2176455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8EF64A61-46D4-F863-854A-A42C647D1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498" y="2194892"/>
                <a:ext cx="566743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20638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kumimoji="0" lang="nl-NL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ới đa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kumimoji="0" lang="nl-NL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nl-NL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làm như sau:</a:t>
                </a:r>
                <a:r>
                  <a:rPr kumimoji="0" lang="nl-NL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nl-NL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8EF64A61-46D4-F863-854A-A42C647D1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6498" y="2194892"/>
                <a:ext cx="5667434" cy="523220"/>
              </a:xfrm>
              <a:prstGeom prst="rect">
                <a:avLst/>
              </a:prstGeom>
              <a:blipFill>
                <a:blip r:embed="rId4"/>
                <a:stretch>
                  <a:fillRect l="-1828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2">
                <a:extLst>
                  <a:ext uri="{FF2B5EF4-FFF2-40B4-BE49-F238E27FC236}">
                    <a16:creationId xmlns:a16="http://schemas.microsoft.com/office/drawing/2014/main" id="{11EAF7AF-7FC7-D1FD-D5FD-77D78C639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78" y="4029441"/>
                <a:ext cx="8203224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20638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12">
                <a:extLst>
                  <a:ext uri="{FF2B5EF4-FFF2-40B4-BE49-F238E27FC236}">
                    <a16:creationId xmlns:a16="http://schemas.microsoft.com/office/drawing/2014/main" id="{11EAF7AF-7FC7-D1FD-D5FD-77D78C639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078" y="4029441"/>
                <a:ext cx="8203224" cy="954107"/>
              </a:xfrm>
              <a:prstGeom prst="rect">
                <a:avLst/>
              </a:prstGeom>
              <a:blipFill>
                <a:blip r:embed="rId5"/>
                <a:stretch>
                  <a:fillRect l="-1486" t="-6369" r="-1560" b="-17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3DEC85-2259-0889-E1D3-0957BFEB464A}"/>
                  </a:ext>
                </a:extLst>
              </p:cNvPr>
              <p:cNvSpPr txBox="1"/>
              <p:nvPr/>
            </p:nvSpPr>
            <p:spPr>
              <a:xfrm>
                <a:off x="1212437" y="2746367"/>
                <a:ext cx="6681765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</m:oMath>
                  </m:oMathPara>
                </a14:m>
                <a:endParaRPr lang="en-US" sz="28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3DEC85-2259-0889-E1D3-0957BFEB4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437" y="2746367"/>
                <a:ext cx="6681765" cy="1384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25F976B-95A4-C4DE-2C36-13F246816693}"/>
              </a:ext>
            </a:extLst>
          </p:cNvPr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CB4947-746C-7E36-34AC-1F1EB480BDD6}"/>
              </a:ext>
            </a:extLst>
          </p:cNvPr>
          <p:cNvGrpSpPr/>
          <p:nvPr/>
        </p:nvGrpSpPr>
        <p:grpSpPr>
          <a:xfrm>
            <a:off x="410320" y="464201"/>
            <a:ext cx="3505133" cy="614483"/>
            <a:chOff x="1664084" y="1086525"/>
            <a:chExt cx="11278486" cy="1278436"/>
          </a:xfrm>
        </p:grpSpPr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300CBDF2-B929-B5B9-334F-72F44BF45481}"/>
                </a:ext>
              </a:extLst>
            </p:cNvPr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41727543-91B0-CE94-3069-DB8F00156160}"/>
                  </a:ext>
                </a:extLst>
              </p:cNvPr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A9046550-4591-A77F-E9FF-81F779E6E61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0E47797C-18FA-10D6-3F11-D23E7968E28D}"/>
                </a:ext>
              </a:extLst>
            </p:cNvPr>
            <p:cNvSpPr txBox="1"/>
            <p:nvPr/>
          </p:nvSpPr>
          <p:spPr>
            <a:xfrm>
              <a:off x="3143040" y="1409941"/>
              <a:ext cx="9012374" cy="7155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gọn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904EBC-8A86-6134-AD97-B468A3ACDB15}"/>
              </a:ext>
            </a:extLst>
          </p:cNvPr>
          <p:cNvGrpSpPr/>
          <p:nvPr/>
        </p:nvGrpSpPr>
        <p:grpSpPr>
          <a:xfrm>
            <a:off x="-155089" y="408198"/>
            <a:ext cx="899999" cy="1006253"/>
            <a:chOff x="1219200" y="495300"/>
            <a:chExt cx="2093515" cy="20935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9F1E0F7-CBDB-66C5-5991-5D842FB4A203}"/>
                </a:ext>
              </a:extLst>
            </p:cNvPr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5" name="Group 2">
                <a:extLst>
                  <a:ext uri="{FF2B5EF4-FFF2-40B4-BE49-F238E27FC236}">
                    <a16:creationId xmlns:a16="http://schemas.microsoft.com/office/drawing/2014/main" id="{F274145E-A92E-CCA2-1CB1-2758A9E7C3C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6" name="Freeform 3">
                  <a:extLst>
                    <a:ext uri="{FF2B5EF4-FFF2-40B4-BE49-F238E27FC236}">
                      <a16:creationId xmlns:a16="http://schemas.microsoft.com/office/drawing/2014/main" id="{70EF6A33-8243-9375-333B-08F7BF8B862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">
                <a:extLst>
                  <a:ext uri="{FF2B5EF4-FFF2-40B4-BE49-F238E27FC236}">
                    <a16:creationId xmlns:a16="http://schemas.microsoft.com/office/drawing/2014/main" id="{1CFA148C-F7E2-0800-4572-DCA3F0D51A00}"/>
                  </a:ext>
                </a:extLst>
              </p:cNvPr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33" name="Freeform 5">
                  <a:extLst>
                    <a:ext uri="{FF2B5EF4-FFF2-40B4-BE49-F238E27FC236}">
                      <a16:creationId xmlns:a16="http://schemas.microsoft.com/office/drawing/2014/main" id="{DBAA5121-051B-3DA3-7B4F-66D1397F8933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TextBox 6">
                  <a:extLst>
                    <a:ext uri="{FF2B5EF4-FFF2-40B4-BE49-F238E27FC236}">
                      <a16:creationId xmlns:a16="http://schemas.microsoft.com/office/drawing/2014/main" id="{FD8EC2A9-9DE3-1B76-5036-D6A61A0B0A24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25400" tIns="25400" rIns="25400" bIns="25400" rtlCol="0" anchor="ctr"/>
                <a:lstStyle/>
                <a:p>
                  <a:pPr algn="ctr">
                    <a:lnSpc>
                      <a:spcPts val="1330"/>
                    </a:lnSpc>
                  </a:pPr>
                  <a:endParaRPr sz="900"/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526109-5034-6570-8960-123C582677B9}"/>
                </a:ext>
              </a:extLst>
            </p:cNvPr>
            <p:cNvSpPr txBox="1"/>
            <p:nvPr/>
          </p:nvSpPr>
          <p:spPr>
            <a:xfrm>
              <a:off x="1650230" y="987096"/>
              <a:ext cx="1313311" cy="1200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/>
      <p:bldP spid="6" grpId="0"/>
      <p:bldP spid="12" grpId="0"/>
      <p:bldP spid="3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7429500" y="4171950"/>
            <a:ext cx="2481479" cy="209641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" name="Group 35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990667" y="407800"/>
            <a:ext cx="4076700" cy="639218"/>
            <a:chOff x="1664084" y="1086525"/>
            <a:chExt cx="11278486" cy="1278436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43041" y="1409941"/>
              <a:ext cx="9012373" cy="7437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425258" y="233763"/>
            <a:ext cx="1046758" cy="1046758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25400" tIns="25400" rIns="25400" bIns="25400" rtlCol="0" anchor="ctr"/>
                <a:lstStyle/>
                <a:p>
                  <a:pPr algn="ctr">
                    <a:lnSpc>
                      <a:spcPts val="1330"/>
                    </a:lnSpc>
                  </a:pPr>
                  <a:endParaRPr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30" y="987096"/>
              <a:ext cx="131331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</p:txBody>
        </p:sp>
      </p:grpSp>
      <p:pic>
        <p:nvPicPr>
          <p:cNvPr id="40" name="Picture 3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62151E-D274-DD72-ADAA-9F3BCDC95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6" y="2960586"/>
            <a:ext cx="2911987" cy="1752600"/>
          </a:xfrm>
          <a:prstGeom prst="rect">
            <a:avLst/>
          </a:prstGeom>
        </p:spPr>
      </p:pic>
      <p:sp>
        <p:nvSpPr>
          <p:cNvPr id="41" name="TextBox 4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437BAC5-4472-00E9-B849-9729CE15E6B0}"/>
              </a:ext>
            </a:extLst>
          </p:cNvPr>
          <p:cNvSpPr txBox="1"/>
          <p:nvPr/>
        </p:nvSpPr>
        <p:spPr>
          <a:xfrm>
            <a:off x="512782" y="1056996"/>
            <a:ext cx="4059218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TextBox 4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DC177E2-3F5F-58C8-9F15-BE98B225A670}"/>
              </a:ext>
            </a:extLst>
          </p:cNvPr>
          <p:cNvSpPr txBox="1"/>
          <p:nvPr/>
        </p:nvSpPr>
        <p:spPr>
          <a:xfrm>
            <a:off x="107114" y="1567165"/>
            <a:ext cx="87320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Biểu thức biểu thị diện tích  của hình tạo bởi một tam giác vuông và hai hình vuông dựng trên hai cạnh góc vuông của nó (Hình 1.1) là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loud Callout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2EB4C1-7A55-6108-2257-B226ACD04D19}"/>
              </a:ext>
            </a:extLst>
          </p:cNvPr>
          <p:cNvSpPr/>
          <p:nvPr/>
        </p:nvSpPr>
        <p:spPr>
          <a:xfrm>
            <a:off x="6591934" y="2559861"/>
            <a:ext cx="2465718" cy="1752600"/>
          </a:xfrm>
          <a:prstGeom prst="cloudCallout">
            <a:avLst>
              <a:gd name="adj1" fmla="val -99008"/>
              <a:gd name="adj2" fmla="val 16355"/>
            </a:avLst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959810-2B77-9891-AA7D-86A90058722E}"/>
              </a:ext>
            </a:extLst>
          </p:cNvPr>
          <p:cNvSpPr txBox="1"/>
          <p:nvPr/>
        </p:nvSpPr>
        <p:spPr>
          <a:xfrm>
            <a:off x="7109188" y="2598215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Cloud Callout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E9C0FF-C1ED-9BB3-DF9D-E69B6FA75C4C}"/>
              </a:ext>
            </a:extLst>
          </p:cNvPr>
          <p:cNvSpPr/>
          <p:nvPr/>
        </p:nvSpPr>
        <p:spPr>
          <a:xfrm>
            <a:off x="6591934" y="2419244"/>
            <a:ext cx="2649003" cy="2002391"/>
          </a:xfrm>
          <a:prstGeom prst="cloudCallout">
            <a:avLst>
              <a:gd name="adj1" fmla="val -99008"/>
              <a:gd name="adj2" fmla="val 16355"/>
            </a:avLst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8215630-09E5-2008-488A-770CDDA21027}"/>
                  </a:ext>
                </a:extLst>
              </p:cNvPr>
              <p:cNvSpPr txBox="1"/>
              <p:nvPr/>
            </p:nvSpPr>
            <p:spPr>
              <a:xfrm>
                <a:off x="3064387" y="3068991"/>
                <a:ext cx="2405980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𝒙𝒚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8215630-09E5-2008-488A-770CDDA21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387" y="3068991"/>
                <a:ext cx="2405980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458A77A-F39A-0FC8-7A5E-53CA5B7D7839}"/>
              </a:ext>
            </a:extLst>
          </p:cNvPr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8741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 animBg="1"/>
      <p:bldP spid="45" grpId="0"/>
      <p:bldP spid="46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7658100" y="-1284442"/>
            <a:ext cx="2568883" cy="256888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2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-123068" y="4886325"/>
            <a:ext cx="9390135" cy="373077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232481" y="1069094"/>
            <a:ext cx="2640451" cy="1110566"/>
            <a:chOff x="1148108" y="696975"/>
            <a:chExt cx="4790384" cy="1813730"/>
          </a:xfrm>
        </p:grpSpPr>
        <p:sp>
          <p:nvSpPr>
            <p:cNvPr id="3" name="Freeform 3"/>
            <p:cNvSpPr/>
            <p:nvPr/>
          </p:nvSpPr>
          <p:spPr>
            <a:xfrm>
              <a:off x="1148108" y="696975"/>
              <a:ext cx="4790384" cy="1280489"/>
            </a:xfrm>
            <a:custGeom>
              <a:avLst/>
              <a:gdLst/>
              <a:ahLst/>
              <a:cxnLst/>
              <a:rect l="l" t="t" r="r" b="b"/>
              <a:pathLst>
                <a:path w="2294644" h="407051">
                  <a:moveTo>
                    <a:pt x="2294644" y="326"/>
                  </a:moveTo>
                  <a:cubicBezTo>
                    <a:pt x="2221831" y="0"/>
                    <a:pt x="2154410" y="38659"/>
                    <a:pt x="2117909" y="101663"/>
                  </a:cubicBezTo>
                  <a:cubicBezTo>
                    <a:pt x="2081408" y="164667"/>
                    <a:pt x="2081408" y="242385"/>
                    <a:pt x="2117909" y="305389"/>
                  </a:cubicBezTo>
                  <a:cubicBezTo>
                    <a:pt x="2154410" y="368393"/>
                    <a:pt x="2221831" y="407052"/>
                    <a:pt x="2294644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8DC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6000" y="952497"/>
              <a:ext cx="2514600" cy="1558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sp>
        <p:nvSpPr>
          <p:cNvPr id="28" name="Rectangle 27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818000" y="1263677"/>
            <a:ext cx="5847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08" y="742952"/>
            <a:ext cx="780356" cy="780356"/>
          </a:xfrm>
          <a:prstGeom prst="rect">
            <a:avLst/>
          </a:prstGeom>
        </p:spPr>
      </p:pic>
      <p:pic>
        <p:nvPicPr>
          <p:cNvPr id="35" name="Picture 3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49" y="3626443"/>
            <a:ext cx="548658" cy="1259882"/>
          </a:xfrm>
          <a:prstGeom prst="rect">
            <a:avLst/>
          </a:prstGeom>
        </p:spPr>
      </p:pic>
      <p:pic>
        <p:nvPicPr>
          <p:cNvPr id="36" name="Picture 35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3726390"/>
            <a:ext cx="1200493" cy="1159936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EFB2FC3-FDD9-86EE-6FAF-3F9ABDBE6002}"/>
              </a:ext>
            </a:extLst>
          </p:cNvPr>
          <p:cNvSpPr txBox="1"/>
          <p:nvPr/>
        </p:nvSpPr>
        <p:spPr>
          <a:xfrm>
            <a:off x="96779" y="2274961"/>
            <a:ext cx="110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BD7183-7C46-7EB2-1D19-A61362D2CAE5}"/>
              </a:ext>
            </a:extLst>
          </p:cNvPr>
          <p:cNvSpPr txBox="1"/>
          <p:nvPr/>
        </p:nvSpPr>
        <p:spPr>
          <a:xfrm>
            <a:off x="905007" y="2659883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302B249-6871-A382-C4B4-D24CC56E0885}"/>
                  </a:ext>
                </a:extLst>
              </p:cNvPr>
              <p:cNvSpPr txBox="1"/>
              <p:nvPr/>
            </p:nvSpPr>
            <p:spPr>
              <a:xfrm>
                <a:off x="1108415" y="1810578"/>
                <a:ext cx="8416585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en-US" sz="2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en-US" sz="2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302B249-6871-A382-C4B4-D24CC56E0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15" y="1810578"/>
                <a:ext cx="8416585" cy="532966"/>
              </a:xfrm>
              <a:prstGeom prst="rect">
                <a:avLst/>
              </a:prstGeom>
              <a:blipFill>
                <a:blip r:embed="rId5"/>
                <a:stretch>
                  <a:fillRect t="-12644" b="-28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0FF874-8174-F1D2-E0A6-8EB0B253BA1B}"/>
                  </a:ext>
                </a:extLst>
              </p:cNvPr>
              <p:cNvSpPr txBox="1"/>
              <p:nvPr/>
            </p:nvSpPr>
            <p:spPr>
              <a:xfrm>
                <a:off x="532452" y="3190031"/>
                <a:ext cx="8530092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sz="2800" b="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2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en-US" sz="2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sz="2800" b="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2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altLang="en-US" sz="2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en-US" sz="2800" b="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en-US" sz="2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en-US" sz="2800" b="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2800" b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2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en-US" sz="2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en-US" sz="2800" b="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en-US" sz="28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altLang="en-US" sz="28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endParaRPr lang="en-US" altLang="en-US" sz="2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=4</m:t>
                      </m:r>
                      <m:sSup>
                        <m:sSupPr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2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8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en-US" sz="28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en-US" sz="28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en-US" sz="28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endParaRPr lang="en-US" alt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0FF874-8174-F1D2-E0A6-8EB0B253B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52" y="3190031"/>
                <a:ext cx="8530092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700AF8E-1935-2E73-1579-EFB5A008CFC6}"/>
              </a:ext>
            </a:extLst>
          </p:cNvPr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CDBBE1-1A7A-6B1A-A6C3-6A7116392E3E}"/>
              </a:ext>
            </a:extLst>
          </p:cNvPr>
          <p:cNvGrpSpPr/>
          <p:nvPr/>
        </p:nvGrpSpPr>
        <p:grpSpPr>
          <a:xfrm>
            <a:off x="564788" y="517611"/>
            <a:ext cx="3886133" cy="529407"/>
            <a:chOff x="1664084" y="1086525"/>
            <a:chExt cx="11278486" cy="1278436"/>
          </a:xfrm>
        </p:grpSpPr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304C8891-4094-E081-79B1-5337C0C6EAEB}"/>
                </a:ext>
              </a:extLst>
            </p:cNvPr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ED1A5795-CB1F-FEE9-3849-DC71DA4E2DDA}"/>
                  </a:ext>
                </a:extLst>
              </p:cNvPr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F656D94E-9037-A152-7668-EA2070457FF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B5157309-0016-8932-1D9C-554347D5B5B8}"/>
                </a:ext>
              </a:extLst>
            </p:cNvPr>
            <p:cNvSpPr txBox="1"/>
            <p:nvPr/>
          </p:nvSpPr>
          <p:spPr>
            <a:xfrm>
              <a:off x="3143040" y="1409941"/>
              <a:ext cx="9012374" cy="7155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gọn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E9CB73-0037-5606-3779-18536E9B644A}"/>
              </a:ext>
            </a:extLst>
          </p:cNvPr>
          <p:cNvGrpSpPr/>
          <p:nvPr/>
        </p:nvGrpSpPr>
        <p:grpSpPr>
          <a:xfrm>
            <a:off x="-621" y="413586"/>
            <a:ext cx="997827" cy="866936"/>
            <a:chOff x="1219200" y="495300"/>
            <a:chExt cx="2093515" cy="209351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A437E1-3DD8-9B88-CBEC-A5DC71E8607C}"/>
                </a:ext>
              </a:extLst>
            </p:cNvPr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17" name="Group 2">
                <a:extLst>
                  <a:ext uri="{FF2B5EF4-FFF2-40B4-BE49-F238E27FC236}">
                    <a16:creationId xmlns:a16="http://schemas.microsoft.com/office/drawing/2014/main" id="{31A1F3DB-D3D0-AE6C-A57E-F5ABF1FB8DE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1" name="Freeform 3">
                  <a:extLst>
                    <a:ext uri="{FF2B5EF4-FFF2-40B4-BE49-F238E27FC236}">
                      <a16:creationId xmlns:a16="http://schemas.microsoft.com/office/drawing/2014/main" id="{1FB979E4-F620-F2E3-8BC7-F1D52B6A69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4">
                <a:extLst>
                  <a:ext uri="{FF2B5EF4-FFF2-40B4-BE49-F238E27FC236}">
                    <a16:creationId xmlns:a16="http://schemas.microsoft.com/office/drawing/2014/main" id="{5603F0DE-AE57-D978-DAFF-AB50E2AB2CA8}"/>
                  </a:ext>
                </a:extLst>
              </p:cNvPr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27" name="Freeform 5">
                  <a:extLst>
                    <a:ext uri="{FF2B5EF4-FFF2-40B4-BE49-F238E27FC236}">
                      <a16:creationId xmlns:a16="http://schemas.microsoft.com/office/drawing/2014/main" id="{209189E1-4453-A42C-B03C-ABBBDD0EA76A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Box 6">
                  <a:extLst>
                    <a:ext uri="{FF2B5EF4-FFF2-40B4-BE49-F238E27FC236}">
                      <a16:creationId xmlns:a16="http://schemas.microsoft.com/office/drawing/2014/main" id="{6882E98F-9637-0230-D947-FD857DBAA41B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25400" tIns="25400" rIns="25400" bIns="25400" rtlCol="0" anchor="ctr"/>
                <a:lstStyle/>
                <a:p>
                  <a:pPr algn="ctr">
                    <a:lnSpc>
                      <a:spcPts val="1330"/>
                    </a:lnSpc>
                  </a:pPr>
                  <a:endParaRPr sz="900"/>
                </a:p>
              </p:txBody>
            </p:sp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65900A-C34B-8B31-97FA-8ABA1B67D882}"/>
                </a:ext>
              </a:extLst>
            </p:cNvPr>
            <p:cNvSpPr txBox="1"/>
            <p:nvPr/>
          </p:nvSpPr>
          <p:spPr>
            <a:xfrm>
              <a:off x="1650230" y="987096"/>
              <a:ext cx="1313311" cy="1200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7859558" y="-1386186"/>
            <a:ext cx="2568883" cy="256888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2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-123068" y="4886325"/>
            <a:ext cx="9390135" cy="373077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28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915478" y="1130132"/>
            <a:ext cx="7572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95" y="774247"/>
            <a:ext cx="780356" cy="780356"/>
          </a:xfrm>
          <a:prstGeom prst="rect">
            <a:avLst/>
          </a:prstGeom>
        </p:spPr>
      </p:pic>
      <p:sp>
        <p:nvSpPr>
          <p:cNvPr id="31" name="Rounded Rectangle 3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63029" y="1647873"/>
            <a:ext cx="2350870" cy="5196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2" name="Rectangle 3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527915" y="1704616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3" name="Oval Callout 3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86761" y="3285320"/>
            <a:ext cx="2016664" cy="525217"/>
          </a:xfrm>
          <a:prstGeom prst="wedgeEllipseCallout">
            <a:avLst>
              <a:gd name="adj1" fmla="val 30723"/>
              <a:gd name="adj2" fmla="val 57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35" y="3626443"/>
            <a:ext cx="548658" cy="1259882"/>
          </a:xfrm>
          <a:prstGeom prst="rect">
            <a:avLst/>
          </a:prstGeom>
        </p:spPr>
      </p:pic>
      <p:pic>
        <p:nvPicPr>
          <p:cNvPr id="36" name="Picture 35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595" y="4370710"/>
            <a:ext cx="799811" cy="772790"/>
          </a:xfrm>
          <a:prstGeom prst="rect">
            <a:avLst/>
          </a:prstGeom>
        </p:spPr>
      </p:pic>
      <p:sp>
        <p:nvSpPr>
          <p:cNvPr id="4" name="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45F48E-4E69-CB17-157D-D91F17C956CC}"/>
              </a:ext>
            </a:extLst>
          </p:cNvPr>
          <p:cNvSpPr/>
          <p:nvPr/>
        </p:nvSpPr>
        <p:spPr>
          <a:xfrm>
            <a:off x="3588462" y="2861256"/>
            <a:ext cx="5368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AEB183-DCF8-CDA9-A1B7-FCD4637F07A7}"/>
              </a:ext>
            </a:extLst>
          </p:cNvPr>
          <p:cNvSpPr/>
          <p:nvPr/>
        </p:nvSpPr>
        <p:spPr>
          <a:xfrm>
            <a:off x="359592" y="2837814"/>
            <a:ext cx="2814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85BA7-667A-F2C0-3EC5-0CA2C0F9C4D0}"/>
                  </a:ext>
                </a:extLst>
              </p:cNvPr>
              <p:cNvSpPr txBox="1"/>
              <p:nvPr/>
            </p:nvSpPr>
            <p:spPr>
              <a:xfrm>
                <a:off x="1524000" y="2135628"/>
                <a:ext cx="671510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585BA7-667A-F2C0-3EC5-0CA2C0F9C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35628"/>
                <a:ext cx="6715108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A29452-2205-4708-1997-A251C3181FF0}"/>
                  </a:ext>
                </a:extLst>
              </p:cNvPr>
              <p:cNvSpPr txBox="1"/>
              <p:nvPr/>
            </p:nvSpPr>
            <p:spPr>
              <a:xfrm>
                <a:off x="535202" y="3618556"/>
                <a:ext cx="8475577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A29452-2205-4708-1997-A251C3181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02" y="3618556"/>
                <a:ext cx="8475577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D346EF3-0DC9-A704-A5AA-820ED5CC39A4}"/>
              </a:ext>
            </a:extLst>
          </p:cNvPr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F252C6-AB92-6EE2-5CA3-FB7B1A180EA1}"/>
              </a:ext>
            </a:extLst>
          </p:cNvPr>
          <p:cNvGrpSpPr/>
          <p:nvPr/>
        </p:nvGrpSpPr>
        <p:grpSpPr>
          <a:xfrm>
            <a:off x="584378" y="542077"/>
            <a:ext cx="3581333" cy="501452"/>
            <a:chOff x="1664084" y="1086525"/>
            <a:chExt cx="11278486" cy="1278436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757D317D-0BAA-20BC-4ED1-DA10783DFD9C}"/>
                </a:ext>
              </a:extLst>
            </p:cNvPr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B52D3F0D-969F-D458-732C-AD02434E5671}"/>
                  </a:ext>
                </a:extLst>
              </p:cNvPr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521DE530-6CD4-AADA-58D1-7EF6CEBDA7F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B787A048-6B1E-CF20-8D3B-A3EBAC91AE61}"/>
                </a:ext>
              </a:extLst>
            </p:cNvPr>
            <p:cNvSpPr txBox="1"/>
            <p:nvPr/>
          </p:nvSpPr>
          <p:spPr>
            <a:xfrm>
              <a:off x="3143040" y="1409941"/>
              <a:ext cx="9012374" cy="7155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gọn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A58072-A0E6-BE83-5593-9ED1A7901560}"/>
              </a:ext>
            </a:extLst>
          </p:cNvPr>
          <p:cNvGrpSpPr/>
          <p:nvPr/>
        </p:nvGrpSpPr>
        <p:grpSpPr>
          <a:xfrm>
            <a:off x="18969" y="455874"/>
            <a:ext cx="919565" cy="821158"/>
            <a:chOff x="1219200" y="495300"/>
            <a:chExt cx="2093515" cy="20935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7AD9710-D765-4D82-B39D-EDBCA7B8FCCB}"/>
                </a:ext>
              </a:extLst>
            </p:cNvPr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15" name="Group 2">
                <a:extLst>
                  <a:ext uri="{FF2B5EF4-FFF2-40B4-BE49-F238E27FC236}">
                    <a16:creationId xmlns:a16="http://schemas.microsoft.com/office/drawing/2014/main" id="{186123DD-A3C0-302A-95CA-81D85F3E07F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25" name="Freeform 3">
                  <a:extLst>
                    <a:ext uri="{FF2B5EF4-FFF2-40B4-BE49-F238E27FC236}">
                      <a16:creationId xmlns:a16="http://schemas.microsoft.com/office/drawing/2014/main" id="{70625849-36EA-4234-0066-D465FED4CE6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">
                <a:extLst>
                  <a:ext uri="{FF2B5EF4-FFF2-40B4-BE49-F238E27FC236}">
                    <a16:creationId xmlns:a16="http://schemas.microsoft.com/office/drawing/2014/main" id="{AEE245A6-D202-3CDE-4589-3137B0010CDA}"/>
                  </a:ext>
                </a:extLst>
              </p:cNvPr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17" name="Freeform 5">
                  <a:extLst>
                    <a:ext uri="{FF2B5EF4-FFF2-40B4-BE49-F238E27FC236}">
                      <a16:creationId xmlns:a16="http://schemas.microsoft.com/office/drawing/2014/main" id="{2140371A-B8A5-12AB-0BB6-612CE56AA6AE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TextBox 6">
                  <a:extLst>
                    <a:ext uri="{FF2B5EF4-FFF2-40B4-BE49-F238E27FC236}">
                      <a16:creationId xmlns:a16="http://schemas.microsoft.com/office/drawing/2014/main" id="{BABAA019-9EAC-7408-E7FD-A2621C21F1F9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25400" tIns="25400" rIns="25400" bIns="25400" rtlCol="0" anchor="ctr"/>
                <a:lstStyle/>
                <a:p>
                  <a:pPr algn="ctr">
                    <a:lnSpc>
                      <a:spcPts val="1330"/>
                    </a:lnSpc>
                  </a:pPr>
                  <a:endParaRPr sz="900"/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352969-388C-B9C4-7E39-5AF9E6CF3CE1}"/>
                </a:ext>
              </a:extLst>
            </p:cNvPr>
            <p:cNvSpPr txBox="1"/>
            <p:nvPr/>
          </p:nvSpPr>
          <p:spPr>
            <a:xfrm>
              <a:off x="1650230" y="987096"/>
              <a:ext cx="1313311" cy="1200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4C40FE-0575-2021-FF21-F6DA31017B4A}"/>
                  </a:ext>
                </a:extLst>
              </p:cNvPr>
              <p:cNvSpPr txBox="1"/>
              <p:nvPr/>
            </p:nvSpPr>
            <p:spPr>
              <a:xfrm>
                <a:off x="1312912" y="4471624"/>
                <a:ext cx="53270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4C40FE-0575-2021-FF21-F6DA3101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12" y="4471624"/>
                <a:ext cx="5327072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35063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2" grpId="0"/>
      <p:bldP spid="33" grpId="0" animBg="1"/>
      <p:bldP spid="4" grpId="0"/>
      <p:bldP spid="6" grpId="0"/>
      <p:bldP spid="3" grpId="0"/>
      <p:bldP spid="8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85800" y="235118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2400" y="1518024"/>
            <a:ext cx="46482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3200" dirty="0"/>
          </a:p>
        </p:txBody>
      </p:sp>
      <p:pic>
        <p:nvPicPr>
          <p:cNvPr id="6" name="Hình ảnh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572000" y="2190750"/>
            <a:ext cx="1752600" cy="16966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7859558" y="-1386186"/>
            <a:ext cx="2568883" cy="256888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2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-123068" y="4886325"/>
            <a:ext cx="9390135" cy="373077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28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890153" y="856636"/>
            <a:ext cx="6614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" name="Picture 29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95" y="774247"/>
            <a:ext cx="780356" cy="780356"/>
          </a:xfrm>
          <a:prstGeom prst="rect">
            <a:avLst/>
          </a:prstGeom>
        </p:spPr>
      </p:pic>
      <p:sp>
        <p:nvSpPr>
          <p:cNvPr id="31" name="Rounded Rectangle 3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8421" y="1301080"/>
            <a:ext cx="1857901" cy="5196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2" name="Rectangle 3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966322" y="1362077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3" name="Oval Callout 3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01142" y="3006093"/>
            <a:ext cx="1825667" cy="716309"/>
          </a:xfrm>
          <a:prstGeom prst="wedgeEllipseCallout">
            <a:avLst>
              <a:gd name="adj1" fmla="val 30723"/>
              <a:gd name="adj2" fmla="val 57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49" y="3626443"/>
            <a:ext cx="548658" cy="1259882"/>
          </a:xfrm>
          <a:prstGeom prst="rect">
            <a:avLst/>
          </a:prstGeom>
        </p:spPr>
      </p:pic>
      <p:pic>
        <p:nvPicPr>
          <p:cNvPr id="36" name="Picture 35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3726390"/>
            <a:ext cx="1200493" cy="1159936"/>
          </a:xfrm>
          <a:prstGeom prst="rect">
            <a:avLst/>
          </a:prstGeom>
        </p:spPr>
      </p:pic>
      <p:sp>
        <p:nvSpPr>
          <p:cNvPr id="4" name="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45F48E-4E69-CB17-157D-D91F17C956CC}"/>
              </a:ext>
            </a:extLst>
          </p:cNvPr>
          <p:cNvSpPr/>
          <p:nvPr/>
        </p:nvSpPr>
        <p:spPr>
          <a:xfrm>
            <a:off x="653321" y="2291513"/>
            <a:ext cx="8659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6E154FE-4F8D-95AD-F153-8D9DF6490E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8137145"/>
                  </p:ext>
                </p:extLst>
              </p:nvPr>
            </p:nvGraphicFramePr>
            <p:xfrm>
              <a:off x="2216418" y="2869276"/>
              <a:ext cx="5101329" cy="21752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30269">
                      <a:extLst>
                        <a:ext uri="{9D8B030D-6E8A-4147-A177-3AD203B41FA5}">
                          <a16:colId xmlns:a16="http://schemas.microsoft.com/office/drawing/2014/main" val="1910268309"/>
                        </a:ext>
                      </a:extLst>
                    </a:gridCol>
                    <a:gridCol w="1109028">
                      <a:extLst>
                        <a:ext uri="{9D8B030D-6E8A-4147-A177-3AD203B41FA5}">
                          <a16:colId xmlns:a16="http://schemas.microsoft.com/office/drawing/2014/main" val="1316834697"/>
                        </a:ext>
                      </a:extLst>
                    </a:gridCol>
                    <a:gridCol w="1349218">
                      <a:extLst>
                        <a:ext uri="{9D8B030D-6E8A-4147-A177-3AD203B41FA5}">
                          <a16:colId xmlns:a16="http://schemas.microsoft.com/office/drawing/2014/main" val="1749909194"/>
                        </a:ext>
                      </a:extLst>
                    </a:gridCol>
                    <a:gridCol w="1212814">
                      <a:extLst>
                        <a:ext uri="{9D8B030D-6E8A-4147-A177-3AD203B41FA5}">
                          <a16:colId xmlns:a16="http://schemas.microsoft.com/office/drawing/2014/main" val="4150945961"/>
                        </a:ext>
                      </a:extLst>
                    </a:gridCol>
                  </a:tblGrid>
                  <a:tr h="90224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</a:t>
                          </a:r>
                          <a:r>
                            <a:rPr lang="en-US" sz="2400" dirty="0">
                              <a:solidFill>
                                <a:srgbClr val="FFFF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endParaRPr lang="en-US" sz="2400" b="1" dirty="0"/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1366433"/>
                      </a:ext>
                    </a:extLst>
                  </a:tr>
                  <a:tr h="42432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>
                              <a:solidFill>
                                <a:srgbClr val="FFFF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Hạng tử</a:t>
                          </a:r>
                          <a:endParaRPr lang="en-US" sz="24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156598"/>
                      </a:ext>
                    </a:extLst>
                  </a:tr>
                  <a:tr h="42432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>
                              <a:solidFill>
                                <a:srgbClr val="FFFF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Hệ số</a:t>
                          </a:r>
                          <a:endParaRPr lang="en-US" sz="24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29644620"/>
                      </a:ext>
                    </a:extLst>
                  </a:tr>
                  <a:tr h="42432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>
                              <a:solidFill>
                                <a:srgbClr val="FFFF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endParaRPr lang="en-US" sz="24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044523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6E154FE-4F8D-95AD-F153-8D9DF6490E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8137145"/>
                  </p:ext>
                </p:extLst>
              </p:nvPr>
            </p:nvGraphicFramePr>
            <p:xfrm>
              <a:off x="2216418" y="2869276"/>
              <a:ext cx="5101329" cy="21752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30269">
                      <a:extLst>
                        <a:ext uri="{9D8B030D-6E8A-4147-A177-3AD203B41FA5}">
                          <a16:colId xmlns:a16="http://schemas.microsoft.com/office/drawing/2014/main" val="1910268309"/>
                        </a:ext>
                      </a:extLst>
                    </a:gridCol>
                    <a:gridCol w="1109028">
                      <a:extLst>
                        <a:ext uri="{9D8B030D-6E8A-4147-A177-3AD203B41FA5}">
                          <a16:colId xmlns:a16="http://schemas.microsoft.com/office/drawing/2014/main" val="1316834697"/>
                        </a:ext>
                      </a:extLst>
                    </a:gridCol>
                    <a:gridCol w="1349218">
                      <a:extLst>
                        <a:ext uri="{9D8B030D-6E8A-4147-A177-3AD203B41FA5}">
                          <a16:colId xmlns:a16="http://schemas.microsoft.com/office/drawing/2014/main" val="1749909194"/>
                        </a:ext>
                      </a:extLst>
                    </a:gridCol>
                    <a:gridCol w="1212814">
                      <a:extLst>
                        <a:ext uri="{9D8B030D-6E8A-4147-A177-3AD203B41FA5}">
                          <a16:colId xmlns:a16="http://schemas.microsoft.com/office/drawing/2014/main" val="4150945961"/>
                        </a:ext>
                      </a:extLst>
                    </a:gridCol>
                  </a:tblGrid>
                  <a:tr h="90224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</a:t>
                          </a:r>
                          <a:r>
                            <a:rPr lang="en-US" sz="2400" dirty="0">
                              <a:solidFill>
                                <a:srgbClr val="FFFF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9138" t="-676" r="-663" b="-15878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1366433"/>
                      </a:ext>
                    </a:extLst>
                  </a:tr>
                  <a:tr h="42432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>
                              <a:solidFill>
                                <a:srgbClr val="FFFF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Hạng tử</a:t>
                          </a:r>
                          <a:endParaRPr lang="en-US" sz="24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29670" t="-212857" r="-233516" b="-2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88288" t="-212857" r="-91441" b="-2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21608" t="-212857" r="-2010" b="-23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1156598"/>
                      </a:ext>
                    </a:extLst>
                  </a:tr>
                  <a:tr h="42432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>
                              <a:solidFill>
                                <a:srgbClr val="FFFF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Hệ số</a:t>
                          </a:r>
                          <a:endParaRPr lang="en-US" sz="24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29670" t="-312857" r="-233516" b="-1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88288" t="-312857" r="-91441" b="-1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21608" t="-312857" r="-2010" b="-13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644620"/>
                      </a:ext>
                    </a:extLst>
                  </a:tr>
                  <a:tr h="42432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>
                              <a:solidFill>
                                <a:srgbClr val="FFFF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endParaRPr lang="en-US" sz="24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29670" t="-412857" r="-233516" b="-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88288" t="-412857" r="-91441" b="-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21608" t="-412857" r="-2010" b="-3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44523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D8145C-D4FA-5BCE-1BE1-B51F96FD0EFC}"/>
                  </a:ext>
                </a:extLst>
              </p:cNvPr>
              <p:cNvSpPr txBox="1"/>
              <p:nvPr/>
            </p:nvSpPr>
            <p:spPr>
              <a:xfrm>
                <a:off x="1693941" y="1641014"/>
                <a:ext cx="671510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D8145C-D4FA-5BCE-1BE1-B51F96FD0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941" y="1641014"/>
                <a:ext cx="6715108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C2C250E-3232-D35A-B450-AA534D09194F}"/>
              </a:ext>
            </a:extLst>
          </p:cNvPr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9ECE49-6253-8E50-5462-7A2F1CB15BD4}"/>
              </a:ext>
            </a:extLst>
          </p:cNvPr>
          <p:cNvGrpSpPr/>
          <p:nvPr/>
        </p:nvGrpSpPr>
        <p:grpSpPr>
          <a:xfrm>
            <a:off x="495321" y="384232"/>
            <a:ext cx="3733733" cy="534687"/>
            <a:chOff x="1664084" y="1086525"/>
            <a:chExt cx="11278486" cy="1278436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75A52A38-54F2-5CA0-1276-FB32A91BBBEA}"/>
                </a:ext>
              </a:extLst>
            </p:cNvPr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CD1A70B5-1CB6-760A-E7A1-21D8A3E2926A}"/>
                  </a:ext>
                </a:extLst>
              </p:cNvPr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C8D883-156E-7832-C05A-9A7549013C3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88745E54-8A3A-0CA5-5773-CB18525F683E}"/>
                </a:ext>
              </a:extLst>
            </p:cNvPr>
            <p:cNvSpPr txBox="1"/>
            <p:nvPr/>
          </p:nvSpPr>
          <p:spPr>
            <a:xfrm>
              <a:off x="3143040" y="1409941"/>
              <a:ext cx="9012374" cy="7155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gọn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5B5176-21D6-5336-6F84-4C6900DEC4C8}"/>
              </a:ext>
            </a:extLst>
          </p:cNvPr>
          <p:cNvGrpSpPr/>
          <p:nvPr/>
        </p:nvGrpSpPr>
        <p:grpSpPr>
          <a:xfrm>
            <a:off x="-70088" y="276841"/>
            <a:ext cx="958696" cy="875582"/>
            <a:chOff x="1219200" y="495300"/>
            <a:chExt cx="2093515" cy="209351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A6DA556-B5E2-C87B-9339-13FDD4910977}"/>
                </a:ext>
              </a:extLst>
            </p:cNvPr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14" name="Group 2">
                <a:extLst>
                  <a:ext uri="{FF2B5EF4-FFF2-40B4-BE49-F238E27FC236}">
                    <a16:creationId xmlns:a16="http://schemas.microsoft.com/office/drawing/2014/main" id="{8399E908-26CD-0839-0D5F-C129BBDDE97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id="{61F70B2A-4BB8-F349-9889-1F9E4C7D864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">
                <a:extLst>
                  <a:ext uri="{FF2B5EF4-FFF2-40B4-BE49-F238E27FC236}">
                    <a16:creationId xmlns:a16="http://schemas.microsoft.com/office/drawing/2014/main" id="{E9BE05F1-6B47-068E-D69C-9A0D5274A3C6}"/>
                  </a:ext>
                </a:extLst>
              </p:cNvPr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16" name="Freeform 5">
                  <a:extLst>
                    <a:ext uri="{FF2B5EF4-FFF2-40B4-BE49-F238E27FC236}">
                      <a16:creationId xmlns:a16="http://schemas.microsoft.com/office/drawing/2014/main" id="{0A96A374-ED17-89E6-8FCD-853075B37532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TextBox 6">
                  <a:extLst>
                    <a:ext uri="{FF2B5EF4-FFF2-40B4-BE49-F238E27FC236}">
                      <a16:creationId xmlns:a16="http://schemas.microsoft.com/office/drawing/2014/main" id="{9EA07763-8EC8-6E57-9B67-849B55124F07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25400" tIns="25400" rIns="25400" bIns="25400" rtlCol="0" anchor="ctr"/>
                <a:lstStyle/>
                <a:p>
                  <a:pPr algn="ctr">
                    <a:lnSpc>
                      <a:spcPts val="1330"/>
                    </a:lnSpc>
                  </a:pPr>
                  <a:endParaRPr sz="900"/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7899C1-409D-A3FF-BE75-A7A2A2C3968F}"/>
                </a:ext>
              </a:extLst>
            </p:cNvPr>
            <p:cNvSpPr txBox="1"/>
            <p:nvPr/>
          </p:nvSpPr>
          <p:spPr>
            <a:xfrm>
              <a:off x="1650230" y="987096"/>
              <a:ext cx="1313311" cy="1200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66870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05400" y="1710018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5078" y="3684637"/>
            <a:ext cx="1227968" cy="1227968"/>
          </a:xfrm>
          <a:prstGeom prst="rect">
            <a:avLst/>
          </a:prstGeom>
        </p:spPr>
      </p:pic>
      <p:grpSp>
        <p:nvGrpSpPr>
          <p:cNvPr id="7" name="Group 7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7932420" y="-1145335"/>
            <a:ext cx="2343227" cy="234322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4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-490160" y="4912604"/>
            <a:ext cx="9946520" cy="567812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218698" y="519586"/>
            <a:ext cx="4528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ounded Rectangle 17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52400" y="989181"/>
            <a:ext cx="1930400" cy="59777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9" name="Rectangle 18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148323" y="978707"/>
            <a:ext cx="521224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đa thức: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05475" y="3679430"/>
            <a:ext cx="1238524" cy="1244748"/>
          </a:xfrm>
          <a:prstGeom prst="rect">
            <a:avLst/>
          </a:prstGeom>
        </p:spPr>
      </p:pic>
      <p:sp>
        <p:nvSpPr>
          <p:cNvPr id="4" name="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DA4FD0-97C8-000C-07D4-0CD89BF3F5D2}"/>
              </a:ext>
            </a:extLst>
          </p:cNvPr>
          <p:cNvSpPr/>
          <p:nvPr/>
        </p:nvSpPr>
        <p:spPr>
          <a:xfrm>
            <a:off x="810466" y="2394041"/>
            <a:ext cx="5212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Tìm bậc của đa thức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DB7F921-55D0-B560-A007-6961AE67B32E}"/>
                  </a:ext>
                </a:extLst>
              </p:cNvPr>
              <p:cNvSpPr/>
              <p:nvPr/>
            </p:nvSpPr>
            <p:spPr>
              <a:xfrm>
                <a:off x="810466" y="2851259"/>
                <a:ext cx="7127181" cy="1125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Tính giá trị của P khi: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 ;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DB7F921-55D0-B560-A007-6961AE67B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66" y="2851259"/>
                <a:ext cx="7127181" cy="1125052"/>
              </a:xfrm>
              <a:prstGeom prst="rect">
                <a:avLst/>
              </a:prstGeom>
              <a:blipFill>
                <a:blip r:embed="rId5"/>
                <a:stretch>
                  <a:fillRect l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E52C567-8220-29E7-005B-653F3CE50B78}"/>
                  </a:ext>
                </a:extLst>
              </p:cNvPr>
              <p:cNvSpPr txBox="1"/>
              <p:nvPr/>
            </p:nvSpPr>
            <p:spPr>
              <a:xfrm>
                <a:off x="1153115" y="1795480"/>
                <a:ext cx="6888489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𝑥𝑦𝑧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𝑥𝑦𝑧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E52C567-8220-29E7-005B-653F3CE50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15" y="1795480"/>
                <a:ext cx="6888489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8EDE419-D4CF-AF9D-FBEE-FC89DECA20DD}"/>
              </a:ext>
            </a:extLst>
          </p:cNvPr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4" grpId="0"/>
      <p:bldP spid="5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94568" y="3686895"/>
            <a:ext cx="1227968" cy="1227968"/>
          </a:xfrm>
          <a:prstGeom prst="rect">
            <a:avLst/>
          </a:prstGeom>
        </p:spPr>
      </p:pic>
      <p:grpSp>
        <p:nvGrpSpPr>
          <p:cNvPr id="7" name="Group 7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7412930" y="-1143077"/>
            <a:ext cx="2343227" cy="234322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4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-1009650" y="4914862"/>
            <a:ext cx="9946520" cy="567812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l Callout 1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40365" y="383108"/>
            <a:ext cx="1219200" cy="547871"/>
          </a:xfrm>
          <a:prstGeom prst="wedgeEllipseCallout">
            <a:avLst>
              <a:gd name="adj1" fmla="val 30723"/>
              <a:gd name="adj2" fmla="val 57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59405" y="3647913"/>
            <a:ext cx="1227969" cy="1234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F199A41-05A6-3DF7-FFD2-AFC05E6E12B3}"/>
                  </a:ext>
                </a:extLst>
              </p:cNvPr>
              <p:cNvSpPr txBox="1"/>
              <p:nvPr/>
            </p:nvSpPr>
            <p:spPr>
              <a:xfrm>
                <a:off x="533400" y="863068"/>
                <a:ext cx="6860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F199A41-05A6-3DF7-FFD2-AFC05E6E1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63068"/>
                <a:ext cx="6860420" cy="523220"/>
              </a:xfrm>
              <a:prstGeom prst="rect">
                <a:avLst/>
              </a:prstGeom>
              <a:blipFill>
                <a:blip r:embed="rId5"/>
                <a:stretch>
                  <a:fillRect l="-1867"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64C87F7-50EC-536E-24AD-CA9831D65683}"/>
                  </a:ext>
                </a:extLst>
              </p:cNvPr>
              <p:cNvSpPr txBox="1"/>
              <p:nvPr/>
            </p:nvSpPr>
            <p:spPr>
              <a:xfrm>
                <a:off x="760769" y="3044110"/>
                <a:ext cx="7011632" cy="13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𝑥𝑦𝑧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3;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mc:Choice>
        <mc:Fallback xmlns="">
          <p:sp>
            <p:nvSpPr>
              <p:cNvPr id="27" name="TextBox 2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64C87F7-50EC-536E-24AD-CA9831D65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69" y="3044110"/>
                <a:ext cx="7011632" cy="1306961"/>
              </a:xfrm>
              <a:prstGeom prst="rect">
                <a:avLst/>
              </a:prstGeom>
              <a:blipFill>
                <a:blip r:embed="rId6"/>
                <a:stretch>
                  <a:fillRect l="-1826" r="-3043" b="-12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B672F2C-1BA0-51CD-A88F-820277E78F1F}"/>
                  </a:ext>
                </a:extLst>
              </p:cNvPr>
              <p:cNvSpPr txBox="1"/>
              <p:nvPr/>
            </p:nvSpPr>
            <p:spPr>
              <a:xfrm>
                <a:off x="640365" y="1351618"/>
                <a:ext cx="7595349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𝑥𝑦𝑧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𝑥𝑦𝑧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B672F2C-1BA0-51CD-A88F-820277E78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65" y="1351618"/>
                <a:ext cx="7595349" cy="9681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7F6043C-2AE3-3967-B6FB-B9FDFF9DEFC6}"/>
              </a:ext>
            </a:extLst>
          </p:cNvPr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34231AA-BF53-207C-90F8-29DF51EBB3A6}"/>
                  </a:ext>
                </a:extLst>
              </p:cNvPr>
              <p:cNvSpPr txBox="1"/>
              <p:nvPr/>
            </p:nvSpPr>
            <p:spPr>
              <a:xfrm>
                <a:off x="914400" y="2430340"/>
                <a:ext cx="5715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34231AA-BF53-207C-90F8-29DF51EBB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30340"/>
                <a:ext cx="5715000" cy="523220"/>
              </a:xfrm>
              <a:prstGeom prst="rect">
                <a:avLst/>
              </a:prstGeom>
              <a:blipFill>
                <a:blip r:embed="rId8"/>
                <a:stretch>
                  <a:fillRect l="-85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C4B7E4-9FC6-8D8B-3631-5A847DA3B16E}"/>
                  </a:ext>
                </a:extLst>
              </p:cNvPr>
              <p:cNvSpPr txBox="1"/>
              <p:nvPr/>
            </p:nvSpPr>
            <p:spPr>
              <a:xfrm>
                <a:off x="813477" y="4237250"/>
                <a:ext cx="5382490" cy="66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C4B7E4-9FC6-8D8B-3631-5A847DA3B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77" y="4237250"/>
                <a:ext cx="5382490" cy="661207"/>
              </a:xfrm>
              <a:prstGeom prst="rect">
                <a:avLst/>
              </a:prstGeom>
              <a:blipFill>
                <a:blip r:embed="rId9"/>
                <a:stretch>
                  <a:fillRect l="-2265" b="-2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41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7" grpId="0"/>
      <p:bldP spid="3" grpId="0"/>
      <p:bldP spid="6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2378" y="3515522"/>
            <a:ext cx="1227968" cy="1227968"/>
          </a:xfrm>
          <a:prstGeom prst="rect">
            <a:avLst/>
          </a:prstGeom>
        </p:spPr>
      </p:pic>
      <p:grpSp>
        <p:nvGrpSpPr>
          <p:cNvPr id="7" name="Group 7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7945120" y="-1314450"/>
            <a:ext cx="2343227" cy="234322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4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-477460" y="4743489"/>
            <a:ext cx="9946520" cy="567812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54007" y="539433"/>
            <a:ext cx="777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54400" y="1080994"/>
            <a:ext cx="2473563" cy="59777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9" name="Rectangle 18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395021" y="1856931"/>
            <a:ext cx="86913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mỗi đa thức sau,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gọn (nếu cần) và tìm bậc của nó.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50346" y="3570001"/>
            <a:ext cx="1166384" cy="1173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F6B7E53-2F66-4F55-62BC-B41BE39D49F4}"/>
                  </a:ext>
                </a:extLst>
              </p:cNvPr>
              <p:cNvSpPr txBox="1"/>
              <p:nvPr/>
            </p:nvSpPr>
            <p:spPr>
              <a:xfrm>
                <a:off x="838200" y="2749384"/>
                <a:ext cx="68454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+2,5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−8,3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F6B7E53-2F66-4F55-62BC-B41BE39D4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9384"/>
                <a:ext cx="684546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30928B6-AC29-7E80-686A-82A6776FF689}"/>
                  </a:ext>
                </a:extLst>
              </p:cNvPr>
              <p:cNvSpPr txBox="1"/>
              <p:nvPr/>
            </p:nvSpPr>
            <p:spPr>
              <a:xfrm>
                <a:off x="882962" y="3337036"/>
                <a:ext cx="7067384" cy="609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30928B6-AC29-7E80-686A-82A6776FF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62" y="3337036"/>
                <a:ext cx="7067384" cy="609269"/>
              </a:xfrm>
              <a:prstGeom prst="rect">
                <a:avLst/>
              </a:prstGeom>
              <a:blipFill>
                <a:blip r:embed="rId6"/>
                <a:stretch>
                  <a:fillRect l="-3106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DC0898-D24F-198B-57E4-2E1E1B5C8840}"/>
              </a:ext>
            </a:extLst>
          </p:cNvPr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6168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6179" y="3658358"/>
            <a:ext cx="1425997" cy="1227968"/>
          </a:xfrm>
          <a:prstGeom prst="rect">
            <a:avLst/>
          </a:prstGeom>
        </p:spPr>
      </p:pic>
      <p:grpSp>
        <p:nvGrpSpPr>
          <p:cNvPr id="7" name="Group 7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8021320" y="-1171614"/>
            <a:ext cx="2721109" cy="234322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4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-401260" y="4886325"/>
            <a:ext cx="11550550" cy="567812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l Callout 1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018529" y="558360"/>
            <a:ext cx="1338168" cy="716309"/>
          </a:xfrm>
          <a:prstGeom prst="wedgeEllipseCallout">
            <a:avLst>
              <a:gd name="adj1" fmla="val 30723"/>
              <a:gd name="adj2" fmla="val 57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4737" y="3316665"/>
            <a:ext cx="1832994" cy="1586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0CD49ED-77D9-8A7C-2D41-C456E5A71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9019" y="1223532"/>
                <a:ext cx="629348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0CD49ED-77D9-8A7C-2D41-C456E5A7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9019" y="1223532"/>
                <a:ext cx="6293481" cy="523220"/>
              </a:xfrm>
              <a:prstGeom prst="rect">
                <a:avLst/>
              </a:prstGeom>
              <a:blipFill>
                <a:blip r:embed="rId5"/>
                <a:stretch>
                  <a:fillRect l="-2035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45DED9-FD7C-E761-1EB0-BA71AD2EF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5424"/>
            <a:ext cx="46402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74BD5C8-95DE-F520-B0CA-D4C3005E4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9" y="1871332"/>
            <a:ext cx="46402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Thu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D079FA7-DCEA-365B-56A8-DBD3D10CA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899" y="4168577"/>
                <a:ext cx="514512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D079FA7-DCEA-365B-56A8-DBD3D10CA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4899" y="4168577"/>
                <a:ext cx="5145124" cy="523220"/>
              </a:xfrm>
              <a:prstGeom prst="rect">
                <a:avLst/>
              </a:prstGeom>
              <a:blipFill>
                <a:blip r:embed="rId6"/>
                <a:stretch>
                  <a:fillRect l="-2370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BF9275B-BB7C-0037-CCFD-557AE3A67F17}"/>
                  </a:ext>
                </a:extLst>
              </p:cNvPr>
              <p:cNvSpPr txBox="1"/>
              <p:nvPr/>
            </p:nvSpPr>
            <p:spPr>
              <a:xfrm>
                <a:off x="1131224" y="2360788"/>
                <a:ext cx="705122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8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BF9275B-BB7C-0037-CCFD-557AE3A67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224" y="2360788"/>
                <a:ext cx="7051225" cy="806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A209D63-ED77-CABC-F67A-0F919BDF7F7F}"/>
              </a:ext>
            </a:extLst>
          </p:cNvPr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433F04-9B5E-5E0B-04B3-CED108EBC7A9}"/>
                  </a:ext>
                </a:extLst>
              </p:cNvPr>
              <p:cNvSpPr txBox="1"/>
              <p:nvPr/>
            </p:nvSpPr>
            <p:spPr>
              <a:xfrm>
                <a:off x="990600" y="3151284"/>
                <a:ext cx="5773882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433F04-9B5E-5E0B-04B3-CED108EBC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151284"/>
                <a:ext cx="5773882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58738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13" grpId="0"/>
      <p:bldP spid="17" grpId="0"/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7848600" y="-1284442"/>
            <a:ext cx="2378383" cy="229409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2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-123068" y="4886325"/>
            <a:ext cx="9390135" cy="373077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ounded Rectangle 3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3130" y="470228"/>
            <a:ext cx="2022827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804959" y="586374"/>
                <a:ext cx="8495150" cy="596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Thảo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1.10</m:t>
                    </m:r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59" y="586374"/>
                <a:ext cx="8495150" cy="596574"/>
              </a:xfrm>
              <a:prstGeom prst="rect">
                <a:avLst/>
              </a:prstGeom>
              <a:blipFill>
                <a:blip r:embed="rId2"/>
                <a:stretch>
                  <a:fillRect b="-27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1A5145D-FAF2-A281-F9BC-3D42F1278591}"/>
                  </a:ext>
                </a:extLst>
              </p:cNvPr>
              <p:cNvSpPr/>
              <p:nvPr/>
            </p:nvSpPr>
            <p:spPr>
              <a:xfrm>
                <a:off x="39988" y="1780361"/>
                <a:ext cx="5668522" cy="594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1.10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Thu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1A5145D-FAF2-A281-F9BC-3D42F1278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" y="1780361"/>
                <a:ext cx="5668522" cy="594202"/>
              </a:xfrm>
              <a:prstGeom prst="rect">
                <a:avLst/>
              </a:prstGeom>
              <a:blipFill>
                <a:blip r:embed="rId3"/>
                <a:stretch>
                  <a:fillRect l="-2260" b="-27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1258D2-C666-A48B-5E15-21398E7964E1}"/>
                  </a:ext>
                </a:extLst>
              </p:cNvPr>
              <p:cNvSpPr txBox="1"/>
              <p:nvPr/>
            </p:nvSpPr>
            <p:spPr>
              <a:xfrm>
                <a:off x="471772" y="2463305"/>
                <a:ext cx="81417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 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1258D2-C666-A48B-5E15-21398E796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72" y="2463305"/>
                <a:ext cx="814178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3FDB10-FD83-DE9A-BE34-C21DBE329041}"/>
                  </a:ext>
                </a:extLst>
              </p:cNvPr>
              <p:cNvSpPr txBox="1"/>
              <p:nvPr/>
            </p:nvSpPr>
            <p:spPr>
              <a:xfrm>
                <a:off x="471772" y="3094760"/>
                <a:ext cx="65909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 0,6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+0,4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3FDB10-FD83-DE9A-BE34-C21DBE329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72" y="3094760"/>
                <a:ext cx="659090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D67CC3-FC64-78A3-6EB1-362033A6A89F}"/>
              </a:ext>
            </a:extLst>
          </p:cNvPr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928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6178" y="3658358"/>
            <a:ext cx="1227968" cy="1227968"/>
          </a:xfrm>
          <a:prstGeom prst="rect">
            <a:avLst/>
          </a:prstGeom>
        </p:spPr>
      </p:pic>
      <p:grpSp>
        <p:nvGrpSpPr>
          <p:cNvPr id="7" name="Group 7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8021320" y="-1171614"/>
            <a:ext cx="2343227" cy="234322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900"/>
            </a:p>
          </p:txBody>
        </p:sp>
      </p:grpSp>
      <p:grpSp>
        <p:nvGrpSpPr>
          <p:cNvPr id="14" name="Group 14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-401260" y="4886325"/>
            <a:ext cx="9946520" cy="567812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00"/>
                </a:lnSpc>
              </a:pPr>
              <a:endParaRPr sz="900"/>
            </a:p>
          </p:txBody>
        </p:sp>
      </p:grpSp>
      <p:sp>
        <p:nvSpPr>
          <p:cNvPr id="20" name="Oval Callout 1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3440916" y="921748"/>
            <a:ext cx="1152336" cy="716309"/>
          </a:xfrm>
          <a:prstGeom prst="wedgeEllipseCallout">
            <a:avLst>
              <a:gd name="adj1" fmla="val 30723"/>
              <a:gd name="adj2" fmla="val 57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73175" y="3505487"/>
            <a:ext cx="1578445" cy="1586377"/>
          </a:xfrm>
          <a:prstGeom prst="rect">
            <a:avLst/>
          </a:prstGeom>
        </p:spPr>
      </p:pic>
      <p:sp>
        <p:nvSpPr>
          <p:cNvPr id="25" name="Rectangl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8C19547-AD02-D709-1D41-DBBEC133B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445" y="22236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22EECD1-9126-3224-207A-32429BBEFB60}"/>
                  </a:ext>
                </a:extLst>
              </p:cNvPr>
              <p:cNvSpPr txBox="1"/>
              <p:nvPr/>
            </p:nvSpPr>
            <p:spPr>
              <a:xfrm>
                <a:off x="157390" y="1860458"/>
                <a:ext cx="91786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 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22EECD1-9126-3224-207A-32429BBEF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90" y="1860458"/>
                <a:ext cx="917866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2BD516-697C-68D3-0C40-832BEAE7D665}"/>
                  </a:ext>
                </a:extLst>
              </p:cNvPr>
              <p:cNvSpPr txBox="1"/>
              <p:nvPr/>
            </p:nvSpPr>
            <p:spPr>
              <a:xfrm>
                <a:off x="297829" y="3148861"/>
                <a:ext cx="8548342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0,6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+0,4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−2,7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+1,7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2BD516-697C-68D3-0C40-832BEAE7D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29" y="3148861"/>
                <a:ext cx="854834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F23AD8-78DF-3425-42AA-8DEE74FA31F8}"/>
              </a:ext>
            </a:extLst>
          </p:cNvPr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ĐA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1085DF4-593B-260B-62DF-CDD0EC7439BE}"/>
                  </a:ext>
                </a:extLst>
              </p:cNvPr>
              <p:cNvSpPr txBox="1"/>
              <p:nvPr/>
            </p:nvSpPr>
            <p:spPr>
              <a:xfrm>
                <a:off x="332465" y="2420986"/>
                <a:ext cx="60683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1085DF4-593B-260B-62DF-CDD0EC743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65" y="2420986"/>
                <a:ext cx="60683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C7909F-2C23-5EFB-9F33-0CE45DFDA4FA}"/>
                  </a:ext>
                </a:extLst>
              </p:cNvPr>
              <p:cNvSpPr txBox="1"/>
              <p:nvPr/>
            </p:nvSpPr>
            <p:spPr>
              <a:xfrm>
                <a:off x="397301" y="3908761"/>
                <a:ext cx="30574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C7909F-2C23-5EFB-9F33-0CE45DFD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01" y="3908761"/>
                <a:ext cx="30574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20426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6" grpId="0"/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 descr="OPL20U25GSXzBJYl68kk8uQGfFKzs7yb1M4KJWUiLk6ZEvGF+qCIPSnY57AbBFCvTW$2023.18.30$30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>
          <a:xfrm>
            <a:off x="436921" y="671052"/>
            <a:ext cx="7886700" cy="2397785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</a:rPr>
              <a:t>BIỆT ĐỘI CỨU HỎA</a:t>
            </a:r>
            <a:r>
              <a:rPr lang="en-US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</a:rPr>
              <a:t>”</a:t>
            </a:r>
            <a:br>
              <a:rPr lang="vi-VN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</a:rPr>
            </a:b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8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C9781-A9E2-E4F0-4D88-1964D3D587F0}"/>
              </a:ext>
            </a:extLst>
          </p:cNvPr>
          <p:cNvSpPr txBox="1"/>
          <p:nvPr/>
        </p:nvSpPr>
        <p:spPr>
          <a:xfrm>
            <a:off x="1913510" y="160192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TIẾP SỨC ĐỒNG ĐỘI</a:t>
            </a:r>
          </a:p>
        </p:txBody>
      </p:sp>
      <p:sp>
        <p:nvSpPr>
          <p:cNvPr id="7" name="Câu hỏi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BE5027-4A21-5FC6-F7E2-2B2E1A308E7E}"/>
              </a:ext>
            </a:extLst>
          </p:cNvPr>
          <p:cNvSpPr/>
          <p:nvPr/>
        </p:nvSpPr>
        <p:spPr>
          <a:xfrm>
            <a:off x="3390900" y="894156"/>
            <a:ext cx="2362200" cy="6107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</p:txBody>
      </p:sp>
      <p:sp>
        <p:nvSpPr>
          <p:cNvPr id="9" name="Câu hỏi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1B54BF-24B4-8267-6DA3-708C8BCCDA2F}"/>
              </a:ext>
            </a:extLst>
          </p:cNvPr>
          <p:cNvSpPr/>
          <p:nvPr/>
        </p:nvSpPr>
        <p:spPr>
          <a:xfrm>
            <a:off x="762000" y="1726564"/>
            <a:ext cx="8229600" cy="2895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lớp thành hai đội chơi. Mỗi đội cử 5 bạn tham gia trò chơi, chỉ dùng 1 viên phấn chuyền tay nhau lần lượt đưa ra đáp án cho 5 câu hỏi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thời gian 3 phút, đội nào hoàn thành trước và nhiều đáp án đúng nhất thì đội đó giành chiến thắng.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68" y="174543"/>
            <a:ext cx="5357920" cy="4968958"/>
          </a:xfrm>
          <a:prstGeom prst="rect">
            <a:avLst/>
          </a:prstGeom>
        </p:spPr>
      </p:pic>
      <p:sp>
        <p:nvSpPr>
          <p:cNvPr id="5" name="Hình chữ nhật 4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309869" y="174543"/>
            <a:ext cx="508722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vi-VN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</a:rPr>
              <a:t>BIỆT ĐỘI CỨU HỎA</a:t>
            </a:r>
          </a:p>
        </p:txBody>
      </p:sp>
      <p:pic>
        <p:nvPicPr>
          <p:cNvPr id="6" name="Ảnh 5" descr="OPL20U25GSXzBJYl68kk8uQGfFKzs7yb1M4KJWUiLk6ZEvGF+qCIPSnY57AbBFCvTW$2023.18.30$30+K4lPs7H94VUqPe2XwIsfPRnrXQE//QTEXxb8/8N4CNc6FpgZahzpTjFhMzSA7T/nHJa11DE8Ng2TP3iAmRczFlmslSuUNOgUeb6yRvs0=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" b="9770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0267" y="1038403"/>
            <a:ext cx="1728572" cy="6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4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 descr="OPL20U25GSXzBJYl68kk8uQGfFKzs7yb1M4KJWUiLk6ZEvGF+qCIPSnY57AbBFCvTW$2023.18.30$30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Luật chơi – Cách chơi</a:t>
            </a:r>
          </a:p>
        </p:txBody>
      </p:sp>
      <p:sp>
        <p:nvSpPr>
          <p:cNvPr id="3" name="Chỗ dành sẵn cho Nội dung 2" descr="OPL20U25GSXzBJYl68kk8uQGfFKzs7yb1M4KJWUiLk6ZEvGF+qCIPSnY57AbBFCvTW$2023.18.30$30+K4lPs7H94VUqPe2XwIsfPRnrXQE//QTEXxb8/8N4CNc6FpgZahzpTjFhMzSA7T/nHJa11DE8Ng2TP3iAmRczFlmslSuUNOgUeb6yRvs0=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vi-VN" sz="3200" dirty="0">
                <a:latin typeface="+mj-lt"/>
              </a:rPr>
              <a:t>Có mội ngôi nhà trong thành phố bị cháy. Hãy dập tắt đám cháy bằng cách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</a:rPr>
              <a:t>chọn hình ảnh tương ứng với các bước cứu hỏa và vượt qua các câu hỏi được đưa ra.</a:t>
            </a:r>
          </a:p>
        </p:txBody>
      </p:sp>
    </p:spTree>
    <p:extLst>
      <p:ext uri="{BB962C8B-B14F-4D97-AF65-F5344CB8AC3E}">
        <p14:creationId xmlns:p14="http://schemas.microsoft.com/office/powerpoint/2010/main" val="1394371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̉nh 9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1249" y="2924200"/>
            <a:ext cx="1595534" cy="1203083"/>
          </a:xfrm>
          <a:prstGeom prst="rect">
            <a:avLst/>
          </a:prstGeom>
        </p:spPr>
      </p:pic>
      <p:pic>
        <p:nvPicPr>
          <p:cNvPr id="11" name="lua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87" y="2993022"/>
            <a:ext cx="714375" cy="714375"/>
          </a:xfrm>
          <a:prstGeom prst="rect">
            <a:avLst/>
          </a:prstGeom>
        </p:spPr>
      </p:pic>
      <p:pic>
        <p:nvPicPr>
          <p:cNvPr id="12" name="lua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86" y="2811366"/>
            <a:ext cx="714375" cy="714375"/>
          </a:xfrm>
          <a:prstGeom prst="rect">
            <a:avLst/>
          </a:prstGeom>
        </p:spPr>
      </p:pic>
      <p:pic>
        <p:nvPicPr>
          <p:cNvPr id="13" name="Lua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37" y="2750922"/>
            <a:ext cx="714375" cy="714375"/>
          </a:xfrm>
          <a:prstGeom prst="rect">
            <a:avLst/>
          </a:prstGeom>
        </p:spPr>
      </p:pic>
      <p:pic>
        <p:nvPicPr>
          <p:cNvPr id="15" name="114" descr="OPL20U25GSXzBJYl68kk8uQGfFKzs7yb1M4KJWUiLk6ZEvGF+qCIPSnY57AbBFCvTW$2023.18.30$30+K4lPs7H94VUqPe2XwIsfPRnrXQE//QTEXxb8/8N4CNc6FpgZahzpTjFhMzSA7T/nHJa11DE8Ng2TP3iAmRczFlmslSuUNOgUeb6yRvs0=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3982" y="120254"/>
            <a:ext cx="618592" cy="655956"/>
          </a:xfrm>
          <a:prstGeom prst="rect">
            <a:avLst/>
          </a:prstGeom>
        </p:spPr>
      </p:pic>
      <p:pic>
        <p:nvPicPr>
          <p:cNvPr id="1028" name="Xecuu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86402" y="3465297"/>
            <a:ext cx="1829402" cy="182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Linhcuu\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2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6642" y="3066494"/>
            <a:ext cx="1271456" cy="12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ruHoi" descr="OPL20U25GSXzBJYl68kk8uQGfFKzs7yb1M4KJWUiLk6ZEvGF+qCIPSnY57AbBFCvTW$2023.18.30$30+K4lPs7H94VUqPe2XwIsfPRnrXQE//QTEXxb8/8N4CNc6FpgZahzpTjFhMzSA7T/nHJa11DE8Ng2TP3iAmRczFlmslSuUNOgUeb6yRvs0=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2144" y="158070"/>
            <a:ext cx="379294" cy="593023"/>
          </a:xfrm>
          <a:prstGeom prst="rect">
            <a:avLst/>
          </a:prstGeom>
        </p:spPr>
      </p:pic>
      <p:pic>
        <p:nvPicPr>
          <p:cNvPr id="1032" name="Daynuoc" descr="OPL20U25GSXzBJYl68kk8uQGfFKzs7yb1M4KJWUiLk6ZEvGF+qCIPSnY57AbBFCvTW$2023.18.30$30+K4lPs7H94VUqPe2XwIsfPRnrXQE//QTEXxb8/8N4CNc6FpgZahzpTjFhMzSA7T/nHJa11DE8Ng2TP3iAmRczFlmslSuUNOgUeb6yRvs0=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23" y="240157"/>
            <a:ext cx="573869" cy="5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ruCuu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45" b="100000" l="89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6494" y="3693784"/>
            <a:ext cx="341232" cy="588016"/>
          </a:xfrm>
          <a:prstGeom prst="rect">
            <a:avLst/>
          </a:prstGeom>
        </p:spPr>
      </p:pic>
      <p:pic>
        <p:nvPicPr>
          <p:cNvPr id="1034" name="Voicuu" descr="C:\Users\Tien\AppData\Local\Temp\SNAGHTML3c0889.PN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6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39" y="3723105"/>
            <a:ext cx="406991" cy="52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Linhcuu"/>
          <p:cNvPicPr>
            <a:picLocks noChangeAspect="1"/>
          </p:cNvPicPr>
          <p:nvPr/>
        </p:nvPicPr>
        <p:blipFill>
          <a:blip r:embed="rId2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1081" y="3166411"/>
            <a:ext cx="910253" cy="1010465"/>
          </a:xfrm>
          <a:prstGeom prst="rect">
            <a:avLst/>
          </a:prstGeom>
        </p:spPr>
      </p:pic>
      <p:pic>
        <p:nvPicPr>
          <p:cNvPr id="26" name="trucuu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690" y="3671644"/>
            <a:ext cx="379294" cy="593023"/>
          </a:xfrm>
          <a:prstGeom prst="rect">
            <a:avLst/>
          </a:prstGeom>
        </p:spPr>
      </p:pic>
      <p:pic>
        <p:nvPicPr>
          <p:cNvPr id="22" name="Linhhoi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77" y="145328"/>
            <a:ext cx="605765" cy="605765"/>
          </a:xfrm>
          <a:prstGeom prst="rect">
            <a:avLst/>
          </a:prstGeom>
        </p:spPr>
      </p:pic>
      <p:pic>
        <p:nvPicPr>
          <p:cNvPr id="28" name="Xehoi" descr="Káº¿t quáº£ hÃ¬nh áº£nh cho xe cá»©u há»a hoáº¡t hÃ¬nh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9044" y="0"/>
            <a:ext cx="796628" cy="79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ình Bầu dục 22"/>
          <p:cNvSpPr/>
          <p:nvPr/>
        </p:nvSpPr>
        <p:spPr>
          <a:xfrm>
            <a:off x="8305800" y="120254"/>
            <a:ext cx="685800" cy="5464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vi-VN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TiengC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733903" y="120254"/>
            <a:ext cx="457200" cy="457200"/>
          </a:xfrm>
          <a:prstGeom prst="rect">
            <a:avLst/>
          </a:prstGeom>
        </p:spPr>
      </p:pic>
      <p:sp>
        <p:nvSpPr>
          <p:cNvPr id="3" name="TextBox 2">
            <a:hlinkClick r:id="rId26" action="ppaction://hlinksldjump"/>
          </p:cNvPr>
          <p:cNvSpPr txBox="1"/>
          <p:nvPr/>
        </p:nvSpPr>
        <p:spPr>
          <a:xfrm>
            <a:off x="8382000" y="2358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18500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333 -0.0287 L 0.40833 -0.00864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83" y="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225985" y="-11133"/>
            <a:ext cx="8925863" cy="2688560"/>
            <a:chOff x="762000" y="288132"/>
            <a:chExt cx="8280323" cy="2561878"/>
          </a:xfrm>
        </p:grpSpPr>
        <p:sp>
          <p:nvSpPr>
            <p:cNvPr id="5" name="Hình chữ nhật 4"/>
            <p:cNvSpPr/>
            <p:nvPr/>
          </p:nvSpPr>
          <p:spPr>
            <a:xfrm>
              <a:off x="762000" y="288132"/>
              <a:ext cx="8096250" cy="256187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endPara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85800"/>
              <a:endParaRPr lang="vi-VN" sz="135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052" name="Picture 4" descr="HÃ¬nh áº£nh cÃ³ liÃªn qua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09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631" y="288132"/>
              <a:ext cx="656692" cy="75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OPL20U25GSXzBJYl68kk8uQGfFKzs7yb1M4KJWUiLk6ZEvGF+qCIPSnY57AbBFCvTW$2023.18.30$30+K4lPs7H94VUqPe2XwIsfPRnrXQE//QTEXxb8/8N4CNc6FpgZahzpTjFhMzSA7T/nHJa11DE8Ng2TP3iAmRczFlmslSuUNOgUeb6yRvs0=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714" l="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662"/>
            <a:ext cx="940594" cy="7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597607" y="398038"/>
                <a:ext cx="8381999" cy="1928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1: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nào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sau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đây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không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phải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A.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      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      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kumimoji="0" lang="en-US" sz="2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rad>
                      </m:den>
                    </m:f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                  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– 3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+ 6  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7" y="398038"/>
                <a:ext cx="8381999" cy="1928605"/>
              </a:xfrm>
              <a:prstGeom prst="rect">
                <a:avLst/>
              </a:prstGeom>
              <a:blipFill>
                <a:blip r:embed="rId7"/>
                <a:stretch>
                  <a:fillRect l="-1455" t="-3155" r="-1891" b="-1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Nhóm 7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1243525" y="2699572"/>
            <a:ext cx="6581176" cy="2323715"/>
            <a:chOff x="134032" y="3066029"/>
            <a:chExt cx="8774901" cy="3098286"/>
          </a:xfrm>
        </p:grpSpPr>
        <p:sp>
          <p:nvSpPr>
            <p:cNvPr id="7" name="Hình chữ nhật 6"/>
            <p:cNvSpPr/>
            <p:nvPr/>
          </p:nvSpPr>
          <p:spPr>
            <a:xfrm>
              <a:off x="812683" y="3497315"/>
              <a:ext cx="8096250" cy="2667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1" defTabSz="685800"/>
              <a:endPara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4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032" y="3066029"/>
              <a:ext cx="1414751" cy="103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14F4CB-03A4-79A1-D9F3-4C76F6EC6B96}"/>
                  </a:ext>
                </a:extLst>
              </p:cNvPr>
              <p:cNvSpPr txBox="1"/>
              <p:nvPr/>
            </p:nvSpPr>
            <p:spPr>
              <a:xfrm>
                <a:off x="2209800" y="3701273"/>
                <a:ext cx="5342451" cy="81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không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14F4CB-03A4-79A1-D9F3-4C76F6EC6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701273"/>
                <a:ext cx="5342451" cy="812082"/>
              </a:xfrm>
              <a:prstGeom prst="rect">
                <a:avLst/>
              </a:prstGeom>
              <a:blipFill>
                <a:blip r:embed="rId10"/>
                <a:stretch>
                  <a:fillRect b="-9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OPL20U25GSXzBJYl68kk8uQGfFKzs7yb1M4KJWUiLk6ZEvGF+qCIPSnY57AbBFCvTW$2023.18.30$30+K4lPs7H94VUqPe2XwIsfPRnrXQE//QTEXxb8/8N4CNc6FpgZahzpTjFhMzSA7T/nHJa11DE8Ng2TP3iAmRczFlmslSuUNOgUeb6yRvs0=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72" y="-66229"/>
            <a:ext cx="940594" cy="7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Nhóm 5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944772" y="281947"/>
            <a:ext cx="7684972" cy="2579358"/>
            <a:chOff x="762000" y="288131"/>
            <a:chExt cx="8123387" cy="2797969"/>
          </a:xfrm>
        </p:grpSpPr>
        <p:sp>
          <p:nvSpPr>
            <p:cNvPr id="12" name="Hình chữ nhật 4"/>
            <p:cNvSpPr/>
            <p:nvPr/>
          </p:nvSpPr>
          <p:spPr>
            <a:xfrm>
              <a:off x="762000" y="666750"/>
              <a:ext cx="8096250" cy="241935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85763" indent="-385763" defTabSz="685800">
                <a:buFontTx/>
                <a:buAutoNum type="alphaUcPeriod"/>
              </a:pPr>
              <a:endParaRPr lang="vi-VN" sz="21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3" name="Picture 4" descr="HÃ¬nh áº£nh cÃ³ liÃªn qu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695" y="288131"/>
              <a:ext cx="656692" cy="75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Nhóm 7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1243525" y="2699572"/>
            <a:ext cx="6581176" cy="2323715"/>
            <a:chOff x="134032" y="3066029"/>
            <a:chExt cx="8774901" cy="30982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ình chữ nhật 6"/>
                <p:cNvSpPr/>
                <p:nvPr/>
              </p:nvSpPr>
              <p:spPr>
                <a:xfrm>
                  <a:off x="812683" y="3497315"/>
                  <a:ext cx="8096250" cy="26670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685800"/>
                  <a:r>
                    <a:rPr lang="en-US" sz="1350" b="1" dirty="0">
                      <a:solidFill>
                        <a:prstClr val="black"/>
                      </a:solidFill>
                      <a:latin typeface="Calibri" panose="020F0502020204030204"/>
                    </a:rPr>
                    <a:t> 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A.</a:t>
                  </a:r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Vì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:endParaRPr lang="en-US" sz="3200" b="0" i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defTabSz="685800"/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−6</m:t>
                      </m:r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đa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Hình chữ nhật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83" y="3497315"/>
                  <a:ext cx="8096250" cy="2667000"/>
                </a:xfrm>
                <a:prstGeom prst="rect">
                  <a:avLst/>
                </a:prstGeom>
                <a:blipFill>
                  <a:blip r:embed="rId5"/>
                  <a:stretch>
                    <a:fillRect l="-2505" r="-200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4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032" y="3066029"/>
              <a:ext cx="1414751" cy="103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946121" y="738126"/>
                <a:ext cx="725175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Câu 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Xác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định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bậc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đa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thức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: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m:t>4</m:t>
                      </m:r>
                      <m:r>
                        <a:rPr kumimoji="0" lang="vi-VN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m:t>2</m:t>
                      </m:r>
                      <m:r>
                        <a:rPr kumimoji="0" lang="vi-VN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vi-VN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m:t>+ 5</m:t>
                      </m:r>
                      <m:r>
                        <a:rPr kumimoji="0" lang="vi-VN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m:t>𝑥𝑦</m:t>
                      </m:r>
                      <m:r>
                        <a:rPr kumimoji="0" lang="vi-VN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m:t> − 6</m:t>
                      </m:r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  <a:p>
                <a:pPr marL="514350" marR="0" lvl="0" indent="-514350" algn="just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3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                            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B.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2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C.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                               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D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0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21" y="738126"/>
                <a:ext cx="7251758" cy="1815882"/>
              </a:xfrm>
              <a:prstGeom prst="rect">
                <a:avLst/>
              </a:prstGeom>
              <a:blipFill>
                <a:blip r:embed="rId7"/>
                <a:stretch>
                  <a:fillRect l="-1681" t="-3356" b="-8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3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OPL20U25GSXzBJYl68kk8uQGfFKzs7yb1M4KJWUiLk6ZEvGF+qCIPSnY57AbBFCvTW$2023.18.30$30+K4lPs7H94VUqPe2XwIsfPRnrXQE//QTEXxb8/8N4CNc6FpgZahzpTjFhMzSA7T/nHJa11DE8Ng2TP3iAmRczFlmslSuUNOgUeb6yRvs0=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3" y="-40266"/>
            <a:ext cx="940594" cy="7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5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1117177" y="325521"/>
            <a:ext cx="7874423" cy="2234468"/>
            <a:chOff x="762000" y="106809"/>
            <a:chExt cx="8123387" cy="2979291"/>
          </a:xfrm>
        </p:grpSpPr>
        <p:sp>
          <p:nvSpPr>
            <p:cNvPr id="5" name="Hình chữ nhật 4"/>
            <p:cNvSpPr/>
            <p:nvPr/>
          </p:nvSpPr>
          <p:spPr>
            <a:xfrm>
              <a:off x="762000" y="106809"/>
              <a:ext cx="8096250" cy="297929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85800"/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85800"/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85800"/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85800"/>
              <a:endPara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/>
              <a:r>
                <a: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685800"/>
              <a:endParaRPr lang="en-US" sz="2100" b="1" dirty="0">
                <a:solidFill>
                  <a:prstClr val="black"/>
                </a:solidFill>
                <a:latin typeface="Calibri Light" panose="020F0302020204030204"/>
              </a:endParaRPr>
            </a:p>
            <a:p>
              <a:pPr algn="ctr" defTabSz="685800"/>
              <a:r>
                <a:rPr lang="en-US" sz="2100" b="1" dirty="0">
                  <a:solidFill>
                    <a:srgbClr val="FF0000"/>
                  </a:solidFill>
                  <a:latin typeface="Calibri Light" panose="020F0302020204030204"/>
                </a:rPr>
                <a:t> </a:t>
              </a:r>
              <a:endParaRPr lang="vi-VN" sz="21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052" name="Picture 4" descr="HÃ¬nh áº£nh cÃ³ liÃªn qu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695" y="288131"/>
              <a:ext cx="656692" cy="75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DFE6F8-7056-60A6-B3D2-EDCCB79E9665}"/>
                  </a:ext>
                </a:extLst>
              </p:cNvPr>
              <p:cNvSpPr txBox="1"/>
              <p:nvPr/>
            </p:nvSpPr>
            <p:spPr>
              <a:xfrm>
                <a:off x="1447800" y="270109"/>
                <a:ext cx="7238999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Câu 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Đa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thức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nào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đa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thức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thu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gọn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  <a:p>
                <a:pPr marL="514350" marR="0" lvl="0" indent="-514350" algn="just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6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−4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−12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+3</a:t>
                </a:r>
              </a:p>
              <a:p>
                <a:pPr marL="514350" marR="0" lvl="0" indent="-514350" algn="just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2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−3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+5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  <a:p>
                <a:pPr marL="514350" marR="0" lvl="0" indent="-514350" algn="just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0,6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+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𝑧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−0,4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+1,7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D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−5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+3</m:t>
                    </m:r>
                  </m:oMath>
                </a14:m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Hộp Văn bản 1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DFE6F8-7056-60A6-B3D2-EDCCB79E9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70109"/>
                <a:ext cx="7238999" cy="2246769"/>
              </a:xfrm>
              <a:prstGeom prst="rect">
                <a:avLst/>
              </a:prstGeom>
              <a:blipFill>
                <a:blip r:embed="rId5"/>
                <a:stretch>
                  <a:fillRect l="-1769" t="-2710" b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Nhóm 1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AB15E7-F654-D4B2-0D4B-32F6DB08AEA0}"/>
              </a:ext>
            </a:extLst>
          </p:cNvPr>
          <p:cNvGrpSpPr/>
          <p:nvPr/>
        </p:nvGrpSpPr>
        <p:grpSpPr>
          <a:xfrm>
            <a:off x="1371600" y="2615401"/>
            <a:ext cx="6581176" cy="2323715"/>
            <a:chOff x="1371600" y="2615401"/>
            <a:chExt cx="6581176" cy="2323715"/>
          </a:xfrm>
        </p:grpSpPr>
        <p:grpSp>
          <p:nvGrpSpPr>
            <p:cNvPr id="8" name="Nhóm 7"/>
            <p:cNvGrpSpPr/>
            <p:nvPr/>
          </p:nvGrpSpPr>
          <p:grpSpPr>
            <a:xfrm>
              <a:off x="1371600" y="2615401"/>
              <a:ext cx="6581176" cy="2323715"/>
              <a:chOff x="134032" y="3066029"/>
              <a:chExt cx="8774901" cy="3098286"/>
            </a:xfrm>
          </p:grpSpPr>
          <p:sp>
            <p:nvSpPr>
              <p:cNvPr id="7" name="Hình chữ nhật 6"/>
              <p:cNvSpPr/>
              <p:nvPr/>
            </p:nvSpPr>
            <p:spPr>
              <a:xfrm>
                <a:off x="812683" y="3497315"/>
                <a:ext cx="8096250" cy="2667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lvl="1" algn="ctr" defTabSz="685800"/>
                <a:endParaRPr 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54" name="Picture 6" descr="HÃ¬nh áº£nh cÃ³ liÃªn qua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4032" y="3066029"/>
                <a:ext cx="1414751" cy="1037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7896BC6C-5F36-708B-F2E1-C08FDD916925}"/>
                </a:ext>
              </a:extLst>
            </p:cNvPr>
            <p:cNvSpPr txBox="1"/>
            <p:nvPr/>
          </p:nvSpPr>
          <p:spPr>
            <a:xfrm>
              <a:off x="2462480" y="3257550"/>
              <a:ext cx="45720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374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OPL20U25GSXzBJYl68kk8uQGfFKzs7yb1M4KJWUiLk6ZEvGF+qCIPSnY57AbBFCvTW$2023.18.30$30+K4lPs7H94VUqPe2XwIsfPRnrXQE//QTEXxb8/8N4CNc6FpgZahzpTjFhMzSA7T/nHJa11DE8Ng2TP3iAmRczFlmslSuUNOgUeb6yRvs0=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" y="18677"/>
            <a:ext cx="940594" cy="7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5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950443" y="120213"/>
            <a:ext cx="8011067" cy="2750747"/>
            <a:chOff x="716511" y="-443339"/>
            <a:chExt cx="8168876" cy="3667663"/>
          </a:xfrm>
        </p:grpSpPr>
        <p:sp>
          <p:nvSpPr>
            <p:cNvPr id="5" name="Hình chữ nhật 4"/>
            <p:cNvSpPr/>
            <p:nvPr/>
          </p:nvSpPr>
          <p:spPr>
            <a:xfrm>
              <a:off x="716511" y="-443339"/>
              <a:ext cx="8096250" cy="3667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85800"/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85800"/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85800"/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85800"/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85800"/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57175" indent="-257175" algn="ctr" defTabSz="685800">
                <a:buFontTx/>
                <a:buAutoNum type="alphaUcPeriod"/>
              </a:pPr>
              <a:endPara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2" name="Picture 4" descr="HÃ¬nh áº£nh cÃ³ liÃªn qu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695" y="288131"/>
              <a:ext cx="656692" cy="75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Nhóm 7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1243525" y="2699572"/>
            <a:ext cx="6809862" cy="2338009"/>
            <a:chOff x="134032" y="3066029"/>
            <a:chExt cx="9079817" cy="31173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ình chữ nhật 6"/>
                <p:cNvSpPr/>
                <p:nvPr/>
              </p:nvSpPr>
              <p:spPr>
                <a:xfrm>
                  <a:off x="1117599" y="3516376"/>
                  <a:ext cx="8096250" cy="2666998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685800"/>
                  <a:r>
                    <a: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 </a:t>
                  </a:r>
                </a:p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3200" i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defTabSz="685800"/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endParaRPr lang="vi-VN" sz="135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Hình chữ nhật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599" y="3516376"/>
                  <a:ext cx="8096250" cy="2666998"/>
                </a:xfrm>
                <a:prstGeom prst="rect">
                  <a:avLst/>
                </a:prstGeom>
                <a:blipFill>
                  <a:blip r:embed="rId5"/>
                  <a:stretch>
                    <a:fillRect t="-5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4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032" y="3066029"/>
              <a:ext cx="1414751" cy="103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1C9CCFB-4BC5-21C8-B4FD-7668CE28E214}"/>
                  </a:ext>
                </a:extLst>
              </p:cNvPr>
              <p:cNvSpPr txBox="1"/>
              <p:nvPr/>
            </p:nvSpPr>
            <p:spPr>
              <a:xfrm>
                <a:off x="972033" y="70360"/>
                <a:ext cx="8961510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Câu 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Thu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gọn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+3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p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</m:oMath>
                </a14:m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được: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+3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           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+3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           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+3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           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 </a:t>
                </a:r>
              </a:p>
            </p:txBody>
          </p:sp>
        </mc:Choice>
        <mc:Fallback xmlns="">
          <p:sp>
            <p:nvSpPr>
              <p:cNvPr id="11" name="Hộp Văn bản 1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1C9CCFB-4BC5-21C8-B4FD-7668CE28E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3" y="70360"/>
                <a:ext cx="8961510" cy="2677656"/>
              </a:xfrm>
              <a:prstGeom prst="rect">
                <a:avLst/>
              </a:prstGeom>
              <a:blipFill>
                <a:blip r:embed="rId7"/>
                <a:stretch>
                  <a:fillRect l="-1360" t="-2506" b="-5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1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OPL20U25GSXzBJYl68kk8uQGfFKzs7yb1M4KJWUiLk6ZEvGF+qCIPSnY57AbBFCvTW$2023.18.30$30+K4lPs7H94VUqPe2XwIsfPRnrXQE//QTEXxb8/8N4CNc6FpgZahzpTjFhMzSA7T/nHJa11DE8Ng2TP3iAmRczFlmslSuUNOgUeb6yRvs0=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" y="-13655"/>
            <a:ext cx="940594" cy="7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5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457200" y="447609"/>
            <a:ext cx="8192615" cy="2160934"/>
            <a:chOff x="-965083" y="204855"/>
            <a:chExt cx="10923486" cy="2881245"/>
          </a:xfrm>
        </p:grpSpPr>
        <p:sp>
          <p:nvSpPr>
            <p:cNvPr id="5" name="Hình chữ nhật 4"/>
            <p:cNvSpPr/>
            <p:nvPr/>
          </p:nvSpPr>
          <p:spPr>
            <a:xfrm>
              <a:off x="-965083" y="565267"/>
              <a:ext cx="10871198" cy="25208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85800"/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85800"/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85800"/>
              <a:endPara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/>
              <a:r>
                <a: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en-US" sz="2100" b="1" dirty="0">
                <a:solidFill>
                  <a:prstClr val="black"/>
                </a:solidFill>
                <a:latin typeface="Calibri Light" panose="020F0302020204030204"/>
              </a:endParaRPr>
            </a:p>
            <a:p>
              <a:pPr algn="ctr" defTabSz="685800"/>
              <a:endParaRPr lang="en-US" sz="2100" b="1" dirty="0">
                <a:solidFill>
                  <a:prstClr val="black"/>
                </a:solidFill>
                <a:latin typeface="Calibri Light" panose="020F0302020204030204"/>
              </a:endParaRPr>
            </a:p>
            <a:p>
              <a:pPr algn="ctr" defTabSz="685800"/>
              <a:endParaRPr lang="en-US" sz="21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pic>
          <p:nvPicPr>
            <p:cNvPr id="2052" name="Picture 4" descr="HÃ¬nh áº£nh cÃ³ liÃªn qu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711" y="204855"/>
              <a:ext cx="656692" cy="757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Nhóm 7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1263876" y="2608542"/>
            <a:ext cx="6660923" cy="2323715"/>
            <a:chOff x="134031" y="3066029"/>
            <a:chExt cx="8881230" cy="30982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ình chữ nhật 6"/>
                <p:cNvSpPr/>
                <p:nvPr/>
              </p:nvSpPr>
              <p:spPr>
                <a:xfrm>
                  <a:off x="134031" y="3497316"/>
                  <a:ext cx="8881230" cy="2666999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685800"/>
                  <a:r>
                    <a:rPr lang="en-US" sz="2100" b="1" dirty="0">
                      <a:solidFill>
                        <a:prstClr val="black"/>
                      </a:solidFill>
                      <a:latin typeface="Calibri Light" panose="020F0302020204030204"/>
                    </a:rPr>
                    <a:t> </a:t>
                  </a:r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  <a:p>
                  <a:pPr defTabSz="685800"/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Thay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=−1;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đa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</a:p>
                <a:p>
                  <a:pPr defTabSz="6858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−3.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+3.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+1=−5</m:t>
                        </m:r>
                      </m:oMath>
                    </m:oMathPara>
                  </a14:m>
                  <a:endPara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Hình chữ nhật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31" y="3497316"/>
                  <a:ext cx="8881230" cy="2666999"/>
                </a:xfrm>
                <a:prstGeom prst="rect">
                  <a:avLst/>
                </a:prstGeom>
                <a:blipFill>
                  <a:blip r:embed="rId5"/>
                  <a:stretch>
                    <a:fillRect l="-1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4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032" y="3066029"/>
              <a:ext cx="1414751" cy="103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703C0D-D2C2-B4D8-1077-A97712662D0B}"/>
                  </a:ext>
                </a:extLst>
              </p:cNvPr>
              <p:cNvSpPr txBox="1"/>
              <p:nvPr/>
            </p:nvSpPr>
            <p:spPr>
              <a:xfrm>
                <a:off x="695654" y="662833"/>
                <a:ext cx="8226609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5: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+3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</m:oMath>
                </a14:m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=−1;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là:</a:t>
                </a:r>
              </a:p>
              <a:p>
                <a:pPr marL="514350" marR="0" lvl="0" indent="-5143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         </a:t>
                </a: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−7</m:t>
                    </m:r>
                  </m:oMath>
                </a14:m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       D.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703C0D-D2C2-B4D8-1077-A97712662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54" y="662833"/>
                <a:ext cx="8226609" cy="1815882"/>
              </a:xfrm>
              <a:prstGeom prst="rect">
                <a:avLst/>
              </a:prstGeom>
              <a:blipFill>
                <a:blip r:embed="rId7"/>
                <a:stretch>
                  <a:fillRect l="-1481" t="-3691" b="-8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9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123950"/>
            <a:ext cx="3071795" cy="24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438400" y="251059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32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3147995" y="1313552"/>
            <a:ext cx="5891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1.8; 1.9; 1.11; 1.12 /SGK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nl-N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Chuẩn bị trước bài “ </a:t>
            </a:r>
            <a:r>
              <a:rPr lang="nl-NL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Phép cộng và phép trừ  đa thức”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746826" y="1091467"/>
            <a:ext cx="5981446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C9781-A9E2-E4F0-4D88-1964D3D587F0}"/>
              </a:ext>
            </a:extLst>
          </p:cNvPr>
          <p:cNvSpPr txBox="1"/>
          <p:nvPr/>
        </p:nvSpPr>
        <p:spPr>
          <a:xfrm>
            <a:off x="1913510" y="160192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TIẾP SỨC ĐỒNG ĐỘI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24F58A-FA2E-193B-0778-4ACCBBB29032}"/>
                  </a:ext>
                </a:extLst>
              </p:cNvPr>
              <p:cNvSpPr/>
              <p:nvPr/>
            </p:nvSpPr>
            <p:spPr>
              <a:xfrm>
                <a:off x="228601" y="683413"/>
                <a:ext cx="4724398" cy="173593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2400" b="1" noProof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b="1" noProof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24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</a:t>
                </a:r>
                <a:r>
                  <a:rPr lang="en-US" sz="24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các cặp đơn thức đồng dạng trong các đơn thức sau: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24F58A-FA2E-193B-0778-4ACCBBB29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683413"/>
                <a:ext cx="4724398" cy="1735938"/>
              </a:xfrm>
              <a:prstGeom prst="roundRect">
                <a:avLst/>
              </a:prstGeom>
              <a:blipFill>
                <a:blip r:embed="rId2"/>
                <a:stretch>
                  <a:fillRect l="-258" t="-8070" r="-1938" b="-1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0D1806-4A28-E690-933B-00CBDD5F3FBE}"/>
                  </a:ext>
                </a:extLst>
              </p:cNvPr>
              <p:cNvSpPr/>
              <p:nvPr/>
            </p:nvSpPr>
            <p:spPr>
              <a:xfrm>
                <a:off x="5444836" y="683412"/>
                <a:ext cx="3733800" cy="173593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4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𝑦𝑧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𝑦𝑧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0D1806-4A28-E690-933B-00CBDD5F3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836" y="683412"/>
                <a:ext cx="3733800" cy="1735938"/>
              </a:xfrm>
              <a:prstGeom prst="roundRect">
                <a:avLst/>
              </a:prstGeom>
              <a:blipFill>
                <a:blip r:embed="rId3"/>
                <a:stretch>
                  <a:fillRect l="-163" r="-34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26498E-BA17-7870-4E28-ED61710C2455}"/>
                  </a:ext>
                </a:extLst>
              </p:cNvPr>
              <p:cNvSpPr/>
              <p:nvPr/>
            </p:nvSpPr>
            <p:spPr>
              <a:xfrm>
                <a:off x="228600" y="2724150"/>
                <a:ext cx="4724398" cy="149830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4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;−3 ;6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26498E-BA17-7870-4E28-ED61710C2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24150"/>
                <a:ext cx="4724398" cy="1498305"/>
              </a:xfrm>
              <a:prstGeom prst="roundRect">
                <a:avLst/>
              </a:prstGeom>
              <a:blipFill>
                <a:blip r:embed="rId4"/>
                <a:stretch>
                  <a:fillRect l="-517" t="-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74A1E1A-0404-044B-0623-DA2484D31844}"/>
                  </a:ext>
                </a:extLst>
              </p:cNvPr>
              <p:cNvSpPr/>
              <p:nvPr/>
            </p:nvSpPr>
            <p:spPr>
              <a:xfrm>
                <a:off x="5443215" y="2724150"/>
                <a:ext cx="3699164" cy="149830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4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4: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𝑦𝑧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74A1E1A-0404-044B-0623-DA2484D31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215" y="2724150"/>
                <a:ext cx="3699164" cy="1498305"/>
              </a:xfrm>
              <a:prstGeom prst="roundRect">
                <a:avLst/>
              </a:prstGeom>
              <a:blipFill>
                <a:blip r:embed="rId5"/>
                <a:stretch>
                  <a:fillRect l="-659" t="-36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FBE5027-4A21-5FC6-F7E2-2B2E1A308E7E}"/>
                  </a:ext>
                </a:extLst>
              </p:cNvPr>
              <p:cNvSpPr/>
              <p:nvPr/>
            </p:nvSpPr>
            <p:spPr>
              <a:xfrm>
                <a:off x="1158586" y="4324350"/>
                <a:ext cx="6826827" cy="73385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24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4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5: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FBE5027-4A21-5FC6-F7E2-2B2E1A308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586" y="4324350"/>
                <a:ext cx="6826827" cy="733853"/>
              </a:xfrm>
              <a:prstGeom prst="roundRect">
                <a:avLst/>
              </a:prstGeom>
              <a:blipFill>
                <a:blip r:embed="rId6"/>
                <a:stretch>
                  <a:fillRect l="-893" b="-82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8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1828800" y="207319"/>
            <a:ext cx="636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TIẾP SỨC ĐỒNG ĐỘI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276219" y="711400"/>
                <a:ext cx="8871600" cy="193345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2800" b="1" noProof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b="1" noProof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28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</a:t>
                </a:r>
                <a:r>
                  <a:rPr lang="en-US" sz="28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nl-NL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các cặp đơn thức đồng dạng trong các đơn thức sau: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r>
                  <a:rPr lang="nl-NL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nl-NL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nl-NL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r>
                  <a:rPr lang="nl-NL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9" y="711400"/>
                <a:ext cx="8871600" cy="1933459"/>
              </a:xfrm>
              <a:prstGeom prst="roundRect">
                <a:avLst/>
              </a:prstGeom>
              <a:blipFill>
                <a:blip r:embed="rId2"/>
                <a:stretch>
                  <a:fillRect l="-343" r="-275" b="-7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đúng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3266863" y="3707966"/>
                <a:ext cx="3841825" cy="68951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Đáp án đúng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863" y="3707966"/>
                <a:ext cx="3841825" cy="689512"/>
              </a:xfrm>
              <a:prstGeom prst="roundRect">
                <a:avLst/>
              </a:prstGeom>
              <a:blipFill>
                <a:blip r:embed="rId3"/>
                <a:stretch>
                  <a:fillRect b="-176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sai 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3282871" y="2915662"/>
                <a:ext cx="3843684" cy="68951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" name="Đáp án sai 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71" y="2915662"/>
                <a:ext cx="3843684" cy="689511"/>
              </a:xfrm>
              <a:prstGeom prst="roundRect">
                <a:avLst/>
              </a:prstGeom>
              <a:blipFill>
                <a:blip r:embed="rId4"/>
                <a:stretch>
                  <a:fillRect b="-16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Đáp án sai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3282871" y="4543887"/>
                <a:ext cx="3841825" cy="5427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0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Đáp án sai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71" y="4543887"/>
                <a:ext cx="3841825" cy="542791"/>
              </a:xfrm>
              <a:prstGeom prst="roundRect">
                <a:avLst/>
              </a:prstGeom>
              <a:blipFill>
                <a:blip r:embed="rId5"/>
                <a:stretch>
                  <a:fillRect t="-8989" b="-292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0500" y="592639"/>
            <a:ext cx="171438" cy="1386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53780" y="4179653"/>
            <a:ext cx="361840" cy="857810"/>
          </a:xfrm>
          <a:prstGeom prst="rect">
            <a:avLst/>
          </a:prstGeom>
        </p:spPr>
      </p:pic>
      <p:sp>
        <p:nvSpPr>
          <p:cNvPr id="7" name="Đáp án sai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366BA9-0A1B-9787-74FF-F9837151F5B6}"/>
              </a:ext>
            </a:extLst>
          </p:cNvPr>
          <p:cNvSpPr/>
          <p:nvPr/>
        </p:nvSpPr>
        <p:spPr>
          <a:xfrm>
            <a:off x="144019" y="3625744"/>
            <a:ext cx="1593760" cy="7993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35" name="Rectangle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C7459F7-334C-EF38-A34D-1355DD22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471096" y="697960"/>
                <a:ext cx="8070925" cy="15465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8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6" y="697960"/>
                <a:ext cx="8070925" cy="154657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đúng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2230634" y="4008985"/>
                <a:ext cx="6059812" cy="112048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=−7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Đáp án đúng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634" y="4008985"/>
                <a:ext cx="6059812" cy="11204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Đáp án sai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7970" y="3412234"/>
            <a:ext cx="1642821" cy="6053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Đáp án sai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2230633" y="2520880"/>
                <a:ext cx="6059812" cy="112048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𝑦𝑧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𝑦𝑧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Đáp án sai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633" y="2520880"/>
                <a:ext cx="6059812" cy="11204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910" y="430617"/>
            <a:ext cx="171438" cy="1386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24190" y="4017631"/>
            <a:ext cx="361840" cy="857810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8C0907-4B2A-727E-CC83-ACDC35388DDB}"/>
              </a:ext>
            </a:extLst>
          </p:cNvPr>
          <p:cNvSpPr txBox="1"/>
          <p:nvPr/>
        </p:nvSpPr>
        <p:spPr>
          <a:xfrm>
            <a:off x="1913510" y="160192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TIẾP SỨC ĐỒNG ĐỘI</a:t>
            </a:r>
          </a:p>
        </p:txBody>
      </p:sp>
    </p:spTree>
    <p:extLst>
      <p:ext uri="{BB962C8B-B14F-4D97-AF65-F5344CB8AC3E}">
        <p14:creationId xmlns:p14="http://schemas.microsoft.com/office/powerpoint/2010/main" val="15690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582855" y="768479"/>
                <a:ext cx="8070925" cy="15465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8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𝑥𝑦𝑧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;−3 ;6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55" y="768479"/>
                <a:ext cx="8070925" cy="154657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Đáp án sai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95300" y="2470296"/>
            <a:ext cx="1790700" cy="743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Đáp án sai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025824" y="3392485"/>
            <a:ext cx="7658100" cy="13997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0500" y="592639"/>
            <a:ext cx="171438" cy="1386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653780" y="4179653"/>
            <a:ext cx="361840" cy="857810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5C37CC-B327-3C1B-D253-A491B1C7957B}"/>
              </a:ext>
            </a:extLst>
          </p:cNvPr>
          <p:cNvSpPr txBox="1"/>
          <p:nvPr/>
        </p:nvSpPr>
        <p:spPr>
          <a:xfrm>
            <a:off x="1947621" y="199718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 ĐỒNG ĐỘI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58DECE5-7D5E-5851-3E0A-2A3659C1B30F}"/>
                  </a:ext>
                </a:extLst>
              </p:cNvPr>
              <p:cNvSpPr txBox="1"/>
              <p:nvPr/>
            </p:nvSpPr>
            <p:spPr>
              <a:xfrm>
                <a:off x="1683410" y="3526612"/>
                <a:ext cx="33076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58DECE5-7D5E-5851-3E0A-2A3659C1B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10" y="3526612"/>
                <a:ext cx="3307689" cy="523220"/>
              </a:xfrm>
              <a:prstGeom prst="rect">
                <a:avLst/>
              </a:prstGeom>
              <a:blipFill>
                <a:blip r:embed="rId7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7338CDD-DFBB-A757-1027-E155099F9F1F}"/>
                  </a:ext>
                </a:extLst>
              </p:cNvPr>
              <p:cNvSpPr txBox="1"/>
              <p:nvPr/>
            </p:nvSpPr>
            <p:spPr>
              <a:xfrm>
                <a:off x="1442321" y="4049832"/>
                <a:ext cx="3110685" cy="78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𝑥𝑦𝑧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7338CDD-DFBB-A757-1027-E155099F9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21" y="4049832"/>
                <a:ext cx="3110685" cy="789575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40720A4-8626-8FC6-C908-190B4CA49B90}"/>
                  </a:ext>
                </a:extLst>
              </p:cNvPr>
              <p:cNvSpPr txBox="1"/>
              <p:nvPr/>
            </p:nvSpPr>
            <p:spPr>
              <a:xfrm>
                <a:off x="5282169" y="3526612"/>
                <a:ext cx="3110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</a:p>
            </p:txBody>
          </p:sp>
        </mc:Choice>
        <mc:Fallback xmlns="">
          <p:sp>
            <p:nvSpPr>
              <p:cNvPr id="8" name="TextBox 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40720A4-8626-8FC6-C908-190B4CA49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169" y="3526612"/>
                <a:ext cx="3110685" cy="523220"/>
              </a:xfrm>
              <a:prstGeom prst="rect">
                <a:avLst/>
              </a:prstGeom>
              <a:blipFill>
                <a:blip r:embed="rId9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27D03F-165D-68B3-1A7D-D8082981F60F}"/>
                  </a:ext>
                </a:extLst>
              </p:cNvPr>
              <p:cNvSpPr txBox="1"/>
              <p:nvPr/>
            </p:nvSpPr>
            <p:spPr>
              <a:xfrm>
                <a:off x="4590995" y="4092373"/>
                <a:ext cx="40164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27D03F-165D-68B3-1A7D-D8082981F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95" y="4092373"/>
                <a:ext cx="4016466" cy="523220"/>
              </a:xfrm>
              <a:prstGeom prst="rect">
                <a:avLst/>
              </a:prstGeom>
              <a:blipFill>
                <a:blip r:embed="rId10"/>
                <a:stretch>
                  <a:fillRect l="-3035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4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495300" y="936017"/>
                <a:ext cx="8070925" cy="15465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800" b="1" noProof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4: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𝑦𝑧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âu hỏi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936017"/>
                <a:ext cx="8070925" cy="154657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Đáp án đúng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90221" y="2579725"/>
            <a:ext cx="1452879" cy="7540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sai 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838200" y="3430886"/>
                <a:ext cx="7152016" cy="15030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𝑦𝑧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Đáp án sai 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30886"/>
                <a:ext cx="7152016" cy="1503063"/>
              </a:xfrm>
              <a:prstGeom prst="roundRect">
                <a:avLst/>
              </a:prstGeom>
              <a:blipFill>
                <a:blip r:embed="rId3"/>
                <a:stretch>
                  <a:fillRect l="-767" r="-426" b="-32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0500" y="592639"/>
            <a:ext cx="171438" cy="1386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53780" y="4179653"/>
            <a:ext cx="361840" cy="857810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FFC2EC-EB8A-1B76-6AA4-9CDAAA7D2EC7}"/>
              </a:ext>
            </a:extLst>
          </p:cNvPr>
          <p:cNvSpPr txBox="1"/>
          <p:nvPr/>
        </p:nvSpPr>
        <p:spPr>
          <a:xfrm>
            <a:off x="1943100" y="322214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 ĐỒNG ĐỘI</a:t>
            </a:r>
          </a:p>
        </p:txBody>
      </p:sp>
    </p:spTree>
    <p:extLst>
      <p:ext uri="{BB962C8B-B14F-4D97-AF65-F5344CB8AC3E}">
        <p14:creationId xmlns:p14="http://schemas.microsoft.com/office/powerpoint/2010/main" val="23723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âu hỏi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613787" y="686460"/>
            <a:ext cx="8158480" cy="7338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Đáp án sai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95300" y="2666410"/>
            <a:ext cx="1515537" cy="7338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500" y="440239"/>
            <a:ext cx="171438" cy="1386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53780" y="4027253"/>
            <a:ext cx="361840" cy="857810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07D00C-BB52-03CE-A2E7-172AF3CE41F5}"/>
              </a:ext>
            </a:extLst>
          </p:cNvPr>
          <p:cNvSpPr txBox="1"/>
          <p:nvPr/>
        </p:nvSpPr>
        <p:spPr>
          <a:xfrm>
            <a:off x="1811938" y="163240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 ĐỒNG ĐỘI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8DBE9D-C04D-818E-DAED-4DC75FC250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346733"/>
                  </p:ext>
                </p:extLst>
              </p:nvPr>
            </p:nvGraphicFramePr>
            <p:xfrm>
              <a:off x="2525184" y="1999459"/>
              <a:ext cx="5552015" cy="28856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6548">
                      <a:extLst>
                        <a:ext uri="{9D8B030D-6E8A-4147-A177-3AD203B41FA5}">
                          <a16:colId xmlns:a16="http://schemas.microsoft.com/office/drawing/2014/main" val="154428412"/>
                        </a:ext>
                      </a:extLst>
                    </a:gridCol>
                    <a:gridCol w="1156777">
                      <a:extLst>
                        <a:ext uri="{9D8B030D-6E8A-4147-A177-3AD203B41FA5}">
                          <a16:colId xmlns:a16="http://schemas.microsoft.com/office/drawing/2014/main" val="1642460888"/>
                        </a:ext>
                      </a:extLst>
                    </a:gridCol>
                    <a:gridCol w="1638553">
                      <a:extLst>
                        <a:ext uri="{9D8B030D-6E8A-4147-A177-3AD203B41FA5}">
                          <a16:colId xmlns:a16="http://schemas.microsoft.com/office/drawing/2014/main" val="2622294908"/>
                        </a:ext>
                      </a:extLst>
                    </a:gridCol>
                    <a:gridCol w="1270137">
                      <a:extLst>
                        <a:ext uri="{9D8B030D-6E8A-4147-A177-3AD203B41FA5}">
                          <a16:colId xmlns:a16="http://schemas.microsoft.com/office/drawing/2014/main" val="2786515482"/>
                        </a:ext>
                      </a:extLst>
                    </a:gridCol>
                  </a:tblGrid>
                  <a:tr h="11242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2207424"/>
                      </a:ext>
                    </a:extLst>
                  </a:tr>
                  <a:tr h="11242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Hạng tử</a:t>
                          </a:r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𝒙𝒚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34790819"/>
                      </a:ext>
                    </a:extLst>
                  </a:tr>
                  <a:tr h="6370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410789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8DBE9D-C04D-818E-DAED-4DC75FC250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346733"/>
                  </p:ext>
                </p:extLst>
              </p:nvPr>
            </p:nvGraphicFramePr>
            <p:xfrm>
              <a:off x="2525184" y="1999459"/>
              <a:ext cx="5552015" cy="28856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6548">
                      <a:extLst>
                        <a:ext uri="{9D8B030D-6E8A-4147-A177-3AD203B41FA5}">
                          <a16:colId xmlns:a16="http://schemas.microsoft.com/office/drawing/2014/main" val="154428412"/>
                        </a:ext>
                      </a:extLst>
                    </a:gridCol>
                    <a:gridCol w="1156777">
                      <a:extLst>
                        <a:ext uri="{9D8B030D-6E8A-4147-A177-3AD203B41FA5}">
                          <a16:colId xmlns:a16="http://schemas.microsoft.com/office/drawing/2014/main" val="1642460888"/>
                        </a:ext>
                      </a:extLst>
                    </a:gridCol>
                    <a:gridCol w="1638553">
                      <a:extLst>
                        <a:ext uri="{9D8B030D-6E8A-4147-A177-3AD203B41FA5}">
                          <a16:colId xmlns:a16="http://schemas.microsoft.com/office/drawing/2014/main" val="2622294908"/>
                        </a:ext>
                      </a:extLst>
                    </a:gridCol>
                    <a:gridCol w="1270137">
                      <a:extLst>
                        <a:ext uri="{9D8B030D-6E8A-4147-A177-3AD203B41FA5}">
                          <a16:colId xmlns:a16="http://schemas.microsoft.com/office/drawing/2014/main" val="2786515482"/>
                        </a:ext>
                      </a:extLst>
                    </a:gridCol>
                  </a:tblGrid>
                  <a:tr h="11242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2207424"/>
                      </a:ext>
                    </a:extLst>
                  </a:tr>
                  <a:tr h="11242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Hạng tử</a:t>
                          </a:r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28947" t="-100541" r="-253684" b="-6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61710" t="-100541" r="-79182" b="-6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338462" t="-100541" r="-2404" b="-6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4790819"/>
                      </a:ext>
                    </a:extLst>
                  </a:tr>
                  <a:tr h="6370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28947" t="-353333" r="-253684" b="-1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61710" t="-353333" r="-79182" b="-1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338462" t="-353333" r="-2404" b="-1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0789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971912E-3770-50BC-46A8-8A11189C782B}"/>
                  </a:ext>
                </a:extLst>
              </p:cNvPr>
              <p:cNvSpPr txBox="1"/>
              <p:nvPr/>
            </p:nvSpPr>
            <p:spPr>
              <a:xfrm>
                <a:off x="3922788" y="2122268"/>
                <a:ext cx="457200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𝒚𝒛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971912E-3770-50BC-46A8-8A11189C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788" y="2122268"/>
                <a:ext cx="4572000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13E4CA7-9E6E-E10C-2A2C-5F25B7493CA0}"/>
                  </a:ext>
                </a:extLst>
              </p:cNvPr>
              <p:cNvSpPr txBox="1"/>
              <p:nvPr/>
            </p:nvSpPr>
            <p:spPr>
              <a:xfrm>
                <a:off x="8336445" y="921663"/>
                <a:ext cx="3032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13E4CA7-9E6E-E10C-2A2C-5F25B7493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445" y="921663"/>
                <a:ext cx="30328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6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0C53FE-17A9-4839-BAE9-382E63E1E1B2}">
  <we:reference id="4b785c87-866c-4bad-85d8-5d1ae467ac9a" version="3.9.1.0" store="EXCatalog" storeType="EXCatalog"/>
  <we:alternateReferences>
    <we:reference id="WA104381909" version="3.9.1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2235</Words>
  <Application>Microsoft Office PowerPoint</Application>
  <PresentationFormat>On-screen Show (16:9)</PresentationFormat>
  <Paragraphs>263</Paragraphs>
  <Slides>39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Corbel</vt:lpstr>
      <vt:lpstr>Times New Roman</vt:lpstr>
      <vt:lpstr>Trebuchet MS</vt:lpstr>
      <vt:lpstr>Tw Cen MT</vt:lpstr>
      <vt:lpstr>Wingdings</vt:lpstr>
      <vt:lpstr>Wingdings 2</vt:lpstr>
      <vt:lpstr>Wingdings 3</vt:lpstr>
      <vt:lpstr>思源黑体 Heavy</vt:lpstr>
      <vt:lpstr>Custom Design</vt:lpstr>
      <vt:lpstr>2_Office Theme</vt:lpstr>
      <vt:lpstr>3_Office Theme</vt:lpstr>
      <vt:lpstr>Parallax</vt:lpstr>
      <vt:lpstr>Facet</vt:lpstr>
      <vt:lpstr>Frame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 “BIỆT ĐỘI CỨU HỎA” </vt:lpstr>
      <vt:lpstr>PowerPoint Presentation</vt:lpstr>
      <vt:lpstr>Luật chơi – 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Hà Chi Nguyễn</cp:lastModifiedBy>
  <cp:revision>322</cp:revision>
  <dcterms:created xsi:type="dcterms:W3CDTF">2021-07-22T17:31:00Z</dcterms:created>
  <dcterms:modified xsi:type="dcterms:W3CDTF">2025-08-20T16:24:57Z</dcterms:modified>
</cp:coreProperties>
</file>