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7352c79303714041" Type="http://schemas.microsoft.com/office/2006/relationships/ui/extensibility" Target="customUI/customUI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  <p:sldMasterId id="2147483732" r:id="rId6"/>
  </p:sldMasterIdLst>
  <p:notesMasterIdLst>
    <p:notesMasterId r:id="rId34"/>
  </p:notesMasterIdLst>
  <p:sldIdLst>
    <p:sldId id="590" r:id="rId7"/>
    <p:sldId id="609" r:id="rId8"/>
    <p:sldId id="270" r:id="rId9"/>
    <p:sldId id="269" r:id="rId10"/>
    <p:sldId id="273" r:id="rId11"/>
    <p:sldId id="274" r:id="rId12"/>
    <p:sldId id="702" r:id="rId13"/>
    <p:sldId id="275" r:id="rId14"/>
    <p:sldId id="277" r:id="rId15"/>
    <p:sldId id="276" r:id="rId16"/>
    <p:sldId id="684" r:id="rId17"/>
    <p:sldId id="664" r:id="rId18"/>
    <p:sldId id="665" r:id="rId19"/>
    <p:sldId id="705" r:id="rId20"/>
    <p:sldId id="704" r:id="rId21"/>
    <p:sldId id="678" r:id="rId22"/>
    <p:sldId id="666" r:id="rId23"/>
    <p:sldId id="699" r:id="rId24"/>
    <p:sldId id="698" r:id="rId25"/>
    <p:sldId id="667" r:id="rId26"/>
    <p:sldId id="689" r:id="rId27"/>
    <p:sldId id="696" r:id="rId28"/>
    <p:sldId id="700" r:id="rId29"/>
    <p:sldId id="692" r:id="rId30"/>
    <p:sldId id="693" r:id="rId31"/>
    <p:sldId id="351" r:id="rId32"/>
    <p:sldId id="625" r:id="rId33"/>
  </p:sldIdLst>
  <p:sldSz cx="12192000" cy="6858000"/>
  <p:notesSz cx="6858000" cy="9144000"/>
  <p:embeddedFontLst>
    <p:embeddedFont>
      <p:font typeface="Cambria Math" panose="02040503050406030204" pitchFamily="18" charset="0"/>
      <p:regular r:id="rId35"/>
    </p:embeddedFont>
    <p:embeddedFont>
      <p:font typeface="Tahoma" panose="020B0604030504040204" pitchFamily="34" charset="0"/>
      <p:regular r:id="rId36"/>
      <p:bold r:id="rId37"/>
    </p:embeddedFont>
    <p:embeddedFont>
      <p:font typeface="Tw Cen MT" panose="020B0602020104020603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FF0B6"/>
    <a:srgbClr val="DBB2CB"/>
    <a:srgbClr val="DCADCB"/>
    <a:srgbClr val="0E73B7"/>
    <a:srgbClr val="FF33CC"/>
    <a:srgbClr val="30CFCD"/>
    <a:srgbClr val="E43230"/>
    <a:srgbClr val="E99D05"/>
    <a:srgbClr val="9F7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797" y="101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42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2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1.fntdata"/><Relationship Id="rId43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6-27T10:06:16.814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7DA57-1302-4C56-B10F-C645104CDE4E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0A9EF-0E59-476C-8AC1-5B8CB718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2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15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7489B-9115-48D9-8D08-A2FE828431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41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120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ưa ra bài toán thực tế có kèm hướng dẫn ban đầu đối với bài toán để học sinh về nhà tư duy tiếp</a:t>
            </a:r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hoặc giải quyết tại lớp nếu có thời gian.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233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2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20/08/2025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20/08/2025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20/08/2025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20/08/2025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20/08/2025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20/08/2025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20/08/2025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20/08/2025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20/08/2025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20/08/2025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20/08/2025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20/08/2025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20/08/2025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20/08/2025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20/08/2025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523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2720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0947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5366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80949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311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164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20/08/2025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757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4745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3809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78F33-5BFD-46E0-A2ED-76DF5F11E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3B737-C9CE-439E-8F5B-C89E883E8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0FF7C-C904-4AE7-8F5B-5C3098CC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A835C-D743-4C0B-ADC3-7A8313AFE8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07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41297-F44D-4706-BA4C-94E9AB19E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1AD3A-1C2B-4F09-96DC-4B1FE48FB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837E-9883-4F38-ACE4-6E6A08552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3A689-728A-434F-AE5B-865328FD02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603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58A79-E941-4A25-BB72-785B673E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3AF1A-8787-4FF5-ADC4-094499D86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2AF08-C226-40B4-ADE7-1924D366A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49168-7852-49FD-94C8-1B44F252BD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9693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40CBD2-B1A8-4656-B79A-5BE0B6DDC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340AAE7-C7B6-44F2-A0C0-B12323A31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7E9EB6-9EE3-4F0B-85B9-287F6165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8A481-2923-451E-B318-44BEFA60D8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7886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3C3C266-BB1C-4E31-B940-7B2BF1E26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A12925A-6E22-4BB0-872C-575CF8322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EDCF72-699C-4A92-9F0E-35A94F2BC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E6A70-335B-4EF4-AC4D-98D3C25F40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9184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7020A3E-BF3D-4A6A-88D2-6274D1FC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7A9DB99-77A2-4A9C-B959-232BB3B03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74027C4-34BC-45DD-B7BE-D385A225D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3751B-1CFF-4A22-8CAD-888395CAC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8133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594F4B9-E04D-428E-9172-047E64AA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AD94CAC-1C83-41A9-9E86-F0B4B22A9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DD029C-67D2-4B32-822C-E91E6CAB9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34DF2-2F1D-4464-8187-EBA069C6D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54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20/08/2025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D46883-74A2-4633-930C-EAB739EDD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8A4FE1-23DE-4480-AD18-A3A954F24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A61106-6B90-4711-B6E9-791F6D182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6AFE6-91AD-400D-8ED8-B27C6A0CDF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8172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A00D5A-AB3F-4A8A-B879-CF833A9F6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96B5B3-8C59-43F5-B542-C7794EAE2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499540-9B3D-4DAD-BDA4-1ADF2A303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B04C1-656E-4556-BAF8-E74A388F2D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80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D6541-8562-49BD-B8CD-B28217B8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333C3-E3CD-4D24-8D31-C93F3E111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DFCB3-A231-42B7-8E8F-B5683FFF4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48627-FCD9-490A-8B8F-8DA384FBD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159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BB7A6-FDC4-4879-89D4-D37034D2C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3D847-8D3A-44E7-B767-52EB4EB33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95085-CF2D-4C7C-8A2B-96AC2D9A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BB44D-C3E6-4D63-9697-F77882F864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9302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068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598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180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052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200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82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20/08/2025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525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124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43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785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816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5" y="54428"/>
            <a:ext cx="12104915" cy="6738259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88349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CF68A6-1BFB-4E4F-80A5-2E85A968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8F37FC1-2B17-4F84-AD76-296D55FD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0B7A9AA-B26C-4FAB-8322-B6B2ED0E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7"/>
            <a:fld id="{F3133AD2-BA6C-4FB5-ABB8-1BD7288FAFAA}" type="datetimeFigureOut">
              <a:rPr lang="vi-VN" sz="1867" smtClean="0">
                <a:solidFill>
                  <a:prstClr val="black"/>
                </a:solidFill>
              </a:rPr>
              <a:pPr defTabSz="914377"/>
              <a:t>20/08/2025</a:t>
            </a:fld>
            <a:endParaRPr lang="vi-VN" sz="1867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79CFCB7-EC45-4A5F-9B17-EE355BEF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7"/>
            <a:endParaRPr lang="vi-VN" sz="1867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4B8D005-4FE9-4C16-B22F-4773D810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7"/>
            <a:fld id="{CD769A7E-8369-4BED-96C9-CF59B90FEA14}" type="slidenum">
              <a:rPr lang="vi-VN" sz="1867" smtClean="0">
                <a:solidFill>
                  <a:prstClr val="black"/>
                </a:solidFill>
              </a:rPr>
              <a:pPr defTabSz="914377"/>
              <a:t>‹#›</a:t>
            </a:fld>
            <a:endParaRPr lang="vi-VN" sz="1867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28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3070A0A-AA4D-4A09-BD3B-A4E57F52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372EC37-B6AF-43D0-993A-A04DC3AD4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3DAC885-79F2-4089-AF62-6B82A9DA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7"/>
            <a:fld id="{F3133AD2-BA6C-4FB5-ABB8-1BD7288FAFAA}" type="datetimeFigureOut">
              <a:rPr lang="vi-VN" sz="1867" smtClean="0">
                <a:solidFill>
                  <a:prstClr val="black"/>
                </a:solidFill>
              </a:rPr>
              <a:pPr defTabSz="914377"/>
              <a:t>20/08/2025</a:t>
            </a:fld>
            <a:endParaRPr lang="vi-VN" sz="1867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584FC9A-DC9E-43D4-AF41-659B0115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7"/>
            <a:endParaRPr lang="vi-VN" sz="1867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828010A-F039-462A-880A-BCB66979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7"/>
            <a:fld id="{CD769A7E-8369-4BED-96C9-CF59B90FEA14}" type="slidenum">
              <a:rPr lang="vi-VN" sz="1867" smtClean="0">
                <a:solidFill>
                  <a:prstClr val="black"/>
                </a:solidFill>
              </a:rPr>
              <a:pPr defTabSz="914377"/>
              <a:t>‹#›</a:t>
            </a:fld>
            <a:endParaRPr lang="vi-VN" sz="1867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129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FCC697C-7842-4D80-92B3-11FD4A25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58BB3ED-3326-47F1-9847-3CD4BEF2A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8E31FEC-A30F-4C6C-A769-DBAEFFF19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319E837-664B-45C5-9DEA-DA963724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7"/>
            <a:fld id="{F3133AD2-BA6C-4FB5-ABB8-1BD7288FAFAA}" type="datetimeFigureOut">
              <a:rPr lang="vi-VN" sz="1867" smtClean="0">
                <a:solidFill>
                  <a:prstClr val="black"/>
                </a:solidFill>
              </a:rPr>
              <a:pPr defTabSz="914377"/>
              <a:t>20/08/2025</a:t>
            </a:fld>
            <a:endParaRPr lang="vi-VN" sz="1867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7542653-EF4B-4C2E-AA87-1E913B16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7"/>
            <a:endParaRPr lang="vi-VN" sz="1867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585AF98-566C-4D6D-A2E8-2E0E4A57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7"/>
            <a:fld id="{CD769A7E-8369-4BED-96C9-CF59B90FEA14}" type="slidenum">
              <a:rPr lang="vi-VN" sz="1867" smtClean="0">
                <a:solidFill>
                  <a:prstClr val="black"/>
                </a:solidFill>
              </a:rPr>
              <a:pPr defTabSz="914377"/>
              <a:t>‹#›</a:t>
            </a:fld>
            <a:endParaRPr lang="vi-VN" sz="1867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929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AB4FA6C-18CF-4549-8033-E092A86A6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AEAA0B4-9101-47CA-8710-CF5073D6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67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D7229B6-3B00-4C31-9D94-5610EF023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D55A381-1F55-4188-B370-90AA6350A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67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B91CA5E-FA34-492E-9B30-D2D48EF0E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D363C7E-DFED-4626-B0F5-54D459E5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7"/>
            <a:fld id="{F3133AD2-BA6C-4FB5-ABB8-1BD7288FAFAA}" type="datetimeFigureOut">
              <a:rPr lang="vi-VN" sz="1867" smtClean="0">
                <a:solidFill>
                  <a:prstClr val="black"/>
                </a:solidFill>
              </a:rPr>
              <a:pPr defTabSz="914377"/>
              <a:t>20/08/2025</a:t>
            </a:fld>
            <a:endParaRPr lang="vi-VN" sz="1867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3084B1A-3BE3-4126-A0C6-E060459D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7"/>
            <a:endParaRPr lang="vi-VN" sz="1867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C953B9D-C224-4866-9D45-ACFCEDEA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7"/>
            <a:fld id="{CD769A7E-8369-4BED-96C9-CF59B90FEA14}" type="slidenum">
              <a:rPr lang="vi-VN" sz="1867" smtClean="0">
                <a:solidFill>
                  <a:prstClr val="black"/>
                </a:solidFill>
              </a:rPr>
              <a:pPr defTabSz="914377"/>
              <a:t>‹#›</a:t>
            </a:fld>
            <a:endParaRPr lang="vi-VN" sz="1867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8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20/08/2025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60AFFEC-E221-4FB3-82E3-89B5397F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7DEA3C4-B29B-48D4-A761-8D444466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7"/>
            <a:fld id="{F3133AD2-BA6C-4FB5-ABB8-1BD7288FAFAA}" type="datetimeFigureOut">
              <a:rPr lang="vi-VN" sz="1867" smtClean="0">
                <a:solidFill>
                  <a:prstClr val="black"/>
                </a:solidFill>
              </a:rPr>
              <a:pPr defTabSz="914377"/>
              <a:t>20/08/2025</a:t>
            </a:fld>
            <a:endParaRPr lang="vi-VN" sz="1867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3CDA956-8ADF-4845-918F-BA3C5910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7"/>
            <a:endParaRPr lang="vi-VN" sz="1867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9C2BA94-12B1-46A8-8D78-558A2CB3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7"/>
            <a:fld id="{CD769A7E-8369-4BED-96C9-CF59B90FEA14}" type="slidenum">
              <a:rPr lang="vi-VN" sz="1867" smtClean="0">
                <a:solidFill>
                  <a:prstClr val="black"/>
                </a:solidFill>
              </a:rPr>
              <a:pPr defTabSz="914377"/>
              <a:t>‹#›</a:t>
            </a:fld>
            <a:endParaRPr lang="vi-VN" sz="1867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221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FCD7032-F6EF-4F41-841D-38E25D10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7"/>
            <a:fld id="{F3133AD2-BA6C-4FB5-ABB8-1BD7288FAFAA}" type="datetimeFigureOut">
              <a:rPr lang="vi-VN" sz="1867" smtClean="0">
                <a:solidFill>
                  <a:prstClr val="black"/>
                </a:solidFill>
              </a:rPr>
              <a:pPr defTabSz="914377"/>
              <a:t>20/08/2025</a:t>
            </a:fld>
            <a:endParaRPr lang="vi-VN" sz="1867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A70A6C4-93A4-45BB-95BF-29182453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7"/>
            <a:endParaRPr lang="vi-VN" sz="1867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1E86C26-493A-4A4E-B151-B1B58C80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7"/>
            <a:fld id="{CD769A7E-8369-4BED-96C9-CF59B90FEA14}" type="slidenum">
              <a:rPr lang="vi-VN" sz="1867" smtClean="0">
                <a:solidFill>
                  <a:prstClr val="black"/>
                </a:solidFill>
              </a:rPr>
              <a:pPr defTabSz="914377"/>
              <a:t>‹#›</a:t>
            </a:fld>
            <a:endParaRPr lang="vi-VN" sz="1867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291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212EEC-9806-4BCC-B4E6-D99ABA524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1A4866E-F056-40CB-BA7E-C34BB6348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10498A1-A688-45E6-8550-EC3071B90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600"/>
            </a:lvl1pPr>
            <a:lvl2pPr marL="457178" indent="0">
              <a:buNone/>
              <a:defRPr sz="1467"/>
            </a:lvl2pPr>
            <a:lvl3pPr marL="914354" indent="0">
              <a:buNone/>
              <a:defRPr sz="1200"/>
            </a:lvl3pPr>
            <a:lvl4pPr marL="1371532" indent="0">
              <a:buNone/>
              <a:defRPr sz="1067"/>
            </a:lvl4pPr>
            <a:lvl5pPr marL="1828709" indent="0">
              <a:buNone/>
              <a:defRPr sz="1067"/>
            </a:lvl5pPr>
            <a:lvl6pPr marL="2285886" indent="0">
              <a:buNone/>
              <a:defRPr sz="1067"/>
            </a:lvl6pPr>
            <a:lvl7pPr marL="2743062" indent="0">
              <a:buNone/>
              <a:defRPr sz="1067"/>
            </a:lvl7pPr>
            <a:lvl8pPr marL="3200240" indent="0">
              <a:buNone/>
              <a:defRPr sz="1067"/>
            </a:lvl8pPr>
            <a:lvl9pPr marL="3657418" indent="0">
              <a:buNone/>
              <a:defRPr sz="1067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AA7A761-3B85-47C9-963D-E138E127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7"/>
            <a:fld id="{F3133AD2-BA6C-4FB5-ABB8-1BD7288FAFAA}" type="datetimeFigureOut">
              <a:rPr lang="vi-VN" sz="1867" smtClean="0">
                <a:solidFill>
                  <a:prstClr val="black"/>
                </a:solidFill>
              </a:rPr>
              <a:pPr defTabSz="914377"/>
              <a:t>20/08/2025</a:t>
            </a:fld>
            <a:endParaRPr lang="vi-VN" sz="1867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9574061-2217-4D22-8F9B-8723C8D4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7"/>
            <a:endParaRPr lang="vi-VN" sz="1867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C785E12-3466-457C-A23C-8A2A93C0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7"/>
            <a:fld id="{CD769A7E-8369-4BED-96C9-CF59B90FEA14}" type="slidenum">
              <a:rPr lang="vi-VN" sz="1867" smtClean="0">
                <a:solidFill>
                  <a:prstClr val="black"/>
                </a:solidFill>
              </a:rPr>
              <a:pPr defTabSz="914377"/>
              <a:t>‹#›</a:t>
            </a:fld>
            <a:endParaRPr lang="vi-VN" sz="1867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10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F016CD-5719-4C60-AC2D-981ABE56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F280940-FC98-4C23-AE20-F43477478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CF626D2-3B6F-4437-AB68-658457380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600"/>
            </a:lvl1pPr>
            <a:lvl2pPr marL="457178" indent="0">
              <a:buNone/>
              <a:defRPr sz="1467"/>
            </a:lvl2pPr>
            <a:lvl3pPr marL="914354" indent="0">
              <a:buNone/>
              <a:defRPr sz="1200"/>
            </a:lvl3pPr>
            <a:lvl4pPr marL="1371532" indent="0">
              <a:buNone/>
              <a:defRPr sz="1067"/>
            </a:lvl4pPr>
            <a:lvl5pPr marL="1828709" indent="0">
              <a:buNone/>
              <a:defRPr sz="1067"/>
            </a:lvl5pPr>
            <a:lvl6pPr marL="2285886" indent="0">
              <a:buNone/>
              <a:defRPr sz="1067"/>
            </a:lvl6pPr>
            <a:lvl7pPr marL="2743062" indent="0">
              <a:buNone/>
              <a:defRPr sz="1067"/>
            </a:lvl7pPr>
            <a:lvl8pPr marL="3200240" indent="0">
              <a:buNone/>
              <a:defRPr sz="1067"/>
            </a:lvl8pPr>
            <a:lvl9pPr marL="3657418" indent="0">
              <a:buNone/>
              <a:defRPr sz="1067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958A0E5-7ECD-47B9-8CE8-1CFC4018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7"/>
            <a:fld id="{F3133AD2-BA6C-4FB5-ABB8-1BD7288FAFAA}" type="datetimeFigureOut">
              <a:rPr lang="vi-VN" sz="1867" smtClean="0">
                <a:solidFill>
                  <a:prstClr val="black"/>
                </a:solidFill>
              </a:rPr>
              <a:pPr defTabSz="914377"/>
              <a:t>20/08/2025</a:t>
            </a:fld>
            <a:endParaRPr lang="vi-VN" sz="1867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DAE497D-734B-4969-AC33-A49EAD67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7"/>
            <a:endParaRPr lang="vi-VN" sz="1867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1EE0581-2B62-4AEF-8C9D-D52C7A72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7"/>
            <a:fld id="{CD769A7E-8369-4BED-96C9-CF59B90FEA14}" type="slidenum">
              <a:rPr lang="vi-VN" sz="1867" smtClean="0">
                <a:solidFill>
                  <a:prstClr val="black"/>
                </a:solidFill>
              </a:rPr>
              <a:pPr defTabSz="914377"/>
              <a:t>‹#›</a:t>
            </a:fld>
            <a:endParaRPr lang="vi-VN" sz="1867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447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A6180A-5EBD-4128-8ACB-273A50B9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924DCC1-3AB4-42A3-A0A6-F417405BD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BC16C75-4BB6-44E8-9590-EB43B6F0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7"/>
            <a:fld id="{F3133AD2-BA6C-4FB5-ABB8-1BD7288FAFAA}" type="datetimeFigureOut">
              <a:rPr lang="vi-VN" sz="1867" smtClean="0">
                <a:solidFill>
                  <a:prstClr val="black"/>
                </a:solidFill>
              </a:rPr>
              <a:pPr defTabSz="914377"/>
              <a:t>20/08/2025</a:t>
            </a:fld>
            <a:endParaRPr lang="vi-VN" sz="1867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1640ECA-3A15-48A8-994F-CFEBB9B7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7"/>
            <a:endParaRPr lang="vi-VN" sz="1867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89A241-1079-4B83-BECA-DF24DE42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7"/>
            <a:fld id="{CD769A7E-8369-4BED-96C9-CF59B90FEA14}" type="slidenum">
              <a:rPr lang="vi-VN" sz="1867" smtClean="0">
                <a:solidFill>
                  <a:prstClr val="black"/>
                </a:solidFill>
              </a:rPr>
              <a:pPr defTabSz="914377"/>
              <a:t>‹#›</a:t>
            </a:fld>
            <a:endParaRPr lang="vi-VN" sz="1867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869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3B57C78-8096-42E1-8917-15E3CE0E9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FD1F0A7-326A-4BAF-BFF7-90409419D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6AA509D-0AD8-442A-842F-E147A0F7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7"/>
            <a:fld id="{F3133AD2-BA6C-4FB5-ABB8-1BD7288FAFAA}" type="datetimeFigureOut">
              <a:rPr lang="vi-VN" sz="1867" smtClean="0">
                <a:solidFill>
                  <a:prstClr val="black"/>
                </a:solidFill>
              </a:rPr>
              <a:pPr defTabSz="914377"/>
              <a:t>20/08/2025</a:t>
            </a:fld>
            <a:endParaRPr lang="vi-VN" sz="1867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BCFE3B4-9C2A-41AA-A788-D5445896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7"/>
            <a:endParaRPr lang="vi-VN" sz="1867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C59659B-A61B-4806-A588-F27BA50FA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377"/>
            <a:fld id="{CD769A7E-8369-4BED-96C9-CF59B90FEA14}" type="slidenum">
              <a:rPr lang="vi-VN" sz="1867" smtClean="0">
                <a:solidFill>
                  <a:prstClr val="black"/>
                </a:solidFill>
              </a:rPr>
              <a:pPr defTabSz="914377"/>
              <a:t>‹#›</a:t>
            </a:fld>
            <a:endParaRPr lang="vi-VN" sz="1867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6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20/08/2025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20/08/2025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20/08/2025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20/08/2025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20/08/2025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5575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6C2DFB9-8F81-46A3-89AA-C521FDD9496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C8D9B5C-468D-4513-B239-03B78026E0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136C3-282C-42B1-84F8-68727AF24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B9D23-9080-44FF-A10F-F798B6243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84DC5-8066-4DE7-BB7D-6962CAD8E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fld id="{E21047D7-1BF7-4EDE-8796-2218038B55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86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1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71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openxmlformats.org/officeDocument/2006/relationships/slide" Target="slide4.xml"/><Relationship Id="rId17" Type="http://schemas.openxmlformats.org/officeDocument/2006/relationships/image" Target="../media/image48.png"/><Relationship Id="rId2" Type="http://schemas.openxmlformats.org/officeDocument/2006/relationships/audio" Target="../media/audio2.wav"/><Relationship Id="rId16" Type="http://schemas.openxmlformats.org/officeDocument/2006/relationships/image" Target="../media/image47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23.png"/><Relationship Id="rId5" Type="http://schemas.microsoft.com/office/2007/relationships/hdphoto" Target="../media/hdphoto1.wdp"/><Relationship Id="rId15" Type="http://schemas.openxmlformats.org/officeDocument/2006/relationships/image" Target="../media/image340.png"/><Relationship Id="rId10" Type="http://schemas.openxmlformats.org/officeDocument/2006/relationships/image" Target="../media/image17.png"/><Relationship Id="rId19" Type="http://schemas.openxmlformats.org/officeDocument/2006/relationships/image" Target="../media/image18.gif"/><Relationship Id="rId4" Type="http://schemas.openxmlformats.org/officeDocument/2006/relationships/image" Target="../media/image11.png"/><Relationship Id="rId9" Type="http://schemas.microsoft.com/office/2007/relationships/hdphoto" Target="../media/hdphoto3.wdp"/><Relationship Id="rId1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4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6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6" Type="http://schemas.openxmlformats.org/officeDocument/2006/relationships/image" Target="../media/image63.png"/><Relationship Id="rId5" Type="http://schemas.openxmlformats.org/officeDocument/2006/relationships/image" Target="../media/image58.wmf"/><Relationship Id="rId10" Type="http://schemas.openxmlformats.org/officeDocument/2006/relationships/image" Target="../media/image6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6.png"/><Relationship Id="rId14" Type="http://schemas.openxmlformats.org/officeDocument/2006/relationships/image" Target="../media/image6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90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image" Target="../media/image890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4" Type="http://schemas.openxmlformats.org/officeDocument/2006/relationships/image" Target="../media/image910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gif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9" Type="http://schemas.openxmlformats.org/officeDocument/2006/relationships/image" Target="../media/image1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0.png"/><Relationship Id="rId5" Type="http://schemas.openxmlformats.org/officeDocument/2006/relationships/image" Target="../media/image84.gif"/><Relationship Id="rId4" Type="http://schemas.openxmlformats.org/officeDocument/2006/relationships/image" Target="../media/image1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8.gif"/><Relationship Id="rId3" Type="http://schemas.openxmlformats.org/officeDocument/2006/relationships/slideLayout" Target="../slideLayouts/slideLayout2.xml"/><Relationship Id="rId7" Type="http://schemas.openxmlformats.org/officeDocument/2006/relationships/slide" Target="slide6.xml"/><Relationship Id="rId12" Type="http://schemas.openxmlformats.org/officeDocument/2006/relationships/image" Target="../media/image7.gif"/><Relationship Id="rId2" Type="http://schemas.openxmlformats.org/officeDocument/2006/relationships/audio" Target="../media/media1.wav"/><Relationship Id="rId16" Type="http://schemas.openxmlformats.org/officeDocument/2006/relationships/slide" Target="slide12.xml"/><Relationship Id="rId1" Type="http://schemas.microsoft.com/office/2007/relationships/media" Target="../media/media1.wav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image" Target="../media/image6.png"/><Relationship Id="rId15" Type="http://schemas.openxmlformats.org/officeDocument/2006/relationships/image" Target="../media/image10.png"/><Relationship Id="rId10" Type="http://schemas.openxmlformats.org/officeDocument/2006/relationships/slide" Target="slide9.xml"/><Relationship Id="rId4" Type="http://schemas.openxmlformats.org/officeDocument/2006/relationships/image" Target="../media/image5.png"/><Relationship Id="rId9" Type="http://schemas.openxmlformats.org/officeDocument/2006/relationships/slide" Target="slide8.xml"/><Relationship Id="rId1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18.gif"/><Relationship Id="rId3" Type="http://schemas.openxmlformats.org/officeDocument/2006/relationships/audio" Target="../media/audio2.wav"/><Relationship Id="rId21" Type="http://schemas.openxmlformats.org/officeDocument/2006/relationships/image" Target="../media/image22.png"/><Relationship Id="rId7" Type="http://schemas.microsoft.com/office/2007/relationships/hdphoto" Target="../media/hdphoto2.wdp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audio" Target="../media/audio1.wav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19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microsoft.com/office/2007/relationships/hdphoto" Target="../media/hdphoto3.wdp"/><Relationship Id="rId1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4.xml"/><Relationship Id="rId18" Type="http://schemas.openxmlformats.org/officeDocument/2006/relationships/image" Target="../media/image18.gif"/><Relationship Id="rId3" Type="http://schemas.openxmlformats.org/officeDocument/2006/relationships/audio" Target="../media/audio1.wav"/><Relationship Id="rId21" Type="http://schemas.openxmlformats.org/officeDocument/2006/relationships/image" Target="../media/image28.png"/><Relationship Id="rId7" Type="http://schemas.microsoft.com/office/2007/relationships/hdphoto" Target="../media/hdphoto2.wdp"/><Relationship Id="rId12" Type="http://schemas.openxmlformats.org/officeDocument/2006/relationships/image" Target="../media/image23.png"/><Relationship Id="rId17" Type="http://schemas.openxmlformats.org/officeDocument/2006/relationships/image" Target="../media/image27.png"/><Relationship Id="rId2" Type="http://schemas.openxmlformats.org/officeDocument/2006/relationships/audio" Target="../media/audio2.wav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4" Type="http://schemas.openxmlformats.org/officeDocument/2006/relationships/image" Target="../media/image11.png"/><Relationship Id="rId9" Type="http://schemas.microsoft.com/office/2007/relationships/hdphoto" Target="../media/hdphoto3.wdp"/><Relationship Id="rId2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6" Type="http://schemas.openxmlformats.org/officeDocument/2006/relationships/image" Target="../media/image18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230.png"/><Relationship Id="rId5" Type="http://schemas.openxmlformats.org/officeDocument/2006/relationships/image" Target="../media/image12.png"/><Relationship Id="rId15" Type="http://schemas.openxmlformats.org/officeDocument/2006/relationships/image" Target="../media/image32.png"/><Relationship Id="rId10" Type="http://schemas.openxmlformats.org/officeDocument/2006/relationships/slide" Target="slide4.xml"/><Relationship Id="rId4" Type="http://schemas.openxmlformats.org/officeDocument/2006/relationships/image" Target="../media/image11.png"/><Relationship Id="rId9" Type="http://schemas.openxmlformats.org/officeDocument/2006/relationships/image" Target="../media/image17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8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openxmlformats.org/officeDocument/2006/relationships/slide" Target="slide4.xml"/><Relationship Id="rId17" Type="http://schemas.openxmlformats.org/officeDocument/2006/relationships/image" Target="../media/image38.png"/><Relationship Id="rId2" Type="http://schemas.openxmlformats.org/officeDocument/2006/relationships/audio" Target="../media/audio2.wav"/><Relationship Id="rId16" Type="http://schemas.openxmlformats.org/officeDocument/2006/relationships/image" Target="../media/image37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23.png"/><Relationship Id="rId5" Type="http://schemas.microsoft.com/office/2007/relationships/hdphoto" Target="../media/hdphoto1.wdp"/><Relationship Id="rId15" Type="http://schemas.openxmlformats.org/officeDocument/2006/relationships/image" Target="../media/image36.png"/><Relationship Id="rId10" Type="http://schemas.openxmlformats.org/officeDocument/2006/relationships/image" Target="../media/image17.png"/><Relationship Id="rId19" Type="http://schemas.openxmlformats.org/officeDocument/2006/relationships/image" Target="../media/image33.png"/><Relationship Id="rId4" Type="http://schemas.openxmlformats.org/officeDocument/2006/relationships/image" Target="../media/image11.png"/><Relationship Id="rId9" Type="http://schemas.microsoft.com/office/2007/relationships/hdphoto" Target="../media/hdphoto3.wdp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4.xml"/><Relationship Id="rId18" Type="http://schemas.openxmlformats.org/officeDocument/2006/relationships/image" Target="../media/image43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openxmlformats.org/officeDocument/2006/relationships/image" Target="../media/image23.png"/><Relationship Id="rId17" Type="http://schemas.openxmlformats.org/officeDocument/2006/relationships/image" Target="../media/image42.png"/><Relationship Id="rId2" Type="http://schemas.openxmlformats.org/officeDocument/2006/relationships/audio" Target="../media/audio2.wav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5" Type="http://schemas.openxmlformats.org/officeDocument/2006/relationships/image" Target="../media/image40.png"/><Relationship Id="rId10" Type="http://schemas.openxmlformats.org/officeDocument/2006/relationships/image" Target="../media/image17.png"/><Relationship Id="rId19" Type="http://schemas.openxmlformats.org/officeDocument/2006/relationships/image" Target="../media/image18.gif"/><Relationship Id="rId4" Type="http://schemas.openxmlformats.org/officeDocument/2006/relationships/image" Target="../media/image11.png"/><Relationship Id="rId9" Type="http://schemas.microsoft.com/office/2007/relationships/hdphoto" Target="../media/hdphoto3.wdp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Line 20"/>
          <p:cNvSpPr>
            <a:spLocks noChangeShapeType="1"/>
          </p:cNvSpPr>
          <p:nvPr/>
        </p:nvSpPr>
        <p:spPr bwMode="auto">
          <a:xfrm>
            <a:off x="4891584" y="-554446"/>
            <a:ext cx="2943869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>
              <a:defRPr/>
            </a:pPr>
            <a:endParaRPr lang="en-US"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3" descr="OPL20U25GSXzBJYl68kk8uQGfFKzs7yb1M4KJWUiLk6ZEvGF+qCIPSnY57AbBFCvTW$2023.18.30$30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857987" y="2514601"/>
            <a:ext cx="8781643" cy="58477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9170">
              <a:defRPr/>
            </a:pPr>
            <a:r>
              <a:rPr lang="en-US" altLang="en-US" sz="3200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Môn: </a:t>
            </a:r>
            <a:r>
              <a:rPr lang="en-US" altLang="en-US" sz="3200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Toán</a:t>
            </a:r>
            <a:r>
              <a:rPr lang="en-US" altLang="en-US" sz="3200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/ </a:t>
            </a:r>
            <a:r>
              <a:rPr lang="en-US" altLang="en-US" sz="3200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Lớp</a:t>
            </a:r>
            <a:r>
              <a:rPr lang="en-US" altLang="en-US" sz="3200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 8 (</a:t>
            </a:r>
            <a:r>
              <a:rPr lang="en-US" altLang="en-US" sz="320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KNTTVCS)</a:t>
            </a:r>
            <a:endParaRPr lang="en-US" altLang="en-US" sz="3200" dirty="0">
              <a:ln/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 Box 17">
            <a:extLst>
              <a:ext uri="{FF2B5EF4-FFF2-40B4-BE49-F238E27FC236}">
                <a16:creationId xmlns:a16="http://schemas.microsoft.com/office/drawing/2014/main" id="{97B7F4CF-35C8-7653-934A-2AE993AAD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602" y="517780"/>
            <a:ext cx="9068412" cy="46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TRƯỜNG THCS NGỌC HỒI</a:t>
            </a:r>
          </a:p>
        </p:txBody>
      </p:sp>
    </p:spTree>
    <p:extLst>
      <p:ext uri="{BB962C8B-B14F-4D97-AF65-F5344CB8AC3E}">
        <p14:creationId xmlns:p14="http://schemas.microsoft.com/office/powerpoint/2010/main" val="59327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735861" y="277518"/>
            <a:ext cx="10844802" cy="117348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123755" y="192152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0" name="Cloud 39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6172777" y="1879924"/>
            <a:ext cx="489228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43" name="Rectangle 4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135999" y="279645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6158262" y="282907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094" y="197482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386" y="2901947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2" action="ppaction://hlinksldjump"/>
          </p:cNvPr>
          <p:cNvSpPr/>
          <p:nvPr/>
        </p:nvSpPr>
        <p:spPr>
          <a:xfrm>
            <a:off x="4733151" y="5191271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067097" y="411593"/>
            <a:ext cx="10389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vi-VN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908912" y="418625"/>
                <a:ext cx="23741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912" y="418625"/>
                <a:ext cx="237417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547631" y="431407"/>
                <a:ext cx="14194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;</a:t>
                </a:r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631" y="431407"/>
                <a:ext cx="1419428" cy="523220"/>
              </a:xfrm>
              <a:prstGeom prst="rect">
                <a:avLst/>
              </a:prstGeom>
              <a:blipFill>
                <a:blip r:embed="rId14"/>
                <a:stretch>
                  <a:fillRect t="-13953" r="-7725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971113" y="431407"/>
                <a:ext cx="11469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1113" y="431407"/>
                <a:ext cx="1146981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390562" y="2035107"/>
                <a:ext cx="11801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562" y="2035107"/>
                <a:ext cx="1180131" cy="523220"/>
              </a:xfrm>
              <a:prstGeom prst="rect">
                <a:avLst/>
              </a:prstGeom>
              <a:blipFill>
                <a:blip r:embed="rId16"/>
                <a:stretch>
                  <a:fillRect l="-10309" t="-13953" r="-9794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409523" y="1984206"/>
                <a:ext cx="8915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523" y="1984206"/>
                <a:ext cx="891591" cy="523220"/>
              </a:xfrm>
              <a:prstGeom prst="rect">
                <a:avLst/>
              </a:prstGeom>
              <a:blipFill>
                <a:blip r:embed="rId17"/>
                <a:stretch>
                  <a:fillRect l="-13605" t="-12791" r="-12925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409523" y="2949144"/>
                <a:ext cx="11801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523" y="2949144"/>
                <a:ext cx="1180131" cy="523220"/>
              </a:xfrm>
              <a:prstGeom prst="rect">
                <a:avLst/>
              </a:prstGeom>
              <a:blipFill>
                <a:blip r:embed="rId18"/>
                <a:stretch>
                  <a:fillRect l="-10309" t="-13953" r="-9794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11" descr="Digit 30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360" y="5696964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390562" y="2905780"/>
                <a:ext cx="91242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562" y="2905780"/>
                <a:ext cx="912429" cy="523220"/>
              </a:xfrm>
              <a:prstGeom prst="rect">
                <a:avLst/>
              </a:prstGeom>
              <a:blipFill>
                <a:blip r:embed="rId20"/>
                <a:stretch>
                  <a:fillRect l="-13333" t="-13953" r="-12667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15" grpId="0"/>
      <p:bldP spid="16" grpId="0"/>
      <p:bldP spid="17" grpId="0"/>
      <p:bldP spid="19" grpId="0"/>
      <p:bldP spid="20" grpId="0"/>
      <p:bldP spid="21" grpId="0"/>
      <p:bldP spid="23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Nhóm 3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CD59483-8F8A-464D-B085-A33D78BD1BE1}"/>
              </a:ext>
            </a:extLst>
          </p:cNvPr>
          <p:cNvGrpSpPr/>
          <p:nvPr/>
        </p:nvGrpSpPr>
        <p:grpSpPr>
          <a:xfrm>
            <a:off x="2095350" y="4292670"/>
            <a:ext cx="6661371" cy="2736263"/>
            <a:chOff x="2060953" y="4341443"/>
            <a:chExt cx="6145511" cy="2736262"/>
          </a:xfrm>
        </p:grpSpPr>
        <p:pic>
          <p:nvPicPr>
            <p:cNvPr id="32" name="Hình ảnh 31">
              <a:extLst>
                <a:ext uri="{FF2B5EF4-FFF2-40B4-BE49-F238E27FC236}">
                  <a16:creationId xmlns:a16="http://schemas.microsoft.com/office/drawing/2014/main" id="{448E7B91-D613-41AA-B9E5-C1A9F6D4E5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393" t="32143" r="33303" b="32619"/>
            <a:stretch/>
          </p:blipFill>
          <p:spPr>
            <a:xfrm>
              <a:off x="2060953" y="4341443"/>
              <a:ext cx="5736825" cy="2416630"/>
            </a:xfrm>
            <a:prstGeom prst="rect">
              <a:avLst/>
            </a:prstGeom>
          </p:spPr>
        </p:pic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9728F0B6-B3D3-4F1F-AF04-497C4E46B40E}"/>
                </a:ext>
              </a:extLst>
            </p:cNvPr>
            <p:cNvSpPr txBox="1"/>
            <p:nvPr/>
          </p:nvSpPr>
          <p:spPr>
            <a:xfrm>
              <a:off x="4453213" y="5877376"/>
              <a:ext cx="37532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32">
                <a:defRPr/>
              </a:pP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4: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914332">
                <a:defRPr/>
              </a:pPr>
              <a:r>
                <a:rPr lang="nl-NL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Bài tập 1.19/SGK</a:t>
              </a:r>
              <a:endPara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914332">
                <a:defRPr/>
              </a:pPr>
              <a:endPara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Nhóm 17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8D36EB5-C063-40FA-B760-DAF1ACFFB568}"/>
              </a:ext>
            </a:extLst>
          </p:cNvPr>
          <p:cNvGrpSpPr/>
          <p:nvPr/>
        </p:nvGrpSpPr>
        <p:grpSpPr>
          <a:xfrm>
            <a:off x="3444136" y="3789062"/>
            <a:ext cx="5637459" cy="862243"/>
            <a:chOff x="5809796" y="3824839"/>
            <a:chExt cx="4498521" cy="862243"/>
          </a:xfrm>
        </p:grpSpPr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id="{0AB07232-B1D1-4923-AB38-02D292015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750" t="43261" r="14352" b="44166"/>
            <a:stretch/>
          </p:blipFill>
          <p:spPr>
            <a:xfrm>
              <a:off x="5809796" y="3824839"/>
              <a:ext cx="4498521" cy="862243"/>
            </a:xfrm>
            <a:prstGeom prst="rect">
              <a:avLst/>
            </a:prstGeom>
          </p:spPr>
        </p:pic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4970CFA9-8A23-4614-897B-BC95F6220E70}"/>
                </a:ext>
              </a:extLst>
            </p:cNvPr>
            <p:cNvSpPr txBox="1"/>
            <p:nvPr/>
          </p:nvSpPr>
          <p:spPr>
            <a:xfrm>
              <a:off x="6663987" y="3824839"/>
              <a:ext cx="3523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32">
                <a:defRPr/>
              </a:pP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914332"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</a:t>
              </a:r>
              <a:r>
                <a:rPr lang="nl-NL" sz="24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Bài tập 1.18/SGK</a:t>
              </a:r>
              <a:endPara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Nhóm 7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4CBD01E-C1B0-4067-9F5C-A09B529125E8}"/>
              </a:ext>
            </a:extLst>
          </p:cNvPr>
          <p:cNvGrpSpPr/>
          <p:nvPr/>
        </p:nvGrpSpPr>
        <p:grpSpPr>
          <a:xfrm>
            <a:off x="2183805" y="211431"/>
            <a:ext cx="4804099" cy="3796392"/>
            <a:chOff x="-270454" y="-144120"/>
            <a:chExt cx="5531971" cy="3796392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0F4C2686-3152-4154-9C7E-AB47A9829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840" t="5238" r="44219" b="39405"/>
            <a:stretch/>
          </p:blipFill>
          <p:spPr>
            <a:xfrm>
              <a:off x="-270454" y="-144120"/>
              <a:ext cx="5480342" cy="3796392"/>
            </a:xfrm>
            <a:prstGeom prst="rect">
              <a:avLst/>
            </a:prstGeom>
          </p:spPr>
        </p:pic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CA548A94-DE83-497F-BA4F-A652A164B062}"/>
                </a:ext>
              </a:extLst>
            </p:cNvPr>
            <p:cNvSpPr txBox="1"/>
            <p:nvPr/>
          </p:nvSpPr>
          <p:spPr>
            <a:xfrm>
              <a:off x="1283739" y="-144120"/>
              <a:ext cx="39777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32">
                <a:defRPr/>
              </a:pP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914332">
                <a:defRPr/>
              </a:pP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Vòng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quay may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mắn</a:t>
              </a:r>
              <a:endPara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1C7E1A6-B570-49E9-9F2E-9402102FEE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341" y="4680542"/>
            <a:ext cx="1277079" cy="202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Nhóm 2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D27EAD-940A-4861-B59B-1A982606DB33}"/>
              </a:ext>
            </a:extLst>
          </p:cNvPr>
          <p:cNvGrpSpPr/>
          <p:nvPr/>
        </p:nvGrpSpPr>
        <p:grpSpPr>
          <a:xfrm>
            <a:off x="551169" y="2756281"/>
            <a:ext cx="3664636" cy="1868648"/>
            <a:chOff x="453101" y="1638728"/>
            <a:chExt cx="3191244" cy="1559379"/>
          </a:xfrm>
        </p:grpSpPr>
        <p:sp>
          <p:nvSpPr>
            <p:cNvPr id="28" name="Hình chữ nhật: Góc Tròn 27">
              <a:extLst>
                <a:ext uri="{FF2B5EF4-FFF2-40B4-BE49-F238E27FC236}">
                  <a16:creationId xmlns:a16="http://schemas.microsoft.com/office/drawing/2014/main" id="{30E36E2B-E1BB-45D3-A85A-BEA39AAB169F}"/>
                </a:ext>
              </a:extLst>
            </p:cNvPr>
            <p:cNvSpPr/>
            <p:nvPr/>
          </p:nvSpPr>
          <p:spPr>
            <a:xfrm>
              <a:off x="1202444" y="1638728"/>
              <a:ext cx="2107945" cy="9657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>
                <a:defRPr/>
              </a:pPr>
              <a:endParaRPr lang="vi-VN" sz="1867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9" name="Hình ảnh 28">
              <a:extLst>
                <a:ext uri="{FF2B5EF4-FFF2-40B4-BE49-F238E27FC236}">
                  <a16:creationId xmlns:a16="http://schemas.microsoft.com/office/drawing/2014/main" id="{107F05B9-B2AE-4790-BE12-C9BCCEEF55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934" t="55119" r="62299" b="22143"/>
            <a:stretch/>
          </p:blipFill>
          <p:spPr>
            <a:xfrm>
              <a:off x="453101" y="1638728"/>
              <a:ext cx="3191244" cy="1559379"/>
            </a:xfrm>
            <a:prstGeom prst="rect">
              <a:avLst/>
            </a:prstGeom>
          </p:spPr>
        </p:pic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9859482D-7A2B-405A-AB8C-B1A817A88E92}"/>
                </a:ext>
              </a:extLst>
            </p:cNvPr>
            <p:cNvSpPr txBox="1"/>
            <p:nvPr/>
          </p:nvSpPr>
          <p:spPr>
            <a:xfrm>
              <a:off x="707680" y="1919228"/>
              <a:ext cx="2453805" cy="693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32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 CHUNG (TIẾT 1)</a:t>
              </a:r>
            </a:p>
          </p:txBody>
        </p:sp>
      </p:grpSp>
      <p:grpSp>
        <p:nvGrpSpPr>
          <p:cNvPr id="25" name="Nhóm 14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7DF7460-6E8B-4DF5-B7E4-6D8F06110646}"/>
              </a:ext>
            </a:extLst>
          </p:cNvPr>
          <p:cNvGrpSpPr/>
          <p:nvPr/>
        </p:nvGrpSpPr>
        <p:grpSpPr>
          <a:xfrm>
            <a:off x="3669250" y="1960619"/>
            <a:ext cx="6323836" cy="991960"/>
            <a:chOff x="6760029" y="3012424"/>
            <a:chExt cx="5041570" cy="1322615"/>
          </a:xfrm>
        </p:grpSpPr>
        <p:pic>
          <p:nvPicPr>
            <p:cNvPr id="26" name="Hình ảnh 12">
              <a:extLst>
                <a:ext uri="{FF2B5EF4-FFF2-40B4-BE49-F238E27FC236}">
                  <a16:creationId xmlns:a16="http://schemas.microsoft.com/office/drawing/2014/main" id="{8E4316E2-3764-48DD-8FA2-98F23D8F13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750" t="24405" r="14017" b="56309"/>
            <a:stretch/>
          </p:blipFill>
          <p:spPr>
            <a:xfrm>
              <a:off x="6760029" y="3012424"/>
              <a:ext cx="4539343" cy="1322615"/>
            </a:xfrm>
            <a:prstGeom prst="rect">
              <a:avLst/>
            </a:prstGeom>
          </p:spPr>
        </p:pic>
        <p:sp>
          <p:nvSpPr>
            <p:cNvPr id="31" name="Hộp Văn bản 13">
              <a:extLst>
                <a:ext uri="{FF2B5EF4-FFF2-40B4-BE49-F238E27FC236}">
                  <a16:creationId xmlns:a16="http://schemas.microsoft.com/office/drawing/2014/main" id="{1AC0C90C-C970-41BB-A4B9-78BC42CBA7BB}"/>
                </a:ext>
              </a:extLst>
            </p:cNvPr>
            <p:cNvSpPr txBox="1"/>
            <p:nvPr/>
          </p:nvSpPr>
          <p:spPr>
            <a:xfrm>
              <a:off x="7348397" y="3098725"/>
              <a:ext cx="445320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32">
                <a:defRPr/>
              </a:pP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914332">
                <a:defRPr/>
              </a:pP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/SGK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2888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312370" y="606224"/>
            <a:ext cx="4316473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980499" y="2216199"/>
            <a:ext cx="7821101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 THÀNH KIẾN THỨC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Hình ảnh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1" y="3565732"/>
            <a:ext cx="2915653" cy="2915653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5285302" y="927673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63;p2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6662646" y="606224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57;p2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7548391" y="1152805"/>
            <a:ext cx="1711335" cy="913343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3074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0160" y="0"/>
            <a:ext cx="121920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CHUNG (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ectangle 18" descr="OPL20U25GSXzBJYl68kk8uQGfFKzs7yb1M4KJWUiLk6ZEvGF+qCIPSnY57AbBFCvTW$2023.18.30$30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9" y="1309987"/>
            <a:ext cx="246286" cy="65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Rectangle 19" descr="OPL20U25GSXzBJYl68kk8uQGfFKzs7yb1M4KJWUiLk6ZEvGF+qCIPSnY57AbBFCvTW$2023.18.30$30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5943233" y="1801391"/>
            <a:ext cx="305533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ectangle 1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28288" y="876772"/>
            <a:ext cx="4578497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6" name="Nhóm 3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CD59483-8F8A-464D-B085-A33D78BD1BE1}"/>
              </a:ext>
            </a:extLst>
          </p:cNvPr>
          <p:cNvGrpSpPr/>
          <p:nvPr/>
        </p:nvGrpSpPr>
        <p:grpSpPr>
          <a:xfrm>
            <a:off x="1460905" y="4080047"/>
            <a:ext cx="8964656" cy="2446826"/>
            <a:chOff x="1887821" y="4132060"/>
            <a:chExt cx="5736825" cy="2446825"/>
          </a:xfrm>
        </p:grpSpPr>
        <p:pic>
          <p:nvPicPr>
            <p:cNvPr id="7" name="Hình ảnh 31">
              <a:extLst>
                <a:ext uri="{FF2B5EF4-FFF2-40B4-BE49-F238E27FC236}">
                  <a16:creationId xmlns:a16="http://schemas.microsoft.com/office/drawing/2014/main" id="{448E7B91-D613-41AA-B9E5-C1A9F6D4E5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393" t="32143" r="33303" b="32619"/>
            <a:stretch/>
          </p:blipFill>
          <p:spPr>
            <a:xfrm>
              <a:off x="1887821" y="4132060"/>
              <a:ext cx="5736825" cy="2416630"/>
            </a:xfrm>
            <a:prstGeom prst="rect">
              <a:avLst/>
            </a:prstGeom>
          </p:spPr>
        </p:pic>
        <p:sp>
          <p:nvSpPr>
            <p:cNvPr id="8" name="Hộp Văn bản 32">
              <a:extLst>
                <a:ext uri="{FF2B5EF4-FFF2-40B4-BE49-F238E27FC236}">
                  <a16:creationId xmlns:a16="http://schemas.microsoft.com/office/drawing/2014/main" id="{9728F0B6-B3D3-4F1F-AF04-497C4E46B40E}"/>
                </a:ext>
              </a:extLst>
            </p:cNvPr>
            <p:cNvSpPr txBox="1"/>
            <p:nvPr/>
          </p:nvSpPr>
          <p:spPr>
            <a:xfrm>
              <a:off x="4015057" y="5501667"/>
              <a:ext cx="337283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Quan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hệ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giữa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phép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cộng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phép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trừ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đa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rPr>
                <a:t>thức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Nhóm 7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4CBD01E-C1B0-4067-9F5C-A09B529125E8}"/>
              </a:ext>
            </a:extLst>
          </p:cNvPr>
          <p:cNvGrpSpPr/>
          <p:nvPr/>
        </p:nvGrpSpPr>
        <p:grpSpPr>
          <a:xfrm>
            <a:off x="2907966" y="852867"/>
            <a:ext cx="7063061" cy="3055825"/>
            <a:chOff x="427509" y="-194562"/>
            <a:chExt cx="4457524" cy="3796392"/>
          </a:xfrm>
        </p:grpSpPr>
        <p:pic>
          <p:nvPicPr>
            <p:cNvPr id="10" name="Hình ảnh 3">
              <a:extLst>
                <a:ext uri="{FF2B5EF4-FFF2-40B4-BE49-F238E27FC236}">
                  <a16:creationId xmlns:a16="http://schemas.microsoft.com/office/drawing/2014/main" id="{0F4C2686-3152-4154-9C7E-AB47A9829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840" t="5238" r="44219" b="39405"/>
            <a:stretch/>
          </p:blipFill>
          <p:spPr>
            <a:xfrm>
              <a:off x="427509" y="-194562"/>
              <a:ext cx="4457524" cy="3796392"/>
            </a:xfrm>
            <a:prstGeom prst="rect">
              <a:avLst/>
            </a:prstGeom>
          </p:spPr>
        </p:pic>
        <p:sp>
          <p:nvSpPr>
            <p:cNvPr id="11" name="Hộp Văn bản 5">
              <a:extLst>
                <a:ext uri="{FF2B5EF4-FFF2-40B4-BE49-F238E27FC236}">
                  <a16:creationId xmlns:a16="http://schemas.microsoft.com/office/drawing/2014/main" id="{CA548A94-DE83-497F-BA4F-A652A164B062}"/>
                </a:ext>
              </a:extLst>
            </p:cNvPr>
            <p:cNvSpPr txBox="1"/>
            <p:nvPr/>
          </p:nvSpPr>
          <p:spPr>
            <a:xfrm>
              <a:off x="2302696" y="-78388"/>
              <a:ext cx="2432171" cy="726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Khái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niệm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đơn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thức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endParaRPr>
            </a:p>
          </p:txBody>
        </p:sp>
      </p:grpSp>
      <p:grpSp>
        <p:nvGrpSpPr>
          <p:cNvPr id="12" name="Nhóm 8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3ACDDD8-C909-4BF9-836E-D94259734132}"/>
              </a:ext>
            </a:extLst>
          </p:cNvPr>
          <p:cNvGrpSpPr/>
          <p:nvPr/>
        </p:nvGrpSpPr>
        <p:grpSpPr>
          <a:xfrm>
            <a:off x="1138917" y="2926100"/>
            <a:ext cx="10021097" cy="1528773"/>
            <a:chOff x="3032772" y="2023843"/>
            <a:chExt cx="4153183" cy="2256176"/>
          </a:xfrm>
        </p:grpSpPr>
        <p:pic>
          <p:nvPicPr>
            <p:cNvPr id="13" name="Hình ảnh 4">
              <a:extLst>
                <a:ext uri="{FF2B5EF4-FFF2-40B4-BE49-F238E27FC236}">
                  <a16:creationId xmlns:a16="http://schemas.microsoft.com/office/drawing/2014/main" id="{C7972BB3-8490-490C-A4E9-E74424D8BA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496" t="35357" r="50513" b="32857"/>
            <a:stretch/>
          </p:blipFill>
          <p:spPr>
            <a:xfrm>
              <a:off x="3032772" y="2023843"/>
              <a:ext cx="3412670" cy="2256176"/>
            </a:xfrm>
            <a:prstGeom prst="rect">
              <a:avLst/>
            </a:prstGeom>
          </p:spPr>
        </p:pic>
        <p:sp>
          <p:nvSpPr>
            <p:cNvPr id="14" name="Hộp Văn bản 6">
              <a:extLst>
                <a:ext uri="{FF2B5EF4-FFF2-40B4-BE49-F238E27FC236}">
                  <a16:creationId xmlns:a16="http://schemas.microsoft.com/office/drawing/2014/main" id="{4590D01D-4358-4C20-AB2A-222E30472ECD}"/>
                </a:ext>
              </a:extLst>
            </p:cNvPr>
            <p:cNvSpPr txBox="1"/>
            <p:nvPr/>
          </p:nvSpPr>
          <p:spPr>
            <a:xfrm>
              <a:off x="4946693" y="2101534"/>
              <a:ext cx="2239262" cy="1885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Khái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niệm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đa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thức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</a:t>
              </a:r>
            </a:p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Nhóm 2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D27EAD-940A-4861-B59B-1A982606DB33}"/>
              </a:ext>
            </a:extLst>
          </p:cNvPr>
          <p:cNvGrpSpPr/>
          <p:nvPr/>
        </p:nvGrpSpPr>
        <p:grpSpPr>
          <a:xfrm>
            <a:off x="795858" y="2793455"/>
            <a:ext cx="3490228" cy="1794064"/>
            <a:chOff x="338960" y="1493958"/>
            <a:chExt cx="3191244" cy="1559379"/>
          </a:xfrm>
        </p:grpSpPr>
        <p:sp>
          <p:nvSpPr>
            <p:cNvPr id="16" name="Hình chữ nhật: Góc Tròn 27">
              <a:extLst>
                <a:ext uri="{FF2B5EF4-FFF2-40B4-BE49-F238E27FC236}">
                  <a16:creationId xmlns:a16="http://schemas.microsoft.com/office/drawing/2014/main" id="{30E36E2B-E1BB-45D3-A85A-BEA39AAB169F}"/>
                </a:ext>
              </a:extLst>
            </p:cNvPr>
            <p:cNvSpPr/>
            <p:nvPr/>
          </p:nvSpPr>
          <p:spPr>
            <a:xfrm>
              <a:off x="1202444" y="1638728"/>
              <a:ext cx="2107945" cy="9657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7" name="Hình ảnh 28">
              <a:extLst>
                <a:ext uri="{FF2B5EF4-FFF2-40B4-BE49-F238E27FC236}">
                  <a16:creationId xmlns:a16="http://schemas.microsoft.com/office/drawing/2014/main" id="{107F05B9-B2AE-4790-BE12-C9BCCEEF55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934" t="55119" r="62299" b="22143"/>
            <a:stretch/>
          </p:blipFill>
          <p:spPr>
            <a:xfrm>
              <a:off x="338960" y="1493958"/>
              <a:ext cx="3191244" cy="1559379"/>
            </a:xfrm>
            <a:prstGeom prst="rect">
              <a:avLst/>
            </a:prstGeom>
          </p:spPr>
        </p:pic>
        <p:sp>
          <p:nvSpPr>
            <p:cNvPr id="18" name="Hộp Văn bản 29">
              <a:extLst>
                <a:ext uri="{FF2B5EF4-FFF2-40B4-BE49-F238E27FC236}">
                  <a16:creationId xmlns:a16="http://schemas.microsoft.com/office/drawing/2014/main" id="{9859482D-7A2B-405A-AB8C-B1A817A88E92}"/>
                </a:ext>
              </a:extLst>
            </p:cNvPr>
            <p:cNvSpPr txBox="1"/>
            <p:nvPr/>
          </p:nvSpPr>
          <p:spPr>
            <a:xfrm>
              <a:off x="635538" y="1897635"/>
              <a:ext cx="2453805" cy="402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KIẾN THỨC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040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0160" y="0"/>
            <a:ext cx="121920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CHUNG (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ectangle 18" descr="OPL20U25GSXzBJYl68kk8uQGfFKzs7yb1M4KJWUiLk6ZEvGF+qCIPSnY57AbBFCvTW$2023.18.30$30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9" y="1309987"/>
            <a:ext cx="246286" cy="65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Rectangle 19" descr="OPL20U25GSXzBJYl68kk8uQGfFKzs7yb1M4KJWUiLk6ZEvGF+qCIPSnY57AbBFCvTW$2023.18.30$30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5943233" y="1801391"/>
            <a:ext cx="305533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ectangle 1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512038" y="707886"/>
            <a:ext cx="4142481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" name="TextBox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8701298-941C-42F8-2EF0-8952220642A4}"/>
              </a:ext>
            </a:extLst>
          </p:cNvPr>
          <p:cNvSpPr txBox="1"/>
          <p:nvPr/>
        </p:nvSpPr>
        <p:spPr>
          <a:xfrm>
            <a:off x="512038" y="1324142"/>
            <a:ext cx="11109154" cy="5119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 gồm một số hoặc một biến, hoặc có dạng tích của những số và biến.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thức; mỗi đơn thức trong tổng gọi là một hạng tử của đa thức đó.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đa thức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hạng tử nào đồng dạng.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Bậc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hạng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tử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bậc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là </a:t>
            </a:r>
            <a:r>
              <a:rPr lang="fr-FR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bậc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25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0160" y="0"/>
            <a:ext cx="121920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CHUNG (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586853" y="933766"/>
            <a:ext cx="4142481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4" name="TextBox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8701298-941C-42F8-2EF0-8952220642A4}"/>
              </a:ext>
            </a:extLst>
          </p:cNvPr>
          <p:cNvSpPr txBox="1"/>
          <p:nvPr/>
        </p:nvSpPr>
        <p:spPr>
          <a:xfrm>
            <a:off x="586853" y="1677143"/>
            <a:ext cx="9730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c. Quan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8701298-941C-42F8-2EF0-8952220642A4}"/>
                  </a:ext>
                </a:extLst>
              </p:cNvPr>
              <p:cNvSpPr txBox="1"/>
              <p:nvPr/>
            </p:nvSpPr>
            <p:spPr>
              <a:xfrm>
                <a:off x="5184265" y="3061965"/>
                <a:ext cx="187910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spcBef>
                    <a:spcPts val="6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𝐴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𝐶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8701298-941C-42F8-2EF0-895222064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265" y="3061965"/>
                <a:ext cx="187910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6" descr="OPL20U25GSXzBJYl68kk8uQGfFKzs7yb1M4KJWUiLk6ZEvGF+qCIPSnY57AbBFCvTW$2023.18.30$30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766685" y="2438411"/>
            <a:ext cx="66530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8701298-941C-42F8-2EF0-8952220642A4}"/>
                  </a:ext>
                </a:extLst>
              </p:cNvPr>
              <p:cNvSpPr txBox="1"/>
              <p:nvPr/>
            </p:nvSpPr>
            <p:spPr>
              <a:xfrm>
                <a:off x="1478121" y="2433849"/>
                <a:ext cx="187910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spcBef>
                    <a:spcPts val="6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𝐴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𝐶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8701298-941C-42F8-2EF0-895222064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121" y="2433849"/>
                <a:ext cx="187910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8701298-941C-42F8-2EF0-8952220642A4}"/>
                  </a:ext>
                </a:extLst>
              </p:cNvPr>
              <p:cNvSpPr txBox="1"/>
              <p:nvPr/>
            </p:nvSpPr>
            <p:spPr>
              <a:xfrm>
                <a:off x="3888378" y="2447450"/>
                <a:ext cx="187910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spcBef>
                    <a:spcPts val="6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𝐶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8701298-941C-42F8-2EF0-895222064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378" y="2447450"/>
                <a:ext cx="187910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8701298-941C-42F8-2EF0-8952220642A4}"/>
                  </a:ext>
                </a:extLst>
              </p:cNvPr>
              <p:cNvSpPr txBox="1"/>
              <p:nvPr/>
            </p:nvSpPr>
            <p:spPr>
              <a:xfrm>
                <a:off x="2948827" y="3061986"/>
                <a:ext cx="187910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spcBef>
                    <a:spcPts val="6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𝐶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8701298-941C-42F8-2EF0-895222064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827" y="3061986"/>
                <a:ext cx="187910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6" descr="OPL20U25GSXzBJYl68kk8uQGfFKzs7yb1M4KJWUiLk6ZEvGF+qCIPSnY57AbBFCvTW$2023.18.30$30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779747" y="3030765"/>
            <a:ext cx="66530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1" descr="OPL20U25GSXzBJYl68kk8uQGfFKzs7yb1M4KJWUiLk6ZEvGF+qCIPSnY57AbBFCvTW$2023.18.30$30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976742" y="3648491"/>
            <a:ext cx="40158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ý)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701298-941C-42F8-2EF0-8952220642A4}"/>
                  </a:ext>
                </a:extLst>
              </p:cNvPr>
              <p:cNvSpPr txBox="1"/>
              <p:nvPr/>
            </p:nvSpPr>
            <p:spPr>
              <a:xfrm>
                <a:off x="766685" y="3696983"/>
                <a:ext cx="13886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spcBef>
                    <a:spcPts val="6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(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𝐶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701298-941C-42F8-2EF0-895222064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85" y="3696983"/>
                <a:ext cx="138868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29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39E1AAE-21A8-5947-0686-ED1A41B0C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117" y="1053859"/>
            <a:ext cx="575567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(SGK):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1" name="Object 4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384859-4E81-17A1-1A82-759492502B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322330"/>
              </p:ext>
            </p:extLst>
          </p:nvPr>
        </p:nvGraphicFramePr>
        <p:xfrm>
          <a:off x="1239245" y="4538448"/>
          <a:ext cx="275655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114" imgH="177646" progId="Equation.DSMT4">
                  <p:embed/>
                </p:oleObj>
              </mc:Choice>
              <mc:Fallback>
                <p:oleObj name="Equation" r:id="rId4" imgW="444114" imgH="177646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50384859-4E81-17A1-1A82-759492502B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245" y="4538448"/>
                        <a:ext cx="275655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0160" y="0"/>
            <a:ext cx="121920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CHUNG (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 2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39E1AAE-21A8-5947-0686-ED1A41B0C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676" y="4351577"/>
            <a:ext cx="10502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5" descr="OPL20U25GSXzBJYl68kk8uQGfFKzs7yb1M4KJWUiLk6ZEvGF+qCIPSnY57AbBFCvTW$2023.18.30$30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 flipV="1">
            <a:off x="5407073" y="5305865"/>
            <a:ext cx="1237604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1788336" y="1591016"/>
                <a:ext cx="52758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+7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−118;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336" y="1591016"/>
                <a:ext cx="527580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1724629" y="2087872"/>
                <a:ext cx="60279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=−7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³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²+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³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²−4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²+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629" y="2087872"/>
                <a:ext cx="602799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683676" y="2617215"/>
                <a:ext cx="11122842" cy="587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a)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Liệt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kê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hạng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hạng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nào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bậc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cao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nhất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?</a:t>
                </a:r>
                <a:endParaRPr lang="en-US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76" y="2617215"/>
                <a:ext cx="11122842" cy="587853"/>
              </a:xfrm>
              <a:prstGeom prst="rect">
                <a:avLst/>
              </a:prstGeom>
              <a:blipFill>
                <a:blip r:embed="rId8"/>
                <a:stretch>
                  <a:fillRect l="-1096" t="-6186" b="-20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683676" y="3196146"/>
                <a:ext cx="8547097" cy="587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b)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tổng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xác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định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bậc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;</a:t>
                </a:r>
                <a:endParaRPr lang="en-US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76" y="3196146"/>
                <a:ext cx="8547097" cy="587853"/>
              </a:xfrm>
              <a:prstGeom prst="rect">
                <a:avLst/>
              </a:prstGeom>
              <a:blipFill>
                <a:blip r:embed="rId9"/>
                <a:stretch>
                  <a:fillRect l="-1427" t="-6186" b="-20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683676" y="3707509"/>
                <a:ext cx="10613461" cy="587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c)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hiệu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hiệu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endParaRPr lang="en-US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Rectangle 12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76" y="3707509"/>
                <a:ext cx="10613461" cy="587853"/>
              </a:xfrm>
              <a:prstGeom prst="rect">
                <a:avLst/>
              </a:prstGeom>
              <a:blipFill>
                <a:blip r:embed="rId10"/>
                <a:stretch>
                  <a:fillRect l="-1149" t="-6186" b="-20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83676" y="4919424"/>
                <a:ext cx="9198405" cy="587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a)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bốn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hạng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², −2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³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7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³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², −118.</m:t>
                    </m:r>
                  </m:oMath>
                </a14:m>
                <a:endParaRPr lang="en-US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76" y="4919424"/>
                <a:ext cx="9198405" cy="587853"/>
              </a:xfrm>
              <a:prstGeom prst="rect">
                <a:avLst/>
              </a:prstGeom>
              <a:blipFill>
                <a:blip r:embed="rId13"/>
                <a:stretch>
                  <a:fillRect l="-1325" t="-7292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37003" y="5476530"/>
                <a:ext cx="8491750" cy="587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Hạng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bậc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cao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nhất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7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³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².</m:t>
                    </m:r>
                  </m:oMath>
                </a14:m>
                <a:endParaRPr lang="en-US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003" y="5476530"/>
                <a:ext cx="8491750" cy="587853"/>
              </a:xfrm>
              <a:prstGeom prst="rect">
                <a:avLst/>
              </a:prstGeom>
              <a:blipFill>
                <a:blip r:embed="rId14"/>
                <a:stretch>
                  <a:fillRect l="-1436" t="-6186" b="-2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6675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/>
      <p:bldP spid="7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0160" y="0"/>
            <a:ext cx="121920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CHUNG (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ectangle 18" descr="OPL20U25GSXzBJYl68kk8uQGfFKzs7yb1M4KJWUiLk6ZEvGF+qCIPSnY57AbBFCvTW$2023.18.30$30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9" y="1309987"/>
            <a:ext cx="246286" cy="65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Rectangle 19" descr="OPL20U25GSXzBJYl68kk8uQGfFKzs7yb1M4KJWUiLk6ZEvGF+qCIPSnY57AbBFCvTW$2023.18.30$30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5943233" y="1801391"/>
            <a:ext cx="305533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4" descr="OPL20U25GSXzBJYl68kk8uQGfFKzs7yb1M4KJWUiLk6ZEvGF+qCIPSnY57AbBFCvTW$2023.18.30$30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 descr="OPL20U25GSXzBJYl68kk8uQGfFKzs7yb1M4KJWUiLk6ZEvGF+qCIPSnY57AbBFCvTW$2023.18.30$30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 descr="OPL20U25GSXzBJYl68kk8uQGfFKzs7yb1M4KJWUiLk6ZEvGF+qCIPSnY57AbBFCvTW$2023.18.30$30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0" descr="OPL20U25GSXzBJYl68kk8uQGfFKzs7yb1M4KJWUiLk6ZEvGF+qCIPSnY57AbBFCvTW$2023.18.30$30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595310" y="45355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39E1AAE-21A8-5947-0686-ED1A41B0C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1" y="738037"/>
            <a:ext cx="575567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(SGK):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39E1AAE-21A8-5947-0686-ED1A41B0C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0" y="1972516"/>
            <a:ext cx="10502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581073" y="1343915"/>
                <a:ext cx="52758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+7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−118;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Rectangle 21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73" y="1343915"/>
                <a:ext cx="527580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628038" y="1345060"/>
                <a:ext cx="60279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=−7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³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²+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³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²−4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²+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038" y="1345060"/>
                <a:ext cx="602799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68497" y="2630293"/>
                <a:ext cx="1176053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700" i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7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700" i="0">
                              <a:latin typeface="Cambria Math" panose="02040503050406030204" pitchFamily="18" charset="0"/>
                            </a:rPr>
                            <m:t>=(5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0">
                              <a:latin typeface="Cambria Math" panose="02040503050406030204" pitchFamily="18" charset="0"/>
                            </a:rPr>
                            <m:t>²−2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0">
                              <a:latin typeface="Cambria Math" panose="02040503050406030204" pitchFamily="18" charset="0"/>
                            </a:rPr>
                            <m:t>³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700" i="0">
                              <a:latin typeface="Cambria Math" panose="02040503050406030204" pitchFamily="18" charset="0"/>
                            </a:rPr>
                            <m:t>+7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0">
                              <a:latin typeface="Cambria Math" panose="02040503050406030204" pitchFamily="18" charset="0"/>
                            </a:rPr>
                            <m:t>³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700" i="0">
                              <a:latin typeface="Cambria Math" panose="02040503050406030204" pitchFamily="18" charset="0"/>
                            </a:rPr>
                            <m:t>²−118)+(−7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0">
                              <a:latin typeface="Cambria Math" panose="02040503050406030204" pitchFamily="18" charset="0"/>
                            </a:rPr>
                            <m:t>³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700" i="0">
                              <a:latin typeface="Cambria Math" panose="02040503050406030204" pitchFamily="18" charset="0"/>
                            </a:rPr>
                            <m:t>²+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0">
                              <a:latin typeface="Cambria Math" panose="02040503050406030204" pitchFamily="18" charset="0"/>
                            </a:rPr>
                            <m:t>³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700" i="0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2700" i="0">
                              <a:latin typeface="Cambria Math" panose="02040503050406030204" pitchFamily="18" charset="0"/>
                            </a:rPr>
                            <m:t>²−4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0">
                              <a:latin typeface="Cambria Math" panose="02040503050406030204" pitchFamily="18" charset="0"/>
                            </a:rPr>
                            <m:t>²+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97" y="2630293"/>
                <a:ext cx="11760538" cy="5078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71375" y="3208840"/>
                <a:ext cx="1063986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(5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²−4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²)+(−2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³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³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)+(7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³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²−7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³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²)−118−5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²+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375" y="3208840"/>
                <a:ext cx="10639869" cy="5078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544827" y="3831424"/>
                <a:ext cx="47692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7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²−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³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²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118</m:t>
                    </m:r>
                  </m:oMath>
                </a14:m>
                <a:r>
                  <a:rPr lang="vi-VN" sz="27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27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827" y="3831424"/>
                <a:ext cx="476925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30391" y="4354644"/>
                <a:ext cx="11025644" cy="1083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Hạng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bậc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cao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nhất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³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bậc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bốn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bậc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bốn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91" y="4354644"/>
                <a:ext cx="11025644" cy="1083374"/>
              </a:xfrm>
              <a:prstGeom prst="rect">
                <a:avLst/>
              </a:prstGeom>
              <a:blipFill>
                <a:blip r:embed="rId7"/>
                <a:stretch>
                  <a:fillRect l="-1106" t="-3371" b="-1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99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8" descr="OPL20U25GSXzBJYl68kk8uQGfFKzs7yb1M4KJWUiLk6ZEvGF+qCIPSnY57AbBFCvTW$2023.18.30$30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9" y="1309987"/>
            <a:ext cx="246286" cy="65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Rectangle 19" descr="OPL20U25GSXzBJYl68kk8uQGfFKzs7yb1M4KJWUiLk6ZEvGF+qCIPSnY57AbBFCvTW$2023.18.30$30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5943233" y="1801391"/>
            <a:ext cx="305533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4" descr="OPL20U25GSXzBJYl68kk8uQGfFKzs7yb1M4KJWUiLk6ZEvGF+qCIPSnY57AbBFCvTW$2023.18.30$30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5" descr="OPL20U25GSXzBJYl68kk8uQGfFKzs7yb1M4KJWUiLk6ZEvGF+qCIPSnY57AbBFCvTW$2023.18.30$30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2" descr="OPL20U25GSXzBJYl68kk8uQGfFKzs7yb1M4KJWUiLk6ZEvGF+qCIPSnY57AbBFCvTW$2023.18.30$30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731845" y="2783264"/>
            <a:ext cx="119651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4" descr="OPL20U25GSXzBJYl68kk8uQGfFKzs7yb1M4KJWUiLk6ZEvGF+qCIPSnY57AbBFCvTW$2023.18.30$30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2047874" y="3278173"/>
            <a:ext cx="135959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0" descr="OPL20U25GSXzBJYl68kk8uQGfFKzs7yb1M4KJWUiLk6ZEvGF+qCIPSnY57AbBFCvTW$2023.18.30$30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2065242" y="3803913"/>
            <a:ext cx="136566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27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0160" y="0"/>
            <a:ext cx="121920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CHUNG (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Rectangle 2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39E1AAE-21A8-5947-0686-ED1A41B0C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470" y="723581"/>
            <a:ext cx="575567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(SGK):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Rectangle 3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39E1AAE-21A8-5947-0686-ED1A41B0C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996" y="1928299"/>
            <a:ext cx="105028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65103" y="1397931"/>
                <a:ext cx="52758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+7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0">
                          <a:latin typeface="Cambria Math" panose="02040503050406030204" pitchFamily="18" charset="0"/>
                        </a:rPr>
                        <m:t>−118;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03" y="1397931"/>
                <a:ext cx="527580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291862" y="1411929"/>
                <a:ext cx="60279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=−7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³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²+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³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²−4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²+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862" y="1411929"/>
                <a:ext cx="602799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6295" y="2591085"/>
                <a:ext cx="1194570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=(5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²−2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³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+7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³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²−118)−(−7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³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²+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³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²−4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²+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95" y="2591085"/>
                <a:ext cx="1194570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65103" y="3147559"/>
                <a:ext cx="1215914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²−2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³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³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²−118+7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³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²−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³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²+4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²−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03" y="3147559"/>
                <a:ext cx="12159143" cy="5078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97284" y="3719843"/>
                <a:ext cx="1099489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(5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²+4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²)+(−2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³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³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)+(7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³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²+7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³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²)−118+5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²−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284" y="3719843"/>
                <a:ext cx="10994895" cy="5078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98615" y="4276617"/>
                <a:ext cx="718714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²−3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³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+14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³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²+5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²−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−118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615" y="4276617"/>
                <a:ext cx="7187143" cy="5078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89691" y="4842447"/>
                <a:ext cx="9051849" cy="587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=−2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giá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trị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bằng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91" y="4842447"/>
                <a:ext cx="9051849" cy="587853"/>
              </a:xfrm>
              <a:prstGeom prst="rect">
                <a:avLst/>
              </a:prstGeom>
              <a:blipFill>
                <a:blip r:embed="rId8"/>
                <a:stretch>
                  <a:fillRect l="-1414" t="-6186" b="-2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53879" y="5497848"/>
                <a:ext cx="934570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7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700" i="0">
                          <a:latin typeface="Cambria Math" panose="02040503050406030204" pitchFamily="18" charset="0"/>
                        </a:rPr>
                        <m:t>−3.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7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700" i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700" i="0">
                          <a:latin typeface="Cambria Math" panose="02040503050406030204" pitchFamily="18" charset="0"/>
                        </a:rPr>
                        <m:t>+14.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7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700" i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7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700" i="0">
                          <a:latin typeface="Cambria Math" panose="02040503050406030204" pitchFamily="18" charset="0"/>
                        </a:rPr>
                        <m:t>+5.1.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7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700" i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700" i="0">
                          <a:latin typeface="Cambria Math" panose="02040503050406030204" pitchFamily="18" charset="0"/>
                        </a:rPr>
                        <m:t>−118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79" y="5497848"/>
                <a:ext cx="9345705" cy="5078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31845" y="6117388"/>
                <a:ext cx="622913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00" i="0">
                          <a:latin typeface="Cambria Math" panose="02040503050406030204" pitchFamily="18" charset="0"/>
                        </a:rPr>
                        <m:t>9+6+56+20+2−118=−25.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45" y="6117388"/>
                <a:ext cx="6229137" cy="5078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86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32515" cy="41329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598196" y="1328057"/>
            <a:ext cx="4126436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LUYỆN TẬP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Hình ảnh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59724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9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14400" y="313491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283200" y="2024033"/>
            <a:ext cx="6197600" cy="748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defTabSz="1219170"/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ĐẦU/ KHỞI ĐỘNG</a:t>
            </a:r>
            <a:endParaRPr lang="en-US" sz="4267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Hình ảnh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6096000" y="2921000"/>
            <a:ext cx="2336800" cy="226222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4920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0160" y="0"/>
            <a:ext cx="121920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CHUNG (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ectangle 18" descr="OPL20U25GSXzBJYl68kk8uQGfFKzs7yb1M4KJWUiLk6ZEvGF+qCIPSnY57AbBFCvTW$2023.18.30$30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9" y="1309987"/>
            <a:ext cx="246286" cy="65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Rectangle 19" descr="OPL20U25GSXzBJYl68kk8uQGfFKzs7yb1M4KJWUiLk6ZEvGF+qCIPSnY57AbBFCvTW$2023.18.30$30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5943233" y="1801391"/>
            <a:ext cx="305533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ectangle 1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442325" y="533906"/>
            <a:ext cx="6096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Luyện 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nl-NL" sz="32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r>
              <a:rPr lang="nl-NL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32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tập 1.18/SGK.</a:t>
            </a:r>
            <a:r>
              <a:rPr lang="nl-NL" sz="3200" b="1" i="1" dirty="0">
                <a:solidFill>
                  <a:srgbClr val="3333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rgbClr val="3333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3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84493" y="1762869"/>
            <a:ext cx="2876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7" name="Rectangle 6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477085" y="2352488"/>
            <a:ext cx="10358846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0"/>
              </a:spcAft>
              <a:buAutoNum type="alphaLcParenR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  <p:sp>
        <p:nvSpPr>
          <p:cNvPr id="8" name="Rectangle 7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448387" y="3394073"/>
            <a:ext cx="854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9" name="Rectangle 8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442325" y="3908296"/>
            <a:ext cx="10472057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5" name="Rectangle 4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10DD89B-1B4D-03BF-5FFA-A4F7CB98D878}"/>
              </a:ext>
            </a:extLst>
          </p:cNvPr>
          <p:cNvSpPr/>
          <p:nvPr/>
        </p:nvSpPr>
        <p:spPr>
          <a:xfrm>
            <a:off x="442325" y="4893508"/>
            <a:ext cx="1618277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*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nl-NL" sz="3200" b="1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Giải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0" name="Rectangle 9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E5AC698-DFCC-387E-0570-B2DA521297B9}"/>
              </a:ext>
            </a:extLst>
          </p:cNvPr>
          <p:cNvSpPr/>
          <p:nvPr/>
        </p:nvSpPr>
        <p:spPr>
          <a:xfrm>
            <a:off x="442325" y="5446986"/>
            <a:ext cx="5024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DD96E4-C23A-0BE9-C2B5-2D527431674C}"/>
              </a:ext>
            </a:extLst>
          </p:cNvPr>
          <p:cNvSpPr/>
          <p:nvPr/>
        </p:nvSpPr>
        <p:spPr>
          <a:xfrm>
            <a:off x="969194" y="6127942"/>
            <a:ext cx="5569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không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339100" y="5966017"/>
                <a:ext cx="2771463" cy="8386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;−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2400" i="0">
                          <a:latin typeface="Cambria Math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100" y="5966017"/>
                <a:ext cx="2771463" cy="8386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451732" y="5297601"/>
                <a:ext cx="5344027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;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;−3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;−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732" y="5297601"/>
                <a:ext cx="5344027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B3C7D4F3-8390-4C90-F2E4-AB137BED77D7}"/>
              </a:ext>
            </a:extLst>
          </p:cNvPr>
          <p:cNvGrpSpPr/>
          <p:nvPr/>
        </p:nvGrpSpPr>
        <p:grpSpPr>
          <a:xfrm>
            <a:off x="3010774" y="1566569"/>
            <a:ext cx="9191386" cy="881524"/>
            <a:chOff x="3010774" y="1536089"/>
            <a:chExt cx="9191386" cy="8815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3071301" y="1664455"/>
                  <a:ext cx="9130859" cy="5997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600"/>
                    </a:spcBef>
                    <a:spcAft>
                      <a:spcPts val="0"/>
                    </a:spcAft>
                  </a:pPr>
                  <a:r>
                    <a:rPr lang="vi-VN" sz="2800" dirty="0">
                      <a:solidFill>
                        <a:srgbClr val="000000"/>
                      </a:solidFill>
                      <a:ea typeface="Calibri" panose="020F0502020204030204" pitchFamily="34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𝑥𝑦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;−3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</m:t>
                      </m:r>
                      <m:r>
                        <a:rPr lang="vi-VN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</m:t>
                      </m:r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𝑦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  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;−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𝑥𝑦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e>
                      </m:rad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</m:t>
                      </m:r>
                      <m:r>
                        <a:rPr lang="vi-VN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    </m:t>
                      </m:r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𝑦</m:t>
                      </m:r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;       </m:t>
                      </m:r>
                    </m:oMath>
                  </a14:m>
                  <a:r>
                    <a:rPr lang="vi-VN" sz="27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.</a:t>
                  </a:r>
                  <a:endParaRPr lang="en-US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1301" y="1664455"/>
                  <a:ext cx="9130859" cy="599716"/>
                </a:xfrm>
                <a:prstGeom prst="rect">
                  <a:avLst/>
                </a:prstGeom>
                <a:blipFill>
                  <a:blip r:embed="rId4"/>
                  <a:stretch>
                    <a:fillRect r="-801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9703C74-1E3E-A56C-7589-0AFE21DEB9BD}"/>
                    </a:ext>
                  </a:extLst>
                </p:cNvPr>
                <p:cNvSpPr txBox="1"/>
                <p:nvPr/>
              </p:nvSpPr>
              <p:spPr>
                <a:xfrm>
                  <a:off x="3010774" y="1560029"/>
                  <a:ext cx="288541" cy="8079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vi-VN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9703C74-1E3E-A56C-7589-0AFE21DEB9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0774" y="1560029"/>
                  <a:ext cx="288541" cy="80791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F0B283A-BE5C-AA73-FD83-DDEB856EB291}"/>
                    </a:ext>
                  </a:extLst>
                </p:cNvPr>
                <p:cNvSpPr txBox="1"/>
                <p:nvPr/>
              </p:nvSpPr>
              <p:spPr>
                <a:xfrm>
                  <a:off x="6749521" y="1571471"/>
                  <a:ext cx="288541" cy="8066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F0B283A-BE5C-AA73-FD83-DDEB856EB2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9521" y="1571471"/>
                  <a:ext cx="288541" cy="8066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6B6CB6E-378E-6FC6-2BAA-AD2224A00E4D}"/>
                    </a:ext>
                  </a:extLst>
                </p:cNvPr>
                <p:cNvSpPr txBox="1"/>
                <p:nvPr/>
              </p:nvSpPr>
              <p:spPr>
                <a:xfrm>
                  <a:off x="10128185" y="1536089"/>
                  <a:ext cx="616066" cy="8066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vi-V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6B6CB6E-378E-6FC6-2BAA-AD2224A00E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8185" y="1536089"/>
                  <a:ext cx="616066" cy="8066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0DDD49D-50DF-BE81-B57C-C52D1CCFC399}"/>
                    </a:ext>
                  </a:extLst>
                </p:cNvPr>
                <p:cNvSpPr txBox="1"/>
                <p:nvPr/>
              </p:nvSpPr>
              <p:spPr>
                <a:xfrm>
                  <a:off x="7718224" y="1561949"/>
                  <a:ext cx="291426" cy="80938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0DDD49D-50DF-BE81-B57C-C52D1CCFC3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8224" y="1561949"/>
                  <a:ext cx="291426" cy="80938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F442750-0784-3C49-141F-C126AAAE80B8}"/>
                    </a:ext>
                  </a:extLst>
                </p:cNvPr>
                <p:cNvSpPr txBox="1"/>
                <p:nvPr/>
              </p:nvSpPr>
              <p:spPr>
                <a:xfrm>
                  <a:off x="11458606" y="1546925"/>
                  <a:ext cx="527259" cy="8706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</m:rad>
                          </m:num>
                          <m:den>
                            <m:r>
                              <a:rPr lang="vi-VN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F442750-0784-3C49-141F-C126AAAE80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58606" y="1546925"/>
                  <a:ext cx="527259" cy="87068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43786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5" grpId="0"/>
      <p:bldP spid="10" grpId="0"/>
      <p:bldP spid="15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0160" y="0"/>
            <a:ext cx="121920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CHUNG (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ectangle 18" descr="OPL20U25GSXzBJYl68kk8uQGfFKzs7yb1M4KJWUiLk6ZEvGF+qCIPSnY57AbBFCvTW$2023.18.30$30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9" y="1309987"/>
            <a:ext cx="246286" cy="65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Rectangle 19" descr="OPL20U25GSXzBJYl68kk8uQGfFKzs7yb1M4KJWUiLk6ZEvGF+qCIPSnY57AbBFCvTW$2023.18.30$30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5943233" y="1801391"/>
            <a:ext cx="305533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ectangle 1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526869" y="573934"/>
            <a:ext cx="390056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*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 tập 1.18/SGK.</a:t>
            </a:r>
            <a:r>
              <a:rPr kumimoji="0" lang="nl-NL" sz="32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1" name="Rectangle 10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581076" y="2641197"/>
            <a:ext cx="1546742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*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nl-NL" sz="3200" b="1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Giải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4" name="Rectangle 13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526869" y="3904087"/>
            <a:ext cx="7231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</p:txBody>
      </p:sp>
      <p:graphicFrame>
        <p:nvGraphicFramePr>
          <p:cNvPr id="15" name="Table 14" descr="OPL20U25GSXzBJYl68kk8uQGfFKzs7yb1M4KJWUiLk6ZEvGF+qCIPSnY57AbBFCvTW$2023.18.30$30+K4lPs7H94VUqPe2XwIsfPRnrXQE//QTEXxb8/8N4CNc6FpgZahzpTjFhMzSA7T/nHJa11DE8Ng2TP3iAmRczFlmslSuUNOgUeb6yRvs0=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807523"/>
              </p:ext>
            </p:extLst>
          </p:nvPr>
        </p:nvGraphicFramePr>
        <p:xfrm>
          <a:off x="699587" y="4541987"/>
          <a:ext cx="10652034" cy="1924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339">
                  <a:extLst>
                    <a:ext uri="{9D8B030D-6E8A-4147-A177-3AD203B41FA5}">
                      <a16:colId xmlns:a16="http://schemas.microsoft.com/office/drawing/2014/main" val="1887396597"/>
                    </a:ext>
                  </a:extLst>
                </a:gridCol>
                <a:gridCol w="1775339">
                  <a:extLst>
                    <a:ext uri="{9D8B030D-6E8A-4147-A177-3AD203B41FA5}">
                      <a16:colId xmlns:a16="http://schemas.microsoft.com/office/drawing/2014/main" val="578814676"/>
                    </a:ext>
                  </a:extLst>
                </a:gridCol>
                <a:gridCol w="1775339">
                  <a:extLst>
                    <a:ext uri="{9D8B030D-6E8A-4147-A177-3AD203B41FA5}">
                      <a16:colId xmlns:a16="http://schemas.microsoft.com/office/drawing/2014/main" val="1176437808"/>
                    </a:ext>
                  </a:extLst>
                </a:gridCol>
                <a:gridCol w="1775339">
                  <a:extLst>
                    <a:ext uri="{9D8B030D-6E8A-4147-A177-3AD203B41FA5}">
                      <a16:colId xmlns:a16="http://schemas.microsoft.com/office/drawing/2014/main" val="499690525"/>
                    </a:ext>
                  </a:extLst>
                </a:gridCol>
                <a:gridCol w="1775339">
                  <a:extLst>
                    <a:ext uri="{9D8B030D-6E8A-4147-A177-3AD203B41FA5}">
                      <a16:colId xmlns:a16="http://schemas.microsoft.com/office/drawing/2014/main" val="3417825856"/>
                    </a:ext>
                  </a:extLst>
                </a:gridCol>
                <a:gridCol w="1775339">
                  <a:extLst>
                    <a:ext uri="{9D8B030D-6E8A-4147-A177-3AD203B41FA5}">
                      <a16:colId xmlns:a16="http://schemas.microsoft.com/office/drawing/2014/main" val="1179485235"/>
                    </a:ext>
                  </a:extLst>
                </a:gridCol>
              </a:tblGrid>
              <a:tr h="641376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251175"/>
                  </a:ext>
                </a:extLst>
              </a:tr>
              <a:tr h="641376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Hệ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số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976365"/>
                  </a:ext>
                </a:extLst>
              </a:tr>
              <a:tr h="641376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Phần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biến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FF0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0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0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0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0B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EFF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475060"/>
                  </a:ext>
                </a:extLst>
              </a:tr>
            </a:tbl>
          </a:graphicData>
        </a:graphic>
      </p:graphicFrame>
      <p:sp>
        <p:nvSpPr>
          <p:cNvPr id="5" name="Rectangle 26" descr="OPL20U25GSXzBJYl68kk8uQGfFKzs7yb1M4KJWUiLk6ZEvGF+qCIPSnY57AbBFCvTW$2023.18.30$30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6622869" y="46951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8" descr="OPL20U25GSXzBJYl68kk8uQGfFKzs7yb1M4KJWUiLk6ZEvGF+qCIPSnY57AbBFCvTW$2023.18.30$30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8412480" y="46252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30" descr="OPL20U25GSXzBJYl68kk8uQGfFKzs7yb1M4KJWUiLk6ZEvGF+qCIPSnY57AbBFCvTW$2023.18.30$30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0173516" y="46612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F925B1-7432-6F41-C5D5-296F2001494E}"/>
              </a:ext>
            </a:extLst>
          </p:cNvPr>
          <p:cNvSpPr/>
          <p:nvPr/>
        </p:nvSpPr>
        <p:spPr>
          <a:xfrm>
            <a:off x="581076" y="1172426"/>
            <a:ext cx="854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403FEA-29C7-DB62-9C13-E3DCF3ACD746}"/>
              </a:ext>
            </a:extLst>
          </p:cNvPr>
          <p:cNvSpPr/>
          <p:nvPr/>
        </p:nvSpPr>
        <p:spPr>
          <a:xfrm>
            <a:off x="581076" y="1682588"/>
            <a:ext cx="10472057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200D06-CEE3-BAF5-4BED-05DB45C2AFF0}"/>
              </a:ext>
            </a:extLst>
          </p:cNvPr>
          <p:cNvSpPr/>
          <p:nvPr/>
        </p:nvSpPr>
        <p:spPr>
          <a:xfrm>
            <a:off x="525656" y="3237128"/>
            <a:ext cx="5569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106736" y="3121065"/>
                <a:ext cx="5344027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;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;−3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;−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736" y="3121065"/>
                <a:ext cx="5344027" cy="7861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66941" y="4475671"/>
                <a:ext cx="624915" cy="727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941" y="4475671"/>
                <a:ext cx="624915" cy="7271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27429" y="4627154"/>
                <a:ext cx="1651286" cy="4979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endChr m:val="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−1)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429" y="4627154"/>
                <a:ext cx="1651286" cy="4979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399642" y="4654597"/>
                <a:ext cx="108914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642" y="4654597"/>
                <a:ext cx="1089144" cy="430887"/>
              </a:xfrm>
              <a:prstGeom prst="rect">
                <a:avLst/>
              </a:prstGeom>
              <a:blipFill>
                <a:blip r:embed="rId5"/>
                <a:stretch>
                  <a:fillRect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188792" y="4452195"/>
                <a:ext cx="946956" cy="726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792" y="4452195"/>
                <a:ext cx="946956" cy="7261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835755" y="4487796"/>
                <a:ext cx="1181029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5755" y="4487796"/>
                <a:ext cx="1181029" cy="7261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310221" y="5144914"/>
                <a:ext cx="418704" cy="727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221" y="5144914"/>
                <a:ext cx="418704" cy="7271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552302" y="5259530"/>
                <a:ext cx="1348446" cy="4979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302" y="5259530"/>
                <a:ext cx="1348446" cy="4979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557284" y="5290769"/>
                <a:ext cx="62869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284" y="5290769"/>
                <a:ext cx="62869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473429" y="5172168"/>
                <a:ext cx="418704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429" y="5172168"/>
                <a:ext cx="418704" cy="72616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0099557" y="5125111"/>
                <a:ext cx="675698" cy="72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9557" y="5125111"/>
                <a:ext cx="675698" cy="72616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289795" y="5940408"/>
                <a:ext cx="42242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795" y="5940408"/>
                <a:ext cx="422423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869247" y="5937947"/>
                <a:ext cx="57579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247" y="5937947"/>
                <a:ext cx="575799" cy="430887"/>
              </a:xfrm>
              <a:prstGeom prst="rect">
                <a:avLst/>
              </a:prstGeom>
              <a:blipFill>
                <a:blip r:embed="rId14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575529" y="5959096"/>
                <a:ext cx="72366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529" y="5959096"/>
                <a:ext cx="723660" cy="430887"/>
              </a:xfrm>
              <a:prstGeom prst="rect">
                <a:avLst/>
              </a:prstGeom>
              <a:blipFill>
                <a:blip r:embed="rId15"/>
                <a:stretch>
                  <a:fillRect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8299594" y="5935362"/>
                <a:ext cx="72154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594" y="5935362"/>
                <a:ext cx="721544" cy="430887"/>
              </a:xfrm>
              <a:prstGeom prst="rect">
                <a:avLst/>
              </a:prstGeom>
              <a:blipFill>
                <a:blip r:embed="rId16"/>
                <a:stretch>
                  <a:fillRect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0191299" y="5924160"/>
                <a:ext cx="72154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1299" y="5924160"/>
                <a:ext cx="721544" cy="430887"/>
              </a:xfrm>
              <a:prstGeom prst="rect">
                <a:avLst/>
              </a:prstGeom>
              <a:blipFill>
                <a:blip r:embed="rId17"/>
                <a:stretch>
                  <a:fillRect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27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7" grpId="0"/>
      <p:bldP spid="10" grpId="0"/>
      <p:bldP spid="13" grpId="0"/>
      <p:bldP spid="1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0160" y="0"/>
            <a:ext cx="121920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CHUNG (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ectangle 18" descr="OPL20U25GSXzBJYl68kk8uQGfFKzs7yb1M4KJWUiLk6ZEvGF+qCIPSnY57AbBFCvTW$2023.18.30$30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9" y="1309987"/>
            <a:ext cx="246286" cy="65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Rectangle 19" descr="OPL20U25GSXzBJYl68kk8uQGfFKzs7yb1M4KJWUiLk6ZEvGF+qCIPSnY57AbBFCvTW$2023.18.30$30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5943233" y="1801391"/>
            <a:ext cx="305533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4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416200" y="2608423"/>
            <a:ext cx="7839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c)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): </a:t>
            </a:r>
            <a:endParaRPr lang="en-US" sz="2800" dirty="0"/>
          </a:p>
        </p:txBody>
      </p:sp>
      <p:sp>
        <p:nvSpPr>
          <p:cNvPr id="11" name="Rectangle 10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551393" y="2108519"/>
            <a:ext cx="5569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</a:p>
        </p:txBody>
      </p:sp>
      <p:sp>
        <p:nvSpPr>
          <p:cNvPr id="12" name="Rectangle 11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50292" y="2009255"/>
            <a:ext cx="148009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*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nl-NL" sz="3200" b="1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Giải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9" name="Rectangle 12" descr="OPL20U25GSXzBJYl68kk8uQGfFKzs7yb1M4KJWUiLk6ZEvGF+qCIPSnY57AbBFCvTW$2023.18.30$30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697729" y="6127186"/>
            <a:ext cx="43220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5199624" y="1959994"/>
                <a:ext cx="5344027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;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;−3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;−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624" y="1959994"/>
                <a:ext cx="5344027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416200" y="3011061"/>
                <a:ext cx="7455438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+(−3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00" y="3011061"/>
                <a:ext cx="7455438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697729" y="3770635"/>
                <a:ext cx="6081024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29" y="3770635"/>
                <a:ext cx="6081024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97729" y="4512665"/>
                <a:ext cx="5883213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29" y="4512665"/>
                <a:ext cx="5883213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97729" y="5358406"/>
                <a:ext cx="4772845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29" y="5358406"/>
                <a:ext cx="4772845" cy="7848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8530966" y="4339676"/>
            <a:ext cx="3106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HĐ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phút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403FEA-29C7-DB62-9C13-E3DCF3ACD746}"/>
              </a:ext>
            </a:extLst>
          </p:cNvPr>
          <p:cNvSpPr/>
          <p:nvPr/>
        </p:nvSpPr>
        <p:spPr>
          <a:xfrm>
            <a:off x="388900" y="1181461"/>
            <a:ext cx="105174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2765" y="679616"/>
            <a:ext cx="390056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*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 tập 1.18/SGK.</a:t>
            </a:r>
            <a:r>
              <a:rPr kumimoji="0" lang="nl-NL" sz="32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6" name="Picture 10" descr="Digit 18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0" y="73833"/>
            <a:ext cx="1900424" cy="104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6">
            <a:extLst>
              <a:ext uri="{FF2B5EF4-FFF2-40B4-BE49-F238E27FC236}">
                <a16:creationId xmlns:a16="http://schemas.microsoft.com/office/drawing/2014/main" id="{D54B18C7-4EB1-B683-DBB6-79316859F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058" y="2657126"/>
            <a:ext cx="1608706" cy="160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7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nodeType="withEffect">
                                  <p:stCondLst>
                                    <p:cond delay="18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" grpId="0"/>
      <p:bldP spid="4" grpId="0"/>
      <p:bldP spid="6" grpId="0"/>
      <p:bldP spid="8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812800" y="685800"/>
            <a:ext cx="4314613" cy="424688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33" y="3568116"/>
            <a:ext cx="3093627" cy="2979963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5433453" y="2420197"/>
            <a:ext cx="3251200" cy="748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43338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0160" y="0"/>
            <a:ext cx="121920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CHUNG (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ectangle 18" descr="OPL20U25GSXzBJYl68kk8uQGfFKzs7yb1M4KJWUiLk6ZEvGF+qCIPSnY57AbBFCvTW$2023.18.30$30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9" y="1309987"/>
            <a:ext cx="246286" cy="65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Rectangle 19" descr="OPL20U25GSXzBJYl68kk8uQGfFKzs7yb1M4KJWUiLk6ZEvGF+qCIPSnY57AbBFCvTW$2023.18.30$30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5943233" y="1801391"/>
            <a:ext cx="305533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4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526869" y="750109"/>
            <a:ext cx="6096000" cy="13018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2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r>
              <a:rPr lang="nl-NL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32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tập 1.19/SGK.</a:t>
            </a:r>
            <a:r>
              <a:rPr lang="nl-NL" sz="3200" b="1" i="1" dirty="0">
                <a:solidFill>
                  <a:srgbClr val="3333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rgbClr val="3333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2" name="TextBox 31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8240107" y="5616348"/>
            <a:ext cx="259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HĐ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cặp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phút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526869" y="1913918"/>
                <a:ext cx="10863942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sạn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bể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bơi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dạng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hộp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chữ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nhật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Bể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nhất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chiều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sâu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1,2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đáy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chữ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nhật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chiều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dài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mét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chiều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rộng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mét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Bể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chiều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sâu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1,5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kích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thước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đáy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gấp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lần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kích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thước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đáy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bể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nhất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69" y="1913918"/>
                <a:ext cx="10863942" cy="1815882"/>
              </a:xfrm>
              <a:prstGeom prst="rect">
                <a:avLst/>
              </a:prstGeom>
              <a:blipFill>
                <a:blip r:embed="rId2"/>
                <a:stretch>
                  <a:fillRect l="-1122" t="-3691" r="-1122" b="-8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526869" y="3667865"/>
                <a:ext cx="840557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a)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Hãy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đơn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biến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)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biểu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thị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mét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khối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nước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cần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bơm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đầy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cả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bể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bơi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69" y="3667865"/>
                <a:ext cx="8405570" cy="954107"/>
              </a:xfrm>
              <a:prstGeom prst="rect">
                <a:avLst/>
              </a:prstGeom>
              <a:blipFill>
                <a:blip r:embed="rId3"/>
                <a:stretch>
                  <a:fillRect l="-1450" t="-7051" b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526868" y="4640023"/>
                <a:ext cx="7219405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b)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lượng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nước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bơm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đầy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bể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nếu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=5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68" y="4640023"/>
                <a:ext cx="7219405" cy="954107"/>
              </a:xfrm>
              <a:prstGeom prst="rect">
                <a:avLst/>
              </a:prstGeom>
              <a:blipFill>
                <a:blip r:embed="rId4"/>
                <a:stretch>
                  <a:fillRect l="-1688" t="-6369" r="-2447" b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10" descr="OPL20U25GSXzBJYl68kk8uQGfFKzs7yb1M4KJWUiLk6ZEvGF+qCIPSnY57AbBFCvTW$2023.18.30$30+K4lPs7H94VUqPe2XwIsfPRnrXQE//QTEXxb8/8N4CNc6FpgZahzpTjFhMzSA7T/nHJa11DE8Ng2TP3iAmRczFlmslSuUNOgUeb6yRvs0=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2737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E18ECA4-1F6F-1803-6961-D42526902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347" y="3817619"/>
            <a:ext cx="1608706" cy="160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38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0160" y="0"/>
            <a:ext cx="121920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CHUNG (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ectangle 18" descr="OPL20U25GSXzBJYl68kk8uQGfFKzs7yb1M4KJWUiLk6ZEvGF+qCIPSnY57AbBFCvTW$2023.18.30$30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9" y="1309987"/>
            <a:ext cx="246286" cy="65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Rectangle 19" descr="OPL20U25GSXzBJYl68kk8uQGfFKzs7yb1M4KJWUiLk6ZEvGF+qCIPSnY57AbBFCvTW$2023.18.30$30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5943233" y="1801391"/>
            <a:ext cx="305533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4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526869" y="750109"/>
            <a:ext cx="6096000" cy="6132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2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r>
              <a:rPr lang="nl-NL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32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tập 1.19/SGK.</a:t>
            </a:r>
            <a:r>
              <a:rPr lang="nl-NL" sz="3200" b="1" i="1" dirty="0">
                <a:solidFill>
                  <a:srgbClr val="3333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rgbClr val="3333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Rectangle 5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526869" y="1331691"/>
            <a:ext cx="6096000" cy="6132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2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r>
              <a:rPr lang="nl-NL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3200" b="1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Giải:</a:t>
            </a:r>
            <a:endParaRPr lang="en-US" sz="3200" dirty="0">
              <a:solidFill>
                <a:srgbClr val="3333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Rectangle 16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564749" y="3364082"/>
            <a:ext cx="10555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mét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bơm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564749" y="1898324"/>
                <a:ext cx="69202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a) </a:t>
                </a:r>
                <a:r>
                  <a:rPr lang="vi-V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Thể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tích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bể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nhất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1,2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𝑥𝑦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endParaRPr lang="en-US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49" y="1898324"/>
                <a:ext cx="6920268" cy="523220"/>
              </a:xfrm>
              <a:prstGeom prst="rect">
                <a:avLst/>
              </a:prstGeom>
              <a:blipFill>
                <a:blip r:embed="rId2"/>
                <a:stretch>
                  <a:fillRect l="-1850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526868" y="2399299"/>
                <a:ext cx="1039368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Bể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thứ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chiều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sâu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1,5</m:t>
                    </m:r>
                    <m:r>
                      <a:rPr lang="vi-VN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</m:t>
                    </m:r>
                  </m:oMath>
                </a14:m>
                <a:r>
                  <a:rPr lang="vi-V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kích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thước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đáy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nên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thể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tích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1,5.5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.5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=37,5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𝑥𝑦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  </a:t>
                </a:r>
                <a:endParaRPr lang="en-US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68" y="2399299"/>
                <a:ext cx="10393680" cy="954107"/>
              </a:xfrm>
              <a:prstGeom prst="rect">
                <a:avLst/>
              </a:prstGeom>
              <a:blipFill>
                <a:blip r:embed="rId3"/>
                <a:stretch>
                  <a:fillRect l="-1173" t="-7051" r="-1173" b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526868" y="3926448"/>
                <a:ext cx="56480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𝑉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=1,2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𝑥𝑦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+37,5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𝑥𝑦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=38,7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𝑥𝑦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68" y="3926448"/>
                <a:ext cx="5648085" cy="523220"/>
              </a:xfrm>
              <a:prstGeom prst="rect">
                <a:avLst/>
              </a:prstGeom>
              <a:blipFill>
                <a:blip r:embed="rId4"/>
                <a:stretch>
                  <a:fillRect t="-11628" r="-1294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526868" y="4488814"/>
                <a:ext cx="1010629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b)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Khi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=5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lượng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nước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cần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bơm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đầy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bể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68" y="4488814"/>
                <a:ext cx="10106297" cy="523220"/>
              </a:xfrm>
              <a:prstGeom prst="rect">
                <a:avLst/>
              </a:prstGeom>
              <a:blipFill>
                <a:blip r:embed="rId5"/>
                <a:stretch>
                  <a:fillRect l="-1206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26868" y="5077740"/>
                <a:ext cx="4301499" cy="5878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𝑉</m:t>
                    </m:r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=38,7.5.3=580,5(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1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68" y="5077740"/>
                <a:ext cx="4301499" cy="587853"/>
              </a:xfrm>
              <a:prstGeom prst="rect">
                <a:avLst/>
              </a:prstGeom>
              <a:blipFill>
                <a:blip r:embed="rId6"/>
                <a:stretch>
                  <a:fillRect t="-7292" r="-1983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677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8" grpId="0"/>
      <p:bldP spid="10" grpId="0"/>
      <p:bldP spid="12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470794" y="4421066"/>
            <a:ext cx="1254488" cy="1254488"/>
          </a:xfrm>
          <a:prstGeom prst="rect">
            <a:avLst/>
          </a:prstGeom>
        </p:spPr>
      </p:pic>
      <p:pic>
        <p:nvPicPr>
          <p:cNvPr id="4" name="Google Shape;213;p2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B091707-62F1-0790-F0CD-A27A695345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782" y="2424353"/>
            <a:ext cx="3986545" cy="32512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4;p2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68ACEA-3938-617C-DF6C-B9D82AE7B6EC}"/>
              </a:ext>
            </a:extLst>
          </p:cNvPr>
          <p:cNvSpPr txBox="1"/>
          <p:nvPr/>
        </p:nvSpPr>
        <p:spPr>
          <a:xfrm>
            <a:off x="2855415" y="587515"/>
            <a:ext cx="7702888" cy="748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7">
              <a:buClr>
                <a:srgbClr val="000000"/>
              </a:buClr>
            </a:pPr>
            <a:r>
              <a:rPr lang="en-US" sz="4267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HỌC Ở NHÀ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3A46C90-8605-0A5E-6F29-92C5F343AD8B}"/>
              </a:ext>
            </a:extLst>
          </p:cNvPr>
          <p:cNvSpPr/>
          <p:nvPr/>
        </p:nvSpPr>
        <p:spPr>
          <a:xfrm>
            <a:off x="4197327" y="1751403"/>
            <a:ext cx="6557109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chữa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1.18, 1.19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SBT.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cứu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các bài tập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1.20; 1.21; 122;  1.23/SGK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6088C9-A8F9-491E-B242-9733E9906C55}"/>
              </a:ext>
            </a:extLst>
          </p:cNvPr>
          <p:cNvSpPr/>
          <p:nvPr/>
        </p:nvSpPr>
        <p:spPr>
          <a:xfrm>
            <a:off x="2328301" y="1455290"/>
            <a:ext cx="797686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>
              <a:defRPr/>
            </a:pP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T</a:t>
            </a: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0000"/>
                </a:solidFill>
                <a:latin typeface="Tw Cen MT" panose="020B0602020104020603"/>
              </a:rPr>
              <a:t>H</a:t>
            </a: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B0F0"/>
                </a:solidFill>
                <a:latin typeface="Tw Cen MT" panose="020B0602020104020603"/>
              </a:rPr>
              <a:t>E</a:t>
            </a: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 </a:t>
            </a: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CCFF33"/>
                </a:solidFill>
                <a:latin typeface="Tw Cen MT" panose="020B0602020104020603"/>
              </a:rPr>
              <a:t>E</a:t>
            </a: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70C0"/>
                </a:solidFill>
                <a:latin typeface="Tw Cen MT" panose="020B0602020104020603"/>
              </a:rPr>
              <a:t>N</a:t>
            </a: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286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1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F258B4-721F-4539-A3F0-883EE04A2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951503"/>
            <a:ext cx="11873550" cy="557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EE8EC8B-2346-4182-8327-27BAC8B1B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2333"/>
            <a:ext cx="11038114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 CH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VÒNG QUAY MAY MẮN</a:t>
            </a:r>
          </a:p>
        </p:txBody>
      </p:sp>
      <p:sp>
        <p:nvSpPr>
          <p:cNvPr id="3" name="Rectangle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173976D-62E9-49B5-ABDE-AD681624C8A2}"/>
              </a:ext>
            </a:extLst>
          </p:cNvPr>
          <p:cNvSpPr/>
          <p:nvPr/>
        </p:nvSpPr>
        <p:spPr>
          <a:xfrm>
            <a:off x="2429301" y="1788775"/>
            <a:ext cx="775192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 CH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ô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bạn nào trả lời đúng sẽ được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</a:t>
            </a: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nhận quà.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Nếu trả lời sai, cơ hội sẽ dành cho các bạn khác.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 descr="OPL20U25GSXzBJYl68kk8uQGfFKzs7yb1M4KJWUiLk6ZEvGF+qCIPSnY57AbBFCvTW$2023.18.30$30+K4lPs7H94VUqPe2XwIsfPRnrXQE//QTEXxb8/8N4CNc6FpgZahzpTjFhMzSA7T/nHJa11DE8Ng2TP3iAmRczFlmslSuUNOgUeb6yRvs0=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 descr="OPL20U25GSXzBJYl68kk8uQGfFKzs7yb1M4KJWUiLk6ZEvGF+qCIPSnY57AbBFCvTW$2023.18.30$30+K4lPs7H94VUqPe2XwIsfPRnrXQE//QTEXxb8/8N4CNc6FpgZahzpTjFhMzSA7T/nHJa11DE8Ng2TP3iAmRczFlmslSuUNOgUeb6yRvs0=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 descr="OPL20U25GSXzBJYl68kk8uQGfFKzs7yb1M4KJWUiLk6ZEvGF+qCIPSnY57AbBFCvTW$2023.18.30$30+K4lPs7H94VUqPe2XwIsfPRnrXQE//QTEXxb8/8N4CNc6FpgZahzpTjFhMzSA7T/nHJa11DE8Ng2TP3iAmRczFlmslSuUNOgUeb6yRvs0=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 descr="OPL20U25GSXzBJYl68kk8uQGfFKzs7yb1M4KJWUiLk6ZEvGF+qCIPSnY57AbBFCvTW$2023.18.30$30+K4lPs7H94VUqPe2XwIsfPRnrXQE//QTEXxb8/8N4CNc6FpgZahzpTjFhMzSA7T/nHJa11DE8Ng2TP3iAmRczFlmslSuUNOgUeb6yRvs0=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 descr="OPL20U25GSXzBJYl68kk8uQGfFKzs7yb1M4KJWUiLk6ZEvGF+qCIPSnY57AbBFCvTW$2023.18.30$30+K4lPs7H94VUqPe2XwIsfPRnrXQE//QTEXxb8/8N4CNc6FpgZahzpTjFhMzSA7T/nHJa11DE8Ng2TP3iAmRczFlmslSuUNOgUeb6yRvs0=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 descr="OPL20U25GSXzBJYl68kk8uQGfFKzs7yb1M4KJWUiLk6ZEvGF+qCIPSnY57AbBFCvTW$2023.18.30$30+K4lPs7H94VUqPe2XwIsfPRnrXQE//QTEXxb8/8N4CNc6FpgZahzpTjFhMzSA7T/nHJa11DE8Ng2TP3iAmRczFlmslSuUNOgUeb6yRvs0=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 descr="OPL20U25GSXzBJYl68kk8uQGfFKzs7yb1M4KJWUiLk6ZEvGF+qCIPSnY57AbBFCvTW$2023.18.30$30+K4lPs7H94VUqPe2XwIsfPRnrXQE//QTEXxb8/8N4CNc6FpgZahzpTjFhMzSA7T/nHJa11DE8Ng2TP3iAmRczFlmslSuUNOgUeb6yRvs0=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Arrow: Right 4">
            <a:hlinkClick r:id="rId16" action="ppaction://hlinksldjump"/>
            <a:extLst>
              <a:ext uri="{FF2B5EF4-FFF2-40B4-BE49-F238E27FC236}">
                <a16:creationId xmlns:a16="http://schemas.microsoft.com/office/drawing/2014/main" id="{31F6EF5A-3C5F-12BB-1082-84F5E53D1452}"/>
              </a:ext>
            </a:extLst>
          </p:cNvPr>
          <p:cNvSpPr/>
          <p:nvPr/>
        </p:nvSpPr>
        <p:spPr>
          <a:xfrm>
            <a:off x="527125" y="5321531"/>
            <a:ext cx="2474259" cy="1448153"/>
          </a:xfrm>
          <a:prstGeom prst="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latin typeface="+mj-lt"/>
              </a:rPr>
              <a:t>TIẾP THEO</a:t>
            </a:r>
            <a:endParaRPr lang="en-US" sz="28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872819" y="398168"/>
            <a:ext cx="10526728" cy="112296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1189202" y="1755128"/>
                <a:ext cx="4787515" cy="1005369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202" y="1755128"/>
                <a:ext cx="4787515" cy="10053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6136183" y="1753179"/>
            <a:ext cx="4906798" cy="105630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189202" y="2959980"/>
            <a:ext cx="4792745" cy="9840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6122971" y="2973581"/>
            <a:ext cx="4906798" cy="9840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42394" y="3065043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027" y="3044836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9202" y="665711"/>
            <a:ext cx="8651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450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799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64076" y="3067456"/>
                <a:ext cx="17642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076" y="3067456"/>
                <a:ext cx="1764266" cy="523220"/>
              </a:xfrm>
              <a:prstGeom prst="rect">
                <a:avLst/>
              </a:prstGeom>
              <a:blipFill>
                <a:blip r:embed="rId17"/>
                <a:stretch>
                  <a:fillRect l="-6897" t="-12791" r="-6207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11" descr="Digit 30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706" y="5696964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D311576-4EEE-69BF-069D-8DBA96FD7441}"/>
              </a:ext>
            </a:extLst>
          </p:cNvPr>
          <p:cNvGrpSpPr/>
          <p:nvPr/>
        </p:nvGrpSpPr>
        <p:grpSpPr>
          <a:xfrm>
            <a:off x="1227185" y="1831907"/>
            <a:ext cx="1328781" cy="883062"/>
            <a:chOff x="1217153" y="1851503"/>
            <a:chExt cx="1328781" cy="883062"/>
          </a:xfrm>
        </p:grpSpPr>
        <p:sp>
          <p:nvSpPr>
            <p:cNvPr id="8" name="Rectangle 7"/>
            <p:cNvSpPr/>
            <p:nvPr/>
          </p:nvSpPr>
          <p:spPr>
            <a:xfrm>
              <a:off x="1217153" y="1965355"/>
              <a:ext cx="8034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A.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2F705A7F-019B-98AF-F6AF-A2B973C7195C}"/>
                    </a:ext>
                  </a:extLst>
                </p:cNvPr>
                <p:cNvSpPr txBox="1"/>
                <p:nvPr/>
              </p:nvSpPr>
              <p:spPr>
                <a:xfrm>
                  <a:off x="1746484" y="1851503"/>
                  <a:ext cx="799450" cy="8830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den>
                        </m:f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28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800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2F705A7F-019B-98AF-F6AF-A2B973C719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6484" y="1851503"/>
                  <a:ext cx="799450" cy="88306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5AE9BA-44AF-A584-143E-3DFB0BAD8E1A}"/>
              </a:ext>
            </a:extLst>
          </p:cNvPr>
          <p:cNvGrpSpPr/>
          <p:nvPr/>
        </p:nvGrpSpPr>
        <p:grpSpPr>
          <a:xfrm>
            <a:off x="6188458" y="1840994"/>
            <a:ext cx="1770036" cy="809452"/>
            <a:chOff x="6188458" y="1840994"/>
            <a:chExt cx="1770036" cy="809452"/>
          </a:xfrm>
        </p:grpSpPr>
        <p:sp>
          <p:nvSpPr>
            <p:cNvPr id="12" name="Rectangle 11"/>
            <p:cNvSpPr/>
            <p:nvPr/>
          </p:nvSpPr>
          <p:spPr>
            <a:xfrm>
              <a:off x="6188458" y="2055674"/>
              <a:ext cx="17700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B.</a:t>
              </a:r>
              <a:r>
                <a:rPr lang="vi-VN" sz="2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            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10F4A18-B8A7-ACD8-ACE3-D50AA3DA77E2}"/>
                    </a:ext>
                  </a:extLst>
                </p:cNvPr>
                <p:cNvSpPr txBox="1"/>
                <p:nvPr/>
              </p:nvSpPr>
              <p:spPr>
                <a:xfrm>
                  <a:off x="6740543" y="1840994"/>
                  <a:ext cx="916213" cy="8094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𝑥𝑦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B10F4A18-B8A7-ACD8-ACE3-D50AA3DA77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0543" y="1840994"/>
                  <a:ext cx="916213" cy="80945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1C8E2E-3819-BF39-68FA-CB3433FAEF2D}"/>
              </a:ext>
            </a:extLst>
          </p:cNvPr>
          <p:cNvGrpSpPr/>
          <p:nvPr/>
        </p:nvGrpSpPr>
        <p:grpSpPr>
          <a:xfrm>
            <a:off x="6203313" y="2952433"/>
            <a:ext cx="1701107" cy="816698"/>
            <a:chOff x="6203313" y="2952433"/>
            <a:chExt cx="1701107" cy="816698"/>
          </a:xfrm>
        </p:grpSpPr>
        <p:sp>
          <p:nvSpPr>
            <p:cNvPr id="14" name="Rectangle 13"/>
            <p:cNvSpPr/>
            <p:nvPr/>
          </p:nvSpPr>
          <p:spPr>
            <a:xfrm>
              <a:off x="6203313" y="3101467"/>
              <a:ext cx="17011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D.</a:t>
              </a:r>
              <a:r>
                <a:rPr lang="vi-VN" sz="2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           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987E114-1D7F-59D0-E4BD-69C9C149B352}"/>
                    </a:ext>
                  </a:extLst>
                </p:cNvPr>
                <p:cNvSpPr txBox="1"/>
                <p:nvPr/>
              </p:nvSpPr>
              <p:spPr>
                <a:xfrm>
                  <a:off x="6693943" y="2952433"/>
                  <a:ext cx="869533" cy="8166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vi-VN" sz="2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987E114-1D7F-59D0-E4BD-69C9C149B3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3943" y="2952433"/>
                  <a:ext cx="869533" cy="816698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867251" y="154775"/>
            <a:ext cx="10526728" cy="118434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110220" y="1745353"/>
            <a:ext cx="4906798" cy="9575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6130615" y="1766794"/>
            <a:ext cx="4906798" cy="9575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110220" y="2838518"/>
            <a:ext cx="4906798" cy="8843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6130615" y="2842707"/>
            <a:ext cx="4906798" cy="8843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17218" y="459485"/>
            <a:ext cx="59087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1725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 flipV="1">
            <a:off x="6595805" y="2213085"/>
            <a:ext cx="213915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706216" y="2756122"/>
            <a:ext cx="212962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217218" y="2905780"/>
                <a:ext cx="12977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218" y="2905780"/>
                <a:ext cx="1297791" cy="523220"/>
              </a:xfrm>
              <a:prstGeom prst="rect">
                <a:avLst/>
              </a:prstGeom>
              <a:blipFill>
                <a:blip r:embed="rId17"/>
                <a:stretch>
                  <a:fillRect l="-9859" t="-13953" r="-845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11" descr="Digit 30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681632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3F2F3BE-F037-86BB-48A9-A1A28312AE23}"/>
              </a:ext>
            </a:extLst>
          </p:cNvPr>
          <p:cNvGrpSpPr/>
          <p:nvPr/>
        </p:nvGrpSpPr>
        <p:grpSpPr>
          <a:xfrm>
            <a:off x="1242767" y="1839267"/>
            <a:ext cx="909615" cy="839073"/>
            <a:chOff x="1242767" y="1839267"/>
            <a:chExt cx="909615" cy="839073"/>
          </a:xfrm>
        </p:grpSpPr>
        <p:sp>
          <p:nvSpPr>
            <p:cNvPr id="19" name="Rectangle 18"/>
            <p:cNvSpPr/>
            <p:nvPr/>
          </p:nvSpPr>
          <p:spPr>
            <a:xfrm>
              <a:off x="1242767" y="1963351"/>
              <a:ext cx="6238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A.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2BCF8D4-2CA4-7410-3A23-D478F4EA5257}"/>
                    </a:ext>
                  </a:extLst>
                </p:cNvPr>
                <p:cNvSpPr txBox="1"/>
                <p:nvPr/>
              </p:nvSpPr>
              <p:spPr>
                <a:xfrm>
                  <a:off x="1798635" y="1839267"/>
                  <a:ext cx="353747" cy="8390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vi-VN" sz="28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vi-VN" sz="2800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2BCF8D4-2CA4-7410-3A23-D478F4EA52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8635" y="1839267"/>
                  <a:ext cx="353747" cy="839073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B85E58-6B20-101B-E17A-44219EDE1719}"/>
              </a:ext>
            </a:extLst>
          </p:cNvPr>
          <p:cNvGrpSpPr/>
          <p:nvPr/>
        </p:nvGrpSpPr>
        <p:grpSpPr>
          <a:xfrm>
            <a:off x="6149565" y="1801034"/>
            <a:ext cx="1236674" cy="809452"/>
            <a:chOff x="6149565" y="1801034"/>
            <a:chExt cx="1236674" cy="809452"/>
          </a:xfrm>
        </p:grpSpPr>
        <p:sp>
          <p:nvSpPr>
            <p:cNvPr id="20" name="Rectangle 19"/>
            <p:cNvSpPr/>
            <p:nvPr/>
          </p:nvSpPr>
          <p:spPr>
            <a:xfrm>
              <a:off x="6149565" y="1946793"/>
              <a:ext cx="60305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B.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EF2D679-0F3B-607E-EFA5-5A5F671ECC61}"/>
                    </a:ext>
                  </a:extLst>
                </p:cNvPr>
                <p:cNvSpPr txBox="1"/>
                <p:nvPr/>
              </p:nvSpPr>
              <p:spPr>
                <a:xfrm>
                  <a:off x="6644626" y="1801034"/>
                  <a:ext cx="741613" cy="8094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vi-VN" sz="28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vi-VN" sz="2800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EF2D679-0F3B-607E-EFA5-5A5F671ECC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4626" y="1801034"/>
                  <a:ext cx="741613" cy="80945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73F4D2D-977B-A56E-5138-1497AAA795C0}"/>
              </a:ext>
            </a:extLst>
          </p:cNvPr>
          <p:cNvGrpSpPr/>
          <p:nvPr/>
        </p:nvGrpSpPr>
        <p:grpSpPr>
          <a:xfrm>
            <a:off x="6155384" y="2865228"/>
            <a:ext cx="1972276" cy="809452"/>
            <a:chOff x="6155384" y="2865228"/>
            <a:chExt cx="1972276" cy="809452"/>
          </a:xfrm>
        </p:grpSpPr>
        <p:sp>
          <p:nvSpPr>
            <p:cNvPr id="22" name="Rectangle 21"/>
            <p:cNvSpPr/>
            <p:nvPr/>
          </p:nvSpPr>
          <p:spPr>
            <a:xfrm>
              <a:off x="6155384" y="3022537"/>
              <a:ext cx="6238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D.</a:t>
              </a:r>
              <a:r>
                <a:rPr lang="en-US" sz="2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853099E-D259-0B9D-74E0-F826B31C3547}"/>
                    </a:ext>
                  </a:extLst>
                </p:cNvPr>
                <p:cNvSpPr txBox="1"/>
                <p:nvPr/>
              </p:nvSpPr>
              <p:spPr>
                <a:xfrm>
                  <a:off x="6644818" y="2865228"/>
                  <a:ext cx="1482842" cy="8094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vi-VN" sz="28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28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sz="2800" b="0" i="1" dirty="0" smtClean="0">
                            <a:latin typeface="Cambria Math" panose="02040503050406030204" pitchFamily="18" charset="0"/>
                          </a:rPr>
                          <m:t>. 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853099E-D259-0B9D-74E0-F826B31C35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4818" y="2865228"/>
                  <a:ext cx="1482842" cy="80945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AECEA7-C12A-C13C-3616-21B409AC6081}"/>
                  </a:ext>
                </a:extLst>
              </p:cNvPr>
              <p:cNvSpPr txBox="1"/>
              <p:nvPr/>
            </p:nvSpPr>
            <p:spPr>
              <a:xfrm>
                <a:off x="5161784" y="288465"/>
                <a:ext cx="1487651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2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vi-VN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AECEA7-C12A-C13C-3616-21B409AC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784" y="288465"/>
                <a:ext cx="1487651" cy="80945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753654" y="245804"/>
            <a:ext cx="10526728" cy="127268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Cloud 39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 4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ectangle 43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0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90917" y="383848"/>
            <a:ext cx="70193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002499" y="383848"/>
                <a:ext cx="12245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499" y="383848"/>
                <a:ext cx="122450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326811" y="2094610"/>
                <a:ext cx="89639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811" y="2094610"/>
                <a:ext cx="896399" cy="523220"/>
              </a:xfrm>
              <a:prstGeom prst="rect">
                <a:avLst/>
              </a:prstGeom>
              <a:blipFill>
                <a:blip r:embed="rId12"/>
                <a:stretch>
                  <a:fillRect l="-14286" t="-14118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580909" y="2048379"/>
                <a:ext cx="8915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909" y="2048379"/>
                <a:ext cx="891591" cy="523220"/>
              </a:xfrm>
              <a:prstGeom prst="rect">
                <a:avLst/>
              </a:prstGeom>
              <a:blipFill>
                <a:blip r:embed="rId13"/>
                <a:stretch>
                  <a:fillRect l="-14384" t="-12791" r="-13014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344759" y="2962316"/>
                <a:ext cx="89639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759" y="2962316"/>
                <a:ext cx="896399" cy="523220"/>
              </a:xfrm>
              <a:prstGeom prst="rect">
                <a:avLst/>
              </a:prstGeom>
              <a:blipFill>
                <a:blip r:embed="rId14"/>
                <a:stretch>
                  <a:fillRect l="-14286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580909" y="2957724"/>
                <a:ext cx="89639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909" y="2957724"/>
                <a:ext cx="896399" cy="523220"/>
              </a:xfrm>
              <a:prstGeom prst="rect">
                <a:avLst/>
              </a:prstGeom>
              <a:blipFill>
                <a:blip r:embed="rId15"/>
                <a:stretch>
                  <a:fillRect l="-14286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11" descr="Digit 30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191" y="5696964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90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34615" y="162338"/>
            <a:ext cx="12191999" cy="120977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26" name="Rectangle 25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109034" y="189947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0" name="Cloud 39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6130615" y="191941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43" name="Rectangle 4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109034" y="278810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44" name="Rectangle 43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6130615" y="2808585"/>
            <a:ext cx="4906798" cy="75033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030" y="2818418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2" action="ppaction://hlinksldjump"/>
          </p:cNvPr>
          <p:cNvSpPr/>
          <p:nvPr/>
        </p:nvSpPr>
        <p:spPr>
          <a:xfrm>
            <a:off x="4667494" y="5389030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44389" y="456230"/>
            <a:ext cx="105267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344741" y="2023268"/>
                <a:ext cx="89639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741" y="2023268"/>
                <a:ext cx="896399" cy="523220"/>
              </a:xfrm>
              <a:prstGeom prst="rect">
                <a:avLst/>
              </a:prstGeom>
              <a:blipFill>
                <a:blip r:embed="rId14"/>
                <a:stretch>
                  <a:fillRect l="-14286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343402" y="2067240"/>
                <a:ext cx="8755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402" y="2067240"/>
                <a:ext cx="875561" cy="523220"/>
              </a:xfrm>
              <a:prstGeom prst="rect">
                <a:avLst/>
              </a:prstGeom>
              <a:blipFill>
                <a:blip r:embed="rId15"/>
                <a:stretch>
                  <a:fillRect l="-14685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344741" y="2904767"/>
                <a:ext cx="89639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741" y="2904767"/>
                <a:ext cx="896399" cy="523220"/>
              </a:xfrm>
              <a:prstGeom prst="rect">
                <a:avLst/>
              </a:prstGeom>
              <a:blipFill>
                <a:blip r:embed="rId16"/>
                <a:stretch>
                  <a:fillRect l="-14286" t="-14118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367210" y="2901568"/>
                <a:ext cx="89639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210" y="2901568"/>
                <a:ext cx="896399" cy="523220"/>
              </a:xfrm>
              <a:prstGeom prst="rect">
                <a:avLst/>
              </a:prstGeom>
              <a:blipFill>
                <a:blip r:embed="rId17"/>
                <a:stretch>
                  <a:fillRect l="-13514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11" descr="Digit 30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270" y="5696964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3A1800A-6C65-F775-08B4-57625C4A7CAA}"/>
              </a:ext>
            </a:extLst>
          </p:cNvPr>
          <p:cNvGrpSpPr/>
          <p:nvPr/>
        </p:nvGrpSpPr>
        <p:grpSpPr>
          <a:xfrm>
            <a:off x="3639366" y="311909"/>
            <a:ext cx="6123728" cy="807913"/>
            <a:chOff x="3639366" y="240789"/>
            <a:chExt cx="6123728" cy="8079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3639366" y="390860"/>
                  <a:ext cx="6123728" cy="528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vi-VN" sz="2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          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+4</m:t>
                      </m:r>
                    </m:oMath>
                  </a14:m>
                  <a:r>
                    <a:rPr lang="en-US" sz="28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9366" y="390860"/>
                  <a:ext cx="6123728" cy="528093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5AD263E3-8EAE-3C26-12DB-D960D742E020}"/>
                    </a:ext>
                  </a:extLst>
                </p:cNvPr>
                <p:cNvSpPr txBox="1"/>
                <p:nvPr/>
              </p:nvSpPr>
              <p:spPr>
                <a:xfrm>
                  <a:off x="4719788" y="240789"/>
                  <a:ext cx="924484" cy="8079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vi-VN" sz="28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sSup>
                          <m:sSup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280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5AD263E3-8EAE-3C26-12DB-D960D742E0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9788" y="240789"/>
                  <a:ext cx="924484" cy="807913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13" grpId="0"/>
      <p:bldP spid="12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832636" y="199869"/>
            <a:ext cx="10526728" cy="1225519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082058" y="197482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0" name="Cloud 39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1110219" y="292187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44" name="Rectangle 43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6158776" y="293798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56850" y="2900731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32" y="3025620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809251" y="5379735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10219" y="489863"/>
            <a:ext cx="79496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276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96727" y="529767"/>
                <a:ext cx="28923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727" y="529767"/>
                <a:ext cx="2892330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17428" y="2098619"/>
                <a:ext cx="19428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428" y="2098619"/>
                <a:ext cx="1942840" cy="523220"/>
              </a:xfrm>
              <a:prstGeom prst="rect">
                <a:avLst/>
              </a:prstGeom>
              <a:blipFill>
                <a:blip r:embed="rId15"/>
                <a:stretch>
                  <a:fillRect l="-6604" t="-12791" r="-5660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229119" y="2077940"/>
                <a:ext cx="21207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119" y="2077940"/>
                <a:ext cx="2120773" cy="523220"/>
              </a:xfrm>
              <a:prstGeom prst="rect">
                <a:avLst/>
              </a:prstGeom>
              <a:blipFill>
                <a:blip r:embed="rId16"/>
                <a:stretch>
                  <a:fillRect l="-6034" t="-13953" r="-4885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17428" y="3033460"/>
                <a:ext cx="16751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428" y="3033460"/>
                <a:ext cx="1675139" cy="523220"/>
              </a:xfrm>
              <a:prstGeom prst="rect">
                <a:avLst/>
              </a:prstGeom>
              <a:blipFill>
                <a:blip r:embed="rId17"/>
                <a:stretch>
                  <a:fillRect l="-7636" t="-14118" r="-6182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246125" y="3020045"/>
                <a:ext cx="19636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125" y="3020045"/>
                <a:ext cx="1963679" cy="523220"/>
              </a:xfrm>
              <a:prstGeom prst="rect">
                <a:avLst/>
              </a:prstGeom>
              <a:blipFill>
                <a:blip r:embed="rId18"/>
                <a:stretch>
                  <a:fillRect l="-6522" t="-12791" r="-5280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11" descr="Digit 30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874" y="5696964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10" grpId="0"/>
      <p:bldP spid="5" grpId="0"/>
      <p:bldP spid="6" grpId="0"/>
      <p:bldP spid="8" grpId="0"/>
      <p:bldP spid="12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  <p:tag name="ISPRING_SLIDE_INDENT_LEVEL" val="0"/>
  <p:tag name="ISPRING_CUSTOM_TIMING_USED" val="1"/>
  <p:tag name="GENSWF_SLIDE_TITLE" val="TỰA BÀI"/>
  <p:tag name="ISPRING_PRESENTER_ID" val="{7257E5D0-9D30-4FF0-97B0-8B144157FD3C}"/>
  <p:tag name="ISPRING_SLIDE_ID_2" val="{86E28706-79C3-4FF9-A642-6C9FBFB2000F}"/>
  <p:tag name="GENSWF_ADVANCE_TIME" val="4.18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57150">
          <a:solidFill>
            <a:srgbClr val="92D050"/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ln>
          <a:noFill/>
        </a:ln>
      </a:spPr>
      <a:bodyPr vert="horz" lIns="91440" tIns="45720" rIns="91440" bIns="45720" rtlCol="0">
        <a:normAutofit/>
      </a:bodyPr>
      <a:lstStyle>
        <a:defPPr algn="just">
          <a:defRPr b="1">
            <a:solidFill>
              <a:srgbClr val="0000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.xml>
</file>

<file path=docProps/app.xml><?xml version="1.0" encoding="utf-8"?>
<Properties xmlns="http://schemas.openxmlformats.org/officeDocument/2006/extended-properties" xmlns:vt="http://schemas.openxmlformats.org/officeDocument/2006/docPropsVTypes">
  <TotalTime>2833</TotalTime>
  <Words>2002</Words>
  <Application>Microsoft Office PowerPoint</Application>
  <PresentationFormat>Widescreen</PresentationFormat>
  <Paragraphs>254</Paragraphs>
  <Slides>27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Tahoma</vt:lpstr>
      <vt:lpstr>Calibri Light</vt:lpstr>
      <vt:lpstr>Cambria Math</vt:lpstr>
      <vt:lpstr>Calibri</vt:lpstr>
      <vt:lpstr>Tw Cen MT</vt:lpstr>
      <vt:lpstr>Arial</vt:lpstr>
      <vt:lpstr>Times New Roman</vt:lpstr>
      <vt:lpstr>1_Office Theme</vt:lpstr>
      <vt:lpstr>2_Office Theme</vt:lpstr>
      <vt:lpstr>3_Office Theme</vt:lpstr>
      <vt:lpstr>4_Office Theme</vt:lpstr>
      <vt:lpstr>6_Office Theme</vt:lpstr>
      <vt:lpstr>Chủ đề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Hà Chi Nguyễn</cp:lastModifiedBy>
  <cp:revision>231</cp:revision>
  <dcterms:created xsi:type="dcterms:W3CDTF">2018-05-10T00:06:18Z</dcterms:created>
  <dcterms:modified xsi:type="dcterms:W3CDTF">2025-08-20T16:26:02Z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2023-07-04T16:30:28Z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fceb32fe-383b-41cc-b4a6-17e449286697</vt:lpwstr>
  </property>
  <property fmtid="{D5CDD505-2E9C-101B-9397-08002B2CF9AE}" pid="7" name="MSIP_Label_defa4170-0d19-0005-0004-bc88714345d2_ActionId">
    <vt:lpwstr>eac1957f-7c9b-4e8d-ac96-54fdf1856fb3</vt:lpwstr>
  </property>
  <property fmtid="{D5CDD505-2E9C-101B-9397-08002B2CF9AE}" pid="8" name="MSIP_Label_defa4170-0d19-0005-0004-bc88714345d2_ContentBits">
    <vt:lpwstr>0</vt:lpwstr>
  </property>
</Properties>
</file>