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0"/>
  </p:notesMasterIdLst>
  <p:sldIdLst>
    <p:sldId id="632" r:id="rId5"/>
    <p:sldId id="609" r:id="rId6"/>
    <p:sldId id="610" r:id="rId7"/>
    <p:sldId id="257" r:id="rId8"/>
    <p:sldId id="267" r:id="rId9"/>
    <p:sldId id="259" r:id="rId10"/>
    <p:sldId id="260" r:id="rId11"/>
    <p:sldId id="261" r:id="rId12"/>
    <p:sldId id="262" r:id="rId13"/>
    <p:sldId id="263" r:id="rId14"/>
    <p:sldId id="631" r:id="rId15"/>
    <p:sldId id="611" r:id="rId16"/>
    <p:sldId id="622" r:id="rId17"/>
    <p:sldId id="613" r:id="rId18"/>
    <p:sldId id="623" r:id="rId19"/>
    <p:sldId id="624" r:id="rId20"/>
    <p:sldId id="625" r:id="rId21"/>
    <p:sldId id="626" r:id="rId22"/>
    <p:sldId id="614" r:id="rId23"/>
    <p:sldId id="627" r:id="rId24"/>
    <p:sldId id="628" r:id="rId25"/>
    <p:sldId id="616" r:id="rId26"/>
    <p:sldId id="629" r:id="rId27"/>
    <p:sldId id="630" r:id="rId28"/>
    <p:sldId id="35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79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69FF1-CC9E-47EB-A06A-EB4985E787D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B6CB6-ED15-43F4-A048-6C61AA8DF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6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7489B-9115-48D9-8D08-A2FE828431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03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hoặc giải quyết tại lớp nếu có thời gian.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DE73-63CF-431B-81D3-3ED84EF21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BC747-CDAC-4979-BD36-AEE55A3CF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8C997-798D-4724-B5CE-9B5CBE03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90150-A027-4B96-AA72-7BEB59A7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37B40-2900-4959-A9A0-85F7DBEC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9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4712-EB5A-441D-8D37-33539B04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C6360C-A31D-4B6E-B05B-3CC3F465E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E5B26-4997-4FFC-A3B4-8AE46749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541D1-4A72-4F7F-90A6-BF114885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56D83-A2B1-4B31-96FA-203C3DE1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3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DFF2CF-FEEA-4E63-ACCD-06A49C0CA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D01038-198F-4F09-91EB-138E78877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1B350-17AC-4BED-94B3-C9637AF1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650DA-98C9-46AC-A599-8E64D11F7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CFB80-DE03-4FAF-A9C2-CE7A4EDA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43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04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27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14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12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19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44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59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5CEAC-5FD0-4721-A09D-D95A615C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EA82-3472-4AE7-B444-4A1E48008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C67E4-5CD4-468B-8133-61DE605E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C626A-91A8-47DB-B374-2BDF8A51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4F50D-9FCD-42BE-B0CD-7C6B9133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3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47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7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16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43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73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30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30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66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19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2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D683-408F-4DB5-A59A-EB6E009C5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64F2B-1C3B-43D6-893B-C0F429D37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C179B-0B8B-441C-8599-3471DEDB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AC0EC-DC81-4E0B-8AD6-EEECECEC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0FDB1-4C54-45B3-8093-1B3CF424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75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72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4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39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58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27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27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77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11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1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2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9D6D-0573-4B7B-9FC1-9B2484C06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DA418-5698-44B4-855A-C8C003B88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1BDACC-50E0-4DC8-801C-17BE7121C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F4641-815D-425A-AAA1-8C18AD43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1944A-176C-498C-8F3A-A6951493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71FB0-2BCB-40AB-976F-69BB128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161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3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20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47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3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20F28-909F-4248-8187-F1392B2A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B83A7-0ADA-4E1B-BED2-741948920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5624F-2124-4880-8312-9C1B26E6D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C93C5-31BB-4A8F-BA82-41509C3AC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35E70-3036-48EE-8914-81403AA89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E4350-B589-4789-856E-8AE58E7E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70E443-8E68-4AA4-806A-2DB8BDA93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EB304E-FCB6-450B-A50A-67607E67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0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826D-7E9E-4C1F-BC11-61DFBDE4C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568C3-4D1E-4602-9A31-FA10F320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43191-BBC4-448F-83A1-B14468EF0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05188-E3C7-456D-865D-0B91D126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AA7200-2BC6-4AD1-AE08-C329F97D0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FC-3C6F-4B0F-B3A3-85D97F41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F61AF-9D41-4656-93DE-A22E4EB8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3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8894-DD5F-4B59-8900-7D344700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929EF-7740-4278-8DD0-F8FD5059B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137FD-4B6A-49D8-8810-DFA8F0DBF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24A5F-F111-4AAF-A90D-EE62E186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C2F43-1E3E-4A39-A17C-374E1090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32BC9-8FE8-4B58-8EBD-047D755F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7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3B5F1-7F3C-4AAE-9561-4BC70813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5EB240-23BD-41C0-BEB2-FEAE5971A8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EF8CB-14CC-4069-BD21-75F994C56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9F745-BFE7-43F6-98E8-92B14858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A3833-DD99-45B4-856C-19D68FE9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BFB98C-2BC2-4C5C-9D44-8FC87160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7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5A097-BBB1-4F43-B884-383E0A70D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E270A-F552-4146-98A5-9D5CFBC55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F3297-C8E0-4E4E-88C3-5AB755396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4E733-45F8-4887-BE30-8A110D2E482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B9481-D0F3-4D03-8D1A-84155A829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6824B-645E-4F80-B744-782022266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E5A0D-40DD-4DFC-B461-024F1BFE2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6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8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4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7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slide" Target="slide5.xml"/><Relationship Id="rId10" Type="http://schemas.openxmlformats.org/officeDocument/2006/relationships/image" Target="../media/image40.png"/><Relationship Id="rId4" Type="http://schemas.openxmlformats.org/officeDocument/2006/relationships/image" Target="../media/image16.jpe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9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9.png"/><Relationship Id="rId12" Type="http://schemas.openxmlformats.org/officeDocument/2006/relationships/image" Target="../media/image48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27.png"/><Relationship Id="rId4" Type="http://schemas.openxmlformats.org/officeDocument/2006/relationships/image" Target="../media/image46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0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11" Type="http://schemas.openxmlformats.org/officeDocument/2006/relationships/image" Target="../media/image480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slide" Target="slide11.xml"/><Relationship Id="rId7" Type="http://schemas.openxmlformats.org/officeDocument/2006/relationships/image" Target="../media/image8.jpeg"/><Relationship Id="rId12" Type="http://schemas.openxmlformats.org/officeDocument/2006/relationships/image" Target="../media/image11.png"/><Relationship Id="rId17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slide" Target="slide7.xml"/><Relationship Id="rId5" Type="http://schemas.openxmlformats.org/officeDocument/2006/relationships/image" Target="../media/image6.jpeg"/><Relationship Id="rId15" Type="http://schemas.openxmlformats.org/officeDocument/2006/relationships/slide" Target="slide9.xml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slide" Target="slide6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10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4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6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0.png"/><Relationship Id="rId2" Type="http://schemas.openxmlformats.org/officeDocument/2006/relationships/video" Target="../media/media1.mp4"/><Relationship Id="rId16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openxmlformats.org/officeDocument/2006/relationships/image" Target="../media/image31.png"/><Relationship Id="rId4" Type="http://schemas.openxmlformats.org/officeDocument/2006/relationships/image" Target="../media/image16.jpeg"/><Relationship Id="rId9" Type="http://schemas.openxmlformats.org/officeDocument/2006/relationships/image" Target="../media/image15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11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16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oup 22" descr="OPL20U25GSXzBJYl68kk8uQGfFKzs7yb1M4KJWUiLk6ZEvGF+qCIPSnY57AbBFCvTW$2023.18.30$30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203200" y="557577"/>
            <a:ext cx="12091216" cy="670992"/>
            <a:chOff x="-715" y="632"/>
            <a:chExt cx="5323" cy="381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-715" y="632"/>
              <a:ext cx="5323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219170" eaLnBrk="1" hangingPunct="1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TRƯỜNG THCS NGỌC HỒI</a:t>
              </a: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1349" y="1013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 descr="OPL20U25GSXzBJYl68kk8uQGfFKzs7yb1M4KJWUiLk6ZEvGF+qCIPSnY57AbBFCvTW$2023.18.30$30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857987" y="2514601"/>
            <a:ext cx="8781643" cy="5847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defRPr/>
            </a:pPr>
            <a:r>
              <a:rPr lang="en-US" altLang="en-US" sz="3200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Môn: </a:t>
            </a:r>
            <a:r>
              <a:rPr lang="en-US" altLang="en-US" sz="3200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Toán</a:t>
            </a:r>
            <a:r>
              <a:rPr lang="en-US" altLang="en-US" sz="3200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/ </a:t>
            </a:r>
            <a:r>
              <a:rPr lang="en-US" altLang="en-US" sz="3200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3200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 8 (KNTTVCS)</a:t>
            </a:r>
          </a:p>
        </p:txBody>
      </p:sp>
    </p:spTree>
    <p:extLst>
      <p:ext uri="{BB962C8B-B14F-4D97-AF65-F5344CB8AC3E}">
        <p14:creationId xmlns:p14="http://schemas.microsoft.com/office/powerpoint/2010/main" val="277722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62422" y="-3524254"/>
            <a:ext cx="3533779" cy="106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PL20U25GSXzBJYl68kk8uQGfFKzs7yb1M4KJWUiLk6ZEvGF+qCIPSnY57AbBFCvTW$2023.18.30$30+K4lPs7H94VUqPe2XwIsfPRnrXQE//QTEXxb8/8N4CNc6FpgZahzpTjFhMzSA7T/nHJa11DE8Ng2TP3iAmRczFlmslSuUNOgUeb6yRvs0=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53" y="0"/>
            <a:ext cx="704850" cy="68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FF55A0-D2A9-4DC1-8FCD-1AE5B9F2594F}"/>
                  </a:ext>
                </a:extLst>
              </p:cNvPr>
              <p:cNvSpPr/>
              <p:nvPr/>
            </p:nvSpPr>
            <p:spPr>
              <a:xfrm>
                <a:off x="1595437" y="780014"/>
                <a:ext cx="9001125" cy="23702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5: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𝟑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𝒚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𝟖</m:t>
                        </m:r>
                      </m:e>
                    </m:d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−6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−24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       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+6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−24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+6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−24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       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+6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+24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FF55A0-D2A9-4DC1-8FCD-1AE5B9F259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437" y="780014"/>
                <a:ext cx="9001125" cy="2370201"/>
              </a:xfrm>
              <a:prstGeom prst="rect">
                <a:avLst/>
              </a:prstGeom>
              <a:blipFill>
                <a:blip r:embed="rId7"/>
                <a:stretch>
                  <a:fillRect l="-14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BF442D-F608-4041-8A49-F7E1243D0B97}"/>
              </a:ext>
            </a:extLst>
          </p:cNvPr>
          <p:cNvGrpSpPr/>
          <p:nvPr/>
        </p:nvGrpSpPr>
        <p:grpSpPr>
          <a:xfrm>
            <a:off x="-143435" y="3648070"/>
            <a:ext cx="12586447" cy="2981330"/>
            <a:chOff x="-152401" y="3047996"/>
            <a:chExt cx="9296400" cy="3809999"/>
          </a:xfrm>
        </p:grpSpPr>
        <p:pic>
          <p:nvPicPr>
            <p:cNvPr id="11" name="Picture 3" descr="D:\ẢNH LÀM CHIPI\MOI NHAT\81277115d54491d5dc558a5e282eb2dd.jpg">
              <a:extLst>
                <a:ext uri="{FF2B5EF4-FFF2-40B4-BE49-F238E27FC236}">
                  <a16:creationId xmlns:a16="http://schemas.microsoft.com/office/drawing/2014/main" id="{8EC00DD3-5C24-47BB-829A-5473689B3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90799" y="304796"/>
              <a:ext cx="3809999" cy="929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09C7F7-71C3-4BA2-9164-12C78D231F34}"/>
                </a:ext>
              </a:extLst>
            </p:cNvPr>
            <p:cNvSpPr txBox="1"/>
            <p:nvPr/>
          </p:nvSpPr>
          <p:spPr>
            <a:xfrm>
              <a:off x="914400" y="3581400"/>
              <a:ext cx="7010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F226B6-450D-4CEE-B0E9-FF9D950E883D}"/>
                  </a:ext>
                </a:extLst>
              </p:cNvPr>
              <p:cNvSpPr/>
              <p:nvPr/>
            </p:nvSpPr>
            <p:spPr>
              <a:xfrm>
                <a:off x="2686049" y="4538153"/>
                <a:ext cx="7467600" cy="714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 </a:t>
                </a:r>
                <a:r>
                  <a:rPr lang="vi-VN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cs typeface="Times New Roman" pitchFamily="18" charset="0"/>
                      </a:rPr>
                      <m:t>−3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cs typeface="Times New Roman" pitchFamily="18" charset="0"/>
                      </a:rPr>
                      <m:t>+6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cs typeface="Times New Roman" pitchFamily="18" charset="0"/>
                      </a:rPr>
                      <m:t>−24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F226B6-450D-4CEE-B0E9-FF9D950E88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049" y="4538153"/>
                <a:ext cx="7467600" cy="714876"/>
              </a:xfrm>
              <a:prstGeom prst="rect">
                <a:avLst/>
              </a:prstGeom>
              <a:blipFill>
                <a:blip r:embed="rId9"/>
                <a:stretch>
                  <a:fillRect l="-653" t="-13559" b="-355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B9D92C-16E0-4AD6-AF37-B4B1195959B2}"/>
                  </a:ext>
                </a:extLst>
              </p:cNvPr>
              <p:cNvSpPr txBox="1"/>
              <p:nvPr/>
            </p:nvSpPr>
            <p:spPr>
              <a:xfrm>
                <a:off x="1009649" y="4179754"/>
                <a:ext cx="10820400" cy="958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−2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+8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=−3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−2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.8</m:t>
                    </m:r>
                  </m:oMath>
                </a14:m>
                <a:endParaRPr lang="en-US" sz="28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=−3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+6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−24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B9D92C-16E0-4AD6-AF37-B4B119595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49" y="4179754"/>
                <a:ext cx="10820400" cy="958980"/>
              </a:xfrm>
              <a:prstGeom prst="rect">
                <a:avLst/>
              </a:prstGeom>
              <a:blipFill>
                <a:blip r:embed="rId10"/>
                <a:stretch>
                  <a:fillRect l="-1183" t="-70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UNTDOWN TIMER ( v 679 ) 30 sec with sound music effects 4K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DAC50DE6-324A-E2F5-1BA7-28766D2815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61" y="96819"/>
            <a:ext cx="1312509" cy="7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2D3928-7D3C-464F-97F5-2FC711A562A0}"/>
              </a:ext>
            </a:extLst>
          </p:cNvPr>
          <p:cNvSpPr txBox="1"/>
          <p:nvPr/>
        </p:nvSpPr>
        <p:spPr>
          <a:xfrm>
            <a:off x="438150" y="800100"/>
            <a:ext cx="279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EDF37A2-9C48-429A-B034-4899608EEB56}"/>
                  </a:ext>
                </a:extLst>
              </p:cNvPr>
              <p:cNvSpPr txBox="1"/>
              <p:nvPr/>
            </p:nvSpPr>
            <p:spPr>
              <a:xfrm>
                <a:off x="266700" y="1543050"/>
                <a:ext cx="116205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EDF37A2-9C48-429A-B034-4899608EE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543050"/>
                <a:ext cx="11620500" cy="1384995"/>
              </a:xfrm>
              <a:prstGeom prst="rect">
                <a:avLst/>
              </a:prstGeom>
              <a:blipFill>
                <a:blip r:embed="rId2"/>
                <a:stretch>
                  <a:fillRect l="-1102" t="-4405" b="-114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89DA3D-0612-4E16-8CC0-56B54563AE2F}"/>
              </a:ext>
            </a:extLst>
          </p:cNvPr>
          <p:cNvSpPr txBox="1"/>
          <p:nvPr/>
        </p:nvSpPr>
        <p:spPr>
          <a:xfrm>
            <a:off x="190500" y="3017252"/>
            <a:ext cx="123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0044D18-2EF0-49FC-B044-5294F95246FE}"/>
                  </a:ext>
                </a:extLst>
              </p:cNvPr>
              <p:cNvSpPr txBox="1"/>
              <p:nvPr/>
            </p:nvSpPr>
            <p:spPr>
              <a:xfrm>
                <a:off x="438150" y="3714750"/>
                <a:ext cx="106299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 thức biểu thị diện tích hình chữ nhật là:</a:t>
                </a:r>
              </a:p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0044D18-2EF0-49FC-B044-5294F9524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50" y="3714750"/>
                <a:ext cx="10629900" cy="1384995"/>
              </a:xfrm>
              <a:prstGeom prst="rect">
                <a:avLst/>
              </a:prstGeom>
              <a:blipFill>
                <a:blip r:embed="rId3"/>
                <a:stretch>
                  <a:fillRect l="-1204" t="-43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224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12370" y="606224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980499" y="2216199"/>
            <a:ext cx="7109901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426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7" name="Google Shape;163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8" name="Google Shape;157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C34AA8-98D8-4C04-8896-F360F0D27101}"/>
              </a:ext>
            </a:extLst>
          </p:cNvPr>
          <p:cNvSpPr/>
          <p:nvPr/>
        </p:nvSpPr>
        <p:spPr>
          <a:xfrm>
            <a:off x="1471554" y="2070100"/>
            <a:ext cx="9763250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 : PHÉP NHÂN ĐA THỨC (Tiết 1)</a:t>
            </a:r>
            <a:endParaRPr lang="en-US" sz="4267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C570BC-DCC2-48C7-93A3-8D4B64F0F912}"/>
              </a:ext>
            </a:extLst>
          </p:cNvPr>
          <p:cNvSpPr/>
          <p:nvPr/>
        </p:nvSpPr>
        <p:spPr>
          <a:xfrm>
            <a:off x="4554047" y="825500"/>
            <a:ext cx="3041217" cy="748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267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</a:t>
            </a:r>
            <a:endParaRPr lang="en-US" sz="4267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83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0160" y="0"/>
            <a:ext cx="1219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(Tiết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EA55A4-FADE-46FE-897A-7F815B549B82}"/>
              </a:ext>
            </a:extLst>
          </p:cNvPr>
          <p:cNvSpPr txBox="1"/>
          <p:nvPr/>
        </p:nvSpPr>
        <p:spPr>
          <a:xfrm>
            <a:off x="200026" y="704850"/>
            <a:ext cx="7572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NHÂN Đ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 THỨC VỚI ĐA THỨC</a:t>
            </a:r>
          </a:p>
        </p:txBody>
      </p:sp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AAC0E6-5ECB-46D7-9A42-0EA344298ECB}"/>
              </a:ext>
            </a:extLst>
          </p:cNvPr>
          <p:cNvSpPr txBox="1"/>
          <p:nvPr/>
        </p:nvSpPr>
        <p:spPr>
          <a:xfrm>
            <a:off x="257176" y="1328380"/>
            <a:ext cx="535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Nhân hai đ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thức</a:t>
            </a:r>
          </a:p>
        </p:txBody>
      </p:sp>
      <p:grpSp>
        <p:nvGrpSpPr>
          <p:cNvPr id="8" name="Group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3A7D8D-E242-4A7D-8366-53A3D4B8F5F5}"/>
              </a:ext>
            </a:extLst>
          </p:cNvPr>
          <p:cNvGrpSpPr/>
          <p:nvPr/>
        </p:nvGrpSpPr>
        <p:grpSpPr>
          <a:xfrm>
            <a:off x="7210425" y="1328380"/>
            <a:ext cx="4724400" cy="2543175"/>
            <a:chOff x="5548965" y="2374820"/>
            <a:chExt cx="5772149" cy="25431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523063E-62EC-4329-8622-A2E522B35C83}"/>
                </a:ext>
              </a:extLst>
            </p:cNvPr>
            <p:cNvSpPr/>
            <p:nvPr/>
          </p:nvSpPr>
          <p:spPr>
            <a:xfrm>
              <a:off x="5548965" y="2374820"/>
              <a:ext cx="5772149" cy="25431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FE17A-E243-4986-86EC-9377D2A41475}"/>
                </a:ext>
              </a:extLst>
            </p:cNvPr>
            <p:cNvSpPr txBox="1"/>
            <p:nvPr/>
          </p:nvSpPr>
          <p:spPr>
            <a:xfrm>
              <a:off x="6235571" y="2777757"/>
              <a:ext cx="46196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Nhắc lại quy tắc nhân hai lũy thừa cùng c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?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Cách nhân hai đ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thức một biến 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A5C416-D6A8-492D-BB02-37A7D20DCEE1}"/>
                  </a:ext>
                </a:extLst>
              </p:cNvPr>
              <p:cNvSpPr/>
              <p:nvPr/>
            </p:nvSpPr>
            <p:spPr>
              <a:xfrm>
                <a:off x="926309" y="2049966"/>
                <a:ext cx="6986584" cy="3643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𝑦𝑧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e>
                      </m:d>
                    </m:oMath>
                  </m:oMathPara>
                </a14:m>
                <a:endParaRPr lang="vi-VN" sz="28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=8.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𝑦𝑧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e>
                      </m:d>
                    </m:oMath>
                  </m:oMathPara>
                </a14:m>
                <a:endParaRPr lang="vi-VN" sz="28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=−2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A5C416-D6A8-492D-BB02-37A7D20DC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09" y="2049966"/>
                <a:ext cx="6986584" cy="36431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2AEA1E-303C-4524-9208-B36FE1053B70}"/>
              </a:ext>
            </a:extLst>
          </p:cNvPr>
          <p:cNvSpPr txBox="1"/>
          <p:nvPr/>
        </p:nvSpPr>
        <p:spPr>
          <a:xfrm>
            <a:off x="421641" y="5528985"/>
            <a:ext cx="11382199" cy="10772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tắc: 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Muốn nhân hai đ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 thức, ta nối hai đ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 thức với nhau bởi dấu nhân rồi bỏ dấu ngoặc (nếu có) và thu gọn đ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 thức nhận đ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ợc.</a:t>
            </a:r>
          </a:p>
        </p:txBody>
      </p:sp>
      <p:grpSp>
        <p:nvGrpSpPr>
          <p:cNvPr id="11" name="Group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F3A64B-BE35-B3D9-C715-AB7F1D6FD007}"/>
              </a:ext>
            </a:extLst>
          </p:cNvPr>
          <p:cNvGrpSpPr/>
          <p:nvPr/>
        </p:nvGrpSpPr>
        <p:grpSpPr>
          <a:xfrm>
            <a:off x="409576" y="1663728"/>
            <a:ext cx="7115174" cy="898964"/>
            <a:chOff x="409576" y="1663728"/>
            <a:chExt cx="7115174" cy="8989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A45BC66-5BF9-447C-B49C-30D6A61D3E2D}"/>
                    </a:ext>
                  </a:extLst>
                </p:cNvPr>
                <p:cNvSpPr txBox="1"/>
                <p:nvPr/>
              </p:nvSpPr>
              <p:spPr>
                <a:xfrm>
                  <a:off x="409576" y="1851600"/>
                  <a:ext cx="71151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VD: 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Nhân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đ</a:t>
                  </a:r>
                  <a:r>
                    <a:rPr lang="vi-VN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ơ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 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𝑦𝑧</m:t>
                      </m:r>
                    </m:oMath>
                  </a14:m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𝑥𝑦</m:t>
                      </m:r>
                    </m:oMath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A45BC66-5BF9-447C-B49C-30D6A61D3E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576" y="1851600"/>
                  <a:ext cx="7115174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1714"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B39B64E-2BE3-7620-E69C-938043A8BFD3}"/>
                    </a:ext>
                  </a:extLst>
                </p:cNvPr>
                <p:cNvSpPr txBox="1"/>
                <p:nvPr/>
              </p:nvSpPr>
              <p:spPr>
                <a:xfrm>
                  <a:off x="5113020" y="1663728"/>
                  <a:ext cx="982980" cy="8989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B39B64E-2BE3-7620-E69C-938043A8BF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3020" y="1663728"/>
                  <a:ext cx="982980" cy="8989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83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A7BCA9-8187-48F4-B4DE-65CA0E31BC45}"/>
              </a:ext>
            </a:extLst>
          </p:cNvPr>
          <p:cNvSpPr/>
          <p:nvPr/>
        </p:nvSpPr>
        <p:spPr>
          <a:xfrm>
            <a:off x="10160" y="0"/>
            <a:ext cx="1219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(Tiết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455DC0-D11C-4076-A4A2-EB28DFB0898C}"/>
              </a:ext>
            </a:extLst>
          </p:cNvPr>
          <p:cNvSpPr txBox="1"/>
          <p:nvPr/>
        </p:nvSpPr>
        <p:spPr>
          <a:xfrm>
            <a:off x="282907" y="1421648"/>
            <a:ext cx="81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A18924-003B-4A55-A30E-97964DCC96EE}"/>
                  </a:ext>
                </a:extLst>
              </p:cNvPr>
              <p:cNvSpPr txBox="1"/>
              <p:nvPr/>
            </p:nvSpPr>
            <p:spPr>
              <a:xfrm>
                <a:off x="1274088" y="2163001"/>
                <a:ext cx="5288057" cy="2784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𝑦𝑧</m:t>
                          </m:r>
                        </m:e>
                      </m:d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vi-VN" sz="28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.9.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𝑦𝑧</m:t>
                        </m:r>
                      </m:e>
                    </m:d>
                  </m:oMath>
                </a14:m>
                <a:endParaRPr lang="en-US" sz="28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vi-VN" sz="28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=−3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A18924-003B-4A55-A30E-97964DCC9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088" y="2163001"/>
                <a:ext cx="5288057" cy="27840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B61952-9700-4C91-979E-4F596F703A5C}"/>
              </a:ext>
            </a:extLst>
          </p:cNvPr>
          <p:cNvSpPr txBox="1"/>
          <p:nvPr/>
        </p:nvSpPr>
        <p:spPr>
          <a:xfrm>
            <a:off x="425778" y="1735647"/>
            <a:ext cx="770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.(SGK/19):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4C8ECD4-C97A-4199-9835-51853641B652}"/>
                  </a:ext>
                </a:extLst>
              </p:cNvPr>
              <p:cNvSpPr txBox="1"/>
              <p:nvPr/>
            </p:nvSpPr>
            <p:spPr>
              <a:xfrm>
                <a:off x="849983" y="2700746"/>
                <a:ext cx="104920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b)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c)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−0,5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4C8ECD4-C97A-4199-9835-51853641B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983" y="2700746"/>
                <a:ext cx="10492033" cy="523220"/>
              </a:xfrm>
              <a:prstGeom prst="rect">
                <a:avLst/>
              </a:prstGeom>
              <a:blipFill>
                <a:blip r:embed="rId5"/>
                <a:stretch>
                  <a:fillRect l="-1161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C7283C-6ECD-4E5F-9D41-8B30E6740C8F}"/>
              </a:ext>
            </a:extLst>
          </p:cNvPr>
          <p:cNvSpPr txBox="1"/>
          <p:nvPr/>
        </p:nvSpPr>
        <p:spPr>
          <a:xfrm>
            <a:off x="320511" y="3293407"/>
            <a:ext cx="81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718FCE-181B-4A78-B8CE-373F4E14F9B8}"/>
                  </a:ext>
                </a:extLst>
              </p:cNvPr>
              <p:cNvSpPr txBox="1"/>
              <p:nvPr/>
            </p:nvSpPr>
            <p:spPr>
              <a:xfrm>
                <a:off x="425778" y="3899343"/>
                <a:ext cx="7183225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28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r>
                  <a:rPr lang="en-US" sz="28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3.2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718FCE-181B-4A78-B8CE-373F4E14F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78" y="3899343"/>
                <a:ext cx="7183225" cy="528093"/>
              </a:xfrm>
              <a:prstGeom prst="rect">
                <a:avLst/>
              </a:prstGeom>
              <a:blipFill>
                <a:blip r:embed="rId6"/>
                <a:stretch>
                  <a:fillRect l="-1783" t="-12791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471F350-9168-4FF7-AEBB-28ACFB0E078C}"/>
                  </a:ext>
                </a:extLst>
              </p:cNvPr>
              <p:cNvSpPr/>
              <p:nvPr/>
            </p:nvSpPr>
            <p:spPr>
              <a:xfrm>
                <a:off x="425778" y="4761325"/>
                <a:ext cx="72894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−1.4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=−4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471F350-9168-4FF7-AEBB-28ACFB0E07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78" y="4761325"/>
                <a:ext cx="7289472" cy="523220"/>
              </a:xfrm>
              <a:prstGeom prst="rect">
                <a:avLst/>
              </a:prstGeom>
              <a:blipFill>
                <a:blip r:embed="rId7"/>
                <a:stretch>
                  <a:fillRect l="-1756" t="-12791" b="-302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E31514-2C6B-43A7-B802-4C2D9B4AA828}"/>
                  </a:ext>
                </a:extLst>
              </p:cNvPr>
              <p:cNvSpPr txBox="1"/>
              <p:nvPr/>
            </p:nvSpPr>
            <p:spPr>
              <a:xfrm>
                <a:off x="425778" y="5747651"/>
                <a:ext cx="86051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−0,5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−0,5 . 6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=−3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E31514-2C6B-43A7-B802-4C2D9B4AA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78" y="5747651"/>
                <a:ext cx="8605101" cy="523220"/>
              </a:xfrm>
              <a:prstGeom prst="rect">
                <a:avLst/>
              </a:prstGeom>
              <a:blipFill>
                <a:blip r:embed="rId8"/>
                <a:stretch>
                  <a:fillRect l="-1488" t="-12791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DBA83C-8B51-46BF-A481-D03C5032D5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524" y="13946"/>
            <a:ext cx="2647315" cy="1544733"/>
          </a:xfrm>
          <a:prstGeom prst="rect">
            <a:avLst/>
          </a:prstGeom>
        </p:spPr>
      </p:pic>
      <p:pic>
        <p:nvPicPr>
          <p:cNvPr id="6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1F415386-8D89-4748-90B0-4CF138D88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071" y="89007"/>
            <a:ext cx="2314575" cy="7184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1C5504-AEAF-4958-8AAD-1AF9D5DD515F}"/>
              </a:ext>
            </a:extLst>
          </p:cNvPr>
          <p:cNvSpPr txBox="1"/>
          <p:nvPr/>
        </p:nvSpPr>
        <p:spPr>
          <a:xfrm>
            <a:off x="3982331" y="1172928"/>
            <a:ext cx="4648200" cy="52322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2D8BA7-B024-AB88-3300-9E25690F16B9}"/>
              </a:ext>
            </a:extLst>
          </p:cNvPr>
          <p:cNvGrpSpPr/>
          <p:nvPr/>
        </p:nvGrpSpPr>
        <p:grpSpPr>
          <a:xfrm>
            <a:off x="320511" y="523220"/>
            <a:ext cx="8483630" cy="1060483"/>
            <a:chOff x="320511" y="523220"/>
            <a:chExt cx="8483630" cy="106048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34D223-F5C4-498E-BD85-374A28B389A7}"/>
                </a:ext>
              </a:extLst>
            </p:cNvPr>
            <p:cNvSpPr txBox="1"/>
            <p:nvPr/>
          </p:nvSpPr>
          <p:spPr>
            <a:xfrm>
              <a:off x="320511" y="778265"/>
              <a:ext cx="77016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VD 1 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1C6D74F-C7A6-A877-4ED4-937A49A67004}"/>
                    </a:ext>
                  </a:extLst>
                </p:cNvPr>
                <p:cNvSpPr txBox="1"/>
                <p:nvPr/>
              </p:nvSpPr>
              <p:spPr>
                <a:xfrm>
                  <a:off x="4553615" y="523220"/>
                  <a:ext cx="4250526" cy="1060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𝑦𝑧</m:t>
                            </m:r>
                          </m:e>
                        </m:d>
                      </m:oMath>
                    </m:oMathPara>
                  </a14:m>
                  <a:endParaRPr lang="vi-VN" sz="2800" i="1" dirty="0"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1C6D74F-C7A6-A877-4ED4-937A49A67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3615" y="523220"/>
                  <a:ext cx="4250526" cy="106048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142558-9DF5-54A5-58A3-B9FDAA17E101}"/>
                  </a:ext>
                </a:extLst>
              </p:cNvPr>
              <p:cNvSpPr txBox="1"/>
              <p:nvPr/>
            </p:nvSpPr>
            <p:spPr>
              <a:xfrm>
                <a:off x="1630680" y="3286385"/>
                <a:ext cx="1040563" cy="10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142558-9DF5-54A5-58A3-B9FDAA17E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" y="3286385"/>
                <a:ext cx="1040563" cy="10604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437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4" grpId="1"/>
      <p:bldP spid="5" grpId="0"/>
      <p:bldP spid="5" grpId="2" uiExpand="1" build="allAtOnce"/>
      <p:bldP spid="7" grpId="0"/>
      <p:bldP spid="8" grpId="0"/>
      <p:bldP spid="9" grpId="0"/>
      <p:bldP spid="10" grpId="0"/>
      <p:bldP spid="13" grpId="0"/>
      <p:bldP spid="14" grpId="0"/>
      <p:bldP spid="15" grpId="0" animBg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F211A6-E845-4FC0-BD9F-FD62FB4A2A12}"/>
              </a:ext>
            </a:extLst>
          </p:cNvPr>
          <p:cNvSpPr/>
          <p:nvPr/>
        </p:nvSpPr>
        <p:spPr>
          <a:xfrm>
            <a:off x="10160" y="0"/>
            <a:ext cx="1219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(Tiết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A726E7-0537-4220-92C7-71CF4AE136DE}"/>
              </a:ext>
            </a:extLst>
          </p:cNvPr>
          <p:cNvSpPr txBox="1"/>
          <p:nvPr/>
        </p:nvSpPr>
        <p:spPr>
          <a:xfrm>
            <a:off x="200026" y="504660"/>
            <a:ext cx="757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NHÂN Đ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 THỨC VỚI ĐA THỨC</a:t>
            </a:r>
          </a:p>
        </p:txBody>
      </p:sp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FC0C40-732B-455A-8B14-1BC42483ABB7}"/>
              </a:ext>
            </a:extLst>
          </p:cNvPr>
          <p:cNvSpPr txBox="1"/>
          <p:nvPr/>
        </p:nvSpPr>
        <p:spPr>
          <a:xfrm>
            <a:off x="257175" y="1114885"/>
            <a:ext cx="535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Nhân hai đ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thức</a:t>
            </a:r>
          </a:p>
        </p:txBody>
      </p:sp>
      <p:sp>
        <p:nvSpPr>
          <p:cNvPr id="5" name="TextBox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C5EAA-0387-4B04-80BC-ADB3786A53B8}"/>
              </a:ext>
            </a:extLst>
          </p:cNvPr>
          <p:cNvSpPr txBox="1"/>
          <p:nvPr/>
        </p:nvSpPr>
        <p:spPr>
          <a:xfrm>
            <a:off x="200026" y="1546830"/>
            <a:ext cx="563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Nhân đ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thức với đa thức</a:t>
            </a:r>
          </a:p>
        </p:txBody>
      </p:sp>
      <p:grpSp>
        <p:nvGrpSpPr>
          <p:cNvPr id="6" name="Group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3AA808-4353-4F9F-A6B6-92F4356C0E93}"/>
              </a:ext>
            </a:extLst>
          </p:cNvPr>
          <p:cNvGrpSpPr/>
          <p:nvPr/>
        </p:nvGrpSpPr>
        <p:grpSpPr>
          <a:xfrm>
            <a:off x="7383990" y="618766"/>
            <a:ext cx="4724400" cy="2543175"/>
            <a:chOff x="5761022" y="1665206"/>
            <a:chExt cx="5772149" cy="25431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7EE9EB-418B-4AB5-B4B5-1A96CE4A00AE}"/>
                </a:ext>
              </a:extLst>
            </p:cNvPr>
            <p:cNvSpPr/>
            <p:nvPr/>
          </p:nvSpPr>
          <p:spPr>
            <a:xfrm>
              <a:off x="5761022" y="1665206"/>
              <a:ext cx="5772149" cy="25431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6C0228-58FA-4855-9C5A-6653EF96E3F6}"/>
                </a:ext>
              </a:extLst>
            </p:cNvPr>
            <p:cNvSpPr txBox="1"/>
            <p:nvPr/>
          </p:nvSpPr>
          <p:spPr>
            <a:xfrm>
              <a:off x="6533827" y="2232644"/>
              <a:ext cx="46196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Nhắc lại quy tắc nhân đơn thức một biến với đa thức một biến 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F0874E-3432-4F31-84EE-8149578CC809}"/>
                  </a:ext>
                </a:extLst>
              </p:cNvPr>
              <p:cNvSpPr txBox="1"/>
              <p:nvPr/>
            </p:nvSpPr>
            <p:spPr>
              <a:xfrm>
                <a:off x="257175" y="2225391"/>
                <a:ext cx="74485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1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Thực hiện phép nhân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F0874E-3432-4F31-84EE-8149578CC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2225391"/>
                <a:ext cx="7448550" cy="523220"/>
              </a:xfrm>
              <a:prstGeom prst="rect">
                <a:avLst/>
              </a:prstGeom>
              <a:blipFill>
                <a:blip r:embed="rId2"/>
                <a:stretch>
                  <a:fillRect l="-1637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99BCE0-77AB-4BF7-80CE-2F18B0109368}"/>
              </a:ext>
            </a:extLst>
          </p:cNvPr>
          <p:cNvSpPr txBox="1"/>
          <p:nvPr/>
        </p:nvSpPr>
        <p:spPr>
          <a:xfrm>
            <a:off x="166145" y="2737702"/>
            <a:ext cx="81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AB6A15-A5AE-4592-B634-014B0D653B06}"/>
                  </a:ext>
                </a:extLst>
              </p:cNvPr>
              <p:cNvSpPr txBox="1"/>
              <p:nvPr/>
            </p:nvSpPr>
            <p:spPr>
              <a:xfrm>
                <a:off x="1057910" y="3004845"/>
                <a:ext cx="10096500" cy="1382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</m:oMath>
                  </m:oMathPara>
                </a14:m>
                <a:endParaRPr lang="vi-VN" sz="28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vi-VN" sz="28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=15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−20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AB6A15-A5AE-4592-B634-014B0D653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910" y="3004845"/>
                <a:ext cx="10096500" cy="13824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C1DF4-2A98-49AA-AF52-26076E24E15B}"/>
                  </a:ext>
                </a:extLst>
              </p:cNvPr>
              <p:cNvSpPr txBox="1"/>
              <p:nvPr/>
            </p:nvSpPr>
            <p:spPr>
              <a:xfrm>
                <a:off x="257175" y="4458289"/>
                <a:ext cx="96488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2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C1DF4-2A98-49AA-AF52-26076E24E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458289"/>
                <a:ext cx="9648825" cy="523220"/>
              </a:xfrm>
              <a:prstGeom prst="rect">
                <a:avLst/>
              </a:prstGeom>
              <a:blipFill>
                <a:blip r:embed="rId4"/>
                <a:stretch>
                  <a:fillRect l="-1263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93159B-5E9A-4F00-A5D5-C731712C57F7}"/>
              </a:ext>
            </a:extLst>
          </p:cNvPr>
          <p:cNvSpPr txBox="1"/>
          <p:nvPr/>
        </p:nvSpPr>
        <p:spPr>
          <a:xfrm>
            <a:off x="166145" y="5035630"/>
            <a:ext cx="81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74FA8-C4DF-42A0-9365-F4CE9CEC5757}"/>
                  </a:ext>
                </a:extLst>
              </p:cNvPr>
              <p:cNvSpPr/>
              <p:nvPr/>
            </p:nvSpPr>
            <p:spPr>
              <a:xfrm>
                <a:off x="1123952" y="5326470"/>
                <a:ext cx="9572623" cy="1421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=15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−20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74FA8-C4DF-42A0-9365-F4CE9CEC5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52" y="5326470"/>
                <a:ext cx="9572623" cy="1421864"/>
              </a:xfrm>
              <a:prstGeom prst="rect">
                <a:avLst/>
              </a:prstGeom>
              <a:blipFill>
                <a:blip r:embed="rId5"/>
                <a:stretch>
                  <a:fillRect l="-1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527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D0FAAB-9D0B-4CCB-8C73-73284F5CC93A}"/>
              </a:ext>
            </a:extLst>
          </p:cNvPr>
          <p:cNvSpPr/>
          <p:nvPr/>
        </p:nvSpPr>
        <p:spPr>
          <a:xfrm>
            <a:off x="10160" y="0"/>
            <a:ext cx="1219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(Tiết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1A68BD4-FB93-4F78-966B-3599612FEA85}"/>
              </a:ext>
            </a:extLst>
          </p:cNvPr>
          <p:cNvSpPr txBox="1"/>
          <p:nvPr/>
        </p:nvSpPr>
        <p:spPr>
          <a:xfrm>
            <a:off x="200026" y="504660"/>
            <a:ext cx="757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NHÂN Đ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 THỨC VỚI ĐA THỨC</a:t>
            </a:r>
          </a:p>
        </p:txBody>
      </p:sp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DFB10A-9454-49C2-8092-FAD319420F72}"/>
              </a:ext>
            </a:extLst>
          </p:cNvPr>
          <p:cNvSpPr txBox="1"/>
          <p:nvPr/>
        </p:nvSpPr>
        <p:spPr>
          <a:xfrm>
            <a:off x="257175" y="1114885"/>
            <a:ext cx="535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 Nhân hai đ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thức</a:t>
            </a:r>
          </a:p>
        </p:txBody>
      </p:sp>
      <p:sp>
        <p:nvSpPr>
          <p:cNvPr id="5" name="TextBox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2D9FC1-6D68-48E7-BF3A-8D90B7A51C85}"/>
              </a:ext>
            </a:extLst>
          </p:cNvPr>
          <p:cNvSpPr txBox="1"/>
          <p:nvPr/>
        </p:nvSpPr>
        <p:spPr>
          <a:xfrm>
            <a:off x="200026" y="1546830"/>
            <a:ext cx="563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 Nhân đ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thức với đa thức</a:t>
            </a:r>
          </a:p>
        </p:txBody>
      </p:sp>
      <p:sp>
        <p:nvSpPr>
          <p:cNvPr id="6" name="TextBox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DD97D-1943-45BA-9D37-CBFB62FC4DF2}"/>
              </a:ext>
            </a:extLst>
          </p:cNvPr>
          <p:cNvSpPr txBox="1"/>
          <p:nvPr/>
        </p:nvSpPr>
        <p:spPr>
          <a:xfrm>
            <a:off x="200026" y="2266950"/>
            <a:ext cx="11382199" cy="9541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tắc: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Muốn nhân một đ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thức với một đa thức, ta nhân đ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thức với từng hạng tử của đa thức rồi cộng các tích với nhau.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EAD099-D7B5-4EEA-81EC-290DD56D583A}"/>
                  </a:ext>
                </a:extLst>
              </p:cNvPr>
              <p:cNvSpPr txBox="1"/>
              <p:nvPr/>
            </p:nvSpPr>
            <p:spPr>
              <a:xfrm>
                <a:off x="333375" y="3495675"/>
                <a:ext cx="84010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VD 2: Thực hiện phép nhân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EAD099-D7B5-4EEA-81EC-290DD56D5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5" y="3495675"/>
                <a:ext cx="8401050" cy="523220"/>
              </a:xfrm>
              <a:prstGeom prst="rect">
                <a:avLst/>
              </a:prstGeom>
              <a:blipFill>
                <a:blip r:embed="rId2"/>
                <a:stretch>
                  <a:fillRect l="-1524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86CA4C-C059-47DD-BFBA-762BD98AF175}"/>
                  </a:ext>
                </a:extLst>
              </p:cNvPr>
              <p:cNvSpPr txBox="1"/>
              <p:nvPr/>
            </p:nvSpPr>
            <p:spPr>
              <a:xfrm>
                <a:off x="400050" y="4223848"/>
                <a:ext cx="6981826" cy="660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86CA4C-C059-47DD-BFBA-762BD98AF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4223848"/>
                <a:ext cx="6981826" cy="660630"/>
              </a:xfrm>
              <a:prstGeom prst="rect">
                <a:avLst/>
              </a:prstGeom>
              <a:blipFill>
                <a:blip r:embed="rId3"/>
                <a:stretch>
                  <a:fillRect l="-1834" b="-259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53E3AE-9D04-460D-A16B-CFCC6A2A1A8E}"/>
                  </a:ext>
                </a:extLst>
              </p:cNvPr>
              <p:cNvSpPr txBox="1"/>
              <p:nvPr/>
            </p:nvSpPr>
            <p:spPr>
              <a:xfrm>
                <a:off x="400050" y="5049560"/>
                <a:ext cx="88106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53E3AE-9D04-460D-A16B-CFCC6A2A1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5049560"/>
                <a:ext cx="881062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2A1329-213C-438A-BB0E-A19C2506C1CB}"/>
                  </a:ext>
                </a:extLst>
              </p:cNvPr>
              <p:cNvSpPr txBox="1"/>
              <p:nvPr/>
            </p:nvSpPr>
            <p:spPr>
              <a:xfrm>
                <a:off x="890500" y="5737862"/>
                <a:ext cx="5000625" cy="660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=−8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2A1329-213C-438A-BB0E-A19C2506C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00" y="5737862"/>
                <a:ext cx="5000625" cy="6606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77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01E799-DC8B-4C10-ACBB-AB8545777567}"/>
              </a:ext>
            </a:extLst>
          </p:cNvPr>
          <p:cNvSpPr/>
          <p:nvPr/>
        </p:nvSpPr>
        <p:spPr>
          <a:xfrm>
            <a:off x="10160" y="0"/>
            <a:ext cx="1219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(Tiết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CD8D39-726C-4E01-97ED-CD4765B90A44}"/>
              </a:ext>
            </a:extLst>
          </p:cNvPr>
          <p:cNvSpPr txBox="1"/>
          <p:nvPr/>
        </p:nvSpPr>
        <p:spPr>
          <a:xfrm>
            <a:off x="3505200" y="828675"/>
            <a:ext cx="4648200" cy="52322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F26622B-DDE3-4912-A6A2-CC59D154D58A}"/>
                  </a:ext>
                </a:extLst>
              </p:cNvPr>
              <p:cNvSpPr txBox="1"/>
              <p:nvPr/>
            </p:nvSpPr>
            <p:spPr>
              <a:xfrm>
                <a:off x="447675" y="1382797"/>
                <a:ext cx="10763250" cy="1156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 tập 2: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 tính nhân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                     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𝑦𝑧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𝑥𝑦𝑧</m:t>
                        </m:r>
                      </m:e>
                    </m:d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F26622B-DDE3-4912-A6A2-CC59D154D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" y="1382797"/>
                <a:ext cx="10763250" cy="1156150"/>
              </a:xfrm>
              <a:prstGeom prst="rect">
                <a:avLst/>
              </a:prstGeom>
              <a:blipFill>
                <a:blip r:embed="rId4"/>
                <a:stretch>
                  <a:fillRect l="-1133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8C8D9E-9AFE-4486-A95D-86759530DB4E}"/>
              </a:ext>
            </a:extLst>
          </p:cNvPr>
          <p:cNvSpPr txBox="1"/>
          <p:nvPr/>
        </p:nvSpPr>
        <p:spPr>
          <a:xfrm>
            <a:off x="166145" y="2737702"/>
            <a:ext cx="81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FADBC17-5668-45B9-9325-1C17D500C7A4}"/>
                  </a:ext>
                </a:extLst>
              </p:cNvPr>
              <p:cNvSpPr txBox="1"/>
              <p:nvPr/>
            </p:nvSpPr>
            <p:spPr>
              <a:xfrm>
                <a:off x="1086542" y="2874729"/>
                <a:ext cx="6333489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FADBC17-5668-45B9-9325-1C17D500C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542" y="2874729"/>
                <a:ext cx="6333489" cy="2031325"/>
              </a:xfrm>
              <a:prstGeom prst="rect">
                <a:avLst/>
              </a:prstGeom>
              <a:blipFill>
                <a:blip r:embed="rId5"/>
                <a:stretch>
                  <a:fillRect l="-19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DEB13FE-A291-4B16-905E-510AC9160145}"/>
                  </a:ext>
                </a:extLst>
              </p:cNvPr>
              <p:cNvSpPr/>
              <p:nvPr/>
            </p:nvSpPr>
            <p:spPr>
              <a:xfrm>
                <a:off x="1086542" y="4826675"/>
                <a:ext cx="8073504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𝑦𝑧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𝑥𝑦𝑧</m:t>
                        </m:r>
                      </m:e>
                    </m:d>
                  </m:oMath>
                </a14:m>
                <a:endParaRPr lang="en-US" sz="280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𝑥𝑦𝑧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𝑦𝑧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𝑥𝑦𝑧</m:t>
                        </m:r>
                      </m:e>
                    </m:d>
                  </m:oMath>
                </a14:m>
                <a:r>
                  <a:rPr lang="en-US" sz="2800" dirty="0"/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𝑧𝑥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𝑥𝑦𝑧</m:t>
                        </m:r>
                      </m:e>
                    </m:d>
                  </m:oMath>
                </a14:m>
                <a:endParaRPr lang="en-US" sz="28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DEB13FE-A291-4B16-905E-510AC9160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542" y="4826675"/>
                <a:ext cx="8073504" cy="2031325"/>
              </a:xfrm>
              <a:prstGeom prst="rect">
                <a:avLst/>
              </a:prstGeom>
              <a:blipFill>
                <a:blip r:embed="rId6"/>
                <a:stretch>
                  <a:fillRect l="-15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3BC303-4AF9-44F4-99F6-95A89992A27B}"/>
              </a:ext>
            </a:extLst>
          </p:cNvPr>
          <p:cNvSpPr/>
          <p:nvPr/>
        </p:nvSpPr>
        <p:spPr>
          <a:xfrm>
            <a:off x="-10160" y="13946"/>
            <a:ext cx="1219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(Tiết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2 Minute Timer (To)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57678CB-9E7D-4D0D-A6CA-D2429F6500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" y="5084"/>
            <a:ext cx="2314575" cy="71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3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807201" y="2280025"/>
            <a:ext cx="4126436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4267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14400" y="313491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096000" y="1543362"/>
            <a:ext cx="3879850" cy="748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KHỞI ĐỘNG</a:t>
            </a:r>
            <a:endParaRPr lang="en-US" sz="4267" dirty="0"/>
          </a:p>
        </p:txBody>
      </p:sp>
      <p:pic>
        <p:nvPicPr>
          <p:cNvPr id="6" name="Hình ảnh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6791325" y="2597150"/>
            <a:ext cx="2336800" cy="22622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20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64BFB3-2781-4AE6-8D3A-53F6356EC15F}"/>
              </a:ext>
            </a:extLst>
          </p:cNvPr>
          <p:cNvSpPr txBox="1"/>
          <p:nvPr/>
        </p:nvSpPr>
        <p:spPr>
          <a:xfrm>
            <a:off x="3505200" y="828675"/>
            <a:ext cx="4648200" cy="52322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</a:t>
            </a:r>
          </a:p>
        </p:txBody>
      </p:sp>
      <p:sp>
        <p:nvSpPr>
          <p:cNvPr id="4" name="Rectangle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67F897-D198-464C-AA0B-A01389ADF686}"/>
              </a:ext>
            </a:extLst>
          </p:cNvPr>
          <p:cNvSpPr/>
          <p:nvPr/>
        </p:nvSpPr>
        <p:spPr>
          <a:xfrm>
            <a:off x="10160" y="0"/>
            <a:ext cx="1219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(Tiết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E274E5-9A06-4FC1-9928-3B0AEA5FC62F}"/>
                  </a:ext>
                </a:extLst>
              </p:cNvPr>
              <p:cNvSpPr txBox="1"/>
              <p:nvPr/>
            </p:nvSpPr>
            <p:spPr>
              <a:xfrm>
                <a:off x="495300" y="1809750"/>
                <a:ext cx="111823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 dụng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(SGK/20): Rút gọn biểu thức: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E274E5-9A06-4FC1-9928-3B0AEA5FC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809750"/>
                <a:ext cx="11182350" cy="523220"/>
              </a:xfrm>
              <a:prstGeom prst="rect">
                <a:avLst/>
              </a:prstGeom>
              <a:blipFill>
                <a:blip r:embed="rId4"/>
                <a:stretch>
                  <a:fillRect l="-1090" t="-12791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71D98F-1D98-488C-BB86-5A9D15D8C281}"/>
              </a:ext>
            </a:extLst>
          </p:cNvPr>
          <p:cNvSpPr txBox="1"/>
          <p:nvPr/>
        </p:nvSpPr>
        <p:spPr>
          <a:xfrm>
            <a:off x="194720" y="2476092"/>
            <a:ext cx="81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D1252C-84FD-4439-9FF3-994FB33F1EAC}"/>
                  </a:ext>
                </a:extLst>
              </p:cNvPr>
              <p:cNvSpPr txBox="1"/>
              <p:nvPr/>
            </p:nvSpPr>
            <p:spPr>
              <a:xfrm>
                <a:off x="776747" y="2924051"/>
                <a:ext cx="447152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D1252C-84FD-4439-9FF3-994FB33F1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47" y="2924051"/>
                <a:ext cx="4471527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078429-8E6E-47AB-B127-42B0855C7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6" y="-48173"/>
            <a:ext cx="2081223" cy="1857923"/>
          </a:xfrm>
          <a:prstGeom prst="rect">
            <a:avLst/>
          </a:prstGeom>
        </p:spPr>
      </p:pic>
      <p:pic>
        <p:nvPicPr>
          <p:cNvPr id="9" name="2 Minute Timer (To)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A708F6E-7659-4CA9-8750-2AC807B49E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9460" y="571393"/>
            <a:ext cx="2314575" cy="876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79C6049-BE3C-4FF4-BD30-791B0D1D2E36}"/>
                  </a:ext>
                </a:extLst>
              </p:cNvPr>
              <p:cNvSpPr txBox="1"/>
              <p:nvPr/>
            </p:nvSpPr>
            <p:spPr>
              <a:xfrm>
                <a:off x="600073" y="3639044"/>
                <a:ext cx="604837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−(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79C6049-BE3C-4FF4-BD30-791B0D1D2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3" y="3639044"/>
                <a:ext cx="604837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76B0F6-4F6F-4B98-BCCE-63C77B71B4B5}"/>
                  </a:ext>
                </a:extLst>
              </p:cNvPr>
              <p:cNvSpPr txBox="1"/>
              <p:nvPr/>
            </p:nvSpPr>
            <p:spPr>
              <a:xfrm>
                <a:off x="297571" y="4606511"/>
                <a:ext cx="52745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76B0F6-4F6F-4B98-BCCE-63C77B71B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71" y="4606511"/>
                <a:ext cx="5274554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94D0B1-14DD-41C5-8C8C-5E7597EB6BDB}"/>
                  </a:ext>
                </a:extLst>
              </p:cNvPr>
              <p:cNvSpPr txBox="1"/>
              <p:nvPr/>
            </p:nvSpPr>
            <p:spPr>
              <a:xfrm>
                <a:off x="1076960" y="5368110"/>
                <a:ext cx="5429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94D0B1-14DD-41C5-8C8C-5E7597EB6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60" y="5368110"/>
                <a:ext cx="54292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31A0AD-D6CC-4F40-A302-B225097B5EC9}"/>
                  </a:ext>
                </a:extLst>
              </p:cNvPr>
              <p:cNvSpPr txBox="1"/>
              <p:nvPr/>
            </p:nvSpPr>
            <p:spPr>
              <a:xfrm>
                <a:off x="964636" y="6053458"/>
                <a:ext cx="40957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31A0AD-D6CC-4F40-A302-B225097B5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636" y="6053458"/>
                <a:ext cx="409575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049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5" grpId="0"/>
      <p:bldP spid="6" grpId="0"/>
      <p:bldP spid="7" grpId="0"/>
      <p:bldP spid="2" grpId="0"/>
      <p:bldP spid="11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35BA7C-363C-4B88-AC6B-EE7AB984249E}"/>
              </a:ext>
            </a:extLst>
          </p:cNvPr>
          <p:cNvSpPr/>
          <p:nvPr/>
        </p:nvSpPr>
        <p:spPr>
          <a:xfrm>
            <a:off x="10160" y="0"/>
            <a:ext cx="1219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(Tiết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6A0E87-0006-4AB2-83DD-9AD5ED7A2C88}"/>
              </a:ext>
            </a:extLst>
          </p:cNvPr>
          <p:cNvSpPr txBox="1"/>
          <p:nvPr/>
        </p:nvSpPr>
        <p:spPr>
          <a:xfrm>
            <a:off x="2981325" y="866775"/>
            <a:ext cx="568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cá nhân trên PHIẾU HỌC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6AB757-CC00-4FBE-9745-E042DDA94701}"/>
                  </a:ext>
                </a:extLst>
              </p:cNvPr>
              <p:cNvSpPr txBox="1"/>
              <p:nvPr/>
            </p:nvSpPr>
            <p:spPr>
              <a:xfrm>
                <a:off x="257175" y="1647825"/>
                <a:ext cx="117919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1.26 (SGK/20).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 gọn biểu thức: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6AB757-CC00-4FBE-9745-E042DDA94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1647825"/>
                <a:ext cx="11791950" cy="523220"/>
              </a:xfrm>
              <a:prstGeom prst="rect">
                <a:avLst/>
              </a:prstGeom>
              <a:blipFill>
                <a:blip r:embed="rId4"/>
                <a:stretch>
                  <a:fillRect l="-1034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87B012-F93F-448E-A217-0AAAC2CC0A85}"/>
              </a:ext>
            </a:extLst>
          </p:cNvPr>
          <p:cNvSpPr txBox="1"/>
          <p:nvPr/>
        </p:nvSpPr>
        <p:spPr>
          <a:xfrm>
            <a:off x="175670" y="2428875"/>
            <a:ext cx="81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DB66EDA-DB18-46C5-B3A0-28BCC5A96D3A}"/>
                  </a:ext>
                </a:extLst>
              </p:cNvPr>
              <p:cNvSpPr txBox="1"/>
              <p:nvPr/>
            </p:nvSpPr>
            <p:spPr>
              <a:xfrm>
                <a:off x="986376" y="3133725"/>
                <a:ext cx="8824374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.1</m:t>
                      </m:r>
                    </m:oMath>
                  </m:oMathPara>
                </a14:m>
                <a:endParaRPr lang="en-US" sz="2800" b="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𝑥𝑦</m:t>
                      </m:r>
                    </m:oMath>
                  </m:oMathPara>
                </a14:m>
                <a:endParaRPr lang="en-US" sz="2800" b="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e>
                      </m:d>
                    </m:oMath>
                  </m:oMathPara>
                </a14:m>
                <a:endParaRPr lang="en-US" sz="2800" b="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DB66EDA-DB18-46C5-B3A0-28BCC5A96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376" y="3133725"/>
                <a:ext cx="8824374" cy="33239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2 Minute Timer (To)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258C497-73DC-4565-B2FD-0F38BCAF91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" y="523220"/>
            <a:ext cx="2466976" cy="8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4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5433453" y="2420197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D3E40E-893D-4EA0-93E9-528CFA5BDE15}"/>
              </a:ext>
            </a:extLst>
          </p:cNvPr>
          <p:cNvSpPr/>
          <p:nvPr/>
        </p:nvSpPr>
        <p:spPr>
          <a:xfrm>
            <a:off x="10160" y="0"/>
            <a:ext cx="1219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(Tiết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84D816-26DB-4CE1-A121-8A587B5D0AA4}"/>
              </a:ext>
            </a:extLst>
          </p:cNvPr>
          <p:cNvSpPr txBox="1"/>
          <p:nvPr/>
        </p:nvSpPr>
        <p:spPr>
          <a:xfrm>
            <a:off x="3562351" y="771525"/>
            <a:ext cx="478155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BÀN</a:t>
            </a:r>
          </a:p>
        </p:txBody>
      </p:sp>
      <p:sp>
        <p:nvSpPr>
          <p:cNvPr id="4" name="TextBox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EC8A8F-0D41-43D8-859D-8B49210C36D1}"/>
              </a:ext>
            </a:extLst>
          </p:cNvPr>
          <p:cNvSpPr txBox="1"/>
          <p:nvPr/>
        </p:nvSpPr>
        <p:spPr>
          <a:xfrm>
            <a:off x="190500" y="1351895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thực tế: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A45239-671E-40B6-8BCA-FEAD89D5B23E}"/>
                  </a:ext>
                </a:extLst>
              </p:cNvPr>
              <p:cNvSpPr txBox="1"/>
              <p:nvPr/>
            </p:nvSpPr>
            <p:spPr>
              <a:xfrm>
                <a:off x="114300" y="2123420"/>
                <a:ext cx="11439525" cy="339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 bác Ba có một cái sân hình chữ nhật có chiều rộng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chiều dài hơn chiều rộng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lnSpc>
                    <a:spcPct val="130000"/>
                  </a:lnSpc>
                  <a:buAutoNum type="arabicParenR"/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công thức tính diện tích cái sân theo biến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800" b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lnSpc>
                    <a:spcPct val="130000"/>
                  </a:lnSpc>
                  <a:buAutoNum type="arabicParenR"/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để lát gạch mỗi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sân là 120000 (đồng). Viết công thức tính số tiền bác Ba phải trả để lát toàn bộ cái sân trên.</a:t>
                </a:r>
              </a:p>
              <a:p>
                <a:pPr marL="514350" indent="-514350">
                  <a:lnSpc>
                    <a:spcPct val="130000"/>
                  </a:lnSpc>
                  <a:buAutoNum type="arabicParenR"/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số tiền bác Ba phải trả với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A45239-671E-40B6-8BCA-FEAD89D5B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2123420"/>
                <a:ext cx="11439525" cy="3397340"/>
              </a:xfrm>
              <a:prstGeom prst="rect">
                <a:avLst/>
              </a:prstGeom>
              <a:blipFill>
                <a:blip r:embed="rId4"/>
                <a:stretch>
                  <a:fillRect l="-1119" b="-39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1B0ADE-6F00-4B25-B422-79AAA481A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104" y="319920"/>
            <a:ext cx="2971721" cy="1803500"/>
          </a:xfrm>
          <a:prstGeom prst="rect">
            <a:avLst/>
          </a:prstGeom>
        </p:spPr>
      </p:pic>
      <p:pic>
        <p:nvPicPr>
          <p:cNvPr id="7" name="5 Minute Timer (Nho)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7B85E39-C91D-4213-8E5B-3FBF157D0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" y="1"/>
            <a:ext cx="2885440" cy="11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5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3A2CE5-F72A-41DD-ADF3-0503B0E8ED09}"/>
              </a:ext>
            </a:extLst>
          </p:cNvPr>
          <p:cNvSpPr/>
          <p:nvPr/>
        </p:nvSpPr>
        <p:spPr>
          <a:xfrm>
            <a:off x="10160" y="0"/>
            <a:ext cx="1219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NHÂN ĐA THỨC (Tiết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8B9D9-C4AC-4FF1-9D92-683D5156F41C}"/>
              </a:ext>
            </a:extLst>
          </p:cNvPr>
          <p:cNvSpPr txBox="1"/>
          <p:nvPr/>
        </p:nvSpPr>
        <p:spPr>
          <a:xfrm>
            <a:off x="261395" y="637767"/>
            <a:ext cx="81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66BE3F-19B5-4169-8AAA-F36D7B23989E}"/>
                  </a:ext>
                </a:extLst>
              </p:cNvPr>
              <p:cNvSpPr txBox="1"/>
              <p:nvPr/>
            </p:nvSpPr>
            <p:spPr>
              <a:xfrm>
                <a:off x="133350" y="1339301"/>
                <a:ext cx="11944350" cy="10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1)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66BE3F-19B5-4169-8AAA-F36D7B239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" y="1339301"/>
                <a:ext cx="11944350" cy="1080745"/>
              </a:xfrm>
              <a:prstGeom prst="rect">
                <a:avLst/>
              </a:prstGeom>
              <a:blipFill>
                <a:blip r:embed="rId2"/>
                <a:stretch>
                  <a:fillRect l="-1072" t="-2260" b="-15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C889938-0520-4A7A-A8A8-9EAFABE203D7}"/>
                  </a:ext>
                </a:extLst>
              </p:cNvPr>
              <p:cNvSpPr txBox="1"/>
              <p:nvPr/>
            </p:nvSpPr>
            <p:spPr>
              <a:xfrm>
                <a:off x="261395" y="2480531"/>
                <a:ext cx="11816305" cy="10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120000.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C889938-0520-4A7A-A8A8-9EAFABE20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95" y="2480531"/>
                <a:ext cx="11816305" cy="1080745"/>
              </a:xfrm>
              <a:prstGeom prst="rect">
                <a:avLst/>
              </a:prstGeom>
              <a:blipFill>
                <a:blip r:embed="rId3"/>
                <a:stretch>
                  <a:fillRect l="-1084" t="-2260" b="-15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42C5B0D-D240-450D-AAB4-DFE2C8E8E021}"/>
                  </a:ext>
                </a:extLst>
              </p:cNvPr>
              <p:cNvSpPr txBox="1"/>
              <p:nvPr/>
            </p:nvSpPr>
            <p:spPr>
              <a:xfrm>
                <a:off x="261395" y="3640565"/>
                <a:ext cx="11511505" cy="10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 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120000.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+5.2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=120000.35=4200000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42C5B0D-D240-450D-AAB4-DFE2C8E8E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95" y="3640565"/>
                <a:ext cx="11511505" cy="1080745"/>
              </a:xfrm>
              <a:prstGeom prst="rect">
                <a:avLst/>
              </a:prstGeom>
              <a:blipFill>
                <a:blip r:embed="rId4"/>
                <a:stretch>
                  <a:fillRect l="-1112" t="-1695" b="-15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035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76000" y="81943"/>
            <a:ext cx="1254488" cy="1254488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1" y="1498601"/>
            <a:ext cx="3670299" cy="32512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3251200" y="334745"/>
            <a:ext cx="7702888" cy="74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4267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4267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3771901" y="1798965"/>
            <a:ext cx="8318498" cy="3957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377">
              <a:lnSpc>
                <a:spcPct val="130000"/>
              </a:lnSpc>
              <a:buClr>
                <a:srgbClr val="000000"/>
              </a:buClr>
              <a:buFontTx/>
              <a:buChar char="-"/>
            </a:pP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Đọc lại toàn bộ nội dung bài học.</a:t>
            </a:r>
          </a:p>
          <a:p>
            <a:pPr marL="457200" indent="-457200" defTabSz="914377">
              <a:lnSpc>
                <a:spcPct val="130000"/>
              </a:lnSpc>
              <a:buClr>
                <a:srgbClr val="000000"/>
              </a:buClr>
              <a:buFontTx/>
              <a:buChar char="-"/>
            </a:pP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Học và ghi nhớ các quy tắc về phép nhân đơn thức với đa thức.</a:t>
            </a:r>
          </a:p>
          <a:p>
            <a:pPr marL="457200" indent="-457200" defTabSz="914377">
              <a:lnSpc>
                <a:spcPct val="130000"/>
              </a:lnSpc>
              <a:buClr>
                <a:srgbClr val="000000"/>
              </a:buClr>
              <a:buFontTx/>
              <a:buChar char="-"/>
            </a:pP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Làm bài tập: 1.24; 1.25 /SGK/21</a:t>
            </a:r>
          </a:p>
          <a:p>
            <a:pPr marL="457200" indent="-457200" defTabSz="914377">
              <a:lnSpc>
                <a:spcPct val="130000"/>
              </a:lnSpc>
              <a:buClr>
                <a:srgbClr val="000000"/>
              </a:buClr>
              <a:buFontTx/>
              <a:buChar char="-"/>
            </a:pP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Chuẩn bị giờ sau: Đọc trước nội dung mục 2 – Bài 4: “Phép nhân đa thưc”</a:t>
            </a:r>
          </a:p>
          <a:p>
            <a:pPr marL="457200" indent="-457200" defTabSz="914377">
              <a:lnSpc>
                <a:spcPct val="130000"/>
              </a:lnSpc>
              <a:buClr>
                <a:srgbClr val="000000"/>
              </a:buClr>
              <a:buFontTx/>
              <a:buChar char="-"/>
            </a:pP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23" y="998061"/>
            <a:ext cx="5766875" cy="58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2664800" y="228600"/>
            <a:ext cx="7088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HÁI HOA DÂN CHỦ</a:t>
            </a:r>
          </a:p>
        </p:txBody>
      </p:sp>
      <p:grpSp>
        <p:nvGrpSpPr>
          <p:cNvPr id="6" name="Group 5" descr="OPL20U25GSXzBJYl68kk8uQGfFKzs7yb1M4KJWUiLk6ZEvGF+qCIPSnY57AbBFCvTW$2023.18.30$30+K4lPs7H94VUqPe2XwIsfPRnrXQE//QTEXxb8/8N4CNc6FpgZahzpTjFhMzSA7T/nHJa11DE8Ng2TP3iAmRczFlmslSuUNOgUeb6yRvs0="/>
          <p:cNvGrpSpPr/>
          <p:nvPr/>
        </p:nvGrpSpPr>
        <p:grpSpPr>
          <a:xfrm>
            <a:off x="7162800" y="3581400"/>
            <a:ext cx="2889734" cy="906210"/>
            <a:chOff x="231533" y="1447800"/>
            <a:chExt cx="2889734" cy="90621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91" b="100000" l="0" r="980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33" y="1447800"/>
              <a:ext cx="2889734" cy="90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19200" y="17502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Bắt đầu</a:t>
              </a:r>
            </a:p>
          </p:txBody>
        </p:sp>
      </p:grpSp>
      <p:grpSp>
        <p:nvGrpSpPr>
          <p:cNvPr id="9" name="Group 8" descr="OPL20U25GSXzBJYl68kk8uQGfFKzs7yb1M4KJWUiLk6ZEvGF+qCIPSnY57AbBFCvTW$2023.18.30$30+K4lPs7H94VUqPe2XwIsfPRnrXQE//QTEXxb8/8N4CNc6FpgZahzpTjFhMzSA7T/nHJa11DE8Ng2TP3iAmRczFlmslSuUNOgUeb6yRvs0="/>
          <p:cNvGrpSpPr/>
          <p:nvPr/>
        </p:nvGrpSpPr>
        <p:grpSpPr>
          <a:xfrm>
            <a:off x="7467600" y="4495800"/>
            <a:ext cx="2667000" cy="906210"/>
            <a:chOff x="231533" y="1447800"/>
            <a:chExt cx="2889734" cy="90621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91" b="100000" l="0" r="980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33" y="1447800"/>
              <a:ext cx="2889734" cy="90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219200" y="17502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Giới thiệu</a:t>
              </a:r>
            </a:p>
          </p:txBody>
        </p:sp>
      </p:grpSp>
      <p:pic>
        <p:nvPicPr>
          <p:cNvPr id="1028" name="Picture 4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48256"/>
            <a:ext cx="934080" cy="9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86400"/>
            <a:ext cx="934080" cy="9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20" y="5466720"/>
            <a:ext cx="934080" cy="9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14" y="5447464"/>
            <a:ext cx="934080" cy="9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314" y="5485608"/>
            <a:ext cx="934080" cy="9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4" y="5465928"/>
            <a:ext cx="934080" cy="9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GIAO AN\MAU POWER POINT DEP\ANH DONG PP\Anh DOng 2\Anh Dong\Anh Dong (264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172" y="1304330"/>
            <a:ext cx="5427429" cy="40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3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$2023.18.30$30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</p:txBody>
      </p:sp>
      <p:sp>
        <p:nvSpPr>
          <p:cNvPr id="3" name="Content Placeholder 2" descr="OPL20U25GSXzBJYl68kk8uQGfFKzs7yb1M4KJWUiLk6ZEvGF+qCIPSnY57AbBFCvTW$2023.18.30$30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>
          <a:xfrm>
            <a:off x="904875" y="1690688"/>
            <a:ext cx="10782300" cy="253841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Hãy chọn 1 bông hoa có con số và trả lời câu hỏi tương ứng.</a:t>
            </a:r>
          </a:p>
          <a:p>
            <a:pPr>
              <a:lnSpc>
                <a:spcPct val="150000"/>
              </a:lnSpc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Trả lời đúng câu hỏi tương ứng được nhận 1 phần quà ở hộp quà bí mật.</a:t>
            </a:r>
          </a:p>
          <a:p>
            <a:pPr>
              <a:lnSpc>
                <a:spcPct val="150000"/>
              </a:lnSpc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Không trả lời đúng câu hỏi không được nhận quà.</a:t>
            </a:r>
          </a:p>
        </p:txBody>
      </p:sp>
    </p:spTree>
    <p:extLst>
      <p:ext uri="{BB962C8B-B14F-4D97-AF65-F5344CB8AC3E}">
        <p14:creationId xmlns:p14="http://schemas.microsoft.com/office/powerpoint/2010/main" val="4172554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-9525"/>
            <a:ext cx="9144000" cy="67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Q1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91" y="1006313"/>
            <a:ext cx="912448" cy="91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Q2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12" y="584051"/>
            <a:ext cx="7874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Q3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134" y="685107"/>
            <a:ext cx="624564" cy="6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H1" descr="OPL20U25GSXzBJYl68kk8uQGfFKzs7yb1M4KJWUiLk6ZEvGF+qCIPSnY57AbBFCvTW$2023.18.30$30+K4lPs7H94VUqPe2XwIsfPRnrXQE//QTEXxb8/8N4CNc6FpgZahzpTjFhMzSA7T/nHJa11DE8Ng2TP3iAmRczFlmslSuUNOgUeb6yRvs0=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11" y="1043146"/>
            <a:ext cx="969963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H2" descr="OPL20U25GSXzBJYl68kk8uQGfFKzs7yb1M4KJWUiLk6ZEvGF+qCIPSnY57AbBFCvTW$2023.18.30$30+K4lPs7H94VUqPe2XwIsfPRnrXQE//QTEXxb8/8N4CNc6FpgZahzpTjFhMzSA7T/nHJa11DE8Ng2TP3iAmRczFlmslSuUNOgUeb6yRvs0=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942" y="534031"/>
            <a:ext cx="969963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H3" descr="OPL20U25GSXzBJYl68kk8uQGfFKzs7yb1M4KJWUiLk6ZEvGF+qCIPSnY57AbBFCvTW$2023.18.30$30+K4lPs7H94VUqPe2XwIsfPRnrXQE//QTEXxb8/8N4CNc6FpgZahzpTjFhMzSA7T/nHJa11DE8Ng2TP3iAmRczFlmslSuUNOgUeb6yRvs0=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486" y="584051"/>
            <a:ext cx="969963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Q5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915" y="2876218"/>
            <a:ext cx="624564" cy="6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Q4" descr="OPL20U25GSXzBJYl68kk8uQGfFKzs7yb1M4KJWUiLk6ZEvGF+qCIPSnY57AbBFCvTW$2023.18.30$30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860" y="939465"/>
            <a:ext cx="912448" cy="91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8105775" y="5619750"/>
            <a:ext cx="2400300" cy="65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thưởng của em là 1 chiếc bút bi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85421" y="494652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thưởng của em là 1 tràng pháo tay</a:t>
            </a:r>
          </a:p>
        </p:txBody>
      </p:sp>
      <p:pic>
        <p:nvPicPr>
          <p:cNvPr id="50" name="H4" descr="D:\GIAO AN 2018\GAME PP\14 Hai Hoa Dan Chu\4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32" y="952758"/>
            <a:ext cx="969963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H5" descr="D:\GIAO AN 2018\GAME PP\14 Hai Hoa Dan Chu\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15" y="2748081"/>
            <a:ext cx="969963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234" y="2961722"/>
            <a:ext cx="704850" cy="68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>
            <a:hlinkClick r:id="" action="ppaction://noaction"/>
            <a:extLst>
              <a:ext uri="{FF2B5EF4-FFF2-40B4-BE49-F238E27FC236}">
                <a16:creationId xmlns:a16="http://schemas.microsoft.com/office/drawing/2014/main" id="{472A6CF1-9C5F-49C3-BE74-9CE206BBA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71" y="4297745"/>
            <a:ext cx="704850" cy="68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hlinkClick r:id="rId20" action="ppaction://hlinksldjump"/>
            <a:extLst>
              <a:ext uri="{FF2B5EF4-FFF2-40B4-BE49-F238E27FC236}">
                <a16:creationId xmlns:a16="http://schemas.microsoft.com/office/drawing/2014/main" id="{870A7BF9-2455-4E57-8DBF-32E6E300385A}"/>
              </a:ext>
            </a:extLst>
          </p:cNvPr>
          <p:cNvSpPr txBox="1"/>
          <p:nvPr/>
        </p:nvSpPr>
        <p:spPr>
          <a:xfrm>
            <a:off x="7985421" y="422748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thưởng của em là 1 chiếc thước kẻ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E2AF62-A7E5-4A36-86F7-E0306B8C92B5}"/>
              </a:ext>
            </a:extLst>
          </p:cNvPr>
          <p:cNvSpPr txBox="1"/>
          <p:nvPr/>
        </p:nvSpPr>
        <p:spPr>
          <a:xfrm>
            <a:off x="1787002" y="51245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thưởng của em là 1 chiếc bút chì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39AC4C-C5D1-4AAB-9A42-01BB0D65759C}"/>
              </a:ext>
            </a:extLst>
          </p:cNvPr>
          <p:cNvSpPr txBox="1"/>
          <p:nvPr/>
        </p:nvSpPr>
        <p:spPr>
          <a:xfrm>
            <a:off x="1815833" y="584191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thưởng của em là 1 quyển vở</a:t>
            </a:r>
          </a:p>
        </p:txBody>
      </p:sp>
      <p:sp>
        <p:nvSpPr>
          <p:cNvPr id="2" name="Action Button: Go to End 1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20FBEC70-E063-6244-ACBD-AD56A46F3F0E}"/>
              </a:ext>
            </a:extLst>
          </p:cNvPr>
          <p:cNvSpPr/>
          <p:nvPr/>
        </p:nvSpPr>
        <p:spPr>
          <a:xfrm>
            <a:off x="6476143" y="4460772"/>
            <a:ext cx="379905" cy="363638"/>
          </a:xfrm>
          <a:prstGeom prst="actionButtonE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9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xit" presetSubtype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$2023.18.30$30+K4lPs7H94VUqPe2XwIsfPRnrXQE//QTEXxb8/8N4CNc6FpgZahzpTjFhMzSA7T/nHJa11DE8Ng2TP3iAmRczFlmslSuUNOgUeb6yRvs0="/>
          <p:cNvGrpSpPr/>
          <p:nvPr/>
        </p:nvGrpSpPr>
        <p:grpSpPr>
          <a:xfrm>
            <a:off x="409575" y="198079"/>
            <a:ext cx="11222090" cy="3785652"/>
            <a:chOff x="304800" y="304799"/>
            <a:chExt cx="8610601" cy="2990851"/>
          </a:xfrm>
        </p:grpSpPr>
        <p:pic>
          <p:nvPicPr>
            <p:cNvPr id="3074" name="Picture 2" descr="D:\ẢNH LÀM CHIPI\MOI NHAT\2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14675" y="-2505076"/>
              <a:ext cx="2990851" cy="861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66800" y="914400"/>
              <a:ext cx="70866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</p:txBody>
        </p:sp>
      </p:grpSp>
      <p:pic>
        <p:nvPicPr>
          <p:cNvPr id="3076" name="Picture 4" descr="OPL20U25GSXzBJYl68kk8uQGfFKzs7yb1M4KJWUiLk6ZEvGF+qCIPSnY57AbBFCvTW$2023.18.30$30+K4lPs7H94VUqPe2XwIsfPRnrXQE//QTEXxb8/8N4CNc6FpgZahzpTjFhMzSA7T/nHJa11DE8Ng2TP3iAmRczFlmslSuUNOgUeb6yRvs0=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26" y="131403"/>
            <a:ext cx="801312" cy="70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536B55-8D2B-479B-BDFE-2B53089A099C}"/>
                  </a:ext>
                </a:extLst>
              </p:cNvPr>
              <p:cNvSpPr txBox="1"/>
              <p:nvPr/>
            </p:nvSpPr>
            <p:spPr>
              <a:xfrm>
                <a:off x="1549036" y="714375"/>
                <a:ext cx="9179654" cy="283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Trong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1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vi-VN" sz="2800" b="0" dirty="0"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vi-VN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−2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𝑦𝑧</m:t>
                    </m:r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536B55-8D2B-479B-BDFE-2B53089A0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036" y="714375"/>
                <a:ext cx="9179654" cy="2831544"/>
              </a:xfrm>
              <a:prstGeom prst="rect">
                <a:avLst/>
              </a:prstGeom>
              <a:blipFill>
                <a:blip r:embed="rId7"/>
                <a:stretch>
                  <a:fillRect l="-1328" r="-3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1EA4825-C07A-5AD1-E3DA-095BAA5A6F02}"/>
                  </a:ext>
                </a:extLst>
              </p:cNvPr>
              <p:cNvSpPr txBox="1"/>
              <p:nvPr/>
            </p:nvSpPr>
            <p:spPr>
              <a:xfrm>
                <a:off x="2028131" y="1609715"/>
                <a:ext cx="556243" cy="806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1EA4825-C07A-5AD1-E3DA-095BAA5A6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131" y="1609715"/>
                <a:ext cx="556243" cy="8063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B2A8D8-6934-6A9F-0217-B9A6F1020BC4}"/>
                  </a:ext>
                </a:extLst>
              </p:cNvPr>
              <p:cNvSpPr txBox="1"/>
              <p:nvPr/>
            </p:nvSpPr>
            <p:spPr>
              <a:xfrm>
                <a:off x="6994499" y="1578851"/>
                <a:ext cx="288541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B2A8D8-6934-6A9F-0217-B9A6F102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499" y="1578851"/>
                <a:ext cx="288541" cy="8066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97DE31-CAA2-7258-9ECB-5C4E34192E23}"/>
              </a:ext>
            </a:extLst>
          </p:cNvPr>
          <p:cNvGrpSpPr/>
          <p:nvPr/>
        </p:nvGrpSpPr>
        <p:grpSpPr>
          <a:xfrm>
            <a:off x="2228069" y="3754983"/>
            <a:ext cx="7735862" cy="3785652"/>
            <a:chOff x="2228069" y="3754983"/>
            <a:chExt cx="7735862" cy="3785652"/>
          </a:xfrm>
        </p:grpSpPr>
        <p:grpSp>
          <p:nvGrpSpPr>
            <p:cNvPr id="7" name="Group 6"/>
            <p:cNvGrpSpPr/>
            <p:nvPr/>
          </p:nvGrpSpPr>
          <p:grpSpPr>
            <a:xfrm>
              <a:off x="2228069" y="3754983"/>
              <a:ext cx="7735862" cy="3785652"/>
              <a:chOff x="914400" y="3581400"/>
              <a:chExt cx="7010400" cy="3605386"/>
            </a:xfrm>
          </p:grpSpPr>
          <p:pic>
            <p:nvPicPr>
              <p:cNvPr id="3075" name="Picture 3" descr="D:\ẢNH LÀM CHIPI\MOI NHAT\81277115d54491d5dc558a5e282eb2dd.jpg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024110" y="1699655"/>
                <a:ext cx="2848434" cy="6611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914400" y="3581400"/>
                    <a:ext cx="7010400" cy="3605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4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en-US" sz="4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40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Đáp</a:t>
                    </a:r>
                    <a:r>
                      <a: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án</a:t>
                    </a:r>
                    <a:r>
                      <a: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:  </a:t>
                    </a:r>
                    <a:r>
                      <a:rPr lang="vi-VN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B.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 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𝑦𝑧</m:t>
                        </m:r>
                      </m:oMath>
                    </a14:m>
                    <a:endParaRPr lang="en-US" sz="40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endParaRPr lang="en-US" sz="4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endParaRPr lang="en-US" sz="4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endParaRPr lang="en-US" sz="4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400" y="3581400"/>
                    <a:ext cx="7010400" cy="360538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1F64755-494B-A0B4-7FC4-D2A83B90338E}"/>
                    </a:ext>
                  </a:extLst>
                </p:cNvPr>
                <p:cNvSpPr txBox="1"/>
                <p:nvPr/>
              </p:nvSpPr>
              <p:spPr>
                <a:xfrm>
                  <a:off x="6557977" y="4702901"/>
                  <a:ext cx="436522" cy="115249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4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1F64755-494B-A0B4-7FC4-D2A83B9033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7977" y="4702901"/>
                  <a:ext cx="436522" cy="115249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COUNTDOWN TIMER ( v 679 ) 30 sec with sound music effects 4K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B9C9540-82A8-9A0E-2D22-B6652BC237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061" y="96819"/>
            <a:ext cx="1312509" cy="7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4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$2023.18.30$30+K4lPs7H94VUqPe2XwIsfPRnrXQE//QTEXxb8/8N4CNc6FpgZahzpTjFhMzSA7T/nHJa11DE8Ng2TP3iAmRczFlmslSuUNOgUeb6yRvs0="/>
          <p:cNvGrpSpPr/>
          <p:nvPr/>
        </p:nvGrpSpPr>
        <p:grpSpPr>
          <a:xfrm>
            <a:off x="266701" y="1"/>
            <a:ext cx="10858430" cy="4179913"/>
            <a:chOff x="479903" y="155786"/>
            <a:chExt cx="8301453" cy="3029349"/>
          </a:xfrm>
        </p:grpSpPr>
        <p:pic>
          <p:nvPicPr>
            <p:cNvPr id="3074" name="Picture 2" descr="D:\ẢNH LÀM CHIPI\MOI NHAT\2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88895" y="-2553206"/>
              <a:ext cx="2883470" cy="830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355755" y="642275"/>
                  <a:ext cx="7161490" cy="25428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Câu 2: Trong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các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biểu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thức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sau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,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biểu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thức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nào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là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đa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thức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nhiều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biến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: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m:t>.</m:t>
                      </m:r>
                      <m:r>
                        <a:rPr lang="vi-VN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 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                             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B. 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-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lang="vi-VN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−6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                                   </a:t>
                  </a:r>
                  <a:r>
                    <a:rPr lang="vi-VN" sz="2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D.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+15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𝑥𝑦</m:t>
                      </m:r>
                    </m:oMath>
                  </a14:m>
                  <a:endPara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dirty="0"/>
                </a:p>
                <a:p>
                  <a:endParaRPr lang="en-US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755" y="642275"/>
                  <a:ext cx="7161490" cy="2542860"/>
                </a:xfrm>
                <a:prstGeom prst="rect">
                  <a:avLst/>
                </a:prstGeom>
                <a:blipFill>
                  <a:blip r:embed="rId5"/>
                  <a:stretch>
                    <a:fillRect l="-1367" t="-17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 descr="OPL20U25GSXzBJYl68kk8uQGfFKzs7yb1M4KJWUiLk6ZEvGF+qCIPSnY57AbBFCvTW$2023.18.30$30+K4lPs7H94VUqPe2XwIsfPRnrXQE//QTEXxb8/8N4CNc6FpgZahzpTjFhMzSA7T/nHJa11DE8Ng2TP3iAmRczFlmslSuUNOgUeb6yRvs0="/>
          <p:cNvGrpSpPr/>
          <p:nvPr/>
        </p:nvGrpSpPr>
        <p:grpSpPr>
          <a:xfrm>
            <a:off x="2009775" y="3746613"/>
            <a:ext cx="8658226" cy="3785652"/>
            <a:chOff x="532813" y="3016778"/>
            <a:chExt cx="9296400" cy="4673649"/>
          </a:xfrm>
        </p:grpSpPr>
        <p:pic>
          <p:nvPicPr>
            <p:cNvPr id="3075" name="Picture 3" descr="D:\ẢNH LÀM CHIPI\MOI NHAT\81277115d54491d5dc558a5e282eb2dd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76013" y="296332"/>
              <a:ext cx="3809999" cy="929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415021" y="3016778"/>
                  <a:ext cx="7010400" cy="46736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4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Đáp</a:t>
                  </a:r>
                  <a:r>
                    <a:rPr lang="en-US" sz="4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án</a:t>
                  </a:r>
                  <a:r>
                    <a:rPr lang="en-US" sz="4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:  </a:t>
                  </a:r>
                  <a:r>
                    <a:rPr lang="vi-VN" sz="40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D.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+15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𝑥𝑦</m:t>
                      </m:r>
                    </m:oMath>
                  </a14:m>
                  <a:endPara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021" y="3016778"/>
                  <a:ext cx="7010400" cy="467364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76" name="Picture 4" descr="OPL20U25GSXzBJYl68kk8uQGfFKzs7yb1M4KJWUiLk6ZEvGF+qCIPSnY57AbBFCvTW$2023.18.30$30+K4lPs7H94VUqPe2XwIsfPRnrXQE//QTEXxb8/8N4CNc6FpgZahzpTjFhMzSA7T/nHJa11DE8Ng2TP3iAmRczFlmslSuUNOgUeb6yRvs0=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833" y="95250"/>
            <a:ext cx="704850" cy="68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EF1C75C-CBD0-C811-FE97-1DBA8D42C62B}"/>
                  </a:ext>
                </a:extLst>
              </p:cNvPr>
              <p:cNvSpPr txBox="1"/>
              <p:nvPr/>
            </p:nvSpPr>
            <p:spPr>
              <a:xfrm>
                <a:off x="2962851" y="1462031"/>
                <a:ext cx="556243" cy="806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EF1C75C-CBD0-C811-FE97-1DBA8D42C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851" y="1462031"/>
                <a:ext cx="556243" cy="8063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A2B98506-D2C1-ADB4-5C87-A4539039D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61" y="96819"/>
            <a:ext cx="1312509" cy="7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2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$2023.18.30$30+K4lPs7H94VUqPe2XwIsfPRnrXQE//QTEXxb8/8N4CNc6FpgZahzpTjFhMzSA7T/nHJa11DE8Ng2TP3iAmRczFlmslSuUNOgUeb6yRvs0="/>
          <p:cNvGrpSpPr/>
          <p:nvPr/>
        </p:nvGrpSpPr>
        <p:grpSpPr>
          <a:xfrm>
            <a:off x="534305" y="16111"/>
            <a:ext cx="10187018" cy="3352800"/>
            <a:chOff x="414493" y="304799"/>
            <a:chExt cx="7623399" cy="2647951"/>
          </a:xfrm>
        </p:grpSpPr>
        <p:pic>
          <p:nvPicPr>
            <p:cNvPr id="3074" name="Picture 2" descr="D:\ẢNH LÀM CHIPI\MOI NHAT\2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902217" y="-2182925"/>
              <a:ext cx="2647951" cy="7623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751086" y="849499"/>
                  <a:ext cx="6280445" cy="1774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Câu 3: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Kết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quả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phép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nhân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r>
                        <a:rPr lang="vi-V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        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</m:oMath>
                  </a14:m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là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: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                   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B.  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lang="vi-VN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C.  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                            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D.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vi-V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     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1086" y="849499"/>
                  <a:ext cx="6280445" cy="1774438"/>
                </a:xfrm>
                <a:prstGeom prst="rect">
                  <a:avLst/>
                </a:prstGeom>
                <a:blipFill>
                  <a:blip r:embed="rId5"/>
                  <a:stretch>
                    <a:fillRect l="-1452" t="-27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 descr="OPL20U25GSXzBJYl68kk8uQGfFKzs7yb1M4KJWUiLk6ZEvGF+qCIPSnY57AbBFCvTW$2023.18.30$30+K4lPs7H94VUqPe2XwIsfPRnrXQE//QTEXxb8/8N4CNc6FpgZahzpTjFhMzSA7T/nHJa11DE8Ng2TP3iAmRczFlmslSuUNOgUeb6yRvs0="/>
          <p:cNvGrpSpPr/>
          <p:nvPr/>
        </p:nvGrpSpPr>
        <p:grpSpPr>
          <a:xfrm>
            <a:off x="417763" y="3275857"/>
            <a:ext cx="10578352" cy="3105892"/>
            <a:chOff x="751547" y="2835503"/>
            <a:chExt cx="7173255" cy="3450995"/>
          </a:xfrm>
        </p:grpSpPr>
        <p:pic>
          <p:nvPicPr>
            <p:cNvPr id="3075" name="Picture 3" descr="D:\ẢNH LÀM CHIPI\MOI NHAT\81277115d54491d5dc558a5e282eb2dd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697757" y="1059452"/>
              <a:ext cx="3280836" cy="717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832974" y="2835503"/>
                  <a:ext cx="7010400" cy="3248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  <a:p>
                  <a:endParaRPr lang="en-US" dirty="0"/>
                </a:p>
                <a:p>
                  <a:pPr algn="ctr"/>
                  <a:endParaRPr lang="en-US" sz="36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r>
                    <a:rPr lang="en-US" sz="4000" dirty="0" err="1">
                      <a:latin typeface="Times New Roman" pitchFamily="18" charset="0"/>
                      <a:cs typeface="Times New Roman" pitchFamily="18" charset="0"/>
                    </a:rPr>
                    <a:t>Đáp</a:t>
                  </a:r>
                  <a:r>
                    <a:rPr lang="en-US" sz="40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4000" dirty="0" err="1">
                      <a:latin typeface="Times New Roman" pitchFamily="18" charset="0"/>
                      <a:cs typeface="Times New Roman" pitchFamily="18" charset="0"/>
                    </a:rPr>
                    <a:t>án</a:t>
                  </a:r>
                  <a:r>
                    <a:rPr lang="en-US" sz="4000" dirty="0">
                      <a:latin typeface="Times New Roman" pitchFamily="18" charset="0"/>
                      <a:cs typeface="Times New Roman" pitchFamily="18" charset="0"/>
                    </a:rPr>
                    <a:t> :  </a:t>
                  </a:r>
                  <a:r>
                    <a:rPr lang="vi-VN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974" y="2835503"/>
                  <a:ext cx="7010400" cy="3248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4" descr="OPL20U25GSXzBJYl68kk8uQGfFKzs7yb1M4KJWUiLk6ZEvGF+qCIPSnY57AbBFCvTW$2023.18.30$30+K4lPs7H94VUqPe2XwIsfPRnrXQE//QTEXxb8/8N4CNc6FpgZahzpTjFhMzSA7T/nHJa11DE8Ng2TP3iAmRczFlmslSuUNOgUeb6yRvs0=">
            <a:hlinkClick r:id="rId8" action="ppaction://hlinksldjump"/>
            <a:extLst>
              <a:ext uri="{FF2B5EF4-FFF2-40B4-BE49-F238E27FC236}">
                <a16:creationId xmlns:a16="http://schemas.microsoft.com/office/drawing/2014/main" id="{1F107E3C-10EB-4D06-991C-65C896AC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745" y="171450"/>
            <a:ext cx="704850" cy="68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7C3976-262C-0CE6-2619-E7389F3C08EC}"/>
                  </a:ext>
                </a:extLst>
              </p:cNvPr>
              <p:cNvSpPr txBox="1"/>
              <p:nvPr/>
            </p:nvSpPr>
            <p:spPr>
              <a:xfrm>
                <a:off x="6781139" y="1813077"/>
                <a:ext cx="556243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7C3976-262C-0CE6-2619-E7389F3C0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139" y="1813077"/>
                <a:ext cx="556243" cy="8066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2C4B10B-3AC6-A9FB-961F-475DFC5D9391}"/>
                  </a:ext>
                </a:extLst>
              </p:cNvPr>
              <p:cNvSpPr txBox="1"/>
              <p:nvPr/>
            </p:nvSpPr>
            <p:spPr>
              <a:xfrm>
                <a:off x="8325907" y="454490"/>
                <a:ext cx="962058" cy="968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vi-V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2C4B10B-3AC6-A9FB-961F-475DFC5D9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907" y="454490"/>
                <a:ext cx="962058" cy="9681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092C34-422D-97D7-3F92-0A65DD986D91}"/>
              </a:ext>
            </a:extLst>
          </p:cNvPr>
          <p:cNvGrpSpPr/>
          <p:nvPr/>
        </p:nvGrpSpPr>
        <p:grpSpPr>
          <a:xfrm>
            <a:off x="1398570" y="4030705"/>
            <a:ext cx="9121116" cy="972926"/>
            <a:chOff x="795337" y="3674205"/>
            <a:chExt cx="9121116" cy="972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DCB2D57-0D07-4142-9C46-9CC40EC86DC9}"/>
                    </a:ext>
                  </a:extLst>
                </p:cNvPr>
                <p:cNvSpPr txBox="1"/>
                <p:nvPr/>
              </p:nvSpPr>
              <p:spPr>
                <a:xfrm>
                  <a:off x="795337" y="3858076"/>
                  <a:ext cx="912111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Trả </a:t>
                  </a:r>
                  <a:r>
                    <a:rPr lang="en-US" sz="28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lời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      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              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.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=−3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DCB2D57-0D07-4142-9C46-9CC40EC86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337" y="3858076"/>
                  <a:ext cx="9121116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1336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507E23B-2CB3-587B-3F50-849F2C0D87D3}"/>
                    </a:ext>
                  </a:extLst>
                </p:cNvPr>
                <p:cNvSpPr txBox="1"/>
                <p:nvPr/>
              </p:nvSpPr>
              <p:spPr>
                <a:xfrm>
                  <a:off x="3367335" y="3674205"/>
                  <a:ext cx="962058" cy="9681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vi-VN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507E23B-2CB3-587B-3F50-849F2C0D8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7335" y="3674205"/>
                  <a:ext cx="962058" cy="96815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291EB75-19A8-FAB9-96EC-973AF54371BB}"/>
                    </a:ext>
                  </a:extLst>
                </p:cNvPr>
                <p:cNvSpPr txBox="1"/>
                <p:nvPr/>
              </p:nvSpPr>
              <p:spPr>
                <a:xfrm>
                  <a:off x="4705589" y="3678981"/>
                  <a:ext cx="1300612" cy="9681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vi-VN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291EB75-19A8-FAB9-96EC-973AF5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5589" y="3678981"/>
                  <a:ext cx="1300612" cy="96815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COUNTDOWN TIMER ( v 679 ) 30 sec with sound music effects 4K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0C54D8AA-4AEC-57EA-9D86-E2255C714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061" y="96819"/>
            <a:ext cx="1312509" cy="7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$2023.18.30$30+K4lPs7H94VUqPe2XwIsfPRnrXQE//QTEXxb8/8N4CNc6FpgZahzpTjFhMzSA7T/nHJa11DE8Ng2TP3iAmRczFlmslSuUNOgUeb6yRvs0="/>
          <p:cNvGrpSpPr/>
          <p:nvPr/>
        </p:nvGrpSpPr>
        <p:grpSpPr>
          <a:xfrm>
            <a:off x="1247775" y="57146"/>
            <a:ext cx="10191750" cy="3230332"/>
            <a:chOff x="289877" y="76196"/>
            <a:chExt cx="8610601" cy="2990851"/>
          </a:xfrm>
        </p:grpSpPr>
        <p:pic>
          <p:nvPicPr>
            <p:cNvPr id="3074" name="Picture 2" descr="D:\ẢNH LÀM CHIPI\MOI NHAT\2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099752" y="-2733679"/>
              <a:ext cx="2990851" cy="861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312103" y="855816"/>
                  <a:ext cx="6983991" cy="143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Câu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4: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Kết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quả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phép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nhân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2800" dirty="0"/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là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:</a:t>
                  </a:r>
                </a:p>
                <a:p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A.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         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B. 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C. 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D. 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103" y="855816"/>
                  <a:ext cx="6983991" cy="1431610"/>
                </a:xfrm>
                <a:prstGeom prst="rect">
                  <a:avLst/>
                </a:prstGeom>
                <a:blipFill>
                  <a:blip r:embed="rId5"/>
                  <a:stretch>
                    <a:fillRect l="-1367" t="-41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 descr="OPL20U25GSXzBJYl68kk8uQGfFKzs7yb1M4KJWUiLk6ZEvGF+qCIPSnY57AbBFCvTW$2023.18.30$30+K4lPs7H94VUqPe2XwIsfPRnrXQE//QTEXxb8/8N4CNc6FpgZahzpTjFhMzSA7T/nHJa11DE8Ng2TP3iAmRczFlmslSuUNOgUeb6yRvs0="/>
          <p:cNvGrpSpPr/>
          <p:nvPr/>
        </p:nvGrpSpPr>
        <p:grpSpPr>
          <a:xfrm>
            <a:off x="860612" y="3429000"/>
            <a:ext cx="11116235" cy="2762256"/>
            <a:chOff x="-152401" y="3047996"/>
            <a:chExt cx="9296400" cy="3809999"/>
          </a:xfrm>
        </p:grpSpPr>
        <p:pic>
          <p:nvPicPr>
            <p:cNvPr id="3075" name="Picture 3" descr="D:\ẢNH LÀM CHIPI\MOI NHAT\81277115d54491d5dc558a5e282eb2dd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90799" y="304796"/>
              <a:ext cx="3809999" cy="929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14400" y="3581400"/>
              <a:ext cx="7010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pic>
        <p:nvPicPr>
          <p:cNvPr id="3076" name="Picture 4" descr="OPL20U25GSXzBJYl68kk8uQGfFKzs7yb1M4KJWUiLk6ZEvGF+qCIPSnY57AbBFCvTW$2023.18.30$30+K4lPs7H94VUqPe2XwIsfPRnrXQE//QTEXxb8/8N4CNc6FpgZahzpTjFhMzSA7T/nHJa11DE8Ng2TP3iAmRczFlmslSuUNOgUeb6yRvs0=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901" y="57144"/>
            <a:ext cx="704850" cy="68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DC501D3-3D5E-467E-A5BB-404B15750179}"/>
                  </a:ext>
                </a:extLst>
              </p:cNvPr>
              <p:cNvSpPr/>
              <p:nvPr/>
            </p:nvSpPr>
            <p:spPr>
              <a:xfrm>
                <a:off x="4074867" y="4331441"/>
                <a:ext cx="478203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 </a:t>
                </a:r>
                <a:r>
                  <a:rPr lang="vi-VN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DC501D3-3D5E-467E-A5BB-404B157501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867" y="4331441"/>
                <a:ext cx="4782032" cy="707886"/>
              </a:xfrm>
              <a:prstGeom prst="rect">
                <a:avLst/>
              </a:prstGeom>
              <a:blipFill>
                <a:blip r:embed="rId9"/>
                <a:stretch>
                  <a:fillRect l="-3949" t="-14655" b="-37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E52CF5-9730-44A0-902E-F589E5E52499}"/>
                  </a:ext>
                </a:extLst>
              </p:cNvPr>
              <p:cNvSpPr txBox="1"/>
              <p:nvPr/>
            </p:nvSpPr>
            <p:spPr>
              <a:xfrm>
                <a:off x="2505075" y="4177749"/>
                <a:ext cx="96869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.3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=3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6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E52CF5-9730-44A0-902E-F589E5E52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075" y="4177749"/>
                <a:ext cx="9686925" cy="523220"/>
              </a:xfrm>
              <a:prstGeom prst="rect">
                <a:avLst/>
              </a:prstGeom>
              <a:blipFill>
                <a:blip r:embed="rId10"/>
                <a:stretch>
                  <a:fillRect l="-1322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UNTDOWN TIMER ( v 679 ) 30 sec with sound music effects 4K" descr="OPL20U25GSXzBJYl68kk8uQGfFKzs7yb1M4KJWUiLk6ZEvGF+qCIPSnY57AbBFCvTW$2023.18.30$30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DF35D28-642F-2920-B2F6-1E103081DB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61" y="96819"/>
            <a:ext cx="1312509" cy="7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6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1625</Words>
  <Application>Microsoft Office PowerPoint</Application>
  <PresentationFormat>Widescreen</PresentationFormat>
  <Paragraphs>199</Paragraphs>
  <Slides>25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Palatino Linotype</vt:lpstr>
      <vt:lpstr>Times New Roman</vt:lpstr>
      <vt:lpstr>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Chi Nguyễn</cp:lastModifiedBy>
  <cp:revision>105</cp:revision>
  <dcterms:created xsi:type="dcterms:W3CDTF">2023-06-13T01:54:41Z</dcterms:created>
  <dcterms:modified xsi:type="dcterms:W3CDTF">2025-08-20T16:27:23Z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2023-07-12T07:12:27Z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fceb32fe-383b-41cc-b4a6-17e449286697</vt:lpwstr>
  </property>
  <property fmtid="{D5CDD505-2E9C-101B-9397-08002B2CF9AE}" pid="7" name="MSIP_Label_defa4170-0d19-0005-0004-bc88714345d2_ActionId">
    <vt:lpwstr>03207ac2-796c-4ef4-92ca-6fb003da4861</vt:lpwstr>
  </property>
  <property fmtid="{D5CDD505-2E9C-101B-9397-08002B2CF9AE}" pid="8" name="MSIP_Label_defa4170-0d19-0005-0004-bc88714345d2_ContentBits">
    <vt:lpwstr>0</vt:lpwstr>
  </property>
</Properties>
</file>