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60" r:id="rId2"/>
    <p:sldMasterId id="2147483685" r:id="rId3"/>
    <p:sldMasterId id="2147483697" r:id="rId4"/>
  </p:sldMasterIdLst>
  <p:notesMasterIdLst>
    <p:notesMasterId r:id="rId28"/>
  </p:notesMasterIdLst>
  <p:handoutMasterIdLst>
    <p:handoutMasterId r:id="rId29"/>
  </p:handoutMasterIdLst>
  <p:sldIdLst>
    <p:sldId id="590" r:id="rId5"/>
    <p:sldId id="609" r:id="rId6"/>
    <p:sldId id="610" r:id="rId7"/>
    <p:sldId id="621" r:id="rId8"/>
    <p:sldId id="611" r:id="rId9"/>
    <p:sldId id="613" r:id="rId10"/>
    <p:sldId id="626" r:id="rId11"/>
    <p:sldId id="627" r:id="rId12"/>
    <p:sldId id="628" r:id="rId13"/>
    <p:sldId id="629" r:id="rId14"/>
    <p:sldId id="631" r:id="rId15"/>
    <p:sldId id="637" r:id="rId16"/>
    <p:sldId id="635" r:id="rId17"/>
    <p:sldId id="638" r:id="rId18"/>
    <p:sldId id="614" r:id="rId19"/>
    <p:sldId id="639" r:id="rId20"/>
    <p:sldId id="641" r:id="rId21"/>
    <p:sldId id="643" r:id="rId22"/>
    <p:sldId id="640" r:id="rId23"/>
    <p:sldId id="616" r:id="rId24"/>
    <p:sldId id="642" r:id="rId25"/>
    <p:sldId id="351" r:id="rId26"/>
    <p:sldId id="625"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uan Nguyen Thi My" initials="TNTM" lastIdx="1" clrIdx="0">
    <p:extLst>
      <p:ext uri="{19B8F6BF-5375-455C-9EA6-DF929625EA0E}">
        <p15:presenceInfo xmlns:p15="http://schemas.microsoft.com/office/powerpoint/2012/main" userId="Thuan Nguyen Thi My" providerId="None"/>
      </p:ext>
    </p:extLst>
  </p:cmAuthor>
  <p:cmAuthor id="2" name="ADMIN"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D43"/>
    <a:srgbClr val="FF33CC"/>
    <a:srgbClr val="DE4654"/>
    <a:srgbClr val="0000FF"/>
    <a:srgbClr val="000099"/>
    <a:srgbClr val="02023C"/>
    <a:srgbClr val="54304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557" autoAdjust="0"/>
  </p:normalViewPr>
  <p:slideViewPr>
    <p:cSldViewPr>
      <p:cViewPr varScale="1">
        <p:scale>
          <a:sx n="103" d="100"/>
          <a:sy n="103" d="100"/>
        </p:scale>
        <p:origin x="787" y="77"/>
      </p:cViewPr>
      <p:guideLst>
        <p:guide orient="horz" pos="1620"/>
        <p:guide pos="2880"/>
      </p:guideLst>
    </p:cSldViewPr>
  </p:slideViewPr>
  <p:notesTextViewPr>
    <p:cViewPr>
      <p:scale>
        <a:sx n="1" d="1"/>
        <a:sy n="1" d="1"/>
      </p:scale>
      <p:origin x="0" y="0"/>
    </p:cViewPr>
  </p:notesTextViewPr>
  <p:notesViewPr>
    <p:cSldViewPr showGuides="1">
      <p:cViewPr varScale="1">
        <p:scale>
          <a:sx n="65" d="100"/>
          <a:sy n="65" d="100"/>
        </p:scale>
        <p:origin x="3082"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CDD7B6-791E-4961-8FEC-29CCD62ED843}" type="datetimeFigureOut">
              <a:rPr lang="en-US" smtClean="0"/>
              <a:t>8/20/2025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D77F45-4311-46EF-82D0-374612DCB225}" type="slidenum">
              <a:rPr lang="en-US" smtClean="0"/>
              <a:t>‹#›</a:t>
            </a:fld>
            <a:endParaRPr lang="en-US"/>
          </a:p>
        </p:txBody>
      </p:sp>
    </p:spTree>
    <p:extLst>
      <p:ext uri="{BB962C8B-B14F-4D97-AF65-F5344CB8AC3E}">
        <p14:creationId xmlns:p14="http://schemas.microsoft.com/office/powerpoint/2010/main" val="3904674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A3592-FEF6-4F18-A34B-F0E5D14EE5C6}" type="datetimeFigureOut">
              <a:rPr lang="en-US" smtClean="0"/>
              <a:t>8/20/2025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86841-B6E9-4602-99D2-E5DE711450F7}" type="slidenum">
              <a:rPr lang="en-US" smtClean="0"/>
              <a:t>‹#›</a:t>
            </a:fld>
            <a:endParaRPr lang="en-US"/>
          </a:p>
        </p:txBody>
      </p:sp>
    </p:spTree>
    <p:extLst>
      <p:ext uri="{BB962C8B-B14F-4D97-AF65-F5344CB8AC3E}">
        <p14:creationId xmlns:p14="http://schemas.microsoft.com/office/powerpoint/2010/main" val="5282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a:t>
            </a:fld>
            <a:endParaRPr lang="en-US"/>
          </a:p>
        </p:txBody>
      </p:sp>
    </p:spTree>
    <p:extLst>
      <p:ext uri="{BB962C8B-B14F-4D97-AF65-F5344CB8AC3E}">
        <p14:creationId xmlns:p14="http://schemas.microsoft.com/office/powerpoint/2010/main" val="2214156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37489B-9115-48D9-8D08-A2FE8284312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060003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sng">
                <a:solidFill>
                  <a:srgbClr val="FF0000"/>
                </a:solidFill>
                <a:latin typeface="Arial" panose="020B0604020202020204" pitchFamily="34" charset="0"/>
                <a:cs typeface="Arial" panose="020B0604020202020204" pitchFamily="34" charset="0"/>
              </a:rPr>
              <a:t>Gợi ý:</a:t>
            </a:r>
            <a:r>
              <a:rPr lang="en-US" sz="1200">
                <a:solidFill>
                  <a:srgbClr val="FF0000"/>
                </a:solidFill>
                <a:latin typeface="Arial" panose="020B0604020202020204" pitchFamily="34" charset="0"/>
                <a:cs typeface="Arial" panose="020B0604020202020204" pitchFamily="34" charset="0"/>
              </a:rPr>
              <a:t> Đ</a:t>
            </a:r>
            <a:r>
              <a:rPr lang="vi-VN" sz="1200">
                <a:solidFill>
                  <a:srgbClr val="FF0000"/>
                </a:solidFill>
                <a:latin typeface="+mn-lt"/>
                <a:cs typeface="Arial" panose="020B0604020202020204" pitchFamily="34" charset="0"/>
              </a:rPr>
              <a:t>ưa ra bài toán thực tế có kèm hướng dẫn ban đầu đối với bài toán để học sinh về nhà tư duy tiếp</a:t>
            </a:r>
            <a:r>
              <a:rPr lang="en-US" sz="1200">
                <a:solidFill>
                  <a:srgbClr val="FF0000"/>
                </a:solidFill>
                <a:latin typeface="Arial" panose="020B0604020202020204" pitchFamily="34" charset="0"/>
                <a:cs typeface="Arial" panose="020B0604020202020204" pitchFamily="34" charset="0"/>
              </a:rPr>
              <a:t> hoặc giải quyết tại lớp nếu có thời gian.</a:t>
            </a:r>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t>20</a:t>
            </a:fld>
            <a:endParaRPr lang="en-US"/>
          </a:p>
        </p:txBody>
      </p:sp>
    </p:spTree>
    <p:extLst>
      <p:ext uri="{BB962C8B-B14F-4D97-AF65-F5344CB8AC3E}">
        <p14:creationId xmlns:p14="http://schemas.microsoft.com/office/powerpoint/2010/main" val="2271063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3336521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2F6400-53A4-4C9B-9D25-EA5D415A60BF}"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554905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2F6400-53A4-4C9B-9D25-EA5D415A60BF}"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485185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2F6400-53A4-4C9B-9D25-EA5D415A60BF}"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1503325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1043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3384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1703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2876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9169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3727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2627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5911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2F6400-53A4-4C9B-9D25-EA5D415A60BF}"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3641968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3127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6790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30312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E02100-3795-4BEF-BE9C-06181126E3A6}"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038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E02100-3795-4BEF-BE9C-06181126E3A6}"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597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E02100-3795-4BEF-BE9C-06181126E3A6}"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221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E02100-3795-4BEF-BE9C-06181126E3A6}" type="datetimeFigureOut">
              <a:rPr lang="en-US" smtClean="0">
                <a:solidFill>
                  <a:prstClr val="black">
                    <a:tint val="75000"/>
                  </a:prstClr>
                </a:solidFill>
              </a:rPr>
              <a:pPr/>
              <a:t>8/20/2025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274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E02100-3795-4BEF-BE9C-06181126E3A6}" type="datetimeFigureOut">
              <a:rPr lang="en-US" smtClean="0">
                <a:solidFill>
                  <a:prstClr val="black">
                    <a:tint val="75000"/>
                  </a:prstClr>
                </a:solidFill>
              </a:rPr>
              <a:pPr/>
              <a:t>8/20/2025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377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E02100-3795-4BEF-BE9C-06181126E3A6}" type="datetimeFigureOut">
              <a:rPr lang="en-US" smtClean="0">
                <a:solidFill>
                  <a:prstClr val="black">
                    <a:tint val="75000"/>
                  </a:prstClr>
                </a:solidFill>
              </a:rPr>
              <a:pPr/>
              <a:t>8/20/2025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918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02100-3795-4BEF-BE9C-06181126E3A6}" type="datetimeFigureOut">
              <a:rPr lang="en-US" smtClean="0">
                <a:solidFill>
                  <a:prstClr val="black">
                    <a:tint val="75000"/>
                  </a:prstClr>
                </a:solidFill>
              </a:rPr>
              <a:pPr/>
              <a:t>8/20/2025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032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2F6400-53A4-4C9B-9D25-EA5D415A60BF}"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2554997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5E02100-3795-4BEF-BE9C-06181126E3A6}" type="datetimeFigureOut">
              <a:rPr lang="en-US" smtClean="0">
                <a:solidFill>
                  <a:prstClr val="black">
                    <a:tint val="75000"/>
                  </a:prstClr>
                </a:solidFill>
              </a:rPr>
              <a:pPr/>
              <a:t>8/20/2025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958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5E02100-3795-4BEF-BE9C-06181126E3A6}" type="datetimeFigureOut">
              <a:rPr lang="en-US" smtClean="0">
                <a:solidFill>
                  <a:prstClr val="black">
                    <a:tint val="75000"/>
                  </a:prstClr>
                </a:solidFill>
              </a:rPr>
              <a:pPr/>
              <a:t>8/20/2025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020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E02100-3795-4BEF-BE9C-06181126E3A6}"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562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E02100-3795-4BEF-BE9C-06181126E3A6}"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01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F02A1-B26A-442C-8043-20939094B5D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507AF29A-2711-4980-9047-A30692EEB5B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FE25823-4349-4C0C-9C60-C8830C2177CA}"/>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20/08/2025</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D081C8EE-B6FD-4D3D-9749-91C215B7AE2A}"/>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AB53EBF7-A85D-462A-A26F-298794063D5C}"/>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46843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D88E6-1A59-4639-9BE0-7D3C26A1344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1A3A75A-0986-4475-84C6-2C502A9147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FC29051-336D-45A2-A120-8930EB209D1B}"/>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20/08/2025</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AE1E883A-D7A0-454F-90A1-236CD7066F0C}"/>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ADBAD1F0-16CA-45C2-A115-C245814D3581}"/>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278521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D0066-9B8C-46A5-B63A-34FBC8C5685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948C94A-8603-4485-8882-00CECE388F6C}"/>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7F8E6D-E95D-4E37-BCD5-F8BC56A92E8A}"/>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20/08/2025</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A2C51CB1-1AE6-4D2A-B788-93F5FDDE4E5B}"/>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F56E9BC3-E641-4CA3-84FF-52518677FD75}"/>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513550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154B-C485-4D2C-A8E2-9011E01F461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C46B929-FA5B-4D72-A0AE-91F28E858D9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A2CF512-C379-4F32-8AB1-006B8CB1E82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55B5EF2-CDFE-4575-AFED-23BFB76AF28F}"/>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20/08/2025</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1CDD91E0-D7EB-440B-B598-969E92CCE0E8}"/>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AB72F3F9-9A95-4C61-9332-9219C1282D87}"/>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92237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8E5B4-2018-4D7A-B6E0-8B8FF8C91CD1}"/>
              </a:ext>
            </a:extLst>
          </p:cNvPr>
          <p:cNvSpPr>
            <a:spLocks noGrp="1"/>
          </p:cNvSpPr>
          <p:nvPr>
            <p:ph type="title"/>
          </p:nvPr>
        </p:nvSpPr>
        <p:spPr>
          <a:xfrm>
            <a:off x="629841" y="273844"/>
            <a:ext cx="7886700" cy="994172"/>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B738C1F-A330-4AA9-ACB2-15F9B878416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544CAEA-B371-4824-8A78-B404C6C8014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1BC2FF8D-4E0F-4034-941F-BE283F54B98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1FEC4-DFCB-4DA4-AD5D-81C7BB602E9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2157B981-E0CC-454A-9463-E646F1BBF8F4}"/>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20/08/2025</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id="{B770CF36-89D2-4848-9F9A-5677B5866DF6}"/>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id="{0D0A8D33-4A74-4825-ADB1-EB36A1F43D75}"/>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981134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2C41-E69A-496B-87CD-63E7B5BEC3E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BD6003D-63CF-4B98-B9FC-24D4137729F0}"/>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20/08/2025</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id="{94E18784-9069-4F47-B9C6-84DE1E4B2F7F}"/>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id="{3DB07E85-F927-40D2-B882-821905252874}"/>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14315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2F6400-53A4-4C9B-9D25-EA5D415A60BF}" type="datetimeFigureOut">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34263438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0461" b="16308"/>
          <a:stretch/>
        </p:blipFill>
        <p:spPr>
          <a:xfrm>
            <a:off x="7991500" y="4324350"/>
            <a:ext cx="604818" cy="442913"/>
          </a:xfrm>
          <a:prstGeom prst="rect">
            <a:avLst/>
          </a:prstGeom>
        </p:spPr>
      </p:pic>
      <p:sp>
        <p:nvSpPr>
          <p:cNvPr id="2" name="Date Placeholder 1">
            <a:extLst>
              <a:ext uri="{FF2B5EF4-FFF2-40B4-BE49-F238E27FC236}">
                <a16:creationId xmlns:a16="http://schemas.microsoft.com/office/drawing/2014/main" id="{1BEC5B7D-3DC9-42DC-9CCD-411A9122A9F6}"/>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20/08/2025</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id="{DF521E20-5994-43AD-AF9B-E6F96212AD13}"/>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id="{89291151-A9E1-42A7-B87C-9269516F7044}"/>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035596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14253-4BBB-4EB4-956C-48464B4844A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D7517DA-39BD-4628-BF95-5D48B4CA505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4B21316-EEA9-467A-A5A6-6436C84C87A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1242373-C567-4EB3-A04B-7306F8DF17F9}"/>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20/08/2025</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D11C6653-CDE6-4F88-A231-47AE03E0D75F}"/>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111E0521-358A-43CE-A798-88D5BB534143}"/>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625518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7FE89-79AF-4CF4-B3B3-1E42589EF5F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828BE7B3-5B04-47C3-823B-9309DBC3C8A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id="{1CEC53C0-448F-4251-8720-6C83F076D9B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61BEA20-9EC0-4F07-9790-03CA5361FC97}"/>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20/08/2025</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9C54A513-6AC0-407F-9F93-65C1C2208049}"/>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59C356E2-EE42-442F-A12C-CE61EF7D50B9}"/>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003041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C183B-798F-4ACE-83B5-F517176A5C4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966986F-4925-46FF-A2A9-36E6FED76F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CB379ED-C54C-4361-98B1-7142BAF23360}"/>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20/08/2025</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9061EE85-E5B4-4A3C-8BFE-6FE68B7907BB}"/>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F8DA28C-14C8-410C-B148-46EFF85335DD}"/>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804578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FB38A4-9833-4DE5-BB39-D48AAE56002F}"/>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24594D6-D85A-4500-BB5E-02728C0B0B67}"/>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D33696A-06B9-40DA-899C-7D16FF36ABCD}"/>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20/08/2025</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5F848B26-878F-4F0F-B2DD-83EEDF676E07}"/>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C190F93-45AB-446E-B9C1-834218C869A9}"/>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15841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quarter" idx="1"/>
          </p:nvPr>
        </p:nvSpPr>
        <p:spPr>
          <a:xfrm>
            <a:off x="457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0F1B50A-7B53-46BF-AD99-3534BF84E6F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9133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2F6400-53A4-4C9B-9D25-EA5D415A60BF}" type="datetimeFigureOut">
              <a:rPr lang="en-US" smtClean="0"/>
              <a:t>8/20/2025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1641419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2F6400-53A4-4C9B-9D25-EA5D415A60BF}" type="datetimeFigureOut">
              <a:rPr lang="en-US" smtClean="0"/>
              <a:t>8/20/2025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395262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F6400-53A4-4C9B-9D25-EA5D415A60BF}" type="datetimeFigureOut">
              <a:rPr lang="en-US" smtClean="0"/>
              <a:t>8/20/2025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2311764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2F6400-53A4-4C9B-9D25-EA5D415A60BF}" type="datetimeFigureOut">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3686408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2F6400-53A4-4C9B-9D25-EA5D415A60BF}" type="datetimeFigureOut">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228902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32F6400-53A4-4C9B-9D25-EA5D415A60BF}" type="datetimeFigureOut">
              <a:rPr lang="en-US" smtClean="0"/>
              <a:t>8/20/2025</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09480E8-0381-4A7B-8F1A-1709C0764F91}" type="slidenum">
              <a:rPr lang="en-US" smtClean="0"/>
              <a:t>‹#›</a:t>
            </a:fld>
            <a:endParaRPr lang="en-US"/>
          </a:p>
        </p:txBody>
      </p:sp>
    </p:spTree>
    <p:extLst>
      <p:ext uri="{BB962C8B-B14F-4D97-AF65-F5344CB8AC3E}">
        <p14:creationId xmlns:p14="http://schemas.microsoft.com/office/powerpoint/2010/main" val="357468452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9E9F21DE-91B0-4F59-9729-201E87135832}" type="datetimeFigureOut">
              <a:rPr lang="en-US" smtClean="0">
                <a:solidFill>
                  <a:prstClr val="black">
                    <a:tint val="75000"/>
                  </a:prstClr>
                </a:solidFill>
              </a:rPr>
              <a:pPr>
                <a:defRPr/>
              </a:pPr>
              <a:t>8/20/2025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2009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5E02100-3795-4BEF-BE9C-06181126E3A6}"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24745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57921C-1A63-40CE-B002-10F051D203E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0187463-95D8-4CF7-B8FC-8C8E384B2A3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5F52185-48FC-4136-90CF-85D79EA36E0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03061CC-3D04-454E-924B-718621B9FD7F}" type="datetimeFigureOut">
              <a:rPr lang="vi-VN" smtClean="0">
                <a:solidFill>
                  <a:prstClr val="black">
                    <a:tint val="75000"/>
                  </a:prstClr>
                </a:solidFill>
              </a:rPr>
              <a:pPr/>
              <a:t>20/08/2025</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DCC52ED5-D41F-443F-9025-F578956BDFC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DAAC1018-225C-494D-A645-99E7115F9BC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5920996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4.bin"/><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31.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wmf"/><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6.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4.bin"/><Relationship Id="rId1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4.wmf"/><Relationship Id="rId7" Type="http://schemas.openxmlformats.org/officeDocument/2006/relationships/image" Target="../media/image171.png"/><Relationship Id="rId2" Type="http://schemas.openxmlformats.org/officeDocument/2006/relationships/oleObject" Target="../embeddings/oleObject14.bin"/><Relationship Id="rId1" Type="http://schemas.openxmlformats.org/officeDocument/2006/relationships/slideLayout" Target="../slideLayouts/slideLayout18.xml"/><Relationship Id="rId6" Type="http://schemas.openxmlformats.org/officeDocument/2006/relationships/image" Target="../media/image150.png"/><Relationship Id="rId4" Type="http://schemas.openxmlformats.org/officeDocument/2006/relationships/image" Target="../media/image33.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4.bin"/><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4.wmf"/><Relationship Id="rId7" Type="http://schemas.openxmlformats.org/officeDocument/2006/relationships/image" Target="../media/image380.png"/><Relationship Id="rId2" Type="http://schemas.openxmlformats.org/officeDocument/2006/relationships/oleObject" Target="../embeddings/oleObject14.bin"/><Relationship Id="rId1" Type="http://schemas.openxmlformats.org/officeDocument/2006/relationships/slideLayout" Target="../slideLayouts/slideLayout18.xml"/><Relationship Id="rId6" Type="http://schemas.openxmlformats.org/officeDocument/2006/relationships/image" Target="../media/image370.png"/><Relationship Id="rId4" Type="http://schemas.openxmlformats.org/officeDocument/2006/relationships/image" Target="../media/image38.pn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8.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4.wmf"/><Relationship Id="rId5" Type="http://schemas.openxmlformats.org/officeDocument/2006/relationships/oleObject" Target="../embeddings/oleObject14.bin"/><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image" Target="../media/image420.png"/><Relationship Id="rId16" Type="http://schemas.openxmlformats.org/officeDocument/2006/relationships/image" Target="../media/image56.png"/><Relationship Id="rId1" Type="http://schemas.openxmlformats.org/officeDocument/2006/relationships/slideLayout" Target="../slideLayouts/slideLayout18.xml"/><Relationship Id="rId6" Type="http://schemas.openxmlformats.org/officeDocument/2006/relationships/image" Target="../media/image360.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8.png"/><Relationship Id="rId1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4.wmf"/><Relationship Id="rId7" Type="http://schemas.openxmlformats.org/officeDocument/2006/relationships/image" Target="../media/image61.png"/><Relationship Id="rId2" Type="http://schemas.openxmlformats.org/officeDocument/2006/relationships/oleObject" Target="../embeddings/oleObject14.bin"/><Relationship Id="rId1" Type="http://schemas.openxmlformats.org/officeDocument/2006/relationships/slideLayout" Target="../slideLayouts/slideLayout18.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5.bin"/><Relationship Id="rId1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oleObject" Target="../embeddings/oleObject2.bin"/><Relationship Id="rId12" Type="http://schemas.openxmlformats.org/officeDocument/2006/relationships/image" Target="../media/image8.wmf"/><Relationship Id="rId17" Type="http://schemas.openxmlformats.org/officeDocument/2006/relationships/image" Target="../media/image10.png"/><Relationship Id="rId2" Type="http://schemas.openxmlformats.org/officeDocument/2006/relationships/image" Target="../media/image4.PNG"/><Relationship Id="rId16"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5.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7.wmf"/><Relationship Id="rId4" Type="http://schemas.openxmlformats.org/officeDocument/2006/relationships/image" Target="../media/image6.png"/><Relationship Id="rId9" Type="http://schemas.openxmlformats.org/officeDocument/2006/relationships/oleObject" Target="../embeddings/oleObject3.bin"/><Relationship Id="rId14" Type="http://schemas.openxmlformats.org/officeDocument/2006/relationships/image" Target="../media/image9.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1.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15.png"/><Relationship Id="rId1" Type="http://schemas.openxmlformats.org/officeDocument/2006/relationships/slideLayout" Target="../slideLayouts/slideLayout18.xml"/><Relationship Id="rId5" Type="http://schemas.openxmlformats.org/officeDocument/2006/relationships/oleObject" Target="../embeddings/oleObject7.bin"/><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18" Type="http://schemas.openxmlformats.org/officeDocument/2006/relationships/image" Target="../media/image13.png"/><Relationship Id="rId3" Type="http://schemas.openxmlformats.org/officeDocument/2006/relationships/slideLayout" Target="../slideLayouts/slideLayout18.xml"/><Relationship Id="rId7" Type="http://schemas.openxmlformats.org/officeDocument/2006/relationships/oleObject" Target="../embeddings/oleObject9.bin"/><Relationship Id="rId17" Type="http://schemas.openxmlformats.org/officeDocument/2006/relationships/image" Target="../media/image27.png"/><Relationship Id="rId2" Type="http://schemas.openxmlformats.org/officeDocument/2006/relationships/video" Target="../media/media1.mp4"/><Relationship Id="rId16" Type="http://schemas.openxmlformats.org/officeDocument/2006/relationships/image" Target="../media/image26.png"/><Relationship Id="rId20" Type="http://schemas.openxmlformats.org/officeDocument/2006/relationships/image" Target="../media/image160.png"/><Relationship Id="rId1" Type="http://schemas.microsoft.com/office/2007/relationships/media" Target="../media/media1.mp4"/><Relationship Id="rId6" Type="http://schemas.openxmlformats.org/officeDocument/2006/relationships/image" Target="../media/image9.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image" Target="../media/image24.png"/><Relationship Id="rId10" Type="http://schemas.openxmlformats.org/officeDocument/2006/relationships/image" Target="../media/image18.png"/><Relationship Id="rId19" Type="http://schemas.openxmlformats.org/officeDocument/2006/relationships/image" Target="../media/image151.png"/><Relationship Id="rId4" Type="http://schemas.openxmlformats.org/officeDocument/2006/relationships/image" Target="../media/image16.png"/><Relationship Id="rId9" Type="http://schemas.openxmlformats.org/officeDocument/2006/relationships/image" Target="../media/image12.wmf"/><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image" Target="../media/image20.png"/><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image" Target="../media/image22.png"/><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22" descr="OPL20U25GSXzBJYl68kk8uQGfFKzs7yb1M4KJWUiLk6ZEvGF+qCIPSnY57AbBFCvTW$2023.18.30$30+K4lPs7H94VUqPe2XwIsfPRnrXQE//QTEXxb8/8N4CNc6FpgZahzpTjFhMzSA7T/nHJa11DE8Ng2TP3iAmRczFlmslSuUNOgUeb6yRvs0="/>
          <p:cNvGrpSpPr>
            <a:grpSpLocks/>
          </p:cNvGrpSpPr>
          <p:nvPr/>
        </p:nvGrpSpPr>
        <p:grpSpPr bwMode="auto">
          <a:xfrm>
            <a:off x="152400" y="361387"/>
            <a:ext cx="9068412" cy="560041"/>
            <a:chOff x="-715" y="589"/>
            <a:chExt cx="5323" cy="424"/>
          </a:xfrm>
        </p:grpSpPr>
        <p:sp>
          <p:nvSpPr>
            <p:cNvPr id="2057" name="Text Box 17"/>
            <p:cNvSpPr txBox="1">
              <a:spLocks noChangeArrowheads="1"/>
            </p:cNvSpPr>
            <p:nvPr/>
          </p:nvSpPr>
          <p:spPr bwMode="auto">
            <a:xfrm>
              <a:off x="-715" y="589"/>
              <a:ext cx="5323"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400" b="1" dirty="0">
                  <a:solidFill>
                    <a:srgbClr val="FF0000"/>
                  </a:solidFill>
                  <a:latin typeface="Times New Roman" pitchFamily="18" charset="0"/>
                </a:rPr>
                <a:t>TRƯỜNG THCS NGỌC HỒI</a:t>
              </a:r>
            </a:p>
          </p:txBody>
        </p:sp>
        <p:sp>
          <p:nvSpPr>
            <p:cNvPr id="2058" name="Line 20"/>
            <p:cNvSpPr>
              <a:spLocks noChangeShapeType="1"/>
            </p:cNvSpPr>
            <p:nvPr/>
          </p:nvSpPr>
          <p:spPr bwMode="auto">
            <a:xfrm>
              <a:off x="1349" y="1013"/>
              <a:ext cx="1296" cy="0"/>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a:solidFill>
                  <a:prstClr val="black"/>
                </a:solidFill>
              </a:endParaRPr>
            </a:p>
          </p:txBody>
        </p:sp>
      </p:grpSp>
      <p:sp>
        <p:nvSpPr>
          <p:cNvPr id="13" name="TextBox 13" descr="OPL20U25GSXzBJYl68kk8uQGfFKzs7yb1M4KJWUiLk6ZEvGF+qCIPSnY57AbBFCvTW$2023.18.30$30+K4lPs7H94VUqPe2XwIsfPRnrXQE//QTEXxb8/8N4CNc6FpgZahzpTjFhMzSA7T/nHJa11DE8Ng2TP3iAmRczFlmslSuUNOgUeb6yRvs0="/>
          <p:cNvSpPr txBox="1">
            <a:spLocks noChangeArrowheads="1"/>
          </p:cNvSpPr>
          <p:nvPr/>
        </p:nvSpPr>
        <p:spPr bwMode="auto">
          <a:xfrm>
            <a:off x="1393490" y="1885950"/>
            <a:ext cx="6586232" cy="461665"/>
          </a:xfrm>
          <a:prstGeom prst="rect">
            <a:avLst/>
          </a:prstGeom>
          <a:noFill/>
          <a:ln w="57150">
            <a:solidFill>
              <a:srgbClr val="FF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 typeface="Arial" panose="020B0604020202020204" pitchFamily="34" charset="0"/>
              <a:buNone/>
              <a:defRPr/>
            </a:pPr>
            <a:r>
              <a:rPr lang="en-US" altLang="en-US" dirty="0">
                <a:ln/>
                <a:solidFill>
                  <a:srgbClr val="000099"/>
                </a:solidFill>
                <a:cs typeface="Times New Roman" panose="02020603050405020304" pitchFamily="18" charset="0"/>
              </a:rPr>
              <a:t>Môn: </a:t>
            </a:r>
            <a:r>
              <a:rPr lang="en-US" altLang="en-US" dirty="0" err="1">
                <a:ln/>
                <a:solidFill>
                  <a:srgbClr val="000099"/>
                </a:solidFill>
                <a:cs typeface="Times New Roman" panose="02020603050405020304" pitchFamily="18" charset="0"/>
              </a:rPr>
              <a:t>Toán</a:t>
            </a:r>
            <a:r>
              <a:rPr lang="en-US" altLang="en-US" dirty="0">
                <a:ln/>
                <a:solidFill>
                  <a:srgbClr val="000099"/>
                </a:solidFill>
                <a:cs typeface="Times New Roman" panose="02020603050405020304" pitchFamily="18" charset="0"/>
              </a:rPr>
              <a:t>/ </a:t>
            </a:r>
            <a:r>
              <a:rPr lang="en-US" altLang="en-US" dirty="0" err="1">
                <a:ln/>
                <a:solidFill>
                  <a:srgbClr val="000099"/>
                </a:solidFill>
                <a:cs typeface="Times New Roman" panose="02020603050405020304" pitchFamily="18" charset="0"/>
              </a:rPr>
              <a:t>Lớp</a:t>
            </a:r>
            <a:r>
              <a:rPr lang="en-US" altLang="en-US" dirty="0">
                <a:ln/>
                <a:solidFill>
                  <a:srgbClr val="000099"/>
                </a:solidFill>
                <a:cs typeface="Times New Roman" panose="02020603050405020304" pitchFamily="18" charset="0"/>
              </a:rPr>
              <a:t> 8 (KNTTVCS)</a:t>
            </a:r>
          </a:p>
        </p:txBody>
      </p:sp>
    </p:spTree>
    <p:extLst>
      <p:ext uri="{BB962C8B-B14F-4D97-AF65-F5344CB8AC3E}">
        <p14:creationId xmlns:p14="http://schemas.microsoft.com/office/powerpoint/2010/main" val="59327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8.30$30+K4lPs7H94VUqPe2XwIsfPRnrXQE//QTEXxb8/8N4CNc6FpgZahzpTjFhMzSA7T/nHJa11DE8Ng2TP3iAmRczFlmslSuUNOgUeb6yRvs0="/>
          <p:cNvSpPr/>
          <p:nvPr/>
        </p:nvSpPr>
        <p:spPr>
          <a:xfrm>
            <a:off x="7620" y="0"/>
            <a:ext cx="9144000" cy="415498"/>
          </a:xfrm>
          <a:prstGeom prst="rect">
            <a:avLst/>
          </a:prstGeom>
          <a:solidFill>
            <a:srgbClr val="FFFF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solidFill>
                  <a:srgbClr val="FF0000"/>
                </a:solidFill>
                <a:effectLst/>
                <a:uLnTx/>
                <a:uFillTx/>
                <a:latin typeface="Times New Roman" panose="02020603050405020304" pitchFamily="18" charset="0"/>
                <a:ea typeface="+mn-ea"/>
                <a:cs typeface="Times New Roman" panose="02020603050405020304" pitchFamily="18" charset="0"/>
              </a:rPr>
              <a:t>BÀI 5:PHÉP CHIA ĐA THỨC CHO ĐƠN THỨC</a:t>
            </a:r>
            <a:endParaRPr kumimoji="0" lang="en-US" sz="2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2" name="TextBox 21"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61440136-7579-D2A5-F6EB-480D6C17E2D4}"/>
              </a:ext>
            </a:extLst>
          </p:cNvPr>
          <p:cNvSpPr txBox="1"/>
          <p:nvPr/>
        </p:nvSpPr>
        <p:spPr>
          <a:xfrm>
            <a:off x="609600" y="329621"/>
            <a:ext cx="51943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1. Chia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đơn</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thức</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cho</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đơn</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thức</a:t>
            </a:r>
            <a:endParaRPr kumimoji="0" lang="en-AE"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TextBox 10"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73778064-6953-9D67-F51E-7D5C60D81BB7}"/>
                  </a:ext>
                </a:extLst>
              </p:cNvPr>
              <p:cNvSpPr txBox="1"/>
              <p:nvPr/>
            </p:nvSpPr>
            <p:spPr>
              <a:xfrm>
                <a:off x="457199" y="1115450"/>
                <a:ext cx="8534400" cy="1938992"/>
              </a:xfrm>
              <a:prstGeom prst="rect">
                <a:avLst/>
              </a:prstGeom>
              <a:noFill/>
            </p:spPr>
            <p:txBody>
              <a:bodyPr wrap="square">
                <a:spAutoFit/>
              </a:bodyPr>
              <a:lstStyle/>
              <a:p>
                <a:pPr algn="just"/>
                <a:r>
                  <a:rPr lang="en-US" sz="2400" b="1" i="1" dirty="0">
                    <a:solidFill>
                      <a:srgbClr val="000000"/>
                    </a:solidFill>
                    <a:effectLst/>
                    <a:latin typeface="Times New Roman" panose="02020603050405020304" pitchFamily="18" charset="0"/>
                    <a:cs typeface="Times New Roman" panose="02020603050405020304" pitchFamily="18" charset="0"/>
                  </a:rPr>
                  <a:t>Luyện </a:t>
                </a:r>
                <a:r>
                  <a:rPr lang="en-US" sz="2400" b="1" i="1" dirty="0" err="1">
                    <a:solidFill>
                      <a:srgbClr val="000000"/>
                    </a:solidFill>
                    <a:effectLst/>
                    <a:latin typeface="Times New Roman" panose="02020603050405020304" pitchFamily="18" charset="0"/>
                    <a:cs typeface="Times New Roman" panose="02020603050405020304" pitchFamily="18" charset="0"/>
                  </a:rPr>
                  <a:t>tập</a:t>
                </a:r>
                <a:r>
                  <a:rPr lang="en-US" sz="2400" b="1" i="1" dirty="0">
                    <a:solidFill>
                      <a:srgbClr val="000000"/>
                    </a:solidFill>
                    <a:effectLst/>
                    <a:latin typeface="Times New Roman" panose="02020603050405020304" pitchFamily="18" charset="0"/>
                    <a:cs typeface="Times New Roman" panose="02020603050405020304" pitchFamily="18" charset="0"/>
                  </a:rPr>
                  <a:t> 1: </a:t>
                </a:r>
                <a:r>
                  <a:rPr lang="vi-VN" sz="2400" b="0" i="0" dirty="0">
                    <a:solidFill>
                      <a:srgbClr val="000000"/>
                    </a:solidFill>
                    <a:effectLst/>
                    <a:latin typeface="Times New Roman" panose="02020603050405020304" pitchFamily="18" charset="0"/>
                    <a:cs typeface="Times New Roman" panose="02020603050405020304" pitchFamily="18" charset="0"/>
                  </a:rPr>
                  <a:t>Trong các phép chia sau đây, phép chia nào không là phép chia hết? Tại sao?</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Tìm thương của các phép chia còn lại:</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a)</a:t>
                </a:r>
                <a:r>
                  <a:rPr lang="en-US" sz="2400" b="0" i="0" dirty="0">
                    <a:solidFill>
                      <a:srgbClr val="000000"/>
                    </a:solidFill>
                    <a:effectLst/>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solidFill>
                          <a:srgbClr val="000000"/>
                        </a:solidFill>
                        <a:effectLst/>
                        <a:latin typeface="Cambria Math" panose="02040503050406030204" pitchFamily="18" charset="0"/>
                        <a:cs typeface="Times New Roman" panose="02020603050405020304" pitchFamily="18" charset="0"/>
                      </a:rPr>
                      <m:t>−15</m:t>
                    </m:r>
                    <m:sSup>
                      <m:sSupPr>
                        <m:ctrlPr>
                          <a:rPr lang="en-US" sz="2400" b="0" i="1" smtClean="0">
                            <a:solidFill>
                              <a:srgbClr val="000000"/>
                            </a:solidFill>
                            <a:effectLst/>
                            <a:latin typeface="Cambria Math" panose="02040503050406030204" pitchFamily="18" charset="0"/>
                            <a:cs typeface="Times New Roman" panose="02020603050405020304" pitchFamily="18" charset="0"/>
                          </a:rPr>
                        </m:ctrlPr>
                      </m:sSupPr>
                      <m:e>
                        <m:r>
                          <a:rPr lang="en-US" sz="2400" b="0" i="1" smtClean="0">
                            <a:solidFill>
                              <a:srgbClr val="000000"/>
                            </a:solidFill>
                            <a:effectLst/>
                            <a:latin typeface="Cambria Math" panose="02040503050406030204" pitchFamily="18" charset="0"/>
                            <a:cs typeface="Times New Roman" panose="02020603050405020304" pitchFamily="18" charset="0"/>
                          </a:rPr>
                          <m:t>𝑥</m:t>
                        </m:r>
                      </m:e>
                      <m:sup>
                        <m:r>
                          <a:rPr lang="en-US" sz="2400" b="0" i="1" smtClean="0">
                            <a:solidFill>
                              <a:srgbClr val="000000"/>
                            </a:solidFill>
                            <a:effectLst/>
                            <a:latin typeface="Cambria Math" panose="02040503050406030204" pitchFamily="18" charset="0"/>
                            <a:cs typeface="Times New Roman" panose="02020603050405020304" pitchFamily="18" charset="0"/>
                          </a:rPr>
                          <m:t>2</m:t>
                        </m:r>
                      </m:sup>
                    </m:sSup>
                    <m:sSup>
                      <m:sSupPr>
                        <m:ctrlPr>
                          <a:rPr lang="en-US" sz="2400" b="0" i="1" smtClean="0">
                            <a:solidFill>
                              <a:srgbClr val="000000"/>
                            </a:solidFill>
                            <a:effectLst/>
                            <a:latin typeface="Cambria Math" panose="02040503050406030204" pitchFamily="18" charset="0"/>
                            <a:cs typeface="Times New Roman" panose="02020603050405020304" pitchFamily="18" charset="0"/>
                          </a:rPr>
                        </m:ctrlPr>
                      </m:sSupPr>
                      <m:e>
                        <m:r>
                          <a:rPr lang="en-US" sz="2400" b="0" i="1" smtClean="0">
                            <a:solidFill>
                              <a:srgbClr val="000000"/>
                            </a:solidFill>
                            <a:effectLst/>
                            <a:latin typeface="Cambria Math" panose="02040503050406030204" pitchFamily="18" charset="0"/>
                            <a:cs typeface="Times New Roman" panose="02020603050405020304" pitchFamily="18" charset="0"/>
                          </a:rPr>
                          <m:t>𝑦</m:t>
                        </m:r>
                      </m:e>
                      <m:sup>
                        <m:r>
                          <a:rPr lang="en-US" sz="2400" b="0" i="1" smtClean="0">
                            <a:solidFill>
                              <a:srgbClr val="000000"/>
                            </a:solidFill>
                            <a:effectLst/>
                            <a:latin typeface="Cambria Math" panose="02040503050406030204" pitchFamily="18" charset="0"/>
                            <a:cs typeface="Times New Roman" panose="02020603050405020304" pitchFamily="18" charset="0"/>
                          </a:rPr>
                          <m:t>2</m:t>
                        </m:r>
                      </m:sup>
                    </m:sSup>
                  </m:oMath>
                </a14:m>
                <a:r>
                  <a:rPr lang="vi-VN" sz="2400" b="0" i="0" dirty="0">
                    <a:solidFill>
                      <a:srgbClr val="000000"/>
                    </a:solidFill>
                    <a:effectLst/>
                    <a:latin typeface="Times New Roman" panose="02020603050405020304" pitchFamily="18" charset="0"/>
                    <a:cs typeface="Times New Roman" panose="02020603050405020304" pitchFamily="18" charset="0"/>
                  </a:rPr>
                  <a:t>chia cho</a:t>
                </a:r>
                <a:r>
                  <a:rPr lang="en-US" sz="2400" b="0" i="0" dirty="0">
                    <a:solidFill>
                      <a:srgbClr val="000000"/>
                    </a:solidFill>
                    <a:effectLst/>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solidFill>
                          <a:srgbClr val="000000"/>
                        </a:solidFill>
                        <a:effectLst/>
                        <a:latin typeface="Cambria Math" panose="02040503050406030204" pitchFamily="18" charset="0"/>
                        <a:cs typeface="Times New Roman" panose="02020603050405020304" pitchFamily="18" charset="0"/>
                      </a:rPr>
                      <m:t>3</m:t>
                    </m:r>
                    <m:sSup>
                      <m:sSupPr>
                        <m:ctrlPr>
                          <a:rPr lang="en-US" sz="2400" b="0" i="1" smtClean="0">
                            <a:solidFill>
                              <a:srgbClr val="000000"/>
                            </a:solidFill>
                            <a:effectLst/>
                            <a:latin typeface="Cambria Math" panose="02040503050406030204" pitchFamily="18" charset="0"/>
                            <a:cs typeface="Times New Roman" panose="02020603050405020304" pitchFamily="18" charset="0"/>
                          </a:rPr>
                        </m:ctrlPr>
                      </m:sSupPr>
                      <m:e>
                        <m:r>
                          <a:rPr lang="en-US" sz="2400" b="0" i="1" smtClean="0">
                            <a:solidFill>
                              <a:srgbClr val="000000"/>
                            </a:solidFill>
                            <a:effectLst/>
                            <a:latin typeface="Cambria Math" panose="02040503050406030204" pitchFamily="18" charset="0"/>
                            <a:cs typeface="Times New Roman" panose="02020603050405020304" pitchFamily="18" charset="0"/>
                          </a:rPr>
                          <m:t>𝑥</m:t>
                        </m:r>
                      </m:e>
                      <m:sup>
                        <m:r>
                          <a:rPr lang="en-US" sz="2400" b="0" i="1" smtClean="0">
                            <a:solidFill>
                              <a:srgbClr val="000000"/>
                            </a:solidFill>
                            <a:effectLst/>
                            <a:latin typeface="Cambria Math" panose="02040503050406030204" pitchFamily="18" charset="0"/>
                            <a:cs typeface="Times New Roman" panose="02020603050405020304" pitchFamily="18" charset="0"/>
                          </a:rPr>
                          <m:t>2</m:t>
                        </m:r>
                      </m:sup>
                    </m:sSup>
                    <m:r>
                      <a:rPr lang="en-US" sz="2400" b="0" i="1" smtClean="0">
                        <a:solidFill>
                          <a:srgbClr val="000000"/>
                        </a:solidFill>
                        <a:effectLst/>
                        <a:latin typeface="Cambria Math" panose="02040503050406030204" pitchFamily="18" charset="0"/>
                        <a:cs typeface="Times New Roman" panose="02020603050405020304" pitchFamily="18" charset="0"/>
                      </a:rPr>
                      <m:t>𝑦</m:t>
                    </m:r>
                  </m:oMath>
                </a14:m>
                <a:r>
                  <a:rPr lang="vi-VN" sz="2400" b="0" i="0" dirty="0">
                    <a:solidFill>
                      <a:srgbClr val="000000"/>
                    </a:solidFill>
                    <a:effectLst/>
                    <a:latin typeface="Times New Roman" panose="02020603050405020304" pitchFamily="18" charset="0"/>
                    <a:cs typeface="Times New Roman" panose="02020603050405020304" pitchFamily="18" charset="0"/>
                  </a:rPr>
                  <a:t>;</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b) </a:t>
                </a:r>
                <a14:m>
                  <m:oMath xmlns:m="http://schemas.openxmlformats.org/officeDocument/2006/math">
                    <m:r>
                      <a:rPr lang="en-US" sz="2400" b="0" i="1" smtClean="0">
                        <a:solidFill>
                          <a:srgbClr val="000000"/>
                        </a:solidFill>
                        <a:effectLst/>
                        <a:latin typeface="Cambria Math" panose="02040503050406030204" pitchFamily="18" charset="0"/>
                        <a:cs typeface="Times New Roman" panose="02020603050405020304" pitchFamily="18" charset="0"/>
                      </a:rPr>
                      <m:t>6</m:t>
                    </m:r>
                    <m:r>
                      <a:rPr lang="en-US" sz="2400" b="0" i="1" smtClean="0">
                        <a:solidFill>
                          <a:srgbClr val="000000"/>
                        </a:solidFill>
                        <a:effectLst/>
                        <a:latin typeface="Cambria Math" panose="02040503050406030204" pitchFamily="18" charset="0"/>
                        <a:cs typeface="Times New Roman" panose="02020603050405020304" pitchFamily="18" charset="0"/>
                      </a:rPr>
                      <m:t>𝑥𝑦</m:t>
                    </m:r>
                  </m:oMath>
                </a14:m>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chia cho</a:t>
                </a:r>
                <a:r>
                  <a:rPr lang="en-US" sz="2400" b="0" i="0" dirty="0">
                    <a:solidFill>
                      <a:srgbClr val="000000"/>
                    </a:solidFill>
                    <a:effectLst/>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solidFill>
                          <a:srgbClr val="000000"/>
                        </a:solidFill>
                        <a:effectLst/>
                        <a:latin typeface="Cambria Math" panose="02040503050406030204" pitchFamily="18" charset="0"/>
                        <a:cs typeface="Times New Roman" panose="02020603050405020304" pitchFamily="18" charset="0"/>
                      </a:rPr>
                      <m:t>2</m:t>
                    </m:r>
                    <m:r>
                      <a:rPr lang="en-US" sz="2400" b="0" i="1" smtClean="0">
                        <a:solidFill>
                          <a:srgbClr val="000000"/>
                        </a:solidFill>
                        <a:effectLst/>
                        <a:latin typeface="Cambria Math" panose="02040503050406030204" pitchFamily="18" charset="0"/>
                        <a:cs typeface="Times New Roman" panose="02020603050405020304" pitchFamily="18" charset="0"/>
                      </a:rPr>
                      <m:t>𝑦𝑧</m:t>
                    </m:r>
                  </m:oMath>
                </a14:m>
                <a:r>
                  <a:rPr lang="vi-VN" sz="2400" b="0" i="0" dirty="0">
                    <a:solidFill>
                      <a:srgbClr val="000000"/>
                    </a:solidFill>
                    <a:effectLst/>
                    <a:latin typeface="Times New Roman" panose="02020603050405020304" pitchFamily="18" charset="0"/>
                    <a:cs typeface="Times New Roman" panose="02020603050405020304" pitchFamily="18" charset="0"/>
                  </a:rPr>
                  <a:t>;</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c) </a:t>
                </a:r>
                <a14:m>
                  <m:oMath xmlns:m="http://schemas.openxmlformats.org/officeDocument/2006/math">
                    <m:r>
                      <a:rPr lang="en-US" sz="2400" b="0" i="1" smtClean="0">
                        <a:solidFill>
                          <a:srgbClr val="000000"/>
                        </a:solidFill>
                        <a:effectLst/>
                        <a:latin typeface="Cambria Math" panose="02040503050406030204" pitchFamily="18" charset="0"/>
                        <a:cs typeface="Times New Roman" panose="02020603050405020304" pitchFamily="18" charset="0"/>
                      </a:rPr>
                      <m:t>4</m:t>
                    </m:r>
                    <m:r>
                      <a:rPr lang="en-US" sz="2400" b="0" i="1" smtClean="0">
                        <a:solidFill>
                          <a:srgbClr val="000000"/>
                        </a:solidFill>
                        <a:effectLst/>
                        <a:latin typeface="Cambria Math" panose="02040503050406030204" pitchFamily="18" charset="0"/>
                        <a:cs typeface="Times New Roman" panose="02020603050405020304" pitchFamily="18" charset="0"/>
                      </a:rPr>
                      <m:t>𝑥</m:t>
                    </m:r>
                    <m:sSup>
                      <m:sSupPr>
                        <m:ctrlPr>
                          <a:rPr lang="en-US" sz="2400" b="0" i="1" smtClean="0">
                            <a:solidFill>
                              <a:srgbClr val="000000"/>
                            </a:solidFill>
                            <a:effectLst/>
                            <a:latin typeface="Cambria Math" panose="02040503050406030204" pitchFamily="18" charset="0"/>
                            <a:cs typeface="Times New Roman" panose="02020603050405020304" pitchFamily="18" charset="0"/>
                          </a:rPr>
                        </m:ctrlPr>
                      </m:sSupPr>
                      <m:e>
                        <m:r>
                          <a:rPr lang="en-US" sz="2400" b="0" i="1" smtClean="0">
                            <a:solidFill>
                              <a:srgbClr val="000000"/>
                            </a:solidFill>
                            <a:effectLst/>
                            <a:latin typeface="Cambria Math" panose="02040503050406030204" pitchFamily="18" charset="0"/>
                            <a:cs typeface="Times New Roman" panose="02020603050405020304" pitchFamily="18" charset="0"/>
                          </a:rPr>
                          <m:t>𝑦</m:t>
                        </m:r>
                      </m:e>
                      <m:sup>
                        <m:r>
                          <a:rPr lang="en-US" sz="2400" b="0" i="1" smtClean="0">
                            <a:solidFill>
                              <a:srgbClr val="000000"/>
                            </a:solidFill>
                            <a:effectLst/>
                            <a:latin typeface="Cambria Math" panose="02040503050406030204" pitchFamily="18" charset="0"/>
                            <a:cs typeface="Times New Roman" panose="02020603050405020304" pitchFamily="18" charset="0"/>
                          </a:rPr>
                          <m:t>3</m:t>
                        </m:r>
                      </m:sup>
                    </m:sSup>
                  </m:oMath>
                </a14:m>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chia cho </a:t>
                </a:r>
                <a14:m>
                  <m:oMath xmlns:m="http://schemas.openxmlformats.org/officeDocument/2006/math">
                    <m:r>
                      <a:rPr lang="en-US" sz="2400" b="0" i="1" smtClean="0">
                        <a:solidFill>
                          <a:srgbClr val="000000"/>
                        </a:solidFill>
                        <a:effectLst/>
                        <a:latin typeface="Cambria Math" panose="02040503050406030204" pitchFamily="18" charset="0"/>
                        <a:cs typeface="Times New Roman" panose="02020603050405020304" pitchFamily="18" charset="0"/>
                      </a:rPr>
                      <m:t>6</m:t>
                    </m:r>
                    <m:r>
                      <a:rPr lang="en-US" sz="2400" b="0" i="1" smtClean="0">
                        <a:solidFill>
                          <a:srgbClr val="000000"/>
                        </a:solidFill>
                        <a:effectLst/>
                        <a:latin typeface="Cambria Math" panose="02040503050406030204" pitchFamily="18" charset="0"/>
                        <a:cs typeface="Times New Roman" panose="02020603050405020304" pitchFamily="18" charset="0"/>
                      </a:rPr>
                      <m:t>𝑥</m:t>
                    </m:r>
                    <m:sSup>
                      <m:sSupPr>
                        <m:ctrlPr>
                          <a:rPr lang="en-US" sz="2400" b="0" i="1" smtClean="0">
                            <a:solidFill>
                              <a:srgbClr val="000000"/>
                            </a:solidFill>
                            <a:effectLst/>
                            <a:latin typeface="Cambria Math" panose="02040503050406030204" pitchFamily="18" charset="0"/>
                            <a:cs typeface="Times New Roman" panose="02020603050405020304" pitchFamily="18" charset="0"/>
                          </a:rPr>
                        </m:ctrlPr>
                      </m:sSupPr>
                      <m:e>
                        <m:r>
                          <a:rPr lang="en-US" sz="2400" b="0" i="1" smtClean="0">
                            <a:solidFill>
                              <a:srgbClr val="000000"/>
                            </a:solidFill>
                            <a:effectLst/>
                            <a:latin typeface="Cambria Math" panose="02040503050406030204" pitchFamily="18" charset="0"/>
                            <a:cs typeface="Times New Roman" panose="02020603050405020304" pitchFamily="18" charset="0"/>
                          </a:rPr>
                          <m:t>𝑦</m:t>
                        </m:r>
                      </m:e>
                      <m:sup>
                        <m:r>
                          <a:rPr lang="en-US" sz="2400" b="0" i="1" smtClean="0">
                            <a:solidFill>
                              <a:srgbClr val="000000"/>
                            </a:solidFill>
                            <a:effectLst/>
                            <a:latin typeface="Cambria Math" panose="02040503050406030204" pitchFamily="18" charset="0"/>
                            <a:cs typeface="Times New Roman" panose="02020603050405020304" pitchFamily="18" charset="0"/>
                          </a:rPr>
                          <m:t>2</m:t>
                        </m:r>
                      </m:sup>
                    </m:sSup>
                  </m:oMath>
                </a14:m>
                <a:r>
                  <a:rPr lang="vi-VN" sz="2400" b="0" i="0" dirty="0">
                    <a:solidFill>
                      <a:srgbClr val="000000"/>
                    </a:solidFill>
                    <a:effectLst/>
                    <a:latin typeface="Times New Roman" panose="02020603050405020304" pitchFamily="18" charset="0"/>
                    <a:cs typeface="Times New Roman" panose="02020603050405020304" pitchFamily="18" charset="0"/>
                  </a:rPr>
                  <a:t>.</a:t>
                </a:r>
              </a:p>
            </p:txBody>
          </p:sp>
        </mc:Choice>
        <mc:Fallback xmlns="">
          <p:sp>
            <p:nvSpPr>
              <p:cNvPr id="11" name="TextBox 10"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73778064-6953-9D67-F51E-7D5C60D81BB7}"/>
                  </a:ext>
                </a:extLst>
              </p:cNvPr>
              <p:cNvSpPr txBox="1">
                <a:spLocks noRot="1" noChangeAspect="1" noMove="1" noResize="1" noEditPoints="1" noAdjustHandles="1" noChangeArrowheads="1" noChangeShapeType="1" noTextEdit="1"/>
              </p:cNvSpPr>
              <p:nvPr/>
            </p:nvSpPr>
            <p:spPr>
              <a:xfrm>
                <a:off x="457199" y="1115450"/>
                <a:ext cx="8534400" cy="1938992"/>
              </a:xfrm>
              <a:prstGeom prst="rect">
                <a:avLst/>
              </a:prstGeom>
              <a:blipFill>
                <a:blip r:embed="rId4"/>
                <a:stretch>
                  <a:fillRect l="-1071" t="-2516" r="-1071" b="-6289"/>
                </a:stretch>
              </a:blipFill>
            </p:spPr>
            <p:txBody>
              <a:bodyPr/>
              <a:lstStyle/>
              <a:p>
                <a:r>
                  <a:rPr lang="en-GB">
                    <a:noFill/>
                  </a:rPr>
                  <a:t> </a:t>
                </a:r>
              </a:p>
            </p:txBody>
          </p:sp>
        </mc:Fallback>
      </mc:AlternateContent>
      <p:sp>
        <p:nvSpPr>
          <p:cNvPr id="31" name="TextBox 30"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B3A4F38B-997D-1ADF-3F57-652B7AD6611B}"/>
              </a:ext>
            </a:extLst>
          </p:cNvPr>
          <p:cNvSpPr txBox="1"/>
          <p:nvPr/>
        </p:nvSpPr>
        <p:spPr>
          <a:xfrm>
            <a:off x="2342982" y="791286"/>
            <a:ext cx="4267200" cy="461665"/>
          </a:xfrm>
          <a:prstGeom prst="rect">
            <a:avLst/>
          </a:prstGeom>
          <a:noFill/>
        </p:spPr>
        <p:txBody>
          <a:bodyPr wrap="square" rtlCol="0">
            <a:spAutoFit/>
          </a:bodyPr>
          <a:lstStyle/>
          <a:p>
            <a:r>
              <a:rPr lang="en-US" sz="2400" b="1" i="1" dirty="0" err="1">
                <a:latin typeface="Times New Roman" panose="02020603050405020304" pitchFamily="18" charset="0"/>
                <a:cs typeface="Times New Roman" panose="02020603050405020304" pitchFamily="18" charset="0"/>
              </a:rPr>
              <a:t>Hoạt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động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cặp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đôi</a:t>
            </a:r>
            <a:r>
              <a:rPr lang="en-US" sz="2400" b="1" i="1" dirty="0">
                <a:latin typeface="Times New Roman" panose="02020603050405020304" pitchFamily="18" charset="0"/>
                <a:cs typeface="Times New Roman" panose="02020603050405020304" pitchFamily="18" charset="0"/>
              </a:rPr>
              <a:t> (5 </a:t>
            </a:r>
            <a:r>
              <a:rPr lang="en-US" sz="2400" b="1" i="1" dirty="0" err="1">
                <a:latin typeface="Times New Roman" panose="02020603050405020304" pitchFamily="18" charset="0"/>
                <a:cs typeface="Times New Roman" panose="02020603050405020304" pitchFamily="18" charset="0"/>
              </a:rPr>
              <a:t>phút</a:t>
            </a:r>
            <a:r>
              <a:rPr lang="en-US" sz="2400" b="1" i="1" dirty="0">
                <a:latin typeface="Times New Roman" panose="02020603050405020304" pitchFamily="18" charset="0"/>
                <a:cs typeface="Times New Roman" panose="02020603050405020304" pitchFamily="18" charset="0"/>
              </a:rPr>
              <a:t>)</a:t>
            </a:r>
            <a:endParaRPr lang="en-AE" sz="2400" b="1"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E38DA507-5EF4-8A91-B287-080B8024FE6B}"/>
                  </a:ext>
                </a:extLst>
              </p:cNvPr>
              <p:cNvSpPr txBox="1"/>
              <p:nvPr/>
            </p:nvSpPr>
            <p:spPr>
              <a:xfrm>
                <a:off x="27497" y="2952750"/>
                <a:ext cx="9854079" cy="249401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Giải:</a:t>
                </a:r>
              </a:p>
              <a:p>
                <a:r>
                  <a:rPr lang="en-US" sz="2400" dirty="0">
                    <a:latin typeface="Times New Roman" panose="02020603050405020304" pitchFamily="18" charset="0"/>
                    <a:cs typeface="Times New Roman" panose="02020603050405020304" pitchFamily="18" charset="0"/>
                  </a:rPr>
                  <a:t> a) </a:t>
                </a:r>
                <a14:m>
                  <m:oMath xmlns:m="http://schemas.openxmlformats.org/officeDocument/2006/math">
                    <m:r>
                      <a:rPr lang="en-US" sz="2400" b="0" i="1" smtClean="0">
                        <a:latin typeface="Cambria Math" panose="02040503050406030204" pitchFamily="18" charset="0"/>
                      </a:rPr>
                      <m:t>−15</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𝑦</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:3</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𝑦</m:t>
                    </m:r>
                    <m:r>
                      <a:rPr lang="en-US" sz="2400" b="0" i="1" smtClean="0">
                        <a:latin typeface="Cambria Math" panose="02040503050406030204" pitchFamily="18" charset="0"/>
                      </a:rPr>
                      <m:t>=−5</m:t>
                    </m:r>
                    <m:r>
                      <a:rPr lang="en-US" sz="2400" b="0" i="1" smtClean="0">
                        <a:latin typeface="Cambria Math" panose="02040503050406030204" pitchFamily="18" charset="0"/>
                      </a:rPr>
                      <m:t>𝑦</m:t>
                    </m:r>
                  </m:oMath>
                </a14:m>
                <a:endParaRPr lang="en-US" sz="2400" b="0" dirty="0">
                  <a:latin typeface="Times New Roman" panose="02020603050405020304" pitchFamily="18" charset="0"/>
                  <a:cs typeface="Times New Roman" panose="02020603050405020304" pitchFamily="18" charset="0"/>
                </a:endParaRPr>
              </a:p>
              <a:p>
                <a:r>
                  <a:rPr lang="en-AE" sz="2400" dirty="0">
                    <a:latin typeface="Times New Roman" panose="02020603050405020304" pitchFamily="18" charset="0"/>
                    <a:cs typeface="Times New Roman" panose="02020603050405020304" pitchFamily="18" charset="0"/>
                  </a:rPr>
                  <a:t> b) </a:t>
                </a:r>
                <a:r>
                  <a:rPr lang="vi-VN" sz="2400" dirty="0">
                    <a:solidFill>
                      <a:srgbClr val="000000"/>
                    </a:solidFill>
                    <a:latin typeface="Times New Roman" panose="02020603050405020304" pitchFamily="18" charset="0"/>
                    <a:cs typeface="Times New Roman" panose="02020603050405020304" pitchFamily="18" charset="0"/>
                  </a:rPr>
                  <a:t>Phép chia </a:t>
                </a:r>
                <a14:m>
                  <m:oMath xmlns:m="http://schemas.openxmlformats.org/officeDocument/2006/math">
                    <m:r>
                      <a:rPr lang="en-US" sz="2400" i="1">
                        <a:solidFill>
                          <a:srgbClr val="000000"/>
                        </a:solidFill>
                        <a:latin typeface="Cambria Math" panose="02040503050406030204" pitchFamily="18" charset="0"/>
                      </a:rPr>
                      <m:t>6</m:t>
                    </m:r>
                    <m:r>
                      <a:rPr lang="en-US" sz="2400" i="1">
                        <a:solidFill>
                          <a:srgbClr val="000000"/>
                        </a:solidFill>
                        <a:latin typeface="Cambria Math" panose="02040503050406030204" pitchFamily="18" charset="0"/>
                      </a:rPr>
                      <m:t>𝑥𝑦</m:t>
                    </m:r>
                  </m:oMath>
                </a14:m>
                <a:r>
                  <a:rPr lang="vi-VN" sz="2400" dirty="0">
                    <a:solidFill>
                      <a:srgbClr val="000000"/>
                    </a:solidFill>
                    <a:latin typeface="Times New Roman" panose="02020603050405020304" pitchFamily="18" charset="0"/>
                    <a:cs typeface="Times New Roman" panose="02020603050405020304" pitchFamily="18" charset="0"/>
                  </a:rPr>
                  <a:t> chia cho </a:t>
                </a:r>
                <a14:m>
                  <m:oMath xmlns:m="http://schemas.openxmlformats.org/officeDocument/2006/math">
                    <m:r>
                      <a:rPr lang="en-US" sz="2400" i="1">
                        <a:solidFill>
                          <a:srgbClr val="000000"/>
                        </a:solidFill>
                        <a:latin typeface="Cambria Math" panose="02040503050406030204" pitchFamily="18" charset="0"/>
                      </a:rPr>
                      <m:t>2</m:t>
                    </m:r>
                    <m:r>
                      <a:rPr lang="en-US" sz="2400" i="1">
                        <a:solidFill>
                          <a:srgbClr val="000000"/>
                        </a:solidFill>
                        <a:latin typeface="Cambria Math" panose="02040503050406030204" pitchFamily="18" charset="0"/>
                      </a:rPr>
                      <m:t>𝑦𝑧</m:t>
                    </m:r>
                  </m:oMath>
                </a14:m>
                <a:r>
                  <a:rPr lang="vi-VN" sz="2400" dirty="0">
                    <a:solidFill>
                      <a:srgbClr val="000000"/>
                    </a:solidFill>
                    <a:latin typeface="Times New Roman" panose="02020603050405020304" pitchFamily="18" charset="0"/>
                    <a:cs typeface="Times New Roman" panose="02020603050405020304" pitchFamily="18" charset="0"/>
                  </a:rPr>
                  <a:t> không là phép chia hết vì số mũ của</a:t>
                </a:r>
                <a:endParaRPr lang="en-US" sz="2400" dirty="0">
                  <a:solidFill>
                    <a:srgbClr val="000000"/>
                  </a:solidFill>
                  <a:latin typeface="Times New Roman" panose="02020603050405020304" pitchFamily="18" charset="0"/>
                  <a:cs typeface="Times New Roman" panose="02020603050405020304" pitchFamily="18" charset="0"/>
                </a:endParaRPr>
              </a:p>
              <a:p>
                <a:r>
                  <a:rPr lang="vi-VN" sz="2400" dirty="0">
                    <a:solidFill>
                      <a:srgbClr val="000000"/>
                    </a:solidFill>
                    <a:latin typeface="Times New Roman" panose="02020603050405020304" pitchFamily="18" charset="0"/>
                    <a:cs typeface="Times New Roman" panose="02020603050405020304" pitchFamily="18" charset="0"/>
                  </a:rPr>
                  <a:t> biến </a:t>
                </a:r>
                <a14:m>
                  <m:oMath xmlns:m="http://schemas.openxmlformats.org/officeDocument/2006/math">
                    <m:r>
                      <a:rPr lang="en-US" sz="2400" i="1">
                        <a:solidFill>
                          <a:srgbClr val="000000"/>
                        </a:solidFill>
                        <a:latin typeface="Cambria Math" panose="02040503050406030204" pitchFamily="18" charset="0"/>
                      </a:rPr>
                      <m:t>𝑧</m:t>
                    </m:r>
                  </m:oMath>
                </a14:m>
                <a:r>
                  <a:rPr lang="vi-VN" sz="2400" dirty="0">
                    <a:solidFill>
                      <a:srgbClr val="000000"/>
                    </a:solidFill>
                    <a:latin typeface="Times New Roman" panose="02020603050405020304" pitchFamily="18" charset="0"/>
                    <a:cs typeface="Times New Roman" panose="02020603050405020304" pitchFamily="18" charset="0"/>
                  </a:rPr>
                  <a:t> trong đơn thức </a:t>
                </a:r>
                <a14:m>
                  <m:oMath xmlns:m="http://schemas.openxmlformats.org/officeDocument/2006/math">
                    <m:r>
                      <a:rPr lang="en-US" sz="2400" i="1">
                        <a:solidFill>
                          <a:srgbClr val="000000"/>
                        </a:solidFill>
                        <a:latin typeface="Cambria Math" panose="02040503050406030204" pitchFamily="18" charset="0"/>
                      </a:rPr>
                      <m:t>6</m:t>
                    </m:r>
                    <m:r>
                      <a:rPr lang="en-US" sz="2400" i="1">
                        <a:solidFill>
                          <a:srgbClr val="000000"/>
                        </a:solidFill>
                        <a:latin typeface="Cambria Math" panose="02040503050406030204" pitchFamily="18" charset="0"/>
                      </a:rPr>
                      <m:t>𝑥𝑦</m:t>
                    </m:r>
                  </m:oMath>
                </a14:m>
                <a:r>
                  <a:rPr lang="vi-VN" sz="2400" dirty="0">
                    <a:solidFill>
                      <a:srgbClr val="000000"/>
                    </a:solidFill>
                    <a:latin typeface="Times New Roman" panose="02020603050405020304" pitchFamily="18" charset="0"/>
                    <a:cs typeface="Times New Roman" panose="02020603050405020304" pitchFamily="18" charset="0"/>
                  </a:rPr>
                  <a:t> nhỏ hơn số mũ của biến </a:t>
                </a:r>
                <a14:m>
                  <m:oMath xmlns:m="http://schemas.openxmlformats.org/officeDocument/2006/math">
                    <m:r>
                      <a:rPr lang="en-US" sz="2400" i="1">
                        <a:solidFill>
                          <a:srgbClr val="000000"/>
                        </a:solidFill>
                        <a:latin typeface="Cambria Math" panose="02040503050406030204" pitchFamily="18" charset="0"/>
                      </a:rPr>
                      <m:t>𝑧</m:t>
                    </m:r>
                  </m:oMath>
                </a14:m>
                <a:r>
                  <a:rPr lang="vi-VN" sz="2400" dirty="0">
                    <a:solidFill>
                      <a:srgbClr val="000000"/>
                    </a:solidFill>
                    <a:latin typeface="Times New Roman" panose="02020603050405020304" pitchFamily="18" charset="0"/>
                    <a:cs typeface="Times New Roman" panose="02020603050405020304" pitchFamily="18" charset="0"/>
                  </a:rPr>
                  <a:t> trong đơn</a:t>
                </a:r>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thức</a:t>
                </a:r>
                <a14:m>
                  <m:oMath xmlns:m="http://schemas.openxmlformats.org/officeDocument/2006/math">
                    <m:r>
                      <a:rPr lang="en-US" sz="240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2</m:t>
                    </m:r>
                    <m:r>
                      <a:rPr lang="en-US" sz="2400" i="1">
                        <a:solidFill>
                          <a:srgbClr val="000000"/>
                        </a:solidFill>
                        <a:latin typeface="Cambria Math" panose="02040503050406030204" pitchFamily="18" charset="0"/>
                      </a:rPr>
                      <m:t>𝑦𝑧</m:t>
                    </m:r>
                  </m:oMath>
                </a14:m>
                <a:r>
                  <a:rPr lang="en-AE" sz="2400" dirty="0">
                    <a:latin typeface="Times New Roman" panose="02020603050405020304" pitchFamily="18" charset="0"/>
                    <a:cs typeface="Times New Roman" panose="02020603050405020304" pitchFamily="18" charset="0"/>
                  </a:rPr>
                  <a:t>.</a:t>
                </a:r>
              </a:p>
              <a:p>
                <a:r>
                  <a:rPr lang="en-AE" sz="2400" dirty="0">
                    <a:latin typeface="Times New Roman" panose="02020603050405020304" pitchFamily="18" charset="0"/>
                    <a:cs typeface="Times New Roman" panose="02020603050405020304" pitchFamily="18" charset="0"/>
                  </a:rPr>
                  <a:t> c) </a:t>
                </a:r>
                <a14:m>
                  <m:oMath xmlns:m="http://schemas.openxmlformats.org/officeDocument/2006/math">
                    <m:r>
                      <a:rPr lang="en-US" sz="2400" b="0" i="1" smtClean="0">
                        <a:latin typeface="Cambria Math" panose="02040503050406030204" pitchFamily="18" charset="0"/>
                        <a:cs typeface="Times New Roman" panose="02020603050405020304" pitchFamily="18" charset="0"/>
                      </a:rPr>
                      <m:t>4</m:t>
                    </m:r>
                    <m:r>
                      <a:rPr lang="en-US" sz="2400" b="0" i="1" smtClean="0">
                        <a:latin typeface="Cambria Math" panose="02040503050406030204" pitchFamily="18" charset="0"/>
                        <a:cs typeface="Times New Roman" panose="02020603050405020304" pitchFamily="18" charset="0"/>
                      </a:rPr>
                      <m:t>𝑥</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𝑦</m:t>
                        </m:r>
                      </m:e>
                      <m:sup>
                        <m:r>
                          <a:rPr lang="en-US" sz="2400" b="0" i="1" smtClean="0">
                            <a:latin typeface="Cambria Math" panose="02040503050406030204" pitchFamily="18" charset="0"/>
                            <a:cs typeface="Times New Roman" panose="02020603050405020304" pitchFamily="18" charset="0"/>
                          </a:rPr>
                          <m:t>3</m:t>
                        </m:r>
                      </m:sup>
                    </m:sSup>
                    <m:r>
                      <a:rPr lang="en-US" sz="2400" b="0" i="1" smtClean="0">
                        <a:latin typeface="Cambria Math" panose="02040503050406030204" pitchFamily="18" charset="0"/>
                        <a:cs typeface="Times New Roman" panose="02020603050405020304" pitchFamily="18" charset="0"/>
                      </a:rPr>
                      <m:t>:6</m:t>
                    </m:r>
                    <m:r>
                      <a:rPr lang="en-US" sz="2400" b="0" i="1" smtClean="0">
                        <a:latin typeface="Cambria Math" panose="02040503050406030204" pitchFamily="18" charset="0"/>
                        <a:cs typeface="Times New Roman" panose="02020603050405020304" pitchFamily="18" charset="0"/>
                      </a:rPr>
                      <m:t>𝑥</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𝑦</m:t>
                        </m:r>
                      </m:e>
                      <m:sup>
                        <m:r>
                          <a:rPr lang="en-US" sz="2400" b="0" i="1" smtClean="0">
                            <a:latin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2</m:t>
                        </m:r>
                      </m:num>
                      <m:den>
                        <m:r>
                          <a:rPr lang="en-US" sz="2400" b="0" i="1" smtClean="0">
                            <a:latin typeface="Cambria Math" panose="02040503050406030204" pitchFamily="18" charset="0"/>
                            <a:cs typeface="Times New Roman" panose="02020603050405020304" pitchFamily="18" charset="0"/>
                          </a:rPr>
                          <m:t>3</m:t>
                        </m:r>
                      </m:den>
                    </m:f>
                    <m:r>
                      <a:rPr lang="en-US" sz="2400" b="0" i="1" smtClean="0">
                        <a:latin typeface="Cambria Math" panose="02040503050406030204" pitchFamily="18" charset="0"/>
                        <a:cs typeface="Times New Roman" panose="02020603050405020304" pitchFamily="18" charset="0"/>
                      </a:rPr>
                      <m:t>𝑦</m:t>
                    </m:r>
                  </m:oMath>
                </a14:m>
                <a:endParaRPr lang="en-US" sz="2400" dirty="0">
                  <a:latin typeface="Times New Roman" panose="02020603050405020304" pitchFamily="18" charset="0"/>
                  <a:cs typeface="Times New Roman" panose="02020603050405020304" pitchFamily="18" charset="0"/>
                </a:endParaRPr>
              </a:p>
              <a:p>
                <a:r>
                  <a:rPr lang="en-AE" sz="2400" dirty="0">
                    <a:latin typeface="Times New Roman" panose="02020603050405020304" pitchFamily="18" charset="0"/>
                    <a:cs typeface="Times New Roman" panose="02020603050405020304" pitchFamily="18" charset="0"/>
                  </a:rPr>
                  <a:t> </a:t>
                </a:r>
              </a:p>
            </p:txBody>
          </p:sp>
        </mc:Choice>
        <mc:Fallback xmlns="">
          <p:sp>
            <p:nvSpPr>
              <p:cNvPr id="4" name="TextBox 3"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E38DA507-5EF4-8A91-B287-080B8024FE6B}"/>
                  </a:ext>
                </a:extLst>
              </p:cNvPr>
              <p:cNvSpPr txBox="1">
                <a:spLocks noRot="1" noChangeAspect="1" noMove="1" noResize="1" noEditPoints="1" noAdjustHandles="1" noChangeArrowheads="1" noChangeShapeType="1" noTextEdit="1"/>
              </p:cNvSpPr>
              <p:nvPr/>
            </p:nvSpPr>
            <p:spPr>
              <a:xfrm>
                <a:off x="27497" y="2952750"/>
                <a:ext cx="9854079" cy="2494016"/>
              </a:xfrm>
              <a:prstGeom prst="rect">
                <a:avLst/>
              </a:prstGeom>
              <a:blipFill>
                <a:blip r:embed="rId5"/>
                <a:stretch>
                  <a:fillRect l="-990" t="-1956"/>
                </a:stretch>
              </a:blipFill>
            </p:spPr>
            <p:txBody>
              <a:bodyPr/>
              <a:lstStyle/>
              <a:p>
                <a:r>
                  <a:rPr lang="en-GB">
                    <a:noFill/>
                  </a:rPr>
                  <a:t> </a:t>
                </a:r>
              </a:p>
            </p:txBody>
          </p:sp>
        </mc:Fallback>
      </mc:AlternateContent>
      <p:pic>
        <p:nvPicPr>
          <p:cNvPr id="5" name="Đồng hồ đếm ngược 5 phút - 5 Minutes" descr="OPL20U25GSXzBJYl68kk8uQGfFKzs7yb1M4KJWUiLk6ZEvGF+qCIPSnY57AbBFCvTW$2023.18.30$30+K4lPs7H94VUqPe2XwIsfPRnrXQE//QTEXxb8/8N4CNc6FpgZahzpTjFhMzSA7T/nHJa11DE8Ng2TP3iAmRczFlmslSuUNOgUeb6yRvs0=">
            <a:hlinkClick r:id="" action="ppaction://media"/>
            <a:extLst>
              <a:ext uri="{FF2B5EF4-FFF2-40B4-BE49-F238E27FC236}">
                <a16:creationId xmlns:a16="http://schemas.microsoft.com/office/drawing/2014/main" id="{53F4C1D8-09F8-BE20-CA82-F3E75F88402F}"/>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7924798" y="64530"/>
            <a:ext cx="1070613" cy="602220"/>
          </a:xfrm>
          <a:prstGeom prst="rect">
            <a:avLst/>
          </a:prstGeom>
        </p:spPr>
      </p:pic>
    </p:spTree>
    <p:extLst>
      <p:ext uri="{BB962C8B-B14F-4D97-AF65-F5344CB8AC3E}">
        <p14:creationId xmlns:p14="http://schemas.microsoft.com/office/powerpoint/2010/main" val="38821157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31128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41" fill="hold" display="0">
                  <p:stCondLst>
                    <p:cond delay="indefinite"/>
                  </p:stCondLst>
                </p:cTn>
                <p:tgtEl>
                  <p:spTgt spid="5"/>
                </p:tgtEl>
              </p:cMediaNode>
            </p:video>
            <p:seq concurrent="1" nextAc="seek">
              <p:cTn id="42" restart="whenNotActive" fill="hold" evtFilter="cancelBubble" nodeType="interactiveSeq">
                <p:stCondLst>
                  <p:cond evt="onClick" delay="0">
                    <p:tgtEl>
                      <p:spTgt spid="5"/>
                    </p:tgtEl>
                  </p:cond>
                </p:stCondLst>
                <p:endSync evt="end" delay="0">
                  <p:rtn val="all"/>
                </p:endSync>
                <p:childTnLst>
                  <p:par>
                    <p:cTn id="43" fill="hold">
                      <p:stCondLst>
                        <p:cond delay="0"/>
                      </p:stCondLst>
                      <p:childTnLst>
                        <p:par>
                          <p:cTn id="44" fill="hold">
                            <p:stCondLst>
                              <p:cond delay="0"/>
                            </p:stCondLst>
                            <p:childTnLst>
                              <p:par>
                                <p:cTn id="45" presetID="2" presetClass="mediacall" presetSubtype="0" fill="hold" nodeType="clickEffect">
                                  <p:stCondLst>
                                    <p:cond delay="0"/>
                                  </p:stCondLst>
                                  <p:childTnLst>
                                    <p:cmd type="call" cmd="togglePause">
                                      <p:cBhvr>
                                        <p:cTn id="46"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8.30$30+K4lPs7H94VUqPe2XwIsfPRnrXQE//QTEXxb8/8N4CNc6FpgZahzpTjFhMzSA7T/nHJa11DE8Ng2TP3iAmRczFlmslSuUNOgUeb6yRvs0="/>
          <p:cNvSpPr/>
          <p:nvPr/>
        </p:nvSpPr>
        <p:spPr>
          <a:xfrm>
            <a:off x="7620" y="0"/>
            <a:ext cx="9144000" cy="415498"/>
          </a:xfrm>
          <a:prstGeom prst="rect">
            <a:avLst/>
          </a:prstGeom>
          <a:solidFill>
            <a:srgbClr val="FFFF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solidFill>
                  <a:srgbClr val="FF0000"/>
                </a:solidFill>
                <a:effectLst/>
                <a:uLnTx/>
                <a:uFillTx/>
                <a:latin typeface="Times New Roman" panose="02020603050405020304" pitchFamily="18" charset="0"/>
                <a:ea typeface="+mn-ea"/>
                <a:cs typeface="Times New Roman" panose="02020603050405020304" pitchFamily="18" charset="0"/>
              </a:rPr>
              <a:t>BÀI 5:PHÉP CHIA ĐA THỨC CHO ĐƠN THỨC</a:t>
            </a:r>
            <a:endParaRPr kumimoji="0" lang="en-US" sz="2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2" name="TextBox 21"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61440136-7579-D2A5-F6EB-480D6C17E2D4}"/>
              </a:ext>
            </a:extLst>
          </p:cNvPr>
          <p:cNvSpPr txBox="1"/>
          <p:nvPr/>
        </p:nvSpPr>
        <p:spPr>
          <a:xfrm>
            <a:off x="609600" y="329621"/>
            <a:ext cx="51943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1. Chia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đơn</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thức</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cho</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đơn</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thức</a:t>
            </a:r>
            <a:endParaRPr kumimoji="0" lang="en-AE"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grpSp>
        <p:nvGrpSpPr>
          <p:cNvPr id="30" name="Group 29"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CA2302F3-5115-D1BE-AC0F-7023FB5EE88A}"/>
              </a:ext>
            </a:extLst>
          </p:cNvPr>
          <p:cNvGrpSpPr/>
          <p:nvPr/>
        </p:nvGrpSpPr>
        <p:grpSpPr>
          <a:xfrm>
            <a:off x="304800" y="799489"/>
            <a:ext cx="8534400" cy="1894499"/>
            <a:chOff x="457200" y="521731"/>
            <a:chExt cx="8534400" cy="1894499"/>
          </a:xfrm>
        </p:grpSpPr>
        <p:sp>
          <p:nvSpPr>
            <p:cNvPr id="11" name="TextBox 10">
              <a:extLst>
                <a:ext uri="{FF2B5EF4-FFF2-40B4-BE49-F238E27FC236}">
                  <a16:creationId xmlns:a16="http://schemas.microsoft.com/office/drawing/2014/main" id="{73778064-6953-9D67-F51E-7D5C60D81BB7}"/>
                </a:ext>
              </a:extLst>
            </p:cNvPr>
            <p:cNvSpPr txBox="1"/>
            <p:nvPr/>
          </p:nvSpPr>
          <p:spPr>
            <a:xfrm>
              <a:off x="457200" y="521731"/>
              <a:ext cx="8534400" cy="461665"/>
            </a:xfrm>
            <a:prstGeom prst="rect">
              <a:avLst/>
            </a:prstGeom>
            <a:noFill/>
          </p:spPr>
          <p:txBody>
            <a:bodyPr wrap="square">
              <a:spAutoFit/>
            </a:bodyPr>
            <a:lstStyle/>
            <a:p>
              <a:pPr algn="just"/>
              <a:r>
                <a:rPr lang="en-US" sz="2400" b="1" i="1" dirty="0" err="1">
                  <a:solidFill>
                    <a:srgbClr val="000000"/>
                  </a:solidFill>
                  <a:latin typeface="Times New Roman" panose="02020603050405020304" pitchFamily="18" charset="0"/>
                  <a:cs typeface="Times New Roman" panose="02020603050405020304" pitchFamily="18" charset="0"/>
                </a:rPr>
                <a:t>Vận</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dụng</a:t>
              </a:r>
              <a:r>
                <a:rPr lang="en-US" sz="2400" b="1" i="1" dirty="0">
                  <a:solidFill>
                    <a:srgbClr val="000000"/>
                  </a:solidFill>
                  <a:effectLst/>
                  <a:latin typeface="Times New Roman" panose="02020603050405020304" pitchFamily="18" charset="0"/>
                  <a:cs typeface="Times New Roman" panose="02020603050405020304" pitchFamily="18" charset="0"/>
                </a:rPr>
                <a:t> 1: </a:t>
              </a:r>
              <a:r>
                <a:rPr lang="en-US" sz="2400" dirty="0" err="1">
                  <a:solidFill>
                    <a:srgbClr val="000000"/>
                  </a:solidFill>
                  <a:effectLst/>
                  <a:latin typeface="Times New Roman" panose="02020603050405020304" pitchFamily="18" charset="0"/>
                  <a:cs typeface="Times New Roman" panose="02020603050405020304" pitchFamily="18" charset="0"/>
                </a:rPr>
                <a:t>Giải</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toán</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mở</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đầu</a:t>
              </a:r>
              <a:endParaRPr lang="vi-VN" sz="2400" dirty="0">
                <a:solidFill>
                  <a:srgbClr val="000000"/>
                </a:solidFill>
                <a:effectLst/>
                <a:latin typeface="Times New Roman" panose="02020603050405020304" pitchFamily="18" charset="0"/>
                <a:cs typeface="Times New Roman" panose="02020603050405020304" pitchFamily="18" charset="0"/>
              </a:endParaRPr>
            </a:p>
          </p:txBody>
        </p:sp>
        <p:graphicFrame>
          <p:nvGraphicFramePr>
            <p:cNvPr id="23" name="Object 22">
              <a:extLst>
                <a:ext uri="{FF2B5EF4-FFF2-40B4-BE49-F238E27FC236}">
                  <a16:creationId xmlns:a16="http://schemas.microsoft.com/office/drawing/2014/main" id="{4B5B70C2-462F-8303-F848-21D6787DC443}"/>
                </a:ext>
              </a:extLst>
            </p:cNvPr>
            <p:cNvGraphicFramePr>
              <a:graphicFrameLocks noChangeAspect="1"/>
            </p:cNvGraphicFramePr>
            <p:nvPr>
              <p:extLst>
                <p:ext uri="{D42A27DB-BD31-4B8C-83A1-F6EECF244321}">
                  <p14:modId xmlns:p14="http://schemas.microsoft.com/office/powerpoint/2010/main" val="540427955"/>
                </p:ext>
              </p:extLst>
            </p:nvPr>
          </p:nvGraphicFramePr>
          <p:xfrm>
            <a:off x="2794000" y="2052692"/>
            <a:ext cx="242888" cy="363538"/>
          </p:xfrm>
          <a:graphic>
            <a:graphicData uri="http://schemas.openxmlformats.org/presentationml/2006/ole">
              <mc:AlternateContent xmlns:mc="http://schemas.openxmlformats.org/markup-compatibility/2006">
                <mc:Choice xmlns:v="urn:schemas-microsoft-com:vml" Requires="v">
                  <p:oleObj name="Equation" r:id="rId2" imgW="126720" imgH="190440" progId="Equation.DSMT4">
                    <p:embed/>
                  </p:oleObj>
                </mc:Choice>
                <mc:Fallback>
                  <p:oleObj name="Equation" r:id="rId2" imgW="126720" imgH="190440" progId="Equation.DSMT4">
                    <p:embed/>
                    <p:pic>
                      <p:nvPicPr>
                        <p:cNvPr id="23" name="Object 22">
                          <a:extLst>
                            <a:ext uri="{FF2B5EF4-FFF2-40B4-BE49-F238E27FC236}">
                              <a16:creationId xmlns:a16="http://schemas.microsoft.com/office/drawing/2014/main" id="{4B5B70C2-462F-8303-F848-21D6787DC443}"/>
                            </a:ext>
                          </a:extLst>
                        </p:cNvPr>
                        <p:cNvPicPr/>
                        <p:nvPr/>
                      </p:nvPicPr>
                      <p:blipFill>
                        <a:blip r:embed="rId3"/>
                        <a:stretch>
                          <a:fillRect/>
                        </a:stretch>
                      </p:blipFill>
                      <p:spPr>
                        <a:xfrm>
                          <a:off x="2794000" y="2052692"/>
                          <a:ext cx="242888" cy="363538"/>
                        </a:xfrm>
                        <a:prstGeom prst="rect">
                          <a:avLst/>
                        </a:prstGeom>
                      </p:spPr>
                    </p:pic>
                  </p:oleObj>
                </mc:Fallback>
              </mc:AlternateContent>
            </a:graphicData>
          </a:graphic>
        </p:graphicFrame>
      </p:grpSp>
    </p:spTree>
    <p:extLst>
      <p:ext uri="{BB962C8B-B14F-4D97-AF65-F5344CB8AC3E}">
        <p14:creationId xmlns:p14="http://schemas.microsoft.com/office/powerpoint/2010/main" val="33241973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8F486CDD-1E5A-B94C-7AAF-7A7D36FC5666}"/>
              </a:ext>
            </a:extLst>
          </p:cNvPr>
          <p:cNvPicPr>
            <a:picLocks noChangeAspect="1"/>
          </p:cNvPicPr>
          <p:nvPr/>
        </p:nvPicPr>
        <p:blipFill rotWithShape="1">
          <a:blip r:embed="rId2">
            <a:extLst>
              <a:ext uri="{28A0092B-C50C-407E-A947-70E740481C1C}">
                <a14:useLocalDpi xmlns:a14="http://schemas.microsoft.com/office/drawing/2010/main" val="0"/>
              </a:ext>
            </a:extLst>
          </a:blip>
          <a:srcRect l="11552" t="8410" r="7385" b="4719"/>
          <a:stretch/>
        </p:blipFill>
        <p:spPr>
          <a:xfrm>
            <a:off x="1077541" y="989128"/>
            <a:ext cx="2362494" cy="1865127"/>
          </a:xfrm>
          <a:prstGeom prst="rect">
            <a:avLst/>
          </a:prstGeom>
        </p:spPr>
      </p:pic>
      <p:cxnSp>
        <p:nvCxnSpPr>
          <p:cNvPr id="11" name="Straight Connector 10"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AA1236B0-FB36-630F-8D6F-52C281179898}"/>
              </a:ext>
            </a:extLst>
          </p:cNvPr>
          <p:cNvCxnSpPr>
            <a:cxnSpLocks/>
          </p:cNvCxnSpPr>
          <p:nvPr/>
        </p:nvCxnSpPr>
        <p:spPr>
          <a:xfrm>
            <a:off x="4646767" y="989128"/>
            <a:ext cx="0" cy="1970754"/>
          </a:xfrm>
          <a:prstGeom prst="line">
            <a:avLst/>
          </a:prstGeom>
          <a:ln w="19050"/>
        </p:spPr>
        <p:style>
          <a:lnRef idx="1">
            <a:schemeClr val="dk1"/>
          </a:lnRef>
          <a:fillRef idx="0">
            <a:schemeClr val="dk1"/>
          </a:fillRef>
          <a:effectRef idx="0">
            <a:schemeClr val="dk1"/>
          </a:effectRef>
          <a:fontRef idx="minor">
            <a:schemeClr val="tx1"/>
          </a:fontRef>
        </p:style>
      </p:cxnSp>
      <p:graphicFrame>
        <p:nvGraphicFramePr>
          <p:cNvPr id="13" name="Object 12"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425C4615-7229-9FFE-FA36-E7922E78AB06}"/>
              </a:ext>
            </a:extLst>
          </p:cNvPr>
          <p:cNvGraphicFramePr>
            <a:graphicFrameLocks noChangeAspect="1"/>
          </p:cNvGraphicFramePr>
          <p:nvPr>
            <p:extLst>
              <p:ext uri="{D42A27DB-BD31-4B8C-83A1-F6EECF244321}">
                <p14:modId xmlns:p14="http://schemas.microsoft.com/office/powerpoint/2010/main" val="3496353119"/>
              </p:ext>
            </p:extLst>
          </p:nvPr>
        </p:nvGraphicFramePr>
        <p:xfrm>
          <a:off x="2989452" y="2385348"/>
          <a:ext cx="254461" cy="298777"/>
        </p:xfrm>
        <a:graphic>
          <a:graphicData uri="http://schemas.openxmlformats.org/presentationml/2006/ole">
            <mc:AlternateContent xmlns:mc="http://schemas.openxmlformats.org/markup-compatibility/2006">
              <mc:Choice xmlns:v="urn:schemas-microsoft-com:vml" Requires="v">
                <p:oleObj name="Equation" r:id="rId3" imgW="139680" imgH="152280" progId="Equation.DSMT4">
                  <p:embed/>
                </p:oleObj>
              </mc:Choice>
              <mc:Fallback>
                <p:oleObj name="Equation" r:id="rId3" imgW="139680" imgH="152280" progId="Equation.DSMT4">
                  <p:embed/>
                  <p:pic>
                    <p:nvPicPr>
                      <p:cNvPr id="13" name="Object 12">
                        <a:extLst>
                          <a:ext uri="{FF2B5EF4-FFF2-40B4-BE49-F238E27FC236}">
                            <a16:creationId xmlns:a16="http://schemas.microsoft.com/office/drawing/2014/main" id="{425C4615-7229-9FFE-FA36-E7922E78AB06}"/>
                          </a:ext>
                        </a:extLst>
                      </p:cNvPr>
                      <p:cNvPicPr/>
                      <p:nvPr/>
                    </p:nvPicPr>
                    <p:blipFill>
                      <a:blip r:embed="rId4"/>
                      <a:stretch>
                        <a:fillRect/>
                      </a:stretch>
                    </p:blipFill>
                    <p:spPr>
                      <a:xfrm>
                        <a:off x="2989452" y="2385348"/>
                        <a:ext cx="254461" cy="298777"/>
                      </a:xfrm>
                      <a:prstGeom prst="rect">
                        <a:avLst/>
                      </a:prstGeom>
                    </p:spPr>
                  </p:pic>
                </p:oleObj>
              </mc:Fallback>
            </mc:AlternateContent>
          </a:graphicData>
        </a:graphic>
      </p:graphicFrame>
      <p:graphicFrame>
        <p:nvGraphicFramePr>
          <p:cNvPr id="14" name="Object 13"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1AFE7A33-4A94-C246-1846-C6CCBC32329A}"/>
              </a:ext>
            </a:extLst>
          </p:cNvPr>
          <p:cNvGraphicFramePr>
            <a:graphicFrameLocks noChangeAspect="1"/>
          </p:cNvGraphicFramePr>
          <p:nvPr>
            <p:extLst>
              <p:ext uri="{D42A27DB-BD31-4B8C-83A1-F6EECF244321}">
                <p14:modId xmlns:p14="http://schemas.microsoft.com/office/powerpoint/2010/main" val="1013833606"/>
              </p:ext>
            </p:extLst>
          </p:nvPr>
        </p:nvGraphicFramePr>
        <p:xfrm>
          <a:off x="1781324" y="2748455"/>
          <a:ext cx="380997" cy="363415"/>
        </p:xfrm>
        <a:graphic>
          <a:graphicData uri="http://schemas.openxmlformats.org/presentationml/2006/ole">
            <mc:AlternateContent xmlns:mc="http://schemas.openxmlformats.org/markup-compatibility/2006">
              <mc:Choice xmlns:v="urn:schemas-microsoft-com:vml" Requires="v">
                <p:oleObj name="Equation" r:id="rId5" imgW="228600" imgH="190440" progId="Equation.DSMT4">
                  <p:embed/>
                </p:oleObj>
              </mc:Choice>
              <mc:Fallback>
                <p:oleObj name="Equation" r:id="rId5" imgW="228600" imgH="190440" progId="Equation.DSMT4">
                  <p:embed/>
                  <p:pic>
                    <p:nvPicPr>
                      <p:cNvPr id="14" name="Object 13">
                        <a:extLst>
                          <a:ext uri="{FF2B5EF4-FFF2-40B4-BE49-F238E27FC236}">
                            <a16:creationId xmlns:a16="http://schemas.microsoft.com/office/drawing/2014/main" id="{1AFE7A33-4A94-C246-1846-C6CCBC32329A}"/>
                          </a:ext>
                        </a:extLst>
                      </p:cNvPr>
                      <p:cNvPicPr/>
                      <p:nvPr/>
                    </p:nvPicPr>
                    <p:blipFill>
                      <a:blip r:embed="rId6"/>
                      <a:stretch>
                        <a:fillRect/>
                      </a:stretch>
                    </p:blipFill>
                    <p:spPr>
                      <a:xfrm>
                        <a:off x="1781324" y="2748455"/>
                        <a:ext cx="380997" cy="363415"/>
                      </a:xfrm>
                      <a:prstGeom prst="rect">
                        <a:avLst/>
                      </a:prstGeom>
                    </p:spPr>
                  </p:pic>
                </p:oleObj>
              </mc:Fallback>
            </mc:AlternateContent>
          </a:graphicData>
        </a:graphic>
      </p:graphicFrame>
      <p:graphicFrame>
        <p:nvGraphicFramePr>
          <p:cNvPr id="15" name="Object 14"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739CB834-960D-C96B-6EB0-D766B0FC66ED}"/>
              </a:ext>
            </a:extLst>
          </p:cNvPr>
          <p:cNvGraphicFramePr>
            <a:graphicFrameLocks noChangeAspect="1"/>
          </p:cNvGraphicFramePr>
          <p:nvPr>
            <p:extLst>
              <p:ext uri="{D42A27DB-BD31-4B8C-83A1-F6EECF244321}">
                <p14:modId xmlns:p14="http://schemas.microsoft.com/office/powerpoint/2010/main" val="4152558558"/>
              </p:ext>
            </p:extLst>
          </p:nvPr>
        </p:nvGraphicFramePr>
        <p:xfrm>
          <a:off x="725116" y="1934851"/>
          <a:ext cx="352425" cy="405160"/>
        </p:xfrm>
        <a:graphic>
          <a:graphicData uri="http://schemas.openxmlformats.org/presentationml/2006/ole">
            <mc:AlternateContent xmlns:mc="http://schemas.openxmlformats.org/markup-compatibility/2006">
              <mc:Choice xmlns:v="urn:schemas-microsoft-com:vml" Requires="v">
                <p:oleObj name="Equation" r:id="rId7" imgW="228600" imgH="228600" progId="Equation.DSMT4">
                  <p:embed/>
                </p:oleObj>
              </mc:Choice>
              <mc:Fallback>
                <p:oleObj name="Equation" r:id="rId7" imgW="228600" imgH="228600" progId="Equation.DSMT4">
                  <p:embed/>
                  <p:pic>
                    <p:nvPicPr>
                      <p:cNvPr id="15" name="Object 14">
                        <a:extLst>
                          <a:ext uri="{FF2B5EF4-FFF2-40B4-BE49-F238E27FC236}">
                            <a16:creationId xmlns:a16="http://schemas.microsoft.com/office/drawing/2014/main" id="{739CB834-960D-C96B-6EB0-D766B0FC66ED}"/>
                          </a:ext>
                        </a:extLst>
                      </p:cNvPr>
                      <p:cNvPicPr/>
                      <p:nvPr/>
                    </p:nvPicPr>
                    <p:blipFill>
                      <a:blip r:embed="rId8"/>
                      <a:stretch>
                        <a:fillRect/>
                      </a:stretch>
                    </p:blipFill>
                    <p:spPr>
                      <a:xfrm>
                        <a:off x="725116" y="1934851"/>
                        <a:ext cx="352425" cy="405160"/>
                      </a:xfrm>
                      <a:prstGeom prst="rect">
                        <a:avLst/>
                      </a:prstGeom>
                    </p:spPr>
                  </p:pic>
                </p:oleObj>
              </mc:Fallback>
            </mc:AlternateContent>
          </a:graphicData>
        </a:graphic>
      </p:graphicFrame>
      <p:grpSp>
        <p:nvGrpSpPr>
          <p:cNvPr id="4" name="Group 3"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5CFB7179-EA76-DB42-574B-5DA42B855331}"/>
              </a:ext>
            </a:extLst>
          </p:cNvPr>
          <p:cNvGrpSpPr/>
          <p:nvPr/>
        </p:nvGrpSpPr>
        <p:grpSpPr>
          <a:xfrm>
            <a:off x="344707" y="-45279"/>
            <a:ext cx="8454585" cy="4039567"/>
            <a:chOff x="-136623" y="-97501"/>
            <a:chExt cx="8612650" cy="4266016"/>
          </a:xfrm>
        </p:grpSpPr>
        <p:sp>
          <p:nvSpPr>
            <p:cNvPr id="2" name="TextBox 1">
              <a:extLst>
                <a:ext uri="{FF2B5EF4-FFF2-40B4-BE49-F238E27FC236}">
                  <a16:creationId xmlns:a16="http://schemas.microsoft.com/office/drawing/2014/main" id="{B812FD0D-3345-4D97-BED4-5A0590056D2D}"/>
                </a:ext>
              </a:extLst>
            </p:cNvPr>
            <p:cNvSpPr txBox="1"/>
            <p:nvPr/>
          </p:nvSpPr>
          <p:spPr>
            <a:xfrm>
              <a:off x="-136623" y="-97501"/>
              <a:ext cx="8612650" cy="4266016"/>
            </a:xfrm>
            <a:prstGeom prst="rect">
              <a:avLst/>
            </a:prstGeom>
            <a:noFill/>
          </p:spPr>
          <p:txBody>
            <a:bodyPr wrap="square">
              <a:spAutoFit/>
            </a:bodyPr>
            <a:lstStyle/>
            <a:p>
              <a:pPr algn="just">
                <a:spcBef>
                  <a:spcPts val="3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rPr>
                <a:t>Cho </a:t>
              </a:r>
              <a:r>
                <a:rPr lang="en-US" sz="2800" dirty="0" err="1">
                  <a:solidFill>
                    <a:srgbClr val="000000"/>
                  </a:solidFill>
                  <a:effectLst/>
                  <a:latin typeface="Times New Roman" panose="02020603050405020304" pitchFamily="18" charset="0"/>
                  <a:ea typeface="Calibri" panose="020F0502020204030204" pitchFamily="34" charset="0"/>
                </a:rPr>
                <a:t>hai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khối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hộp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nhật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có</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cùng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thể</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tích</a:t>
              </a:r>
              <a:r>
                <a:rPr lang="en-US" sz="2800" dirty="0">
                  <a:solidFill>
                    <a:srgbClr val="000000"/>
                  </a:solidFill>
                  <a:latin typeface="Times New Roman" panose="02020603050405020304" pitchFamily="18" charset="0"/>
                  <a:ea typeface="Calibri" panose="020F0502020204030204" pitchFamily="34" charset="0"/>
                </a:rPr>
                <a:t> :</a:t>
              </a:r>
              <a:r>
                <a:rPr lang="en-US" sz="2800" dirty="0">
                  <a:solidFill>
                    <a:srgbClr val="000000"/>
                  </a:solidFill>
                  <a:effectLst/>
                  <a:latin typeface="Times New Roman" panose="02020603050405020304" pitchFamily="18" charset="0"/>
                  <a:ea typeface="Calibri" panose="020F0502020204030204" pitchFamily="34" charset="0"/>
                </a:rPr>
                <a:t> </a:t>
              </a:r>
            </a:p>
            <a:p>
              <a:pPr algn="just">
                <a:spcBef>
                  <a:spcPts val="300"/>
                </a:spcBef>
                <a:spcAft>
                  <a:spcPts val="300"/>
                </a:spcAft>
              </a:pPr>
              <a:r>
                <a:rPr lang="en-US" sz="2800" dirty="0" err="1">
                  <a:solidFill>
                    <a:srgbClr val="000000"/>
                  </a:solidFill>
                  <a:effectLst/>
                  <a:latin typeface="Times New Roman" panose="02020603050405020304" pitchFamily="18" charset="0"/>
                  <a:ea typeface="Calibri" panose="020F0502020204030204" pitchFamily="34" charset="0"/>
                </a:rPr>
                <a:t>Tính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chiều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cao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cạnh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khối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hộp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hai</a:t>
              </a:r>
              <a:endParaRPr lang="en-AE" sz="2800" dirty="0">
                <a:solidFill>
                  <a:srgbClr val="000000"/>
                </a:solidFill>
                <a:effectLst/>
                <a:latin typeface="Times New Roman" panose="02020603050405020304" pitchFamily="18" charset="0"/>
                <a:ea typeface="Calibri" panose="020F0502020204030204" pitchFamily="34" charset="0"/>
              </a:endParaRPr>
            </a:p>
            <a:p>
              <a:pPr algn="just">
                <a:spcBef>
                  <a:spcPts val="300"/>
                </a:spcBef>
                <a:spcAft>
                  <a:spcPts val="300"/>
                </a:spcAft>
              </a:pPr>
              <a:endParaRPr lang="en-US" sz="2800" dirty="0">
                <a:solidFill>
                  <a:srgbClr val="000000"/>
                </a:solidFill>
                <a:effectLst/>
                <a:latin typeface="Times New Roman" panose="02020603050405020304" pitchFamily="18" charset="0"/>
                <a:ea typeface="Calibri" panose="020F0502020204030204" pitchFamily="34" charset="0"/>
              </a:endParaRPr>
            </a:p>
            <a:p>
              <a:pPr algn="just">
                <a:spcBef>
                  <a:spcPts val="300"/>
                </a:spcBef>
                <a:spcAft>
                  <a:spcPts val="300"/>
                </a:spcAft>
              </a:pPr>
              <a:endParaRPr lang="en-US" sz="2800" dirty="0">
                <a:solidFill>
                  <a:srgbClr val="000000"/>
                </a:solidFill>
                <a:effectLst/>
                <a:latin typeface="Times New Roman" panose="02020603050405020304" pitchFamily="18" charset="0"/>
                <a:ea typeface="Calibri" panose="020F0502020204030204" pitchFamily="34" charset="0"/>
              </a:endParaRPr>
            </a:p>
            <a:p>
              <a:pPr algn="just">
                <a:spcBef>
                  <a:spcPts val="300"/>
                </a:spcBef>
                <a:spcAft>
                  <a:spcPts val="300"/>
                </a:spcAft>
              </a:pPr>
              <a:endParaRPr lang="en-US" sz="2800" dirty="0">
                <a:solidFill>
                  <a:srgbClr val="000000"/>
                </a:solidFill>
                <a:latin typeface="Times New Roman" panose="02020603050405020304" pitchFamily="18" charset="0"/>
                <a:ea typeface="Calibri" panose="020F0502020204030204" pitchFamily="34" charset="0"/>
              </a:endParaRPr>
            </a:p>
            <a:p>
              <a:pPr algn="just">
                <a:spcBef>
                  <a:spcPts val="300"/>
                </a:spcBef>
                <a:spcAft>
                  <a:spcPts val="300"/>
                </a:spcAft>
              </a:pPr>
              <a:endParaRPr lang="en-US" sz="2800" dirty="0">
                <a:solidFill>
                  <a:srgbClr val="000000"/>
                </a:solidFill>
                <a:effectLst/>
                <a:latin typeface="Times New Roman" panose="02020603050405020304" pitchFamily="18" charset="0"/>
                <a:ea typeface="Calibri" panose="020F0502020204030204" pitchFamily="34" charset="0"/>
              </a:endParaRPr>
            </a:p>
            <a:p>
              <a:pPr algn="just">
                <a:spcBef>
                  <a:spcPts val="300"/>
                </a:spcBef>
                <a:spcAft>
                  <a:spcPts val="300"/>
                </a:spcAft>
              </a:pPr>
              <a:endParaRPr lang="en-US" sz="2800" dirty="0">
                <a:solidFill>
                  <a:srgbClr val="000000"/>
                </a:solidFill>
                <a:effectLst/>
                <a:latin typeface="Times New Roman" panose="02020603050405020304" pitchFamily="18" charset="0"/>
                <a:ea typeface="Calibri" panose="020F0502020204030204" pitchFamily="34" charset="0"/>
              </a:endParaRPr>
            </a:p>
            <a:p>
              <a:endParaRPr lang="en-US" sz="2800" i="1" dirty="0">
                <a:solidFill>
                  <a:srgbClr val="000099"/>
                </a:solidFill>
              </a:endParaRPr>
            </a:p>
          </p:txBody>
        </p:sp>
        <p:pic>
          <p:nvPicPr>
            <p:cNvPr id="6" name="Picture 5">
              <a:extLst>
                <a:ext uri="{FF2B5EF4-FFF2-40B4-BE49-F238E27FC236}">
                  <a16:creationId xmlns:a16="http://schemas.microsoft.com/office/drawing/2014/main" id="{48164B0D-5527-60F0-52EC-19DD7523D61D}"/>
                </a:ext>
              </a:extLst>
            </p:cNvPr>
            <p:cNvPicPr>
              <a:picLocks noChangeAspect="1"/>
            </p:cNvPicPr>
            <p:nvPr/>
          </p:nvPicPr>
          <p:blipFill rotWithShape="1">
            <a:blip r:embed="rId2">
              <a:extLst>
                <a:ext uri="{28A0092B-C50C-407E-A947-70E740481C1C}">
                  <a14:useLocalDpi xmlns:a14="http://schemas.microsoft.com/office/drawing/2010/main" val="0"/>
                </a:ext>
              </a:extLst>
            </a:blip>
            <a:srcRect l="11552" t="8410" r="7385" b="4719"/>
            <a:stretch/>
          </p:blipFill>
          <p:spPr>
            <a:xfrm>
              <a:off x="5746471" y="1026543"/>
              <a:ext cx="2479912" cy="1841636"/>
            </a:xfrm>
            <a:prstGeom prst="rect">
              <a:avLst/>
            </a:prstGeom>
          </p:spPr>
        </p:pic>
        <p:graphicFrame>
          <p:nvGraphicFramePr>
            <p:cNvPr id="23" name="Object 22">
              <a:extLst>
                <a:ext uri="{FF2B5EF4-FFF2-40B4-BE49-F238E27FC236}">
                  <a16:creationId xmlns:a16="http://schemas.microsoft.com/office/drawing/2014/main" id="{F72174C3-FCA1-8518-43D5-B4CA60678161}"/>
                </a:ext>
              </a:extLst>
            </p:cNvPr>
            <p:cNvGraphicFramePr>
              <a:graphicFrameLocks noChangeAspect="1"/>
            </p:cNvGraphicFramePr>
            <p:nvPr/>
          </p:nvGraphicFramePr>
          <p:xfrm>
            <a:off x="5958072" y="2868179"/>
            <a:ext cx="1121763" cy="420127"/>
          </p:xfrm>
          <a:graphic>
            <a:graphicData uri="http://schemas.openxmlformats.org/presentationml/2006/ole">
              <mc:AlternateContent xmlns:mc="http://schemas.openxmlformats.org/markup-compatibility/2006">
                <mc:Choice xmlns:v="urn:schemas-microsoft-com:vml" Requires="v">
                  <p:oleObj name="Equation" r:id="rId9" imgW="596880" imgH="228600" progId="Equation.DSMT4">
                    <p:embed/>
                  </p:oleObj>
                </mc:Choice>
                <mc:Fallback>
                  <p:oleObj name="Equation" r:id="rId9" imgW="596880" imgH="228600" progId="Equation.DSMT4">
                    <p:embed/>
                    <p:pic>
                      <p:nvPicPr>
                        <p:cNvPr id="23" name="Object 22">
                          <a:extLst>
                            <a:ext uri="{FF2B5EF4-FFF2-40B4-BE49-F238E27FC236}">
                              <a16:creationId xmlns:a16="http://schemas.microsoft.com/office/drawing/2014/main" id="{F72174C3-FCA1-8518-43D5-B4CA60678161}"/>
                            </a:ext>
                          </a:extLst>
                        </p:cNvPr>
                        <p:cNvPicPr/>
                        <p:nvPr/>
                      </p:nvPicPr>
                      <p:blipFill>
                        <a:blip r:embed="rId10"/>
                        <a:stretch>
                          <a:fillRect/>
                        </a:stretch>
                      </p:blipFill>
                      <p:spPr>
                        <a:xfrm>
                          <a:off x="5958072" y="2868179"/>
                          <a:ext cx="1121763" cy="420127"/>
                        </a:xfrm>
                        <a:prstGeom prst="rect">
                          <a:avLst/>
                        </a:prstGeom>
                      </p:spPr>
                    </p:pic>
                  </p:oleObj>
                </mc:Fallback>
              </mc:AlternateContent>
            </a:graphicData>
          </a:graphic>
        </p:graphicFrame>
        <p:cxnSp>
          <p:nvCxnSpPr>
            <p:cNvPr id="25" name="Straight Arrow Connector 24">
              <a:extLst>
                <a:ext uri="{FF2B5EF4-FFF2-40B4-BE49-F238E27FC236}">
                  <a16:creationId xmlns:a16="http://schemas.microsoft.com/office/drawing/2014/main" id="{FD56A7CB-27F2-A6DD-D511-B661B84E34F9}"/>
                </a:ext>
              </a:extLst>
            </p:cNvPr>
            <p:cNvCxnSpPr>
              <a:cxnSpLocks/>
            </p:cNvCxnSpPr>
            <p:nvPr/>
          </p:nvCxnSpPr>
          <p:spPr>
            <a:xfrm flipV="1">
              <a:off x="6474434" y="2591202"/>
              <a:ext cx="320421" cy="31381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aphicFrame>
        <p:nvGraphicFramePr>
          <p:cNvPr id="35" name="Object 34"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54DA3DDB-72EB-02D0-73D8-7F8866147704}"/>
              </a:ext>
            </a:extLst>
          </p:cNvPr>
          <p:cNvGraphicFramePr>
            <a:graphicFrameLocks noChangeAspect="1"/>
          </p:cNvGraphicFramePr>
          <p:nvPr>
            <p:extLst>
              <p:ext uri="{D42A27DB-BD31-4B8C-83A1-F6EECF244321}">
                <p14:modId xmlns:p14="http://schemas.microsoft.com/office/powerpoint/2010/main" val="3174744978"/>
              </p:ext>
            </p:extLst>
          </p:nvPr>
        </p:nvGraphicFramePr>
        <p:xfrm>
          <a:off x="4391939" y="2372785"/>
          <a:ext cx="914400" cy="215900"/>
        </p:xfrm>
        <a:graphic>
          <a:graphicData uri="http://schemas.openxmlformats.org/presentationml/2006/ole">
            <mc:AlternateContent xmlns:mc="http://schemas.openxmlformats.org/markup-compatibility/2006">
              <mc:Choice xmlns:v="urn:schemas-microsoft-com:vml" Requires="v">
                <p:oleObj name="Equation" r:id="rId11" imgW="914400" imgH="216000" progId="Equation.DSMT4">
                  <p:embed/>
                </p:oleObj>
              </mc:Choice>
              <mc:Fallback>
                <p:oleObj name="Equation" r:id="rId11" imgW="914400" imgH="216000" progId="Equation.DSMT4">
                  <p:embed/>
                  <p:pic>
                    <p:nvPicPr>
                      <p:cNvPr id="35" name="Object 34">
                        <a:extLst>
                          <a:ext uri="{FF2B5EF4-FFF2-40B4-BE49-F238E27FC236}">
                            <a16:creationId xmlns:a16="http://schemas.microsoft.com/office/drawing/2014/main" id="{54DA3DDB-72EB-02D0-73D8-7F8866147704}"/>
                          </a:ext>
                        </a:extLst>
                      </p:cNvPr>
                      <p:cNvPicPr/>
                      <p:nvPr/>
                    </p:nvPicPr>
                    <p:blipFill>
                      <a:blip r:embed="rId12"/>
                      <a:stretch>
                        <a:fillRect/>
                      </a:stretch>
                    </p:blipFill>
                    <p:spPr>
                      <a:xfrm>
                        <a:off x="4391939" y="2372785"/>
                        <a:ext cx="914400" cy="215900"/>
                      </a:xfrm>
                      <a:prstGeom prst="rect">
                        <a:avLst/>
                      </a:prstGeom>
                    </p:spPr>
                  </p:pic>
                </p:oleObj>
              </mc:Fallback>
            </mc:AlternateContent>
          </a:graphicData>
        </a:graphic>
      </p:graphicFrame>
      <p:sp>
        <p:nvSpPr>
          <p:cNvPr id="50" name="TextBox 49"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2FFFFEFC-4422-4AED-0709-0EB30D82C83B}"/>
              </a:ext>
            </a:extLst>
          </p:cNvPr>
          <p:cNvSpPr txBox="1"/>
          <p:nvPr/>
        </p:nvSpPr>
        <p:spPr>
          <a:xfrm>
            <a:off x="9128554" y="4216344"/>
            <a:ext cx="914400" cy="914400"/>
          </a:xfrm>
          <a:prstGeom prst="rect">
            <a:avLst/>
          </a:prstGeom>
          <a:noFill/>
        </p:spPr>
        <p:txBody>
          <a:bodyPr wrap="square" rtlCol="0">
            <a:spAutoFit/>
          </a:bodyPr>
          <a:lstStyle/>
          <a:p>
            <a:endParaRPr lang="en-AE" dirty="0"/>
          </a:p>
        </p:txBody>
      </p:sp>
      <mc:AlternateContent xmlns:mc="http://schemas.openxmlformats.org/markup-compatibility/2006" xmlns:a14="http://schemas.microsoft.com/office/drawing/2010/main">
        <mc:Choice Requires="a14">
          <p:sp>
            <p:nvSpPr>
              <p:cNvPr id="51" name="Explosion: 14 Points 50"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B0721F19-92B2-D3E4-DDC2-85DF6AA2BFC4}"/>
                  </a:ext>
                </a:extLst>
              </p:cNvPr>
              <p:cNvSpPr/>
              <p:nvPr/>
            </p:nvSpPr>
            <p:spPr>
              <a:xfrm>
                <a:off x="419475" y="2931437"/>
                <a:ext cx="8454584" cy="2162873"/>
              </a:xfrm>
              <a:prstGeom prst="irregularSeal2">
                <a:avLst/>
              </a:prstGeom>
              <a:solidFill>
                <a:srgbClr val="8BCD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smtClean="0">
                          <a:solidFill>
                            <a:srgbClr val="FF0000"/>
                          </a:solidFill>
                          <a:latin typeface="Cambria Math" panose="02040503050406030204" pitchFamily="18" charset="0"/>
                          <a:cs typeface="Times New Roman" panose="02020603050405020304" pitchFamily="18" charset="0"/>
                        </a:rPr>
                        <m:t>6</m:t>
                      </m:r>
                      <m:sSup>
                        <m:sSupPr>
                          <m:ctrlPr>
                            <a:rPr lang="en-US" sz="3600" b="0" i="1" smtClean="0">
                              <a:solidFill>
                                <a:srgbClr val="FF0000"/>
                              </a:solidFill>
                              <a:latin typeface="Cambria Math" panose="02040503050406030204" pitchFamily="18" charset="0"/>
                              <a:cs typeface="Times New Roman" panose="02020603050405020304" pitchFamily="18" charset="0"/>
                            </a:rPr>
                          </m:ctrlPr>
                        </m:sSupPr>
                        <m:e>
                          <m:r>
                            <a:rPr lang="en-US" sz="3600" b="0" i="1" smtClean="0">
                              <a:solidFill>
                                <a:srgbClr val="FF0000"/>
                              </a:solidFill>
                              <a:latin typeface="Cambria Math" panose="02040503050406030204" pitchFamily="18" charset="0"/>
                              <a:cs typeface="Times New Roman" panose="02020603050405020304" pitchFamily="18" charset="0"/>
                            </a:rPr>
                            <m:t>𝑥</m:t>
                          </m:r>
                        </m:e>
                        <m:sup>
                          <m:r>
                            <a:rPr lang="en-US" sz="3600" b="0" i="1" smtClean="0">
                              <a:solidFill>
                                <a:srgbClr val="FF0000"/>
                              </a:solidFill>
                              <a:latin typeface="Cambria Math" panose="02040503050406030204" pitchFamily="18" charset="0"/>
                              <a:cs typeface="Times New Roman" panose="02020603050405020304" pitchFamily="18" charset="0"/>
                            </a:rPr>
                            <m:t>2</m:t>
                          </m:r>
                        </m:sup>
                      </m:sSup>
                      <m:r>
                        <a:rPr lang="en-US" sz="3600" b="0" i="1" smtClean="0">
                          <a:solidFill>
                            <a:srgbClr val="FF0000"/>
                          </a:solidFill>
                          <a:latin typeface="Cambria Math" panose="02040503050406030204" pitchFamily="18" charset="0"/>
                          <a:cs typeface="Times New Roman" panose="02020603050405020304" pitchFamily="18" charset="0"/>
                        </a:rPr>
                        <m:t>𝑦</m:t>
                      </m:r>
                      <m:r>
                        <a:rPr lang="en-US" sz="3600" b="0" i="1" smtClean="0">
                          <a:solidFill>
                            <a:srgbClr val="FF0000"/>
                          </a:solidFill>
                          <a:latin typeface="Cambria Math" panose="02040503050406030204" pitchFamily="18" charset="0"/>
                          <a:cs typeface="Times New Roman" panose="02020603050405020304" pitchFamily="18" charset="0"/>
                        </a:rPr>
                        <m:t>:2</m:t>
                      </m:r>
                      <m:r>
                        <a:rPr lang="en-US" sz="3600" b="0" i="1" smtClean="0">
                          <a:solidFill>
                            <a:srgbClr val="FF0000"/>
                          </a:solidFill>
                          <a:latin typeface="Cambria Math" panose="02040503050406030204" pitchFamily="18" charset="0"/>
                          <a:cs typeface="Times New Roman" panose="02020603050405020304" pitchFamily="18" charset="0"/>
                        </a:rPr>
                        <m:t>𝑥𝑦</m:t>
                      </m:r>
                      <m:r>
                        <a:rPr lang="en-US" sz="3600" b="0" i="1" smtClean="0">
                          <a:solidFill>
                            <a:srgbClr val="FF0000"/>
                          </a:solidFill>
                          <a:latin typeface="Cambria Math" panose="02040503050406030204" pitchFamily="18" charset="0"/>
                          <a:cs typeface="Times New Roman" panose="02020603050405020304" pitchFamily="18" charset="0"/>
                        </a:rPr>
                        <m:t>=</m:t>
                      </m:r>
                    </m:oMath>
                  </m:oMathPara>
                </a14:m>
                <a:endParaRPr lang="en-US" sz="3600" i="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1" name="Explosion: 14 Points 50"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B0721F19-92B2-D3E4-DDC2-85DF6AA2BFC4}"/>
                  </a:ext>
                </a:extLst>
              </p:cNvPr>
              <p:cNvSpPr>
                <a:spLocks noRot="1" noChangeAspect="1" noMove="1" noResize="1" noEditPoints="1" noAdjustHandles="1" noChangeArrowheads="1" noChangeShapeType="1" noTextEdit="1"/>
              </p:cNvSpPr>
              <p:nvPr/>
            </p:nvSpPr>
            <p:spPr>
              <a:xfrm>
                <a:off x="419475" y="2931437"/>
                <a:ext cx="8454584" cy="2162873"/>
              </a:xfrm>
              <a:prstGeom prst="irregularSeal2">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79CCE363-7FE1-5DC9-C14A-54ACA7501C5D}"/>
                  </a:ext>
                </a:extLst>
              </p:cNvPr>
              <p:cNvSpPr txBox="1"/>
              <p:nvPr/>
            </p:nvSpPr>
            <p:spPr>
              <a:xfrm>
                <a:off x="5387748" y="3720951"/>
                <a:ext cx="91440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FF0000"/>
                          </a:solidFill>
                          <a:latin typeface="Cambria Math" panose="02040503050406030204" pitchFamily="18" charset="0"/>
                        </a:rPr>
                        <m:t>3</m:t>
                      </m:r>
                      <m:r>
                        <a:rPr lang="en-US" sz="3600" b="0" i="1" smtClean="0">
                          <a:solidFill>
                            <a:srgbClr val="FF0000"/>
                          </a:solidFill>
                          <a:latin typeface="Cambria Math" panose="02040503050406030204" pitchFamily="18" charset="0"/>
                        </a:rPr>
                        <m:t>𝑥</m:t>
                      </m:r>
                    </m:oMath>
                  </m:oMathPara>
                </a14:m>
                <a:endParaRPr lang="en-AE" sz="3600" dirty="0">
                  <a:solidFill>
                    <a:srgbClr val="FF0000"/>
                  </a:solidFill>
                </a:endParaRPr>
              </a:p>
            </p:txBody>
          </p:sp>
        </mc:Choice>
        <mc:Fallback xmlns="">
          <p:sp>
            <p:nvSpPr>
              <p:cNvPr id="8" name="TextBox 7"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79CCE363-7FE1-5DC9-C14A-54ACA7501C5D}"/>
                  </a:ext>
                </a:extLst>
              </p:cNvPr>
              <p:cNvSpPr txBox="1">
                <a:spLocks noRot="1" noChangeAspect="1" noMove="1" noResize="1" noEditPoints="1" noAdjustHandles="1" noChangeArrowheads="1" noChangeShapeType="1" noTextEdit="1"/>
              </p:cNvSpPr>
              <p:nvPr/>
            </p:nvSpPr>
            <p:spPr>
              <a:xfrm>
                <a:off x="5387748" y="3720951"/>
                <a:ext cx="914400" cy="646331"/>
              </a:xfrm>
              <a:prstGeom prst="rect">
                <a:avLst/>
              </a:prstGeom>
              <a:blipFill>
                <a:blip r:embed="rId1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09041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8.30$30+K4lPs7H94VUqPe2XwIsfPRnrXQE//QTEXxb8/8N4CNc6FpgZahzpTjFhMzSA7T/nHJa11DE8Ng2TP3iAmRczFlmslSuUNOgUeb6yRvs0="/>
          <p:cNvSpPr/>
          <p:nvPr/>
        </p:nvSpPr>
        <p:spPr>
          <a:xfrm>
            <a:off x="7620" y="0"/>
            <a:ext cx="9144000" cy="415498"/>
          </a:xfrm>
          <a:prstGeom prst="rect">
            <a:avLst/>
          </a:prstGeom>
          <a:solidFill>
            <a:srgbClr val="FFFF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solidFill>
                  <a:srgbClr val="FF0000"/>
                </a:solidFill>
                <a:effectLst/>
                <a:uLnTx/>
                <a:uFillTx/>
                <a:latin typeface="Times New Roman" panose="02020603050405020304" pitchFamily="18" charset="0"/>
                <a:ea typeface="+mn-ea"/>
                <a:cs typeface="Times New Roman" panose="02020603050405020304" pitchFamily="18" charset="0"/>
              </a:rPr>
              <a:t>BÀI 5:PHÉP CHIA ĐA THỨC CHO ĐƠN THỨC</a:t>
            </a:r>
            <a:endParaRPr kumimoji="0" lang="en-US" sz="2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2" name="TextBox 21"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61440136-7579-D2A5-F6EB-480D6C17E2D4}"/>
              </a:ext>
            </a:extLst>
          </p:cNvPr>
          <p:cNvSpPr txBox="1"/>
          <p:nvPr/>
        </p:nvSpPr>
        <p:spPr>
          <a:xfrm>
            <a:off x="609600" y="329621"/>
            <a:ext cx="6705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00FF"/>
                </a:solidFill>
                <a:latin typeface="Times New Roman" panose="02020603050405020304" pitchFamily="18" charset="0"/>
                <a:cs typeface="Times New Roman" panose="02020603050405020304" pitchFamily="18" charset="0"/>
              </a:rPr>
              <a:t>2</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Chia </a:t>
            </a:r>
            <a:r>
              <a:rPr lang="en-US" sz="2800" b="1" dirty="0" err="1">
                <a:solidFill>
                  <a:srgbClr val="0000FF"/>
                </a:solidFill>
                <a:latin typeface="Times New Roman" panose="02020603050405020304" pitchFamily="18" charset="0"/>
                <a:cs typeface="Times New Roman" panose="02020603050405020304" pitchFamily="18" charset="0"/>
              </a:rPr>
              <a:t>một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thức</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cho</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đơn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thức</a:t>
            </a:r>
            <a:endParaRPr kumimoji="0" lang="en-AE"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grpSp>
        <p:nvGrpSpPr>
          <p:cNvPr id="30" name="Group 29"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CA2302F3-5115-D1BE-AC0F-7023FB5EE88A}"/>
              </a:ext>
            </a:extLst>
          </p:cNvPr>
          <p:cNvGrpSpPr/>
          <p:nvPr/>
        </p:nvGrpSpPr>
        <p:grpSpPr>
          <a:xfrm>
            <a:off x="304800" y="1138663"/>
            <a:ext cx="8534400" cy="1555325"/>
            <a:chOff x="457200" y="860905"/>
            <a:chExt cx="8534400" cy="1555325"/>
          </a:xfrm>
        </p:grpSpPr>
        <p:sp>
          <p:nvSpPr>
            <p:cNvPr id="11" name="TextBox 10">
              <a:extLst>
                <a:ext uri="{FF2B5EF4-FFF2-40B4-BE49-F238E27FC236}">
                  <a16:creationId xmlns:a16="http://schemas.microsoft.com/office/drawing/2014/main" id="{73778064-6953-9D67-F51E-7D5C60D81BB7}"/>
                </a:ext>
              </a:extLst>
            </p:cNvPr>
            <p:cNvSpPr txBox="1"/>
            <p:nvPr/>
          </p:nvSpPr>
          <p:spPr>
            <a:xfrm>
              <a:off x="457200" y="860905"/>
              <a:ext cx="8534400" cy="461665"/>
            </a:xfrm>
            <a:prstGeom prst="rect">
              <a:avLst/>
            </a:prstGeom>
            <a:noFill/>
          </p:spPr>
          <p:txBody>
            <a:bodyPr wrap="square">
              <a:spAutoFit/>
            </a:bodyPr>
            <a:lstStyle/>
            <a:p>
              <a:pPr algn="just"/>
              <a:endParaRPr lang="vi-VN" sz="2400" dirty="0">
                <a:solidFill>
                  <a:srgbClr val="000000"/>
                </a:solidFill>
                <a:effectLst/>
                <a:latin typeface="Times New Roman" panose="02020603050405020304" pitchFamily="18" charset="0"/>
                <a:cs typeface="Times New Roman" panose="02020603050405020304" pitchFamily="18" charset="0"/>
              </a:endParaRPr>
            </a:p>
          </p:txBody>
        </p:sp>
        <p:graphicFrame>
          <p:nvGraphicFramePr>
            <p:cNvPr id="23" name="Object 22">
              <a:extLst>
                <a:ext uri="{FF2B5EF4-FFF2-40B4-BE49-F238E27FC236}">
                  <a16:creationId xmlns:a16="http://schemas.microsoft.com/office/drawing/2014/main" id="{4B5B70C2-462F-8303-F848-21D6787DC443}"/>
                </a:ext>
              </a:extLst>
            </p:cNvPr>
            <p:cNvGraphicFramePr>
              <a:graphicFrameLocks noChangeAspect="1"/>
            </p:cNvGraphicFramePr>
            <p:nvPr/>
          </p:nvGraphicFramePr>
          <p:xfrm>
            <a:off x="2794000" y="2052692"/>
            <a:ext cx="242888" cy="363538"/>
          </p:xfrm>
          <a:graphic>
            <a:graphicData uri="http://schemas.openxmlformats.org/presentationml/2006/ole">
              <mc:AlternateContent xmlns:mc="http://schemas.openxmlformats.org/markup-compatibility/2006">
                <mc:Choice xmlns:v="urn:schemas-microsoft-com:vml" Requires="v">
                  <p:oleObj name="Equation" r:id="rId2" imgW="126720" imgH="190440" progId="Equation.DSMT4">
                    <p:embed/>
                  </p:oleObj>
                </mc:Choice>
                <mc:Fallback>
                  <p:oleObj name="Equation" r:id="rId2" imgW="126720" imgH="190440" progId="Equation.DSMT4">
                    <p:embed/>
                    <p:pic>
                      <p:nvPicPr>
                        <p:cNvPr id="23" name="Object 22">
                          <a:extLst>
                            <a:ext uri="{FF2B5EF4-FFF2-40B4-BE49-F238E27FC236}">
                              <a16:creationId xmlns:a16="http://schemas.microsoft.com/office/drawing/2014/main" id="{4B5B70C2-462F-8303-F848-21D6787DC443}"/>
                            </a:ext>
                          </a:extLst>
                        </p:cNvPr>
                        <p:cNvPicPr/>
                        <p:nvPr/>
                      </p:nvPicPr>
                      <p:blipFill>
                        <a:blip r:embed="rId3"/>
                        <a:stretch>
                          <a:fillRect/>
                        </a:stretch>
                      </p:blipFill>
                      <p:spPr>
                        <a:xfrm>
                          <a:off x="2794000" y="2052692"/>
                          <a:ext cx="242888" cy="363538"/>
                        </a:xfrm>
                        <a:prstGeom prst="rect">
                          <a:avLst/>
                        </a:prstGeom>
                      </p:spPr>
                    </p:pic>
                  </p:oleObj>
                </mc:Fallback>
              </mc:AlternateContent>
            </a:graphicData>
          </a:graphic>
        </p:graphicFrame>
      </p:grpSp>
      <mc:AlternateContent xmlns:mc="http://schemas.openxmlformats.org/markup-compatibility/2006" xmlns:a14="http://schemas.microsoft.com/office/drawing/2010/main">
        <mc:Choice Requires="a14">
          <p:sp>
            <p:nvSpPr>
              <p:cNvPr id="31" name="TextBox 30"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B3A4F38B-997D-1ADF-3F57-652B7AD6611B}"/>
                  </a:ext>
                </a:extLst>
              </p:cNvPr>
              <p:cNvSpPr txBox="1"/>
              <p:nvPr/>
            </p:nvSpPr>
            <p:spPr>
              <a:xfrm>
                <a:off x="445602" y="739672"/>
                <a:ext cx="8706018" cy="1009572"/>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Ví </a:t>
                </a:r>
                <a:r>
                  <a:rPr lang="en-US" sz="2800" b="1" i="1" dirty="0" err="1">
                    <a:latin typeface="Times New Roman" panose="02020603050405020304" pitchFamily="18" charset="0"/>
                    <a:cs typeface="Times New Roman" panose="02020603050405020304" pitchFamily="18" charset="0"/>
                  </a:rPr>
                  <a:t>dụ</a:t>
                </a:r>
                <a:r>
                  <a:rPr lang="en-US" sz="2800" b="1" i="1" dirty="0">
                    <a:latin typeface="Times New Roman" panose="02020603050405020304" pitchFamily="18" charset="0"/>
                    <a:cs typeface="Times New Roman" panose="02020603050405020304" pitchFamily="18" charset="0"/>
                  </a:rPr>
                  <a:t> 2: </a:t>
                </a:r>
                <a:r>
                  <a:rPr lang="en-US" sz="2800" b="1" i="1" dirty="0" err="1">
                    <a:latin typeface="Times New Roman" panose="02020603050405020304" pitchFamily="18" charset="0"/>
                    <a:cs typeface="Times New Roman" panose="02020603050405020304" pitchFamily="18" charset="0"/>
                  </a:rPr>
                  <a:t>Thực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hiện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phép</a:t>
                </a:r>
                <a:r>
                  <a:rPr lang="en-US" sz="2800" b="1" i="1" dirty="0">
                    <a:latin typeface="Times New Roman" panose="02020603050405020304" pitchFamily="18" charset="0"/>
                    <a:cs typeface="Times New Roman" panose="02020603050405020304" pitchFamily="18" charset="0"/>
                  </a:rPr>
                  <a:t> chia</a:t>
                </a:r>
              </a:p>
              <a:p>
                <a:r>
                  <a:rPr lang="en-US" sz="2800" b="1" i="1"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800" b="1" i="1" smtClean="0">
                            <a:latin typeface="Cambria Math" panose="02040503050406030204" pitchFamily="18" charset="0"/>
                            <a:cs typeface="Times New Roman" panose="02020603050405020304" pitchFamily="18" charset="0"/>
                          </a:rPr>
                        </m:ctrlPr>
                      </m:dPr>
                      <m:e>
                        <m:r>
                          <a:rPr lang="en-US" sz="2800" b="1" i="1" smtClean="0">
                            <a:latin typeface="Cambria Math" panose="02040503050406030204" pitchFamily="18" charset="0"/>
                            <a:cs typeface="Times New Roman" panose="02020603050405020304" pitchFamily="18" charset="0"/>
                          </a:rPr>
                          <m:t>𝟏𝟓</m:t>
                        </m:r>
                        <m:sSup>
                          <m:sSupPr>
                            <m:ctrlPr>
                              <a:rPr lang="en-US" sz="2800" b="1" i="1" smtClean="0">
                                <a:latin typeface="Cambria Math" panose="02040503050406030204" pitchFamily="18" charset="0"/>
                                <a:cs typeface="Times New Roman" panose="02020603050405020304" pitchFamily="18" charset="0"/>
                              </a:rPr>
                            </m:ctrlPr>
                          </m:sSupPr>
                          <m:e>
                            <m:r>
                              <a:rPr lang="en-US" sz="2800" b="1" i="1" smtClean="0">
                                <a:latin typeface="Cambria Math" panose="02040503050406030204" pitchFamily="18" charset="0"/>
                                <a:cs typeface="Times New Roman" panose="02020603050405020304" pitchFamily="18" charset="0"/>
                              </a:rPr>
                              <m:t>𝒙</m:t>
                            </m:r>
                          </m:e>
                          <m:sup>
                            <m:r>
                              <a:rPr lang="en-US" sz="2800" b="1" i="1" smtClean="0">
                                <a:latin typeface="Cambria Math" panose="02040503050406030204" pitchFamily="18" charset="0"/>
                                <a:cs typeface="Times New Roman" panose="02020603050405020304" pitchFamily="18" charset="0"/>
                              </a:rPr>
                              <m:t>𝟐</m:t>
                            </m:r>
                          </m:sup>
                        </m:sSup>
                        <m:sSup>
                          <m:sSupPr>
                            <m:ctrlPr>
                              <a:rPr lang="en-US" sz="2800" b="1" i="1" smtClean="0">
                                <a:latin typeface="Cambria Math" panose="02040503050406030204" pitchFamily="18" charset="0"/>
                                <a:cs typeface="Times New Roman" panose="02020603050405020304" pitchFamily="18" charset="0"/>
                              </a:rPr>
                            </m:ctrlPr>
                          </m:sSupPr>
                          <m:e>
                            <m:r>
                              <a:rPr lang="en-US" sz="2800" b="1" i="1" smtClean="0">
                                <a:latin typeface="Cambria Math" panose="02040503050406030204" pitchFamily="18" charset="0"/>
                                <a:cs typeface="Times New Roman" panose="02020603050405020304" pitchFamily="18" charset="0"/>
                              </a:rPr>
                              <m:t>𝒚</m:t>
                            </m:r>
                          </m:e>
                          <m:sup>
                            <m:r>
                              <a:rPr lang="en-US" sz="2800" b="1" i="1" smtClean="0">
                                <a:latin typeface="Cambria Math" panose="02040503050406030204" pitchFamily="18" charset="0"/>
                                <a:cs typeface="Times New Roman" panose="02020603050405020304" pitchFamily="18" charset="0"/>
                              </a:rPr>
                              <m:t>𝟒</m:t>
                            </m:r>
                          </m:sup>
                        </m:sSup>
                        <m:r>
                          <a:rPr lang="en-US" sz="2800" b="1" i="1" smtClean="0">
                            <a:latin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cs typeface="Times New Roman" panose="02020603050405020304" pitchFamily="18" charset="0"/>
                          </a:rPr>
                          <m:t>𝟒</m:t>
                        </m:r>
                        <m:sSup>
                          <m:sSupPr>
                            <m:ctrlPr>
                              <a:rPr lang="en-US" sz="2800" b="1" i="1" smtClean="0">
                                <a:latin typeface="Cambria Math" panose="02040503050406030204" pitchFamily="18" charset="0"/>
                                <a:cs typeface="Times New Roman" panose="02020603050405020304" pitchFamily="18" charset="0"/>
                              </a:rPr>
                            </m:ctrlPr>
                          </m:sSupPr>
                          <m:e>
                            <m:r>
                              <a:rPr lang="en-US" sz="2800" b="1" i="1" smtClean="0">
                                <a:latin typeface="Cambria Math" panose="02040503050406030204" pitchFamily="18" charset="0"/>
                                <a:cs typeface="Times New Roman" panose="02020603050405020304" pitchFamily="18" charset="0"/>
                              </a:rPr>
                              <m:t>𝒙</m:t>
                            </m:r>
                          </m:e>
                          <m:sup>
                            <m:r>
                              <a:rPr lang="en-US" sz="2800" b="1" i="1" smtClean="0">
                                <a:latin typeface="Cambria Math" panose="02040503050406030204" pitchFamily="18" charset="0"/>
                                <a:cs typeface="Times New Roman" panose="02020603050405020304" pitchFamily="18" charset="0"/>
                              </a:rPr>
                              <m:t>𝟑</m:t>
                            </m:r>
                          </m:sup>
                        </m:sSup>
                        <m:sSup>
                          <m:sSupPr>
                            <m:ctrlPr>
                              <a:rPr lang="en-US" sz="2800" b="1" i="1" smtClean="0">
                                <a:latin typeface="Cambria Math" panose="02040503050406030204" pitchFamily="18" charset="0"/>
                                <a:cs typeface="Times New Roman" panose="02020603050405020304" pitchFamily="18" charset="0"/>
                              </a:rPr>
                            </m:ctrlPr>
                          </m:sSupPr>
                          <m:e>
                            <m:r>
                              <a:rPr lang="en-US" sz="2800" b="1" i="1" smtClean="0">
                                <a:latin typeface="Cambria Math" panose="02040503050406030204" pitchFamily="18" charset="0"/>
                                <a:cs typeface="Times New Roman" panose="02020603050405020304" pitchFamily="18" charset="0"/>
                              </a:rPr>
                              <m:t>𝒚</m:t>
                            </m:r>
                          </m:e>
                          <m:sup>
                            <m:r>
                              <a:rPr lang="en-US" sz="2800" b="1" i="1" smtClean="0">
                                <a:latin typeface="Cambria Math" panose="02040503050406030204" pitchFamily="18" charset="0"/>
                                <a:cs typeface="Times New Roman" panose="02020603050405020304" pitchFamily="18" charset="0"/>
                              </a:rPr>
                              <m:t>𝟑</m:t>
                            </m:r>
                          </m:sup>
                        </m:sSup>
                        <m:r>
                          <a:rPr lang="en-US" sz="2800" b="1" i="1" smtClean="0">
                            <a:latin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cs typeface="Times New Roman" panose="02020603050405020304" pitchFamily="18" charset="0"/>
                          </a:rPr>
                          <m:t>𝟐𝟎</m:t>
                        </m:r>
                        <m:sSup>
                          <m:sSupPr>
                            <m:ctrlPr>
                              <a:rPr lang="en-US" sz="2800" b="1" i="1" smtClean="0">
                                <a:latin typeface="Cambria Math" panose="02040503050406030204" pitchFamily="18" charset="0"/>
                                <a:cs typeface="Times New Roman" panose="02020603050405020304" pitchFamily="18" charset="0"/>
                              </a:rPr>
                            </m:ctrlPr>
                          </m:sSupPr>
                          <m:e>
                            <m:r>
                              <a:rPr lang="en-US" sz="2800" b="1" i="1" smtClean="0">
                                <a:latin typeface="Cambria Math" panose="02040503050406030204" pitchFamily="18" charset="0"/>
                                <a:cs typeface="Times New Roman" panose="02020603050405020304" pitchFamily="18" charset="0"/>
                              </a:rPr>
                              <m:t>𝒙</m:t>
                            </m:r>
                          </m:e>
                          <m:sup>
                            <m:r>
                              <a:rPr lang="en-US" sz="2800" b="1" i="1" smtClean="0">
                                <a:latin typeface="Cambria Math" panose="02040503050406030204" pitchFamily="18" charset="0"/>
                                <a:cs typeface="Times New Roman" panose="02020603050405020304" pitchFamily="18" charset="0"/>
                              </a:rPr>
                              <m:t>𝟐</m:t>
                            </m:r>
                          </m:sup>
                        </m:sSup>
                        <m:r>
                          <a:rPr lang="en-US" sz="2800" b="1" i="1" smtClean="0">
                            <a:latin typeface="Cambria Math" panose="02040503050406030204" pitchFamily="18" charset="0"/>
                            <a:cs typeface="Times New Roman" panose="02020603050405020304" pitchFamily="18" charset="0"/>
                          </a:rPr>
                          <m:t>𝒚</m:t>
                        </m:r>
                      </m:e>
                    </m:d>
                    <m:r>
                      <a:rPr lang="en-US" sz="2800" b="1" i="1" smtClean="0">
                        <a:latin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cs typeface="Times New Roman" panose="02020603050405020304" pitchFamily="18" charset="0"/>
                      </a:rPr>
                      <m:t>𝟓</m:t>
                    </m:r>
                    <m:sSup>
                      <m:sSupPr>
                        <m:ctrlPr>
                          <a:rPr lang="en-US" sz="2800" b="1" i="1" smtClean="0">
                            <a:latin typeface="Cambria Math" panose="02040503050406030204" pitchFamily="18" charset="0"/>
                            <a:cs typeface="Times New Roman" panose="02020603050405020304" pitchFamily="18" charset="0"/>
                          </a:rPr>
                        </m:ctrlPr>
                      </m:sSupPr>
                      <m:e>
                        <m:r>
                          <a:rPr lang="en-US" sz="2800" b="1" i="1" smtClean="0">
                            <a:latin typeface="Cambria Math" panose="02040503050406030204" pitchFamily="18" charset="0"/>
                            <a:cs typeface="Times New Roman" panose="02020603050405020304" pitchFamily="18" charset="0"/>
                          </a:rPr>
                          <m:t>𝒙</m:t>
                        </m:r>
                      </m:e>
                      <m:sup>
                        <m:r>
                          <a:rPr lang="en-US" sz="2800" b="1" i="1" smtClean="0">
                            <a:latin typeface="Cambria Math" panose="02040503050406030204" pitchFamily="18" charset="0"/>
                            <a:cs typeface="Times New Roman" panose="02020603050405020304" pitchFamily="18" charset="0"/>
                          </a:rPr>
                          <m:t>𝟐</m:t>
                        </m:r>
                      </m:sup>
                    </m:sSup>
                    <m:r>
                      <a:rPr lang="en-US" sz="2800" b="1" i="1" smtClean="0">
                        <a:latin typeface="Cambria Math" panose="02040503050406030204" pitchFamily="18" charset="0"/>
                        <a:cs typeface="Times New Roman" panose="02020603050405020304" pitchFamily="18" charset="0"/>
                      </a:rPr>
                      <m:t>𝒚</m:t>
                    </m:r>
                  </m:oMath>
                </a14:m>
                <a:endParaRPr lang="en-AE" sz="2800" b="1" i="1" dirty="0">
                  <a:latin typeface="Times New Roman" panose="02020603050405020304" pitchFamily="18" charset="0"/>
                  <a:cs typeface="Times New Roman" panose="02020603050405020304" pitchFamily="18" charset="0"/>
                </a:endParaRPr>
              </a:p>
            </p:txBody>
          </p:sp>
        </mc:Choice>
        <mc:Fallback xmlns="">
          <p:sp>
            <p:nvSpPr>
              <p:cNvPr id="31" name="TextBox 30"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B3A4F38B-997D-1ADF-3F57-652B7AD6611B}"/>
                  </a:ext>
                </a:extLst>
              </p:cNvPr>
              <p:cNvSpPr txBox="1">
                <a:spLocks noRot="1" noChangeAspect="1" noMove="1" noResize="1" noEditPoints="1" noAdjustHandles="1" noChangeArrowheads="1" noChangeShapeType="1" noTextEdit="1"/>
              </p:cNvSpPr>
              <p:nvPr/>
            </p:nvSpPr>
            <p:spPr>
              <a:xfrm>
                <a:off x="445602" y="739672"/>
                <a:ext cx="8706018" cy="1009572"/>
              </a:xfrm>
              <a:prstGeom prst="rect">
                <a:avLst/>
              </a:prstGeom>
              <a:blipFill>
                <a:blip r:embed="rId4"/>
                <a:stretch>
                  <a:fillRect l="-1401" t="-6024"/>
                </a:stretch>
              </a:blipFill>
            </p:spPr>
            <p:txBody>
              <a:bodyPr/>
              <a:lstStyle/>
              <a:p>
                <a:r>
                  <a:rPr lang="en-GB">
                    <a:noFill/>
                  </a:rPr>
                  <a:t> </a:t>
                </a:r>
              </a:p>
            </p:txBody>
          </p:sp>
        </mc:Fallback>
      </mc:AlternateContent>
      <p:grpSp>
        <p:nvGrpSpPr>
          <p:cNvPr id="14" name="Group 13"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96CB7361-E48E-2A4E-97EA-661C8787B0F1}"/>
              </a:ext>
            </a:extLst>
          </p:cNvPr>
          <p:cNvGrpSpPr/>
          <p:nvPr/>
        </p:nvGrpSpPr>
        <p:grpSpPr>
          <a:xfrm>
            <a:off x="679450" y="3102457"/>
            <a:ext cx="7785100" cy="972956"/>
            <a:chOff x="679450" y="3102457"/>
            <a:chExt cx="7785100" cy="972956"/>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B7F4196-C6B0-11E2-4884-2BAA768C488D}"/>
                    </a:ext>
                  </a:extLst>
                </p:cNvPr>
                <p:cNvSpPr txBox="1"/>
                <p:nvPr/>
              </p:nvSpPr>
              <p:spPr>
                <a:xfrm>
                  <a:off x="679450" y="3275194"/>
                  <a:ext cx="7785100" cy="80021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=3</m:t>
                        </m:r>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𝑦</m:t>
                            </m:r>
                          </m:e>
                          <m:sup>
                            <m:r>
                              <a:rPr lang="en-US" sz="2800" b="0" i="1" smtClean="0">
                                <a:latin typeface="Cambria Math" panose="02040503050406030204" pitchFamily="18" charset="0"/>
                              </a:rPr>
                              <m:t>3</m:t>
                            </m:r>
                          </m:sup>
                        </m:sSup>
                        <m:r>
                          <a:rPr lang="en-US" sz="2800" b="0" i="1" smtClean="0">
                            <a:latin typeface="Cambria Math" panose="02040503050406030204" pitchFamily="18" charset="0"/>
                          </a:rPr>
                          <m:t>−</m:t>
                        </m:r>
                        <m:r>
                          <a:rPr lang="vi-VN" sz="2800" b="0" i="1" smtClean="0">
                            <a:latin typeface="Cambria Math" panose="02040503050406030204" pitchFamily="18" charset="0"/>
                          </a:rPr>
                          <m:t>    </m:t>
                        </m:r>
                        <m:r>
                          <a:rPr lang="en-US" sz="2800" b="0" i="1" smtClean="0">
                            <a:latin typeface="Cambria Math" panose="02040503050406030204" pitchFamily="18" charset="0"/>
                          </a:rPr>
                          <m:t>𝑥𝑦</m:t>
                        </m:r>
                        <m:r>
                          <a:rPr lang="en-US" sz="2800" b="0" i="1" smtClean="0">
                            <a:latin typeface="Cambria Math" panose="02040503050406030204" pitchFamily="18" charset="0"/>
                          </a:rPr>
                          <m:t>+4</m:t>
                        </m:r>
                      </m:oMath>
                    </m:oMathPara>
                  </a14:m>
                  <a:endParaRPr lang="en-AE" sz="2800" dirty="0">
                    <a:latin typeface="Times New Roman" panose="02020603050405020304" pitchFamily="18" charset="0"/>
                    <a:cs typeface="Times New Roman" panose="02020603050405020304" pitchFamily="18" charset="0"/>
                  </a:endParaRPr>
                </a:p>
                <a:p>
                  <a:endParaRPr lang="en-AE"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EB7F4196-C6B0-11E2-4884-2BAA768C488D}"/>
                    </a:ext>
                  </a:extLst>
                </p:cNvPr>
                <p:cNvSpPr txBox="1">
                  <a:spLocks noRot="1" noChangeAspect="1" noMove="1" noResize="1" noEditPoints="1" noAdjustHandles="1" noChangeArrowheads="1" noChangeShapeType="1" noTextEdit="1"/>
                </p:cNvSpPr>
                <p:nvPr/>
              </p:nvSpPr>
              <p:spPr>
                <a:xfrm>
                  <a:off x="679450" y="3275194"/>
                  <a:ext cx="7785100" cy="80021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918DFD1-1118-7914-A930-E8EC1BB5BA3A}"/>
                    </a:ext>
                  </a:extLst>
                </p:cNvPr>
                <p:cNvSpPr txBox="1"/>
                <p:nvPr/>
              </p:nvSpPr>
              <p:spPr>
                <a:xfrm>
                  <a:off x="2133600" y="3102457"/>
                  <a:ext cx="280525" cy="807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t-BR" sz="2800" i="1" smtClean="0">
                                <a:latin typeface="Cambria Math" panose="02040503050406030204" pitchFamily="18" charset="0"/>
                              </a:rPr>
                            </m:ctrlPr>
                          </m:fPr>
                          <m:num>
                            <m:r>
                              <a:rPr lang="vi-VN" sz="2800" i="1">
                                <a:latin typeface="Cambria Math" panose="02040503050406030204" pitchFamily="18" charset="0"/>
                              </a:rPr>
                              <m:t>4</m:t>
                            </m:r>
                          </m:num>
                          <m:den>
                            <m:r>
                              <a:rPr lang="vi-VN" sz="2800" i="1">
                                <a:latin typeface="Cambria Math" panose="02040503050406030204" pitchFamily="18" charset="0"/>
                              </a:rPr>
                              <m:t>5</m:t>
                            </m:r>
                          </m:den>
                        </m:f>
                      </m:oMath>
                    </m:oMathPara>
                  </a14:m>
                  <a:endParaRPr lang="en-US" sz="2800" dirty="0"/>
                </a:p>
              </p:txBody>
            </p:sp>
          </mc:Choice>
          <mc:Fallback xmlns="">
            <p:sp>
              <p:nvSpPr>
                <p:cNvPr id="5" name="TextBox 4">
                  <a:extLst>
                    <a:ext uri="{FF2B5EF4-FFF2-40B4-BE49-F238E27FC236}">
                      <a16:creationId xmlns:a16="http://schemas.microsoft.com/office/drawing/2014/main" id="{1918DFD1-1118-7914-A930-E8EC1BB5BA3A}"/>
                    </a:ext>
                  </a:extLst>
                </p:cNvPr>
                <p:cNvSpPr txBox="1">
                  <a:spLocks noRot="1" noChangeAspect="1" noMove="1" noResize="1" noEditPoints="1" noAdjustHandles="1" noChangeArrowheads="1" noChangeShapeType="1" noTextEdit="1"/>
                </p:cNvSpPr>
                <p:nvPr/>
              </p:nvSpPr>
              <p:spPr>
                <a:xfrm>
                  <a:off x="2133600" y="3102457"/>
                  <a:ext cx="280525" cy="807913"/>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 name="TextBox 11"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4721C3B4-4596-AE9F-FF1D-271FA54BD863}"/>
                  </a:ext>
                </a:extLst>
              </p:cNvPr>
              <p:cNvSpPr txBox="1"/>
              <p:nvPr/>
            </p:nvSpPr>
            <p:spPr>
              <a:xfrm>
                <a:off x="609600" y="1581784"/>
                <a:ext cx="7785100" cy="954107"/>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Giải: </a:t>
                </a:r>
              </a:p>
              <a:p>
                <a:r>
                  <a:rPr lang="en-US" sz="28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80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15</m:t>
                        </m:r>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𝑥</m:t>
                            </m:r>
                          </m:e>
                          <m:sup>
                            <m:r>
                              <a:rPr lang="en-US" sz="2800" b="0" i="1" smtClean="0">
                                <a:latin typeface="Cambria Math" panose="02040503050406030204" pitchFamily="18" charset="0"/>
                                <a:cs typeface="Times New Roman" panose="02020603050405020304" pitchFamily="18" charset="0"/>
                              </a:rPr>
                              <m:t>2</m:t>
                            </m:r>
                          </m:sup>
                        </m:sSup>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𝑦</m:t>
                            </m:r>
                          </m:e>
                          <m:sup>
                            <m:r>
                              <a:rPr lang="en-US" sz="2800" b="0" i="1" smtClean="0">
                                <a:latin typeface="Cambria Math" panose="02040503050406030204" pitchFamily="18" charset="0"/>
                                <a:cs typeface="Times New Roman" panose="02020603050405020304" pitchFamily="18" charset="0"/>
                              </a:rPr>
                              <m:t>4</m:t>
                            </m:r>
                          </m:sup>
                        </m:sSup>
                        <m:r>
                          <a:rPr lang="en-US" sz="2800" b="0" i="1" smtClean="0">
                            <a:latin typeface="Cambria Math" panose="02040503050406030204" pitchFamily="18" charset="0"/>
                            <a:cs typeface="Times New Roman" panose="02020603050405020304" pitchFamily="18" charset="0"/>
                          </a:rPr>
                          <m:t>−4</m:t>
                        </m:r>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𝑥</m:t>
                            </m:r>
                          </m:e>
                          <m:sup>
                            <m:r>
                              <a:rPr lang="en-US" sz="2800" b="0" i="1" smtClean="0">
                                <a:latin typeface="Cambria Math" panose="02040503050406030204" pitchFamily="18" charset="0"/>
                                <a:cs typeface="Times New Roman" panose="02020603050405020304" pitchFamily="18" charset="0"/>
                              </a:rPr>
                              <m:t>3</m:t>
                            </m:r>
                          </m:sup>
                        </m:sSup>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𝑦</m:t>
                            </m:r>
                          </m:e>
                          <m:sup>
                            <m:r>
                              <a:rPr lang="en-US" sz="2800" b="0" i="1" smtClean="0">
                                <a:latin typeface="Cambria Math" panose="02040503050406030204" pitchFamily="18" charset="0"/>
                                <a:cs typeface="Times New Roman" panose="02020603050405020304" pitchFamily="18" charset="0"/>
                              </a:rPr>
                              <m:t>3</m:t>
                            </m:r>
                          </m:sup>
                        </m:sSup>
                        <m:r>
                          <a:rPr lang="en-US" sz="2800" b="0" i="1" smtClean="0">
                            <a:latin typeface="Cambria Math" panose="02040503050406030204" pitchFamily="18" charset="0"/>
                            <a:cs typeface="Times New Roman" panose="02020603050405020304" pitchFamily="18" charset="0"/>
                          </a:rPr>
                          <m:t>+20</m:t>
                        </m:r>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𝑥</m:t>
                            </m:r>
                          </m:e>
                          <m:sup>
                            <m:r>
                              <a:rPr lang="en-US" sz="2800" b="0" i="1" smtClean="0">
                                <a:latin typeface="Cambria Math" panose="02040503050406030204" pitchFamily="18" charset="0"/>
                                <a:cs typeface="Times New Roman" panose="02020603050405020304" pitchFamily="18" charset="0"/>
                              </a:rPr>
                              <m:t>2</m:t>
                            </m:r>
                          </m:sup>
                        </m:sSup>
                        <m:r>
                          <a:rPr lang="en-US" sz="2800" b="0" i="1" smtClean="0">
                            <a:latin typeface="Cambria Math" panose="02040503050406030204" pitchFamily="18" charset="0"/>
                            <a:cs typeface="Times New Roman" panose="02020603050405020304" pitchFamily="18" charset="0"/>
                          </a:rPr>
                          <m:t>𝑦</m:t>
                        </m:r>
                      </m:e>
                    </m:d>
                    <m:r>
                      <a:rPr lang="en-US" sz="2800" b="0" i="1" smtClean="0">
                        <a:latin typeface="Cambria Math" panose="02040503050406030204" pitchFamily="18" charset="0"/>
                        <a:cs typeface="Times New Roman" panose="02020603050405020304" pitchFamily="18" charset="0"/>
                      </a:rPr>
                      <m:t>:5</m:t>
                    </m:r>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𝑥</m:t>
                        </m:r>
                      </m:e>
                      <m:sup>
                        <m:r>
                          <a:rPr lang="en-US" sz="2800" b="0" i="1" smtClean="0">
                            <a:latin typeface="Cambria Math" panose="02040503050406030204" pitchFamily="18" charset="0"/>
                            <a:cs typeface="Times New Roman" panose="02020603050405020304" pitchFamily="18" charset="0"/>
                          </a:rPr>
                          <m:t>2</m:t>
                        </m:r>
                      </m:sup>
                    </m:sSup>
                    <m:r>
                      <a:rPr lang="en-US" sz="2800" b="0" i="1" smtClean="0">
                        <a:latin typeface="Cambria Math" panose="02040503050406030204" pitchFamily="18" charset="0"/>
                        <a:cs typeface="Times New Roman" panose="02020603050405020304" pitchFamily="18" charset="0"/>
                      </a:rPr>
                      <m:t>𝑦</m:t>
                    </m:r>
                  </m:oMath>
                </a14:m>
                <a:endParaRPr lang="en-AE" sz="2800" dirty="0">
                  <a:latin typeface="Times New Roman" panose="02020603050405020304" pitchFamily="18" charset="0"/>
                  <a:cs typeface="Times New Roman" panose="02020603050405020304" pitchFamily="18" charset="0"/>
                </a:endParaRPr>
              </a:p>
            </p:txBody>
          </p:sp>
        </mc:Choice>
        <mc:Fallback xmlns="">
          <p:sp>
            <p:nvSpPr>
              <p:cNvPr id="12" name="TextBox 11"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4721C3B4-4596-AE9F-FF1D-271FA54BD863}"/>
                  </a:ext>
                </a:extLst>
              </p:cNvPr>
              <p:cNvSpPr txBox="1">
                <a:spLocks noRot="1" noChangeAspect="1" noMove="1" noResize="1" noEditPoints="1" noAdjustHandles="1" noChangeArrowheads="1" noChangeShapeType="1" noTextEdit="1"/>
              </p:cNvSpPr>
              <p:nvPr/>
            </p:nvSpPr>
            <p:spPr>
              <a:xfrm>
                <a:off x="609600" y="1581784"/>
                <a:ext cx="7785100" cy="954107"/>
              </a:xfrm>
              <a:prstGeom prst="rect">
                <a:avLst/>
              </a:prstGeom>
              <a:blipFill>
                <a:blip r:embed="rId8"/>
                <a:stretch>
                  <a:fillRect l="-1566" t="-63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1013A4FB-2362-B26E-6AB0-135184EDEB25}"/>
                  </a:ext>
                </a:extLst>
              </p:cNvPr>
              <p:cNvSpPr txBox="1"/>
              <p:nvPr/>
            </p:nvSpPr>
            <p:spPr>
              <a:xfrm>
                <a:off x="296917" y="2601463"/>
                <a:ext cx="7785100" cy="6771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=15</m:t>
                      </m:r>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2</m:t>
                          </m:r>
                        </m:sup>
                      </m:sSup>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𝑦</m:t>
                          </m:r>
                        </m:e>
                        <m:sup>
                          <m:r>
                            <a:rPr lang="en-US" sz="2800" b="0" i="1" smtClean="0">
                              <a:latin typeface="Cambria Math" panose="02040503050406030204" pitchFamily="18" charset="0"/>
                            </a:rPr>
                            <m:t>4</m:t>
                          </m:r>
                        </m:sup>
                      </m:sSup>
                      <m:r>
                        <a:rPr lang="en-US" sz="2800" b="0" i="1">
                          <a:latin typeface="Cambria Math" panose="02040503050406030204" pitchFamily="18" charset="0"/>
                          <a:cs typeface="Times New Roman" panose="02020603050405020304" pitchFamily="18" charset="0"/>
                        </a:rPr>
                        <m:t>:5</m:t>
                      </m:r>
                      <m:sSup>
                        <m:sSupPr>
                          <m:ctrlPr>
                            <a:rPr lang="en-US" sz="2800" i="1">
                              <a:latin typeface="Cambria Math" panose="02040503050406030204" pitchFamily="18" charset="0"/>
                              <a:cs typeface="Times New Roman" panose="02020603050405020304" pitchFamily="18" charset="0"/>
                            </a:rPr>
                          </m:ctrlPr>
                        </m:sSupPr>
                        <m:e>
                          <m:r>
                            <a:rPr lang="en-US" sz="2800" b="0" i="1">
                              <a:latin typeface="Cambria Math" panose="02040503050406030204" pitchFamily="18" charset="0"/>
                              <a:cs typeface="Times New Roman" panose="02020603050405020304" pitchFamily="18" charset="0"/>
                            </a:rPr>
                            <m:t>𝑥</m:t>
                          </m:r>
                        </m:e>
                        <m:sup>
                          <m:r>
                            <a:rPr lang="en-US" sz="2800" b="0" i="1">
                              <a:latin typeface="Cambria Math" panose="02040503050406030204" pitchFamily="18" charset="0"/>
                              <a:cs typeface="Times New Roman" panose="02020603050405020304" pitchFamily="18" charset="0"/>
                            </a:rPr>
                            <m:t>2</m:t>
                          </m:r>
                        </m:sup>
                      </m:sSup>
                      <m:r>
                        <a:rPr lang="en-US" sz="2800" b="0" i="1">
                          <a:latin typeface="Cambria Math" panose="02040503050406030204" pitchFamily="18" charset="0"/>
                          <a:cs typeface="Times New Roman" panose="02020603050405020304" pitchFamily="18" charset="0"/>
                        </a:rPr>
                        <m:t>𝑦</m:t>
                      </m:r>
                      <m:r>
                        <a:rPr lang="en-US" sz="2800" b="0" i="1" smtClean="0">
                          <a:latin typeface="Cambria Math" panose="02040503050406030204" pitchFamily="18" charset="0"/>
                          <a:cs typeface="Times New Roman" panose="02020603050405020304" pitchFamily="18" charset="0"/>
                        </a:rPr>
                        <m:t>−4</m:t>
                      </m:r>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𝑥</m:t>
                          </m:r>
                        </m:e>
                        <m:sup>
                          <m:r>
                            <a:rPr lang="en-US" sz="2800" b="0" i="1" smtClean="0">
                              <a:latin typeface="Cambria Math" panose="02040503050406030204" pitchFamily="18" charset="0"/>
                              <a:cs typeface="Times New Roman" panose="02020603050405020304" pitchFamily="18" charset="0"/>
                            </a:rPr>
                            <m:t>3</m:t>
                          </m:r>
                        </m:sup>
                      </m:sSup>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𝑦</m:t>
                          </m:r>
                        </m:e>
                        <m:sup>
                          <m:r>
                            <a:rPr lang="en-US" sz="2800" b="0" i="1" smtClean="0">
                              <a:latin typeface="Cambria Math" panose="02040503050406030204" pitchFamily="18" charset="0"/>
                              <a:cs typeface="Times New Roman" panose="02020603050405020304" pitchFamily="18" charset="0"/>
                            </a:rPr>
                            <m:t>3</m:t>
                          </m:r>
                        </m:sup>
                      </m:sSup>
                      <m:r>
                        <a:rPr lang="en-US" sz="2800" b="0" i="1" smtClean="0">
                          <a:latin typeface="Cambria Math" panose="02040503050406030204" pitchFamily="18" charset="0"/>
                          <a:cs typeface="Times New Roman" panose="02020603050405020304" pitchFamily="18" charset="0"/>
                        </a:rPr>
                        <m:t>:5</m:t>
                      </m:r>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𝑥</m:t>
                          </m:r>
                        </m:e>
                        <m:sup>
                          <m:r>
                            <a:rPr lang="en-US" sz="2800" b="0" i="1" smtClean="0">
                              <a:latin typeface="Cambria Math" panose="02040503050406030204" pitchFamily="18" charset="0"/>
                              <a:cs typeface="Times New Roman" panose="02020603050405020304" pitchFamily="18" charset="0"/>
                            </a:rPr>
                            <m:t>2</m:t>
                          </m:r>
                        </m:sup>
                      </m:sSup>
                      <m:r>
                        <a:rPr lang="en-US" sz="2800" b="0" i="1" smtClean="0">
                          <a:latin typeface="Cambria Math" panose="02040503050406030204" pitchFamily="18" charset="0"/>
                          <a:cs typeface="Times New Roman" panose="02020603050405020304" pitchFamily="18" charset="0"/>
                        </a:rPr>
                        <m:t>𝑦</m:t>
                      </m:r>
                      <m:r>
                        <a:rPr lang="en-US" sz="2800" b="0" i="1" smtClean="0">
                          <a:latin typeface="Cambria Math" panose="02040503050406030204" pitchFamily="18" charset="0"/>
                          <a:cs typeface="Times New Roman" panose="02020603050405020304" pitchFamily="18" charset="0"/>
                        </a:rPr>
                        <m:t>+20</m:t>
                      </m:r>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𝑥</m:t>
                          </m:r>
                        </m:e>
                        <m:sup>
                          <m:r>
                            <a:rPr lang="en-US" sz="2800" b="0" i="1" smtClean="0">
                              <a:latin typeface="Cambria Math" panose="02040503050406030204" pitchFamily="18" charset="0"/>
                              <a:cs typeface="Times New Roman" panose="02020603050405020304" pitchFamily="18" charset="0"/>
                            </a:rPr>
                            <m:t>2</m:t>
                          </m:r>
                        </m:sup>
                      </m:sSup>
                      <m:r>
                        <a:rPr lang="en-US" sz="2800" b="0" i="1" smtClean="0">
                          <a:latin typeface="Cambria Math" panose="02040503050406030204" pitchFamily="18" charset="0"/>
                          <a:cs typeface="Times New Roman" panose="02020603050405020304" pitchFamily="18" charset="0"/>
                        </a:rPr>
                        <m:t>𝑦</m:t>
                      </m:r>
                      <m:r>
                        <a:rPr lang="en-US" sz="2800" b="0" i="1" smtClean="0">
                          <a:latin typeface="Cambria Math" panose="02040503050406030204" pitchFamily="18" charset="0"/>
                          <a:cs typeface="Times New Roman" panose="02020603050405020304" pitchFamily="18" charset="0"/>
                        </a:rPr>
                        <m:t>:5</m:t>
                      </m:r>
                      <m:r>
                        <a:rPr lang="en-US" sz="2800" b="0" i="1" smtClean="0">
                          <a:latin typeface="Cambria Math" panose="02040503050406030204" pitchFamily="18" charset="0"/>
                          <a:cs typeface="Times New Roman" panose="02020603050405020304" pitchFamily="18" charset="0"/>
                        </a:rPr>
                        <m:t>𝑥𝑦</m:t>
                      </m:r>
                    </m:oMath>
                  </m:oMathPara>
                </a14:m>
                <a:endParaRPr lang="vi-VN" sz="2800" b="0" dirty="0">
                  <a:latin typeface="Times New Roman" panose="02020603050405020304" pitchFamily="18" charset="0"/>
                  <a:cs typeface="Times New Roman" panose="02020603050405020304" pitchFamily="18" charset="0"/>
                </a:endParaRPr>
              </a:p>
              <a:p>
                <a:endParaRPr lang="en-AE" sz="1000" dirty="0">
                  <a:latin typeface="Times New Roman" panose="02020603050405020304" pitchFamily="18" charset="0"/>
                  <a:cs typeface="Times New Roman" panose="02020603050405020304" pitchFamily="18" charset="0"/>
                </a:endParaRPr>
              </a:p>
            </p:txBody>
          </p:sp>
        </mc:Choice>
        <mc:Fallback xmlns="">
          <p:sp>
            <p:nvSpPr>
              <p:cNvPr id="13" name="TextBox 12"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1013A4FB-2362-B26E-6AB0-135184EDEB25}"/>
                  </a:ext>
                </a:extLst>
              </p:cNvPr>
              <p:cNvSpPr txBox="1">
                <a:spLocks noRot="1" noChangeAspect="1" noMove="1" noResize="1" noEditPoints="1" noAdjustHandles="1" noChangeArrowheads="1" noChangeShapeType="1" noTextEdit="1"/>
              </p:cNvSpPr>
              <p:nvPr/>
            </p:nvSpPr>
            <p:spPr>
              <a:xfrm>
                <a:off x="296917" y="2601463"/>
                <a:ext cx="7785100" cy="677108"/>
              </a:xfrm>
              <a:prstGeom prst="rect">
                <a:avLst/>
              </a:prstGeom>
              <a:blipFill>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0292395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8.30$30+K4lPs7H94VUqPe2XwIsfPRnrXQE//QTEXxb8/8N4CNc6FpgZahzpTjFhMzSA7T/nHJa11DE8Ng2TP3iAmRczFlmslSuUNOgUeb6yRvs0="/>
          <p:cNvSpPr/>
          <p:nvPr/>
        </p:nvSpPr>
        <p:spPr>
          <a:xfrm>
            <a:off x="7620" y="0"/>
            <a:ext cx="9144000" cy="415498"/>
          </a:xfrm>
          <a:prstGeom prst="rect">
            <a:avLst/>
          </a:prstGeom>
          <a:solidFill>
            <a:srgbClr val="FFFF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solidFill>
                  <a:srgbClr val="FF0000"/>
                </a:solidFill>
                <a:effectLst/>
                <a:uLnTx/>
                <a:uFillTx/>
                <a:latin typeface="Times New Roman" panose="02020603050405020304" pitchFamily="18" charset="0"/>
                <a:ea typeface="+mn-ea"/>
                <a:cs typeface="Times New Roman" panose="02020603050405020304" pitchFamily="18" charset="0"/>
              </a:rPr>
              <a:t>BÀI 5:PHÉP CHIA ĐA THỨC CHO ĐƠN THỨC</a:t>
            </a:r>
            <a:endParaRPr kumimoji="0" lang="en-US" sz="2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2" name="TextBox 21"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61440136-7579-D2A5-F6EB-480D6C17E2D4}"/>
              </a:ext>
            </a:extLst>
          </p:cNvPr>
          <p:cNvSpPr txBox="1"/>
          <p:nvPr/>
        </p:nvSpPr>
        <p:spPr>
          <a:xfrm>
            <a:off x="457200" y="368975"/>
            <a:ext cx="5867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00FF"/>
                </a:solidFill>
                <a:latin typeface="Times New Roman" panose="02020603050405020304" pitchFamily="18" charset="0"/>
                <a:cs typeface="Times New Roman" panose="02020603050405020304" pitchFamily="18" charset="0"/>
              </a:rPr>
              <a:t>2</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Chia </a:t>
            </a:r>
            <a:r>
              <a:rPr lang="en-US" sz="2800" b="1" dirty="0" err="1">
                <a:solidFill>
                  <a:srgbClr val="0000FF"/>
                </a:solidFill>
                <a:latin typeface="Times New Roman" panose="02020603050405020304" pitchFamily="18" charset="0"/>
                <a:cs typeface="Times New Roman" panose="02020603050405020304" pitchFamily="18" charset="0"/>
              </a:rPr>
              <a:t>một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thức</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cho</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đơn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thức</a:t>
            </a:r>
            <a:endParaRPr kumimoji="0" lang="en-AE"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grpSp>
        <p:nvGrpSpPr>
          <p:cNvPr id="30" name="Group 29"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CA2302F3-5115-D1BE-AC0F-7023FB5EE88A}"/>
              </a:ext>
            </a:extLst>
          </p:cNvPr>
          <p:cNvGrpSpPr/>
          <p:nvPr/>
        </p:nvGrpSpPr>
        <p:grpSpPr>
          <a:xfrm>
            <a:off x="304800" y="1138663"/>
            <a:ext cx="8534400" cy="1555325"/>
            <a:chOff x="457200" y="860905"/>
            <a:chExt cx="8534400" cy="1555325"/>
          </a:xfrm>
        </p:grpSpPr>
        <p:sp>
          <p:nvSpPr>
            <p:cNvPr id="11" name="TextBox 10">
              <a:extLst>
                <a:ext uri="{FF2B5EF4-FFF2-40B4-BE49-F238E27FC236}">
                  <a16:creationId xmlns:a16="http://schemas.microsoft.com/office/drawing/2014/main" id="{73778064-6953-9D67-F51E-7D5C60D81BB7}"/>
                </a:ext>
              </a:extLst>
            </p:cNvPr>
            <p:cNvSpPr txBox="1"/>
            <p:nvPr/>
          </p:nvSpPr>
          <p:spPr>
            <a:xfrm>
              <a:off x="457200" y="860905"/>
              <a:ext cx="8534400" cy="461665"/>
            </a:xfrm>
            <a:prstGeom prst="rect">
              <a:avLst/>
            </a:prstGeom>
            <a:noFill/>
          </p:spPr>
          <p:txBody>
            <a:bodyPr wrap="square">
              <a:spAutoFit/>
            </a:bodyPr>
            <a:lstStyle/>
            <a:p>
              <a:pPr algn="just"/>
              <a:endParaRPr lang="vi-VN" sz="2400" dirty="0">
                <a:solidFill>
                  <a:srgbClr val="000000"/>
                </a:solidFill>
                <a:effectLst/>
                <a:latin typeface="Times New Roman" panose="02020603050405020304" pitchFamily="18" charset="0"/>
                <a:cs typeface="Times New Roman" panose="02020603050405020304" pitchFamily="18" charset="0"/>
              </a:endParaRPr>
            </a:p>
          </p:txBody>
        </p:sp>
        <p:graphicFrame>
          <p:nvGraphicFramePr>
            <p:cNvPr id="23" name="Object 22">
              <a:extLst>
                <a:ext uri="{FF2B5EF4-FFF2-40B4-BE49-F238E27FC236}">
                  <a16:creationId xmlns:a16="http://schemas.microsoft.com/office/drawing/2014/main" id="{4B5B70C2-462F-8303-F848-21D6787DC443}"/>
                </a:ext>
              </a:extLst>
            </p:cNvPr>
            <p:cNvGraphicFramePr>
              <a:graphicFrameLocks noChangeAspect="1"/>
            </p:cNvGraphicFramePr>
            <p:nvPr/>
          </p:nvGraphicFramePr>
          <p:xfrm>
            <a:off x="2794000" y="2052692"/>
            <a:ext cx="242888" cy="363538"/>
          </p:xfrm>
          <a:graphic>
            <a:graphicData uri="http://schemas.openxmlformats.org/presentationml/2006/ole">
              <mc:AlternateContent xmlns:mc="http://schemas.openxmlformats.org/markup-compatibility/2006">
                <mc:Choice xmlns:v="urn:schemas-microsoft-com:vml" Requires="v">
                  <p:oleObj name="Equation" r:id="rId2" imgW="126720" imgH="190440" progId="Equation.DSMT4">
                    <p:embed/>
                  </p:oleObj>
                </mc:Choice>
                <mc:Fallback>
                  <p:oleObj name="Equation" r:id="rId2" imgW="126720" imgH="190440" progId="Equation.DSMT4">
                    <p:embed/>
                    <p:pic>
                      <p:nvPicPr>
                        <p:cNvPr id="23" name="Object 22">
                          <a:extLst>
                            <a:ext uri="{FF2B5EF4-FFF2-40B4-BE49-F238E27FC236}">
                              <a16:creationId xmlns:a16="http://schemas.microsoft.com/office/drawing/2014/main" id="{4B5B70C2-462F-8303-F848-21D6787DC443}"/>
                            </a:ext>
                          </a:extLst>
                        </p:cNvPr>
                        <p:cNvPicPr/>
                        <p:nvPr/>
                      </p:nvPicPr>
                      <p:blipFill>
                        <a:blip r:embed="rId3"/>
                        <a:stretch>
                          <a:fillRect/>
                        </a:stretch>
                      </p:blipFill>
                      <p:spPr>
                        <a:xfrm>
                          <a:off x="2794000" y="2052692"/>
                          <a:ext cx="242888" cy="363538"/>
                        </a:xfrm>
                        <a:prstGeom prst="rect">
                          <a:avLst/>
                        </a:prstGeom>
                      </p:spPr>
                    </p:pic>
                  </p:oleObj>
                </mc:Fallback>
              </mc:AlternateContent>
            </a:graphicData>
          </a:graphic>
        </p:graphicFrame>
      </p:grpSp>
      <mc:AlternateContent xmlns:mc="http://schemas.openxmlformats.org/markup-compatibility/2006" xmlns:a14="http://schemas.microsoft.com/office/drawing/2010/main">
        <mc:Choice Requires="a14">
          <p:sp>
            <p:nvSpPr>
              <p:cNvPr id="26" name="TextBox 25"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8F7862EF-F72C-14A2-33C6-8D2E4F524649}"/>
                  </a:ext>
                </a:extLst>
              </p:cNvPr>
              <p:cNvSpPr txBox="1"/>
              <p:nvPr/>
            </p:nvSpPr>
            <p:spPr>
              <a:xfrm>
                <a:off x="431800" y="1000163"/>
                <a:ext cx="8636000" cy="2677656"/>
              </a:xfrm>
              <a:prstGeom prst="rect">
                <a:avLst/>
              </a:prstGeom>
              <a:noFill/>
            </p:spPr>
            <p:txBody>
              <a:bodyPr wrap="square">
                <a:spAutoFit/>
              </a:bodyPr>
              <a:lstStyle/>
              <a:p>
                <a:r>
                  <a:rPr lang="vi-VN" sz="2800" b="1" i="1" dirty="0">
                    <a:latin typeface="Times New Roman" panose="02020603050405020304" pitchFamily="18" charset="0"/>
                    <a:cs typeface="Times New Roman" panose="02020603050405020304" pitchFamily="18" charset="0"/>
                  </a:rPr>
                  <a:t>Nhận xét: </a:t>
                </a:r>
                <a:endParaRPr lang="en-US" sz="2800" b="1" i="1"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Đa thức</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𝐴</m:t>
                    </m:r>
                  </m:oMath>
                </a14:m>
                <a:r>
                  <a:rPr lang="vi-VN" sz="2800" dirty="0">
                    <a:latin typeface="Times New Roman" panose="02020603050405020304" pitchFamily="18" charset="0"/>
                    <a:cs typeface="Times New Roman" panose="02020603050405020304" pitchFamily="18" charset="0"/>
                  </a:rPr>
                  <a:t> cho đơn thức </a:t>
                </a:r>
                <a14:m>
                  <m:oMath xmlns:m="http://schemas.openxmlformats.org/officeDocument/2006/math">
                    <m:r>
                      <a:rPr lang="en-US" sz="2800" b="0" i="1" smtClean="0">
                        <a:latin typeface="Cambria Math" panose="02040503050406030204" pitchFamily="18" charset="0"/>
                      </a:rPr>
                      <m:t>𝐵</m:t>
                    </m:r>
                  </m:oMath>
                </a14:m>
                <a:r>
                  <a:rPr lang="vi-VN" sz="2800" dirty="0">
                    <a:latin typeface="Times New Roman" panose="02020603050405020304" pitchFamily="18" charset="0"/>
                    <a:cs typeface="Times New Roman" panose="02020603050405020304" pitchFamily="18" charset="0"/>
                  </a:rPr>
                  <a:t> nếu mọi hạng tử của </a:t>
                </a:r>
                <a14:m>
                  <m:oMath xmlns:m="http://schemas.openxmlformats.org/officeDocument/2006/math">
                    <m:r>
                      <a:rPr lang="en-US" sz="2800" b="0" i="1" smtClean="0">
                        <a:latin typeface="Cambria Math" panose="02040503050406030204" pitchFamily="18" charset="0"/>
                      </a:rPr>
                      <m:t>𝐴</m:t>
                    </m:r>
                  </m:oMath>
                </a14:m>
                <a:r>
                  <a:rPr lang="vi-VN" sz="2800" dirty="0">
                    <a:latin typeface="Times New Roman" panose="02020603050405020304" pitchFamily="18" charset="0"/>
                    <a:cs typeface="Times New Roman" panose="02020603050405020304" pitchFamily="18" charset="0"/>
                  </a:rPr>
                  <a:t> đều chia hết cho</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𝐵</m:t>
                    </m:r>
                  </m:oMath>
                </a14:m>
                <a:r>
                  <a:rPr lang="en-US" sz="2800" dirty="0">
                    <a:latin typeface="Times New Roman" panose="02020603050405020304" pitchFamily="18" charset="0"/>
                    <a:cs typeface="Times New Roman" panose="02020603050405020304" pitchFamily="18" charset="0"/>
                  </a:rPr>
                  <a:t>.</a:t>
                </a:r>
              </a:p>
              <a:p>
                <a:r>
                  <a:rPr lang="vi-VN" sz="2800" dirty="0">
                    <a:latin typeface="Times New Roman" panose="02020603050405020304" pitchFamily="18" charset="0"/>
                    <a:cs typeface="Times New Roman" panose="02020603050405020304" pitchFamily="18" charset="0"/>
                  </a:rPr>
                  <a:t>Muốn chia đa thức</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𝐴</m:t>
                    </m:r>
                  </m:oMath>
                </a14:m>
                <a:r>
                  <a:rPr lang="vi-VN" sz="2800" dirty="0">
                    <a:latin typeface="Times New Roman" panose="02020603050405020304" pitchFamily="18" charset="0"/>
                    <a:cs typeface="Times New Roman" panose="02020603050405020304" pitchFamily="18" charset="0"/>
                  </a:rPr>
                  <a:t> cho đơn thức</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𝐵</m:t>
                    </m:r>
                  </m:oMath>
                </a14:m>
                <a:r>
                  <a:rPr lang="vi-VN" sz="2800" dirty="0">
                    <a:latin typeface="Times New Roman" panose="02020603050405020304" pitchFamily="18" charset="0"/>
                    <a:cs typeface="Times New Roman" panose="02020603050405020304" pitchFamily="18" charset="0"/>
                  </a:rPr>
                  <a:t> ta chia từng hạng tử của</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𝐴</m:t>
                    </m:r>
                  </m:oMath>
                </a14:m>
                <a:r>
                  <a:rPr lang="vi-VN" sz="2800" dirty="0">
                    <a:latin typeface="Times New Roman" panose="02020603050405020304" pitchFamily="18" charset="0"/>
                    <a:cs typeface="Times New Roman" panose="02020603050405020304" pitchFamily="18" charset="0"/>
                  </a:rPr>
                  <a:t> cho</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𝐵</m:t>
                    </m:r>
                  </m:oMath>
                </a14:m>
                <a:r>
                  <a:rPr lang="vi-VN" sz="2800" dirty="0">
                    <a:latin typeface="Times New Roman" panose="02020603050405020304" pitchFamily="18" charset="0"/>
                    <a:cs typeface="Times New Roman" panose="02020603050405020304" pitchFamily="18" charset="0"/>
                  </a:rPr>
                  <a:t> rồi cộng các kết quả với nhau.</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endParaRPr lang="en-AE" sz="2800" dirty="0">
                  <a:latin typeface="Times New Roman" panose="02020603050405020304" pitchFamily="18" charset="0"/>
                  <a:cs typeface="Times New Roman" panose="02020603050405020304" pitchFamily="18" charset="0"/>
                </a:endParaRPr>
              </a:p>
            </p:txBody>
          </p:sp>
        </mc:Choice>
        <mc:Fallback xmlns="">
          <p:sp>
            <p:nvSpPr>
              <p:cNvPr id="26" name="TextBox 25"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8F7862EF-F72C-14A2-33C6-8D2E4F524649}"/>
                  </a:ext>
                </a:extLst>
              </p:cNvPr>
              <p:cNvSpPr txBox="1">
                <a:spLocks noRot="1" noChangeAspect="1" noMove="1" noResize="1" noEditPoints="1" noAdjustHandles="1" noChangeArrowheads="1" noChangeShapeType="1" noTextEdit="1"/>
              </p:cNvSpPr>
              <p:nvPr/>
            </p:nvSpPr>
            <p:spPr>
              <a:xfrm>
                <a:off x="431800" y="1000163"/>
                <a:ext cx="8636000" cy="2677656"/>
              </a:xfrm>
              <a:prstGeom prst="rect">
                <a:avLst/>
              </a:prstGeom>
              <a:blipFill>
                <a:blip r:embed="rId4"/>
                <a:stretch>
                  <a:fillRect l="-1482" t="-2278" r="-847"/>
                </a:stretch>
              </a:blipFill>
            </p:spPr>
            <p:txBody>
              <a:bodyPr/>
              <a:lstStyle/>
              <a:p>
                <a:r>
                  <a:rPr lang="en-GB">
                    <a:noFill/>
                  </a:rPr>
                  <a:t> </a:t>
                </a:r>
              </a:p>
            </p:txBody>
          </p:sp>
        </mc:Fallback>
      </mc:AlternateContent>
    </p:spTree>
    <p:extLst>
      <p:ext uri="{BB962C8B-B14F-4D97-AF65-F5344CB8AC3E}">
        <p14:creationId xmlns:p14="http://schemas.microsoft.com/office/powerpoint/2010/main" val="11981355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726621" y="996042"/>
            <a:ext cx="3249386" cy="3099707"/>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5105400" y="1710018"/>
            <a:ext cx="3094827"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ea typeface="Calibri" panose="020F0502020204030204" pitchFamily="34" charset="0"/>
              </a:rPr>
              <a:t>LUYỆN TẬP</a:t>
            </a:r>
            <a:endParaRPr lang="en-US" sz="3200" dirty="0">
              <a:solidFill>
                <a:prstClr val="black"/>
              </a:solidFill>
            </a:endParaRPr>
          </a:p>
        </p:txBody>
      </p:sp>
      <p:pic>
        <p:nvPicPr>
          <p:cNvPr id="4" name="Hình ảnh 3"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294793"/>
            <a:ext cx="4762500" cy="2857500"/>
          </a:xfrm>
          <a:prstGeom prst="rect">
            <a:avLst/>
          </a:prstGeom>
        </p:spPr>
      </p:pic>
    </p:spTree>
    <p:extLst>
      <p:ext uri="{BB962C8B-B14F-4D97-AF65-F5344CB8AC3E}">
        <p14:creationId xmlns:p14="http://schemas.microsoft.com/office/powerpoint/2010/main" val="16938916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8.30$30+K4lPs7H94VUqPe2XwIsfPRnrXQE//QTEXxb8/8N4CNc6FpgZahzpTjFhMzSA7T/nHJa11DE8Ng2TP3iAmRczFlmslSuUNOgUeb6yRvs0="/>
          <p:cNvSpPr/>
          <p:nvPr/>
        </p:nvSpPr>
        <p:spPr>
          <a:xfrm>
            <a:off x="7620" y="0"/>
            <a:ext cx="9144000" cy="415498"/>
          </a:xfrm>
          <a:prstGeom prst="rect">
            <a:avLst/>
          </a:prstGeom>
          <a:solidFill>
            <a:srgbClr val="FFFF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solidFill>
                  <a:srgbClr val="FF0000"/>
                </a:solidFill>
                <a:effectLst/>
                <a:uLnTx/>
                <a:uFillTx/>
                <a:latin typeface="Times New Roman" panose="02020603050405020304" pitchFamily="18" charset="0"/>
                <a:ea typeface="+mn-ea"/>
                <a:cs typeface="Times New Roman" panose="02020603050405020304" pitchFamily="18" charset="0"/>
              </a:rPr>
              <a:t>BÀI 5:PHÉP CHIA ĐA THỨC CHO ĐƠN THỨC</a:t>
            </a:r>
            <a:endParaRPr kumimoji="0" lang="en-US" sz="2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2" name="TextBox 21"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61440136-7579-D2A5-F6EB-480D6C17E2D4}"/>
              </a:ext>
            </a:extLst>
          </p:cNvPr>
          <p:cNvSpPr txBox="1"/>
          <p:nvPr/>
        </p:nvSpPr>
        <p:spPr>
          <a:xfrm>
            <a:off x="609600" y="329621"/>
            <a:ext cx="6705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00FF"/>
                </a:solidFill>
                <a:latin typeface="Times New Roman" panose="02020603050405020304" pitchFamily="18" charset="0"/>
                <a:cs typeface="Times New Roman" panose="02020603050405020304" pitchFamily="18" charset="0"/>
              </a:rPr>
              <a:t>2</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Chia </a:t>
            </a:r>
            <a:r>
              <a:rPr lang="en-US" sz="2800" b="1" dirty="0" err="1">
                <a:solidFill>
                  <a:srgbClr val="0000FF"/>
                </a:solidFill>
                <a:latin typeface="Times New Roman" panose="02020603050405020304" pitchFamily="18" charset="0"/>
                <a:cs typeface="Times New Roman" panose="02020603050405020304" pitchFamily="18" charset="0"/>
              </a:rPr>
              <a:t>một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thức</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cho</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đơn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thức</a:t>
            </a:r>
            <a:endParaRPr kumimoji="0" lang="en-AE"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grpSp>
        <p:nvGrpSpPr>
          <p:cNvPr id="30" name="Group 29"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CA2302F3-5115-D1BE-AC0F-7023FB5EE88A}"/>
              </a:ext>
            </a:extLst>
          </p:cNvPr>
          <p:cNvGrpSpPr/>
          <p:nvPr/>
        </p:nvGrpSpPr>
        <p:grpSpPr>
          <a:xfrm>
            <a:off x="304800" y="1138663"/>
            <a:ext cx="8534400" cy="1555325"/>
            <a:chOff x="457200" y="860905"/>
            <a:chExt cx="8534400" cy="1555325"/>
          </a:xfrm>
        </p:grpSpPr>
        <p:sp>
          <p:nvSpPr>
            <p:cNvPr id="11" name="TextBox 10">
              <a:extLst>
                <a:ext uri="{FF2B5EF4-FFF2-40B4-BE49-F238E27FC236}">
                  <a16:creationId xmlns:a16="http://schemas.microsoft.com/office/drawing/2014/main" id="{73778064-6953-9D67-F51E-7D5C60D81BB7}"/>
                </a:ext>
              </a:extLst>
            </p:cNvPr>
            <p:cNvSpPr txBox="1"/>
            <p:nvPr/>
          </p:nvSpPr>
          <p:spPr>
            <a:xfrm>
              <a:off x="457200" y="860905"/>
              <a:ext cx="8534400" cy="461665"/>
            </a:xfrm>
            <a:prstGeom prst="rect">
              <a:avLst/>
            </a:prstGeom>
            <a:noFill/>
          </p:spPr>
          <p:txBody>
            <a:bodyPr wrap="square">
              <a:spAutoFit/>
            </a:bodyPr>
            <a:lstStyle/>
            <a:p>
              <a:pPr algn="just"/>
              <a:endParaRPr lang="vi-VN" sz="2400" dirty="0">
                <a:solidFill>
                  <a:srgbClr val="000000"/>
                </a:solidFill>
                <a:effectLst/>
                <a:latin typeface="Times New Roman" panose="02020603050405020304" pitchFamily="18" charset="0"/>
                <a:cs typeface="Times New Roman" panose="02020603050405020304" pitchFamily="18" charset="0"/>
              </a:endParaRPr>
            </a:p>
          </p:txBody>
        </p:sp>
        <p:graphicFrame>
          <p:nvGraphicFramePr>
            <p:cNvPr id="23" name="Object 22">
              <a:extLst>
                <a:ext uri="{FF2B5EF4-FFF2-40B4-BE49-F238E27FC236}">
                  <a16:creationId xmlns:a16="http://schemas.microsoft.com/office/drawing/2014/main" id="{4B5B70C2-462F-8303-F848-21D6787DC443}"/>
                </a:ext>
              </a:extLst>
            </p:cNvPr>
            <p:cNvGraphicFramePr>
              <a:graphicFrameLocks noChangeAspect="1"/>
            </p:cNvGraphicFramePr>
            <p:nvPr/>
          </p:nvGraphicFramePr>
          <p:xfrm>
            <a:off x="2794000" y="2052692"/>
            <a:ext cx="242888" cy="363538"/>
          </p:xfrm>
          <a:graphic>
            <a:graphicData uri="http://schemas.openxmlformats.org/presentationml/2006/ole">
              <mc:AlternateContent xmlns:mc="http://schemas.openxmlformats.org/markup-compatibility/2006">
                <mc:Choice xmlns:v="urn:schemas-microsoft-com:vml" Requires="v">
                  <p:oleObj name="Equation" r:id="rId2" imgW="126720" imgH="190440" progId="Equation.DSMT4">
                    <p:embed/>
                  </p:oleObj>
                </mc:Choice>
                <mc:Fallback>
                  <p:oleObj name="Equation" r:id="rId2" imgW="126720" imgH="190440" progId="Equation.DSMT4">
                    <p:embed/>
                    <p:pic>
                      <p:nvPicPr>
                        <p:cNvPr id="23" name="Object 22">
                          <a:extLst>
                            <a:ext uri="{FF2B5EF4-FFF2-40B4-BE49-F238E27FC236}">
                              <a16:creationId xmlns:a16="http://schemas.microsoft.com/office/drawing/2014/main" id="{4B5B70C2-462F-8303-F848-21D6787DC443}"/>
                            </a:ext>
                          </a:extLst>
                        </p:cNvPr>
                        <p:cNvPicPr/>
                        <p:nvPr/>
                      </p:nvPicPr>
                      <p:blipFill>
                        <a:blip r:embed="rId3"/>
                        <a:stretch>
                          <a:fillRect/>
                        </a:stretch>
                      </p:blipFill>
                      <p:spPr>
                        <a:xfrm>
                          <a:off x="2794000" y="2052692"/>
                          <a:ext cx="242888" cy="363538"/>
                        </a:xfrm>
                        <a:prstGeom prst="rect">
                          <a:avLst/>
                        </a:prstGeom>
                      </p:spPr>
                    </p:pic>
                  </p:oleObj>
                </mc:Fallback>
              </mc:AlternateContent>
            </a:graphicData>
          </a:graphic>
        </p:graphicFrame>
      </p:grpSp>
      <mc:AlternateContent xmlns:mc="http://schemas.openxmlformats.org/markup-compatibility/2006" xmlns:a14="http://schemas.microsoft.com/office/drawing/2010/main">
        <mc:Choice Requires="a14">
          <p:sp>
            <p:nvSpPr>
              <p:cNvPr id="31" name="TextBox 30"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B3A4F38B-997D-1ADF-3F57-652B7AD6611B}"/>
                  </a:ext>
                </a:extLst>
              </p:cNvPr>
              <p:cNvSpPr txBox="1"/>
              <p:nvPr/>
            </p:nvSpPr>
            <p:spPr>
              <a:xfrm>
                <a:off x="609600" y="756170"/>
                <a:ext cx="8706018" cy="1025537"/>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Luyện </a:t>
                </a:r>
                <a:r>
                  <a:rPr lang="en-US" sz="2800" b="1" i="1" dirty="0" err="1">
                    <a:latin typeface="Times New Roman" panose="02020603050405020304" pitchFamily="18" charset="0"/>
                    <a:cs typeface="Times New Roman" panose="02020603050405020304" pitchFamily="18" charset="0"/>
                  </a:rPr>
                  <a:t>tập</a:t>
                </a:r>
                <a:r>
                  <a:rPr lang="en-US" sz="2800" b="1" i="1" dirty="0">
                    <a:latin typeface="Times New Roman" panose="02020603050405020304" pitchFamily="18" charset="0"/>
                    <a:cs typeface="Times New Roman" panose="02020603050405020304" pitchFamily="18" charset="0"/>
                  </a:rPr>
                  <a:t> 2: </a:t>
                </a:r>
                <a:r>
                  <a:rPr lang="en-US" sz="2800" b="1" i="1" dirty="0" err="1">
                    <a:latin typeface="Times New Roman" panose="02020603050405020304" pitchFamily="18" charset="0"/>
                    <a:cs typeface="Times New Roman" panose="02020603050405020304" pitchFamily="18" charset="0"/>
                  </a:rPr>
                  <a:t>Thực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hiện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phép</a:t>
                </a:r>
                <a:r>
                  <a:rPr lang="en-US" sz="2800" b="1" i="1" dirty="0">
                    <a:latin typeface="Times New Roman" panose="02020603050405020304" pitchFamily="18" charset="0"/>
                    <a:cs typeface="Times New Roman" panose="02020603050405020304" pitchFamily="18" charset="0"/>
                  </a:rPr>
                  <a:t> chia</a:t>
                </a:r>
              </a:p>
              <a:p>
                <a:r>
                  <a:rPr lang="en-US" sz="2800" b="1" i="1"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800" b="1" i="1" smtClean="0">
                            <a:latin typeface="Cambria Math" panose="02040503050406030204" pitchFamily="18" charset="0"/>
                            <a:cs typeface="Times New Roman" panose="02020603050405020304" pitchFamily="18" charset="0"/>
                          </a:rPr>
                        </m:ctrlPr>
                      </m:dPr>
                      <m:e>
                        <m:r>
                          <a:rPr lang="en-US" sz="2800" b="1" i="1" smtClean="0">
                            <a:latin typeface="Cambria Math" panose="02040503050406030204" pitchFamily="18" charset="0"/>
                            <a:cs typeface="Times New Roman" panose="02020603050405020304" pitchFamily="18" charset="0"/>
                          </a:rPr>
                          <m:t>𝟔</m:t>
                        </m:r>
                        <m:sSup>
                          <m:sSupPr>
                            <m:ctrlPr>
                              <a:rPr lang="en-US" sz="2800" b="1" i="1" smtClean="0">
                                <a:latin typeface="Cambria Math" panose="02040503050406030204" pitchFamily="18" charset="0"/>
                                <a:cs typeface="Times New Roman" panose="02020603050405020304" pitchFamily="18" charset="0"/>
                              </a:rPr>
                            </m:ctrlPr>
                          </m:sSupPr>
                          <m:e>
                            <m:r>
                              <a:rPr lang="en-US" sz="2800" b="1" i="1" smtClean="0">
                                <a:latin typeface="Cambria Math" panose="02040503050406030204" pitchFamily="18" charset="0"/>
                                <a:cs typeface="Times New Roman" panose="02020603050405020304" pitchFamily="18" charset="0"/>
                              </a:rPr>
                              <m:t>𝒙</m:t>
                            </m:r>
                          </m:e>
                          <m:sup>
                            <m:r>
                              <a:rPr lang="en-US" sz="2800" b="1" i="1" smtClean="0">
                                <a:latin typeface="Cambria Math" panose="02040503050406030204" pitchFamily="18" charset="0"/>
                                <a:cs typeface="Times New Roman" panose="02020603050405020304" pitchFamily="18" charset="0"/>
                              </a:rPr>
                              <m:t>𝟒</m:t>
                            </m:r>
                          </m:sup>
                        </m:sSup>
                        <m:sSup>
                          <m:sSupPr>
                            <m:ctrlPr>
                              <a:rPr lang="en-US" sz="2800" b="1" i="1" smtClean="0">
                                <a:latin typeface="Cambria Math" panose="02040503050406030204" pitchFamily="18" charset="0"/>
                                <a:cs typeface="Times New Roman" panose="02020603050405020304" pitchFamily="18" charset="0"/>
                              </a:rPr>
                            </m:ctrlPr>
                          </m:sSupPr>
                          <m:e>
                            <m:r>
                              <a:rPr lang="en-US" sz="2800" b="1" i="1" smtClean="0">
                                <a:latin typeface="Cambria Math" panose="02040503050406030204" pitchFamily="18" charset="0"/>
                                <a:cs typeface="Times New Roman" panose="02020603050405020304" pitchFamily="18" charset="0"/>
                              </a:rPr>
                              <m:t>𝒚</m:t>
                            </m:r>
                          </m:e>
                          <m:sup>
                            <m:r>
                              <a:rPr lang="en-US" sz="2800" b="1" i="1" smtClean="0">
                                <a:latin typeface="Cambria Math" panose="02040503050406030204" pitchFamily="18" charset="0"/>
                                <a:cs typeface="Times New Roman" panose="02020603050405020304" pitchFamily="18" charset="0"/>
                              </a:rPr>
                              <m:t>𝟑</m:t>
                            </m:r>
                          </m:sup>
                        </m:sSup>
                        <m:r>
                          <a:rPr lang="en-US" sz="2800" b="1" i="1" smtClean="0">
                            <a:latin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cs typeface="Times New Roman" panose="02020603050405020304" pitchFamily="18" charset="0"/>
                          </a:rPr>
                          <m:t>𝟖</m:t>
                        </m:r>
                        <m:sSup>
                          <m:sSupPr>
                            <m:ctrlPr>
                              <a:rPr lang="en-US" sz="2800" b="1" i="1" smtClean="0">
                                <a:latin typeface="Cambria Math" panose="02040503050406030204" pitchFamily="18" charset="0"/>
                                <a:cs typeface="Times New Roman" panose="02020603050405020304" pitchFamily="18" charset="0"/>
                              </a:rPr>
                            </m:ctrlPr>
                          </m:sSupPr>
                          <m:e>
                            <m:r>
                              <a:rPr lang="en-US" sz="2800" b="1" i="1" smtClean="0">
                                <a:latin typeface="Cambria Math" panose="02040503050406030204" pitchFamily="18" charset="0"/>
                                <a:cs typeface="Times New Roman" panose="02020603050405020304" pitchFamily="18" charset="0"/>
                              </a:rPr>
                              <m:t>𝒙</m:t>
                            </m:r>
                          </m:e>
                          <m:sup>
                            <m:r>
                              <a:rPr lang="en-US" sz="2800" b="1" i="1" smtClean="0">
                                <a:latin typeface="Cambria Math" panose="02040503050406030204" pitchFamily="18" charset="0"/>
                                <a:cs typeface="Times New Roman" panose="02020603050405020304" pitchFamily="18" charset="0"/>
                              </a:rPr>
                              <m:t>𝟑</m:t>
                            </m:r>
                          </m:sup>
                        </m:sSup>
                        <m:sSup>
                          <m:sSupPr>
                            <m:ctrlPr>
                              <a:rPr lang="en-US" sz="2800" b="1" i="1" smtClean="0">
                                <a:latin typeface="Cambria Math" panose="02040503050406030204" pitchFamily="18" charset="0"/>
                                <a:cs typeface="Times New Roman" panose="02020603050405020304" pitchFamily="18" charset="0"/>
                              </a:rPr>
                            </m:ctrlPr>
                          </m:sSupPr>
                          <m:e>
                            <m:r>
                              <a:rPr lang="en-US" sz="2800" b="1" i="1" smtClean="0">
                                <a:latin typeface="Cambria Math" panose="02040503050406030204" pitchFamily="18" charset="0"/>
                                <a:cs typeface="Times New Roman" panose="02020603050405020304" pitchFamily="18" charset="0"/>
                              </a:rPr>
                              <m:t>𝒚</m:t>
                            </m:r>
                          </m:e>
                          <m:sup>
                            <m:r>
                              <a:rPr lang="en-US" sz="2800" b="1" i="1" smtClean="0">
                                <a:latin typeface="Cambria Math" panose="02040503050406030204" pitchFamily="18" charset="0"/>
                                <a:cs typeface="Times New Roman" panose="02020603050405020304" pitchFamily="18" charset="0"/>
                              </a:rPr>
                              <m:t>𝟒</m:t>
                            </m:r>
                          </m:sup>
                        </m:sSup>
                        <m:r>
                          <a:rPr lang="en-US" sz="2800" b="1" i="1" smtClean="0">
                            <a:latin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cs typeface="Times New Roman" panose="02020603050405020304" pitchFamily="18" charset="0"/>
                          </a:rPr>
                          <m:t>𝟑</m:t>
                        </m:r>
                        <m:sSup>
                          <m:sSupPr>
                            <m:ctrlPr>
                              <a:rPr lang="en-US" sz="2800" b="1" i="1" smtClean="0">
                                <a:latin typeface="Cambria Math" panose="02040503050406030204" pitchFamily="18" charset="0"/>
                                <a:cs typeface="Times New Roman" panose="02020603050405020304" pitchFamily="18" charset="0"/>
                              </a:rPr>
                            </m:ctrlPr>
                          </m:sSupPr>
                          <m:e>
                            <m:r>
                              <a:rPr lang="en-US" sz="2800" b="1" i="1" smtClean="0">
                                <a:latin typeface="Cambria Math" panose="02040503050406030204" pitchFamily="18" charset="0"/>
                                <a:cs typeface="Times New Roman" panose="02020603050405020304" pitchFamily="18" charset="0"/>
                              </a:rPr>
                              <m:t>𝒙</m:t>
                            </m:r>
                          </m:e>
                          <m:sup>
                            <m:r>
                              <a:rPr lang="en-US" sz="2800" b="1" i="1" smtClean="0">
                                <a:latin typeface="Cambria Math" panose="02040503050406030204" pitchFamily="18" charset="0"/>
                                <a:cs typeface="Times New Roman" panose="02020603050405020304" pitchFamily="18" charset="0"/>
                              </a:rPr>
                              <m:t>𝟐</m:t>
                            </m:r>
                          </m:sup>
                        </m:sSup>
                        <m:sSup>
                          <m:sSupPr>
                            <m:ctrlPr>
                              <a:rPr lang="en-US" sz="2800" b="1" i="1" smtClean="0">
                                <a:latin typeface="Cambria Math" panose="02040503050406030204" pitchFamily="18" charset="0"/>
                                <a:cs typeface="Times New Roman" panose="02020603050405020304" pitchFamily="18" charset="0"/>
                              </a:rPr>
                            </m:ctrlPr>
                          </m:sSupPr>
                          <m:e>
                            <m:r>
                              <a:rPr lang="en-US" sz="2800" b="1" i="1" smtClean="0">
                                <a:latin typeface="Cambria Math" panose="02040503050406030204" pitchFamily="18" charset="0"/>
                                <a:cs typeface="Times New Roman" panose="02020603050405020304" pitchFamily="18" charset="0"/>
                              </a:rPr>
                              <m:t>𝒚</m:t>
                            </m:r>
                          </m:e>
                          <m:sup>
                            <m:r>
                              <a:rPr lang="en-US" sz="2800" b="1" i="1" smtClean="0">
                                <a:latin typeface="Cambria Math" panose="02040503050406030204" pitchFamily="18" charset="0"/>
                                <a:cs typeface="Times New Roman" panose="02020603050405020304" pitchFamily="18" charset="0"/>
                              </a:rPr>
                              <m:t>𝟐</m:t>
                            </m:r>
                          </m:sup>
                        </m:sSup>
                      </m:e>
                    </m:d>
                    <m:r>
                      <a:rPr lang="en-US" sz="2800" b="1" i="1" smtClean="0">
                        <a:latin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cs typeface="Times New Roman" panose="02020603050405020304" pitchFamily="18" charset="0"/>
                      </a:rPr>
                      <m:t>𝟐</m:t>
                    </m:r>
                    <m:r>
                      <a:rPr lang="en-US" sz="2800" b="1" i="1" smtClean="0">
                        <a:latin typeface="Cambria Math" panose="02040503050406030204" pitchFamily="18" charset="0"/>
                        <a:cs typeface="Times New Roman" panose="02020603050405020304" pitchFamily="18" charset="0"/>
                      </a:rPr>
                      <m:t>𝒙</m:t>
                    </m:r>
                    <m:sSup>
                      <m:sSupPr>
                        <m:ctrlPr>
                          <a:rPr lang="en-US" sz="2800" b="1" i="1" smtClean="0">
                            <a:latin typeface="Cambria Math" panose="02040503050406030204" pitchFamily="18" charset="0"/>
                            <a:cs typeface="Times New Roman" panose="02020603050405020304" pitchFamily="18" charset="0"/>
                          </a:rPr>
                        </m:ctrlPr>
                      </m:sSupPr>
                      <m:e>
                        <m:r>
                          <a:rPr lang="en-US" sz="2800" b="1" i="1" smtClean="0">
                            <a:latin typeface="Cambria Math" panose="02040503050406030204" pitchFamily="18" charset="0"/>
                            <a:cs typeface="Times New Roman" panose="02020603050405020304" pitchFamily="18" charset="0"/>
                          </a:rPr>
                          <m:t>𝒚</m:t>
                        </m:r>
                      </m:e>
                      <m:sup>
                        <m:r>
                          <a:rPr lang="en-US" sz="2800" b="1" i="1" smtClean="0">
                            <a:latin typeface="Cambria Math" panose="02040503050406030204" pitchFamily="18" charset="0"/>
                            <a:cs typeface="Times New Roman" panose="02020603050405020304" pitchFamily="18" charset="0"/>
                          </a:rPr>
                          <m:t>𝟐</m:t>
                        </m:r>
                      </m:sup>
                    </m:sSup>
                  </m:oMath>
                </a14:m>
                <a:endParaRPr lang="en-AE" sz="2800" b="1" i="1" dirty="0">
                  <a:latin typeface="Times New Roman" panose="02020603050405020304" pitchFamily="18" charset="0"/>
                  <a:cs typeface="Times New Roman" panose="02020603050405020304" pitchFamily="18" charset="0"/>
                </a:endParaRPr>
              </a:p>
            </p:txBody>
          </p:sp>
        </mc:Choice>
        <mc:Fallback xmlns="">
          <p:sp>
            <p:nvSpPr>
              <p:cNvPr id="31" name="TextBox 30"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B3A4F38B-997D-1ADF-3F57-652B7AD6611B}"/>
                  </a:ext>
                </a:extLst>
              </p:cNvPr>
              <p:cNvSpPr txBox="1">
                <a:spLocks noRot="1" noChangeAspect="1" noMove="1" noResize="1" noEditPoints="1" noAdjustHandles="1" noChangeArrowheads="1" noChangeShapeType="1" noTextEdit="1"/>
              </p:cNvSpPr>
              <p:nvPr/>
            </p:nvSpPr>
            <p:spPr>
              <a:xfrm>
                <a:off x="609600" y="756170"/>
                <a:ext cx="8706018" cy="1025537"/>
              </a:xfrm>
              <a:prstGeom prst="rect">
                <a:avLst/>
              </a:prstGeom>
              <a:blipFill>
                <a:blip r:embed="rId4"/>
                <a:stretch>
                  <a:fillRect l="-1401" t="-5952"/>
                </a:stretch>
              </a:blipFill>
            </p:spPr>
            <p:txBody>
              <a:bodyPr/>
              <a:lstStyle/>
              <a:p>
                <a:r>
                  <a:rPr lang="en-GB">
                    <a:noFill/>
                  </a:rPr>
                  <a:t> </a:t>
                </a:r>
              </a:p>
            </p:txBody>
          </p:sp>
        </mc:Fallback>
      </mc:AlternateContent>
      <p:grpSp>
        <p:nvGrpSpPr>
          <p:cNvPr id="8" name="Group 7"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60BB149E-5F81-A68B-D065-85620B5A4788}"/>
              </a:ext>
            </a:extLst>
          </p:cNvPr>
          <p:cNvGrpSpPr/>
          <p:nvPr/>
        </p:nvGrpSpPr>
        <p:grpSpPr>
          <a:xfrm>
            <a:off x="666049" y="3413183"/>
            <a:ext cx="7785100" cy="942022"/>
            <a:chOff x="666049" y="3413183"/>
            <a:chExt cx="7785100" cy="942022"/>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B7F4196-C6B0-11E2-4884-2BAA768C488D}"/>
                    </a:ext>
                  </a:extLst>
                </p:cNvPr>
                <p:cNvSpPr txBox="1"/>
                <p:nvPr/>
              </p:nvSpPr>
              <p:spPr>
                <a:xfrm>
                  <a:off x="666049" y="3554986"/>
                  <a:ext cx="7785100" cy="80021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=3</m:t>
                        </m:r>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3</m:t>
                            </m:r>
                          </m:sup>
                        </m:sSup>
                        <m:r>
                          <a:rPr lang="en-US" sz="2800" b="0" i="1" smtClean="0">
                            <a:latin typeface="Cambria Math" panose="02040503050406030204" pitchFamily="18" charset="0"/>
                          </a:rPr>
                          <m:t>𝑦</m:t>
                        </m:r>
                        <m:r>
                          <a:rPr lang="en-US" sz="2800" b="0" i="1" smtClean="0">
                            <a:latin typeface="Cambria Math" panose="02040503050406030204" pitchFamily="18" charset="0"/>
                          </a:rPr>
                          <m:t>−4</m:t>
                        </m:r>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2</m:t>
                            </m:r>
                          </m:sup>
                        </m:sSup>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𝑦</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r>
                          <a:rPr lang="vi-VN" sz="2800" b="0" i="1" smtClean="0">
                            <a:latin typeface="Cambria Math" panose="02040503050406030204" pitchFamily="18" charset="0"/>
                          </a:rPr>
                          <m:t>   </m:t>
                        </m:r>
                        <m:r>
                          <a:rPr lang="en-US" sz="2800" b="0" i="1" smtClean="0">
                            <a:latin typeface="Cambria Math" panose="02040503050406030204" pitchFamily="18" charset="0"/>
                          </a:rPr>
                          <m:t>𝑥</m:t>
                        </m:r>
                      </m:oMath>
                    </m:oMathPara>
                  </a14:m>
                  <a:endParaRPr lang="en-AE" sz="2800" dirty="0">
                    <a:latin typeface="Times New Roman" panose="02020603050405020304" pitchFamily="18" charset="0"/>
                    <a:cs typeface="Times New Roman" panose="02020603050405020304" pitchFamily="18" charset="0"/>
                  </a:endParaRPr>
                </a:p>
                <a:p>
                  <a:endParaRPr lang="en-AE"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EB7F4196-C6B0-11E2-4884-2BAA768C488D}"/>
                    </a:ext>
                  </a:extLst>
                </p:cNvPr>
                <p:cNvSpPr txBox="1">
                  <a:spLocks noRot="1" noChangeAspect="1" noMove="1" noResize="1" noEditPoints="1" noAdjustHandles="1" noChangeArrowheads="1" noChangeShapeType="1" noTextEdit="1"/>
                </p:cNvSpPr>
                <p:nvPr/>
              </p:nvSpPr>
              <p:spPr>
                <a:xfrm>
                  <a:off x="666049" y="3554986"/>
                  <a:ext cx="7785100" cy="80021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2DCDC9E-3777-A476-7FCD-53505A92AB76}"/>
                    </a:ext>
                  </a:extLst>
                </p:cNvPr>
                <p:cNvSpPr txBox="1"/>
                <p:nvPr/>
              </p:nvSpPr>
              <p:spPr>
                <a:xfrm>
                  <a:off x="3681875" y="3413183"/>
                  <a:ext cx="280525" cy="8066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t-BR" sz="2800" i="1" smtClean="0">
                                <a:latin typeface="Cambria Math" panose="02040503050406030204" pitchFamily="18" charset="0"/>
                              </a:rPr>
                            </m:ctrlPr>
                          </m:fPr>
                          <m:num>
                            <m:r>
                              <a:rPr lang="vi-VN" sz="2800" i="1">
                                <a:latin typeface="Cambria Math" panose="02040503050406030204" pitchFamily="18" charset="0"/>
                              </a:rPr>
                              <m:t>3</m:t>
                            </m:r>
                          </m:num>
                          <m:den>
                            <m:r>
                              <a:rPr lang="vi-VN" sz="2800" i="1">
                                <a:latin typeface="Cambria Math" panose="02040503050406030204" pitchFamily="18" charset="0"/>
                              </a:rPr>
                              <m:t>2</m:t>
                            </m:r>
                          </m:den>
                        </m:f>
                      </m:oMath>
                    </m:oMathPara>
                  </a14:m>
                  <a:endParaRPr lang="en-US" sz="2800" dirty="0"/>
                </a:p>
              </p:txBody>
            </p:sp>
          </mc:Choice>
          <mc:Fallback xmlns="">
            <p:sp>
              <p:nvSpPr>
                <p:cNvPr id="5" name="TextBox 4">
                  <a:extLst>
                    <a:ext uri="{FF2B5EF4-FFF2-40B4-BE49-F238E27FC236}">
                      <a16:creationId xmlns:a16="http://schemas.microsoft.com/office/drawing/2014/main" id="{32DCDC9E-3777-A476-7FCD-53505A92AB76}"/>
                    </a:ext>
                  </a:extLst>
                </p:cNvPr>
                <p:cNvSpPr txBox="1">
                  <a:spLocks noRot="1" noChangeAspect="1" noMove="1" noResize="1" noEditPoints="1" noAdjustHandles="1" noChangeArrowheads="1" noChangeShapeType="1" noTextEdit="1"/>
                </p:cNvSpPr>
                <p:nvPr/>
              </p:nvSpPr>
              <p:spPr>
                <a:xfrm>
                  <a:off x="3681875" y="3413183"/>
                  <a:ext cx="280525" cy="806631"/>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TextBox 5"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85D8CD56-0E8B-0A0B-799A-65F64AC72A92}"/>
                  </a:ext>
                </a:extLst>
              </p:cNvPr>
              <p:cNvSpPr txBox="1"/>
              <p:nvPr/>
            </p:nvSpPr>
            <p:spPr>
              <a:xfrm>
                <a:off x="609600" y="1979078"/>
                <a:ext cx="7785100" cy="954107"/>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Giải: </a:t>
                </a:r>
              </a:p>
              <a:p>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0" smtClean="0">
                        <a:latin typeface="Cambria Math" panose="02040503050406030204" pitchFamily="18" charset="0"/>
                        <a:cs typeface="Times New Roman" panose="02020603050405020304" pitchFamily="18" charset="0"/>
                      </a:rPr>
                      <m:t>    </m:t>
                    </m:r>
                    <m:d>
                      <m:dPr>
                        <m:ctrlPr>
                          <a:rPr lang="en-US" sz="2800" i="1">
                            <a:latin typeface="Cambria Math" panose="02040503050406030204" pitchFamily="18" charset="0"/>
                            <a:cs typeface="Times New Roman" panose="02020603050405020304" pitchFamily="18" charset="0"/>
                          </a:rPr>
                        </m:ctrlPr>
                      </m:dPr>
                      <m:e>
                        <m:r>
                          <a:rPr lang="en-US" sz="2800" b="0" i="1">
                            <a:latin typeface="Cambria Math" panose="02040503050406030204" pitchFamily="18" charset="0"/>
                            <a:cs typeface="Times New Roman" panose="02020603050405020304" pitchFamily="18" charset="0"/>
                          </a:rPr>
                          <m:t>6</m:t>
                        </m:r>
                        <m:sSup>
                          <m:sSupPr>
                            <m:ctrlPr>
                              <a:rPr lang="en-US" sz="2800" i="1">
                                <a:latin typeface="Cambria Math" panose="02040503050406030204" pitchFamily="18" charset="0"/>
                                <a:cs typeface="Times New Roman" panose="02020603050405020304" pitchFamily="18" charset="0"/>
                              </a:rPr>
                            </m:ctrlPr>
                          </m:sSupPr>
                          <m:e>
                            <m:r>
                              <a:rPr lang="en-US" sz="2800" b="0" i="1">
                                <a:latin typeface="Cambria Math" panose="02040503050406030204" pitchFamily="18" charset="0"/>
                                <a:cs typeface="Times New Roman" panose="02020603050405020304" pitchFamily="18" charset="0"/>
                              </a:rPr>
                              <m:t>𝑥</m:t>
                            </m:r>
                          </m:e>
                          <m:sup>
                            <m:r>
                              <a:rPr lang="en-US" sz="2800" b="0" i="1">
                                <a:latin typeface="Cambria Math" panose="02040503050406030204" pitchFamily="18" charset="0"/>
                                <a:cs typeface="Times New Roman" panose="02020603050405020304" pitchFamily="18" charset="0"/>
                              </a:rPr>
                              <m:t>4</m:t>
                            </m:r>
                          </m:sup>
                        </m:sSup>
                        <m:sSup>
                          <m:sSupPr>
                            <m:ctrlPr>
                              <a:rPr lang="en-US" sz="2800" i="1">
                                <a:latin typeface="Cambria Math" panose="02040503050406030204" pitchFamily="18" charset="0"/>
                                <a:cs typeface="Times New Roman" panose="02020603050405020304" pitchFamily="18" charset="0"/>
                              </a:rPr>
                            </m:ctrlPr>
                          </m:sSupPr>
                          <m:e>
                            <m:r>
                              <a:rPr lang="en-US" sz="2800" b="0" i="1">
                                <a:latin typeface="Cambria Math" panose="02040503050406030204" pitchFamily="18" charset="0"/>
                                <a:cs typeface="Times New Roman" panose="02020603050405020304" pitchFamily="18" charset="0"/>
                              </a:rPr>
                              <m:t>𝑦</m:t>
                            </m:r>
                          </m:e>
                          <m:sup>
                            <m:r>
                              <a:rPr lang="en-US" sz="2800" b="0" i="1">
                                <a:latin typeface="Cambria Math" panose="02040503050406030204" pitchFamily="18" charset="0"/>
                                <a:cs typeface="Times New Roman" panose="02020603050405020304" pitchFamily="18" charset="0"/>
                              </a:rPr>
                              <m:t>3</m:t>
                            </m:r>
                          </m:sup>
                        </m:sSup>
                        <m:r>
                          <a:rPr lang="en-US" sz="2800" b="0" i="1">
                            <a:latin typeface="Cambria Math" panose="02040503050406030204" pitchFamily="18" charset="0"/>
                            <a:cs typeface="Times New Roman" panose="02020603050405020304" pitchFamily="18" charset="0"/>
                          </a:rPr>
                          <m:t>−8</m:t>
                        </m:r>
                        <m:sSup>
                          <m:sSupPr>
                            <m:ctrlPr>
                              <a:rPr lang="en-US" sz="2800" i="1">
                                <a:latin typeface="Cambria Math" panose="02040503050406030204" pitchFamily="18" charset="0"/>
                                <a:cs typeface="Times New Roman" panose="02020603050405020304" pitchFamily="18" charset="0"/>
                              </a:rPr>
                            </m:ctrlPr>
                          </m:sSupPr>
                          <m:e>
                            <m:r>
                              <a:rPr lang="en-US" sz="2800" b="0" i="1">
                                <a:latin typeface="Cambria Math" panose="02040503050406030204" pitchFamily="18" charset="0"/>
                                <a:cs typeface="Times New Roman" panose="02020603050405020304" pitchFamily="18" charset="0"/>
                              </a:rPr>
                              <m:t>𝑥</m:t>
                            </m:r>
                          </m:e>
                          <m:sup>
                            <m:r>
                              <a:rPr lang="en-US" sz="2800" b="0" i="1">
                                <a:latin typeface="Cambria Math" panose="02040503050406030204" pitchFamily="18" charset="0"/>
                                <a:cs typeface="Times New Roman" panose="02020603050405020304" pitchFamily="18" charset="0"/>
                              </a:rPr>
                              <m:t>3</m:t>
                            </m:r>
                          </m:sup>
                        </m:sSup>
                        <m:sSup>
                          <m:sSupPr>
                            <m:ctrlPr>
                              <a:rPr lang="en-US" sz="2800" i="1">
                                <a:latin typeface="Cambria Math" panose="02040503050406030204" pitchFamily="18" charset="0"/>
                                <a:cs typeface="Times New Roman" panose="02020603050405020304" pitchFamily="18" charset="0"/>
                              </a:rPr>
                            </m:ctrlPr>
                          </m:sSupPr>
                          <m:e>
                            <m:r>
                              <a:rPr lang="en-US" sz="2800" b="0" i="1">
                                <a:latin typeface="Cambria Math" panose="02040503050406030204" pitchFamily="18" charset="0"/>
                                <a:cs typeface="Times New Roman" panose="02020603050405020304" pitchFamily="18" charset="0"/>
                              </a:rPr>
                              <m:t>𝑦</m:t>
                            </m:r>
                          </m:e>
                          <m:sup>
                            <m:r>
                              <a:rPr lang="en-US" sz="2800" b="0" i="1">
                                <a:latin typeface="Cambria Math" panose="02040503050406030204" pitchFamily="18" charset="0"/>
                                <a:cs typeface="Times New Roman" panose="02020603050405020304" pitchFamily="18" charset="0"/>
                              </a:rPr>
                              <m:t>4</m:t>
                            </m:r>
                          </m:sup>
                        </m:sSup>
                        <m:r>
                          <a:rPr lang="en-US" sz="2800" b="0" i="1">
                            <a:latin typeface="Cambria Math" panose="02040503050406030204" pitchFamily="18" charset="0"/>
                            <a:cs typeface="Times New Roman" panose="02020603050405020304" pitchFamily="18" charset="0"/>
                          </a:rPr>
                          <m:t>+3</m:t>
                        </m:r>
                        <m:sSup>
                          <m:sSupPr>
                            <m:ctrlPr>
                              <a:rPr lang="en-US" sz="2800" i="1">
                                <a:latin typeface="Cambria Math" panose="02040503050406030204" pitchFamily="18" charset="0"/>
                                <a:cs typeface="Times New Roman" panose="02020603050405020304" pitchFamily="18" charset="0"/>
                              </a:rPr>
                            </m:ctrlPr>
                          </m:sSupPr>
                          <m:e>
                            <m:r>
                              <a:rPr lang="en-US" sz="2800" b="0" i="1">
                                <a:latin typeface="Cambria Math" panose="02040503050406030204" pitchFamily="18" charset="0"/>
                                <a:cs typeface="Times New Roman" panose="02020603050405020304" pitchFamily="18" charset="0"/>
                              </a:rPr>
                              <m:t>𝑥</m:t>
                            </m:r>
                          </m:e>
                          <m:sup>
                            <m:r>
                              <a:rPr lang="en-US" sz="2800" b="0" i="1">
                                <a:latin typeface="Cambria Math" panose="02040503050406030204" pitchFamily="18" charset="0"/>
                                <a:cs typeface="Times New Roman" panose="02020603050405020304" pitchFamily="18" charset="0"/>
                              </a:rPr>
                              <m:t>2</m:t>
                            </m:r>
                          </m:sup>
                        </m:sSup>
                        <m:sSup>
                          <m:sSupPr>
                            <m:ctrlPr>
                              <a:rPr lang="en-US" sz="2800" i="1">
                                <a:latin typeface="Cambria Math" panose="02040503050406030204" pitchFamily="18" charset="0"/>
                                <a:cs typeface="Times New Roman" panose="02020603050405020304" pitchFamily="18" charset="0"/>
                              </a:rPr>
                            </m:ctrlPr>
                          </m:sSupPr>
                          <m:e>
                            <m:r>
                              <a:rPr lang="en-US" sz="2800" b="0" i="1">
                                <a:latin typeface="Cambria Math" panose="02040503050406030204" pitchFamily="18" charset="0"/>
                                <a:cs typeface="Times New Roman" panose="02020603050405020304" pitchFamily="18" charset="0"/>
                              </a:rPr>
                              <m:t>𝑦</m:t>
                            </m:r>
                          </m:e>
                          <m:sup>
                            <m:r>
                              <a:rPr lang="en-US" sz="2800" b="0" i="1">
                                <a:latin typeface="Cambria Math" panose="02040503050406030204" pitchFamily="18" charset="0"/>
                                <a:cs typeface="Times New Roman" panose="02020603050405020304" pitchFamily="18" charset="0"/>
                              </a:rPr>
                              <m:t>2</m:t>
                            </m:r>
                          </m:sup>
                        </m:sSup>
                      </m:e>
                    </m:d>
                    <m:r>
                      <a:rPr lang="en-US" sz="2800" b="0" i="1">
                        <a:latin typeface="Cambria Math" panose="02040503050406030204" pitchFamily="18" charset="0"/>
                        <a:cs typeface="Times New Roman" panose="02020603050405020304" pitchFamily="18" charset="0"/>
                      </a:rPr>
                      <m:t>:2</m:t>
                    </m:r>
                    <m:r>
                      <a:rPr lang="en-US" sz="2800" b="0" i="1">
                        <a:latin typeface="Cambria Math" panose="02040503050406030204" pitchFamily="18" charset="0"/>
                        <a:cs typeface="Times New Roman" panose="02020603050405020304" pitchFamily="18" charset="0"/>
                      </a:rPr>
                      <m:t>𝑥</m:t>
                    </m:r>
                    <m:sSup>
                      <m:sSupPr>
                        <m:ctrlPr>
                          <a:rPr lang="en-US" sz="2800" i="1">
                            <a:latin typeface="Cambria Math" panose="02040503050406030204" pitchFamily="18" charset="0"/>
                            <a:cs typeface="Times New Roman" panose="02020603050405020304" pitchFamily="18" charset="0"/>
                          </a:rPr>
                        </m:ctrlPr>
                      </m:sSupPr>
                      <m:e>
                        <m:r>
                          <a:rPr lang="en-US" sz="2800" b="0" i="1">
                            <a:latin typeface="Cambria Math" panose="02040503050406030204" pitchFamily="18" charset="0"/>
                            <a:cs typeface="Times New Roman" panose="02020603050405020304" pitchFamily="18" charset="0"/>
                          </a:rPr>
                          <m:t>𝑦</m:t>
                        </m:r>
                      </m:e>
                      <m:sup>
                        <m:r>
                          <a:rPr lang="en-US" sz="2800" b="0" i="1">
                            <a:latin typeface="Cambria Math" panose="02040503050406030204" pitchFamily="18" charset="0"/>
                            <a:cs typeface="Times New Roman" panose="02020603050405020304" pitchFamily="18" charset="0"/>
                          </a:rPr>
                          <m:t>2</m:t>
                        </m:r>
                      </m:sup>
                    </m:sSup>
                  </m:oMath>
                </a14:m>
                <a:endParaRPr lang="en-US" sz="2800" i="1" dirty="0">
                  <a:latin typeface="Cambria Math" panose="02040503050406030204" pitchFamily="18" charset="0"/>
                  <a:cs typeface="Times New Roman" panose="02020603050405020304" pitchFamily="18" charset="0"/>
                </a:endParaRPr>
              </a:p>
            </p:txBody>
          </p:sp>
        </mc:Choice>
        <mc:Fallback xmlns="">
          <p:sp>
            <p:nvSpPr>
              <p:cNvPr id="6" name="TextBox 5"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85D8CD56-0E8B-0A0B-799A-65F64AC72A92}"/>
                  </a:ext>
                </a:extLst>
              </p:cNvPr>
              <p:cNvSpPr txBox="1">
                <a:spLocks noRot="1" noChangeAspect="1" noMove="1" noResize="1" noEditPoints="1" noAdjustHandles="1" noChangeArrowheads="1" noChangeShapeType="1" noTextEdit="1"/>
              </p:cNvSpPr>
              <p:nvPr/>
            </p:nvSpPr>
            <p:spPr>
              <a:xfrm>
                <a:off x="609600" y="1979078"/>
                <a:ext cx="7785100" cy="954107"/>
              </a:xfrm>
              <a:prstGeom prst="rect">
                <a:avLst/>
              </a:prstGeom>
              <a:blipFill>
                <a:blip r:embed="rId8"/>
                <a:stretch>
                  <a:fillRect l="-1566" t="-70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293F2F3E-CF99-9282-71AD-C5FAC93B6600}"/>
                  </a:ext>
                </a:extLst>
              </p:cNvPr>
              <p:cNvSpPr txBox="1"/>
              <p:nvPr/>
            </p:nvSpPr>
            <p:spPr>
              <a:xfrm>
                <a:off x="666049" y="2947795"/>
                <a:ext cx="7785100"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=6</m:t>
                      </m:r>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4</m:t>
                          </m:r>
                        </m:sup>
                      </m:sSup>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𝑦</m:t>
                          </m:r>
                        </m:e>
                        <m:sup>
                          <m:r>
                            <a:rPr lang="en-US" sz="2800" b="0" i="1" smtClean="0">
                              <a:latin typeface="Cambria Math" panose="02040503050406030204" pitchFamily="18" charset="0"/>
                            </a:rPr>
                            <m:t>3</m:t>
                          </m:r>
                        </m:sup>
                      </m:sSup>
                      <m:r>
                        <a:rPr lang="en-US" sz="2800" b="0" i="1">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2</m:t>
                      </m:r>
                      <m:r>
                        <a:rPr lang="en-US" sz="2800" b="0" i="1" smtClean="0">
                          <a:latin typeface="Cambria Math" panose="02040503050406030204" pitchFamily="18" charset="0"/>
                          <a:cs typeface="Times New Roman" panose="02020603050405020304" pitchFamily="18" charset="0"/>
                        </a:rPr>
                        <m:t>𝑥</m:t>
                      </m:r>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𝑦</m:t>
                          </m:r>
                        </m:e>
                        <m:sup>
                          <m:r>
                            <a:rPr lang="en-US" sz="2800" b="0" i="1" smtClean="0">
                              <a:latin typeface="Cambria Math" panose="02040503050406030204" pitchFamily="18" charset="0"/>
                              <a:cs typeface="Times New Roman" panose="02020603050405020304" pitchFamily="18" charset="0"/>
                            </a:rPr>
                            <m:t>2</m:t>
                          </m:r>
                        </m:sup>
                      </m:sSup>
                      <m:r>
                        <a:rPr lang="en-US" sz="2800" b="0" i="1" smtClean="0">
                          <a:latin typeface="Cambria Math" panose="02040503050406030204" pitchFamily="18" charset="0"/>
                          <a:cs typeface="Times New Roman" panose="02020603050405020304" pitchFamily="18" charset="0"/>
                        </a:rPr>
                        <m:t>−8</m:t>
                      </m:r>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𝑥</m:t>
                          </m:r>
                        </m:e>
                        <m:sup>
                          <m:r>
                            <a:rPr lang="en-US" sz="2800" b="0" i="1" smtClean="0">
                              <a:latin typeface="Cambria Math" panose="02040503050406030204" pitchFamily="18" charset="0"/>
                              <a:cs typeface="Times New Roman" panose="02020603050405020304" pitchFamily="18" charset="0"/>
                            </a:rPr>
                            <m:t>3</m:t>
                          </m:r>
                        </m:sup>
                      </m:sSup>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𝑦</m:t>
                          </m:r>
                        </m:e>
                        <m:sup>
                          <m:r>
                            <a:rPr lang="en-US" sz="2800" b="0" i="1" smtClean="0">
                              <a:latin typeface="Cambria Math" panose="02040503050406030204" pitchFamily="18" charset="0"/>
                              <a:cs typeface="Times New Roman" panose="02020603050405020304" pitchFamily="18" charset="0"/>
                            </a:rPr>
                            <m:t>4</m:t>
                          </m:r>
                        </m:sup>
                      </m:sSup>
                      <m:r>
                        <a:rPr lang="en-US" sz="2800" b="0" i="1" smtClean="0">
                          <a:latin typeface="Cambria Math" panose="02040503050406030204" pitchFamily="18" charset="0"/>
                          <a:cs typeface="Times New Roman" panose="02020603050405020304" pitchFamily="18" charset="0"/>
                        </a:rPr>
                        <m:t>:2</m:t>
                      </m:r>
                      <m:r>
                        <a:rPr lang="en-US" sz="2800" b="0" i="1" smtClean="0">
                          <a:latin typeface="Cambria Math" panose="02040503050406030204" pitchFamily="18" charset="0"/>
                          <a:cs typeface="Times New Roman" panose="02020603050405020304" pitchFamily="18" charset="0"/>
                        </a:rPr>
                        <m:t>𝑥</m:t>
                      </m:r>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𝑦</m:t>
                          </m:r>
                        </m:e>
                        <m:sup>
                          <m:r>
                            <a:rPr lang="en-US" sz="2800" b="0" i="1" smtClean="0">
                              <a:latin typeface="Cambria Math" panose="02040503050406030204" pitchFamily="18" charset="0"/>
                              <a:cs typeface="Times New Roman" panose="02020603050405020304" pitchFamily="18" charset="0"/>
                            </a:rPr>
                            <m:t>2</m:t>
                          </m:r>
                        </m:sup>
                      </m:sSup>
                      <m:r>
                        <a:rPr lang="en-US" sz="2800" b="0" i="1" smtClean="0">
                          <a:latin typeface="Cambria Math" panose="02040503050406030204" pitchFamily="18" charset="0"/>
                          <a:cs typeface="Times New Roman" panose="02020603050405020304" pitchFamily="18" charset="0"/>
                        </a:rPr>
                        <m:t>+3</m:t>
                      </m:r>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𝑥</m:t>
                          </m:r>
                        </m:e>
                        <m:sup>
                          <m:r>
                            <a:rPr lang="en-US" sz="2800" b="0" i="1" smtClean="0">
                              <a:latin typeface="Cambria Math" panose="02040503050406030204" pitchFamily="18" charset="0"/>
                              <a:cs typeface="Times New Roman" panose="02020603050405020304" pitchFamily="18" charset="0"/>
                            </a:rPr>
                            <m:t>2</m:t>
                          </m:r>
                        </m:sup>
                      </m:sSup>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𝑦</m:t>
                          </m:r>
                        </m:e>
                        <m:sup>
                          <m:r>
                            <a:rPr lang="en-US" sz="2800" b="0" i="1" smtClean="0">
                              <a:latin typeface="Cambria Math" panose="02040503050406030204" pitchFamily="18" charset="0"/>
                              <a:cs typeface="Times New Roman" panose="02020603050405020304" pitchFamily="18" charset="0"/>
                            </a:rPr>
                            <m:t>2</m:t>
                          </m:r>
                        </m:sup>
                      </m:sSup>
                      <m:r>
                        <a:rPr lang="en-US" sz="2800" b="0" i="1" smtClean="0">
                          <a:latin typeface="Cambria Math" panose="02040503050406030204" pitchFamily="18" charset="0"/>
                          <a:cs typeface="Times New Roman" panose="02020603050405020304" pitchFamily="18" charset="0"/>
                        </a:rPr>
                        <m:t>:2</m:t>
                      </m:r>
                      <m:r>
                        <a:rPr lang="en-US" sz="2800" b="0" i="1" smtClean="0">
                          <a:latin typeface="Cambria Math" panose="02040503050406030204" pitchFamily="18" charset="0"/>
                          <a:cs typeface="Times New Roman" panose="02020603050405020304" pitchFamily="18" charset="0"/>
                        </a:rPr>
                        <m:t>𝑥</m:t>
                      </m:r>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𝑦</m:t>
                          </m:r>
                        </m:e>
                        <m:sup>
                          <m:r>
                            <a:rPr lang="en-US" sz="2800" b="0" i="1" smtClean="0">
                              <a:latin typeface="Cambria Math" panose="02040503050406030204" pitchFamily="18" charset="0"/>
                              <a:cs typeface="Times New Roman" panose="02020603050405020304" pitchFamily="18" charset="0"/>
                            </a:rPr>
                            <m:t>2</m:t>
                          </m:r>
                        </m:sup>
                      </m:sSup>
                    </m:oMath>
                  </m:oMathPara>
                </a14:m>
                <a:endParaRPr lang="en-AE" sz="2800" dirty="0">
                  <a:latin typeface="Times New Roman" panose="02020603050405020304" pitchFamily="18" charset="0"/>
                  <a:cs typeface="Times New Roman" panose="02020603050405020304" pitchFamily="18" charset="0"/>
                </a:endParaRPr>
              </a:p>
            </p:txBody>
          </p:sp>
        </mc:Choice>
        <mc:Fallback xmlns="">
          <p:sp>
            <p:nvSpPr>
              <p:cNvPr id="7" name="TextBox 6"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293F2F3E-CF99-9282-71AD-C5FAC93B6600}"/>
                  </a:ext>
                </a:extLst>
              </p:cNvPr>
              <p:cNvSpPr txBox="1">
                <a:spLocks noRot="1" noChangeAspect="1" noMove="1" noResize="1" noEditPoints="1" noAdjustHandles="1" noChangeArrowheads="1" noChangeShapeType="1" noTextEdit="1"/>
              </p:cNvSpPr>
              <p:nvPr/>
            </p:nvSpPr>
            <p:spPr>
              <a:xfrm>
                <a:off x="666049" y="2947795"/>
                <a:ext cx="7785100" cy="523220"/>
              </a:xfrm>
              <a:prstGeom prst="rect">
                <a:avLst/>
              </a:prstGeom>
              <a:blipFill>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5310682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F44CBBA7-2EC8-18AD-F982-B09499444A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4754" y="918560"/>
            <a:ext cx="2733675" cy="1666875"/>
          </a:xfrm>
          <a:prstGeom prst="rect">
            <a:avLst/>
          </a:prstGeom>
        </p:spPr>
      </p:pic>
      <p:sp>
        <p:nvSpPr>
          <p:cNvPr id="3" name="Rectangle 2" descr="OPL20U25GSXzBJYl68kk8uQGfFKzs7yb1M4KJWUiLk6ZEvGF+qCIPSnY57AbBFCvTW$2023.18.30$30+K4lPs7H94VUqPe2XwIsfPRnrXQE//QTEXxb8/8N4CNc6FpgZahzpTjFhMzSA7T/nHJa11DE8Ng2TP3iAmRczFlmslSuUNOgUeb6yRvs0="/>
          <p:cNvSpPr/>
          <p:nvPr/>
        </p:nvSpPr>
        <p:spPr>
          <a:xfrm>
            <a:off x="7620" y="0"/>
            <a:ext cx="9144000" cy="415498"/>
          </a:xfrm>
          <a:prstGeom prst="rect">
            <a:avLst/>
          </a:prstGeom>
          <a:solidFill>
            <a:srgbClr val="FFFF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solidFill>
                  <a:srgbClr val="FF0000"/>
                </a:solidFill>
                <a:effectLst/>
                <a:uLnTx/>
                <a:uFillTx/>
                <a:latin typeface="Times New Roman" panose="02020603050405020304" pitchFamily="18" charset="0"/>
                <a:ea typeface="+mn-ea"/>
                <a:cs typeface="Times New Roman" panose="02020603050405020304" pitchFamily="18" charset="0"/>
              </a:rPr>
              <a:t>BÀI 5:PHÉP CHIA ĐA THỨC CHO ĐƠN THỨC</a:t>
            </a:r>
            <a:endParaRPr kumimoji="0" lang="en-US" sz="2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nvGrpSpPr>
          <p:cNvPr id="30" name="Group 29"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CA2302F3-5115-D1BE-AC0F-7023FB5EE88A}"/>
              </a:ext>
            </a:extLst>
          </p:cNvPr>
          <p:cNvGrpSpPr/>
          <p:nvPr/>
        </p:nvGrpSpPr>
        <p:grpSpPr>
          <a:xfrm>
            <a:off x="247215" y="1569013"/>
            <a:ext cx="8534400" cy="1555325"/>
            <a:chOff x="457200" y="860905"/>
            <a:chExt cx="8534400" cy="1555325"/>
          </a:xfrm>
        </p:grpSpPr>
        <p:sp>
          <p:nvSpPr>
            <p:cNvPr id="11" name="TextBox 10">
              <a:extLst>
                <a:ext uri="{FF2B5EF4-FFF2-40B4-BE49-F238E27FC236}">
                  <a16:creationId xmlns:a16="http://schemas.microsoft.com/office/drawing/2014/main" id="{73778064-6953-9D67-F51E-7D5C60D81BB7}"/>
                </a:ext>
              </a:extLst>
            </p:cNvPr>
            <p:cNvSpPr txBox="1"/>
            <p:nvPr/>
          </p:nvSpPr>
          <p:spPr>
            <a:xfrm>
              <a:off x="457200" y="860905"/>
              <a:ext cx="8534400" cy="461665"/>
            </a:xfrm>
            <a:prstGeom prst="rect">
              <a:avLst/>
            </a:prstGeom>
            <a:noFill/>
          </p:spPr>
          <p:txBody>
            <a:bodyPr wrap="square">
              <a:spAutoFit/>
            </a:bodyPr>
            <a:lstStyle/>
            <a:p>
              <a:pPr algn="just"/>
              <a:endParaRPr lang="vi-VN" sz="2400" dirty="0">
                <a:solidFill>
                  <a:srgbClr val="000000"/>
                </a:solidFill>
                <a:effectLst/>
                <a:latin typeface="Times New Roman" panose="02020603050405020304" pitchFamily="18" charset="0"/>
                <a:cs typeface="Times New Roman" panose="02020603050405020304" pitchFamily="18" charset="0"/>
              </a:endParaRPr>
            </a:p>
          </p:txBody>
        </p:sp>
        <p:graphicFrame>
          <p:nvGraphicFramePr>
            <p:cNvPr id="23" name="Object 22">
              <a:extLst>
                <a:ext uri="{FF2B5EF4-FFF2-40B4-BE49-F238E27FC236}">
                  <a16:creationId xmlns:a16="http://schemas.microsoft.com/office/drawing/2014/main" id="{4B5B70C2-462F-8303-F848-21D6787DC443}"/>
                </a:ext>
              </a:extLst>
            </p:cNvPr>
            <p:cNvGraphicFramePr>
              <a:graphicFrameLocks noChangeAspect="1"/>
            </p:cNvGraphicFramePr>
            <p:nvPr/>
          </p:nvGraphicFramePr>
          <p:xfrm>
            <a:off x="2794000" y="2052692"/>
            <a:ext cx="242888" cy="363538"/>
          </p:xfrm>
          <a:graphic>
            <a:graphicData uri="http://schemas.openxmlformats.org/presentationml/2006/ole">
              <mc:AlternateContent xmlns:mc="http://schemas.openxmlformats.org/markup-compatibility/2006">
                <mc:Choice xmlns:v="urn:schemas-microsoft-com:vml" Requires="v">
                  <p:oleObj name="Equation" r:id="rId5" imgW="126720" imgH="190440" progId="Equation.DSMT4">
                    <p:embed/>
                  </p:oleObj>
                </mc:Choice>
                <mc:Fallback>
                  <p:oleObj name="Equation" r:id="rId5" imgW="126720" imgH="190440" progId="Equation.DSMT4">
                    <p:embed/>
                    <p:pic>
                      <p:nvPicPr>
                        <p:cNvPr id="23" name="Object 22">
                          <a:extLst>
                            <a:ext uri="{FF2B5EF4-FFF2-40B4-BE49-F238E27FC236}">
                              <a16:creationId xmlns:a16="http://schemas.microsoft.com/office/drawing/2014/main" id="{4B5B70C2-462F-8303-F848-21D6787DC443}"/>
                            </a:ext>
                          </a:extLst>
                        </p:cNvPr>
                        <p:cNvPicPr/>
                        <p:nvPr/>
                      </p:nvPicPr>
                      <p:blipFill>
                        <a:blip r:embed="rId6"/>
                        <a:stretch>
                          <a:fillRect/>
                        </a:stretch>
                      </p:blipFill>
                      <p:spPr>
                        <a:xfrm>
                          <a:off x="2794000" y="2052692"/>
                          <a:ext cx="242888" cy="363538"/>
                        </a:xfrm>
                        <a:prstGeom prst="rect">
                          <a:avLst/>
                        </a:prstGeom>
                      </p:spPr>
                    </p:pic>
                  </p:oleObj>
                </mc:Fallback>
              </mc:AlternateContent>
            </a:graphicData>
          </a:graphic>
        </p:graphicFrame>
      </p:grpSp>
      <p:sp>
        <p:nvSpPr>
          <p:cNvPr id="31" name="TextBox 30"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B3A4F38B-997D-1ADF-3F57-652B7AD6611B}"/>
              </a:ext>
            </a:extLst>
          </p:cNvPr>
          <p:cNvSpPr txBox="1"/>
          <p:nvPr/>
        </p:nvSpPr>
        <p:spPr>
          <a:xfrm>
            <a:off x="326679" y="510115"/>
            <a:ext cx="8706018" cy="954107"/>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Trò</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chơi</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Ghép</a:t>
            </a:r>
            <a:r>
              <a:rPr lang="vi-VN" sz="2800" b="1" dirty="0">
                <a:solidFill>
                  <a:srgbClr val="000000"/>
                </a:solidFill>
                <a:effectLst/>
                <a:latin typeface="Times New Roman" panose="02020603050405020304" pitchFamily="18" charset="0"/>
                <a:ea typeface="Times New Roman" panose="02020603050405020304" pitchFamily="18" charset="0"/>
              </a:rPr>
              <a:t> hình bông hoa</a:t>
            </a:r>
            <a:r>
              <a:rPr lang="en-US" sz="2800" b="1" dirty="0">
                <a:solidFill>
                  <a:srgbClr val="000000"/>
                </a:solidFill>
                <a:effectLst/>
                <a:latin typeface="Times New Roman" panose="02020603050405020304" pitchFamily="18" charset="0"/>
                <a:ea typeface="Times New Roman" panose="02020603050405020304" pitchFamily="18" charset="0"/>
              </a:rPr>
              <a:t>”.</a:t>
            </a:r>
            <a:endParaRPr lang="en-AE" sz="2800" dirty="0">
              <a:solidFill>
                <a:srgbClr val="000000"/>
              </a:solidFill>
              <a:effectLst/>
              <a:latin typeface="Times New Roman" panose="02020603050405020304" pitchFamily="18" charset="0"/>
              <a:ea typeface="Calibri" panose="020F0502020204030204" pitchFamily="34" charset="0"/>
            </a:endParaRPr>
          </a:p>
          <a:p>
            <a:endParaRPr lang="en-AE" sz="2800" b="1" i="1" dirty="0">
              <a:latin typeface="Times New Roman" panose="02020603050405020304" pitchFamily="18" charset="0"/>
              <a:cs typeface="Times New Roman" panose="02020603050405020304" pitchFamily="18" charset="0"/>
            </a:endParaRPr>
          </a:p>
        </p:txBody>
      </p:sp>
      <p:sp>
        <p:nvSpPr>
          <p:cNvPr id="2" name="TextBox 1"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EB7F4196-C6B0-11E2-4884-2BAA768C488D}"/>
              </a:ext>
            </a:extLst>
          </p:cNvPr>
          <p:cNvSpPr txBox="1"/>
          <p:nvPr/>
        </p:nvSpPr>
        <p:spPr>
          <a:xfrm>
            <a:off x="362385" y="930522"/>
            <a:ext cx="5555147" cy="4347344"/>
          </a:xfrm>
          <a:prstGeom prst="rect">
            <a:avLst/>
          </a:prstGeom>
          <a:noFill/>
        </p:spPr>
        <p:txBody>
          <a:bodyPr wrap="square" rtlCol="0">
            <a:spAutoFit/>
          </a:bodyPr>
          <a:lstStyle/>
          <a:p>
            <a:pPr algn="just">
              <a:spcBef>
                <a:spcPts val="300"/>
              </a:spcBef>
              <a:spcAft>
                <a:spcPts val="300"/>
              </a:spcAft>
            </a:pPr>
            <a:r>
              <a:rPr lang="fr-FR" sz="2400" b="1" i="1" dirty="0" err="1">
                <a:solidFill>
                  <a:srgbClr val="000000"/>
                </a:solidFill>
                <a:effectLst/>
                <a:latin typeface="Times New Roman" panose="02020603050405020304" pitchFamily="18" charset="0"/>
                <a:ea typeface="Calibri" panose="020F0502020204030204" pitchFamily="34" charset="0"/>
              </a:rPr>
              <a:t>Luật</a:t>
            </a:r>
            <a:r>
              <a:rPr lang="vi-VN" sz="2400" b="1" i="1" dirty="0">
                <a:solidFill>
                  <a:srgbClr val="000000"/>
                </a:solidFill>
                <a:effectLst/>
                <a:latin typeface="Times New Roman" panose="02020603050405020304" pitchFamily="18" charset="0"/>
                <a:ea typeface="Calibri" panose="020F0502020204030204" pitchFamily="34" charset="0"/>
              </a:rPr>
              <a:t> chơi: </a:t>
            </a:r>
            <a:r>
              <a:rPr lang="vi-VN" sz="2400" dirty="0">
                <a:solidFill>
                  <a:srgbClr val="000000"/>
                </a:solidFill>
                <a:effectLst/>
                <a:latin typeface="Times New Roman" panose="02020603050405020304" pitchFamily="18" charset="0"/>
                <a:ea typeface="Calibri" panose="020F0502020204030204" pitchFamily="34" charset="0"/>
              </a:rPr>
              <a:t>Mỗi đội chơi được phát các mảnh ghép, trên các mảnh ghép hình chữ nhật có các phép tính chia. Các em hãy ghép hình theo mẫu để được hai cạnh sát nhau là phép tính và kết quả tương ứng trong 5 phút. </a:t>
            </a:r>
            <a:endParaRPr lang="en-AE" sz="2400" dirty="0">
              <a:solidFill>
                <a:srgbClr val="000000"/>
              </a:solidFill>
              <a:effectLst/>
              <a:latin typeface="Times New Roman" panose="02020603050405020304" pitchFamily="18" charset="0"/>
              <a:ea typeface="Calibri" panose="020F0502020204030204" pitchFamily="34" charset="0"/>
            </a:endParaRPr>
          </a:p>
          <a:p>
            <a:pPr algn="just">
              <a:spcBef>
                <a:spcPts val="300"/>
              </a:spcBef>
              <a:spcAft>
                <a:spcPts val="300"/>
              </a:spcAft>
            </a:pPr>
            <a:r>
              <a:rPr lang="vi-VN" sz="2400" dirty="0">
                <a:solidFill>
                  <a:srgbClr val="000000"/>
                </a:solidFill>
                <a:effectLst/>
                <a:latin typeface="Times New Roman" panose="02020603050405020304" pitchFamily="18" charset="0"/>
                <a:ea typeface="Calibri" panose="020F0502020204030204" pitchFamily="34" charset="0"/>
              </a:rPr>
              <a:t>Mỗi miếng ghép đúng đội sẽ </a:t>
            </a:r>
            <a:r>
              <a:rPr lang="en-US" sz="2400" dirty="0" err="1">
                <a:solidFill>
                  <a:srgbClr val="000000"/>
                </a:solidFill>
                <a:effectLst/>
                <a:latin typeface="Times New Roman" panose="02020603050405020304" pitchFamily="18" charset="0"/>
                <a:ea typeface="Calibri" panose="020F0502020204030204" pitchFamily="34" charset="0"/>
              </a:rPr>
              <a:t>dành</a:t>
            </a:r>
            <a:r>
              <a:rPr lang="vi-VN" sz="2400" dirty="0">
                <a:solidFill>
                  <a:srgbClr val="000000"/>
                </a:solidFill>
                <a:effectLst/>
                <a:latin typeface="Times New Roman" panose="02020603050405020304" pitchFamily="18" charset="0"/>
                <a:ea typeface="Calibri" panose="020F0502020204030204" pitchFamily="34" charset="0"/>
              </a:rPr>
              <a:t> được 10 điểm.</a:t>
            </a:r>
            <a:endParaRPr lang="en-AE" sz="2400" dirty="0">
              <a:solidFill>
                <a:srgbClr val="000000"/>
              </a:solidFill>
              <a:effectLst/>
              <a:latin typeface="Times New Roman" panose="02020603050405020304" pitchFamily="18" charset="0"/>
              <a:ea typeface="Calibri" panose="020F0502020204030204" pitchFamily="34" charset="0"/>
            </a:endParaRPr>
          </a:p>
          <a:p>
            <a:pPr algn="just">
              <a:spcBef>
                <a:spcPts val="300"/>
              </a:spcBef>
              <a:spcAft>
                <a:spcPts val="300"/>
              </a:spcAft>
            </a:pPr>
            <a:r>
              <a:rPr lang="vi-VN" sz="2400" dirty="0">
                <a:solidFill>
                  <a:srgbClr val="000000"/>
                </a:solidFill>
                <a:effectLst/>
                <a:latin typeface="Times New Roman" panose="02020603050405020304" pitchFamily="18" charset="0"/>
                <a:ea typeface="Calibri" panose="020F0502020204030204" pitchFamily="34" charset="0"/>
              </a:rPr>
              <a:t>Đội nào ghép nhanh và chính xác nhất sẽ dành thêm 60 điểm.</a:t>
            </a:r>
            <a:endParaRPr lang="en-AE" sz="2400" dirty="0">
              <a:solidFill>
                <a:srgbClr val="000000"/>
              </a:solidFill>
              <a:effectLst/>
              <a:latin typeface="Times New Roman" panose="02020603050405020304" pitchFamily="18" charset="0"/>
              <a:ea typeface="Calibri" panose="020F0502020204030204" pitchFamily="34" charset="0"/>
            </a:endParaRPr>
          </a:p>
          <a:p>
            <a:endParaRPr lang="en-AE" sz="2400" dirty="0">
              <a:latin typeface="Times New Roman" panose="02020603050405020304" pitchFamily="18" charset="0"/>
              <a:cs typeface="Times New Roman" panose="02020603050405020304" pitchFamily="18" charset="0"/>
            </a:endParaRPr>
          </a:p>
        </p:txBody>
      </p:sp>
      <p:pic>
        <p:nvPicPr>
          <p:cNvPr id="8" name="Picture 7"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6420AADF-91CF-3F84-ECD8-BDEE8AE1B4B8}"/>
              </a:ext>
            </a:extLst>
          </p:cNvPr>
          <p:cNvPicPr>
            <a:picLocks noChangeAspect="1"/>
          </p:cNvPicPr>
          <p:nvPr/>
        </p:nvPicPr>
        <p:blipFill>
          <a:blip r:embed="rId7"/>
          <a:stretch>
            <a:fillRect/>
          </a:stretch>
        </p:blipFill>
        <p:spPr>
          <a:xfrm>
            <a:off x="6297696" y="2612618"/>
            <a:ext cx="2719052" cy="2554445"/>
          </a:xfrm>
          <a:prstGeom prst="rect">
            <a:avLst/>
          </a:prstGeom>
        </p:spPr>
      </p:pic>
      <p:pic>
        <p:nvPicPr>
          <p:cNvPr id="10" name="Đồng hồ đếm ngược 5 phút - 5 Minutes" descr="OPL20U25GSXzBJYl68kk8uQGfFKzs7yb1M4KJWUiLk6ZEvGF+qCIPSnY57AbBFCvTW$2023.18.30$30+K4lPs7H94VUqPe2XwIsfPRnrXQE//QTEXxb8/8N4CNc6FpgZahzpTjFhMzSA7T/nHJa11DE8Ng2TP3iAmRczFlmslSuUNOgUeb6yRvs0=">
            <a:hlinkClick r:id="" action="ppaction://media"/>
            <a:extLst>
              <a:ext uri="{FF2B5EF4-FFF2-40B4-BE49-F238E27FC236}">
                <a16:creationId xmlns:a16="http://schemas.microsoft.com/office/drawing/2014/main" id="{5A804E7D-3272-FB8A-879C-8B3D40E3298C}"/>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7542273" y="35487"/>
            <a:ext cx="1447800" cy="814388"/>
          </a:xfrm>
          <a:prstGeom prst="rect">
            <a:avLst/>
          </a:prstGeom>
        </p:spPr>
      </p:pic>
    </p:spTree>
    <p:extLst>
      <p:ext uri="{BB962C8B-B14F-4D97-AF65-F5344CB8AC3E}">
        <p14:creationId xmlns:p14="http://schemas.microsoft.com/office/powerpoint/2010/main" val="30526010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31">
                                            <p:txEl>
                                              <p:pRg st="0" end="0"/>
                                            </p:txEl>
                                          </p:spTgt>
                                        </p:tgtEl>
                                        <p:attrNameLst>
                                          <p:attrName>style.color</p:attrName>
                                        </p:attrNameLst>
                                      </p:cBhvr>
                                      <p:by>
                                        <p:hsl h="0" s="12549" l="25098"/>
                                      </p:by>
                                    </p:animClr>
                                    <p:animClr clrSpc="hsl" dir="cw">
                                      <p:cBhvr>
                                        <p:cTn id="7" dur="500" fill="hold"/>
                                        <p:tgtEl>
                                          <p:spTgt spid="31">
                                            <p:txEl>
                                              <p:pRg st="0" end="0"/>
                                            </p:txEl>
                                          </p:spTgt>
                                        </p:tgtEl>
                                        <p:attrNameLst>
                                          <p:attrName>fillcolor</p:attrName>
                                        </p:attrNameLst>
                                      </p:cBhvr>
                                      <p:by>
                                        <p:hsl h="0" s="12549" l="25098"/>
                                      </p:by>
                                    </p:animClr>
                                    <p:animClr clrSpc="hsl" dir="cw">
                                      <p:cBhvr>
                                        <p:cTn id="8" dur="500" fill="hold"/>
                                        <p:tgtEl>
                                          <p:spTgt spid="31">
                                            <p:txEl>
                                              <p:pRg st="0" end="0"/>
                                            </p:txEl>
                                          </p:spTgt>
                                        </p:tgtEl>
                                        <p:attrNameLst>
                                          <p:attrName>stroke.color</p:attrName>
                                        </p:attrNameLst>
                                      </p:cBhvr>
                                      <p:by>
                                        <p:hsl h="0" s="12549" l="25098"/>
                                      </p:by>
                                    </p:animClr>
                                    <p:set>
                                      <p:cBhvr>
                                        <p:cTn id="9" dur="500" fill="hold"/>
                                        <p:tgtEl>
                                          <p:spTgt spid="31">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cTn>
                <p:tgtEl>
                  <p:spTgt spid="10"/>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8.30$30+K4lPs7H94VUqPe2XwIsfPRnrXQE//QTEXxb8/8N4CNc6FpgZahzpTjFhMzSA7T/nHJa11DE8Ng2TP3iAmRczFlmslSuUNOgUeb6yRvs0="/>
          <p:cNvSpPr/>
          <p:nvPr/>
        </p:nvSpPr>
        <p:spPr>
          <a:xfrm>
            <a:off x="7620" y="0"/>
            <a:ext cx="9144000" cy="415498"/>
          </a:xfrm>
          <a:prstGeom prst="rect">
            <a:avLst/>
          </a:prstGeom>
          <a:solidFill>
            <a:srgbClr val="FFFF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solidFill>
                  <a:srgbClr val="FF0000"/>
                </a:solidFill>
                <a:effectLst/>
                <a:uLnTx/>
                <a:uFillTx/>
                <a:latin typeface="Times New Roman" panose="02020603050405020304" pitchFamily="18" charset="0"/>
                <a:ea typeface="+mn-ea"/>
                <a:cs typeface="Times New Roman" panose="02020603050405020304" pitchFamily="18" charset="0"/>
              </a:rPr>
              <a:t>BÀI 5:PHÉP CHIA ĐA THỨC CHO ĐƠN THỨC</a:t>
            </a:r>
            <a:endParaRPr kumimoji="0" lang="en-US" sz="2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nvGrpSpPr>
          <p:cNvPr id="24" name="Group 23"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9118493C-60A9-A6BA-5129-8499A772B956}"/>
              </a:ext>
            </a:extLst>
          </p:cNvPr>
          <p:cNvGrpSpPr/>
          <p:nvPr/>
        </p:nvGrpSpPr>
        <p:grpSpPr>
          <a:xfrm>
            <a:off x="9355" y="571367"/>
            <a:ext cx="3709461" cy="523220"/>
            <a:chOff x="299516" y="1155051"/>
            <a:chExt cx="3709461" cy="52322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F87178B-898F-4663-74CD-462709A2CEF4}"/>
                    </a:ext>
                  </a:extLst>
                </p:cNvPr>
                <p:cNvSpPr txBox="1"/>
                <p:nvPr/>
              </p:nvSpPr>
              <p:spPr>
                <a:xfrm>
                  <a:off x="1752600" y="1240057"/>
                  <a:ext cx="2256377" cy="430887"/>
                </a:xfrm>
                <a:prstGeom prst="rect">
                  <a:avLst/>
                </a:prstGeom>
                <a:noFill/>
              </p:spPr>
              <p:txBody>
                <a:bodyPr wrap="square" lIns="0" tIns="0" rIns="0" bIns="0" rtlCol="0">
                  <a:spAutoFit/>
                </a:bodyPr>
                <a:lstStyle/>
                <a:p>
                  <a14:m>
                    <m:oMath xmlns:m="http://schemas.openxmlformats.org/officeDocument/2006/math">
                      <m:r>
                        <a:rPr lang="vi-VN" sz="2800" i="1">
                          <a:latin typeface="Cambria Math" panose="02040503050406030204" pitchFamily="18" charset="0"/>
                        </a:rPr>
                        <m:t>15</m:t>
                      </m:r>
                      <m:sSup>
                        <m:sSupPr>
                          <m:ctrlPr>
                            <a:rPr lang="en-US" sz="2800" i="1" smtClean="0">
                              <a:latin typeface="Cambria Math" panose="02040503050406030204" pitchFamily="18" charset="0"/>
                            </a:rPr>
                          </m:ctrlPr>
                        </m:sSupPr>
                        <m:e>
                          <m:r>
                            <a:rPr lang="vi-VN" sz="2800" i="1">
                              <a:latin typeface="Cambria Math" panose="02040503050406030204" pitchFamily="18" charset="0"/>
                            </a:rPr>
                            <m:t>𝑥</m:t>
                          </m:r>
                        </m:e>
                        <m:sup>
                          <m:r>
                            <a:rPr lang="en-US" sz="2800" i="1" smtClean="0">
                              <a:latin typeface="Cambria Math" panose="02040503050406030204" pitchFamily="18" charset="0"/>
                            </a:rPr>
                            <m:t>2</m:t>
                          </m:r>
                        </m:sup>
                      </m:sSup>
                      <m:sSup>
                        <m:sSupPr>
                          <m:ctrlPr>
                            <a:rPr lang="en-US" sz="2800" i="1">
                              <a:latin typeface="Cambria Math" panose="02040503050406030204" pitchFamily="18" charset="0"/>
                            </a:rPr>
                          </m:ctrlPr>
                        </m:sSupPr>
                        <m:e>
                          <m:r>
                            <a:rPr lang="vi-VN" sz="2800" i="1" smtClean="0">
                              <a:latin typeface="Cambria Math" panose="02040503050406030204" pitchFamily="18" charset="0"/>
                            </a:rPr>
                            <m:t>𝑦</m:t>
                          </m:r>
                        </m:e>
                        <m:sup>
                          <m:r>
                            <a:rPr lang="en-US" sz="2800" i="1">
                              <a:latin typeface="Cambria Math" panose="02040503050406030204" pitchFamily="18" charset="0"/>
                            </a:rPr>
                            <m:t>2</m:t>
                          </m:r>
                        </m:sup>
                      </m:sSup>
                    </m:oMath>
                  </a14:m>
                  <a:r>
                    <a:rPr lang="vi-VN" sz="2800" dirty="0"/>
                    <a:t>:</a:t>
                  </a:r>
                  <a14:m>
                    <m:oMath xmlns:m="http://schemas.openxmlformats.org/officeDocument/2006/math">
                      <m:r>
                        <a:rPr lang="vi-VN" sz="2800" i="1" dirty="0">
                          <a:latin typeface="Cambria Math" panose="02040503050406030204" pitchFamily="18" charset="0"/>
                        </a:rPr>
                        <m:t>5</m:t>
                      </m:r>
                      <m:r>
                        <a:rPr lang="vi-VN" sz="2800" i="1" dirty="0">
                          <a:latin typeface="Cambria Math" panose="02040503050406030204" pitchFamily="18" charset="0"/>
                        </a:rPr>
                        <m:t>𝑥</m:t>
                      </m:r>
                      <m:sSup>
                        <m:sSupPr>
                          <m:ctrlPr>
                            <a:rPr lang="en-US" sz="2800" i="1">
                              <a:latin typeface="Cambria Math" panose="02040503050406030204" pitchFamily="18" charset="0"/>
                            </a:rPr>
                          </m:ctrlPr>
                        </m:sSupPr>
                        <m:e>
                          <m:r>
                            <a:rPr lang="vi-VN" sz="2800" i="1">
                              <a:latin typeface="Cambria Math" panose="02040503050406030204" pitchFamily="18" charset="0"/>
                            </a:rPr>
                            <m:t>𝑦</m:t>
                          </m:r>
                        </m:e>
                        <m:sup>
                          <m:r>
                            <a:rPr lang="en-US" sz="2800" i="1">
                              <a:latin typeface="Cambria Math" panose="02040503050406030204" pitchFamily="18" charset="0"/>
                            </a:rPr>
                            <m:t>2</m:t>
                          </m:r>
                        </m:sup>
                      </m:sSup>
                    </m:oMath>
                  </a14:m>
                  <a:endParaRPr lang="en-US" sz="2800" i="1" dirty="0"/>
                </a:p>
              </p:txBody>
            </p:sp>
          </mc:Choice>
          <mc:Fallback xmlns="">
            <p:sp>
              <p:nvSpPr>
                <p:cNvPr id="4" name="TextBox 3">
                  <a:extLst>
                    <a:ext uri="{FF2B5EF4-FFF2-40B4-BE49-F238E27FC236}">
                      <a16:creationId xmlns:a16="http://schemas.microsoft.com/office/drawing/2014/main" id="{5F87178B-898F-4663-74CD-462709A2CEF4}"/>
                    </a:ext>
                  </a:extLst>
                </p:cNvPr>
                <p:cNvSpPr txBox="1">
                  <a:spLocks noRot="1" noChangeAspect="1" noMove="1" noResize="1" noEditPoints="1" noAdjustHandles="1" noChangeArrowheads="1" noChangeShapeType="1" noTextEdit="1"/>
                </p:cNvSpPr>
                <p:nvPr/>
              </p:nvSpPr>
              <p:spPr>
                <a:xfrm>
                  <a:off x="1752600" y="1240057"/>
                  <a:ext cx="2256377" cy="430887"/>
                </a:xfrm>
                <a:prstGeom prst="rect">
                  <a:avLst/>
                </a:prstGeom>
                <a:blipFill>
                  <a:blip r:embed="rId2"/>
                  <a:stretch>
                    <a:fillRect t="-28571" b="-47143"/>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740E8D6B-7889-69C9-95C6-60D92B4244EC}"/>
                </a:ext>
              </a:extLst>
            </p:cNvPr>
            <p:cNvSpPr txBox="1"/>
            <p:nvPr/>
          </p:nvSpPr>
          <p:spPr>
            <a:xfrm>
              <a:off x="299516" y="1155051"/>
              <a:ext cx="1502121" cy="523220"/>
            </a:xfrm>
            <a:prstGeom prst="rect">
              <a:avLst/>
            </a:prstGeom>
            <a:noFill/>
          </p:spPr>
          <p:txBody>
            <a:bodyPr wrap="square">
              <a:spAutoFit/>
            </a:bodyPr>
            <a:lstStyle/>
            <a:p>
              <a:r>
                <a:rPr lang="vi-VN" sz="2800" dirty="0">
                  <a:solidFill>
                    <a:srgbClr val="000000"/>
                  </a:solidFill>
                  <a:effectLst/>
                  <a:latin typeface="Times New Roman" panose="02020603050405020304" pitchFamily="18" charset="0"/>
                  <a:ea typeface="Calibri" panose="020F0502020204030204" pitchFamily="34" charset="0"/>
                </a:rPr>
                <a:t>Câu 1:</a:t>
              </a:r>
              <a:endParaRPr lang="en-US" sz="2800" dirty="0"/>
            </a:p>
          </p:txBody>
        </p:sp>
      </p:grpSp>
      <p:grpSp>
        <p:nvGrpSpPr>
          <p:cNvPr id="25" name="Group 24"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7EE258C6-FA6B-91E9-9947-9F029469FD16}"/>
              </a:ext>
            </a:extLst>
          </p:cNvPr>
          <p:cNvGrpSpPr/>
          <p:nvPr/>
        </p:nvGrpSpPr>
        <p:grpSpPr>
          <a:xfrm>
            <a:off x="7620" y="1165892"/>
            <a:ext cx="3624864" cy="555159"/>
            <a:chOff x="326678" y="1678271"/>
            <a:chExt cx="3624864" cy="555159"/>
          </a:xfrm>
        </p:grpSpPr>
        <p:sp>
          <p:nvSpPr>
            <p:cNvPr id="12" name="TextBox 11">
              <a:extLst>
                <a:ext uri="{FF2B5EF4-FFF2-40B4-BE49-F238E27FC236}">
                  <a16:creationId xmlns:a16="http://schemas.microsoft.com/office/drawing/2014/main" id="{AA8AD0E6-E684-14EA-F62C-1F18E206C747}"/>
                </a:ext>
              </a:extLst>
            </p:cNvPr>
            <p:cNvSpPr txBox="1"/>
            <p:nvPr/>
          </p:nvSpPr>
          <p:spPr>
            <a:xfrm>
              <a:off x="326678" y="1678271"/>
              <a:ext cx="1502121" cy="523220"/>
            </a:xfrm>
            <a:prstGeom prst="rect">
              <a:avLst/>
            </a:prstGeom>
            <a:noFill/>
          </p:spPr>
          <p:txBody>
            <a:bodyPr wrap="square">
              <a:spAutoFit/>
            </a:bodyPr>
            <a:lstStyle/>
            <a:p>
              <a:r>
                <a:rPr lang="vi-VN" sz="2800" dirty="0">
                  <a:solidFill>
                    <a:srgbClr val="000000"/>
                  </a:solidFill>
                  <a:effectLst/>
                  <a:latin typeface="Times New Roman" panose="02020603050405020304" pitchFamily="18" charset="0"/>
                  <a:ea typeface="Calibri" panose="020F0502020204030204" pitchFamily="34" charset="0"/>
                </a:rPr>
                <a:t>Câu 2:</a:t>
              </a:r>
              <a:endParaRPr lang="en-US" sz="2800"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668D2A7-A76F-3B24-BC75-0979FA9518E8}"/>
                    </a:ext>
                  </a:extLst>
                </p:cNvPr>
                <p:cNvSpPr txBox="1"/>
                <p:nvPr/>
              </p:nvSpPr>
              <p:spPr>
                <a:xfrm>
                  <a:off x="1695165" y="1802543"/>
                  <a:ext cx="2256377" cy="430887"/>
                </a:xfrm>
                <a:prstGeom prst="rect">
                  <a:avLst/>
                </a:prstGeom>
                <a:noFill/>
              </p:spPr>
              <p:txBody>
                <a:bodyPr wrap="square" lIns="0" tIns="0" rIns="0" bIns="0" rtlCol="0">
                  <a:spAutoFit/>
                </a:bodyPr>
                <a:lstStyle/>
                <a:p>
                  <a14:m>
                    <m:oMath xmlns:m="http://schemas.openxmlformats.org/officeDocument/2006/math">
                      <m:r>
                        <a:rPr lang="vi-VN" sz="2800" i="0" smtClean="0">
                          <a:latin typeface="Cambria Math" panose="02040503050406030204" pitchFamily="18" charset="0"/>
                        </a:rPr>
                        <m:t>12</m:t>
                      </m:r>
                      <m:sSup>
                        <m:sSupPr>
                          <m:ctrlPr>
                            <a:rPr lang="en-US" sz="2800" i="1" smtClean="0">
                              <a:latin typeface="Cambria Math" panose="02040503050406030204" pitchFamily="18" charset="0"/>
                            </a:rPr>
                          </m:ctrlPr>
                        </m:sSupPr>
                        <m:e>
                          <m:r>
                            <a:rPr lang="vi-VN" sz="2800" i="1">
                              <a:latin typeface="Cambria Math" panose="02040503050406030204" pitchFamily="18" charset="0"/>
                            </a:rPr>
                            <m:t>𝑥</m:t>
                          </m:r>
                        </m:e>
                        <m:sup>
                          <m:r>
                            <a:rPr lang="vi-VN" sz="2800" i="1">
                              <a:latin typeface="Cambria Math" panose="02040503050406030204" pitchFamily="18" charset="0"/>
                            </a:rPr>
                            <m:t>3</m:t>
                          </m:r>
                        </m:sup>
                      </m:sSup>
                      <m:r>
                        <a:rPr lang="vi-VN" sz="2800" i="1">
                          <a:latin typeface="Cambria Math" panose="02040503050406030204" pitchFamily="18" charset="0"/>
                        </a:rPr>
                        <m:t>𝑦</m:t>
                      </m:r>
                    </m:oMath>
                  </a14:m>
                  <a:r>
                    <a:rPr lang="vi-VN" sz="2800" dirty="0"/>
                    <a:t>:</a:t>
                  </a:r>
                  <a14:m>
                    <m:oMath xmlns:m="http://schemas.openxmlformats.org/officeDocument/2006/math">
                      <m:r>
                        <a:rPr lang="vi-VN" sz="2800" b="0" i="0" dirty="0" smtClean="0">
                          <a:latin typeface="Cambria Math" panose="02040503050406030204" pitchFamily="18" charset="0"/>
                        </a:rPr>
                        <m:t> </m:t>
                      </m:r>
                      <m:r>
                        <a:rPr lang="vi-VN" sz="2800" i="0" dirty="0">
                          <a:latin typeface="Cambria Math" panose="02040503050406030204" pitchFamily="18" charset="0"/>
                        </a:rPr>
                        <m:t>9</m:t>
                      </m:r>
                      <m:sSup>
                        <m:sSupPr>
                          <m:ctrlPr>
                            <a:rPr lang="en-US" sz="2800" i="1">
                              <a:latin typeface="Cambria Math" panose="02040503050406030204" pitchFamily="18" charset="0"/>
                            </a:rPr>
                          </m:ctrlPr>
                        </m:sSupPr>
                        <m:e>
                          <m:r>
                            <a:rPr lang="vi-VN" sz="2800" i="1">
                              <a:latin typeface="Cambria Math" panose="02040503050406030204" pitchFamily="18" charset="0"/>
                            </a:rPr>
                            <m:t>𝑥</m:t>
                          </m:r>
                        </m:e>
                        <m:sup>
                          <m:r>
                            <a:rPr lang="en-US" sz="2800" i="0">
                              <a:latin typeface="Cambria Math" panose="02040503050406030204" pitchFamily="18" charset="0"/>
                            </a:rPr>
                            <m:t>2</m:t>
                          </m:r>
                        </m:sup>
                      </m:sSup>
                    </m:oMath>
                  </a14:m>
                  <a:endParaRPr lang="en-US" sz="2800" dirty="0"/>
                </a:p>
              </p:txBody>
            </p:sp>
          </mc:Choice>
          <mc:Fallback xmlns="">
            <p:sp>
              <p:nvSpPr>
                <p:cNvPr id="17" name="TextBox 16">
                  <a:extLst>
                    <a:ext uri="{FF2B5EF4-FFF2-40B4-BE49-F238E27FC236}">
                      <a16:creationId xmlns:a16="http://schemas.microsoft.com/office/drawing/2014/main" id="{5668D2A7-A76F-3B24-BC75-0979FA9518E8}"/>
                    </a:ext>
                  </a:extLst>
                </p:cNvPr>
                <p:cNvSpPr txBox="1">
                  <a:spLocks noRot="1" noChangeAspect="1" noMove="1" noResize="1" noEditPoints="1" noAdjustHandles="1" noChangeArrowheads="1" noChangeShapeType="1" noTextEdit="1"/>
                </p:cNvSpPr>
                <p:nvPr/>
              </p:nvSpPr>
              <p:spPr>
                <a:xfrm>
                  <a:off x="1695165" y="1802543"/>
                  <a:ext cx="2256377" cy="430887"/>
                </a:xfrm>
                <a:prstGeom prst="rect">
                  <a:avLst/>
                </a:prstGeom>
                <a:blipFill>
                  <a:blip r:embed="rId3"/>
                  <a:stretch>
                    <a:fillRect t="-28571" b="-47143"/>
                  </a:stretch>
                </a:blipFill>
              </p:spPr>
              <p:txBody>
                <a:bodyPr/>
                <a:lstStyle/>
                <a:p>
                  <a:r>
                    <a:rPr lang="en-US">
                      <a:noFill/>
                    </a:rPr>
                    <a:t> </a:t>
                  </a:r>
                </a:p>
              </p:txBody>
            </p:sp>
          </mc:Fallback>
        </mc:AlternateContent>
      </p:grpSp>
      <p:grpSp>
        <p:nvGrpSpPr>
          <p:cNvPr id="26" name="Group 25"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C86B2678-4227-8036-5044-80812B438BC1}"/>
              </a:ext>
            </a:extLst>
          </p:cNvPr>
          <p:cNvGrpSpPr/>
          <p:nvPr/>
        </p:nvGrpSpPr>
        <p:grpSpPr>
          <a:xfrm>
            <a:off x="-2685" y="1833931"/>
            <a:ext cx="5071977" cy="523220"/>
            <a:chOff x="334297" y="2224354"/>
            <a:chExt cx="5071977" cy="523220"/>
          </a:xfrm>
        </p:grpSpPr>
        <p:sp>
          <p:nvSpPr>
            <p:cNvPr id="13" name="TextBox 12">
              <a:extLst>
                <a:ext uri="{FF2B5EF4-FFF2-40B4-BE49-F238E27FC236}">
                  <a16:creationId xmlns:a16="http://schemas.microsoft.com/office/drawing/2014/main" id="{D697D8BB-0450-8885-CF46-13719132B2EF}"/>
                </a:ext>
              </a:extLst>
            </p:cNvPr>
            <p:cNvSpPr txBox="1"/>
            <p:nvPr/>
          </p:nvSpPr>
          <p:spPr>
            <a:xfrm>
              <a:off x="334297" y="2224354"/>
              <a:ext cx="1502121" cy="523220"/>
            </a:xfrm>
            <a:prstGeom prst="rect">
              <a:avLst/>
            </a:prstGeom>
            <a:noFill/>
          </p:spPr>
          <p:txBody>
            <a:bodyPr wrap="square">
              <a:spAutoFit/>
            </a:bodyPr>
            <a:lstStyle/>
            <a:p>
              <a:r>
                <a:rPr lang="vi-VN" sz="2800" dirty="0">
                  <a:solidFill>
                    <a:srgbClr val="000000"/>
                  </a:solidFill>
                  <a:effectLst/>
                  <a:latin typeface="Times New Roman" panose="02020603050405020304" pitchFamily="18" charset="0"/>
                  <a:ea typeface="Calibri" panose="020F0502020204030204" pitchFamily="34" charset="0"/>
                </a:rPr>
                <a:t>Câu 3:</a:t>
              </a:r>
              <a:endParaRPr lang="en-US" sz="2800"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21D7F89-967E-F234-FC5F-3806C0EC7327}"/>
                    </a:ext>
                  </a:extLst>
                </p:cNvPr>
                <p:cNvSpPr txBox="1"/>
                <p:nvPr/>
              </p:nvSpPr>
              <p:spPr>
                <a:xfrm>
                  <a:off x="1658257" y="2280401"/>
                  <a:ext cx="3748017" cy="435760"/>
                </a:xfrm>
                <a:prstGeom prst="rect">
                  <a:avLst/>
                </a:prstGeom>
                <a:noFill/>
              </p:spPr>
              <p:txBody>
                <a:bodyPr wrap="square" lIns="0" tIns="0" rIns="0" bIns="0" rtlCol="0">
                  <a:spAutoFit/>
                </a:bodyPr>
                <a:lstStyle/>
                <a:p>
                  <a14:m>
                    <m:oMath xmlns:m="http://schemas.openxmlformats.org/officeDocument/2006/math">
                      <m:d>
                        <m:dPr>
                          <m:ctrlPr>
                            <a:rPr lang="en-US" sz="2800" i="1" dirty="0" smtClean="0">
                              <a:latin typeface="Cambria Math" panose="02040503050406030204" pitchFamily="18" charset="0"/>
                            </a:rPr>
                          </m:ctrlPr>
                        </m:dPr>
                        <m:e>
                          <m:r>
                            <a:rPr lang="vi-VN" sz="2800" b="0" i="0" dirty="0" smtClean="0">
                              <a:latin typeface="Cambria Math" panose="02040503050406030204" pitchFamily="18" charset="0"/>
                            </a:rPr>
                            <m:t>−</m:t>
                          </m:r>
                          <m:r>
                            <a:rPr lang="vi-VN" sz="2800" i="0">
                              <a:latin typeface="Cambria Math" panose="02040503050406030204" pitchFamily="18" charset="0"/>
                            </a:rPr>
                            <m:t>2</m:t>
                          </m:r>
                          <m:sSup>
                            <m:sSupPr>
                              <m:ctrlPr>
                                <a:rPr lang="en-US" sz="2800" i="1">
                                  <a:latin typeface="Cambria Math" panose="02040503050406030204" pitchFamily="18" charset="0"/>
                                </a:rPr>
                              </m:ctrlPr>
                            </m:sSupPr>
                            <m:e>
                              <m:r>
                                <a:rPr lang="vi-VN" sz="2800" i="1">
                                  <a:latin typeface="Cambria Math" panose="02040503050406030204" pitchFamily="18" charset="0"/>
                                </a:rPr>
                                <m:t>𝑥</m:t>
                              </m:r>
                            </m:e>
                            <m:sup>
                              <m:r>
                                <a:rPr lang="vi-VN" sz="2800" i="0">
                                  <a:latin typeface="Cambria Math" panose="02040503050406030204" pitchFamily="18" charset="0"/>
                                </a:rPr>
                                <m:t>5</m:t>
                              </m:r>
                            </m:sup>
                          </m:sSup>
                          <m:r>
                            <m:rPr>
                              <m:nor/>
                            </m:rPr>
                            <a:rPr lang="vi-VN" sz="2800" b="0" smtClean="0">
                              <a:latin typeface="Cambria Math" panose="02040503050406030204" pitchFamily="18" charset="0"/>
                            </a:rPr>
                            <m:t>+ </m:t>
                          </m:r>
                          <m:r>
                            <a:rPr lang="vi-VN" sz="2800" i="0">
                              <a:latin typeface="Cambria Math" panose="02040503050406030204" pitchFamily="18" charset="0"/>
                            </a:rPr>
                            <m:t>3</m:t>
                          </m:r>
                          <m:sSup>
                            <m:sSupPr>
                              <m:ctrlPr>
                                <a:rPr lang="en-US" sz="2800" i="1">
                                  <a:latin typeface="Cambria Math" panose="02040503050406030204" pitchFamily="18" charset="0"/>
                                </a:rPr>
                              </m:ctrlPr>
                            </m:sSupPr>
                            <m:e>
                              <m:r>
                                <a:rPr lang="vi-VN" sz="2800" i="1">
                                  <a:latin typeface="Cambria Math" panose="02040503050406030204" pitchFamily="18" charset="0"/>
                                </a:rPr>
                                <m:t>𝑥</m:t>
                              </m:r>
                            </m:e>
                            <m:sup>
                              <m:r>
                                <a:rPr lang="en-US" sz="2800" i="1">
                                  <a:latin typeface="Cambria Math" panose="02040503050406030204" pitchFamily="18" charset="0"/>
                                </a:rPr>
                                <m:t>2</m:t>
                              </m:r>
                            </m:sup>
                          </m:sSup>
                        </m:e>
                      </m:d>
                    </m:oMath>
                  </a14:m>
                  <a:r>
                    <a:rPr lang="vi-VN" sz="2800" dirty="0"/>
                    <a:t>: </a:t>
                  </a:r>
                  <a14:m>
                    <m:oMath xmlns:m="http://schemas.openxmlformats.org/officeDocument/2006/math">
                      <m:r>
                        <a:rPr lang="vi-VN" sz="2800" i="0" dirty="0" smtClean="0">
                          <a:latin typeface="Cambria Math" panose="02040503050406030204" pitchFamily="18" charset="0"/>
                        </a:rPr>
                        <m:t>2</m:t>
                      </m:r>
                      <m:sSup>
                        <m:sSupPr>
                          <m:ctrlPr>
                            <a:rPr lang="en-US" sz="2800" i="1">
                              <a:latin typeface="Cambria Math" panose="02040503050406030204" pitchFamily="18" charset="0"/>
                            </a:rPr>
                          </m:ctrlPr>
                        </m:sSupPr>
                        <m:e>
                          <m:r>
                            <a:rPr lang="vi-VN" sz="2800" i="1">
                              <a:latin typeface="Cambria Math" panose="02040503050406030204" pitchFamily="18" charset="0"/>
                            </a:rPr>
                            <m:t>𝑥</m:t>
                          </m:r>
                        </m:e>
                        <m:sup>
                          <m:r>
                            <a:rPr lang="en-US" sz="2800" i="0">
                              <a:latin typeface="Cambria Math" panose="02040503050406030204" pitchFamily="18" charset="0"/>
                            </a:rPr>
                            <m:t>2</m:t>
                          </m:r>
                        </m:sup>
                      </m:sSup>
                    </m:oMath>
                  </a14:m>
                  <a:endParaRPr lang="en-US" sz="2800" dirty="0"/>
                </a:p>
              </p:txBody>
            </p:sp>
          </mc:Choice>
          <mc:Fallback xmlns="">
            <p:sp>
              <p:nvSpPr>
                <p:cNvPr id="18" name="TextBox 17">
                  <a:extLst>
                    <a:ext uri="{FF2B5EF4-FFF2-40B4-BE49-F238E27FC236}">
                      <a16:creationId xmlns:a16="http://schemas.microsoft.com/office/drawing/2014/main" id="{921D7F89-967E-F234-FC5F-3806C0EC7327}"/>
                    </a:ext>
                  </a:extLst>
                </p:cNvPr>
                <p:cNvSpPr txBox="1">
                  <a:spLocks noRot="1" noChangeAspect="1" noMove="1" noResize="1" noEditPoints="1" noAdjustHandles="1" noChangeArrowheads="1" noChangeShapeType="1" noTextEdit="1"/>
                </p:cNvSpPr>
                <p:nvPr/>
              </p:nvSpPr>
              <p:spPr>
                <a:xfrm>
                  <a:off x="1658257" y="2280401"/>
                  <a:ext cx="3748017" cy="435760"/>
                </a:xfrm>
                <a:prstGeom prst="rect">
                  <a:avLst/>
                </a:prstGeom>
                <a:blipFill>
                  <a:blip r:embed="rId4"/>
                  <a:stretch>
                    <a:fillRect t="-26389" b="-45833"/>
                  </a:stretch>
                </a:blipFill>
              </p:spPr>
              <p:txBody>
                <a:bodyPr/>
                <a:lstStyle/>
                <a:p>
                  <a:r>
                    <a:rPr lang="en-US">
                      <a:noFill/>
                    </a:rPr>
                    <a:t> </a:t>
                  </a:r>
                </a:p>
              </p:txBody>
            </p:sp>
          </mc:Fallback>
        </mc:AlternateContent>
      </p:grpSp>
      <p:grpSp>
        <p:nvGrpSpPr>
          <p:cNvPr id="27" name="Group 26"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ADA1F899-A4D0-77E5-F270-2C7A1131F705}"/>
              </a:ext>
            </a:extLst>
          </p:cNvPr>
          <p:cNvGrpSpPr/>
          <p:nvPr/>
        </p:nvGrpSpPr>
        <p:grpSpPr>
          <a:xfrm>
            <a:off x="-2685" y="2591295"/>
            <a:ext cx="5143665" cy="523220"/>
            <a:chOff x="299517" y="2785198"/>
            <a:chExt cx="5143665" cy="523220"/>
          </a:xfrm>
        </p:grpSpPr>
        <p:sp>
          <p:nvSpPr>
            <p:cNvPr id="14" name="TextBox 13">
              <a:extLst>
                <a:ext uri="{FF2B5EF4-FFF2-40B4-BE49-F238E27FC236}">
                  <a16:creationId xmlns:a16="http://schemas.microsoft.com/office/drawing/2014/main" id="{00FE9196-391E-F3E3-1B49-A16E3F4A88B6}"/>
                </a:ext>
              </a:extLst>
            </p:cNvPr>
            <p:cNvSpPr txBox="1"/>
            <p:nvPr/>
          </p:nvSpPr>
          <p:spPr>
            <a:xfrm>
              <a:off x="299517" y="2785198"/>
              <a:ext cx="1502121" cy="523220"/>
            </a:xfrm>
            <a:prstGeom prst="rect">
              <a:avLst/>
            </a:prstGeom>
            <a:noFill/>
          </p:spPr>
          <p:txBody>
            <a:bodyPr wrap="square">
              <a:spAutoFit/>
            </a:bodyPr>
            <a:lstStyle/>
            <a:p>
              <a:r>
                <a:rPr lang="vi-VN" sz="2800" dirty="0">
                  <a:solidFill>
                    <a:srgbClr val="000000"/>
                  </a:solidFill>
                  <a:effectLst/>
                  <a:latin typeface="Times New Roman" panose="02020603050405020304" pitchFamily="18" charset="0"/>
                  <a:ea typeface="Calibri" panose="020F0502020204030204" pitchFamily="34" charset="0"/>
                </a:rPr>
                <a:t>Câu 4:</a:t>
              </a:r>
              <a:endParaRPr lang="en-US" sz="2800"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67C2234-FAB1-28DC-C407-E4100B214898}"/>
                    </a:ext>
                  </a:extLst>
                </p:cNvPr>
                <p:cNvSpPr txBox="1"/>
                <p:nvPr/>
              </p:nvSpPr>
              <p:spPr>
                <a:xfrm>
                  <a:off x="1695165" y="2810885"/>
                  <a:ext cx="3748017" cy="430887"/>
                </a:xfrm>
                <a:prstGeom prst="rect">
                  <a:avLst/>
                </a:prstGeom>
                <a:noFill/>
              </p:spPr>
              <p:txBody>
                <a:bodyPr wrap="square" lIns="0" tIns="0" rIns="0" bIns="0" rtlCol="0">
                  <a:spAutoFit/>
                </a:bodyPr>
                <a:lstStyle/>
                <a:p>
                  <a14:m>
                    <m:oMath xmlns:m="http://schemas.openxmlformats.org/officeDocument/2006/math">
                      <m:d>
                        <m:dPr>
                          <m:ctrlPr>
                            <a:rPr lang="en-US" sz="2800" i="1" dirty="0" smtClean="0">
                              <a:latin typeface="Cambria Math" panose="02040503050406030204" pitchFamily="18" charset="0"/>
                            </a:rPr>
                          </m:ctrlPr>
                        </m:dPr>
                        <m:e>
                          <m:r>
                            <a:rPr lang="vi-VN" sz="2800" b="0" i="0" dirty="0" smtClean="0">
                              <a:latin typeface="Cambria Math" panose="02040503050406030204" pitchFamily="18" charset="0"/>
                            </a:rPr>
                            <m:t>−</m:t>
                          </m:r>
                          <m:r>
                            <a:rPr lang="vi-VN" sz="2800" i="1" dirty="0">
                              <a:latin typeface="Cambria Math" panose="02040503050406030204" pitchFamily="18" charset="0"/>
                            </a:rPr>
                            <m:t>9</m:t>
                          </m:r>
                          <m:sSup>
                            <m:sSupPr>
                              <m:ctrlPr>
                                <a:rPr lang="en-US" sz="2800" i="1">
                                  <a:latin typeface="Cambria Math" panose="02040503050406030204" pitchFamily="18" charset="0"/>
                                </a:rPr>
                              </m:ctrlPr>
                            </m:sSupPr>
                            <m:e>
                              <m:r>
                                <a:rPr lang="vi-VN" sz="2800" i="1">
                                  <a:latin typeface="Cambria Math" panose="02040503050406030204" pitchFamily="18" charset="0"/>
                                </a:rPr>
                                <m:t>𝑥</m:t>
                              </m:r>
                            </m:e>
                            <m:sup>
                              <m:r>
                                <a:rPr lang="en-US" sz="2800" i="1">
                                  <a:latin typeface="Cambria Math" panose="02040503050406030204" pitchFamily="18" charset="0"/>
                                </a:rPr>
                                <m:t>2</m:t>
                              </m:r>
                            </m:sup>
                          </m:sSup>
                          <m:sSup>
                            <m:sSupPr>
                              <m:ctrlPr>
                                <a:rPr lang="en-US" sz="2800" i="1">
                                  <a:latin typeface="Cambria Math" panose="02040503050406030204" pitchFamily="18" charset="0"/>
                                </a:rPr>
                              </m:ctrlPr>
                            </m:sSupPr>
                            <m:e>
                              <m:r>
                                <a:rPr lang="vi-VN" sz="2800" i="1">
                                  <a:latin typeface="Cambria Math" panose="02040503050406030204" pitchFamily="18" charset="0"/>
                                </a:rPr>
                                <m:t>𝑦</m:t>
                              </m:r>
                            </m:e>
                            <m:sup>
                              <m:r>
                                <a:rPr lang="vi-VN" sz="2800" i="1" smtClean="0">
                                  <a:latin typeface="Cambria Math" panose="02040503050406030204" pitchFamily="18" charset="0"/>
                                </a:rPr>
                                <m:t>3</m:t>
                              </m:r>
                            </m:sup>
                          </m:sSup>
                          <m:r>
                            <m:rPr>
                              <m:nor/>
                            </m:rPr>
                            <a:rPr lang="vi-VN" sz="2800" b="0" smtClean="0">
                              <a:latin typeface="Cambria Math" panose="02040503050406030204" pitchFamily="18" charset="0"/>
                            </a:rPr>
                            <m:t>+ </m:t>
                          </m:r>
                          <m:r>
                            <a:rPr lang="vi-VN" sz="2800" i="1">
                              <a:latin typeface="Cambria Math" panose="02040503050406030204" pitchFamily="18" charset="0"/>
                            </a:rPr>
                            <m:t>5</m:t>
                          </m:r>
                          <m:r>
                            <a:rPr lang="vi-VN" sz="2800" i="1" dirty="0">
                              <a:latin typeface="Cambria Math" panose="02040503050406030204" pitchFamily="18" charset="0"/>
                            </a:rPr>
                            <m:t>𝑥</m:t>
                          </m:r>
                          <m:sSup>
                            <m:sSupPr>
                              <m:ctrlPr>
                                <a:rPr lang="en-US" sz="2800" i="1">
                                  <a:latin typeface="Cambria Math" panose="02040503050406030204" pitchFamily="18" charset="0"/>
                                </a:rPr>
                              </m:ctrlPr>
                            </m:sSupPr>
                            <m:e>
                              <m:r>
                                <a:rPr lang="vi-VN" sz="2800" i="1">
                                  <a:latin typeface="Cambria Math" panose="02040503050406030204" pitchFamily="18" charset="0"/>
                                </a:rPr>
                                <m:t>𝑦</m:t>
                              </m:r>
                            </m:e>
                            <m:sup>
                              <m:r>
                                <a:rPr lang="en-US" sz="2800" i="1">
                                  <a:latin typeface="Cambria Math" panose="02040503050406030204" pitchFamily="18" charset="0"/>
                                </a:rPr>
                                <m:t>2</m:t>
                              </m:r>
                            </m:sup>
                          </m:sSup>
                        </m:e>
                      </m:d>
                    </m:oMath>
                  </a14:m>
                  <a:r>
                    <a:rPr lang="vi-VN" sz="2800" dirty="0"/>
                    <a:t>: </a:t>
                  </a:r>
                  <a14:m>
                    <m:oMath xmlns:m="http://schemas.openxmlformats.org/officeDocument/2006/math">
                      <m:r>
                        <a:rPr lang="vi-VN" sz="2800" i="1" dirty="0" smtClean="0">
                          <a:latin typeface="Cambria Math" panose="02040503050406030204" pitchFamily="18" charset="0"/>
                        </a:rPr>
                        <m:t>3</m:t>
                      </m:r>
                      <m:r>
                        <a:rPr lang="vi-VN" sz="2800" i="1" dirty="0">
                          <a:latin typeface="Cambria Math" panose="02040503050406030204" pitchFamily="18" charset="0"/>
                        </a:rPr>
                        <m:t>𝑥</m:t>
                      </m:r>
                      <m:sSup>
                        <m:sSupPr>
                          <m:ctrlPr>
                            <a:rPr lang="en-US" sz="2800" i="1">
                              <a:latin typeface="Cambria Math" panose="02040503050406030204" pitchFamily="18" charset="0"/>
                            </a:rPr>
                          </m:ctrlPr>
                        </m:sSupPr>
                        <m:e>
                          <m:r>
                            <a:rPr lang="vi-VN" sz="2800" i="1">
                              <a:latin typeface="Cambria Math" panose="02040503050406030204" pitchFamily="18" charset="0"/>
                            </a:rPr>
                            <m:t>𝑦</m:t>
                          </m:r>
                        </m:e>
                        <m:sup>
                          <m:r>
                            <a:rPr lang="en-US" sz="2800" i="1">
                              <a:latin typeface="Cambria Math" panose="02040503050406030204" pitchFamily="18" charset="0"/>
                            </a:rPr>
                            <m:t>2</m:t>
                          </m:r>
                        </m:sup>
                      </m:sSup>
                    </m:oMath>
                  </a14:m>
                  <a:endParaRPr lang="en-US" sz="2800" dirty="0"/>
                </a:p>
              </p:txBody>
            </p:sp>
          </mc:Choice>
          <mc:Fallback xmlns="">
            <p:sp>
              <p:nvSpPr>
                <p:cNvPr id="19" name="TextBox 18">
                  <a:extLst>
                    <a:ext uri="{FF2B5EF4-FFF2-40B4-BE49-F238E27FC236}">
                      <a16:creationId xmlns:a16="http://schemas.microsoft.com/office/drawing/2014/main" id="{F67C2234-FAB1-28DC-C407-E4100B214898}"/>
                    </a:ext>
                  </a:extLst>
                </p:cNvPr>
                <p:cNvSpPr txBox="1">
                  <a:spLocks noRot="1" noChangeAspect="1" noMove="1" noResize="1" noEditPoints="1" noAdjustHandles="1" noChangeArrowheads="1" noChangeShapeType="1" noTextEdit="1"/>
                </p:cNvSpPr>
                <p:nvPr/>
              </p:nvSpPr>
              <p:spPr>
                <a:xfrm>
                  <a:off x="1695165" y="2810885"/>
                  <a:ext cx="3748017" cy="430887"/>
                </a:xfrm>
                <a:prstGeom prst="rect">
                  <a:avLst/>
                </a:prstGeom>
                <a:blipFill>
                  <a:blip r:embed="rId5"/>
                  <a:stretch>
                    <a:fillRect t="-28169" b="-46479"/>
                  </a:stretch>
                </a:blipFill>
              </p:spPr>
              <p:txBody>
                <a:bodyPr/>
                <a:lstStyle/>
                <a:p>
                  <a:r>
                    <a:rPr lang="en-US">
                      <a:noFill/>
                    </a:rPr>
                    <a:t> </a:t>
                  </a:r>
                </a:p>
              </p:txBody>
            </p:sp>
          </mc:Fallback>
        </mc:AlternateContent>
      </p:grpSp>
      <p:grpSp>
        <p:nvGrpSpPr>
          <p:cNvPr id="29" name="Group 28"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76367E20-9BB7-3DF3-D2ED-75BFD1B23719}"/>
              </a:ext>
            </a:extLst>
          </p:cNvPr>
          <p:cNvGrpSpPr/>
          <p:nvPr/>
        </p:nvGrpSpPr>
        <p:grpSpPr>
          <a:xfrm>
            <a:off x="-26412" y="4269058"/>
            <a:ext cx="6455078" cy="527085"/>
            <a:chOff x="357157" y="4279963"/>
            <a:chExt cx="6455078" cy="527085"/>
          </a:xfrm>
        </p:grpSpPr>
        <p:sp>
          <p:nvSpPr>
            <p:cNvPr id="9" name="TextBox 8">
              <a:extLst>
                <a:ext uri="{FF2B5EF4-FFF2-40B4-BE49-F238E27FC236}">
                  <a16:creationId xmlns:a16="http://schemas.microsoft.com/office/drawing/2014/main" id="{8818DC93-EE8A-5B46-0749-F3E8F6B8EAE5}"/>
                </a:ext>
              </a:extLst>
            </p:cNvPr>
            <p:cNvSpPr txBox="1"/>
            <p:nvPr/>
          </p:nvSpPr>
          <p:spPr>
            <a:xfrm>
              <a:off x="357157" y="4283828"/>
              <a:ext cx="1502121" cy="523220"/>
            </a:xfrm>
            <a:prstGeom prst="rect">
              <a:avLst/>
            </a:prstGeom>
            <a:noFill/>
          </p:spPr>
          <p:txBody>
            <a:bodyPr wrap="square">
              <a:spAutoFit/>
            </a:bodyPr>
            <a:lstStyle/>
            <a:p>
              <a:r>
                <a:rPr lang="vi-VN" sz="2800" dirty="0">
                  <a:solidFill>
                    <a:srgbClr val="000000"/>
                  </a:solidFill>
                  <a:effectLst/>
                  <a:latin typeface="Times New Roman" panose="02020603050405020304" pitchFamily="18" charset="0"/>
                  <a:ea typeface="Calibri" panose="020F0502020204030204" pitchFamily="34" charset="0"/>
                </a:rPr>
                <a:t>Câu 6:</a:t>
              </a:r>
              <a:endParaRPr lang="en-US" sz="2800"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82F7469-FD8F-A919-7860-4D4B55914DB1}"/>
                    </a:ext>
                  </a:extLst>
                </p:cNvPr>
                <p:cNvSpPr txBox="1"/>
                <p:nvPr/>
              </p:nvSpPr>
              <p:spPr>
                <a:xfrm>
                  <a:off x="1526569" y="4279963"/>
                  <a:ext cx="5285666" cy="430887"/>
                </a:xfrm>
                <a:prstGeom prst="rect">
                  <a:avLst/>
                </a:prstGeom>
                <a:noFill/>
              </p:spPr>
              <p:txBody>
                <a:bodyPr wrap="square" lIns="0" tIns="0" rIns="0" bIns="0" rtlCol="0">
                  <a:spAutoFit/>
                </a:bodyPr>
                <a:lstStyle/>
                <a:p>
                  <a14:m>
                    <m:oMath xmlns:m="http://schemas.openxmlformats.org/officeDocument/2006/math">
                      <m:d>
                        <m:dPr>
                          <m:ctrlPr>
                            <a:rPr lang="en-US" sz="2800" i="1" dirty="0" smtClean="0">
                              <a:latin typeface="Cambria Math" panose="02040503050406030204" pitchFamily="18" charset="0"/>
                            </a:rPr>
                          </m:ctrlPr>
                        </m:dPr>
                        <m:e>
                          <m:sSup>
                            <m:sSupPr>
                              <m:ctrlPr>
                                <a:rPr lang="en-US" sz="2800" i="1">
                                  <a:latin typeface="Cambria Math" panose="02040503050406030204" pitchFamily="18" charset="0"/>
                                </a:rPr>
                              </m:ctrlPr>
                            </m:sSupPr>
                            <m:e>
                              <m:r>
                                <a:rPr lang="vi-VN" sz="2800" i="1" smtClean="0">
                                  <a:latin typeface="Cambria Math" panose="02040503050406030204" pitchFamily="18" charset="0"/>
                                </a:rPr>
                                <m:t>4</m:t>
                              </m:r>
                              <m:r>
                                <a:rPr lang="vi-VN" sz="2800" i="1">
                                  <a:latin typeface="Cambria Math" panose="02040503050406030204" pitchFamily="18" charset="0"/>
                                </a:rPr>
                                <m:t>𝑥</m:t>
                              </m:r>
                            </m:e>
                            <m:sup>
                              <m:r>
                                <a:rPr lang="vi-VN" sz="2800" i="1">
                                  <a:latin typeface="Cambria Math" panose="02040503050406030204" pitchFamily="18" charset="0"/>
                                </a:rPr>
                                <m:t>4</m:t>
                              </m:r>
                            </m:sup>
                          </m:sSup>
                          <m:r>
                            <m:rPr>
                              <m:nor/>
                            </m:rPr>
                            <a:rPr lang="vi-VN" sz="2800" b="0" i="0" smtClean="0">
                              <a:latin typeface="Cambria Math" panose="02040503050406030204" pitchFamily="18" charset="0"/>
                            </a:rPr>
                            <m:t>−</m:t>
                          </m:r>
                          <m:r>
                            <a:rPr lang="vi-VN" sz="2800" i="1">
                              <a:latin typeface="Cambria Math" panose="02040503050406030204" pitchFamily="18" charset="0"/>
                            </a:rPr>
                            <m:t>8</m:t>
                          </m:r>
                          <m:sSup>
                            <m:sSupPr>
                              <m:ctrlPr>
                                <a:rPr lang="en-US" sz="2800" i="1">
                                  <a:latin typeface="Cambria Math" panose="02040503050406030204" pitchFamily="18" charset="0"/>
                                </a:rPr>
                              </m:ctrlPr>
                            </m:sSupPr>
                            <m:e>
                              <m:r>
                                <a:rPr lang="vi-VN" sz="2800" i="1">
                                  <a:latin typeface="Cambria Math" panose="02040503050406030204" pitchFamily="18" charset="0"/>
                                </a:rPr>
                                <m:t>𝑥</m:t>
                              </m:r>
                            </m:e>
                            <m:sup>
                              <m:r>
                                <a:rPr lang="vi-VN" sz="2800" i="1">
                                  <a:latin typeface="Cambria Math" panose="02040503050406030204" pitchFamily="18" charset="0"/>
                                </a:rPr>
                                <m:t>3</m:t>
                              </m:r>
                            </m:sup>
                          </m:sSup>
                          <m:sSup>
                            <m:sSupPr>
                              <m:ctrlPr>
                                <a:rPr lang="en-US" sz="2800" i="1">
                                  <a:latin typeface="Cambria Math" panose="02040503050406030204" pitchFamily="18" charset="0"/>
                                </a:rPr>
                              </m:ctrlPr>
                            </m:sSupPr>
                            <m:e>
                              <m:r>
                                <m:rPr>
                                  <m:sty m:val="p"/>
                                </m:rPr>
                                <a:rPr lang="vi-VN" sz="2800" i="1" smtClean="0">
                                  <a:latin typeface="Cambria Math" panose="02040503050406030204" pitchFamily="18" charset="0"/>
                                </a:rPr>
                                <m:t>y</m:t>
                              </m:r>
                            </m:e>
                            <m:sup>
                              <m:r>
                                <a:rPr lang="vi-VN" sz="2800" i="1">
                                  <a:latin typeface="Cambria Math" panose="02040503050406030204" pitchFamily="18" charset="0"/>
                                </a:rPr>
                                <m:t>4</m:t>
                              </m:r>
                            </m:sup>
                          </m:sSup>
                          <m:r>
                            <a:rPr lang="vi-VN" sz="2800" b="0" i="0" smtClean="0">
                              <a:latin typeface="Cambria Math" panose="02040503050406030204" pitchFamily="18" charset="0"/>
                            </a:rPr>
                            <m:t>+</m:t>
                          </m:r>
                          <m:r>
                            <a:rPr lang="vi-VN" sz="2800" i="1">
                              <a:latin typeface="Cambria Math" panose="02040503050406030204" pitchFamily="18" charset="0"/>
                            </a:rPr>
                            <m:t>12</m:t>
                          </m:r>
                          <m:sSup>
                            <m:sSupPr>
                              <m:ctrlPr>
                                <a:rPr lang="en-US" sz="2800" i="1">
                                  <a:latin typeface="Cambria Math" panose="02040503050406030204" pitchFamily="18" charset="0"/>
                                </a:rPr>
                              </m:ctrlPr>
                            </m:sSupPr>
                            <m:e>
                              <m:r>
                                <m:rPr>
                                  <m:sty m:val="p"/>
                                </m:rPr>
                                <a:rPr lang="vi-VN" sz="2800" i="1">
                                  <a:latin typeface="Cambria Math" panose="02040503050406030204" pitchFamily="18" charset="0"/>
                                </a:rPr>
                                <m:t>x</m:t>
                              </m:r>
                            </m:e>
                            <m:sup>
                              <m:r>
                                <a:rPr lang="en-US" sz="2800" i="1">
                                  <a:latin typeface="Cambria Math" panose="02040503050406030204" pitchFamily="18" charset="0"/>
                                </a:rPr>
                                <m:t>2</m:t>
                              </m:r>
                            </m:sup>
                          </m:sSup>
                          <m:r>
                            <m:rPr>
                              <m:sty m:val="p"/>
                            </m:rPr>
                            <a:rPr lang="vi-VN" sz="2800" i="1">
                              <a:latin typeface="Cambria Math" panose="02040503050406030204" pitchFamily="18" charset="0"/>
                            </a:rPr>
                            <m:t>y</m:t>
                          </m:r>
                        </m:e>
                      </m:d>
                    </m:oMath>
                  </a14:m>
                  <a:r>
                    <a:rPr lang="vi-VN" sz="2800" dirty="0"/>
                    <a:t>: </a:t>
                  </a:r>
                  <a14:m>
                    <m:oMath xmlns:m="http://schemas.openxmlformats.org/officeDocument/2006/math">
                      <m:d>
                        <m:dPr>
                          <m:ctrlPr>
                            <a:rPr lang="vi-VN" sz="2800" i="1" dirty="0" smtClean="0">
                              <a:latin typeface="Cambria Math" panose="02040503050406030204" pitchFamily="18" charset="0"/>
                            </a:rPr>
                          </m:ctrlPr>
                        </m:dPr>
                        <m:e>
                          <m:r>
                            <a:rPr lang="vi-VN" sz="2800" b="0" i="1" dirty="0" smtClean="0">
                              <a:latin typeface="Cambria Math" panose="02040503050406030204" pitchFamily="18" charset="0"/>
                            </a:rPr>
                            <m:t>−</m:t>
                          </m:r>
                          <m:sSup>
                            <m:sSupPr>
                              <m:ctrlPr>
                                <a:rPr lang="en-US" sz="2800" i="1">
                                  <a:latin typeface="Cambria Math" panose="02040503050406030204" pitchFamily="18" charset="0"/>
                                </a:rPr>
                              </m:ctrlPr>
                            </m:sSupPr>
                            <m:e>
                              <m:r>
                                <a:rPr lang="vi-VN" sz="2800" i="1" smtClean="0">
                                  <a:latin typeface="Cambria Math" panose="02040503050406030204" pitchFamily="18" charset="0"/>
                                </a:rPr>
                                <m:t>4</m:t>
                              </m:r>
                              <m:r>
                                <a:rPr lang="vi-VN" sz="2800" i="1">
                                  <a:latin typeface="Cambria Math" panose="02040503050406030204" pitchFamily="18" charset="0"/>
                                </a:rPr>
                                <m:t>𝑥</m:t>
                              </m:r>
                            </m:e>
                            <m:sup>
                              <m:r>
                                <a:rPr lang="en-US" sz="2800">
                                  <a:latin typeface="Cambria Math" panose="02040503050406030204" pitchFamily="18" charset="0"/>
                                </a:rPr>
                                <m:t>2</m:t>
                              </m:r>
                            </m:sup>
                          </m:sSup>
                        </m:e>
                      </m:d>
                    </m:oMath>
                  </a14:m>
                  <a:endParaRPr lang="en-US" sz="2800" dirty="0"/>
                </a:p>
              </p:txBody>
            </p:sp>
          </mc:Choice>
          <mc:Fallback xmlns="">
            <p:sp>
              <p:nvSpPr>
                <p:cNvPr id="21" name="TextBox 20">
                  <a:extLst>
                    <a:ext uri="{FF2B5EF4-FFF2-40B4-BE49-F238E27FC236}">
                      <a16:creationId xmlns:a16="http://schemas.microsoft.com/office/drawing/2014/main" id="{B82F7469-FD8F-A919-7860-4D4B55914DB1}"/>
                    </a:ext>
                  </a:extLst>
                </p:cNvPr>
                <p:cNvSpPr txBox="1">
                  <a:spLocks noRot="1" noChangeAspect="1" noMove="1" noResize="1" noEditPoints="1" noAdjustHandles="1" noChangeArrowheads="1" noChangeShapeType="1" noTextEdit="1"/>
                </p:cNvSpPr>
                <p:nvPr/>
              </p:nvSpPr>
              <p:spPr>
                <a:xfrm>
                  <a:off x="1526569" y="4279963"/>
                  <a:ext cx="5285666" cy="430887"/>
                </a:xfrm>
                <a:prstGeom prst="rect">
                  <a:avLst/>
                </a:prstGeom>
                <a:blipFill>
                  <a:blip r:embed="rId6"/>
                  <a:stretch>
                    <a:fillRect t="-28169" b="-46479"/>
                  </a:stretch>
                </a:blipFill>
              </p:spPr>
              <p:txBody>
                <a:bodyPr/>
                <a:lstStyle/>
                <a:p>
                  <a:r>
                    <a:rPr lang="vi-VN">
                      <a:noFill/>
                    </a:rPr>
                    <a:t> </a:t>
                  </a:r>
                </a:p>
              </p:txBody>
            </p:sp>
          </mc:Fallback>
        </mc:AlternateContent>
      </p:grpSp>
      <p:grpSp>
        <p:nvGrpSpPr>
          <p:cNvPr id="43" name="Group 42"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5B18965A-C641-9ECE-643B-1DCDD4AD4DB8}"/>
              </a:ext>
            </a:extLst>
          </p:cNvPr>
          <p:cNvGrpSpPr/>
          <p:nvPr/>
        </p:nvGrpSpPr>
        <p:grpSpPr>
          <a:xfrm>
            <a:off x="8994" y="3128877"/>
            <a:ext cx="6555072" cy="968150"/>
            <a:chOff x="317245" y="3555434"/>
            <a:chExt cx="6555072" cy="968150"/>
          </a:xfrm>
        </p:grpSpPr>
        <p:grpSp>
          <p:nvGrpSpPr>
            <p:cNvPr id="28" name="Group 27">
              <a:extLst>
                <a:ext uri="{FF2B5EF4-FFF2-40B4-BE49-F238E27FC236}">
                  <a16:creationId xmlns:a16="http://schemas.microsoft.com/office/drawing/2014/main" id="{536909C7-74DA-38A0-4568-1BE6B170C9A4}"/>
                </a:ext>
              </a:extLst>
            </p:cNvPr>
            <p:cNvGrpSpPr/>
            <p:nvPr/>
          </p:nvGrpSpPr>
          <p:grpSpPr>
            <a:xfrm>
              <a:off x="317245" y="3785626"/>
              <a:ext cx="6555072" cy="523220"/>
              <a:chOff x="364777" y="3557154"/>
              <a:chExt cx="6555072" cy="523220"/>
            </a:xfrm>
          </p:grpSpPr>
          <p:sp>
            <p:nvSpPr>
              <p:cNvPr id="15" name="TextBox 14">
                <a:extLst>
                  <a:ext uri="{FF2B5EF4-FFF2-40B4-BE49-F238E27FC236}">
                    <a16:creationId xmlns:a16="http://schemas.microsoft.com/office/drawing/2014/main" id="{306170F8-A829-6469-59EA-9898AEAA11A1}"/>
                  </a:ext>
                </a:extLst>
              </p:cNvPr>
              <p:cNvSpPr txBox="1"/>
              <p:nvPr/>
            </p:nvSpPr>
            <p:spPr>
              <a:xfrm>
                <a:off x="364777" y="3557154"/>
                <a:ext cx="1502121" cy="523220"/>
              </a:xfrm>
              <a:prstGeom prst="rect">
                <a:avLst/>
              </a:prstGeom>
              <a:noFill/>
            </p:spPr>
            <p:txBody>
              <a:bodyPr wrap="square">
                <a:spAutoFit/>
              </a:bodyPr>
              <a:lstStyle/>
              <a:p>
                <a:r>
                  <a:rPr lang="vi-VN" sz="2800" dirty="0">
                    <a:solidFill>
                      <a:srgbClr val="000000"/>
                    </a:solidFill>
                    <a:effectLst/>
                    <a:latin typeface="Times New Roman" panose="02020603050405020304" pitchFamily="18" charset="0"/>
                    <a:ea typeface="Calibri" panose="020F0502020204030204" pitchFamily="34" charset="0"/>
                  </a:rPr>
                  <a:t>Câu 5:</a:t>
                </a:r>
                <a:endParaRPr lang="en-US" sz="2800"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F6F5A9A-8FD4-F011-E1B0-95172E8AE02D}"/>
                      </a:ext>
                    </a:extLst>
                  </p:cNvPr>
                  <p:cNvSpPr txBox="1"/>
                  <p:nvPr/>
                </p:nvSpPr>
                <p:spPr>
                  <a:xfrm>
                    <a:off x="1634183" y="3591930"/>
                    <a:ext cx="5285666" cy="430887"/>
                  </a:xfrm>
                  <a:prstGeom prst="rect">
                    <a:avLst/>
                  </a:prstGeom>
                  <a:noFill/>
                </p:spPr>
                <p:txBody>
                  <a:bodyPr wrap="square" lIns="0" tIns="0" rIns="0" bIns="0" rtlCol="0">
                    <a:spAutoFit/>
                  </a:bodyPr>
                  <a:lstStyle/>
                  <a:p>
                    <a14:m>
                      <m:oMath xmlns:m="http://schemas.openxmlformats.org/officeDocument/2006/math">
                        <m:d>
                          <m:dPr>
                            <m:ctrlPr>
                              <a:rPr lang="en-US" sz="2800" i="1" dirty="0" smtClean="0">
                                <a:latin typeface="Cambria Math" panose="02040503050406030204" pitchFamily="18" charset="0"/>
                              </a:rPr>
                            </m:ctrlPr>
                          </m:dPr>
                          <m:e>
                            <m:sSup>
                              <m:sSupPr>
                                <m:ctrlPr>
                                  <a:rPr lang="en-US" sz="2800" i="1">
                                    <a:latin typeface="Cambria Math" panose="02040503050406030204" pitchFamily="18" charset="0"/>
                                  </a:rPr>
                                </m:ctrlPr>
                              </m:sSupPr>
                              <m:e>
                                <m:r>
                                  <a:rPr lang="vi-VN" sz="2800" i="1">
                                    <a:latin typeface="Cambria Math" panose="02040503050406030204" pitchFamily="18" charset="0"/>
                                  </a:rPr>
                                  <m:t>𝑥</m:t>
                                </m:r>
                              </m:e>
                              <m:sup>
                                <m:r>
                                  <a:rPr lang="vi-VN" sz="2800" i="1">
                                    <a:latin typeface="Cambria Math" panose="02040503050406030204" pitchFamily="18" charset="0"/>
                                  </a:rPr>
                                  <m:t>3</m:t>
                                </m:r>
                              </m:sup>
                            </m:sSup>
                            <m:r>
                              <m:rPr>
                                <m:nor/>
                              </m:rPr>
                              <a:rPr lang="vi-VN" sz="2800" b="0" i="0" smtClean="0">
                                <a:latin typeface="Cambria Math" panose="02040503050406030204" pitchFamily="18" charset="0"/>
                              </a:rPr>
                              <m:t>−</m:t>
                            </m:r>
                            <m:r>
                              <a:rPr lang="vi-VN" sz="2800" i="1">
                                <a:latin typeface="Cambria Math" panose="02040503050406030204" pitchFamily="18" charset="0"/>
                              </a:rPr>
                              <m:t>2</m:t>
                            </m:r>
                            <m:sSup>
                              <m:sSupPr>
                                <m:ctrlPr>
                                  <a:rPr lang="en-US" sz="2800" i="1">
                                    <a:latin typeface="Cambria Math" panose="02040503050406030204" pitchFamily="18" charset="0"/>
                                  </a:rPr>
                                </m:ctrlPr>
                              </m:sSupPr>
                              <m:e>
                                <m:r>
                                  <a:rPr lang="vi-VN" sz="2800" i="1">
                                    <a:latin typeface="Cambria Math" panose="02040503050406030204" pitchFamily="18" charset="0"/>
                                  </a:rPr>
                                  <m:t>𝑥</m:t>
                                </m:r>
                              </m:e>
                              <m:sup>
                                <m:r>
                                  <a:rPr lang="en-US" sz="2800" i="1">
                                    <a:latin typeface="Cambria Math" panose="02040503050406030204" pitchFamily="18" charset="0"/>
                                  </a:rPr>
                                  <m:t>2</m:t>
                                </m:r>
                              </m:sup>
                            </m:sSup>
                            <m:r>
                              <m:rPr>
                                <m:sty m:val="p"/>
                              </m:rPr>
                              <a:rPr lang="vi-VN" sz="2800" i="1">
                                <a:latin typeface="Cambria Math" panose="02040503050406030204" pitchFamily="18" charset="0"/>
                              </a:rPr>
                              <m:t>y</m:t>
                            </m:r>
                            <m:r>
                              <a:rPr lang="vi-VN" sz="2800" b="0" i="0" smtClean="0">
                                <a:latin typeface="Cambria Math" panose="02040503050406030204" pitchFamily="18" charset="0"/>
                              </a:rPr>
                              <m:t>+</m:t>
                            </m:r>
                            <m:r>
                              <a:rPr lang="vi-VN" sz="2800" i="0">
                                <a:latin typeface="Cambria Math" panose="02040503050406030204" pitchFamily="18" charset="0"/>
                              </a:rPr>
                              <m:t>3</m:t>
                            </m:r>
                            <m:sSup>
                              <m:sSupPr>
                                <m:ctrlPr>
                                  <a:rPr lang="en-US" sz="2800" i="1">
                                    <a:latin typeface="Cambria Math" panose="02040503050406030204" pitchFamily="18" charset="0"/>
                                  </a:rPr>
                                </m:ctrlPr>
                              </m:sSupPr>
                              <m:e>
                                <m:r>
                                  <m:rPr>
                                    <m:sty m:val="p"/>
                                  </m:rPr>
                                  <a:rPr lang="vi-VN" sz="2800" i="1">
                                    <a:latin typeface="Cambria Math" panose="02040503050406030204" pitchFamily="18" charset="0"/>
                                  </a:rPr>
                                  <m:t>xy</m:t>
                                </m:r>
                              </m:e>
                              <m:sup>
                                <m:r>
                                  <a:rPr lang="en-US" sz="2800" i="1">
                                    <a:latin typeface="Cambria Math" panose="02040503050406030204" pitchFamily="18" charset="0"/>
                                  </a:rPr>
                                  <m:t>2</m:t>
                                </m:r>
                              </m:sup>
                            </m:sSup>
                          </m:e>
                        </m:d>
                      </m:oMath>
                    </a14:m>
                    <a:r>
                      <a:rPr lang="vi-VN" sz="2800" dirty="0"/>
                      <a:t>:</a:t>
                    </a:r>
                    <a:endParaRPr lang="en-US" sz="2800" dirty="0"/>
                  </a:p>
                </p:txBody>
              </p:sp>
            </mc:Choice>
            <mc:Fallback xmlns="">
              <p:sp>
                <p:nvSpPr>
                  <p:cNvPr id="20" name="TextBox 19">
                    <a:extLst>
                      <a:ext uri="{FF2B5EF4-FFF2-40B4-BE49-F238E27FC236}">
                        <a16:creationId xmlns:a16="http://schemas.microsoft.com/office/drawing/2014/main" id="{5F6F5A9A-8FD4-F011-E1B0-95172E8AE02D}"/>
                      </a:ext>
                    </a:extLst>
                  </p:cNvPr>
                  <p:cNvSpPr txBox="1">
                    <a:spLocks noRot="1" noChangeAspect="1" noMove="1" noResize="1" noEditPoints="1" noAdjustHandles="1" noChangeArrowheads="1" noChangeShapeType="1" noTextEdit="1"/>
                  </p:cNvSpPr>
                  <p:nvPr/>
                </p:nvSpPr>
                <p:spPr>
                  <a:xfrm>
                    <a:off x="1634183" y="3591930"/>
                    <a:ext cx="5285666" cy="430887"/>
                  </a:xfrm>
                  <a:prstGeom prst="rect">
                    <a:avLst/>
                  </a:prstGeom>
                  <a:blipFill>
                    <a:blip r:embed="rId7"/>
                    <a:stretch>
                      <a:fillRect t="-28571" b="-4714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9A91E23-4037-B823-9AD2-A693DC9B2790}"/>
                    </a:ext>
                  </a:extLst>
                </p:cNvPr>
                <p:cNvSpPr txBox="1"/>
                <p:nvPr/>
              </p:nvSpPr>
              <p:spPr>
                <a:xfrm>
                  <a:off x="4352474" y="3555434"/>
                  <a:ext cx="1502120" cy="9681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800" i="1" smtClean="0">
                                <a:latin typeface="Cambria Math" panose="02040503050406030204" pitchFamily="18" charset="0"/>
                              </a:rPr>
                            </m:ctrlPr>
                          </m:dPr>
                          <m:e>
                            <m:r>
                              <a:rPr lang="vi-VN" sz="2800" b="0" i="1" smtClean="0">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1</m:t>
                                </m:r>
                              </m:num>
                              <m:den>
                                <m:r>
                                  <a:rPr lang="vi-VN" sz="2800" i="1">
                                    <a:latin typeface="Cambria Math" panose="02040503050406030204" pitchFamily="18" charset="0"/>
                                  </a:rPr>
                                  <m:t>2</m:t>
                                </m:r>
                              </m:den>
                            </m:f>
                            <m:r>
                              <a:rPr lang="vi-VN" sz="2800" i="1">
                                <a:latin typeface="Cambria Math" panose="02040503050406030204" pitchFamily="18" charset="0"/>
                              </a:rPr>
                              <m:t>𝑥</m:t>
                            </m:r>
                          </m:e>
                        </m:d>
                      </m:oMath>
                    </m:oMathPara>
                  </a14:m>
                  <a:endParaRPr lang="en-US" sz="2800" dirty="0"/>
                </a:p>
              </p:txBody>
            </p:sp>
          </mc:Choice>
          <mc:Fallback xmlns="">
            <p:sp>
              <p:nvSpPr>
                <p:cNvPr id="22" name="TextBox 21">
                  <a:extLst>
                    <a:ext uri="{FF2B5EF4-FFF2-40B4-BE49-F238E27FC236}">
                      <a16:creationId xmlns:a16="http://schemas.microsoft.com/office/drawing/2014/main" id="{C9A91E23-4037-B823-9AD2-A693DC9B2790}"/>
                    </a:ext>
                  </a:extLst>
                </p:cNvPr>
                <p:cNvSpPr txBox="1">
                  <a:spLocks noRot="1" noChangeAspect="1" noMove="1" noResize="1" noEditPoints="1" noAdjustHandles="1" noChangeArrowheads="1" noChangeShapeType="1" noTextEdit="1"/>
                </p:cNvSpPr>
                <p:nvPr/>
              </p:nvSpPr>
              <p:spPr>
                <a:xfrm>
                  <a:off x="4352474" y="3555434"/>
                  <a:ext cx="1502120" cy="968150"/>
                </a:xfrm>
                <a:prstGeom prst="rect">
                  <a:avLst/>
                </a:prstGeom>
                <a:blipFill>
                  <a:blip r:embed="rId8"/>
                  <a:stretch>
                    <a:fillRect/>
                  </a:stretch>
                </a:blipFill>
              </p:spPr>
              <p:txBody>
                <a:bodyPr/>
                <a:lstStyle/>
                <a:p>
                  <a:r>
                    <a:rPr lang="vi-VN">
                      <a:noFill/>
                    </a:rPr>
                    <a:t> </a:t>
                  </a:r>
                </a:p>
              </p:txBody>
            </p:sp>
          </mc:Fallback>
        </mc:AlternateContent>
      </p:grpSp>
      <mc:AlternateContent xmlns:mc="http://schemas.openxmlformats.org/markup-compatibility/2006" xmlns:a14="http://schemas.microsoft.com/office/drawing/2010/main">
        <mc:Choice Requires="a14">
          <p:sp>
            <p:nvSpPr>
              <p:cNvPr id="32" name="TextBox 31"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12726826-DADA-E5C8-1968-C650962D3BE7}"/>
                  </a:ext>
                </a:extLst>
              </p:cNvPr>
              <p:cNvSpPr txBox="1"/>
              <p:nvPr/>
            </p:nvSpPr>
            <p:spPr>
              <a:xfrm>
                <a:off x="3556832" y="663700"/>
                <a:ext cx="121920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vi-VN" sz="2800" b="0" i="1" smtClean="0">
                          <a:solidFill>
                            <a:srgbClr val="FF0000"/>
                          </a:solidFill>
                          <a:latin typeface="Cambria Math" panose="02040503050406030204" pitchFamily="18" charset="0"/>
                        </a:rPr>
                        <m:t>=</m:t>
                      </m:r>
                      <m:r>
                        <a:rPr lang="vi-VN" sz="2800" i="1" smtClean="0">
                          <a:solidFill>
                            <a:srgbClr val="FF0000"/>
                          </a:solidFill>
                          <a:latin typeface="Cambria Math" panose="02040503050406030204" pitchFamily="18" charset="0"/>
                        </a:rPr>
                        <m:t>3</m:t>
                      </m:r>
                      <m:r>
                        <a:rPr lang="vi-VN" sz="2800" i="1" dirty="0">
                          <a:solidFill>
                            <a:srgbClr val="FF0000"/>
                          </a:solidFill>
                          <a:latin typeface="Cambria Math" panose="02040503050406030204" pitchFamily="18" charset="0"/>
                        </a:rPr>
                        <m:t>𝑥</m:t>
                      </m:r>
                    </m:oMath>
                  </m:oMathPara>
                </a14:m>
                <a:endParaRPr lang="en-US" sz="2800" i="1" dirty="0">
                  <a:solidFill>
                    <a:srgbClr val="FF0000"/>
                  </a:solidFill>
                </a:endParaRPr>
              </a:p>
            </p:txBody>
          </p:sp>
        </mc:Choice>
        <mc:Fallback xmlns="">
          <p:sp>
            <p:nvSpPr>
              <p:cNvPr id="32" name="TextBox 31"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12726826-DADA-E5C8-1968-C650962D3BE7}"/>
                  </a:ext>
                </a:extLst>
              </p:cNvPr>
              <p:cNvSpPr txBox="1">
                <a:spLocks noRot="1" noChangeAspect="1" noMove="1" noResize="1" noEditPoints="1" noAdjustHandles="1" noChangeArrowheads="1" noChangeShapeType="1" noTextEdit="1"/>
              </p:cNvSpPr>
              <p:nvPr/>
            </p:nvSpPr>
            <p:spPr>
              <a:xfrm>
                <a:off x="3556832" y="663700"/>
                <a:ext cx="1219200" cy="430887"/>
              </a:xfrm>
              <a:prstGeom prst="rect">
                <a:avLst/>
              </a:prstGeom>
              <a:blipFill>
                <a:blip r:embed="rId9"/>
                <a:stretch>
                  <a:fillRect/>
                </a:stretch>
              </a:blipFill>
            </p:spPr>
            <p:txBody>
              <a:bodyPr/>
              <a:lstStyle/>
              <a:p>
                <a:r>
                  <a:rPr lang="en-GB">
                    <a:noFill/>
                  </a:rPr>
                  <a:t> </a:t>
                </a:r>
              </a:p>
            </p:txBody>
          </p:sp>
        </mc:Fallback>
      </mc:AlternateContent>
      <p:grpSp>
        <p:nvGrpSpPr>
          <p:cNvPr id="44" name="Group 43"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0635DE26-00E2-3B07-B69F-2CEA825BB3B3}"/>
              </a:ext>
            </a:extLst>
          </p:cNvPr>
          <p:cNvGrpSpPr/>
          <p:nvPr/>
        </p:nvGrpSpPr>
        <p:grpSpPr>
          <a:xfrm>
            <a:off x="3576872" y="1075783"/>
            <a:ext cx="1318687" cy="805092"/>
            <a:chOff x="6659025" y="1572491"/>
            <a:chExt cx="1318687" cy="805092"/>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47F495E-DCF3-3E91-06BD-37FB1B1EE5CA}"/>
                    </a:ext>
                  </a:extLst>
                </p:cNvPr>
                <p:cNvSpPr txBox="1"/>
                <p:nvPr/>
              </p:nvSpPr>
              <p:spPr>
                <a:xfrm>
                  <a:off x="6659025" y="1572491"/>
                  <a:ext cx="1037175" cy="80509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vi-VN" sz="2800" b="0" i="1" smtClean="0">
                            <a:solidFill>
                              <a:srgbClr val="FF0000"/>
                            </a:solidFill>
                            <a:latin typeface="Cambria Math" panose="02040503050406030204" pitchFamily="18" charset="0"/>
                          </a:rPr>
                          <m:t>=</m:t>
                        </m:r>
                        <m:f>
                          <m:fPr>
                            <m:ctrlPr>
                              <a:rPr lang="pt-BR" sz="2800" b="0" i="1" smtClean="0">
                                <a:solidFill>
                                  <a:srgbClr val="FF0000"/>
                                </a:solidFill>
                                <a:latin typeface="Cambria Math" panose="02040503050406030204" pitchFamily="18" charset="0"/>
                              </a:rPr>
                            </m:ctrlPr>
                          </m:fPr>
                          <m:num>
                            <m:r>
                              <a:rPr lang="vi-VN" sz="2800" i="1">
                                <a:solidFill>
                                  <a:srgbClr val="FF0000"/>
                                </a:solidFill>
                                <a:latin typeface="Cambria Math" panose="02040503050406030204" pitchFamily="18" charset="0"/>
                              </a:rPr>
                              <m:t>4</m:t>
                            </m:r>
                          </m:num>
                          <m:den>
                            <m:r>
                              <a:rPr lang="vi-VN" sz="2800" i="1">
                                <a:solidFill>
                                  <a:srgbClr val="FF0000"/>
                                </a:solidFill>
                                <a:latin typeface="Cambria Math" panose="02040503050406030204" pitchFamily="18" charset="0"/>
                              </a:rPr>
                              <m:t>3</m:t>
                            </m:r>
                          </m:den>
                        </m:f>
                      </m:oMath>
                    </m:oMathPara>
                  </a14:m>
                  <a:endParaRPr lang="en-US" sz="2800" i="1" dirty="0">
                    <a:solidFill>
                      <a:srgbClr val="FF0000"/>
                    </a:solidFill>
                  </a:endParaRPr>
                </a:p>
              </p:txBody>
            </p:sp>
          </mc:Choice>
          <mc:Fallback xmlns="">
            <p:sp>
              <p:nvSpPr>
                <p:cNvPr id="33" name="TextBox 32">
                  <a:extLst>
                    <a:ext uri="{FF2B5EF4-FFF2-40B4-BE49-F238E27FC236}">
                      <a16:creationId xmlns:a16="http://schemas.microsoft.com/office/drawing/2014/main" id="{A47F495E-DCF3-3E91-06BD-37FB1B1EE5CA}"/>
                    </a:ext>
                  </a:extLst>
                </p:cNvPr>
                <p:cNvSpPr txBox="1">
                  <a:spLocks noRot="1" noChangeAspect="1" noMove="1" noResize="1" noEditPoints="1" noAdjustHandles="1" noChangeArrowheads="1" noChangeShapeType="1" noTextEdit="1"/>
                </p:cNvSpPr>
                <p:nvPr/>
              </p:nvSpPr>
              <p:spPr>
                <a:xfrm>
                  <a:off x="6659025" y="1572491"/>
                  <a:ext cx="1037175" cy="80509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2840D8D-1C88-917C-1ECA-7E50A78C5DA0}"/>
                    </a:ext>
                  </a:extLst>
                </p:cNvPr>
                <p:cNvSpPr txBox="1"/>
                <p:nvPr/>
              </p:nvSpPr>
              <p:spPr>
                <a:xfrm>
                  <a:off x="7505700" y="1746992"/>
                  <a:ext cx="472012"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vi-VN" sz="2800" b="0" i="1" dirty="0">
                            <a:solidFill>
                              <a:srgbClr val="FF0000"/>
                            </a:solidFill>
                            <a:latin typeface="Cambria Math" panose="02040503050406030204" pitchFamily="18" charset="0"/>
                          </a:rPr>
                          <m:t>𝑥</m:t>
                        </m:r>
                        <m:r>
                          <a:rPr lang="vi-VN" sz="2800" i="1" dirty="0" smtClean="0">
                            <a:solidFill>
                              <a:srgbClr val="FF0000"/>
                            </a:solidFill>
                            <a:latin typeface="Cambria Math" panose="02040503050406030204" pitchFamily="18" charset="0"/>
                          </a:rPr>
                          <m:t>𝑦</m:t>
                        </m:r>
                      </m:oMath>
                    </m:oMathPara>
                  </a14:m>
                  <a:endParaRPr lang="en-US" sz="2800" i="1" dirty="0">
                    <a:solidFill>
                      <a:srgbClr val="FF0000"/>
                    </a:solidFill>
                  </a:endParaRPr>
                </a:p>
              </p:txBody>
            </p:sp>
          </mc:Choice>
          <mc:Fallback xmlns="">
            <p:sp>
              <p:nvSpPr>
                <p:cNvPr id="34" name="TextBox 33">
                  <a:extLst>
                    <a:ext uri="{FF2B5EF4-FFF2-40B4-BE49-F238E27FC236}">
                      <a16:creationId xmlns:a16="http://schemas.microsoft.com/office/drawing/2014/main" id="{52840D8D-1C88-917C-1ECA-7E50A78C5DA0}"/>
                    </a:ext>
                  </a:extLst>
                </p:cNvPr>
                <p:cNvSpPr txBox="1">
                  <a:spLocks noRot="1" noChangeAspect="1" noMove="1" noResize="1" noEditPoints="1" noAdjustHandles="1" noChangeArrowheads="1" noChangeShapeType="1" noTextEdit="1"/>
                </p:cNvSpPr>
                <p:nvPr/>
              </p:nvSpPr>
              <p:spPr>
                <a:xfrm>
                  <a:off x="7505700" y="1746992"/>
                  <a:ext cx="472012" cy="430887"/>
                </a:xfrm>
                <a:prstGeom prst="rect">
                  <a:avLst/>
                </a:prstGeom>
                <a:blipFill>
                  <a:blip r:embed="rId11"/>
                  <a:stretch>
                    <a:fillRect/>
                  </a:stretch>
                </a:blipFill>
              </p:spPr>
              <p:txBody>
                <a:bodyPr/>
                <a:lstStyle/>
                <a:p>
                  <a:r>
                    <a:rPr lang="en-US">
                      <a:noFill/>
                    </a:rPr>
                    <a:t> </a:t>
                  </a:r>
                </a:p>
              </p:txBody>
            </p:sp>
          </mc:Fallback>
        </mc:AlternateContent>
      </p:grpSp>
      <p:grpSp>
        <p:nvGrpSpPr>
          <p:cNvPr id="45" name="Group 44"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F12B2DFE-D6FB-C054-2465-E4135D468B22}"/>
              </a:ext>
            </a:extLst>
          </p:cNvPr>
          <p:cNvGrpSpPr/>
          <p:nvPr/>
        </p:nvGrpSpPr>
        <p:grpSpPr>
          <a:xfrm>
            <a:off x="4350394" y="1655503"/>
            <a:ext cx="2233124" cy="809452"/>
            <a:chOff x="6454418" y="2295784"/>
            <a:chExt cx="2233124" cy="809452"/>
          </a:xfrm>
        </p:grpSpPr>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B93F0CBF-599B-DD00-2DD3-92DBF16E778C}"/>
                    </a:ext>
                  </a:extLst>
                </p:cNvPr>
                <p:cNvSpPr txBox="1"/>
                <p:nvPr/>
              </p:nvSpPr>
              <p:spPr>
                <a:xfrm>
                  <a:off x="7650367" y="2295784"/>
                  <a:ext cx="1037175" cy="8094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t-BR" sz="2800" b="0" i="1" smtClean="0">
                                <a:solidFill>
                                  <a:srgbClr val="FF0000"/>
                                </a:solidFill>
                                <a:latin typeface="Cambria Math" panose="02040503050406030204" pitchFamily="18" charset="0"/>
                              </a:rPr>
                            </m:ctrlPr>
                          </m:fPr>
                          <m:num>
                            <m:r>
                              <a:rPr lang="vi-VN" sz="2800" i="1">
                                <a:solidFill>
                                  <a:srgbClr val="FF0000"/>
                                </a:solidFill>
                                <a:latin typeface="Cambria Math" panose="02040503050406030204" pitchFamily="18" charset="0"/>
                              </a:rPr>
                              <m:t>3</m:t>
                            </m:r>
                          </m:num>
                          <m:den>
                            <m:r>
                              <a:rPr lang="vi-VN" sz="2800" i="1">
                                <a:solidFill>
                                  <a:srgbClr val="FF0000"/>
                                </a:solidFill>
                                <a:latin typeface="Cambria Math" panose="02040503050406030204" pitchFamily="18" charset="0"/>
                              </a:rPr>
                              <m:t>2</m:t>
                            </m:r>
                          </m:den>
                        </m:f>
                      </m:oMath>
                    </m:oMathPara>
                  </a14:m>
                  <a:endParaRPr lang="en-US" sz="2800" i="1" dirty="0">
                    <a:solidFill>
                      <a:srgbClr val="FF0000"/>
                    </a:solidFill>
                  </a:endParaRPr>
                </a:p>
              </p:txBody>
            </p:sp>
          </mc:Choice>
          <mc:Fallback xmlns="">
            <p:sp>
              <p:nvSpPr>
                <p:cNvPr id="36" name="TextBox 35">
                  <a:extLst>
                    <a:ext uri="{FF2B5EF4-FFF2-40B4-BE49-F238E27FC236}">
                      <a16:creationId xmlns:a16="http://schemas.microsoft.com/office/drawing/2014/main" id="{B93F0CBF-599B-DD00-2DD3-92DBF16E778C}"/>
                    </a:ext>
                  </a:extLst>
                </p:cNvPr>
                <p:cNvSpPr txBox="1">
                  <a:spLocks noRot="1" noChangeAspect="1" noMove="1" noResize="1" noEditPoints="1" noAdjustHandles="1" noChangeArrowheads="1" noChangeShapeType="1" noTextEdit="1"/>
                </p:cNvSpPr>
                <p:nvPr/>
              </p:nvSpPr>
              <p:spPr>
                <a:xfrm>
                  <a:off x="7650367" y="2295784"/>
                  <a:ext cx="1037175" cy="80945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0F78971-7ADE-1728-AA5E-F89D58F15409}"/>
                    </a:ext>
                  </a:extLst>
                </p:cNvPr>
                <p:cNvSpPr txBox="1"/>
                <p:nvPr/>
              </p:nvSpPr>
              <p:spPr>
                <a:xfrm>
                  <a:off x="6454418" y="2532240"/>
                  <a:ext cx="1626444"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vi-VN" sz="2800" b="0" i="1" smtClean="0">
                            <a:solidFill>
                              <a:srgbClr val="FF0000"/>
                            </a:solidFill>
                            <a:latin typeface="Cambria Math" panose="02040503050406030204" pitchFamily="18" charset="0"/>
                          </a:rPr>
                          <m:t>=</m:t>
                        </m:r>
                        <m:r>
                          <a:rPr lang="vi-VN" sz="2800" b="0" i="0" smtClean="0">
                            <a:solidFill>
                              <a:srgbClr val="FF0000"/>
                            </a:solidFill>
                            <a:latin typeface="Cambria Math" panose="02040503050406030204" pitchFamily="18" charset="0"/>
                          </a:rPr>
                          <m:t>−</m:t>
                        </m:r>
                        <m:sSup>
                          <m:sSupPr>
                            <m:ctrlPr>
                              <a:rPr lang="en-US" sz="2800" i="1">
                                <a:solidFill>
                                  <a:srgbClr val="FF0000"/>
                                </a:solidFill>
                                <a:latin typeface="Cambria Math" panose="02040503050406030204" pitchFamily="18" charset="0"/>
                              </a:rPr>
                            </m:ctrlPr>
                          </m:sSupPr>
                          <m:e>
                            <m:r>
                              <a:rPr lang="vi-VN" sz="2800" i="1">
                                <a:solidFill>
                                  <a:srgbClr val="FF0000"/>
                                </a:solidFill>
                                <a:latin typeface="Cambria Math" panose="02040503050406030204" pitchFamily="18" charset="0"/>
                              </a:rPr>
                              <m:t>𝑥</m:t>
                            </m:r>
                          </m:e>
                          <m:sup>
                            <m:r>
                              <a:rPr lang="vi-VN" sz="2800" i="1">
                                <a:solidFill>
                                  <a:srgbClr val="FF0000"/>
                                </a:solidFill>
                                <a:latin typeface="Cambria Math" panose="02040503050406030204" pitchFamily="18" charset="0"/>
                              </a:rPr>
                              <m:t>3</m:t>
                            </m:r>
                          </m:sup>
                        </m:sSup>
                        <m:r>
                          <a:rPr lang="vi-VN" sz="2800" b="0" i="1" smtClean="0">
                            <a:solidFill>
                              <a:srgbClr val="FF0000"/>
                            </a:solidFill>
                            <a:latin typeface="Cambria Math" panose="02040503050406030204" pitchFamily="18" charset="0"/>
                          </a:rPr>
                          <m:t>+</m:t>
                        </m:r>
                      </m:oMath>
                    </m:oMathPara>
                  </a14:m>
                  <a:endParaRPr lang="en-US" sz="2800" i="1" dirty="0">
                    <a:solidFill>
                      <a:srgbClr val="FF0000"/>
                    </a:solidFill>
                  </a:endParaRPr>
                </a:p>
              </p:txBody>
            </p:sp>
          </mc:Choice>
          <mc:Fallback xmlns="">
            <p:sp>
              <p:nvSpPr>
                <p:cNvPr id="37" name="TextBox 36">
                  <a:extLst>
                    <a:ext uri="{FF2B5EF4-FFF2-40B4-BE49-F238E27FC236}">
                      <a16:creationId xmlns:a16="http://schemas.microsoft.com/office/drawing/2014/main" id="{70F78971-7ADE-1728-AA5E-F89D58F15409}"/>
                    </a:ext>
                  </a:extLst>
                </p:cNvPr>
                <p:cNvSpPr txBox="1">
                  <a:spLocks noRot="1" noChangeAspect="1" noMove="1" noResize="1" noEditPoints="1" noAdjustHandles="1" noChangeArrowheads="1" noChangeShapeType="1" noTextEdit="1"/>
                </p:cNvSpPr>
                <p:nvPr/>
              </p:nvSpPr>
              <p:spPr>
                <a:xfrm>
                  <a:off x="6454418" y="2532240"/>
                  <a:ext cx="1626444" cy="430887"/>
                </a:xfrm>
                <a:prstGeom prst="rect">
                  <a:avLst/>
                </a:prstGeom>
                <a:blipFill>
                  <a:blip r:embed="rId13"/>
                  <a:stretch>
                    <a:fillRect/>
                  </a:stretch>
                </a:blipFill>
              </p:spPr>
              <p:txBody>
                <a:bodyPr/>
                <a:lstStyle/>
                <a:p>
                  <a:r>
                    <a:rPr lang="en-US">
                      <a:noFill/>
                    </a:rPr>
                    <a:t> </a:t>
                  </a:r>
                </a:p>
              </p:txBody>
            </p:sp>
          </mc:Fallback>
        </mc:AlternateContent>
      </p:grpSp>
      <p:grpSp>
        <p:nvGrpSpPr>
          <p:cNvPr id="46" name="Group 45">
            <a:extLst>
              <a:ext uri="{FF2B5EF4-FFF2-40B4-BE49-F238E27FC236}">
                <a16:creationId xmlns:a16="http://schemas.microsoft.com/office/drawing/2014/main" id="{75E4E604-CDFE-B600-0F3D-176A53BB7833}"/>
              </a:ext>
            </a:extLst>
          </p:cNvPr>
          <p:cNvGrpSpPr/>
          <p:nvPr/>
        </p:nvGrpSpPr>
        <p:grpSpPr>
          <a:xfrm>
            <a:off x="5171236" y="2361710"/>
            <a:ext cx="2233124" cy="843821"/>
            <a:chOff x="6428510" y="3199194"/>
            <a:chExt cx="2233124" cy="843821"/>
          </a:xfrm>
        </p:grpSpPr>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1652A0D-6959-6E1E-8DF2-185F84441F53}"/>
                    </a:ext>
                  </a:extLst>
                </p:cNvPr>
                <p:cNvSpPr txBox="1"/>
                <p:nvPr/>
              </p:nvSpPr>
              <p:spPr>
                <a:xfrm>
                  <a:off x="7624459" y="3199194"/>
                  <a:ext cx="1037175" cy="8438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t-BR" sz="2800" b="0" i="1" smtClean="0">
                                <a:solidFill>
                                  <a:srgbClr val="FF0000"/>
                                </a:solidFill>
                                <a:latin typeface="Cambria Math" panose="02040503050406030204" pitchFamily="18" charset="0"/>
                              </a:rPr>
                            </m:ctrlPr>
                          </m:fPr>
                          <m:num>
                            <m:r>
                              <a:rPr lang="vi-VN" sz="2800" i="1">
                                <a:solidFill>
                                  <a:srgbClr val="FF0000"/>
                                </a:solidFill>
                                <a:latin typeface="Cambria Math" panose="02040503050406030204" pitchFamily="18" charset="0"/>
                              </a:rPr>
                              <m:t>5</m:t>
                            </m:r>
                          </m:num>
                          <m:den>
                            <m:r>
                              <a:rPr lang="vi-VN" sz="2800" i="1">
                                <a:solidFill>
                                  <a:srgbClr val="FF0000"/>
                                </a:solidFill>
                                <a:latin typeface="Cambria Math" panose="02040503050406030204" pitchFamily="18" charset="0"/>
                              </a:rPr>
                              <m:t>3</m:t>
                            </m:r>
                          </m:den>
                        </m:f>
                      </m:oMath>
                    </m:oMathPara>
                  </a14:m>
                  <a:endParaRPr lang="en-US" sz="2800" i="1" dirty="0">
                    <a:solidFill>
                      <a:srgbClr val="FF0000"/>
                    </a:solidFill>
                  </a:endParaRPr>
                </a:p>
              </p:txBody>
            </p:sp>
          </mc:Choice>
          <mc:Fallback xmlns="">
            <p:sp>
              <p:nvSpPr>
                <p:cNvPr id="38" name="TextBox 37">
                  <a:extLst>
                    <a:ext uri="{FF2B5EF4-FFF2-40B4-BE49-F238E27FC236}">
                      <a16:creationId xmlns:a16="http://schemas.microsoft.com/office/drawing/2014/main" id="{31652A0D-6959-6E1E-8DF2-185F84441F53}"/>
                    </a:ext>
                  </a:extLst>
                </p:cNvPr>
                <p:cNvSpPr txBox="1">
                  <a:spLocks noRot="1" noChangeAspect="1" noMove="1" noResize="1" noEditPoints="1" noAdjustHandles="1" noChangeArrowheads="1" noChangeShapeType="1" noTextEdit="1"/>
                </p:cNvSpPr>
                <p:nvPr/>
              </p:nvSpPr>
              <p:spPr>
                <a:xfrm>
                  <a:off x="7624459" y="3199194"/>
                  <a:ext cx="1037175" cy="843821"/>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A344FB2-5754-9D7E-A836-A73846A0C8A7}"/>
                    </a:ext>
                  </a:extLst>
                </p:cNvPr>
                <p:cNvSpPr txBox="1"/>
                <p:nvPr/>
              </p:nvSpPr>
              <p:spPr>
                <a:xfrm>
                  <a:off x="6428510" y="3435650"/>
                  <a:ext cx="1626444"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vi-VN" sz="2800" b="0" i="1" smtClean="0">
                            <a:solidFill>
                              <a:srgbClr val="FF0000"/>
                            </a:solidFill>
                            <a:latin typeface="Cambria Math" panose="02040503050406030204" pitchFamily="18" charset="0"/>
                          </a:rPr>
                          <m:t>=</m:t>
                        </m:r>
                        <m:r>
                          <a:rPr lang="vi-VN" sz="2800" b="0" i="0" smtClean="0">
                            <a:solidFill>
                              <a:srgbClr val="FF0000"/>
                            </a:solidFill>
                            <a:latin typeface="Cambria Math" panose="02040503050406030204" pitchFamily="18" charset="0"/>
                          </a:rPr>
                          <m:t>−</m:t>
                        </m:r>
                        <m:r>
                          <a:rPr lang="vi-VN" sz="2800" i="1">
                            <a:solidFill>
                              <a:srgbClr val="FF0000"/>
                            </a:solidFill>
                            <a:latin typeface="Cambria Math" panose="02040503050406030204" pitchFamily="18" charset="0"/>
                          </a:rPr>
                          <m:t>3</m:t>
                        </m:r>
                        <m:r>
                          <a:rPr lang="vi-VN" sz="2800" i="1">
                            <a:solidFill>
                              <a:srgbClr val="FF0000"/>
                            </a:solidFill>
                            <a:latin typeface="Cambria Math" panose="02040503050406030204" pitchFamily="18" charset="0"/>
                          </a:rPr>
                          <m:t>𝑥𝑦</m:t>
                        </m:r>
                        <m:r>
                          <a:rPr lang="vi-VN" sz="2800" b="0" i="1" smtClean="0">
                            <a:solidFill>
                              <a:srgbClr val="FF0000"/>
                            </a:solidFill>
                            <a:latin typeface="Cambria Math" panose="02040503050406030204" pitchFamily="18" charset="0"/>
                          </a:rPr>
                          <m:t>+</m:t>
                        </m:r>
                      </m:oMath>
                    </m:oMathPara>
                  </a14:m>
                  <a:endParaRPr lang="en-US" sz="2800" i="1" dirty="0">
                    <a:solidFill>
                      <a:srgbClr val="FF0000"/>
                    </a:solidFill>
                  </a:endParaRPr>
                </a:p>
              </p:txBody>
            </p:sp>
          </mc:Choice>
          <mc:Fallback xmlns="">
            <p:sp>
              <p:nvSpPr>
                <p:cNvPr id="39" name="TextBox 38">
                  <a:extLst>
                    <a:ext uri="{FF2B5EF4-FFF2-40B4-BE49-F238E27FC236}">
                      <a16:creationId xmlns:a16="http://schemas.microsoft.com/office/drawing/2014/main" id="{EA344FB2-5754-9D7E-A836-A73846A0C8A7}"/>
                    </a:ext>
                  </a:extLst>
                </p:cNvPr>
                <p:cNvSpPr txBox="1">
                  <a:spLocks noRot="1" noChangeAspect="1" noMove="1" noResize="1" noEditPoints="1" noAdjustHandles="1" noChangeArrowheads="1" noChangeShapeType="1" noTextEdit="1"/>
                </p:cNvSpPr>
                <p:nvPr/>
              </p:nvSpPr>
              <p:spPr>
                <a:xfrm>
                  <a:off x="6428510" y="3435650"/>
                  <a:ext cx="1626444" cy="430887"/>
                </a:xfrm>
                <a:prstGeom prst="rect">
                  <a:avLst/>
                </a:prstGeom>
                <a:blipFill>
                  <a:blip r:embed="rId1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ECE7541B-CB12-3A32-208B-E1580EC9BAC4}"/>
                  </a:ext>
                </a:extLst>
              </p:cNvPr>
              <p:cNvSpPr txBox="1"/>
              <p:nvPr/>
            </p:nvSpPr>
            <p:spPr>
              <a:xfrm>
                <a:off x="5357201" y="3308713"/>
                <a:ext cx="348532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rgbClr val="FF0000"/>
                              </a:solidFill>
                              <a:latin typeface="Cambria Math" panose="02040503050406030204" pitchFamily="18" charset="0"/>
                            </a:rPr>
                          </m:ctrlPr>
                        </m:sSupPr>
                        <m:e>
                          <m:r>
                            <a:rPr lang="vi-VN" sz="2800" b="0" i="1" smtClean="0">
                              <a:solidFill>
                                <a:srgbClr val="FF0000"/>
                              </a:solidFill>
                              <a:latin typeface="Cambria Math" panose="02040503050406030204" pitchFamily="18" charset="0"/>
                            </a:rPr>
                            <m:t>=−</m:t>
                          </m:r>
                          <m:r>
                            <a:rPr lang="vi-VN" sz="2800" i="1">
                              <a:solidFill>
                                <a:srgbClr val="FF0000"/>
                              </a:solidFill>
                              <a:latin typeface="Cambria Math" panose="02040503050406030204" pitchFamily="18" charset="0"/>
                            </a:rPr>
                            <m:t>2</m:t>
                          </m:r>
                          <m:r>
                            <a:rPr lang="vi-VN" sz="2800" i="1">
                              <a:solidFill>
                                <a:srgbClr val="FF0000"/>
                              </a:solidFill>
                              <a:latin typeface="Cambria Math" panose="02040503050406030204" pitchFamily="18" charset="0"/>
                            </a:rPr>
                            <m:t>𝑥</m:t>
                          </m:r>
                        </m:e>
                        <m:sup>
                          <m:r>
                            <a:rPr lang="vi-VN" sz="2800" i="1">
                              <a:solidFill>
                                <a:srgbClr val="FF0000"/>
                              </a:solidFill>
                              <a:latin typeface="Cambria Math" panose="02040503050406030204" pitchFamily="18" charset="0"/>
                            </a:rPr>
                            <m:t>2</m:t>
                          </m:r>
                        </m:sup>
                      </m:sSup>
                      <m:r>
                        <m:rPr>
                          <m:nor/>
                        </m:rPr>
                        <a:rPr lang="vi-VN" sz="2800" b="0" i="0" smtClean="0">
                          <a:solidFill>
                            <a:srgbClr val="FF0000"/>
                          </a:solidFill>
                          <a:latin typeface="Cambria Math" panose="02040503050406030204" pitchFamily="18" charset="0"/>
                        </a:rPr>
                        <m:t>+</m:t>
                      </m:r>
                      <m:r>
                        <a:rPr lang="vi-VN" sz="2800" i="1">
                          <a:solidFill>
                            <a:srgbClr val="FF0000"/>
                          </a:solidFill>
                          <a:latin typeface="Cambria Math" panose="02040503050406030204" pitchFamily="18" charset="0"/>
                        </a:rPr>
                        <m:t>4</m:t>
                      </m:r>
                      <m:r>
                        <a:rPr lang="vi-VN" sz="2800" i="1">
                          <a:solidFill>
                            <a:srgbClr val="FF0000"/>
                          </a:solidFill>
                          <a:latin typeface="Cambria Math" panose="02040503050406030204" pitchFamily="18" charset="0"/>
                        </a:rPr>
                        <m:t>𝑥𝑦</m:t>
                      </m:r>
                      <m:r>
                        <a:rPr lang="vi-VN" sz="2800" b="0" i="1" smtClean="0">
                          <a:solidFill>
                            <a:srgbClr val="FF0000"/>
                          </a:solidFill>
                          <a:latin typeface="Cambria Math" panose="02040503050406030204" pitchFamily="18" charset="0"/>
                        </a:rPr>
                        <m:t>−</m:t>
                      </m:r>
                      <m:r>
                        <a:rPr lang="vi-VN" sz="2800" i="1">
                          <a:solidFill>
                            <a:srgbClr val="FF0000"/>
                          </a:solidFill>
                          <a:latin typeface="Cambria Math" panose="02040503050406030204" pitchFamily="18" charset="0"/>
                        </a:rPr>
                        <m:t>6</m:t>
                      </m:r>
                      <m:sSup>
                        <m:sSupPr>
                          <m:ctrlPr>
                            <a:rPr lang="en-US" sz="2800" i="1" smtClean="0">
                              <a:solidFill>
                                <a:srgbClr val="FF0000"/>
                              </a:solidFill>
                              <a:latin typeface="Cambria Math" panose="02040503050406030204" pitchFamily="18" charset="0"/>
                            </a:rPr>
                          </m:ctrlPr>
                        </m:sSupPr>
                        <m:e>
                          <m:r>
                            <a:rPr lang="vi-VN" sz="2800" i="1">
                              <a:solidFill>
                                <a:srgbClr val="FF0000"/>
                              </a:solidFill>
                              <a:latin typeface="Cambria Math" panose="02040503050406030204" pitchFamily="18" charset="0"/>
                            </a:rPr>
                            <m:t>𝑦</m:t>
                          </m:r>
                        </m:e>
                        <m:sup>
                          <m:r>
                            <a:rPr lang="en-US" sz="2800" i="1">
                              <a:solidFill>
                                <a:srgbClr val="FF0000"/>
                              </a:solidFill>
                              <a:latin typeface="Cambria Math" panose="02040503050406030204" pitchFamily="18" charset="0"/>
                            </a:rPr>
                            <m:t>2</m:t>
                          </m:r>
                        </m:sup>
                      </m:sSup>
                    </m:oMath>
                  </m:oMathPara>
                </a14:m>
                <a:endParaRPr lang="en-US" sz="2800" dirty="0">
                  <a:solidFill>
                    <a:srgbClr val="FF0000"/>
                  </a:solidFill>
                </a:endParaRPr>
              </a:p>
            </p:txBody>
          </p:sp>
        </mc:Choice>
        <mc:Fallback xmlns="">
          <p:sp>
            <p:nvSpPr>
              <p:cNvPr id="41" name="TextBox 40">
                <a:extLst>
                  <a:ext uri="{FF2B5EF4-FFF2-40B4-BE49-F238E27FC236}">
                    <a16:creationId xmlns:a16="http://schemas.microsoft.com/office/drawing/2014/main" id="{ECE7541B-CB12-3A32-208B-E1580EC9BAC4}"/>
                  </a:ext>
                </a:extLst>
              </p:cNvPr>
              <p:cNvSpPr txBox="1">
                <a:spLocks noRot="1" noChangeAspect="1" noMove="1" noResize="1" noEditPoints="1" noAdjustHandles="1" noChangeArrowheads="1" noChangeShapeType="1" noTextEdit="1"/>
              </p:cNvSpPr>
              <p:nvPr/>
            </p:nvSpPr>
            <p:spPr>
              <a:xfrm>
                <a:off x="5357201" y="3308713"/>
                <a:ext cx="3485324" cy="52322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D2460B02-6CB7-D7D5-6F4F-8BC5553AA998}"/>
                  </a:ext>
                </a:extLst>
              </p:cNvPr>
              <p:cNvSpPr txBox="1"/>
              <p:nvPr/>
            </p:nvSpPr>
            <p:spPr>
              <a:xfrm>
                <a:off x="5791200" y="4177909"/>
                <a:ext cx="3485324" cy="523220"/>
              </a:xfrm>
              <a:prstGeom prst="rect">
                <a:avLst/>
              </a:prstGeom>
              <a:noFill/>
            </p:spPr>
            <p:txBody>
              <a:bodyPr wrap="square">
                <a:spAutoFit/>
              </a:bodyPr>
              <a:lstStyle/>
              <a:p>
                <a14:m>
                  <m:oMath xmlns:m="http://schemas.openxmlformats.org/officeDocument/2006/math">
                    <m:sSup>
                      <m:sSupPr>
                        <m:ctrlPr>
                          <a:rPr lang="en-US" sz="2800" i="1" smtClean="0">
                            <a:solidFill>
                              <a:srgbClr val="FF0000"/>
                            </a:solidFill>
                            <a:latin typeface="Cambria Math" panose="02040503050406030204" pitchFamily="18" charset="0"/>
                          </a:rPr>
                        </m:ctrlPr>
                      </m:sSupPr>
                      <m:e>
                        <m:r>
                          <a:rPr lang="vi-VN" sz="2800" b="0" i="1" smtClean="0">
                            <a:solidFill>
                              <a:srgbClr val="FF0000"/>
                            </a:solidFill>
                            <a:latin typeface="Cambria Math" panose="02040503050406030204" pitchFamily="18" charset="0"/>
                          </a:rPr>
                          <m:t>=−</m:t>
                        </m:r>
                        <m:r>
                          <a:rPr lang="vi-VN" sz="2800" i="1">
                            <a:solidFill>
                              <a:srgbClr val="FF0000"/>
                            </a:solidFill>
                            <a:latin typeface="Cambria Math" panose="02040503050406030204" pitchFamily="18" charset="0"/>
                          </a:rPr>
                          <m:t>𝑥</m:t>
                        </m:r>
                      </m:e>
                      <m:sup>
                        <m:r>
                          <a:rPr lang="vi-VN" sz="2800" i="1">
                            <a:solidFill>
                              <a:srgbClr val="FF0000"/>
                            </a:solidFill>
                            <a:latin typeface="Cambria Math" panose="02040503050406030204" pitchFamily="18" charset="0"/>
                          </a:rPr>
                          <m:t>2</m:t>
                        </m:r>
                      </m:sup>
                    </m:sSup>
                    <m:r>
                      <m:rPr>
                        <m:nor/>
                      </m:rPr>
                      <a:rPr lang="vi-VN" sz="2800" b="0" i="0" smtClean="0">
                        <a:solidFill>
                          <a:srgbClr val="FF0000"/>
                        </a:solidFill>
                        <a:latin typeface="Cambria Math" panose="02040503050406030204" pitchFamily="18" charset="0"/>
                      </a:rPr>
                      <m:t>+</m:t>
                    </m:r>
                    <m:r>
                      <a:rPr lang="vi-VN" sz="2800" i="1">
                        <a:solidFill>
                          <a:srgbClr val="FF0000"/>
                        </a:solidFill>
                        <a:latin typeface="Cambria Math" panose="02040503050406030204" pitchFamily="18" charset="0"/>
                      </a:rPr>
                      <m:t>2</m:t>
                    </m:r>
                    <m:sSup>
                      <m:sSupPr>
                        <m:ctrlPr>
                          <a:rPr lang="en-US" sz="2800" i="1">
                            <a:solidFill>
                              <a:srgbClr val="FF0000"/>
                            </a:solidFill>
                            <a:latin typeface="Cambria Math" panose="02040503050406030204" pitchFamily="18" charset="0"/>
                          </a:rPr>
                        </m:ctrlPr>
                      </m:sSupPr>
                      <m:e>
                        <m:r>
                          <a:rPr lang="vi-VN" sz="2800" i="1">
                            <a:solidFill>
                              <a:srgbClr val="FF0000"/>
                            </a:solidFill>
                            <a:latin typeface="Cambria Math" panose="02040503050406030204" pitchFamily="18" charset="0"/>
                          </a:rPr>
                          <m:t>𝑦</m:t>
                        </m:r>
                      </m:e>
                      <m:sup>
                        <m:r>
                          <a:rPr lang="en-US" sz="2800" i="1">
                            <a:solidFill>
                              <a:srgbClr val="FF0000"/>
                            </a:solidFill>
                            <a:latin typeface="Cambria Math" panose="02040503050406030204" pitchFamily="18" charset="0"/>
                          </a:rPr>
                          <m:t>2</m:t>
                        </m:r>
                      </m:sup>
                    </m:sSup>
                    <m:r>
                      <a:rPr lang="vi-VN" sz="2800" b="0" i="1" smtClean="0">
                        <a:solidFill>
                          <a:srgbClr val="FF0000"/>
                        </a:solidFill>
                        <a:latin typeface="Cambria Math" panose="02040503050406030204" pitchFamily="18" charset="0"/>
                      </a:rPr>
                      <m:t>−</m:t>
                    </m:r>
                    <m:r>
                      <a:rPr lang="vi-VN" sz="2800" i="1">
                        <a:solidFill>
                          <a:srgbClr val="FF0000"/>
                        </a:solidFill>
                        <a:latin typeface="Cambria Math" panose="02040503050406030204" pitchFamily="18" charset="0"/>
                      </a:rPr>
                      <m:t>3</m:t>
                    </m:r>
                    <m:sSup>
                      <m:sSupPr>
                        <m:ctrlPr>
                          <a:rPr lang="en-US" sz="2800" i="1" smtClean="0">
                            <a:solidFill>
                              <a:srgbClr val="FF0000"/>
                            </a:solidFill>
                            <a:latin typeface="Cambria Math" panose="02040503050406030204" pitchFamily="18" charset="0"/>
                          </a:rPr>
                        </m:ctrlPr>
                      </m:sSupPr>
                      <m:e>
                        <m:r>
                          <a:rPr lang="vi-VN" sz="2800" i="1">
                            <a:solidFill>
                              <a:srgbClr val="FF0000"/>
                            </a:solidFill>
                            <a:latin typeface="Cambria Math" panose="02040503050406030204" pitchFamily="18" charset="0"/>
                          </a:rPr>
                          <m:t>𝑥</m:t>
                        </m:r>
                      </m:e>
                      <m:sup>
                        <m:r>
                          <a:rPr lang="vi-VN" sz="2800" i="1">
                            <a:solidFill>
                              <a:srgbClr val="FF0000"/>
                            </a:solidFill>
                            <a:latin typeface="Cambria Math" panose="02040503050406030204" pitchFamily="18" charset="0"/>
                          </a:rPr>
                          <m:t>3</m:t>
                        </m:r>
                      </m:sup>
                    </m:sSup>
                  </m:oMath>
                </a14:m>
                <a:r>
                  <a:rPr lang="vi-VN" sz="2800" i="1" dirty="0">
                    <a:solidFill>
                      <a:srgbClr val="FF0000"/>
                    </a:solidFill>
                    <a:latin typeface="+mj-lt"/>
                  </a:rPr>
                  <a:t>y</a:t>
                </a:r>
                <a:endParaRPr lang="en-US" sz="2800" i="1" dirty="0">
                  <a:solidFill>
                    <a:srgbClr val="FF0000"/>
                  </a:solidFill>
                  <a:latin typeface="+mj-lt"/>
                </a:endParaRPr>
              </a:p>
            </p:txBody>
          </p:sp>
        </mc:Choice>
        <mc:Fallback xmlns="">
          <p:sp>
            <p:nvSpPr>
              <p:cNvPr id="42" name="TextBox 41">
                <a:extLst>
                  <a:ext uri="{FF2B5EF4-FFF2-40B4-BE49-F238E27FC236}">
                    <a16:creationId xmlns:a16="http://schemas.microsoft.com/office/drawing/2014/main" id="{D2460B02-6CB7-D7D5-6F4F-8BC5553AA998}"/>
                  </a:ext>
                </a:extLst>
              </p:cNvPr>
              <p:cNvSpPr txBox="1">
                <a:spLocks noRot="1" noChangeAspect="1" noMove="1" noResize="1" noEditPoints="1" noAdjustHandles="1" noChangeArrowheads="1" noChangeShapeType="1" noTextEdit="1"/>
              </p:cNvSpPr>
              <p:nvPr/>
            </p:nvSpPr>
            <p:spPr>
              <a:xfrm>
                <a:off x="5791200" y="4177909"/>
                <a:ext cx="3485324" cy="523220"/>
              </a:xfrm>
              <a:prstGeom prst="rect">
                <a:avLst/>
              </a:prstGeom>
              <a:blipFill>
                <a:blip r:embed="rId17"/>
                <a:stretch>
                  <a:fillRect t="-12791" b="-30233"/>
                </a:stretch>
              </a:blipFill>
            </p:spPr>
            <p:txBody>
              <a:bodyPr/>
              <a:lstStyle/>
              <a:p>
                <a:r>
                  <a:rPr lang="en-US">
                    <a:noFill/>
                  </a:rPr>
                  <a:t> </a:t>
                </a:r>
              </a:p>
            </p:txBody>
          </p:sp>
        </mc:Fallback>
      </mc:AlternateContent>
    </p:spTree>
    <p:extLst>
      <p:ext uri="{BB962C8B-B14F-4D97-AF65-F5344CB8AC3E}">
        <p14:creationId xmlns:p14="http://schemas.microsoft.com/office/powerpoint/2010/main" val="38232623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1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1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1500"/>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1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1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D789007C-C634-1108-CD38-8F965CAE8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5346" y="0"/>
            <a:ext cx="5486274" cy="5143617"/>
          </a:xfrm>
          <a:prstGeom prst="rect">
            <a:avLst/>
          </a:prstGeom>
        </p:spPr>
      </p:pic>
      <p:pic>
        <p:nvPicPr>
          <p:cNvPr id="4" name="Picture 3"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2299B177-B313-46AA-9A40-0DC426714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1885950"/>
            <a:ext cx="3670426" cy="3257551"/>
          </a:xfrm>
          <a:prstGeom prst="rect">
            <a:avLst/>
          </a:prstGeom>
        </p:spPr>
      </p:pic>
      <p:sp>
        <p:nvSpPr>
          <p:cNvPr id="6" name="TextBox 5"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08B7191C-3A3B-FF76-98EE-6EC133F8A164}"/>
              </a:ext>
            </a:extLst>
          </p:cNvPr>
          <p:cNvSpPr txBox="1"/>
          <p:nvPr/>
        </p:nvSpPr>
        <p:spPr>
          <a:xfrm>
            <a:off x="914400" y="619810"/>
            <a:ext cx="2895600" cy="646331"/>
          </a:xfrm>
          <a:prstGeom prst="rect">
            <a:avLst/>
          </a:prstGeom>
          <a:noFill/>
        </p:spPr>
        <p:txBody>
          <a:bodyPr wrap="square" rtlCol="0">
            <a:spAutoFit/>
          </a:bodyPr>
          <a:lstStyle/>
          <a:p>
            <a:r>
              <a:rPr lang="en-US" sz="3600" i="1" dirty="0" err="1">
                <a:solidFill>
                  <a:srgbClr val="FF0000"/>
                </a:solidFill>
                <a:latin typeface="Times New Roman" panose="02020603050405020304" pitchFamily="18" charset="0"/>
                <a:cs typeface="Times New Roman" panose="02020603050405020304" pitchFamily="18" charset="0"/>
              </a:rPr>
              <a:t>Đáp</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án</a:t>
            </a:r>
            <a:endParaRPr lang="en-AE" sz="36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732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685800" y="235118"/>
            <a:ext cx="3143250"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3962400" y="1518024"/>
            <a:ext cx="4648200" cy="584775"/>
          </a:xfrm>
          <a:prstGeom prst="rect">
            <a:avLst/>
          </a:prstGeom>
          <a:solidFill>
            <a:srgbClr val="FFFF00"/>
          </a:solidFill>
        </p:spPr>
        <p:txBody>
          <a:bodyPr wrap="square">
            <a:spAutoFit/>
          </a:bodyPr>
          <a:lstStyle/>
          <a:p>
            <a:r>
              <a:rPr lang="en-US" sz="3200" b="1" dirty="0">
                <a:solidFill>
                  <a:srgbClr val="FF0000"/>
                </a:solidFill>
                <a:latin typeface="Times New Roman" panose="02020603050405020304" pitchFamily="18" charset="0"/>
              </a:rPr>
              <a:t>MỞ ĐẦU/ KHỞI ĐỘNG</a:t>
            </a:r>
            <a:endParaRPr lang="en-US" sz="3200" dirty="0"/>
          </a:p>
        </p:txBody>
      </p:sp>
      <p:pic>
        <p:nvPicPr>
          <p:cNvPr id="6" name="Hình ảnh 5"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4572000" y="2190750"/>
            <a:ext cx="1752600" cy="1696666"/>
          </a:xfrm>
          <a:prstGeom prst="ellipse">
            <a:avLst/>
          </a:prstGeom>
        </p:spPr>
      </p:pic>
    </p:spTree>
    <p:extLst>
      <p:ext uri="{BB962C8B-B14F-4D97-AF65-F5344CB8AC3E}">
        <p14:creationId xmlns:p14="http://schemas.microsoft.com/office/powerpoint/2010/main" val="1749209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3" presetClass="entr" presetSubtype="16"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8.30$30+K4lPs7H94VUqPe2XwIsfPRnrXQE//QTEXxb8/8N4CNc6FpgZahzpTjFhMzSA7T/nHJa11DE8Ng2TP3iAmRczFlmslSuUNOgUeb6yRvs0="/>
          <p:cNvSpPr/>
          <p:nvPr/>
        </p:nvSpPr>
        <p:spPr>
          <a:xfrm>
            <a:off x="609600" y="514350"/>
            <a:ext cx="3235960" cy="318516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Times New Roman" panose="02020603050405020304" pitchFamily="18" charset="0"/>
                <a:cs typeface="Times New Roman" panose="02020603050405020304" pitchFamily="18" charset="0"/>
              </a:rPr>
              <a:t>HOẠT ĐỘNG</a:t>
            </a:r>
          </a:p>
        </p:txBody>
      </p:sp>
      <p:pic>
        <p:nvPicPr>
          <p:cNvPr id="4" name="Hình ảnh 3" descr="OPL20U25GSXzBJYl68kk8uQGfFKzs7yb1M4KJWUiLk6ZEvGF+qCIPSnY57AbBFCvTW$2023.18.30$30+K4lPs7H94VUqPe2XwIsfPRnrXQE//QTEXxb8/8N4CNc6FpgZahzpTjFhMzSA7T/nHJa11DE8Ng2TP3iAmRczFlmslSuUNOgUeb6yRvs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225" y="2676087"/>
            <a:ext cx="2320220" cy="2234972"/>
          </a:xfrm>
          <a:prstGeom prst="rect">
            <a:avLst/>
          </a:prstGeom>
        </p:spPr>
      </p:pic>
      <p:sp>
        <p:nvSpPr>
          <p:cNvPr id="2" name="TextBox 10" descr="OPL20U25GSXzBJYl68kk8uQGfFKzs7yb1M4KJWUiLk6ZEvGF+qCIPSnY57AbBFCvTW$2023.18.30$30+K4lPs7H94VUqPe2XwIsfPRnrXQE//QTEXxb8/8N4CNc6FpgZahzpTjFhMzSA7T/nHJa11DE8Ng2TP3iAmRczFlmslSuUNOgUeb6yRvs0="/>
          <p:cNvSpPr txBox="1"/>
          <p:nvPr/>
        </p:nvSpPr>
        <p:spPr>
          <a:xfrm>
            <a:off x="4075090" y="1815147"/>
            <a:ext cx="2438400" cy="583565"/>
          </a:xfrm>
          <a:prstGeom prst="rect">
            <a:avLst/>
          </a:prstGeom>
          <a:solidFill>
            <a:schemeClr val="accent6">
              <a:lumMod val="40000"/>
              <a:lumOff val="60000"/>
            </a:schemeClr>
          </a:solidFill>
        </p:spPr>
        <p:txBody>
          <a:bodyPr wrap="square">
            <a:spAutoFit/>
          </a:bodyPr>
          <a:lstStyle/>
          <a:p>
            <a:r>
              <a:rPr lang="en-GB" altLang="en-US" sz="3200" b="1" dirty="0">
                <a:solidFill>
                  <a:srgbClr val="FF0000"/>
                </a:solidFill>
                <a:latin typeface="Times New Roman" panose="02020603050405020304" pitchFamily="18" charset="0"/>
              </a:rPr>
              <a:t>VẬN DỤNG</a:t>
            </a:r>
          </a:p>
        </p:txBody>
      </p:sp>
    </p:spTree>
    <p:extLst>
      <p:ext uri="{BB962C8B-B14F-4D97-AF65-F5344CB8AC3E}">
        <p14:creationId xmlns:p14="http://schemas.microsoft.com/office/powerpoint/2010/main" val="107823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2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2"/>
                                        </p:tgtEl>
                                        <p:attrNameLst>
                                          <p:attrName>style.visibility</p:attrName>
                                        </p:attrNameLst>
                                      </p:cBhvr>
                                      <p:to>
                                        <p:strVal val="visible"/>
                                      </p:to>
                                    </p:set>
                                    <p:anim by="(-#ppt_w*2)" calcmode="lin" valueType="num">
                                      <p:cBhvr rctx="PPT">
                                        <p:cTn id="18" dur="500" autoRev="1" fill="hold">
                                          <p:stCondLst>
                                            <p:cond delay="0"/>
                                          </p:stCondLst>
                                        </p:cTn>
                                        <p:tgtEl>
                                          <p:spTgt spid="2"/>
                                        </p:tgtEl>
                                        <p:attrNameLst>
                                          <p:attrName>ppt_w</p:attrName>
                                        </p:attrNameLst>
                                      </p:cBhvr>
                                    </p:anim>
                                    <p:anim by="(#ppt_w*0.50)" calcmode="lin" valueType="num">
                                      <p:cBhvr>
                                        <p:cTn id="19" dur="500" decel="50000" autoRev="1" fill="hold">
                                          <p:stCondLst>
                                            <p:cond delay="0"/>
                                          </p:stCondLst>
                                        </p:cTn>
                                        <p:tgtEl>
                                          <p:spTgt spid="2"/>
                                        </p:tgtEl>
                                        <p:attrNameLst>
                                          <p:attrName>ppt_x</p:attrName>
                                        </p:attrNameLst>
                                      </p:cBhvr>
                                    </p:anim>
                                    <p:anim from="(-#ppt_h/2)" to="(#ppt_y)" calcmode="lin" valueType="num">
                                      <p:cBhvr>
                                        <p:cTn id="20" dur="1000" fill="hold">
                                          <p:stCondLst>
                                            <p:cond delay="0"/>
                                          </p:stCondLst>
                                        </p:cTn>
                                        <p:tgtEl>
                                          <p:spTgt spid="2"/>
                                        </p:tgtEl>
                                        <p:attrNameLst>
                                          <p:attrName>ppt_y</p:attrName>
                                        </p:attrNameLst>
                                      </p:cBhvr>
                                    </p:anim>
                                    <p:animRot by="21600000">
                                      <p:cBhvr>
                                        <p:cTn id="21"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8.30$30+K4lPs7H94VUqPe2XwIsfPRnrXQE//QTEXxb8/8N4CNc6FpgZahzpTjFhMzSA7T/nHJa11DE8Ng2TP3iAmRczFlmslSuUNOgUeb6yRvs0="/>
          <p:cNvSpPr/>
          <p:nvPr/>
        </p:nvSpPr>
        <p:spPr>
          <a:xfrm>
            <a:off x="7620" y="0"/>
            <a:ext cx="9144000" cy="415498"/>
          </a:xfrm>
          <a:prstGeom prst="rect">
            <a:avLst/>
          </a:prstGeom>
          <a:solidFill>
            <a:srgbClr val="FFFF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solidFill>
                  <a:srgbClr val="FF0000"/>
                </a:solidFill>
                <a:effectLst/>
                <a:uLnTx/>
                <a:uFillTx/>
                <a:latin typeface="Times New Roman" panose="02020603050405020304" pitchFamily="18" charset="0"/>
                <a:ea typeface="+mn-ea"/>
                <a:cs typeface="Times New Roman" panose="02020603050405020304" pitchFamily="18" charset="0"/>
              </a:rPr>
              <a:t>BÀI 5:PHÉP CHIA ĐA THỨC CHO ĐƠN THỨC</a:t>
            </a:r>
            <a:endParaRPr kumimoji="0" lang="en-US" sz="21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2" name="TextBox 21"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61440136-7579-D2A5-F6EB-480D6C17E2D4}"/>
              </a:ext>
            </a:extLst>
          </p:cNvPr>
          <p:cNvSpPr txBox="1"/>
          <p:nvPr/>
        </p:nvSpPr>
        <p:spPr>
          <a:xfrm>
            <a:off x="609600" y="329621"/>
            <a:ext cx="6705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00FF"/>
                </a:solidFill>
                <a:latin typeface="Times New Roman" panose="02020603050405020304" pitchFamily="18" charset="0"/>
                <a:cs typeface="Times New Roman" panose="02020603050405020304" pitchFamily="18" charset="0"/>
              </a:rPr>
              <a:t>2</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Chia </a:t>
            </a:r>
            <a:r>
              <a:rPr lang="en-US" sz="2800" b="1" dirty="0" err="1">
                <a:solidFill>
                  <a:srgbClr val="0000FF"/>
                </a:solidFill>
                <a:latin typeface="Times New Roman" panose="02020603050405020304" pitchFamily="18" charset="0"/>
                <a:cs typeface="Times New Roman" panose="02020603050405020304" pitchFamily="18" charset="0"/>
              </a:rPr>
              <a:t>một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thức</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cho</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đơn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thức</a:t>
            </a:r>
            <a:endParaRPr kumimoji="0" lang="en-AE"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grpSp>
        <p:nvGrpSpPr>
          <p:cNvPr id="30" name="Group 29"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CA2302F3-5115-D1BE-AC0F-7023FB5EE88A}"/>
              </a:ext>
            </a:extLst>
          </p:cNvPr>
          <p:cNvGrpSpPr/>
          <p:nvPr/>
        </p:nvGrpSpPr>
        <p:grpSpPr>
          <a:xfrm>
            <a:off x="304800" y="1138663"/>
            <a:ext cx="8534400" cy="1555325"/>
            <a:chOff x="457200" y="860905"/>
            <a:chExt cx="8534400" cy="1555325"/>
          </a:xfrm>
        </p:grpSpPr>
        <p:sp>
          <p:nvSpPr>
            <p:cNvPr id="11" name="TextBox 10">
              <a:extLst>
                <a:ext uri="{FF2B5EF4-FFF2-40B4-BE49-F238E27FC236}">
                  <a16:creationId xmlns:a16="http://schemas.microsoft.com/office/drawing/2014/main" id="{73778064-6953-9D67-F51E-7D5C60D81BB7}"/>
                </a:ext>
              </a:extLst>
            </p:cNvPr>
            <p:cNvSpPr txBox="1"/>
            <p:nvPr/>
          </p:nvSpPr>
          <p:spPr>
            <a:xfrm>
              <a:off x="457200" y="860905"/>
              <a:ext cx="8534400" cy="461665"/>
            </a:xfrm>
            <a:prstGeom prst="rect">
              <a:avLst/>
            </a:prstGeom>
            <a:noFill/>
          </p:spPr>
          <p:txBody>
            <a:bodyPr wrap="square">
              <a:spAutoFit/>
            </a:bodyPr>
            <a:lstStyle/>
            <a:p>
              <a:pPr algn="just"/>
              <a:endParaRPr lang="vi-VN" sz="2400" dirty="0">
                <a:solidFill>
                  <a:srgbClr val="000000"/>
                </a:solidFill>
                <a:effectLst/>
                <a:latin typeface="Times New Roman" panose="02020603050405020304" pitchFamily="18" charset="0"/>
                <a:cs typeface="Times New Roman" panose="02020603050405020304" pitchFamily="18" charset="0"/>
              </a:endParaRPr>
            </a:p>
          </p:txBody>
        </p:sp>
        <p:graphicFrame>
          <p:nvGraphicFramePr>
            <p:cNvPr id="23" name="Object 22">
              <a:extLst>
                <a:ext uri="{FF2B5EF4-FFF2-40B4-BE49-F238E27FC236}">
                  <a16:creationId xmlns:a16="http://schemas.microsoft.com/office/drawing/2014/main" id="{4B5B70C2-462F-8303-F848-21D6787DC443}"/>
                </a:ext>
              </a:extLst>
            </p:cNvPr>
            <p:cNvGraphicFramePr>
              <a:graphicFrameLocks noChangeAspect="1"/>
            </p:cNvGraphicFramePr>
            <p:nvPr/>
          </p:nvGraphicFramePr>
          <p:xfrm>
            <a:off x="2794000" y="2052692"/>
            <a:ext cx="242888" cy="363538"/>
          </p:xfrm>
          <a:graphic>
            <a:graphicData uri="http://schemas.openxmlformats.org/presentationml/2006/ole">
              <mc:AlternateContent xmlns:mc="http://schemas.openxmlformats.org/markup-compatibility/2006">
                <mc:Choice xmlns:v="urn:schemas-microsoft-com:vml" Requires="v">
                  <p:oleObj name="Equation" r:id="rId2" imgW="126720" imgH="190440" progId="Equation.DSMT4">
                    <p:embed/>
                  </p:oleObj>
                </mc:Choice>
                <mc:Fallback>
                  <p:oleObj name="Equation" r:id="rId2" imgW="126720" imgH="190440" progId="Equation.DSMT4">
                    <p:embed/>
                    <p:pic>
                      <p:nvPicPr>
                        <p:cNvPr id="23" name="Object 22">
                          <a:extLst>
                            <a:ext uri="{FF2B5EF4-FFF2-40B4-BE49-F238E27FC236}">
                              <a16:creationId xmlns:a16="http://schemas.microsoft.com/office/drawing/2014/main" id="{4B5B70C2-462F-8303-F848-21D6787DC443}"/>
                            </a:ext>
                          </a:extLst>
                        </p:cNvPr>
                        <p:cNvPicPr/>
                        <p:nvPr/>
                      </p:nvPicPr>
                      <p:blipFill>
                        <a:blip r:embed="rId3"/>
                        <a:stretch>
                          <a:fillRect/>
                        </a:stretch>
                      </p:blipFill>
                      <p:spPr>
                        <a:xfrm>
                          <a:off x="2794000" y="2052692"/>
                          <a:ext cx="242888" cy="363538"/>
                        </a:xfrm>
                        <a:prstGeom prst="rect">
                          <a:avLst/>
                        </a:prstGeom>
                      </p:spPr>
                    </p:pic>
                  </p:oleObj>
                </mc:Fallback>
              </mc:AlternateContent>
            </a:graphicData>
          </a:graphic>
        </p:graphicFrame>
      </p:grpSp>
      <mc:AlternateContent xmlns:mc="http://schemas.openxmlformats.org/markup-compatibility/2006" xmlns:a14="http://schemas.microsoft.com/office/drawing/2010/main">
        <mc:Choice Requires="a14">
          <p:sp>
            <p:nvSpPr>
              <p:cNvPr id="31" name="TextBox 30"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B3A4F38B-997D-1ADF-3F57-652B7AD6611B}"/>
                  </a:ext>
                </a:extLst>
              </p:cNvPr>
              <p:cNvSpPr txBox="1"/>
              <p:nvPr/>
            </p:nvSpPr>
            <p:spPr>
              <a:xfrm>
                <a:off x="445602" y="739672"/>
                <a:ext cx="8706018" cy="1000723"/>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Vận </a:t>
                </a:r>
                <a:r>
                  <a:rPr lang="en-US" sz="2800" b="1" i="1" dirty="0" err="1">
                    <a:latin typeface="Times New Roman" panose="02020603050405020304" pitchFamily="18" charset="0"/>
                    <a:cs typeface="Times New Roman" panose="02020603050405020304" pitchFamily="18" charset="0"/>
                  </a:rPr>
                  <a:t>dụng</a:t>
                </a:r>
                <a:r>
                  <a:rPr lang="en-US" sz="2800" b="1" i="1" dirty="0">
                    <a:latin typeface="Times New Roman" panose="02020603050405020304" pitchFamily="18" charset="0"/>
                    <a:cs typeface="Times New Roman" panose="02020603050405020304" pitchFamily="18" charset="0"/>
                  </a:rPr>
                  <a:t> 2: </a:t>
                </a:r>
                <a:r>
                  <a:rPr lang="en-US" sz="2800" b="1" i="1" dirty="0" err="1">
                    <a:latin typeface="Times New Roman" panose="02020603050405020304" pitchFamily="18" charset="0"/>
                    <a:cs typeface="Times New Roman" panose="02020603050405020304" pitchFamily="18" charset="0"/>
                  </a:rPr>
                  <a:t>Tìm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thức</a:t>
                </a:r>
                <a:r>
                  <a:rPr lang="en-US" sz="2800" b="1" i="1" dirty="0">
                    <a:latin typeface="Times New Roman" panose="02020603050405020304" pitchFamily="18" charset="0"/>
                    <a:cs typeface="Times New Roman" panose="02020603050405020304" pitchFamily="18" charset="0"/>
                  </a:rPr>
                  <a:t> </a:t>
                </a:r>
                <a14:m>
                  <m:oMath xmlns:m="http://schemas.openxmlformats.org/officeDocument/2006/math">
                    <m:r>
                      <a:rPr lang="en-US" sz="2800" b="1" i="1" smtClean="0">
                        <a:latin typeface="Cambria Math" panose="02040503050406030204" pitchFamily="18" charset="0"/>
                        <a:cs typeface="Times New Roman" panose="02020603050405020304" pitchFamily="18" charset="0"/>
                      </a:rPr>
                      <m:t>𝑨</m:t>
                    </m:r>
                    <m:r>
                      <a:rPr lang="en-US" sz="2800" b="1" i="1" smtClean="0">
                        <a:latin typeface="Cambria Math" panose="02040503050406030204" pitchFamily="18" charset="0"/>
                        <a:cs typeface="Times New Roman" panose="02020603050405020304" pitchFamily="18" charset="0"/>
                      </a:rPr>
                      <m:t> </m:t>
                    </m:r>
                  </m:oMath>
                </a14:m>
                <a:r>
                  <a:rPr lang="en-AE" sz="2800" b="1" i="1" dirty="0" err="1">
                    <a:latin typeface="Times New Roman" panose="02020603050405020304" pitchFamily="18" charset="0"/>
                    <a:cs typeface="Times New Roman" panose="02020603050405020304" pitchFamily="18" charset="0"/>
                  </a:rPr>
                  <a:t>sao</a:t>
                </a:r>
                <a:r>
                  <a:rPr lang="en-AE" sz="2800" b="1" i="1" dirty="0">
                    <a:latin typeface="Times New Roman" panose="02020603050405020304" pitchFamily="18" charset="0"/>
                    <a:cs typeface="Times New Roman" panose="02020603050405020304" pitchFamily="18" charset="0"/>
                  </a:rPr>
                  <a:t> </a:t>
                </a:r>
                <a:r>
                  <a:rPr lang="en-AE" sz="2800" b="1" i="1" dirty="0" err="1">
                    <a:latin typeface="Times New Roman" panose="02020603050405020304" pitchFamily="18" charset="0"/>
                    <a:cs typeface="Times New Roman" panose="02020603050405020304" pitchFamily="18" charset="0"/>
                  </a:rPr>
                  <a:t>cho</a:t>
                </a:r>
                <a:r>
                  <a:rPr lang="en-AE" sz="2800" b="1" i="1" dirty="0">
                    <a:latin typeface="Times New Roman" panose="02020603050405020304" pitchFamily="18" charset="0"/>
                    <a:cs typeface="Times New Roman" panose="02020603050405020304" pitchFamily="18" charset="0"/>
                  </a:rPr>
                  <a:t> </a:t>
                </a:r>
                <a:endParaRPr lang="en-US" sz="2800" b="1" i="1" dirty="0">
                  <a:latin typeface="Cambria Math" panose="020405030504060302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Times New Roman" panose="02020603050405020304" pitchFamily="18" charset="0"/>
                        </a:rPr>
                        <m:t>𝑨</m:t>
                      </m:r>
                      <m:r>
                        <a:rPr lang="en-US" sz="2800" b="1" i="1" smtClean="0">
                          <a:latin typeface="Cambria Math" panose="02040503050406030204" pitchFamily="18" charset="0"/>
                          <a:cs typeface="Times New Roman" panose="02020603050405020304" pitchFamily="18" charset="0"/>
                        </a:rPr>
                        <m:t>.</m:t>
                      </m:r>
                      <m:d>
                        <m:dPr>
                          <m:ctrlPr>
                            <a:rPr lang="en-US" sz="2800" b="1" i="1" smtClean="0">
                              <a:latin typeface="Cambria Math" panose="02040503050406030204" pitchFamily="18" charset="0"/>
                              <a:cs typeface="Times New Roman" panose="02020603050405020304" pitchFamily="18" charset="0"/>
                            </a:rPr>
                          </m:ctrlPr>
                        </m:dPr>
                        <m:e>
                          <m:r>
                            <a:rPr lang="en-US" sz="2800" b="1" i="1" smtClean="0">
                              <a:latin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cs typeface="Times New Roman" panose="02020603050405020304" pitchFamily="18" charset="0"/>
                            </a:rPr>
                            <m:t>𝟑</m:t>
                          </m:r>
                          <m:r>
                            <a:rPr lang="en-US" sz="2800" b="1" i="1" smtClean="0">
                              <a:latin typeface="Cambria Math" panose="02040503050406030204" pitchFamily="18" charset="0"/>
                              <a:cs typeface="Times New Roman" panose="02020603050405020304" pitchFamily="18" charset="0"/>
                            </a:rPr>
                            <m:t>𝒙𝒚</m:t>
                          </m:r>
                        </m:e>
                      </m:d>
                      <m:r>
                        <a:rPr lang="en-US" sz="2800" b="1" i="1" smtClean="0">
                          <a:latin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cs typeface="Times New Roman" panose="02020603050405020304" pitchFamily="18" charset="0"/>
                        </a:rPr>
                        <m:t>𝟗</m:t>
                      </m:r>
                      <m:sSup>
                        <m:sSupPr>
                          <m:ctrlPr>
                            <a:rPr lang="en-US" sz="2800" b="1" i="1" smtClean="0">
                              <a:latin typeface="Cambria Math" panose="02040503050406030204" pitchFamily="18" charset="0"/>
                              <a:cs typeface="Times New Roman" panose="02020603050405020304" pitchFamily="18" charset="0"/>
                            </a:rPr>
                          </m:ctrlPr>
                        </m:sSupPr>
                        <m:e>
                          <m:r>
                            <a:rPr lang="en-US" sz="2800" b="1" i="1" smtClean="0">
                              <a:latin typeface="Cambria Math" panose="02040503050406030204" pitchFamily="18" charset="0"/>
                              <a:cs typeface="Times New Roman" panose="02020603050405020304" pitchFamily="18" charset="0"/>
                            </a:rPr>
                            <m:t>𝒙</m:t>
                          </m:r>
                        </m:e>
                        <m:sup>
                          <m:r>
                            <a:rPr lang="en-US" sz="2800" b="1" i="1" smtClean="0">
                              <a:latin typeface="Cambria Math" panose="02040503050406030204" pitchFamily="18" charset="0"/>
                              <a:cs typeface="Times New Roman" panose="02020603050405020304" pitchFamily="18" charset="0"/>
                            </a:rPr>
                            <m:t>𝟑</m:t>
                          </m:r>
                        </m:sup>
                      </m:sSup>
                      <m:r>
                        <a:rPr lang="en-US" sz="2800" b="1" i="1" smtClean="0">
                          <a:latin typeface="Cambria Math" panose="02040503050406030204" pitchFamily="18" charset="0"/>
                          <a:cs typeface="Times New Roman" panose="02020603050405020304" pitchFamily="18" charset="0"/>
                        </a:rPr>
                        <m:t>𝒚</m:t>
                      </m:r>
                      <m:r>
                        <a:rPr lang="en-US" sz="2800" b="1" i="1" smtClean="0">
                          <a:latin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cs typeface="Times New Roman" panose="02020603050405020304" pitchFamily="18" charset="0"/>
                        </a:rPr>
                        <m:t>𝟑</m:t>
                      </m:r>
                      <m:sSup>
                        <m:sSupPr>
                          <m:ctrlPr>
                            <a:rPr lang="en-US" sz="2800" b="1" i="1" smtClean="0">
                              <a:latin typeface="Cambria Math" panose="02040503050406030204" pitchFamily="18" charset="0"/>
                              <a:cs typeface="Times New Roman" panose="02020603050405020304" pitchFamily="18" charset="0"/>
                            </a:rPr>
                          </m:ctrlPr>
                        </m:sSupPr>
                        <m:e>
                          <m:r>
                            <a:rPr lang="en-US" sz="2800" b="1" i="1" smtClean="0">
                              <a:latin typeface="Cambria Math" panose="02040503050406030204" pitchFamily="18" charset="0"/>
                              <a:cs typeface="Times New Roman" panose="02020603050405020304" pitchFamily="18" charset="0"/>
                            </a:rPr>
                            <m:t>𝒙𝒚</m:t>
                          </m:r>
                        </m:e>
                        <m:sup>
                          <m:r>
                            <a:rPr lang="en-US" sz="2800" b="1" i="1" smtClean="0">
                              <a:latin typeface="Cambria Math" panose="02040503050406030204" pitchFamily="18" charset="0"/>
                              <a:cs typeface="Times New Roman" panose="02020603050405020304" pitchFamily="18" charset="0"/>
                            </a:rPr>
                            <m:t>𝟑</m:t>
                          </m:r>
                        </m:sup>
                      </m:sSup>
                      <m:r>
                        <a:rPr lang="en-US" sz="2800" b="1" i="1" smtClean="0">
                          <a:latin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cs typeface="Times New Roman" panose="02020603050405020304" pitchFamily="18" charset="0"/>
                        </a:rPr>
                        <m:t>𝟔</m:t>
                      </m:r>
                      <m:sSup>
                        <m:sSupPr>
                          <m:ctrlPr>
                            <a:rPr lang="en-US" sz="2800" b="1" i="1" smtClean="0">
                              <a:latin typeface="Cambria Math" panose="02040503050406030204" pitchFamily="18" charset="0"/>
                              <a:cs typeface="Times New Roman" panose="02020603050405020304" pitchFamily="18" charset="0"/>
                            </a:rPr>
                          </m:ctrlPr>
                        </m:sSupPr>
                        <m:e>
                          <m:r>
                            <a:rPr lang="en-US" sz="2800" b="1" i="1" smtClean="0">
                              <a:latin typeface="Cambria Math" panose="02040503050406030204" pitchFamily="18" charset="0"/>
                              <a:cs typeface="Times New Roman" panose="02020603050405020304" pitchFamily="18" charset="0"/>
                            </a:rPr>
                            <m:t>𝒙</m:t>
                          </m:r>
                        </m:e>
                        <m:sup>
                          <m:r>
                            <a:rPr lang="en-US" sz="2800" b="1" i="1" smtClean="0">
                              <a:latin typeface="Cambria Math" panose="02040503050406030204" pitchFamily="18" charset="0"/>
                              <a:cs typeface="Times New Roman" panose="02020603050405020304" pitchFamily="18" charset="0"/>
                            </a:rPr>
                            <m:t>𝟐</m:t>
                          </m:r>
                        </m:sup>
                      </m:sSup>
                      <m:sSup>
                        <m:sSupPr>
                          <m:ctrlPr>
                            <a:rPr lang="en-US" sz="2800" b="1" i="1" smtClean="0">
                              <a:latin typeface="Cambria Math" panose="02040503050406030204" pitchFamily="18" charset="0"/>
                              <a:cs typeface="Times New Roman" panose="02020603050405020304" pitchFamily="18" charset="0"/>
                            </a:rPr>
                          </m:ctrlPr>
                        </m:sSupPr>
                        <m:e>
                          <m:r>
                            <a:rPr lang="en-US" sz="2800" b="1" i="1" smtClean="0">
                              <a:latin typeface="Cambria Math" panose="02040503050406030204" pitchFamily="18" charset="0"/>
                              <a:cs typeface="Times New Roman" panose="02020603050405020304" pitchFamily="18" charset="0"/>
                            </a:rPr>
                            <m:t>𝒚</m:t>
                          </m:r>
                        </m:e>
                        <m:sup>
                          <m:r>
                            <a:rPr lang="en-US" sz="2800" b="1" i="1" smtClean="0">
                              <a:latin typeface="Cambria Math" panose="02040503050406030204" pitchFamily="18" charset="0"/>
                              <a:cs typeface="Times New Roman" panose="02020603050405020304" pitchFamily="18" charset="0"/>
                            </a:rPr>
                            <m:t>𝟐</m:t>
                          </m:r>
                        </m:sup>
                      </m:sSup>
                    </m:oMath>
                  </m:oMathPara>
                </a14:m>
                <a:endParaRPr lang="en-AE" sz="2800" b="1" i="1" dirty="0">
                  <a:latin typeface="Times New Roman" panose="02020603050405020304" pitchFamily="18" charset="0"/>
                  <a:cs typeface="Times New Roman" panose="02020603050405020304" pitchFamily="18" charset="0"/>
                </a:endParaRPr>
              </a:p>
            </p:txBody>
          </p:sp>
        </mc:Choice>
        <mc:Fallback xmlns="">
          <p:sp>
            <p:nvSpPr>
              <p:cNvPr id="31" name="TextBox 30"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B3A4F38B-997D-1ADF-3F57-652B7AD6611B}"/>
                  </a:ext>
                </a:extLst>
              </p:cNvPr>
              <p:cNvSpPr txBox="1">
                <a:spLocks noRot="1" noChangeAspect="1" noMove="1" noResize="1" noEditPoints="1" noAdjustHandles="1" noChangeArrowheads="1" noChangeShapeType="1" noTextEdit="1"/>
              </p:cNvSpPr>
              <p:nvPr/>
            </p:nvSpPr>
            <p:spPr>
              <a:xfrm>
                <a:off x="445602" y="739672"/>
                <a:ext cx="8706018" cy="1000723"/>
              </a:xfrm>
              <a:prstGeom prst="rect">
                <a:avLst/>
              </a:prstGeom>
              <a:blipFill>
                <a:blip r:embed="rId4"/>
                <a:stretch>
                  <a:fillRect l="-1401" t="-60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EB7F4196-C6B0-11E2-4884-2BAA768C488D}"/>
                  </a:ext>
                </a:extLst>
              </p:cNvPr>
              <p:cNvSpPr txBox="1"/>
              <p:nvPr/>
            </p:nvSpPr>
            <p:spPr>
              <a:xfrm>
                <a:off x="415122" y="1808875"/>
                <a:ext cx="8845550" cy="830997"/>
              </a:xfrm>
              <a:prstGeom prst="rect">
                <a:avLst/>
              </a:prstGeom>
              <a:noFill/>
            </p:spPr>
            <p:txBody>
              <a:bodyPr wrap="square" rtlCol="0">
                <a:spAutoFit/>
              </a:bodyPr>
              <a:lstStyle/>
              <a:p>
                <a:r>
                  <a:rPr lang="en-US" sz="2400" i="1" dirty="0" err="1">
                    <a:latin typeface="Times New Roman" panose="02020603050405020304" pitchFamily="18" charset="0"/>
                    <a:cs typeface="Times New Roman" panose="02020603050405020304" pitchFamily="18" charset="0"/>
                  </a:rPr>
                  <a:t>Giải</a:t>
                </a:r>
                <a:endParaRPr lang="en-US" sz="2400" i="1"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m:t>
                      </m:r>
                      <m:d>
                        <m:dPr>
                          <m:ctrlPr>
                            <a:rPr lang="en-US" sz="240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𝑥𝑦</m:t>
                          </m:r>
                        </m:e>
                      </m:d>
                      <m:r>
                        <a:rPr lang="en-US" sz="2400" b="0" i="1" smtClean="0">
                          <a:latin typeface="Cambria Math" panose="02040503050406030204" pitchFamily="18" charset="0"/>
                          <a:cs typeface="Times New Roman" panose="02020603050405020304" pitchFamily="18" charset="0"/>
                        </a:rPr>
                        <m:t>=9</m:t>
                      </m:r>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𝑥</m:t>
                          </m:r>
                        </m:e>
                        <m:sup>
                          <m:r>
                            <a:rPr lang="en-US" sz="2400" b="0" i="1" smtClean="0">
                              <a:latin typeface="Cambria Math" panose="02040503050406030204" pitchFamily="18" charset="0"/>
                              <a:cs typeface="Times New Roman" panose="02020603050405020304" pitchFamily="18" charset="0"/>
                            </a:rPr>
                            <m:t>3</m:t>
                          </m:r>
                        </m:sup>
                      </m:sSup>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+3</m:t>
                      </m:r>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𝑥𝑦</m:t>
                          </m:r>
                        </m:e>
                        <m:sup>
                          <m:r>
                            <a:rPr lang="en-US" sz="2400" b="0" i="1" smtClean="0">
                              <a:latin typeface="Cambria Math" panose="02040503050406030204" pitchFamily="18" charset="0"/>
                              <a:cs typeface="Times New Roman" panose="02020603050405020304" pitchFamily="18" charset="0"/>
                            </a:rPr>
                            <m:t>3</m:t>
                          </m:r>
                        </m:sup>
                      </m:sSup>
                      <m:r>
                        <a:rPr lang="en-US" sz="2400" b="0" i="1" smtClean="0">
                          <a:latin typeface="Cambria Math" panose="02040503050406030204" pitchFamily="18" charset="0"/>
                          <a:cs typeface="Times New Roman" panose="02020603050405020304" pitchFamily="18" charset="0"/>
                        </a:rPr>
                        <m:t>−6</m:t>
                      </m:r>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𝑥</m:t>
                          </m:r>
                        </m:e>
                        <m:sup>
                          <m:r>
                            <a:rPr lang="en-US" sz="2400" b="0" i="1" smtClean="0">
                              <a:latin typeface="Cambria Math" panose="02040503050406030204" pitchFamily="18" charset="0"/>
                              <a:cs typeface="Times New Roman" panose="02020603050405020304" pitchFamily="18" charset="0"/>
                            </a:rPr>
                            <m:t>2</m:t>
                          </m:r>
                        </m:sup>
                      </m:sSup>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𝑦</m:t>
                          </m:r>
                        </m:e>
                        <m:sup>
                          <m:r>
                            <a:rPr lang="en-US" sz="2400" b="0" i="1" smtClean="0">
                              <a:latin typeface="Cambria Math" panose="02040503050406030204" pitchFamily="18" charset="0"/>
                              <a:cs typeface="Times New Roman" panose="02020603050405020304" pitchFamily="18" charset="0"/>
                            </a:rPr>
                            <m:t>2</m:t>
                          </m:r>
                        </m:sup>
                      </m:sSup>
                    </m:oMath>
                  </m:oMathPara>
                </a14:m>
                <a:endParaRPr lang="en-US" sz="2400" i="1" dirty="0">
                  <a:latin typeface="Cambria Math" panose="02040503050406030204" pitchFamily="18" charset="0"/>
                  <a:cs typeface="Times New Roman" panose="02020603050405020304" pitchFamily="18" charset="0"/>
                </a:endParaRPr>
              </a:p>
            </p:txBody>
          </p:sp>
        </mc:Choice>
        <mc:Fallback xmlns="">
          <p:sp>
            <p:nvSpPr>
              <p:cNvPr id="2" name="TextBox 1"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EB7F4196-C6B0-11E2-4884-2BAA768C488D}"/>
                  </a:ext>
                </a:extLst>
              </p:cNvPr>
              <p:cNvSpPr txBox="1">
                <a:spLocks noRot="1" noChangeAspect="1" noMove="1" noResize="1" noEditPoints="1" noAdjustHandles="1" noChangeArrowheads="1" noChangeShapeType="1" noTextEdit="1"/>
              </p:cNvSpPr>
              <p:nvPr/>
            </p:nvSpPr>
            <p:spPr>
              <a:xfrm>
                <a:off x="415122" y="1808875"/>
                <a:ext cx="8845550" cy="830997"/>
              </a:xfrm>
              <a:prstGeom prst="rect">
                <a:avLst/>
              </a:prstGeom>
              <a:blipFill>
                <a:blip r:embed="rId5"/>
                <a:stretch>
                  <a:fillRect l="-1034" t="-5882" b="-1029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75E3A2E7-8824-D2B0-C0CE-7ACFB17DF757}"/>
                  </a:ext>
                </a:extLst>
              </p:cNvPr>
              <p:cNvSpPr txBox="1"/>
              <p:nvPr/>
            </p:nvSpPr>
            <p:spPr>
              <a:xfrm>
                <a:off x="407502" y="3546982"/>
                <a:ext cx="8845550"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=−3</m:t>
                      </m:r>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𝑥</m:t>
                          </m:r>
                        </m:e>
                        <m:sup>
                          <m:r>
                            <a:rPr lang="en-US" sz="2400" b="0" i="1" smtClean="0">
                              <a:latin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cs typeface="Times New Roman" panose="02020603050405020304" pitchFamily="18" charset="0"/>
                        </a:rPr>
                        <m:t>−</m:t>
                      </m:r>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𝑦</m:t>
                          </m:r>
                        </m:e>
                        <m:sup>
                          <m:r>
                            <a:rPr lang="en-US" sz="2400" b="0" i="1" smtClean="0">
                              <a:latin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𝑥</m:t>
                      </m:r>
                    </m:oMath>
                  </m:oMathPara>
                </a14:m>
                <a:endParaRPr lang="en-US" sz="2400" i="1" dirty="0">
                  <a:latin typeface="Times New Roman" panose="02020603050405020304" pitchFamily="18" charset="0"/>
                  <a:cs typeface="Times New Roman" panose="02020603050405020304" pitchFamily="18" charset="0"/>
                </a:endParaRPr>
              </a:p>
            </p:txBody>
          </p:sp>
        </mc:Choice>
        <mc:Fallback xmlns="">
          <p:sp>
            <p:nvSpPr>
              <p:cNvPr id="4" name="TextBox 3"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75E3A2E7-8824-D2B0-C0CE-7ACFB17DF757}"/>
                  </a:ext>
                </a:extLst>
              </p:cNvPr>
              <p:cNvSpPr txBox="1">
                <a:spLocks noRot="1" noChangeAspect="1" noMove="1" noResize="1" noEditPoints="1" noAdjustHandles="1" noChangeArrowheads="1" noChangeShapeType="1" noTextEdit="1"/>
              </p:cNvSpPr>
              <p:nvPr/>
            </p:nvSpPr>
            <p:spPr>
              <a:xfrm>
                <a:off x="407502" y="3546982"/>
                <a:ext cx="8845550" cy="461665"/>
              </a:xfrm>
              <a:prstGeom prst="rect">
                <a:avLst/>
              </a:prstGeom>
              <a:blipFill>
                <a:blip r:embed="rId6"/>
                <a:stretch>
                  <a:fillRect l="-207" b="-105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64B1CE38-38D6-36B0-4972-E8B91F5B0944}"/>
                  </a:ext>
                </a:extLst>
              </p:cNvPr>
              <p:cNvSpPr txBox="1"/>
              <p:nvPr/>
            </p:nvSpPr>
            <p:spPr>
              <a:xfrm>
                <a:off x="415122" y="3063320"/>
                <a:ext cx="8845550"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m:t>
                      </m:r>
                      <m:d>
                        <m:dPr>
                          <m:begChr m:val="["/>
                          <m:endChr m:val="]"/>
                          <m:ctrlPr>
                            <a:rPr lang="en-US" sz="2400" i="1" smtClean="0">
                              <a:latin typeface="Cambria Math" panose="02040503050406030204" pitchFamily="18" charset="0"/>
                              <a:cs typeface="Times New Roman" panose="02020603050405020304" pitchFamily="18" charset="0"/>
                            </a:rPr>
                          </m:ctrlPr>
                        </m:dPr>
                        <m:e>
                          <m:r>
                            <a:rPr lang="en-US" sz="2400" b="0" i="1">
                              <a:latin typeface="Cambria Math" panose="02040503050406030204" pitchFamily="18" charset="0"/>
                              <a:cs typeface="Times New Roman" panose="02020603050405020304" pitchFamily="18" charset="0"/>
                            </a:rPr>
                            <m:t>9</m:t>
                          </m:r>
                          <m:sSup>
                            <m:sSupPr>
                              <m:ctrlPr>
                                <a:rPr lang="en-US" sz="2400" i="1">
                                  <a:latin typeface="Cambria Math" panose="02040503050406030204" pitchFamily="18" charset="0"/>
                                  <a:cs typeface="Times New Roman" panose="02020603050405020304" pitchFamily="18" charset="0"/>
                                </a:rPr>
                              </m:ctrlPr>
                            </m:sSupPr>
                            <m:e>
                              <m:r>
                                <a:rPr lang="en-US" sz="2400" b="0" i="1">
                                  <a:latin typeface="Cambria Math" panose="02040503050406030204" pitchFamily="18" charset="0"/>
                                  <a:cs typeface="Times New Roman" panose="02020603050405020304" pitchFamily="18" charset="0"/>
                                </a:rPr>
                                <m:t>𝑥</m:t>
                              </m:r>
                            </m:e>
                            <m:sup>
                              <m:r>
                                <a:rPr lang="en-US" sz="2400" b="0" i="1">
                                  <a:latin typeface="Cambria Math" panose="02040503050406030204" pitchFamily="18" charset="0"/>
                                  <a:cs typeface="Times New Roman" panose="02020603050405020304" pitchFamily="18" charset="0"/>
                                </a:rPr>
                                <m:t>3</m:t>
                              </m:r>
                            </m:sup>
                          </m:sSup>
                          <m:r>
                            <a:rPr lang="en-US" sz="2400" b="0" i="1">
                              <a:latin typeface="Cambria Math" panose="02040503050406030204" pitchFamily="18" charset="0"/>
                              <a:cs typeface="Times New Roman" panose="02020603050405020304" pitchFamily="18" charset="0"/>
                            </a:rPr>
                            <m:t>𝑦</m:t>
                          </m:r>
                          <m:r>
                            <a:rPr lang="en-US" sz="2400" b="0" i="1">
                              <a:latin typeface="Cambria Math" panose="02040503050406030204" pitchFamily="18" charset="0"/>
                              <a:cs typeface="Times New Roman" panose="02020603050405020304" pitchFamily="18" charset="0"/>
                            </a:rPr>
                            <m:t>:(−3</m:t>
                          </m:r>
                          <m:r>
                            <a:rPr lang="en-US" sz="2400" b="0" i="1">
                              <a:latin typeface="Cambria Math" panose="02040503050406030204" pitchFamily="18" charset="0"/>
                              <a:cs typeface="Times New Roman" panose="02020603050405020304" pitchFamily="18" charset="0"/>
                            </a:rPr>
                            <m:t>𝑥𝑦</m:t>
                          </m:r>
                          <m:r>
                            <a:rPr lang="en-US" sz="2400" b="0" i="1">
                              <a:latin typeface="Cambria Math" panose="02040503050406030204" pitchFamily="18" charset="0"/>
                              <a:cs typeface="Times New Roman" panose="02020603050405020304" pitchFamily="18" charset="0"/>
                            </a:rPr>
                            <m:t>)</m:t>
                          </m:r>
                          <m:r>
                            <m:rPr>
                              <m:nor/>
                            </m:rPr>
                            <a:rPr lang="en-AE" sz="2400" i="1" dirty="0">
                              <a:latin typeface="Times New Roman" panose="02020603050405020304" pitchFamily="18" charset="0"/>
                              <a:cs typeface="Times New Roman" panose="02020603050405020304" pitchFamily="18" charset="0"/>
                            </a:rPr>
                            <m:t> </m:t>
                          </m:r>
                        </m:e>
                      </m:d>
                      <m:r>
                        <a:rPr lang="en-US" sz="2400" b="0" i="1" smtClean="0">
                          <a:latin typeface="Cambria Math" panose="02040503050406030204" pitchFamily="18" charset="0"/>
                          <a:cs typeface="Times New Roman" panose="02020603050405020304" pitchFamily="18" charset="0"/>
                        </a:rPr>
                        <m:t>+</m:t>
                      </m:r>
                      <m:d>
                        <m:dPr>
                          <m:begChr m:val="["/>
                          <m:endChr m:val="]"/>
                          <m:ctrlPr>
                            <a:rPr lang="en-US" sz="2400" i="1" smtClean="0">
                              <a:latin typeface="Cambria Math" panose="02040503050406030204" pitchFamily="18" charset="0"/>
                              <a:cs typeface="Times New Roman" panose="02020603050405020304" pitchFamily="18" charset="0"/>
                            </a:rPr>
                          </m:ctrlPr>
                        </m:dPr>
                        <m:e>
                          <m:r>
                            <a:rPr lang="en-US" sz="2400" b="0" i="1">
                              <a:latin typeface="Cambria Math" panose="02040503050406030204" pitchFamily="18" charset="0"/>
                              <a:cs typeface="Times New Roman" panose="02020603050405020304" pitchFamily="18" charset="0"/>
                            </a:rPr>
                            <m:t>3</m:t>
                          </m:r>
                          <m:r>
                            <a:rPr lang="en-US" sz="2400" b="0" i="1">
                              <a:latin typeface="Cambria Math" panose="02040503050406030204" pitchFamily="18" charset="0"/>
                              <a:cs typeface="Times New Roman" panose="02020603050405020304" pitchFamily="18" charset="0"/>
                            </a:rPr>
                            <m:t>𝑥</m:t>
                          </m:r>
                          <m:sSup>
                            <m:sSupPr>
                              <m:ctrlPr>
                                <a:rPr lang="en-US" sz="2400" i="1">
                                  <a:latin typeface="Cambria Math" panose="02040503050406030204" pitchFamily="18" charset="0"/>
                                  <a:cs typeface="Times New Roman" panose="02020603050405020304" pitchFamily="18" charset="0"/>
                                </a:rPr>
                              </m:ctrlPr>
                            </m:sSupPr>
                            <m:e>
                              <m:r>
                                <a:rPr lang="en-US" sz="2400" b="0" i="1">
                                  <a:latin typeface="Cambria Math" panose="02040503050406030204" pitchFamily="18" charset="0"/>
                                  <a:cs typeface="Times New Roman" panose="02020603050405020304" pitchFamily="18" charset="0"/>
                                </a:rPr>
                                <m:t>𝑦</m:t>
                              </m:r>
                            </m:e>
                            <m:sup>
                              <m:r>
                                <a:rPr lang="en-US" sz="2400" b="0" i="1">
                                  <a:latin typeface="Cambria Math" panose="02040503050406030204" pitchFamily="18" charset="0"/>
                                  <a:cs typeface="Times New Roman" panose="02020603050405020304" pitchFamily="18" charset="0"/>
                                </a:rPr>
                                <m:t>3</m:t>
                              </m:r>
                            </m:sup>
                          </m:sSup>
                          <m:r>
                            <a:rPr lang="en-US" sz="2400" b="0" i="1">
                              <a:latin typeface="Cambria Math" panose="02040503050406030204" pitchFamily="18" charset="0"/>
                              <a:cs typeface="Times New Roman" panose="02020603050405020304" pitchFamily="18" charset="0"/>
                            </a:rPr>
                            <m:t>:(−3</m:t>
                          </m:r>
                          <m:r>
                            <a:rPr lang="en-US" sz="2400" b="0" i="1">
                              <a:latin typeface="Cambria Math" panose="02040503050406030204" pitchFamily="18" charset="0"/>
                              <a:cs typeface="Times New Roman" panose="02020603050405020304" pitchFamily="18" charset="0"/>
                            </a:rPr>
                            <m:t>𝑥𝑦</m:t>
                          </m:r>
                          <m:r>
                            <a:rPr lang="en-US" sz="2400" b="0" i="1">
                              <a:latin typeface="Cambria Math" panose="02040503050406030204" pitchFamily="18" charset="0"/>
                              <a:cs typeface="Times New Roman" panose="02020603050405020304" pitchFamily="18" charset="0"/>
                            </a:rPr>
                            <m:t>)</m:t>
                          </m:r>
                          <m:r>
                            <m:rPr>
                              <m:nor/>
                            </m:rPr>
                            <a:rPr lang="en-AE" sz="2400" i="1" dirty="0">
                              <a:latin typeface="Times New Roman" panose="02020603050405020304" pitchFamily="18" charset="0"/>
                              <a:cs typeface="Times New Roman" panose="02020603050405020304" pitchFamily="18" charset="0"/>
                            </a:rPr>
                            <m:t> </m:t>
                          </m:r>
                        </m:e>
                      </m:d>
                      <m:r>
                        <a:rPr lang="en-US" sz="2400" b="0" i="1" smtClean="0">
                          <a:latin typeface="Cambria Math" panose="02040503050406030204" pitchFamily="18" charset="0"/>
                          <a:cs typeface="Times New Roman" panose="02020603050405020304" pitchFamily="18" charset="0"/>
                        </a:rPr>
                        <m:t>+</m:t>
                      </m:r>
                      <m:d>
                        <m:dPr>
                          <m:ctrlPr>
                            <a:rPr lang="en-US" sz="240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−6</m:t>
                          </m:r>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𝑥</m:t>
                              </m:r>
                            </m:e>
                            <m:sup>
                              <m:r>
                                <a:rPr lang="en-US" sz="2400" b="0" i="1" smtClean="0">
                                  <a:latin typeface="Cambria Math" panose="02040503050406030204" pitchFamily="18" charset="0"/>
                                  <a:cs typeface="Times New Roman" panose="02020603050405020304" pitchFamily="18" charset="0"/>
                                </a:rPr>
                                <m:t>2</m:t>
                              </m:r>
                            </m:sup>
                          </m:sSup>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𝑦</m:t>
                              </m:r>
                            </m:e>
                            <m:sup>
                              <m:r>
                                <a:rPr lang="en-US" sz="2400" b="0" i="1" smtClean="0">
                                  <a:latin typeface="Cambria Math" panose="02040503050406030204" pitchFamily="18" charset="0"/>
                                  <a:cs typeface="Times New Roman" panose="02020603050405020304" pitchFamily="18" charset="0"/>
                                </a:rPr>
                                <m:t>2</m:t>
                              </m:r>
                            </m:sup>
                          </m:sSup>
                        </m:e>
                      </m:d>
                      <m:r>
                        <a:rPr lang="en-US" sz="2400" b="0" i="1" smtClean="0">
                          <a:latin typeface="Cambria Math" panose="02040503050406030204" pitchFamily="18" charset="0"/>
                          <a:cs typeface="Times New Roman" panose="02020603050405020304" pitchFamily="18" charset="0"/>
                        </a:rPr>
                        <m:t>:</m:t>
                      </m:r>
                      <m:d>
                        <m:dPr>
                          <m:ctrlPr>
                            <a:rPr lang="en-US" sz="240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𝑥𝑦</m:t>
                          </m:r>
                        </m:e>
                      </m:d>
                    </m:oMath>
                  </m:oMathPara>
                </a14:m>
                <a:endParaRPr lang="en-US" sz="2400" i="1" dirty="0">
                  <a:latin typeface="Cambria Math" panose="02040503050406030204" pitchFamily="18" charset="0"/>
                  <a:cs typeface="Times New Roman" panose="02020603050405020304" pitchFamily="18" charset="0"/>
                </a:endParaRPr>
              </a:p>
            </p:txBody>
          </p:sp>
        </mc:Choice>
        <mc:Fallback xmlns="">
          <p:sp>
            <p:nvSpPr>
              <p:cNvPr id="5" name="TextBox 4"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64B1CE38-38D6-36B0-4972-E8B91F5B0944}"/>
                  </a:ext>
                </a:extLst>
              </p:cNvPr>
              <p:cNvSpPr txBox="1">
                <a:spLocks noRot="1" noChangeAspect="1" noMove="1" noResize="1" noEditPoints="1" noAdjustHandles="1" noChangeArrowheads="1" noChangeShapeType="1" noTextEdit="1"/>
              </p:cNvSpPr>
              <p:nvPr/>
            </p:nvSpPr>
            <p:spPr>
              <a:xfrm>
                <a:off x="415122" y="3063320"/>
                <a:ext cx="8845550" cy="461665"/>
              </a:xfrm>
              <a:prstGeom prst="rect">
                <a:avLst/>
              </a:prstGeom>
              <a:blipFill>
                <a:blip r:embed="rId7"/>
                <a:stretch>
                  <a:fillRect l="-138" b="-21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E6429973-EC5C-AEB1-227D-8D43B8F6049F}"/>
                  </a:ext>
                </a:extLst>
              </p:cNvPr>
              <p:cNvSpPr txBox="1"/>
              <p:nvPr/>
            </p:nvSpPr>
            <p:spPr>
              <a:xfrm>
                <a:off x="415122" y="2639872"/>
                <a:ext cx="8845550"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m:t>
                      </m:r>
                      <m:d>
                        <m:dPr>
                          <m:ctrlPr>
                            <a:rPr lang="en-US" sz="240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9</m:t>
                          </m:r>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𝑥</m:t>
                              </m:r>
                            </m:e>
                            <m:sup>
                              <m:r>
                                <a:rPr lang="en-US" sz="2400" b="0" i="1" smtClean="0">
                                  <a:latin typeface="Cambria Math" panose="02040503050406030204" pitchFamily="18" charset="0"/>
                                  <a:cs typeface="Times New Roman" panose="02020603050405020304" pitchFamily="18" charset="0"/>
                                </a:rPr>
                                <m:t>3</m:t>
                              </m:r>
                            </m:sup>
                          </m:sSup>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+3</m:t>
                          </m:r>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𝑥𝑦</m:t>
                              </m:r>
                            </m:e>
                            <m:sup>
                              <m:r>
                                <a:rPr lang="en-US" sz="2400" b="0" i="1" smtClean="0">
                                  <a:latin typeface="Cambria Math" panose="02040503050406030204" pitchFamily="18" charset="0"/>
                                  <a:cs typeface="Times New Roman" panose="02020603050405020304" pitchFamily="18" charset="0"/>
                                </a:rPr>
                                <m:t>3</m:t>
                              </m:r>
                            </m:sup>
                          </m:sSup>
                          <m:r>
                            <a:rPr lang="en-US" sz="2400" b="0" i="1" smtClean="0">
                              <a:latin typeface="Cambria Math" panose="02040503050406030204" pitchFamily="18" charset="0"/>
                              <a:cs typeface="Times New Roman" panose="02020603050405020304" pitchFamily="18" charset="0"/>
                            </a:rPr>
                            <m:t>−6</m:t>
                          </m:r>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𝑥</m:t>
                              </m:r>
                            </m:e>
                            <m:sup>
                              <m:r>
                                <a:rPr lang="en-US" sz="2400" b="0" i="1" smtClean="0">
                                  <a:latin typeface="Cambria Math" panose="02040503050406030204" pitchFamily="18" charset="0"/>
                                  <a:cs typeface="Times New Roman" panose="02020603050405020304" pitchFamily="18" charset="0"/>
                                </a:rPr>
                                <m:t>2</m:t>
                              </m:r>
                            </m:sup>
                          </m:sSup>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𝑦</m:t>
                              </m:r>
                            </m:e>
                            <m:sup>
                              <m:r>
                                <a:rPr lang="en-US" sz="2400" b="0" i="1" smtClean="0">
                                  <a:latin typeface="Cambria Math" panose="02040503050406030204" pitchFamily="18" charset="0"/>
                                  <a:cs typeface="Times New Roman" panose="02020603050405020304" pitchFamily="18" charset="0"/>
                                </a:rPr>
                                <m:t>2</m:t>
                              </m:r>
                            </m:sup>
                          </m:sSup>
                        </m:e>
                      </m:d>
                      <m:r>
                        <a:rPr lang="en-US" sz="2400" b="0" i="1" smtClean="0">
                          <a:latin typeface="Cambria Math" panose="02040503050406030204" pitchFamily="18" charset="0"/>
                          <a:cs typeface="Times New Roman" panose="02020603050405020304" pitchFamily="18" charset="0"/>
                        </a:rPr>
                        <m:t>:</m:t>
                      </m:r>
                      <m:d>
                        <m:dPr>
                          <m:ctrlPr>
                            <a:rPr lang="en-US" sz="240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𝑥𝑦</m:t>
                          </m:r>
                        </m:e>
                      </m:d>
                    </m:oMath>
                  </m:oMathPara>
                </a14:m>
                <a:endParaRPr lang="en-US" sz="2400" i="1" dirty="0">
                  <a:latin typeface="Cambria Math" panose="02040503050406030204" pitchFamily="18" charset="0"/>
                  <a:cs typeface="Times New Roman" panose="02020603050405020304" pitchFamily="18" charset="0"/>
                </a:endParaRPr>
              </a:p>
            </p:txBody>
          </p:sp>
        </mc:Choice>
        <mc:Fallback xmlns="">
          <p:sp>
            <p:nvSpPr>
              <p:cNvPr id="6" name="TextBox 5"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E6429973-EC5C-AEB1-227D-8D43B8F6049F}"/>
                  </a:ext>
                </a:extLst>
              </p:cNvPr>
              <p:cNvSpPr txBox="1">
                <a:spLocks noRot="1" noChangeAspect="1" noMove="1" noResize="1" noEditPoints="1" noAdjustHandles="1" noChangeArrowheads="1" noChangeShapeType="1" noTextEdit="1"/>
              </p:cNvSpPr>
              <p:nvPr/>
            </p:nvSpPr>
            <p:spPr>
              <a:xfrm>
                <a:off x="415122" y="2639872"/>
                <a:ext cx="8845550" cy="461665"/>
              </a:xfrm>
              <a:prstGeom prst="rect">
                <a:avLst/>
              </a:prstGeom>
              <a:blipFill>
                <a:blip r:embed="rId8"/>
                <a:stretch>
                  <a:fillRect l="-138" b="-19737"/>
                </a:stretch>
              </a:blipFill>
            </p:spPr>
            <p:txBody>
              <a:bodyPr/>
              <a:lstStyle/>
              <a:p>
                <a:r>
                  <a:rPr lang="en-GB">
                    <a:noFill/>
                  </a:rPr>
                  <a:t> </a:t>
                </a:r>
              </a:p>
            </p:txBody>
          </p:sp>
        </mc:Fallback>
      </mc:AlternateContent>
    </p:spTree>
    <p:extLst>
      <p:ext uri="{BB962C8B-B14F-4D97-AF65-F5344CB8AC3E}">
        <p14:creationId xmlns:p14="http://schemas.microsoft.com/office/powerpoint/2010/main" val="6530360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653AC967-D76F-4BEA-9802-36BAE58E09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8382000" y="61457"/>
            <a:ext cx="940866" cy="940866"/>
          </a:xfrm>
          <a:prstGeom prst="rect">
            <a:avLst/>
          </a:prstGeom>
        </p:spPr>
      </p:pic>
      <p:pic>
        <p:nvPicPr>
          <p:cNvPr id="4" name="Google Shape;213;p23"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0B091707-62F1-0790-F0CD-A27A695345C6}"/>
              </a:ext>
            </a:extLst>
          </p:cNvPr>
          <p:cNvPicPr preferRelativeResize="0"/>
          <p:nvPr/>
        </p:nvPicPr>
        <p:blipFill rotWithShape="1">
          <a:blip r:embed="rId3">
            <a:alphaModFix/>
          </a:blip>
          <a:srcRect/>
          <a:stretch/>
        </p:blipFill>
        <p:spPr>
          <a:xfrm>
            <a:off x="76200" y="1123950"/>
            <a:ext cx="3071795" cy="2438401"/>
          </a:xfrm>
          <a:prstGeom prst="rect">
            <a:avLst/>
          </a:prstGeom>
          <a:noFill/>
          <a:ln>
            <a:noFill/>
          </a:ln>
        </p:spPr>
      </p:pic>
      <p:sp>
        <p:nvSpPr>
          <p:cNvPr id="5" name="Google Shape;214;p23"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FA68ACEA-3938-617C-DF6C-B9D82AE7B6EC}"/>
              </a:ext>
            </a:extLst>
          </p:cNvPr>
          <p:cNvSpPr txBox="1"/>
          <p:nvPr/>
        </p:nvSpPr>
        <p:spPr>
          <a:xfrm>
            <a:off x="2438400" y="251059"/>
            <a:ext cx="5777166" cy="561662"/>
          </a:xfrm>
          <a:prstGeom prst="rect">
            <a:avLst/>
          </a:prstGeom>
          <a:noFill/>
          <a:ln>
            <a:noFill/>
          </a:ln>
        </p:spPr>
        <p:txBody>
          <a:bodyPr spcFirstLastPara="1" wrap="square" lIns="68569" tIns="34275" rIns="68569" bIns="34275" anchor="t" anchorCtr="0">
            <a:spAutoFit/>
          </a:bodyPr>
          <a:lstStyle/>
          <a:p>
            <a:pPr defTabSz="685800">
              <a:buClr>
                <a:srgbClr val="000000"/>
              </a:buClr>
            </a:pPr>
            <a:r>
              <a:rPr lang="en-US" sz="3200" b="1" kern="0" dirty="0">
                <a:solidFill>
                  <a:srgbClr val="FF0000"/>
                </a:solidFill>
                <a:latin typeface="Times New Roman"/>
                <a:ea typeface="Times New Roman"/>
                <a:cs typeface="Times New Roman"/>
                <a:sym typeface="Times New Roman"/>
              </a:rPr>
              <a:t>HƯỚNG </a:t>
            </a:r>
            <a:r>
              <a:rPr lang="en-US" sz="3200" b="1" kern="0">
                <a:solidFill>
                  <a:srgbClr val="FF0000"/>
                </a:solidFill>
                <a:latin typeface="Times New Roman"/>
                <a:ea typeface="Times New Roman"/>
                <a:cs typeface="Times New Roman"/>
                <a:sym typeface="Times New Roman"/>
              </a:rPr>
              <a:t>DẪN HỌC Ở </a:t>
            </a:r>
            <a:r>
              <a:rPr lang="en-US" sz="3200" b="1" kern="0" dirty="0">
                <a:solidFill>
                  <a:srgbClr val="FF0000"/>
                </a:solidFill>
                <a:latin typeface="Times New Roman"/>
                <a:ea typeface="Times New Roman"/>
                <a:cs typeface="Times New Roman"/>
                <a:sym typeface="Times New Roman"/>
              </a:rPr>
              <a:t>NHÀ</a:t>
            </a:r>
            <a:endParaRPr sz="1200" kern="0" dirty="0">
              <a:solidFill>
                <a:srgbClr val="000000"/>
              </a:solidFill>
              <a:latin typeface="Arial"/>
              <a:cs typeface="Arial"/>
              <a:sym typeface="Arial"/>
            </a:endParaRPr>
          </a:p>
        </p:txBody>
      </p:sp>
      <p:sp>
        <p:nvSpPr>
          <p:cNvPr id="6" name="Rectangle 5"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23A46C90-8605-0A5E-6F29-92C5F343AD8B}"/>
              </a:ext>
            </a:extLst>
          </p:cNvPr>
          <p:cNvSpPr/>
          <p:nvPr/>
        </p:nvSpPr>
        <p:spPr>
          <a:xfrm>
            <a:off x="3147995" y="1313552"/>
            <a:ext cx="5891074" cy="2677656"/>
          </a:xfrm>
          <a:prstGeom prst="rect">
            <a:avLst/>
          </a:prstGeom>
        </p:spPr>
        <p:txBody>
          <a:bodyPr wrap="square">
            <a:spAutoFit/>
          </a:bodyPr>
          <a:lstStyle/>
          <a:p>
            <a:pPr marL="342900" indent="-342900" defTabSz="685800">
              <a:buClr>
                <a:srgbClr val="000000"/>
              </a:buClr>
              <a:buFont typeface="Wingdings" panose="05000000000000000000" pitchFamily="2" charset="2"/>
              <a:buChar char="q"/>
            </a:pPr>
            <a:r>
              <a:rPr lang="fr-FR" sz="2800" dirty="0" err="1">
                <a:latin typeface="Times New Roman" panose="02020603050405020304" pitchFamily="18" charset="0"/>
                <a:cs typeface="Times New Roman" panose="02020603050405020304" pitchFamily="18" charset="0"/>
              </a:rPr>
              <a:t>Ôn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tập</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lại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kiến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thức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bài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học</a:t>
            </a:r>
            <a:r>
              <a:rPr lang="fr-FR" sz="2800" dirty="0">
                <a:latin typeface="Times New Roman" panose="02020603050405020304" pitchFamily="18" charset="0"/>
                <a:cs typeface="Times New Roman" panose="02020603050405020304" pitchFamily="18" charset="0"/>
              </a:rPr>
              <a:t>.</a:t>
            </a:r>
            <a:endParaRPr lang="en-AE" sz="2800" dirty="0">
              <a:latin typeface="Times New Roman" panose="02020603050405020304" pitchFamily="18" charset="0"/>
              <a:cs typeface="Times New Roman" panose="02020603050405020304" pitchFamily="18" charset="0"/>
            </a:endParaRPr>
          </a:p>
          <a:p>
            <a:pPr marL="342900" indent="-342900" defTabSz="685800">
              <a:buClr>
                <a:srgbClr val="000000"/>
              </a:buClr>
              <a:buFont typeface="Wingdings" panose="05000000000000000000" pitchFamily="2" charset="2"/>
              <a:buChar char="q"/>
            </a:pPr>
            <a:r>
              <a:rPr lang="fr-FR" sz="2800" dirty="0" err="1">
                <a:latin typeface="Times New Roman" panose="02020603050405020304" pitchFamily="18" charset="0"/>
                <a:cs typeface="Times New Roman" panose="02020603050405020304" pitchFamily="18" charset="0"/>
              </a:rPr>
              <a:t>Làm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Bài</a:t>
            </a:r>
            <a:r>
              <a:rPr lang="fr-FR" sz="2800" dirty="0">
                <a:latin typeface="Times New Roman" panose="02020603050405020304" pitchFamily="18" charset="0"/>
                <a:cs typeface="Times New Roman" panose="02020603050405020304" pitchFamily="18" charset="0"/>
              </a:rPr>
              <a:t> 1</a:t>
            </a:r>
            <a:r>
              <a:rPr lang="vi-VN" sz="2800" dirty="0">
                <a:latin typeface="Times New Roman" panose="02020603050405020304" pitchFamily="18" charset="0"/>
                <a:cs typeface="Times New Roman" panose="02020603050405020304" pitchFamily="18" charset="0"/>
              </a:rPr>
              <a:t>.30;1.31;1.32/ SGK</a:t>
            </a:r>
            <a:endParaRPr lang="en-AE" sz="2800" dirty="0">
              <a:latin typeface="Times New Roman" panose="02020603050405020304" pitchFamily="18" charset="0"/>
              <a:cs typeface="Times New Roman" panose="02020603050405020304" pitchFamily="18" charset="0"/>
            </a:endParaRPr>
          </a:p>
          <a:p>
            <a:pPr marL="342900" indent="-342900" defTabSz="685800">
              <a:buClr>
                <a:srgbClr val="000000"/>
              </a:buClr>
              <a:buFont typeface="Wingdings" panose="05000000000000000000" pitchFamily="2" charset="2"/>
              <a:buChar char="q"/>
            </a:pPr>
            <a:r>
              <a:rPr lang="fr-FR" sz="2800" dirty="0" err="1">
                <a:latin typeface="Times New Roman" panose="02020603050405020304" pitchFamily="18" charset="0"/>
                <a:cs typeface="Times New Roman" panose="02020603050405020304" pitchFamily="18" charset="0"/>
              </a:rPr>
              <a:t>Chuẩn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bị</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trước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bài</a:t>
            </a:r>
            <a:endParaRPr lang="fr-FR" sz="2800" dirty="0">
              <a:latin typeface="Times New Roman" panose="02020603050405020304" pitchFamily="18" charset="0"/>
              <a:cs typeface="Times New Roman" panose="02020603050405020304" pitchFamily="18" charset="0"/>
            </a:endParaRPr>
          </a:p>
          <a:p>
            <a:pPr defTabSz="685800">
              <a:buClr>
                <a:srgbClr val="000000"/>
              </a:buClr>
            </a:pPr>
            <a:r>
              <a:rPr lang="fr-FR" sz="2800"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Luyện</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tập</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chung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Ôn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lại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toàn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bộ</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kiến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thức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và</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xem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trước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các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bài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tập</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từ</a:t>
            </a:r>
            <a:r>
              <a:rPr lang="fr-FR" sz="2800" dirty="0">
                <a:latin typeface="Times New Roman" panose="02020603050405020304" pitchFamily="18" charset="0"/>
                <a:cs typeface="Times New Roman" panose="02020603050405020304" pitchFamily="18" charset="0"/>
              </a:rPr>
              <a:t> 1</a:t>
            </a:r>
            <a:r>
              <a:rPr lang="vi-VN" sz="2800" dirty="0">
                <a:latin typeface="Times New Roman" panose="02020603050405020304" pitchFamily="18" charset="0"/>
                <a:cs typeface="Times New Roman" panose="02020603050405020304" pitchFamily="18" charset="0"/>
              </a:rPr>
              <a:t>.33</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đến</a:t>
            </a:r>
            <a:r>
              <a:rPr lang="fr-FR" sz="2800" dirty="0">
                <a:latin typeface="Times New Roman" panose="02020603050405020304" pitchFamily="18" charset="0"/>
                <a:cs typeface="Times New Roman" panose="02020603050405020304" pitchFamily="18" charset="0"/>
              </a:rPr>
              <a:t> 1</a:t>
            </a:r>
            <a:r>
              <a:rPr lang="vi-VN" sz="2800" dirty="0">
                <a:latin typeface="Times New Roman" panose="02020603050405020304" pitchFamily="18" charset="0"/>
                <a:cs typeface="Times New Roman" panose="02020603050405020304" pitchFamily="18" charset="0"/>
              </a:rPr>
              <a:t>.38.</a:t>
            </a:r>
            <a:endParaRPr lang="en-A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9009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D96088C9-A8F9-491E-B242-9733E9906C55}"/>
              </a:ext>
            </a:extLst>
          </p:cNvPr>
          <p:cNvSpPr/>
          <p:nvPr/>
        </p:nvSpPr>
        <p:spPr>
          <a:xfrm>
            <a:off x="1746826" y="1091467"/>
            <a:ext cx="5981446" cy="1985159"/>
          </a:xfrm>
          <a:prstGeom prst="rect">
            <a:avLst/>
          </a:prstGeom>
          <a:noFill/>
        </p:spPr>
        <p:txBody>
          <a:bodyPr wrap="none" lIns="68580" tIns="34290" rIns="68580" bIns="34290">
            <a:spAutoFit/>
            <a:scene3d>
              <a:camera prst="orthographicFront"/>
              <a:lightRig rig="threePt" dir="t"/>
            </a:scene3d>
            <a:sp3d extrusionH="57150">
              <a:bevelT w="57150" h="38100" prst="hardEdge"/>
            </a:sp3d>
          </a:bodyPr>
          <a:lstStyle/>
          <a:p>
            <a:pPr algn="ctr">
              <a:defRPr/>
            </a:pPr>
            <a:r>
              <a:rPr lang="en-US" sz="12450" b="1" dirty="0">
                <a:ln w="22225">
                  <a:solidFill>
                    <a:srgbClr val="BD582C"/>
                  </a:solidFill>
                  <a:prstDash val="solid"/>
                </a:ln>
                <a:solidFill>
                  <a:srgbClr val="FF0000"/>
                </a:solidFill>
                <a:latin typeface="Tw Cen MT" panose="020B0602020104020603"/>
              </a:rPr>
              <a:t>T</a:t>
            </a:r>
            <a:r>
              <a:rPr lang="en-US" sz="12450" b="1" dirty="0">
                <a:ln w="22225">
                  <a:solidFill>
                    <a:srgbClr val="BD582C"/>
                  </a:solidFill>
                  <a:prstDash val="solid"/>
                </a:ln>
                <a:solidFill>
                  <a:srgbClr val="000000"/>
                </a:solidFill>
                <a:latin typeface="Tw Cen MT" panose="020B0602020104020603"/>
              </a:rPr>
              <a:t>H</a:t>
            </a:r>
            <a:r>
              <a:rPr lang="en-US" sz="12450" b="1" dirty="0">
                <a:ln w="22225">
                  <a:solidFill>
                    <a:srgbClr val="BD582C"/>
                  </a:solidFill>
                  <a:prstDash val="solid"/>
                </a:ln>
                <a:solidFill>
                  <a:srgbClr val="00B0F0"/>
                </a:solidFill>
                <a:latin typeface="Tw Cen MT" panose="020B0602020104020603"/>
              </a:rPr>
              <a:t>E</a:t>
            </a:r>
            <a:r>
              <a:rPr lang="en-US" sz="12450" b="1" dirty="0">
                <a:ln w="22225">
                  <a:solidFill>
                    <a:srgbClr val="BD582C"/>
                  </a:solidFill>
                  <a:prstDash val="solid"/>
                </a:ln>
                <a:solidFill>
                  <a:srgbClr val="FF0000"/>
                </a:solidFill>
                <a:latin typeface="Tw Cen MT" panose="020B0602020104020603"/>
              </a:rPr>
              <a:t> </a:t>
            </a:r>
            <a:r>
              <a:rPr lang="en-US" sz="12450" b="1" dirty="0">
                <a:ln w="22225">
                  <a:solidFill>
                    <a:srgbClr val="BD582C"/>
                  </a:solidFill>
                  <a:prstDash val="solid"/>
                </a:ln>
                <a:solidFill>
                  <a:srgbClr val="CCFF33"/>
                </a:solidFill>
                <a:latin typeface="Tw Cen MT" panose="020B0602020104020603"/>
              </a:rPr>
              <a:t>E</a:t>
            </a:r>
            <a:r>
              <a:rPr lang="en-US" sz="12450" b="1" dirty="0">
                <a:ln w="22225">
                  <a:solidFill>
                    <a:srgbClr val="BD582C"/>
                  </a:solidFill>
                  <a:prstDash val="solid"/>
                </a:ln>
                <a:solidFill>
                  <a:srgbClr val="0070C0"/>
                </a:solidFill>
                <a:latin typeface="Tw Cen MT" panose="020B0602020104020603"/>
              </a:rPr>
              <a:t>N</a:t>
            </a:r>
            <a:r>
              <a:rPr lang="en-US" sz="12450" b="1" dirty="0">
                <a:ln w="22225">
                  <a:solidFill>
                    <a:srgbClr val="BD582C"/>
                  </a:solidFill>
                  <a:prstDash val="solid"/>
                </a:ln>
                <a:solidFill>
                  <a:srgbClr val="FF0000"/>
                </a:solidFill>
                <a:latin typeface="Tw Cen MT" panose="020B0602020104020603"/>
              </a:rPr>
              <a:t>D</a:t>
            </a:r>
          </a:p>
        </p:txBody>
      </p:sp>
    </p:spTree>
    <p:extLst>
      <p:ext uri="{BB962C8B-B14F-4D97-AF65-F5344CB8AC3E}">
        <p14:creationId xmlns:p14="http://schemas.microsoft.com/office/powerpoint/2010/main" val="1928693615"/>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8F486CDD-1E5A-B94C-7AAF-7A7D36FC5666}"/>
              </a:ext>
            </a:extLst>
          </p:cNvPr>
          <p:cNvPicPr>
            <a:picLocks noChangeAspect="1"/>
          </p:cNvPicPr>
          <p:nvPr/>
        </p:nvPicPr>
        <p:blipFill rotWithShape="1">
          <a:blip r:embed="rId2">
            <a:extLst>
              <a:ext uri="{28A0092B-C50C-407E-A947-70E740481C1C}">
                <a14:useLocalDpi xmlns:a14="http://schemas.microsoft.com/office/drawing/2010/main" val="0"/>
              </a:ext>
            </a:extLst>
          </a:blip>
          <a:srcRect l="11552" t="8410" r="7385" b="4719"/>
          <a:stretch/>
        </p:blipFill>
        <p:spPr>
          <a:xfrm>
            <a:off x="1077541" y="989128"/>
            <a:ext cx="2362494" cy="1865127"/>
          </a:xfrm>
          <a:prstGeom prst="rect">
            <a:avLst/>
          </a:prstGeom>
        </p:spPr>
      </p:pic>
      <mc:AlternateContent xmlns:mc="http://schemas.openxmlformats.org/markup-compatibility/2006" xmlns:a14="http://schemas.microsoft.com/office/drawing/2010/main">
        <mc:Choice Requires="a14">
          <p:sp>
            <p:nvSpPr>
              <p:cNvPr id="7" name="TextBox 6"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873442EC-6D2F-6FDE-2FCF-A6F033D36DB7}"/>
                  </a:ext>
                </a:extLst>
              </p:cNvPr>
              <p:cNvSpPr txBox="1"/>
              <p:nvPr/>
            </p:nvSpPr>
            <p:spPr>
              <a:xfrm>
                <a:off x="27239" y="3133120"/>
                <a:ext cx="4648200" cy="954107"/>
              </a:xfrm>
              <a:prstGeom prst="rect">
                <a:avLst/>
              </a:prstGeom>
              <a:noFill/>
            </p:spPr>
            <p:txBody>
              <a:bodyPr wrap="square" rtlCol="0">
                <a:spAutoFit/>
              </a:bodyPr>
              <a:lstStyle/>
              <a:p>
                <a:pPr algn="just">
                  <a:spcBef>
                    <a:spcPts val="300"/>
                  </a:spcBef>
                  <a:spcAft>
                    <a:spcPts val="300"/>
                  </a:spcAft>
                </a:pPr>
                <a:r>
                  <a:rPr lang="en-US" sz="2800" dirty="0">
                    <a:solidFill>
                      <a:srgbClr val="000000"/>
                    </a:solidFill>
                    <a:latin typeface="Times New Roman" panose="02020603050405020304" pitchFamily="18" charset="0"/>
                    <a:ea typeface="Calibri" panose="020F0502020204030204" pitchFamily="34" charset="0"/>
                  </a:rPr>
                  <a:t>K</a:t>
                </a:r>
                <a:r>
                  <a:rPr lang="en-US" sz="2800" dirty="0" err="1">
                    <a:solidFill>
                      <a:srgbClr val="000000"/>
                    </a:solidFill>
                    <a:effectLst/>
                    <a:latin typeface="Times New Roman" panose="02020603050405020304" pitchFamily="18" charset="0"/>
                    <a:ea typeface="Calibri" panose="020F0502020204030204" pitchFamily="34" charset="0"/>
                  </a:rPr>
                  <a:t>hối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hộp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có</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kích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14:m>
                  <m:oMath xmlns:m="http://schemas.openxmlformats.org/officeDocument/2006/math">
                    <m:r>
                      <a:rPr lang="en-US" sz="2800" b="0" i="0" smtClean="0">
                        <a:solidFill>
                          <a:srgbClr val="000000"/>
                        </a:solidFill>
                        <a:latin typeface="Cambria Math" panose="02040503050406030204" pitchFamily="18" charset="0"/>
                        <a:ea typeface="Calibri" panose="020F0502020204030204" pitchFamily="34" charset="0"/>
                      </a:rPr>
                      <m:t> </m:t>
                    </m:r>
                    <m:r>
                      <a:rPr lang="en-US" sz="2800" i="1">
                        <a:solidFill>
                          <a:srgbClr val="000000"/>
                        </a:solidFill>
                        <a:latin typeface="Cambria Math" panose="02040503050406030204" pitchFamily="18" charset="0"/>
                        <a:ea typeface="Calibri" panose="020F0502020204030204" pitchFamily="34" charset="0"/>
                      </a:rPr>
                      <m:t>𝑥</m:t>
                    </m:r>
                    <m:r>
                      <a:rPr lang="en-US" sz="2800" b="0" i="1" smtClean="0">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m:t>
                    </m:r>
                    <m:r>
                      <a:rPr lang="en-US" sz="2800" i="1">
                        <a:solidFill>
                          <a:srgbClr val="000000"/>
                        </a:solidFill>
                        <a:latin typeface="Cambria Math" panose="02040503050406030204" pitchFamily="18" charset="0"/>
                        <a:ea typeface="Calibri" panose="020F0502020204030204" pitchFamily="34" charset="0"/>
                      </a:rPr>
                      <m:t>𝑥</m:t>
                    </m:r>
                    <m:r>
                      <a:rPr lang="en-US" sz="2800" i="1">
                        <a:solidFill>
                          <a:srgbClr val="000000"/>
                        </a:solidFill>
                        <a:latin typeface="Cambria Math" panose="02040503050406030204" pitchFamily="18" charset="0"/>
                        <a:ea typeface="Calibri" panose="020F0502020204030204" pitchFamily="34" charset="0"/>
                      </a:rPr>
                      <m:t>,3</m:t>
                    </m:r>
                    <m:r>
                      <a:rPr lang="en-US" sz="2800" i="1">
                        <a:solidFill>
                          <a:srgbClr val="000000"/>
                        </a:solidFill>
                        <a:latin typeface="Cambria Math" panose="02040503050406030204" pitchFamily="18" charset="0"/>
                        <a:ea typeface="Calibri" panose="020F0502020204030204" pitchFamily="34" charset="0"/>
                      </a:rPr>
                      <m:t>𝑦</m:t>
                    </m:r>
                  </m:oMath>
                </a14:m>
                <a:r>
                  <a:rPr lang="en-US" sz="2800" dirty="0">
                    <a:solidFill>
                      <a:srgbClr val="000000"/>
                    </a:solidFill>
                    <a:effectLst/>
                    <a:latin typeface="Times New Roman" panose="02020603050405020304" pitchFamily="18" charset="0"/>
                    <a:ea typeface="Calibri" panose="020F0502020204030204" pitchFamily="34" charset="0"/>
                  </a:rPr>
                  <a:t>.  </a:t>
                </a:r>
                <a:endParaRPr lang="en-AE" sz="2800" dirty="0"/>
              </a:p>
            </p:txBody>
          </p:sp>
        </mc:Choice>
        <mc:Fallback xmlns="">
          <p:sp>
            <p:nvSpPr>
              <p:cNvPr id="7" name="TextBox 6"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873442EC-6D2F-6FDE-2FCF-A6F033D36DB7}"/>
                  </a:ext>
                </a:extLst>
              </p:cNvPr>
              <p:cNvSpPr txBox="1">
                <a:spLocks noRot="1" noChangeAspect="1" noMove="1" noResize="1" noEditPoints="1" noAdjustHandles="1" noChangeArrowheads="1" noChangeShapeType="1" noTextEdit="1"/>
              </p:cNvSpPr>
              <p:nvPr/>
            </p:nvSpPr>
            <p:spPr>
              <a:xfrm>
                <a:off x="27239" y="3133120"/>
                <a:ext cx="4648200" cy="954107"/>
              </a:xfrm>
              <a:prstGeom prst="rect">
                <a:avLst/>
              </a:prstGeom>
              <a:blipFill>
                <a:blip r:embed="rId3"/>
                <a:stretch>
                  <a:fillRect l="-2621" t="-7051" r="-2621" b="-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08E42E9A-2DE4-78C1-DC09-3C290B8B261D}"/>
                  </a:ext>
                </a:extLst>
              </p:cNvPr>
              <p:cNvSpPr txBox="1"/>
              <p:nvPr/>
            </p:nvSpPr>
            <p:spPr>
              <a:xfrm>
                <a:off x="4776001" y="3118418"/>
                <a:ext cx="4389264" cy="954107"/>
              </a:xfrm>
              <a:prstGeom prst="rect">
                <a:avLst/>
              </a:prstGeom>
              <a:noFill/>
            </p:spPr>
            <p:txBody>
              <a:bodyPr wrap="square" rtlCol="0">
                <a:spAutoFit/>
              </a:bodyPr>
              <a:lstStyle/>
              <a:p>
                <a:r>
                  <a:rPr lang="en-US" sz="2800" dirty="0">
                    <a:solidFill>
                      <a:srgbClr val="000000"/>
                    </a:solidFill>
                    <a:latin typeface="Times New Roman" panose="02020603050405020304" pitchFamily="18" charset="0"/>
                    <a:ea typeface="Calibri" panose="020F0502020204030204" pitchFamily="34" charset="0"/>
                  </a:rPr>
                  <a:t>K</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hối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hộp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hai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diện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tích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đáy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14:m>
                  <m:oMath xmlns:m="http://schemas.openxmlformats.org/officeDocument/2006/math">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mn-cs"/>
                      </a:rPr>
                      <m:t>2</m:t>
                    </m:r>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mn-cs"/>
                      </a:rPr>
                      <m:t>𝑥𝑦</m:t>
                    </m:r>
                  </m:oMath>
                </a14:m>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endParaRPr lang="en-AE" dirty="0"/>
              </a:p>
            </p:txBody>
          </p:sp>
        </mc:Choice>
        <mc:Fallback xmlns="">
          <p:sp>
            <p:nvSpPr>
              <p:cNvPr id="9" name="TextBox 8"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08E42E9A-2DE4-78C1-DC09-3C290B8B261D}"/>
                  </a:ext>
                </a:extLst>
              </p:cNvPr>
              <p:cNvSpPr txBox="1">
                <a:spLocks noRot="1" noChangeAspect="1" noMove="1" noResize="1" noEditPoints="1" noAdjustHandles="1" noChangeArrowheads="1" noChangeShapeType="1" noTextEdit="1"/>
              </p:cNvSpPr>
              <p:nvPr/>
            </p:nvSpPr>
            <p:spPr>
              <a:xfrm>
                <a:off x="4776001" y="3118418"/>
                <a:ext cx="4389264" cy="954107"/>
              </a:xfrm>
              <a:prstGeom prst="rect">
                <a:avLst/>
              </a:prstGeom>
              <a:blipFill>
                <a:blip r:embed="rId4"/>
                <a:stretch>
                  <a:fillRect l="-2778" t="-7051" r="-1528" b="-16667"/>
                </a:stretch>
              </a:blipFill>
            </p:spPr>
            <p:txBody>
              <a:bodyPr/>
              <a:lstStyle/>
              <a:p>
                <a:r>
                  <a:rPr lang="en-GB">
                    <a:noFill/>
                  </a:rPr>
                  <a:t> </a:t>
                </a:r>
              </a:p>
            </p:txBody>
          </p:sp>
        </mc:Fallback>
      </mc:AlternateContent>
      <p:cxnSp>
        <p:nvCxnSpPr>
          <p:cNvPr id="11" name="Straight Connector 10"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AA1236B0-FB36-630F-8D6F-52C281179898}"/>
              </a:ext>
            </a:extLst>
          </p:cNvPr>
          <p:cNvCxnSpPr>
            <a:cxnSpLocks/>
          </p:cNvCxnSpPr>
          <p:nvPr/>
        </p:nvCxnSpPr>
        <p:spPr>
          <a:xfrm>
            <a:off x="4646767" y="989128"/>
            <a:ext cx="0" cy="1970754"/>
          </a:xfrm>
          <a:prstGeom prst="line">
            <a:avLst/>
          </a:prstGeom>
          <a:ln w="19050"/>
        </p:spPr>
        <p:style>
          <a:lnRef idx="1">
            <a:schemeClr val="dk1"/>
          </a:lnRef>
          <a:fillRef idx="0">
            <a:schemeClr val="dk1"/>
          </a:fillRef>
          <a:effectRef idx="0">
            <a:schemeClr val="dk1"/>
          </a:effectRef>
          <a:fontRef idx="minor">
            <a:schemeClr val="tx1"/>
          </a:fontRef>
        </p:style>
      </p:cxnSp>
      <p:graphicFrame>
        <p:nvGraphicFramePr>
          <p:cNvPr id="13" name="Object 12"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425C4615-7229-9FFE-FA36-E7922E78AB06}"/>
              </a:ext>
            </a:extLst>
          </p:cNvPr>
          <p:cNvGraphicFramePr>
            <a:graphicFrameLocks noChangeAspect="1"/>
          </p:cNvGraphicFramePr>
          <p:nvPr>
            <p:extLst>
              <p:ext uri="{D42A27DB-BD31-4B8C-83A1-F6EECF244321}">
                <p14:modId xmlns:p14="http://schemas.microsoft.com/office/powerpoint/2010/main" val="395377781"/>
              </p:ext>
            </p:extLst>
          </p:nvPr>
        </p:nvGraphicFramePr>
        <p:xfrm>
          <a:off x="2989452" y="2385348"/>
          <a:ext cx="254461" cy="298777"/>
        </p:xfrm>
        <a:graphic>
          <a:graphicData uri="http://schemas.openxmlformats.org/presentationml/2006/ole">
            <mc:AlternateContent xmlns:mc="http://schemas.openxmlformats.org/markup-compatibility/2006">
              <mc:Choice xmlns:v="urn:schemas-microsoft-com:vml" Requires="v">
                <p:oleObj name="Equation" r:id="rId5" imgW="139680" imgH="152280" progId="Equation.DSMT4">
                  <p:embed/>
                </p:oleObj>
              </mc:Choice>
              <mc:Fallback>
                <p:oleObj name="Equation" r:id="rId5" imgW="139680" imgH="152280" progId="Equation.DSMT4">
                  <p:embed/>
                  <p:pic>
                    <p:nvPicPr>
                      <p:cNvPr id="13" name="Object 12">
                        <a:extLst>
                          <a:ext uri="{FF2B5EF4-FFF2-40B4-BE49-F238E27FC236}">
                            <a16:creationId xmlns:a16="http://schemas.microsoft.com/office/drawing/2014/main" id="{425C4615-7229-9FFE-FA36-E7922E78AB06}"/>
                          </a:ext>
                        </a:extLst>
                      </p:cNvPr>
                      <p:cNvPicPr/>
                      <p:nvPr/>
                    </p:nvPicPr>
                    <p:blipFill>
                      <a:blip r:embed="rId6"/>
                      <a:stretch>
                        <a:fillRect/>
                      </a:stretch>
                    </p:blipFill>
                    <p:spPr>
                      <a:xfrm>
                        <a:off x="2989452" y="2385348"/>
                        <a:ext cx="254461" cy="298777"/>
                      </a:xfrm>
                      <a:prstGeom prst="rect">
                        <a:avLst/>
                      </a:prstGeom>
                    </p:spPr>
                  </p:pic>
                </p:oleObj>
              </mc:Fallback>
            </mc:AlternateContent>
          </a:graphicData>
        </a:graphic>
      </p:graphicFrame>
      <p:graphicFrame>
        <p:nvGraphicFramePr>
          <p:cNvPr id="14" name="Object 13"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1AFE7A33-4A94-C246-1846-C6CCBC32329A}"/>
              </a:ext>
            </a:extLst>
          </p:cNvPr>
          <p:cNvGraphicFramePr>
            <a:graphicFrameLocks noChangeAspect="1"/>
          </p:cNvGraphicFramePr>
          <p:nvPr>
            <p:extLst>
              <p:ext uri="{D42A27DB-BD31-4B8C-83A1-F6EECF244321}">
                <p14:modId xmlns:p14="http://schemas.microsoft.com/office/powerpoint/2010/main" val="1522666298"/>
              </p:ext>
            </p:extLst>
          </p:nvPr>
        </p:nvGraphicFramePr>
        <p:xfrm>
          <a:off x="1781324" y="2748455"/>
          <a:ext cx="380997" cy="363415"/>
        </p:xfrm>
        <a:graphic>
          <a:graphicData uri="http://schemas.openxmlformats.org/presentationml/2006/ole">
            <mc:AlternateContent xmlns:mc="http://schemas.openxmlformats.org/markup-compatibility/2006">
              <mc:Choice xmlns:v="urn:schemas-microsoft-com:vml" Requires="v">
                <p:oleObj name="Equation" r:id="rId7" imgW="228600" imgH="190440" progId="Equation.DSMT4">
                  <p:embed/>
                </p:oleObj>
              </mc:Choice>
              <mc:Fallback>
                <p:oleObj name="Equation" r:id="rId7" imgW="228600" imgH="190440" progId="Equation.DSMT4">
                  <p:embed/>
                  <p:pic>
                    <p:nvPicPr>
                      <p:cNvPr id="14" name="Object 13">
                        <a:extLst>
                          <a:ext uri="{FF2B5EF4-FFF2-40B4-BE49-F238E27FC236}">
                            <a16:creationId xmlns:a16="http://schemas.microsoft.com/office/drawing/2014/main" id="{1AFE7A33-4A94-C246-1846-C6CCBC32329A}"/>
                          </a:ext>
                        </a:extLst>
                      </p:cNvPr>
                      <p:cNvPicPr/>
                      <p:nvPr/>
                    </p:nvPicPr>
                    <p:blipFill>
                      <a:blip r:embed="rId8"/>
                      <a:stretch>
                        <a:fillRect/>
                      </a:stretch>
                    </p:blipFill>
                    <p:spPr>
                      <a:xfrm>
                        <a:off x="1781324" y="2748455"/>
                        <a:ext cx="380997" cy="363415"/>
                      </a:xfrm>
                      <a:prstGeom prst="rect">
                        <a:avLst/>
                      </a:prstGeom>
                    </p:spPr>
                  </p:pic>
                </p:oleObj>
              </mc:Fallback>
            </mc:AlternateContent>
          </a:graphicData>
        </a:graphic>
      </p:graphicFrame>
      <p:graphicFrame>
        <p:nvGraphicFramePr>
          <p:cNvPr id="15" name="Object 14"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739CB834-960D-C96B-6EB0-D766B0FC66ED}"/>
              </a:ext>
            </a:extLst>
          </p:cNvPr>
          <p:cNvGraphicFramePr>
            <a:graphicFrameLocks noChangeAspect="1"/>
          </p:cNvGraphicFramePr>
          <p:nvPr>
            <p:extLst>
              <p:ext uri="{D42A27DB-BD31-4B8C-83A1-F6EECF244321}">
                <p14:modId xmlns:p14="http://schemas.microsoft.com/office/powerpoint/2010/main" val="324741798"/>
              </p:ext>
            </p:extLst>
          </p:nvPr>
        </p:nvGraphicFramePr>
        <p:xfrm>
          <a:off x="725116" y="1934851"/>
          <a:ext cx="352425" cy="405160"/>
        </p:xfrm>
        <a:graphic>
          <a:graphicData uri="http://schemas.openxmlformats.org/presentationml/2006/ole">
            <mc:AlternateContent xmlns:mc="http://schemas.openxmlformats.org/markup-compatibility/2006">
              <mc:Choice xmlns:v="urn:schemas-microsoft-com:vml" Requires="v">
                <p:oleObj name="Equation" r:id="rId9" imgW="228600" imgH="228600" progId="Equation.DSMT4">
                  <p:embed/>
                </p:oleObj>
              </mc:Choice>
              <mc:Fallback>
                <p:oleObj name="Equation" r:id="rId9" imgW="228600" imgH="228600" progId="Equation.DSMT4">
                  <p:embed/>
                  <p:pic>
                    <p:nvPicPr>
                      <p:cNvPr id="15" name="Object 14">
                        <a:extLst>
                          <a:ext uri="{FF2B5EF4-FFF2-40B4-BE49-F238E27FC236}">
                            <a16:creationId xmlns:a16="http://schemas.microsoft.com/office/drawing/2014/main" id="{739CB834-960D-C96B-6EB0-D766B0FC66ED}"/>
                          </a:ext>
                        </a:extLst>
                      </p:cNvPr>
                      <p:cNvPicPr/>
                      <p:nvPr/>
                    </p:nvPicPr>
                    <p:blipFill>
                      <a:blip r:embed="rId10"/>
                      <a:stretch>
                        <a:fillRect/>
                      </a:stretch>
                    </p:blipFill>
                    <p:spPr>
                      <a:xfrm>
                        <a:off x="725116" y="1934851"/>
                        <a:ext cx="352425" cy="405160"/>
                      </a:xfrm>
                      <a:prstGeom prst="rect">
                        <a:avLst/>
                      </a:prstGeom>
                    </p:spPr>
                  </p:pic>
                </p:oleObj>
              </mc:Fallback>
            </mc:AlternateContent>
          </a:graphicData>
        </a:graphic>
      </p:graphicFrame>
      <p:grpSp>
        <p:nvGrpSpPr>
          <p:cNvPr id="4" name="Group 3"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5CFB7179-EA76-DB42-574B-5DA42B855331}"/>
              </a:ext>
            </a:extLst>
          </p:cNvPr>
          <p:cNvGrpSpPr/>
          <p:nvPr/>
        </p:nvGrpSpPr>
        <p:grpSpPr>
          <a:xfrm>
            <a:off x="384610" y="-20704"/>
            <a:ext cx="8454585" cy="4039567"/>
            <a:chOff x="-136623" y="-97501"/>
            <a:chExt cx="8612650" cy="4266016"/>
          </a:xfrm>
        </p:grpSpPr>
        <p:sp>
          <p:nvSpPr>
            <p:cNvPr id="2" name="TextBox 1">
              <a:extLst>
                <a:ext uri="{FF2B5EF4-FFF2-40B4-BE49-F238E27FC236}">
                  <a16:creationId xmlns:a16="http://schemas.microsoft.com/office/drawing/2014/main" id="{B812FD0D-3345-4D97-BED4-5A0590056D2D}"/>
                </a:ext>
              </a:extLst>
            </p:cNvPr>
            <p:cNvSpPr txBox="1"/>
            <p:nvPr/>
          </p:nvSpPr>
          <p:spPr>
            <a:xfrm>
              <a:off x="-136623" y="-97501"/>
              <a:ext cx="8612650" cy="4266016"/>
            </a:xfrm>
            <a:prstGeom prst="rect">
              <a:avLst/>
            </a:prstGeom>
            <a:noFill/>
          </p:spPr>
          <p:txBody>
            <a:bodyPr wrap="square">
              <a:spAutoFit/>
            </a:bodyPr>
            <a:lstStyle/>
            <a:p>
              <a:pPr algn="just">
                <a:spcBef>
                  <a:spcPts val="3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rPr>
                <a:t>Cho </a:t>
              </a:r>
              <a:r>
                <a:rPr lang="en-US" sz="2800" dirty="0" err="1">
                  <a:solidFill>
                    <a:srgbClr val="000000"/>
                  </a:solidFill>
                  <a:effectLst/>
                  <a:latin typeface="Times New Roman" panose="02020603050405020304" pitchFamily="18" charset="0"/>
                  <a:ea typeface="Calibri" panose="020F0502020204030204" pitchFamily="34" charset="0"/>
                </a:rPr>
                <a:t>hai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khối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hộp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nhật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có</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cùng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thể</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tích</a:t>
              </a:r>
              <a:r>
                <a:rPr lang="en-US" sz="2800" dirty="0">
                  <a:solidFill>
                    <a:srgbClr val="000000"/>
                  </a:solidFill>
                  <a:latin typeface="Times New Roman" panose="02020603050405020304" pitchFamily="18" charset="0"/>
                  <a:ea typeface="Calibri" panose="020F0502020204030204" pitchFamily="34" charset="0"/>
                </a:rPr>
                <a:t> :</a:t>
              </a:r>
              <a:r>
                <a:rPr lang="en-US" sz="2800" dirty="0">
                  <a:solidFill>
                    <a:srgbClr val="000000"/>
                  </a:solidFill>
                  <a:effectLst/>
                  <a:latin typeface="Times New Roman" panose="02020603050405020304" pitchFamily="18" charset="0"/>
                  <a:ea typeface="Calibri" panose="020F0502020204030204" pitchFamily="34" charset="0"/>
                </a:rPr>
                <a:t> </a:t>
              </a:r>
            </a:p>
            <a:p>
              <a:pPr algn="just">
                <a:spcBef>
                  <a:spcPts val="300"/>
                </a:spcBef>
                <a:spcAft>
                  <a:spcPts val="300"/>
                </a:spcAft>
              </a:pPr>
              <a:r>
                <a:rPr lang="en-US" sz="2800" dirty="0" err="1">
                  <a:solidFill>
                    <a:srgbClr val="000000"/>
                  </a:solidFill>
                  <a:effectLst/>
                  <a:latin typeface="Times New Roman" panose="02020603050405020304" pitchFamily="18" charset="0"/>
                  <a:ea typeface="Calibri" panose="020F0502020204030204" pitchFamily="34" charset="0"/>
                </a:rPr>
                <a:t>Tính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chiều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cao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cạnh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khối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hộp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hai</a:t>
              </a:r>
              <a:endParaRPr lang="en-AE" sz="2800" dirty="0">
                <a:solidFill>
                  <a:srgbClr val="000000"/>
                </a:solidFill>
                <a:effectLst/>
                <a:latin typeface="Times New Roman" panose="02020603050405020304" pitchFamily="18" charset="0"/>
                <a:ea typeface="Calibri" panose="020F0502020204030204" pitchFamily="34" charset="0"/>
              </a:endParaRPr>
            </a:p>
            <a:p>
              <a:pPr algn="just">
                <a:spcBef>
                  <a:spcPts val="300"/>
                </a:spcBef>
                <a:spcAft>
                  <a:spcPts val="300"/>
                </a:spcAft>
              </a:pPr>
              <a:endParaRPr lang="en-US" sz="2800" dirty="0">
                <a:solidFill>
                  <a:srgbClr val="000000"/>
                </a:solidFill>
                <a:effectLst/>
                <a:latin typeface="Times New Roman" panose="02020603050405020304" pitchFamily="18" charset="0"/>
                <a:ea typeface="Calibri" panose="020F0502020204030204" pitchFamily="34" charset="0"/>
              </a:endParaRPr>
            </a:p>
            <a:p>
              <a:pPr algn="just">
                <a:spcBef>
                  <a:spcPts val="300"/>
                </a:spcBef>
                <a:spcAft>
                  <a:spcPts val="300"/>
                </a:spcAft>
              </a:pPr>
              <a:endParaRPr lang="en-US" sz="2800" dirty="0">
                <a:solidFill>
                  <a:srgbClr val="000000"/>
                </a:solidFill>
                <a:effectLst/>
                <a:latin typeface="Times New Roman" panose="02020603050405020304" pitchFamily="18" charset="0"/>
                <a:ea typeface="Calibri" panose="020F0502020204030204" pitchFamily="34" charset="0"/>
              </a:endParaRPr>
            </a:p>
            <a:p>
              <a:pPr algn="just">
                <a:spcBef>
                  <a:spcPts val="300"/>
                </a:spcBef>
                <a:spcAft>
                  <a:spcPts val="300"/>
                </a:spcAft>
              </a:pPr>
              <a:endParaRPr lang="en-US" sz="2800" dirty="0">
                <a:solidFill>
                  <a:srgbClr val="000000"/>
                </a:solidFill>
                <a:latin typeface="Times New Roman" panose="02020603050405020304" pitchFamily="18" charset="0"/>
                <a:ea typeface="Calibri" panose="020F0502020204030204" pitchFamily="34" charset="0"/>
              </a:endParaRPr>
            </a:p>
            <a:p>
              <a:pPr algn="just">
                <a:spcBef>
                  <a:spcPts val="300"/>
                </a:spcBef>
                <a:spcAft>
                  <a:spcPts val="300"/>
                </a:spcAft>
              </a:pPr>
              <a:endParaRPr lang="en-US" sz="2800" dirty="0">
                <a:solidFill>
                  <a:srgbClr val="000000"/>
                </a:solidFill>
                <a:effectLst/>
                <a:latin typeface="Times New Roman" panose="02020603050405020304" pitchFamily="18" charset="0"/>
                <a:ea typeface="Calibri" panose="020F0502020204030204" pitchFamily="34" charset="0"/>
              </a:endParaRPr>
            </a:p>
            <a:p>
              <a:pPr algn="just">
                <a:spcBef>
                  <a:spcPts val="300"/>
                </a:spcBef>
                <a:spcAft>
                  <a:spcPts val="300"/>
                </a:spcAft>
              </a:pPr>
              <a:endParaRPr lang="en-US" sz="2800" dirty="0">
                <a:solidFill>
                  <a:srgbClr val="000000"/>
                </a:solidFill>
                <a:effectLst/>
                <a:latin typeface="Times New Roman" panose="02020603050405020304" pitchFamily="18" charset="0"/>
                <a:ea typeface="Calibri" panose="020F0502020204030204" pitchFamily="34" charset="0"/>
              </a:endParaRPr>
            </a:p>
            <a:p>
              <a:endParaRPr lang="en-US" sz="2800" i="1" dirty="0">
                <a:solidFill>
                  <a:srgbClr val="000099"/>
                </a:solidFill>
              </a:endParaRPr>
            </a:p>
          </p:txBody>
        </p:sp>
        <p:pic>
          <p:nvPicPr>
            <p:cNvPr id="6" name="Picture 5">
              <a:extLst>
                <a:ext uri="{FF2B5EF4-FFF2-40B4-BE49-F238E27FC236}">
                  <a16:creationId xmlns:a16="http://schemas.microsoft.com/office/drawing/2014/main" id="{48164B0D-5527-60F0-52EC-19DD7523D61D}"/>
                </a:ext>
              </a:extLst>
            </p:cNvPr>
            <p:cNvPicPr>
              <a:picLocks noChangeAspect="1"/>
            </p:cNvPicPr>
            <p:nvPr/>
          </p:nvPicPr>
          <p:blipFill rotWithShape="1">
            <a:blip r:embed="rId2">
              <a:extLst>
                <a:ext uri="{28A0092B-C50C-407E-A947-70E740481C1C}">
                  <a14:useLocalDpi xmlns:a14="http://schemas.microsoft.com/office/drawing/2010/main" val="0"/>
                </a:ext>
              </a:extLst>
            </a:blip>
            <a:srcRect l="11552" t="8410" r="7385" b="4719"/>
            <a:stretch/>
          </p:blipFill>
          <p:spPr>
            <a:xfrm>
              <a:off x="5746471" y="1026543"/>
              <a:ext cx="2479912" cy="1841636"/>
            </a:xfrm>
            <a:prstGeom prst="rect">
              <a:avLst/>
            </a:prstGeom>
          </p:spPr>
        </p:pic>
        <p:graphicFrame>
          <p:nvGraphicFramePr>
            <p:cNvPr id="23" name="Object 22">
              <a:extLst>
                <a:ext uri="{FF2B5EF4-FFF2-40B4-BE49-F238E27FC236}">
                  <a16:creationId xmlns:a16="http://schemas.microsoft.com/office/drawing/2014/main" id="{F72174C3-FCA1-8518-43D5-B4CA60678161}"/>
                </a:ext>
              </a:extLst>
            </p:cNvPr>
            <p:cNvGraphicFramePr>
              <a:graphicFrameLocks noChangeAspect="1"/>
            </p:cNvGraphicFramePr>
            <p:nvPr>
              <p:extLst>
                <p:ext uri="{D42A27DB-BD31-4B8C-83A1-F6EECF244321}">
                  <p14:modId xmlns:p14="http://schemas.microsoft.com/office/powerpoint/2010/main" val="1446679317"/>
                </p:ext>
              </p:extLst>
            </p:nvPr>
          </p:nvGraphicFramePr>
          <p:xfrm>
            <a:off x="5958072" y="2868179"/>
            <a:ext cx="1121763" cy="420127"/>
          </p:xfrm>
          <a:graphic>
            <a:graphicData uri="http://schemas.openxmlformats.org/presentationml/2006/ole">
              <mc:AlternateContent xmlns:mc="http://schemas.openxmlformats.org/markup-compatibility/2006">
                <mc:Choice xmlns:v="urn:schemas-microsoft-com:vml" Requires="v">
                  <p:oleObj name="Equation" r:id="rId11" imgW="596880" imgH="228600" progId="Equation.DSMT4">
                    <p:embed/>
                  </p:oleObj>
                </mc:Choice>
                <mc:Fallback>
                  <p:oleObj name="Equation" r:id="rId11" imgW="596880" imgH="228600" progId="Equation.DSMT4">
                    <p:embed/>
                    <p:pic>
                      <p:nvPicPr>
                        <p:cNvPr id="23" name="Object 22">
                          <a:extLst>
                            <a:ext uri="{FF2B5EF4-FFF2-40B4-BE49-F238E27FC236}">
                              <a16:creationId xmlns:a16="http://schemas.microsoft.com/office/drawing/2014/main" id="{F72174C3-FCA1-8518-43D5-B4CA60678161}"/>
                            </a:ext>
                          </a:extLst>
                        </p:cNvPr>
                        <p:cNvPicPr/>
                        <p:nvPr/>
                      </p:nvPicPr>
                      <p:blipFill>
                        <a:blip r:embed="rId12"/>
                        <a:stretch>
                          <a:fillRect/>
                        </a:stretch>
                      </p:blipFill>
                      <p:spPr>
                        <a:xfrm>
                          <a:off x="5958072" y="2868179"/>
                          <a:ext cx="1121763" cy="420127"/>
                        </a:xfrm>
                        <a:prstGeom prst="rect">
                          <a:avLst/>
                        </a:prstGeom>
                      </p:spPr>
                    </p:pic>
                  </p:oleObj>
                </mc:Fallback>
              </mc:AlternateContent>
            </a:graphicData>
          </a:graphic>
        </p:graphicFrame>
        <p:cxnSp>
          <p:nvCxnSpPr>
            <p:cNvPr id="25" name="Straight Arrow Connector 24">
              <a:extLst>
                <a:ext uri="{FF2B5EF4-FFF2-40B4-BE49-F238E27FC236}">
                  <a16:creationId xmlns:a16="http://schemas.microsoft.com/office/drawing/2014/main" id="{FD56A7CB-27F2-A6DD-D511-B661B84E34F9}"/>
                </a:ext>
              </a:extLst>
            </p:cNvPr>
            <p:cNvCxnSpPr>
              <a:cxnSpLocks/>
            </p:cNvCxnSpPr>
            <p:nvPr/>
          </p:nvCxnSpPr>
          <p:spPr>
            <a:xfrm flipV="1">
              <a:off x="6474434" y="2591202"/>
              <a:ext cx="320421" cy="31381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aphicFrame>
        <p:nvGraphicFramePr>
          <p:cNvPr id="35" name="Object 34"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54DA3DDB-72EB-02D0-73D8-7F8866147704}"/>
              </a:ext>
            </a:extLst>
          </p:cNvPr>
          <p:cNvGraphicFramePr>
            <a:graphicFrameLocks noChangeAspect="1"/>
          </p:cNvGraphicFramePr>
          <p:nvPr>
            <p:extLst>
              <p:ext uri="{D42A27DB-BD31-4B8C-83A1-F6EECF244321}">
                <p14:modId xmlns:p14="http://schemas.microsoft.com/office/powerpoint/2010/main" val="250082048"/>
              </p:ext>
            </p:extLst>
          </p:nvPr>
        </p:nvGraphicFramePr>
        <p:xfrm>
          <a:off x="4391939" y="2372785"/>
          <a:ext cx="914400" cy="215900"/>
        </p:xfrm>
        <a:graphic>
          <a:graphicData uri="http://schemas.openxmlformats.org/presentationml/2006/ole">
            <mc:AlternateContent xmlns:mc="http://schemas.openxmlformats.org/markup-compatibility/2006">
              <mc:Choice xmlns:v="urn:schemas-microsoft-com:vml" Requires="v">
                <p:oleObj name="Equation" r:id="rId13" imgW="914400" imgH="216000" progId="Equation.DSMT4">
                  <p:embed/>
                </p:oleObj>
              </mc:Choice>
              <mc:Fallback>
                <p:oleObj name="Equation" r:id="rId13" imgW="914400" imgH="216000" progId="Equation.DSMT4">
                  <p:embed/>
                  <p:pic>
                    <p:nvPicPr>
                      <p:cNvPr id="35" name="Object 34">
                        <a:extLst>
                          <a:ext uri="{FF2B5EF4-FFF2-40B4-BE49-F238E27FC236}">
                            <a16:creationId xmlns:a16="http://schemas.microsoft.com/office/drawing/2014/main" id="{54DA3DDB-72EB-02D0-73D8-7F8866147704}"/>
                          </a:ext>
                        </a:extLst>
                      </p:cNvPr>
                      <p:cNvPicPr/>
                      <p:nvPr/>
                    </p:nvPicPr>
                    <p:blipFill>
                      <a:blip r:embed="rId14"/>
                      <a:stretch>
                        <a:fillRect/>
                      </a:stretch>
                    </p:blipFill>
                    <p:spPr>
                      <a:xfrm>
                        <a:off x="4391939" y="2372785"/>
                        <a:ext cx="914400" cy="215900"/>
                      </a:xfrm>
                      <a:prstGeom prst="rect">
                        <a:avLst/>
                      </a:prstGeom>
                    </p:spPr>
                  </p:pic>
                </p:oleObj>
              </mc:Fallback>
            </mc:AlternateContent>
          </a:graphicData>
        </a:graphic>
      </p:graphicFrame>
      <p:sp>
        <p:nvSpPr>
          <p:cNvPr id="40" name="TextBox 39"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BDD702A4-62AA-40CF-4777-237D18B3DA76}"/>
              </a:ext>
            </a:extLst>
          </p:cNvPr>
          <p:cNvSpPr txBox="1"/>
          <p:nvPr/>
        </p:nvSpPr>
        <p:spPr>
          <a:xfrm>
            <a:off x="247651" y="3269322"/>
            <a:ext cx="8956139" cy="2308324"/>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Thể </a:t>
            </a:r>
            <a:r>
              <a:rPr lang="en-US" sz="2400" i="1" dirty="0" err="1">
                <a:latin typeface="Times New Roman" panose="02020603050405020304" pitchFamily="18" charset="0"/>
                <a:cs typeface="Times New Roman" panose="02020603050405020304" pitchFamily="18" charset="0"/>
              </a:rPr>
              <a:t>tích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hộp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a:t>
            </a:r>
          </a:p>
          <a:p>
            <a:endParaRPr lang="en-US" sz="2400" i="1" dirty="0">
              <a:latin typeface="Times New Roman" panose="02020603050405020304" pitchFamily="18" charset="0"/>
              <a:cs typeface="Times New Roman" panose="02020603050405020304" pitchFamily="18" charset="0"/>
            </a:endParaRPr>
          </a:p>
          <a:p>
            <a:r>
              <a:rPr lang="en-US" sz="2400" i="1" dirty="0" err="1">
                <a:latin typeface="Times New Roman" panose="02020603050405020304" pitchFamily="18" charset="0"/>
                <a:ea typeface="Calibri" panose="020F0502020204030204" pitchFamily="34" charset="0"/>
              </a:rPr>
              <a:t>Vì</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hai</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khối</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cùng</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thể</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tích</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nên</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nó</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cũng</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là</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thể</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tích</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của</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khối</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hộp</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thứ</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hai</a:t>
            </a:r>
            <a:endParaRPr lang="en-US" sz="2400" i="1" dirty="0">
              <a:latin typeface="Times New Roman" panose="02020603050405020304" pitchFamily="18" charset="0"/>
              <a:ea typeface="Calibri" panose="020F0502020204030204" pitchFamily="34" charset="0"/>
            </a:endParaRPr>
          </a:p>
          <a:p>
            <a:r>
              <a:rPr lang="en-US" sz="2400" i="1" dirty="0">
                <a:latin typeface="Times New Roman" panose="02020603050405020304" pitchFamily="18" charset="0"/>
              </a:rPr>
              <a:t>       </a:t>
            </a:r>
            <a:endParaRPr lang="en-AE" sz="2400" i="1" dirty="0"/>
          </a:p>
          <a:p>
            <a:endParaRPr lang="en-US" sz="2400" i="1"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      </a:t>
            </a:r>
          </a:p>
        </p:txBody>
      </p:sp>
      <p:sp>
        <p:nvSpPr>
          <p:cNvPr id="50" name="TextBox 49">
            <a:extLst>
              <a:ext uri="{FF2B5EF4-FFF2-40B4-BE49-F238E27FC236}">
                <a16:creationId xmlns:a16="http://schemas.microsoft.com/office/drawing/2014/main" id="{2FFFFEFC-4422-4AED-0709-0EB30D82C83B}"/>
              </a:ext>
            </a:extLst>
          </p:cNvPr>
          <p:cNvSpPr txBox="1"/>
          <p:nvPr/>
        </p:nvSpPr>
        <p:spPr>
          <a:xfrm>
            <a:off x="9128554" y="4216344"/>
            <a:ext cx="914400" cy="914400"/>
          </a:xfrm>
          <a:prstGeom prst="rect">
            <a:avLst/>
          </a:prstGeom>
          <a:noFill/>
        </p:spPr>
        <p:txBody>
          <a:bodyPr wrap="square" rtlCol="0">
            <a:spAutoFit/>
          </a:bodyPr>
          <a:lstStyle/>
          <a:p>
            <a:endParaRPr lang="en-AE" dirty="0"/>
          </a:p>
        </p:txBody>
      </p:sp>
      <p:sp>
        <p:nvSpPr>
          <p:cNvPr id="51" name="Explosion: 14 Points 50">
            <a:extLst>
              <a:ext uri="{FF2B5EF4-FFF2-40B4-BE49-F238E27FC236}">
                <a16:creationId xmlns:a16="http://schemas.microsoft.com/office/drawing/2014/main" id="{B0721F19-92B2-D3E4-DDC2-85DF6AA2BFC4}"/>
              </a:ext>
            </a:extLst>
          </p:cNvPr>
          <p:cNvSpPr/>
          <p:nvPr/>
        </p:nvSpPr>
        <p:spPr>
          <a:xfrm>
            <a:off x="2107150" y="61928"/>
            <a:ext cx="5890834" cy="3060029"/>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Ta </a:t>
            </a:r>
            <a:r>
              <a:rPr lang="en-US" sz="3600" dirty="0" err="1">
                <a:solidFill>
                  <a:srgbClr val="FF0000"/>
                </a:solidFill>
                <a:latin typeface="Times New Roman" panose="02020603050405020304" pitchFamily="18" charset="0"/>
                <a:cs typeface="Times New Roman" panose="02020603050405020304" pitchFamily="18" charset="0"/>
              </a:rPr>
              <a:t>cần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tính</a:t>
            </a:r>
            <a:endParaRPr lang="en-US" sz="3600" dirty="0">
              <a:solidFill>
                <a:srgbClr val="FF0000"/>
              </a:solidFill>
              <a:latin typeface="Times New Roman" panose="02020603050405020304" pitchFamily="18" charset="0"/>
              <a:cs typeface="Times New Roman" panose="02020603050405020304" pitchFamily="18" charset="0"/>
            </a:endParaRPr>
          </a:p>
          <a:p>
            <a:pPr algn="ctr"/>
            <a:endParaRPr lang="en-US" sz="36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16697F0-0E7B-74CF-1F44-2A135DA8D316}"/>
                  </a:ext>
                </a:extLst>
              </p:cNvPr>
              <p:cNvSpPr txBox="1"/>
              <p:nvPr/>
            </p:nvSpPr>
            <p:spPr>
              <a:xfrm>
                <a:off x="229025" y="3617203"/>
                <a:ext cx="3392116" cy="738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𝑦</m:t>
                      </m:r>
                      <m:r>
                        <a:rPr lang="en-US" sz="2400" b="0" i="1" smtClean="0">
                          <a:latin typeface="Cambria Math" panose="02040503050406030204" pitchFamily="18" charset="0"/>
                          <a:cs typeface="Times New Roman" panose="02020603050405020304" pitchFamily="18" charset="0"/>
                        </a:rPr>
                        <m:t>=6</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𝑥</m:t>
                          </m:r>
                        </m:e>
                        <m:sup>
                          <m:r>
                            <a:rPr lang="en-US" sz="2400" b="0" i="1" smtClean="0">
                              <a:latin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cs typeface="Times New Roman" panose="02020603050405020304" pitchFamily="18" charset="0"/>
                        </a:rPr>
                        <m:t>𝑦</m:t>
                      </m:r>
                    </m:oMath>
                  </m:oMathPara>
                </a14:m>
                <a:endParaRPr lang="en-US" sz="2400" b="0" i="1" dirty="0">
                  <a:latin typeface="Times New Roman" panose="02020603050405020304" pitchFamily="18" charset="0"/>
                  <a:cs typeface="Times New Roman" panose="02020603050405020304" pitchFamily="18" charset="0"/>
                </a:endParaRPr>
              </a:p>
              <a:p>
                <a:endParaRPr lang="en-AE" dirty="0"/>
              </a:p>
            </p:txBody>
          </p:sp>
        </mc:Choice>
        <mc:Fallback xmlns="">
          <p:sp>
            <p:nvSpPr>
              <p:cNvPr id="8" name="TextBox 7">
                <a:extLst>
                  <a:ext uri="{FF2B5EF4-FFF2-40B4-BE49-F238E27FC236}">
                    <a16:creationId xmlns:a16="http://schemas.microsoft.com/office/drawing/2014/main" id="{A16697F0-0E7B-74CF-1F44-2A135DA8D316}"/>
                  </a:ext>
                </a:extLst>
              </p:cNvPr>
              <p:cNvSpPr txBox="1">
                <a:spLocks noRot="1" noChangeAspect="1" noMove="1" noResize="1" noEditPoints="1" noAdjustHandles="1" noChangeArrowheads="1" noChangeShapeType="1" noTextEdit="1"/>
              </p:cNvSpPr>
              <p:nvPr/>
            </p:nvSpPr>
            <p:spPr>
              <a:xfrm>
                <a:off x="229025" y="3617203"/>
                <a:ext cx="3392116" cy="738664"/>
              </a:xfrm>
              <a:prstGeom prst="rect">
                <a:avLst/>
              </a:prstGeom>
              <a:blipFill>
                <a:blip r:embed="rId16"/>
                <a:stretch>
                  <a:fillRect/>
                </a:stretch>
              </a:blipFill>
            </p:spPr>
            <p:txBody>
              <a:bodyPr/>
              <a:lstStyle/>
              <a:p>
                <a:r>
                  <a:rPr lang="en-AE">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4095F79-113A-481F-6331-3194FE37E95F}"/>
                  </a:ext>
                </a:extLst>
              </p:cNvPr>
              <p:cNvSpPr txBox="1"/>
              <p:nvPr/>
            </p:nvSpPr>
            <p:spPr>
              <a:xfrm>
                <a:off x="738996" y="4484058"/>
                <a:ext cx="5643064" cy="738664"/>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rPr>
                      <m:t>6</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𝑦</m:t>
                    </m:r>
                    <m:r>
                      <a:rPr lang="en-US" sz="2400" b="0" i="1" smtClean="0">
                        <a:latin typeface="Cambria Math" panose="02040503050406030204" pitchFamily="18" charset="0"/>
                      </a:rPr>
                      <m:t>=2</m:t>
                    </m:r>
                    <m:r>
                      <a:rPr lang="en-US" sz="2400" b="0" i="1" smtClean="0">
                        <a:latin typeface="Cambria Math" panose="02040503050406030204" pitchFamily="18" charset="0"/>
                      </a:rPr>
                      <m:t>𝑥𝑦</m:t>
                    </m:r>
                    <m:r>
                      <a:rPr lang="en-US" sz="2400" b="0" i="1" smtClean="0">
                        <a:latin typeface="Cambria Math" panose="02040503050406030204" pitchFamily="18" charset="0"/>
                      </a:rPr>
                      <m:t>.</m:t>
                    </m:r>
                  </m:oMath>
                </a14:m>
                <a:r>
                  <a:rPr lang="en-AE" sz="2400" i="1" dirty="0"/>
                  <a:t> </a:t>
                </a:r>
                <a:r>
                  <a:rPr lang="en-US" sz="2400" dirty="0">
                    <a:solidFill>
                      <a:srgbClr val="FF0000"/>
                    </a:solidFill>
                    <a:latin typeface="Times New Roman" panose="02020603050405020304" pitchFamily="18" charset="0"/>
                    <a:cs typeface="Times New Roman" panose="02020603050405020304" pitchFamily="18" charset="0"/>
                  </a:rPr>
                  <a:t>Chiều cao khối </a:t>
                </a:r>
                <a:r>
                  <a:rPr lang="en-US" sz="2400" dirty="0" err="1">
                    <a:solidFill>
                      <a:srgbClr val="FF0000"/>
                    </a:solidFill>
                    <a:latin typeface="Times New Roman" panose="02020603050405020304" pitchFamily="18" charset="0"/>
                    <a:cs typeface="Times New Roman" panose="02020603050405020304" pitchFamily="18" charset="0"/>
                  </a:rPr>
                  <a:t>hộp</a:t>
                </a:r>
                <a:r>
                  <a:rPr lang="en-US" sz="2400" dirty="0">
                    <a:solidFill>
                      <a:srgbClr val="FF0000"/>
                    </a:solidFill>
                    <a:latin typeface="Times New Roman" panose="02020603050405020304" pitchFamily="18" charset="0"/>
                    <a:cs typeface="Times New Roman" panose="02020603050405020304" pitchFamily="18" charset="0"/>
                  </a:rPr>
                  <a:t> 2</a:t>
                </a:r>
                <a:endParaRPr lang="en-AE" sz="2400" dirty="0">
                  <a:solidFill>
                    <a:srgbClr val="FF0000"/>
                  </a:solidFill>
                  <a:latin typeface="Times New Roman" panose="02020603050405020304" pitchFamily="18" charset="0"/>
                  <a:cs typeface="Times New Roman" panose="02020603050405020304" pitchFamily="18" charset="0"/>
                </a:endParaRPr>
              </a:p>
              <a:p>
                <a:endParaRPr lang="en-AE" dirty="0"/>
              </a:p>
            </p:txBody>
          </p:sp>
        </mc:Choice>
        <mc:Fallback xmlns="">
          <p:sp>
            <p:nvSpPr>
              <p:cNvPr id="10" name="TextBox 9">
                <a:extLst>
                  <a:ext uri="{FF2B5EF4-FFF2-40B4-BE49-F238E27FC236}">
                    <a16:creationId xmlns:a16="http://schemas.microsoft.com/office/drawing/2014/main" id="{44095F79-113A-481F-6331-3194FE37E95F}"/>
                  </a:ext>
                </a:extLst>
              </p:cNvPr>
              <p:cNvSpPr txBox="1">
                <a:spLocks noRot="1" noChangeAspect="1" noMove="1" noResize="1" noEditPoints="1" noAdjustHandles="1" noChangeArrowheads="1" noChangeShapeType="1" noTextEdit="1"/>
              </p:cNvSpPr>
              <p:nvPr/>
            </p:nvSpPr>
            <p:spPr>
              <a:xfrm>
                <a:off x="738996" y="4484058"/>
                <a:ext cx="5643064" cy="738664"/>
              </a:xfrm>
              <a:prstGeom prst="rect">
                <a:avLst/>
              </a:prstGeom>
              <a:blipFill>
                <a:blip r:embed="rId17"/>
                <a:stretch>
                  <a:fillRect l="-216" t="-74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E16BB37-598C-42A9-9C97-B552858C9962}"/>
                  </a:ext>
                </a:extLst>
              </p:cNvPr>
              <p:cNvSpPr txBox="1"/>
              <p:nvPr/>
            </p:nvSpPr>
            <p:spPr>
              <a:xfrm>
                <a:off x="2361283" y="1533917"/>
                <a:ext cx="518343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Times New Roman" panose="02020603050405020304" pitchFamily="18" charset="0"/>
                        </a:rPr>
                        <m:t>6</m:t>
                      </m:r>
                      <m:sSup>
                        <m:sSupPr>
                          <m:ctrlPr>
                            <a:rPr kumimoji="0" lang="en-US" sz="3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Times New Roman" panose="02020603050405020304" pitchFamily="18" charset="0"/>
                            </a:rPr>
                          </m:ctrlPr>
                        </m:sSupPr>
                        <m:e>
                          <m:r>
                            <a:rPr kumimoji="0" lang="en-US" sz="3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Times New Roman" panose="02020603050405020304" pitchFamily="18" charset="0"/>
                            </a:rPr>
                            <m:t>𝑥</m:t>
                          </m:r>
                        </m:e>
                        <m:sup>
                          <m:r>
                            <a:rPr kumimoji="0" lang="en-US" sz="3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Times New Roman" panose="02020603050405020304" pitchFamily="18" charset="0"/>
                            </a:rPr>
                            <m:t>2</m:t>
                          </m:r>
                        </m:sup>
                      </m:sSup>
                      <m:r>
                        <a:rPr kumimoji="0" lang="en-US" sz="3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Times New Roman" panose="02020603050405020304" pitchFamily="18" charset="0"/>
                        </a:rPr>
                        <m:t>𝑦</m:t>
                      </m:r>
                      <m:r>
                        <a:rPr kumimoji="0" lang="en-US" sz="3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Times New Roman" panose="02020603050405020304" pitchFamily="18" charset="0"/>
                        </a:rPr>
                        <m:t>:2</m:t>
                      </m:r>
                      <m:r>
                        <a:rPr kumimoji="0" lang="en-US" sz="3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Times New Roman" panose="02020603050405020304" pitchFamily="18" charset="0"/>
                        </a:rPr>
                        <m:t>𝑥𝑦</m:t>
                      </m:r>
                    </m:oMath>
                  </m:oMathPara>
                </a14:m>
                <a:endParaRPr kumimoji="0" lang="en-US" sz="36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8E16BB37-598C-42A9-9C97-B552858C9962}"/>
                  </a:ext>
                </a:extLst>
              </p:cNvPr>
              <p:cNvSpPr txBox="1">
                <a:spLocks noRot="1" noChangeAspect="1" noMove="1" noResize="1" noEditPoints="1" noAdjustHandles="1" noChangeArrowheads="1" noChangeShapeType="1" noTextEdit="1"/>
              </p:cNvSpPr>
              <p:nvPr/>
            </p:nvSpPr>
            <p:spPr>
              <a:xfrm>
                <a:off x="2361283" y="1533917"/>
                <a:ext cx="5183436" cy="646331"/>
              </a:xfrm>
              <a:prstGeom prst="rect">
                <a:avLst/>
              </a:prstGeom>
              <a:blipFill>
                <a:blip r:embed="rId18"/>
                <a:stretch>
                  <a:fillRect/>
                </a:stretch>
              </a:blipFill>
            </p:spPr>
            <p:txBody>
              <a:bodyPr/>
              <a:lstStyle/>
              <a:p>
                <a:r>
                  <a:rPr lang="en-AE">
                    <a:noFill/>
                  </a:rPr>
                  <a:t> </a:t>
                </a:r>
              </a:p>
            </p:txBody>
          </p:sp>
        </mc:Fallback>
      </mc:AlternateContent>
    </p:spTree>
    <p:extLst>
      <p:ext uri="{BB962C8B-B14F-4D97-AF65-F5344CB8AC3E}">
        <p14:creationId xmlns:p14="http://schemas.microsoft.com/office/powerpoint/2010/main" val="265133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3" presetClass="exit" presetSubtype="10" fill="hold" grpId="1" nodeType="withEffect">
                                  <p:stCondLst>
                                    <p:cond delay="0"/>
                                  </p:stCondLst>
                                  <p:childTnLst>
                                    <p:animEffect transition="out" filter="blinds(horizontal)">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0">
                                            <p:txEl>
                                              <p:pRg st="0" end="0"/>
                                            </p:txEl>
                                          </p:spTgt>
                                        </p:tgtEl>
                                        <p:attrNameLst>
                                          <p:attrName>style.visibility</p:attrName>
                                        </p:attrNameLst>
                                      </p:cBhvr>
                                      <p:to>
                                        <p:strVal val="visible"/>
                                      </p:to>
                                    </p:set>
                                    <p:animEffect transition="in" filter="fade">
                                      <p:cBhvr>
                                        <p:cTn id="31" dur="500"/>
                                        <p:tgtEl>
                                          <p:spTgt spid="4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0">
                                            <p:txEl>
                                              <p:pRg st="2" end="2"/>
                                            </p:txEl>
                                          </p:spTgt>
                                        </p:tgtEl>
                                        <p:attrNameLst>
                                          <p:attrName>style.visibility</p:attrName>
                                        </p:attrNameLst>
                                      </p:cBhvr>
                                      <p:to>
                                        <p:strVal val="visible"/>
                                      </p:to>
                                    </p:set>
                                    <p:animEffect transition="in" filter="fade">
                                      <p:cBhvr>
                                        <p:cTn id="40" dur="500"/>
                                        <p:tgtEl>
                                          <p:spTgt spid="40">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51" grpId="0" animBg="1"/>
      <p:bldP spid="8" grpId="0"/>
      <p:bldP spid="10"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6000" b="-16000"/>
          </a:stretch>
        </a:blipFill>
        <a:effectLst/>
      </p:bgPr>
    </p:bg>
    <p:spTree>
      <p:nvGrpSpPr>
        <p:cNvPr id="1" name=""/>
        <p:cNvGrpSpPr/>
        <p:nvPr/>
      </p:nvGrpSpPr>
      <p:grpSpPr>
        <a:xfrm>
          <a:off x="0" y="0"/>
          <a:ext cx="0" cy="0"/>
          <a:chOff x="0" y="0"/>
          <a:chExt cx="0" cy="0"/>
        </a:xfrm>
      </p:grpSpPr>
      <p:sp>
        <p:nvSpPr>
          <p:cNvPr id="4" name="Rectangle 3"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60C864D8-94FF-41B2-991B-05EF775C1920}"/>
              </a:ext>
            </a:extLst>
          </p:cNvPr>
          <p:cNvSpPr/>
          <p:nvPr/>
        </p:nvSpPr>
        <p:spPr>
          <a:xfrm>
            <a:off x="1736938" y="1581150"/>
            <a:ext cx="5670142" cy="1077218"/>
          </a:xfrm>
          <a:prstGeom prst="rect">
            <a:avLst/>
          </a:prstGeom>
          <a:noFill/>
        </p:spPr>
        <p:txBody>
          <a:bodyPr wrap="none" lIns="91440" tIns="45720" rIns="91440" bIns="45720">
            <a:spAutoFit/>
          </a:bodyPr>
          <a:lstStyle/>
          <a:p>
            <a:pPr algn="ctr"/>
            <a:r>
              <a:rPr lang="en-US" sz="3200" b="1" dirty="0">
                <a:ln w="9525">
                  <a:solidFill>
                    <a:prstClr val="white"/>
                  </a:solidFill>
                  <a:prstDash val="solid"/>
                </a:ln>
                <a:solidFill>
                  <a:srgbClr val="002060"/>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BÀI 5: PHÉP CHIA ĐA THỨC</a:t>
            </a:r>
          </a:p>
          <a:p>
            <a:pPr algn="ctr"/>
            <a:r>
              <a:rPr lang="en-US" sz="3200" b="1" dirty="0">
                <a:ln w="9525">
                  <a:solidFill>
                    <a:prstClr val="white"/>
                  </a:solidFill>
                  <a:prstDash val="solid"/>
                </a:ln>
                <a:solidFill>
                  <a:srgbClr val="002060"/>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 CHO ĐƠN THỨC</a:t>
            </a:r>
          </a:p>
        </p:txBody>
      </p:sp>
      <p:sp>
        <p:nvSpPr>
          <p:cNvPr id="5" name="Rectangle 5"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92EA59C7-7EED-485B-A9ED-438A79DA8CB3}"/>
              </a:ext>
            </a:extLst>
          </p:cNvPr>
          <p:cNvSpPr/>
          <p:nvPr/>
        </p:nvSpPr>
        <p:spPr>
          <a:xfrm>
            <a:off x="2216023" y="742950"/>
            <a:ext cx="4399667" cy="561692"/>
          </a:xfrm>
          <a:prstGeom prst="rect">
            <a:avLst/>
          </a:prstGeom>
          <a:noFill/>
        </p:spPr>
        <p:txBody>
          <a:bodyPr wrap="none" lIns="68580" tIns="34290" rIns="68580" bIns="34290">
            <a:spAutoFit/>
          </a:bodyPr>
          <a:lstStyle/>
          <a:p>
            <a:pPr algn="ctr"/>
            <a:r>
              <a:rPr lang="en-US" sz="3200" b="1" dirty="0">
                <a:ln w="6600">
                  <a:solidFill>
                    <a:srgbClr val="ED7D31"/>
                  </a:solidFill>
                  <a:prstDash val="solid"/>
                </a:ln>
                <a:solidFill>
                  <a:srgbClr val="FF0000"/>
                </a:solidFill>
                <a:effectLst>
                  <a:outerShdw dist="38100" dir="2700000" algn="tl" rotWithShape="0">
                    <a:srgbClr val="ED7D31"/>
                  </a:outerShdw>
                </a:effectLst>
                <a:latin typeface="Times New Roman" panose="02020603050405020304" pitchFamily="18" charset="0"/>
                <a:cs typeface="Times New Roman" panose="02020603050405020304" pitchFamily="18" charset="0"/>
              </a:rPr>
              <a:t>CHƯƠNG I: ĐA THỨC</a:t>
            </a:r>
          </a:p>
        </p:txBody>
      </p:sp>
    </p:spTree>
    <p:custDataLst>
      <p:tags r:id="rId1"/>
    </p:custDataLst>
    <p:extLst>
      <p:ext uri="{BB962C8B-B14F-4D97-AF65-F5344CB8AC3E}">
        <p14:creationId xmlns:p14="http://schemas.microsoft.com/office/powerpoint/2010/main" val="368523762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234277" y="454668"/>
            <a:ext cx="3237355"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3735374" y="1662149"/>
            <a:ext cx="5865826"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ea typeface="Calibri" panose="020F0502020204030204" pitchFamily="34" charset="0"/>
              </a:rPr>
              <a:t>HÌNH THÀNH KIẾN THỨC</a:t>
            </a:r>
            <a:endParaRPr lang="en-US" sz="3200" dirty="0">
              <a:solidFill>
                <a:prstClr val="black"/>
              </a:solidFill>
            </a:endParaRPr>
          </a:p>
        </p:txBody>
      </p:sp>
      <p:pic>
        <p:nvPicPr>
          <p:cNvPr id="4" name="Hình ảnh 3"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1073" y="2674299"/>
            <a:ext cx="2186740" cy="2186740"/>
          </a:xfrm>
          <a:prstGeom prst="rect">
            <a:avLst/>
          </a:prstGeom>
        </p:spPr>
      </p:pic>
      <p:sp>
        <p:nvSpPr>
          <p:cNvPr id="6" name="Google Shape;157;p20"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549CE1D0-6956-4876-8361-E0F1378BD373}"/>
              </a:ext>
            </a:extLst>
          </p:cNvPr>
          <p:cNvSpPr/>
          <p:nvPr/>
        </p:nvSpPr>
        <p:spPr>
          <a:xfrm>
            <a:off x="3963976" y="695755"/>
            <a:ext cx="1063185" cy="600576"/>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7" name="Google Shape;163;p20"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9EF570CD-1298-405C-894A-213B5893CEEA}"/>
              </a:ext>
            </a:extLst>
          </p:cNvPr>
          <p:cNvSpPr/>
          <p:nvPr/>
        </p:nvSpPr>
        <p:spPr>
          <a:xfrm>
            <a:off x="4996984" y="454668"/>
            <a:ext cx="522521" cy="295194"/>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8" name="Google Shape;157;p20"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73F07BD9-D0A3-45DF-92E3-95CBDA06D588}"/>
              </a:ext>
            </a:extLst>
          </p:cNvPr>
          <p:cNvSpPr/>
          <p:nvPr/>
        </p:nvSpPr>
        <p:spPr>
          <a:xfrm>
            <a:off x="5661293" y="864603"/>
            <a:ext cx="1283501" cy="685007"/>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Tree>
    <p:extLst>
      <p:ext uri="{BB962C8B-B14F-4D97-AF65-F5344CB8AC3E}">
        <p14:creationId xmlns:p14="http://schemas.microsoft.com/office/powerpoint/2010/main" val="21341895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3" presetClass="entr" presetSubtype="16"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8.30$30+K4lPs7H94VUqPe2XwIsfPRnrXQE//QTEXxb8/8N4CNc6FpgZahzpTjFhMzSA7T/nHJa11DE8Ng2TP3iAmRczFlmslSuUNOgUeb6yRvs0="/>
          <p:cNvSpPr/>
          <p:nvPr/>
        </p:nvSpPr>
        <p:spPr>
          <a:xfrm>
            <a:off x="7620" y="0"/>
            <a:ext cx="9144000" cy="415498"/>
          </a:xfrm>
          <a:prstGeom prst="rect">
            <a:avLst/>
          </a:prstGeom>
          <a:solidFill>
            <a:srgbClr val="FFFF00"/>
          </a:solidFill>
        </p:spPr>
        <p:txBody>
          <a:bodyPr wrap="square">
            <a:spAutoFit/>
          </a:bodyPr>
          <a:lstStyle/>
          <a:p>
            <a:pPr algn="ctr"/>
            <a:r>
              <a:rPr lang="en-US" sz="2100" b="1" dirty="0">
                <a:ln/>
                <a:solidFill>
                  <a:srgbClr val="FF0000"/>
                </a:solidFill>
                <a:latin typeface="Times New Roman" panose="02020603050405020304" pitchFamily="18" charset="0"/>
                <a:cs typeface="Times New Roman" panose="02020603050405020304" pitchFamily="18" charset="0"/>
              </a:rPr>
              <a:t>BÀI 5:PHÉP CHIA ĐA THỨC CHO ĐƠN THỨC</a:t>
            </a:r>
            <a:endParaRPr lang="en-US" sz="21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1EED90E4-95DB-5ECC-5C8A-9AC427358CBF}"/>
                  </a:ext>
                </a:extLst>
              </p:cNvPr>
              <p:cNvSpPr txBox="1"/>
              <p:nvPr/>
            </p:nvSpPr>
            <p:spPr>
              <a:xfrm>
                <a:off x="609600" y="666750"/>
                <a:ext cx="8610600" cy="3123676"/>
              </a:xfrm>
              <a:prstGeom prst="rect">
                <a:avLst/>
              </a:prstGeom>
              <a:noFill/>
            </p:spPr>
            <p:txBody>
              <a:bodyPr wrap="square">
                <a:spAutoFit/>
              </a:bodyPr>
              <a:lstStyle/>
              <a:p>
                <a:pPr algn="l" eaLnBrk="1" hangingPunct="1">
                  <a:lnSpc>
                    <a:spcPct val="150000"/>
                  </a:lnSpc>
                </a:pPr>
                <a:r>
                  <a:rPr lang="en-US" sz="2400" b="0" dirty="0">
                    <a:latin typeface="Times New Roman" pitchFamily="18" charset="0"/>
                  </a:rPr>
                  <a:t>Cho </a:t>
                </a:r>
                <a:r>
                  <a:rPr lang="en-US" sz="2400" b="0" dirty="0" err="1">
                    <a:latin typeface="Times New Roman" pitchFamily="18" charset="0"/>
                  </a:rPr>
                  <a:t>hai</a:t>
                </a:r>
                <a:r>
                  <a:rPr lang="en-US" sz="2400" b="0" dirty="0">
                    <a:latin typeface="Times New Roman" pitchFamily="18" charset="0"/>
                  </a:rPr>
                  <a:t> </a:t>
                </a:r>
                <a:r>
                  <a:rPr lang="en-US" sz="2400" b="0" dirty="0" err="1">
                    <a:latin typeface="Times New Roman" pitchFamily="18" charset="0"/>
                  </a:rPr>
                  <a:t>đa</a:t>
                </a:r>
                <a:r>
                  <a:rPr lang="en-US" sz="2400" b="0" dirty="0">
                    <a:latin typeface="Times New Roman" pitchFamily="18" charset="0"/>
                  </a:rPr>
                  <a:t> </a:t>
                </a:r>
                <a:r>
                  <a:rPr lang="en-US" sz="2400" b="0" dirty="0" err="1">
                    <a:latin typeface="Times New Roman" pitchFamily="18" charset="0"/>
                  </a:rPr>
                  <a:t>thức</a:t>
                </a:r>
                <a:r>
                  <a:rPr lang="en-US" sz="2400" b="0" dirty="0">
                    <a:latin typeface="Times New Roman" pitchFamily="18" charset="0"/>
                  </a:rPr>
                  <a:t> </a:t>
                </a:r>
                <a14:m>
                  <m:oMath xmlns:m="http://schemas.openxmlformats.org/officeDocument/2006/math">
                    <m:r>
                      <m:rPr>
                        <m:nor/>
                      </m:rPr>
                      <a:rPr lang="en-US" sz="2400" b="0" i="0" smtClean="0">
                        <a:latin typeface="Times New Roman" panose="02020603050405020304" pitchFamily="18" charset="0"/>
                        <a:cs typeface="Times New Roman" panose="02020603050405020304" pitchFamily="18" charset="0"/>
                      </a:rPr>
                      <m:t>A</m:t>
                    </m:r>
                    <m:r>
                      <a:rPr lang="en-US" sz="2400" b="0" i="1" smtClean="0">
                        <a:latin typeface="Cambria Math" panose="02040503050406030204" pitchFamily="18" charset="0"/>
                      </a:rPr>
                      <m:t> </m:t>
                    </m:r>
                  </m:oMath>
                </a14:m>
                <a:r>
                  <a:rPr lang="en-US" sz="2400" b="0" dirty="0" err="1">
                    <a:latin typeface="Times New Roman" pitchFamily="18" charset="0"/>
                  </a:rPr>
                  <a:t>và</a:t>
                </a:r>
                <a:r>
                  <a:rPr lang="en-US" sz="2400" dirty="0">
                    <a:latin typeface="Times New Roman" pitchFamily="18" charset="0"/>
                  </a:rPr>
                  <a:t> </a:t>
                </a:r>
                <a14:m>
                  <m:oMath xmlns:m="http://schemas.openxmlformats.org/officeDocument/2006/math">
                    <m:r>
                      <m:rPr>
                        <m:nor/>
                      </m:rPr>
                      <a:rPr lang="en-US" sz="2400" b="0" i="0" smtClean="0">
                        <a:latin typeface="Times New Roman" panose="02020603050405020304" pitchFamily="18" charset="0"/>
                        <a:cs typeface="Times New Roman" panose="02020603050405020304" pitchFamily="18" charset="0"/>
                      </a:rPr>
                      <m:t>B</m:t>
                    </m:r>
                    <m:r>
                      <a:rPr lang="en-US" sz="2400" b="0" i="0" smtClean="0">
                        <a:latin typeface="Cambria Math" panose="02040503050406030204" pitchFamily="18" charset="0"/>
                      </a:rPr>
                      <m:t> </m:t>
                    </m:r>
                  </m:oMath>
                </a14:m>
                <a:r>
                  <a:rPr lang="en-US" sz="2400" b="0" dirty="0" err="1">
                    <a:latin typeface="Times New Roman" pitchFamily="18" charset="0"/>
                  </a:rPr>
                  <a:t>với</a:t>
                </a:r>
                <a:r>
                  <a:rPr lang="en-US" sz="2400" dirty="0">
                    <a:latin typeface="Times New Roman" pitchFamily="18" charset="0"/>
                  </a:rPr>
                  <a:t> </a:t>
                </a:r>
                <a14:m>
                  <m:oMath xmlns:m="http://schemas.openxmlformats.org/officeDocument/2006/math">
                    <m:r>
                      <m:rPr>
                        <m:nor/>
                      </m:rPr>
                      <a:rPr lang="en-US" sz="2400" b="0" i="0" smtClean="0">
                        <a:latin typeface="Times New Roman" panose="02020603050405020304" pitchFamily="18" charset="0"/>
                        <a:cs typeface="Times New Roman" panose="02020603050405020304" pitchFamily="18" charset="0"/>
                      </a:rPr>
                      <m:t>B</m:t>
                    </m:r>
                    <m:r>
                      <m:rPr>
                        <m:nor/>
                      </m:rPr>
                      <a:rPr lang="en-US" sz="2400" b="0" i="0" smtClean="0">
                        <a:latin typeface="Times New Roman" panose="02020603050405020304" pitchFamily="18" charset="0"/>
                        <a:cs typeface="Times New Roman" panose="02020603050405020304" pitchFamily="18" charset="0"/>
                      </a:rPr>
                      <m:t> ≠ 0</m:t>
                    </m:r>
                  </m:oMath>
                </a14:m>
                <a:r>
                  <a:rPr lang="en-US" sz="2400" dirty="0">
                    <a:latin typeface="Times New Roman" pitchFamily="18" charset="0"/>
                  </a:rPr>
                  <a:t> </a:t>
                </a:r>
                <a:r>
                  <a:rPr lang="en-US" sz="2400" b="0" dirty="0">
                    <a:latin typeface="Times New Roman" pitchFamily="18" charset="0"/>
                    <a:cs typeface="Times New Roman" pitchFamily="18" charset="0"/>
                  </a:rPr>
                  <a:t>(tức </a:t>
                </a:r>
                <a:r>
                  <a:rPr lang="en-US" sz="2400" b="0" dirty="0" err="1">
                    <a:latin typeface="Times New Roman" pitchFamily="18" charset="0"/>
                    <a:cs typeface="Times New Roman" pitchFamily="18" charset="0"/>
                  </a:rPr>
                  <a:t>là</a:t>
                </a:r>
                <a:r>
                  <a:rPr lang="en-US" sz="2400" b="0" dirty="0">
                    <a:latin typeface="Times New Roman" pitchFamily="18" charset="0"/>
                    <a:cs typeface="Times New Roman" pitchFamily="18" charset="0"/>
                  </a:rPr>
                  <a:t> </a:t>
                </a:r>
                <a14:m>
                  <m:oMath xmlns:m="http://schemas.openxmlformats.org/officeDocument/2006/math">
                    <m:r>
                      <m:rPr>
                        <m:nor/>
                      </m:rPr>
                      <a:rPr lang="en-US" sz="2400" b="0" i="0" smtClean="0">
                        <a:latin typeface="Times New Roman" panose="02020603050405020304" pitchFamily="18" charset="0"/>
                        <a:cs typeface="Times New Roman" panose="02020603050405020304" pitchFamily="18" charset="0"/>
                      </a:rPr>
                      <m:t>B</m:t>
                    </m:r>
                    <m:r>
                      <a:rPr lang="en-US" sz="2400" b="0" i="0" smtClean="0">
                        <a:latin typeface="Cambria Math" panose="02040503050406030204" pitchFamily="18" charset="0"/>
                        <a:cs typeface="Times New Roman" pitchFamily="18" charset="0"/>
                      </a:rPr>
                      <m:t> </m:t>
                    </m:r>
                  </m:oMath>
                </a14:m>
                <a:r>
                  <a:rPr lang="en-US" sz="2400" b="0" dirty="0">
                    <a:latin typeface="Times New Roman" pitchFamily="18" charset="0"/>
                    <a:cs typeface="Times New Roman" pitchFamily="18" charset="0"/>
                  </a:rPr>
                  <a:t>khác </a:t>
                </a:r>
                <a:r>
                  <a:rPr lang="en-US" sz="2400" b="0" dirty="0" err="1">
                    <a:latin typeface="Times New Roman" pitchFamily="18" charset="0"/>
                    <a:cs typeface="Times New Roman" pitchFamily="18" charset="0"/>
                  </a:rPr>
                  <a:t>đa</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thức</a:t>
                </a:r>
                <a:r>
                  <a:rPr lang="en-US" sz="2400" b="0" dirty="0">
                    <a:latin typeface="Times New Roman" pitchFamily="18" charset="0"/>
                    <a:cs typeface="Times New Roman" pitchFamily="18" charset="0"/>
                  </a:rPr>
                  <a:t> </a:t>
                </a:r>
                <a14:m>
                  <m:oMath xmlns:m="http://schemas.openxmlformats.org/officeDocument/2006/math">
                    <m:r>
                      <m:rPr>
                        <m:nor/>
                      </m:rPr>
                      <a:rPr lang="en-US" sz="2400" b="0" i="0" smtClean="0">
                        <a:latin typeface="Times New Roman" panose="02020603050405020304" pitchFamily="18" charset="0"/>
                        <a:cs typeface="Times New Roman" panose="02020603050405020304" pitchFamily="18" charset="0"/>
                      </a:rPr>
                      <m:t>0</m:t>
                    </m:r>
                  </m:oMath>
                </a14:m>
                <a:r>
                  <a:rPr lang="en-US" sz="2400" b="0" dirty="0">
                    <a:latin typeface="Times New Roman" pitchFamily="18" charset="0"/>
                    <a:cs typeface="Times New Roman" pitchFamily="18" charset="0"/>
                  </a:rPr>
                  <a:t>). </a:t>
                </a:r>
              </a:p>
              <a:p>
                <a:pPr>
                  <a:lnSpc>
                    <a:spcPct val="150000"/>
                  </a:lnSpc>
                </a:pPr>
                <a:r>
                  <a:rPr lang="en-US" sz="2400" b="0" dirty="0" err="1">
                    <a:latin typeface="Times New Roman" pitchFamily="18" charset="0"/>
                    <a:cs typeface="Times New Roman" pitchFamily="18" charset="0"/>
                  </a:rPr>
                  <a:t>Tương</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tự</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đối</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với</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đa</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thức</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một</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biến</a:t>
                </a:r>
                <a:r>
                  <a:rPr lang="en-US" sz="2400" b="0" dirty="0">
                    <a:latin typeface="Times New Roman" pitchFamily="18" charset="0"/>
                    <a:cs typeface="Times New Roman" pitchFamily="18" charset="0"/>
                  </a:rPr>
                  <a:t>, ta </a:t>
                </a:r>
                <a:r>
                  <a:rPr lang="en-US" sz="2400" b="0" dirty="0" err="1">
                    <a:latin typeface="Times New Roman" pitchFamily="18" charset="0"/>
                    <a:cs typeface="Times New Roman" pitchFamily="18" charset="0"/>
                  </a:rPr>
                  <a:t>nói</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đa</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thức</a:t>
                </a:r>
                <a:r>
                  <a:rPr lang="en-US" sz="2400" b="0" dirty="0">
                    <a:latin typeface="Times New Roman" pitchFamily="18" charset="0"/>
                    <a:cs typeface="Times New Roman" pitchFamily="18" charset="0"/>
                  </a:rPr>
                  <a:t> </a:t>
                </a:r>
                <a14:m>
                  <m:oMath xmlns:m="http://schemas.openxmlformats.org/officeDocument/2006/math">
                    <m:r>
                      <m:rPr>
                        <m:nor/>
                      </m:rPr>
                      <a:rPr lang="en-US" sz="2400" b="0" i="0" smtClean="0">
                        <a:latin typeface="Times New Roman" panose="02020603050405020304" pitchFamily="18" charset="0"/>
                        <a:cs typeface="Times New Roman" panose="02020603050405020304" pitchFamily="18" charset="0"/>
                      </a:rPr>
                      <m:t>A</m:t>
                    </m:r>
                    <m:r>
                      <a:rPr lang="en-US" sz="2400" b="0" i="1" smtClean="0">
                        <a:latin typeface="Cambria Math" panose="02040503050406030204" pitchFamily="18" charset="0"/>
                      </a:rPr>
                      <m:t> </m:t>
                    </m:r>
                  </m:oMath>
                </a14:m>
                <a:r>
                  <a:rPr lang="en-US" sz="2400" b="0" dirty="0">
                    <a:latin typeface="Times New Roman" pitchFamily="18" charset="0"/>
                    <a:cs typeface="Times New Roman" pitchFamily="18" charset="0"/>
                  </a:rPr>
                  <a:t>chia </a:t>
                </a:r>
                <a:r>
                  <a:rPr lang="en-US" sz="2400" b="0" dirty="0" err="1">
                    <a:latin typeface="Times New Roman" pitchFamily="18" charset="0"/>
                    <a:cs typeface="Times New Roman" pitchFamily="18" charset="0"/>
                  </a:rPr>
                  <a:t>hết</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cho</a:t>
                </a:r>
                <a:endParaRPr lang="en-US" sz="2400" b="0" dirty="0">
                  <a:latin typeface="Times New Roman" pitchFamily="18" charset="0"/>
                  <a:cs typeface="Times New Roman" pitchFamily="18" charset="0"/>
                </a:endParaRPr>
              </a:p>
              <a:p>
                <a:pPr>
                  <a:lnSpc>
                    <a:spcPct val="150000"/>
                  </a:lnSpc>
                </a:pP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đa</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thức</a:t>
                </a:r>
                <a:r>
                  <a:rPr lang="en-US" sz="2400" b="0" dirty="0">
                    <a:latin typeface="Times New Roman" pitchFamily="18" charset="0"/>
                    <a:cs typeface="Times New Roman" pitchFamily="18" charset="0"/>
                  </a:rPr>
                  <a:t> </a:t>
                </a:r>
                <a14:m>
                  <m:oMath xmlns:m="http://schemas.openxmlformats.org/officeDocument/2006/math">
                    <m:r>
                      <m:rPr>
                        <m:nor/>
                      </m:rPr>
                      <a:rPr lang="en-US" sz="2400" b="0" i="0" smtClean="0">
                        <a:latin typeface="Times New Roman" panose="02020603050405020304" pitchFamily="18" charset="0"/>
                        <a:cs typeface="Times New Roman" panose="02020603050405020304" pitchFamily="18" charset="0"/>
                      </a:rPr>
                      <m:t>B</m:t>
                    </m:r>
                  </m:oMath>
                </a14:m>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nếu</a:t>
                </a:r>
                <a:r>
                  <a:rPr lang="en-US" sz="2400" b="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đa</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thức</a:t>
                </a:r>
                <a:r>
                  <a:rPr lang="en-US" sz="2400" b="0" dirty="0">
                    <a:latin typeface="Times New Roman" pitchFamily="18" charset="0"/>
                    <a:cs typeface="Times New Roman" pitchFamily="18" charset="0"/>
                  </a:rPr>
                  <a:t> </a:t>
                </a:r>
                <a14:m>
                  <m:oMath xmlns:m="http://schemas.openxmlformats.org/officeDocument/2006/math">
                    <m:r>
                      <m:rPr>
                        <m:nor/>
                      </m:rPr>
                      <a:rPr lang="en-US" sz="2400" b="0" i="0" smtClean="0">
                        <a:latin typeface="Times New Roman" panose="02020603050405020304" pitchFamily="18" charset="0"/>
                        <a:cs typeface="Times New Roman" panose="02020603050405020304" pitchFamily="18" charset="0"/>
                      </a:rPr>
                      <m:t>Q</m:t>
                    </m:r>
                  </m:oMath>
                </a14:m>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sao</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cho</a:t>
                </a:r>
                <a:r>
                  <a:rPr lang="en-US" sz="2400" b="0" dirty="0">
                    <a:latin typeface="Times New Roman" pitchFamily="18" charset="0"/>
                    <a:cs typeface="Times New Roman" pitchFamily="18" charset="0"/>
                  </a:rPr>
                  <a:t> : </a:t>
                </a:r>
                <a14:m>
                  <m:oMath xmlns:m="http://schemas.openxmlformats.org/officeDocument/2006/math">
                    <m:r>
                      <m:rPr>
                        <m:nor/>
                      </m:rPr>
                      <a:rPr lang="en-US" sz="2400" b="0" i="0" smtClean="0">
                        <a:latin typeface="Times New Roman" panose="02020603050405020304" pitchFamily="18" charset="0"/>
                        <a:cs typeface="Times New Roman" panose="02020603050405020304" pitchFamily="18" charset="0"/>
                      </a:rPr>
                      <m:t>A</m:t>
                    </m:r>
                    <m:r>
                      <m:rPr>
                        <m:nor/>
                      </m:rPr>
                      <a:rPr lang="en-US" sz="2400" b="0" i="0" smtClean="0">
                        <a:latin typeface="Times New Roman" panose="02020603050405020304" pitchFamily="18" charset="0"/>
                        <a:cs typeface="Times New Roman" panose="02020603050405020304" pitchFamily="18" charset="0"/>
                      </a:rPr>
                      <m:t>=</m:t>
                    </m:r>
                    <m:r>
                      <m:rPr>
                        <m:nor/>
                      </m:rPr>
                      <a:rPr lang="en-US" sz="2400" i="0">
                        <a:latin typeface="Times New Roman" panose="02020603050405020304" pitchFamily="18" charset="0"/>
                        <a:cs typeface="Times New Roman" panose="02020603050405020304" pitchFamily="18" charset="0"/>
                      </a:rPr>
                      <m:t>B</m:t>
                    </m:r>
                    <m:r>
                      <m:rPr>
                        <m:nor/>
                      </m:rPr>
                      <a:rPr lang="en-US" sz="2400" b="0" i="0" smtClean="0">
                        <a:latin typeface="Times New Roman" panose="02020603050405020304" pitchFamily="18" charset="0"/>
                        <a:cs typeface="Times New Roman" panose="02020603050405020304" pitchFamily="18" charset="0"/>
                      </a:rPr>
                      <m:t>.</m:t>
                    </m:r>
                    <m:r>
                      <m:rPr>
                        <m:nor/>
                      </m:rPr>
                      <a:rPr lang="en-US" sz="2400" b="0" i="0" smtClean="0">
                        <a:latin typeface="Times New Roman" panose="02020603050405020304" pitchFamily="18" charset="0"/>
                        <a:cs typeface="Times New Roman" panose="02020603050405020304" pitchFamily="18" charset="0"/>
                      </a:rPr>
                      <m:t>Q</m:t>
                    </m:r>
                  </m:oMath>
                </a14:m>
                <a:r>
                  <a:rPr lang="en-US" sz="2400" b="0" dirty="0">
                    <a:latin typeface="Times New Roman" pitchFamily="18" charset="0"/>
                    <a:cs typeface="Times New Roman" pitchFamily="18" charset="0"/>
                  </a:rPr>
                  <a:t>  </a:t>
                </a:r>
              </a:p>
              <a:p>
                <a:pPr>
                  <a:lnSpc>
                    <a:spcPct val="150000"/>
                  </a:lnSpc>
                </a:pPr>
                <a:r>
                  <a:rPr lang="en-US" sz="2400" dirty="0">
                    <a:latin typeface="Times New Roman" pitchFamily="18" charset="0"/>
                    <a:cs typeface="Times New Roman" pitchFamily="18" charset="0"/>
                  </a:rPr>
                  <a:t>Khi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14:m>
                  <m:oMath xmlns:m="http://schemas.openxmlformats.org/officeDocument/2006/math">
                    <m:r>
                      <m:rPr>
                        <m:nor/>
                      </m:rPr>
                      <a:rPr lang="en-US" sz="2400" b="0" i="0" smtClean="0">
                        <a:latin typeface="Times New Roman" panose="02020603050405020304" pitchFamily="18" charset="0"/>
                        <a:cs typeface="Times New Roman" panose="02020603050405020304" pitchFamily="18" charset="0"/>
                      </a:rPr>
                      <m:t>A</m:t>
                    </m:r>
                    <m:r>
                      <m:rPr>
                        <m:nor/>
                      </m:rPr>
                      <a:rPr lang="en-US" sz="2400" b="0" i="0" smtClean="0">
                        <a:latin typeface="Times New Roman" panose="02020603050405020304" pitchFamily="18" charset="0"/>
                        <a:cs typeface="Times New Roman" panose="02020603050405020304" pitchFamily="18" charset="0"/>
                      </a:rPr>
                      <m:t> : </m:t>
                    </m:r>
                    <m:r>
                      <m:rPr>
                        <m:nor/>
                      </m:rPr>
                      <a:rPr lang="en-US" sz="2400" i="0" smtClean="0">
                        <a:latin typeface="Times New Roman" panose="02020603050405020304" pitchFamily="18" charset="0"/>
                        <a:cs typeface="Times New Roman" panose="02020603050405020304" pitchFamily="18" charset="0"/>
                      </a:rPr>
                      <m:t>B</m:t>
                    </m:r>
                    <m:r>
                      <m:rPr>
                        <m:nor/>
                      </m:rPr>
                      <a:rPr lang="en-US" sz="2400" b="0" i="0" smtClean="0">
                        <a:latin typeface="Times New Roman" panose="02020603050405020304" pitchFamily="18" charset="0"/>
                        <a:cs typeface="Times New Roman" panose="02020603050405020304" pitchFamily="18" charset="0"/>
                      </a:rPr>
                      <m:t> = </m:t>
                    </m:r>
                    <m:r>
                      <m:rPr>
                        <m:nor/>
                      </m:rPr>
                      <a:rPr lang="en-US" sz="2400" b="0" i="0" smtClean="0">
                        <a:latin typeface="Times New Roman" panose="02020603050405020304" pitchFamily="18" charset="0"/>
                        <a:cs typeface="Times New Roman" panose="02020603050405020304" pitchFamily="18" charset="0"/>
                      </a:rPr>
                      <m:t>Q</m:t>
                    </m:r>
                  </m:oMath>
                </a14:m>
                <a:r>
                  <a:rPr lang="en-US" sz="2400" dirty="0">
                    <a:latin typeface="Times New Roman" pitchFamily="18" charset="0"/>
                    <a:cs typeface="Times New Roman" pitchFamily="18" charset="0"/>
                  </a:rPr>
                  <a:t> hoặc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m:rPr>
                            <m:nor/>
                          </m:rPr>
                          <a:rPr lang="en-US" sz="2400" b="0" i="0" smtClean="0">
                            <a:latin typeface="Times New Roman" panose="02020603050405020304" pitchFamily="18" charset="0"/>
                            <a:cs typeface="Times New Roman" panose="02020603050405020304" pitchFamily="18" charset="0"/>
                          </a:rPr>
                          <m:t>A</m:t>
                        </m:r>
                      </m:num>
                      <m:den>
                        <m:r>
                          <m:rPr>
                            <m:nor/>
                          </m:rPr>
                          <a:rPr lang="en-US" sz="2400" b="0" i="0" smtClean="0">
                            <a:latin typeface="Times New Roman" panose="02020603050405020304" pitchFamily="18" charset="0"/>
                            <a:cs typeface="Times New Roman" panose="02020603050405020304" pitchFamily="18" charset="0"/>
                          </a:rPr>
                          <m:t>B</m:t>
                        </m:r>
                      </m:den>
                    </m:f>
                    <m:r>
                      <a:rPr lang="en-US" sz="2400" b="0" i="1" smtClean="0">
                        <a:latin typeface="Cambria Math" panose="02040503050406030204" pitchFamily="18" charset="0"/>
                        <a:cs typeface="Times New Roman" panose="02020603050405020304" pitchFamily="18" charset="0"/>
                      </a:rPr>
                      <m:t> </m:t>
                    </m:r>
                    <m:r>
                      <m:rPr>
                        <m:nor/>
                      </m:rPr>
                      <a:rPr lang="en-US" sz="2400" b="0" i="0" smtClean="0">
                        <a:latin typeface="Times New Roman" panose="02020603050405020304" pitchFamily="18" charset="0"/>
                        <a:cs typeface="Times New Roman" panose="02020603050405020304" pitchFamily="18" charset="0"/>
                      </a:rPr>
                      <m:t>= </m:t>
                    </m:r>
                    <m:r>
                      <m:rPr>
                        <m:nor/>
                      </m:rPr>
                      <a:rPr lang="en-US" sz="2400" b="0" i="0" smtClean="0">
                        <a:latin typeface="Times New Roman" panose="02020603050405020304" pitchFamily="18" charset="0"/>
                        <a:cs typeface="Times New Roman" panose="02020603050405020304" pitchFamily="18" charset="0"/>
                      </a:rPr>
                      <m:t>Q</m:t>
                    </m:r>
                  </m:oMath>
                </a14:m>
                <a:r>
                  <a:rPr lang="en-US" sz="2400" dirty="0">
                    <a:latin typeface="Times New Roman" pitchFamily="18" charset="0"/>
                    <a:cs typeface="Times New Roman" pitchFamily="18" charset="0"/>
                  </a:rPr>
                  <a:t> </a:t>
                </a:r>
              </a:p>
              <a:p>
                <a:pPr algn="l" eaLnBrk="1" hangingPunct="1">
                  <a:lnSpc>
                    <a:spcPct val="150000"/>
                  </a:lnSpc>
                </a:pPr>
                <a:r>
                  <a:rPr lang="en-US" sz="2400" b="0" dirty="0">
                    <a:latin typeface="Times New Roman" pitchFamily="18" charset="0"/>
                    <a:cs typeface="Times New Roman" pitchFamily="18" charset="0"/>
                  </a:rPr>
                  <a:t>Ta </a:t>
                </a:r>
                <a:r>
                  <a:rPr lang="en-US" sz="2400" b="0" dirty="0" err="1">
                    <a:latin typeface="Times New Roman" pitchFamily="18" charset="0"/>
                    <a:cs typeface="Times New Roman" pitchFamily="18" charset="0"/>
                  </a:rPr>
                  <a:t>ch</a:t>
                </a:r>
                <a:r>
                  <a:rPr lang="en-US" sz="2400" dirty="0" err="1">
                    <a:latin typeface="Times New Roman" pitchFamily="18" charset="0"/>
                    <a:cs typeface="Times New Roman" pitchFamily="18" charset="0"/>
                  </a:rPr>
                  <a:t>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phép</a:t>
                </a:r>
                <a:r>
                  <a:rPr lang="en-US" sz="2400" dirty="0">
                    <a:latin typeface="Times New Roman" pitchFamily="18" charset="0"/>
                    <a:cs typeface="Times New Roman" pitchFamily="18" charset="0"/>
                  </a:rPr>
                  <a:t> chia </a:t>
                </a:r>
                <a:r>
                  <a:rPr lang="en-US" sz="2400" dirty="0" err="1">
                    <a:latin typeface="Times New Roman" pitchFamily="18" charset="0"/>
                    <a:cs typeface="Times New Roman" pitchFamily="18" charset="0"/>
                  </a:rPr>
                  <a:t>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a:t>
                </a:r>
                <a:endParaRPr lang="en-US" sz="2400" b="0" dirty="0">
                  <a:latin typeface="Times New Roman" pitchFamily="18" charset="0"/>
                  <a:cs typeface="Times New Roman" pitchFamily="18" charset="0"/>
                </a:endParaRPr>
              </a:p>
            </p:txBody>
          </p:sp>
        </mc:Choice>
        <mc:Fallback xmlns="">
          <p:sp>
            <p:nvSpPr>
              <p:cNvPr id="4" name="TextBox 3"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1EED90E4-95DB-5ECC-5C8A-9AC427358CBF}"/>
                  </a:ext>
                </a:extLst>
              </p:cNvPr>
              <p:cNvSpPr txBox="1">
                <a:spLocks noRot="1" noChangeAspect="1" noMove="1" noResize="1" noEditPoints="1" noAdjustHandles="1" noChangeArrowheads="1" noChangeShapeType="1" noTextEdit="1"/>
              </p:cNvSpPr>
              <p:nvPr/>
            </p:nvSpPr>
            <p:spPr>
              <a:xfrm>
                <a:off x="609600" y="666750"/>
                <a:ext cx="8610600" cy="3123676"/>
              </a:xfrm>
              <a:prstGeom prst="rect">
                <a:avLst/>
              </a:prstGeom>
              <a:blipFill>
                <a:blip r:embed="rId2"/>
                <a:stretch>
                  <a:fillRect l="-1062" b="-3509"/>
                </a:stretch>
              </a:blipFill>
            </p:spPr>
            <p:txBody>
              <a:bodyPr/>
              <a:lstStyle/>
              <a:p>
                <a:r>
                  <a:rPr lang="en-GB">
                    <a:noFill/>
                  </a:rPr>
                  <a:t> </a:t>
                </a:r>
              </a:p>
            </p:txBody>
          </p:sp>
        </mc:Fallback>
      </mc:AlternateContent>
      <p:graphicFrame>
        <p:nvGraphicFramePr>
          <p:cNvPr id="9" name="Object 8"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FC371700-EA83-B134-736D-0AE68613C86E}"/>
              </a:ext>
            </a:extLst>
          </p:cNvPr>
          <p:cNvGraphicFramePr>
            <a:graphicFrameLocks noChangeAspect="1"/>
          </p:cNvGraphicFramePr>
          <p:nvPr>
            <p:extLst>
              <p:ext uri="{D42A27DB-BD31-4B8C-83A1-F6EECF244321}">
                <p14:modId xmlns:p14="http://schemas.microsoft.com/office/powerpoint/2010/main" val="2959525562"/>
              </p:ext>
            </p:extLst>
          </p:nvPr>
        </p:nvGraphicFramePr>
        <p:xfrm>
          <a:off x="4394200" y="2362200"/>
          <a:ext cx="914400" cy="215900"/>
        </p:xfrm>
        <a:graphic>
          <a:graphicData uri="http://schemas.openxmlformats.org/presentationml/2006/ole">
            <mc:AlternateContent xmlns:mc="http://schemas.openxmlformats.org/markup-compatibility/2006">
              <mc:Choice xmlns:v="urn:schemas-microsoft-com:vml" Requires="v">
                <p:oleObj name="Equation" r:id="rId3" imgW="914400" imgH="216000" progId="Equation.DSMT4">
                  <p:embed/>
                </p:oleObj>
              </mc:Choice>
              <mc:Fallback>
                <p:oleObj name="Equation" r:id="rId3" imgW="914400" imgH="216000" progId="Equation.DSMT4">
                  <p:embed/>
                  <p:pic>
                    <p:nvPicPr>
                      <p:cNvPr id="9" name="Object 8">
                        <a:extLst>
                          <a:ext uri="{FF2B5EF4-FFF2-40B4-BE49-F238E27FC236}">
                            <a16:creationId xmlns:a16="http://schemas.microsoft.com/office/drawing/2014/main" id="{FC371700-EA83-B134-736D-0AE68613C86E}"/>
                          </a:ext>
                        </a:extLst>
                      </p:cNvPr>
                      <p:cNvPicPr/>
                      <p:nvPr/>
                    </p:nvPicPr>
                    <p:blipFill>
                      <a:blip r:embed="rId4"/>
                      <a:stretch>
                        <a:fillRect/>
                      </a:stretch>
                    </p:blipFill>
                    <p:spPr>
                      <a:xfrm>
                        <a:off x="4394200" y="2362200"/>
                        <a:ext cx="914400" cy="215900"/>
                      </a:xfrm>
                      <a:prstGeom prst="rect">
                        <a:avLst/>
                      </a:prstGeom>
                    </p:spPr>
                  </p:pic>
                </p:oleObj>
              </mc:Fallback>
            </mc:AlternateContent>
          </a:graphicData>
        </a:graphic>
      </p:graphicFrame>
      <p:graphicFrame>
        <p:nvGraphicFramePr>
          <p:cNvPr id="15" name="Object 14"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B0596520-C4A6-D87E-57B2-9A85D5C543F4}"/>
              </a:ext>
            </a:extLst>
          </p:cNvPr>
          <p:cNvGraphicFramePr>
            <a:graphicFrameLocks noChangeAspect="1"/>
          </p:cNvGraphicFramePr>
          <p:nvPr>
            <p:extLst>
              <p:ext uri="{D42A27DB-BD31-4B8C-83A1-F6EECF244321}">
                <p14:modId xmlns:p14="http://schemas.microsoft.com/office/powerpoint/2010/main" val="1716029358"/>
              </p:ext>
            </p:extLst>
          </p:nvPr>
        </p:nvGraphicFramePr>
        <p:xfrm>
          <a:off x="4394200" y="2362200"/>
          <a:ext cx="914400" cy="215900"/>
        </p:xfrm>
        <a:graphic>
          <a:graphicData uri="http://schemas.openxmlformats.org/presentationml/2006/ole">
            <mc:AlternateContent xmlns:mc="http://schemas.openxmlformats.org/markup-compatibility/2006">
              <mc:Choice xmlns:v="urn:schemas-microsoft-com:vml" Requires="v">
                <p:oleObj name="Equation" r:id="rId5" imgW="914400" imgH="216000" progId="Equation.DSMT4">
                  <p:embed/>
                </p:oleObj>
              </mc:Choice>
              <mc:Fallback>
                <p:oleObj name="Equation" r:id="rId5" imgW="914400" imgH="216000" progId="Equation.DSMT4">
                  <p:embed/>
                  <p:pic>
                    <p:nvPicPr>
                      <p:cNvPr id="15" name="Object 14">
                        <a:extLst>
                          <a:ext uri="{FF2B5EF4-FFF2-40B4-BE49-F238E27FC236}">
                            <a16:creationId xmlns:a16="http://schemas.microsoft.com/office/drawing/2014/main" id="{B0596520-C4A6-D87E-57B2-9A85D5C543F4}"/>
                          </a:ext>
                        </a:extLst>
                      </p:cNvPr>
                      <p:cNvPicPr/>
                      <p:nvPr/>
                    </p:nvPicPr>
                    <p:blipFill>
                      <a:blip r:embed="rId4"/>
                      <a:stretch>
                        <a:fillRect/>
                      </a:stretch>
                    </p:blipFill>
                    <p:spPr>
                      <a:xfrm>
                        <a:off x="4394200" y="2362200"/>
                        <a:ext cx="914400" cy="215900"/>
                      </a:xfrm>
                      <a:prstGeom prst="rect">
                        <a:avLst/>
                      </a:prstGeom>
                    </p:spPr>
                  </p:pic>
                </p:oleObj>
              </mc:Fallback>
            </mc:AlternateContent>
          </a:graphicData>
        </a:graphic>
      </p:graphicFrame>
      <p:sp>
        <p:nvSpPr>
          <p:cNvPr id="22" name="TextBox 21"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61440136-7579-D2A5-F6EB-480D6C17E2D4}"/>
              </a:ext>
            </a:extLst>
          </p:cNvPr>
          <p:cNvSpPr txBox="1"/>
          <p:nvPr/>
        </p:nvSpPr>
        <p:spPr>
          <a:xfrm>
            <a:off x="609600" y="329621"/>
            <a:ext cx="5194332" cy="461665"/>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1. Chia </a:t>
            </a:r>
            <a:r>
              <a:rPr lang="en-US" sz="2400" b="1" dirty="0" err="1">
                <a:solidFill>
                  <a:srgbClr val="0000FF"/>
                </a:solidFill>
                <a:latin typeface="Times New Roman" panose="02020603050405020304" pitchFamily="18" charset="0"/>
                <a:cs typeface="Times New Roman" panose="02020603050405020304" pitchFamily="18" charset="0"/>
              </a:rPr>
              <a:t>đơn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đơn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thức</a:t>
            </a:r>
            <a:endParaRPr lang="en-AE" sz="2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3134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8.30$30+K4lPs7H94VUqPe2XwIsfPRnrXQE//QTEXxb8/8N4CNc6FpgZahzpTjFhMzSA7T/nHJa11DE8Ng2TP3iAmRczFlmslSuUNOgUeb6yRvs0="/>
          <p:cNvSpPr/>
          <p:nvPr/>
        </p:nvSpPr>
        <p:spPr>
          <a:xfrm>
            <a:off x="7620" y="0"/>
            <a:ext cx="9144000" cy="415498"/>
          </a:xfrm>
          <a:prstGeom prst="rect">
            <a:avLst/>
          </a:prstGeom>
          <a:solidFill>
            <a:srgbClr val="FFFF00"/>
          </a:solidFill>
        </p:spPr>
        <p:txBody>
          <a:bodyPr wrap="square">
            <a:spAutoFit/>
          </a:bodyPr>
          <a:lstStyle/>
          <a:p>
            <a:pPr algn="ctr"/>
            <a:r>
              <a:rPr lang="en-US" sz="2100" b="1" dirty="0">
                <a:ln/>
                <a:solidFill>
                  <a:srgbClr val="FF0000"/>
                </a:solidFill>
                <a:latin typeface="Times New Roman" panose="02020603050405020304" pitchFamily="18" charset="0"/>
                <a:cs typeface="Times New Roman" panose="02020603050405020304" pitchFamily="18" charset="0"/>
              </a:rPr>
              <a:t>BÀI 5:PHÉP CHIA ĐA THỨC CHO ĐƠN THỨC</a:t>
            </a:r>
            <a:endParaRPr lang="en-US" sz="2100" dirty="0">
              <a:solidFill>
                <a:srgbClr val="FF0000"/>
              </a:solidFill>
              <a:latin typeface="Times New Roman" panose="02020603050405020304" pitchFamily="18" charset="0"/>
              <a:cs typeface="Times New Roman" panose="02020603050405020304" pitchFamily="18" charset="0"/>
            </a:endParaRPr>
          </a:p>
        </p:txBody>
      </p:sp>
      <p:sp>
        <p:nvSpPr>
          <p:cNvPr id="11" name="TextBox 10"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208B75AA-B020-1AE7-46DC-A4B96CA45844}"/>
              </a:ext>
            </a:extLst>
          </p:cNvPr>
          <p:cNvSpPr txBox="1"/>
          <p:nvPr/>
        </p:nvSpPr>
        <p:spPr>
          <a:xfrm>
            <a:off x="1752600" y="356036"/>
            <a:ext cx="8229600" cy="461665"/>
          </a:xfrm>
          <a:prstGeom prst="rect">
            <a:avLst/>
          </a:prstGeom>
          <a:noFill/>
        </p:spPr>
        <p:txBody>
          <a:bodyPr wrap="square">
            <a:spAutoFit/>
          </a:bodyPr>
          <a:lstStyle/>
          <a:p>
            <a:r>
              <a:rPr lang="en-US" sz="2400" i="1" dirty="0" err="1">
                <a:solidFill>
                  <a:srgbClr val="0000FF"/>
                </a:solidFill>
                <a:latin typeface="Times New Roman" panose="02020603050405020304" pitchFamily="18" charset="0"/>
                <a:cs typeface="Times New Roman" panose="02020603050405020304" pitchFamily="18" charset="0"/>
              </a:rPr>
              <a:t>Hoạt</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động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nhóm</a:t>
            </a:r>
            <a:r>
              <a:rPr lang="en-AE" sz="2400" i="1" dirty="0">
                <a:solidFill>
                  <a:srgbClr val="0000FF"/>
                </a:solidFill>
                <a:latin typeface="Times New Roman" panose="02020603050405020304" pitchFamily="18" charset="0"/>
                <a:cs typeface="Times New Roman" panose="02020603050405020304" pitchFamily="18" charset="0"/>
              </a:rPr>
              <a:t> </a:t>
            </a:r>
            <a:r>
              <a:rPr lang="en-AE" sz="2400" i="1" dirty="0" err="1">
                <a:solidFill>
                  <a:srgbClr val="0000FF"/>
                </a:solidFill>
                <a:latin typeface="Times New Roman" panose="02020603050405020304" pitchFamily="18" charset="0"/>
                <a:cs typeface="Times New Roman" panose="02020603050405020304" pitchFamily="18" charset="0"/>
              </a:rPr>
              <a:t>hoàn</a:t>
            </a:r>
            <a:r>
              <a:rPr lang="en-AE" sz="2400" i="1" dirty="0">
                <a:solidFill>
                  <a:srgbClr val="0000FF"/>
                </a:solidFill>
                <a:latin typeface="Times New Roman" panose="02020603050405020304" pitchFamily="18" charset="0"/>
                <a:cs typeface="Times New Roman" panose="02020603050405020304" pitchFamily="18" charset="0"/>
              </a:rPr>
              <a:t> </a:t>
            </a:r>
            <a:r>
              <a:rPr lang="en-AE" sz="2400" i="1" dirty="0" err="1">
                <a:solidFill>
                  <a:srgbClr val="0000FF"/>
                </a:solidFill>
                <a:latin typeface="Times New Roman" panose="02020603050405020304" pitchFamily="18" charset="0"/>
                <a:cs typeface="Times New Roman" panose="02020603050405020304" pitchFamily="18" charset="0"/>
              </a:rPr>
              <a:t>thành</a:t>
            </a:r>
            <a:r>
              <a:rPr lang="en-AE" sz="2400" i="1" dirty="0">
                <a:solidFill>
                  <a:srgbClr val="0000FF"/>
                </a:solidFill>
                <a:latin typeface="Times New Roman" panose="02020603050405020304" pitchFamily="18" charset="0"/>
                <a:cs typeface="Times New Roman" panose="02020603050405020304" pitchFamily="18" charset="0"/>
              </a:rPr>
              <a:t> </a:t>
            </a:r>
            <a:r>
              <a:rPr lang="en-AE" sz="2400" i="1" dirty="0" err="1">
                <a:solidFill>
                  <a:srgbClr val="0000FF"/>
                </a:solidFill>
                <a:latin typeface="Times New Roman" panose="02020603050405020304" pitchFamily="18" charset="0"/>
                <a:cs typeface="Times New Roman" panose="02020603050405020304" pitchFamily="18" charset="0"/>
              </a:rPr>
              <a:t>phiếu</a:t>
            </a:r>
            <a:r>
              <a:rPr lang="en-AE" sz="2400" i="1" dirty="0">
                <a:solidFill>
                  <a:srgbClr val="0000FF"/>
                </a:solidFill>
                <a:latin typeface="Times New Roman" panose="02020603050405020304" pitchFamily="18" charset="0"/>
                <a:cs typeface="Times New Roman" panose="02020603050405020304" pitchFamily="18" charset="0"/>
              </a:rPr>
              <a:t> </a:t>
            </a:r>
            <a:r>
              <a:rPr lang="en-AE" sz="2400" i="1" dirty="0" err="1">
                <a:solidFill>
                  <a:srgbClr val="0000FF"/>
                </a:solidFill>
                <a:latin typeface="Times New Roman" panose="02020603050405020304" pitchFamily="18" charset="0"/>
                <a:cs typeface="Times New Roman" panose="02020603050405020304" pitchFamily="18" charset="0"/>
              </a:rPr>
              <a:t>học</a:t>
            </a:r>
            <a:r>
              <a:rPr lang="en-AE" sz="2400" i="1" dirty="0">
                <a:solidFill>
                  <a:srgbClr val="0000FF"/>
                </a:solidFill>
                <a:latin typeface="Times New Roman" panose="02020603050405020304" pitchFamily="18" charset="0"/>
                <a:cs typeface="Times New Roman" panose="02020603050405020304" pitchFamily="18" charset="0"/>
              </a:rPr>
              <a:t> </a:t>
            </a:r>
            <a:r>
              <a:rPr lang="vi-VN" sz="2400" i="1" dirty="0">
                <a:solidFill>
                  <a:srgbClr val="0000FF"/>
                </a:solidFill>
                <a:latin typeface="Times New Roman" panose="02020603050405020304" pitchFamily="18" charset="0"/>
                <a:cs typeface="Times New Roman" panose="02020603050405020304" pitchFamily="18" charset="0"/>
              </a:rPr>
              <a:t>tập (</a:t>
            </a:r>
            <a:r>
              <a:rPr lang="en-US" sz="2400" i="1" dirty="0">
                <a:solidFill>
                  <a:srgbClr val="0000FF"/>
                </a:solidFill>
                <a:latin typeface="Times New Roman" panose="02020603050405020304" pitchFamily="18" charset="0"/>
                <a:cs typeface="Times New Roman" panose="02020603050405020304" pitchFamily="18" charset="0"/>
              </a:rPr>
              <a:t>5</a:t>
            </a:r>
            <a:r>
              <a:rPr lang="vi-VN" sz="2400" i="1" dirty="0">
                <a:solidFill>
                  <a:srgbClr val="0000FF"/>
                </a:solidFill>
                <a:latin typeface="Times New Roman" panose="02020603050405020304" pitchFamily="18" charset="0"/>
                <a:cs typeface="Times New Roman" panose="02020603050405020304" pitchFamily="18" charset="0"/>
              </a:rPr>
              <a:t> phút)</a:t>
            </a:r>
            <a:endParaRPr lang="en-AE" sz="2400" i="1"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C0D6FAE4-2F59-AE25-6809-DF6D937B675A}"/>
                  </a:ext>
                </a:extLst>
              </p:cNvPr>
              <p:cNvSpPr/>
              <p:nvPr/>
            </p:nvSpPr>
            <p:spPr>
              <a:xfrm>
                <a:off x="487872" y="1809749"/>
                <a:ext cx="8534400" cy="3013773"/>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buAutoNum type="arabicPeriod"/>
                </a:pPr>
                <a:r>
                  <a:rPr lang="en-US" sz="2400" dirty="0">
                    <a:latin typeface="Times New Roman" panose="02020603050405020304" pitchFamily="18" charset="0"/>
                    <a:cs typeface="Times New Roman" panose="02020603050405020304" pitchFamily="18" charset="0"/>
                  </a:rPr>
                  <a:t>Thực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chia: </a:t>
                </a:r>
                <a14:m>
                  <m:oMath xmlns:m="http://schemas.openxmlformats.org/officeDocument/2006/math">
                    <m:r>
                      <a:rPr lang="en-US" sz="2400" b="0" i="1" smtClean="0">
                        <a:latin typeface="Cambria Math" panose="02040503050406030204" pitchFamily="18" charset="0"/>
                        <a:cs typeface="Times New Roman" panose="02020603050405020304" pitchFamily="18" charset="0"/>
                      </a:rPr>
                      <m:t>6</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𝑥</m:t>
                        </m:r>
                      </m:e>
                      <m:sup>
                        <m:r>
                          <a:rPr lang="en-US" sz="2400" b="0" i="1" smtClean="0">
                            <a:latin typeface="Cambria Math" panose="02040503050406030204" pitchFamily="18" charset="0"/>
                            <a:cs typeface="Times New Roman" panose="02020603050405020304" pitchFamily="18" charset="0"/>
                          </a:rPr>
                          <m:t>3</m:t>
                        </m:r>
                      </m:sup>
                    </m:sSup>
                    <m:r>
                      <a:rPr lang="en-US" sz="2400" b="0" i="1" smtClean="0">
                        <a:latin typeface="Cambria Math" panose="02040503050406030204" pitchFamily="18" charset="0"/>
                        <a:cs typeface="Times New Roman" panose="02020603050405020304" pitchFamily="18" charset="0"/>
                      </a:rPr>
                      <m:t>:3</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𝑥</m:t>
                        </m:r>
                      </m:e>
                      <m:sup>
                        <m:r>
                          <a:rPr lang="en-US" sz="2400" b="0" i="1" smtClean="0">
                            <a:latin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 </a:t>
                </a:r>
              </a:p>
              <a:p>
                <a:pPr marL="342900" indent="-342900">
                  <a:buAutoNum type="arabicPeriod"/>
                </a:pP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𝑎</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𝑏</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ℝ</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𝑏</m:t>
                    </m:r>
                    <m:r>
                      <a:rPr lang="en-US" sz="2400" b="0" i="1" smtClean="0">
                        <a:latin typeface="Cambria Math" panose="02040503050406030204" pitchFamily="18" charset="0"/>
                        <a:cs typeface="Times New Roman" panose="02020603050405020304" pitchFamily="18" charset="0"/>
                      </a:rPr>
                      <m:t> ≠0;</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𝑚</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ℕ</m:t>
                    </m:r>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Khi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𝑎</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𝑥</m:t>
                        </m:r>
                      </m:e>
                      <m:sup>
                        <m:r>
                          <a:rPr lang="en-US" sz="2400" b="0" i="1" smtClean="0">
                            <a:latin typeface="Cambria Math" panose="02040503050406030204" pitchFamily="18" charset="0"/>
                            <a:cs typeface="Times New Roman" panose="02020603050405020304" pitchFamily="18" charset="0"/>
                          </a:rPr>
                          <m:t>𝑚</m:t>
                        </m:r>
                      </m:sup>
                    </m:sSup>
                  </m:oMath>
                </a14:m>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𝑏</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𝑥</m:t>
                        </m:r>
                      </m:e>
                      <m:sup>
                        <m:r>
                          <a:rPr lang="en-US" sz="2400" b="0" i="1" smtClean="0">
                            <a:latin typeface="Cambria Math" panose="02040503050406030204" pitchFamily="18" charset="0"/>
                            <a:cs typeface="Times New Roman" panose="02020603050405020304" pitchFamily="18" charset="0"/>
                          </a:rPr>
                          <m:t>𝑛</m:t>
                        </m:r>
                      </m:sup>
                    </m:sSup>
                  </m:oMath>
                </a14:m>
                <a:r>
                  <a:rPr lang="en-US" sz="2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Nhắc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chia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𝑎</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𝑥</m:t>
                        </m:r>
                      </m:e>
                      <m:sup>
                        <m:r>
                          <a:rPr lang="en-US" sz="2400" b="0" i="1" smtClean="0">
                            <a:latin typeface="Cambria Math" panose="02040503050406030204" pitchFamily="18" charset="0"/>
                            <a:cs typeface="Times New Roman" panose="02020603050405020304" pitchFamily="18" charset="0"/>
                          </a:rPr>
                          <m:t>𝑚</m:t>
                        </m:r>
                      </m:sup>
                    </m:sSup>
                    <m:r>
                      <a:rPr lang="en-US" sz="2400" b="0" i="0" smtClean="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cho </a:t>
                </a:r>
                <a14:m>
                  <m:oMath xmlns:m="http://schemas.openxmlformats.org/officeDocument/2006/math">
                    <m:r>
                      <a:rPr lang="en-US" sz="2400" i="1">
                        <a:latin typeface="Cambria Math" panose="02040503050406030204" pitchFamily="18" charset="0"/>
                        <a:cs typeface="Times New Roman" panose="02020603050405020304" pitchFamily="18" charset="0"/>
                      </a:rPr>
                      <m:t>𝑏</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𝑥</m:t>
                        </m:r>
                      </m:e>
                      <m:sup>
                        <m:r>
                          <a:rPr lang="en-US" sz="2400" i="1">
                            <a:latin typeface="Cambria Math" panose="02040503050406030204" pitchFamily="18" charset="0"/>
                            <a:cs typeface="Times New Roman" panose="02020603050405020304" pitchFamily="18" charset="0"/>
                          </a:rPr>
                          <m:t>𝑛</m:t>
                        </m:r>
                      </m:sup>
                    </m:sSup>
                  </m:oMath>
                </a14:m>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𝐴</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𝐵</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a:t>
                </a:r>
              </a:p>
              <a:p>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b) </a:t>
                </a:r>
              </a:p>
              <a:p>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mc:Choice>
        <mc:Fallback xmlns="">
          <p:sp>
            <p:nvSpPr>
              <p:cNvPr id="17" name="Rectangle 16"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C0D6FAE4-2F59-AE25-6809-DF6D937B675A}"/>
                  </a:ext>
                </a:extLst>
              </p:cNvPr>
              <p:cNvSpPr>
                <a:spLocks noRot="1" noChangeAspect="1" noMove="1" noResize="1" noEditPoints="1" noAdjustHandles="1" noChangeArrowheads="1" noChangeShapeType="1" noTextEdit="1"/>
              </p:cNvSpPr>
              <p:nvPr/>
            </p:nvSpPr>
            <p:spPr>
              <a:xfrm>
                <a:off x="487872" y="1809749"/>
                <a:ext cx="8534400" cy="3013773"/>
              </a:xfrm>
              <a:prstGeom prst="rect">
                <a:avLst/>
              </a:prstGeom>
              <a:blipFill>
                <a:blip r:embed="rId4"/>
                <a:stretch>
                  <a:fillRect l="-999" t="-37702" b="-16734"/>
                </a:stretch>
              </a:blipFill>
              <a:ln>
                <a:solidFill>
                  <a:schemeClr val="bg1"/>
                </a:solidFill>
              </a:ln>
            </p:spPr>
            <p:txBody>
              <a:bodyPr/>
              <a:lstStyle/>
              <a:p>
                <a:r>
                  <a:rPr lang="en-GB">
                    <a:noFill/>
                  </a:rPr>
                  <a:t> </a:t>
                </a:r>
              </a:p>
            </p:txBody>
          </p:sp>
        </mc:Fallback>
      </mc:AlternateContent>
      <p:graphicFrame>
        <p:nvGraphicFramePr>
          <p:cNvPr id="18" name="Object 17"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EA4EF5B7-C52C-D41A-B589-7E471DB0971F}"/>
              </a:ext>
            </a:extLst>
          </p:cNvPr>
          <p:cNvGraphicFramePr>
            <a:graphicFrameLocks noChangeAspect="1"/>
          </p:cNvGraphicFramePr>
          <p:nvPr>
            <p:extLst>
              <p:ext uri="{D42A27DB-BD31-4B8C-83A1-F6EECF244321}">
                <p14:modId xmlns:p14="http://schemas.microsoft.com/office/powerpoint/2010/main" val="4032985744"/>
              </p:ext>
            </p:extLst>
          </p:nvPr>
        </p:nvGraphicFramePr>
        <p:xfrm>
          <a:off x="4394200" y="2362200"/>
          <a:ext cx="914400" cy="215900"/>
        </p:xfrm>
        <a:graphic>
          <a:graphicData uri="http://schemas.openxmlformats.org/presentationml/2006/ole">
            <mc:AlternateContent xmlns:mc="http://schemas.openxmlformats.org/markup-compatibility/2006">
              <mc:Choice xmlns:v="urn:schemas-microsoft-com:vml" Requires="v">
                <p:oleObj name="Equation" r:id="rId5" imgW="914400" imgH="216000" progId="Equation.DSMT4">
                  <p:embed/>
                </p:oleObj>
              </mc:Choice>
              <mc:Fallback>
                <p:oleObj name="Equation" r:id="rId5" imgW="914400" imgH="216000" progId="Equation.DSMT4">
                  <p:embed/>
                  <p:pic>
                    <p:nvPicPr>
                      <p:cNvPr id="18" name="Object 17">
                        <a:extLst>
                          <a:ext uri="{FF2B5EF4-FFF2-40B4-BE49-F238E27FC236}">
                            <a16:creationId xmlns:a16="http://schemas.microsoft.com/office/drawing/2014/main" id="{EA4EF5B7-C52C-D41A-B589-7E471DB0971F}"/>
                          </a:ext>
                        </a:extLst>
                      </p:cNvPr>
                      <p:cNvPicPr/>
                      <p:nvPr/>
                    </p:nvPicPr>
                    <p:blipFill>
                      <a:blip r:embed="rId6"/>
                      <a:stretch>
                        <a:fillRect/>
                      </a:stretch>
                    </p:blipFill>
                    <p:spPr>
                      <a:xfrm>
                        <a:off x="4394200" y="2362200"/>
                        <a:ext cx="914400" cy="215900"/>
                      </a:xfrm>
                      <a:prstGeom prst="rect">
                        <a:avLst/>
                      </a:prstGeom>
                    </p:spPr>
                  </p:pic>
                </p:oleObj>
              </mc:Fallback>
            </mc:AlternateContent>
          </a:graphicData>
        </a:graphic>
      </p:graphicFrame>
      <p:graphicFrame>
        <p:nvGraphicFramePr>
          <p:cNvPr id="24" name="Object 23"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61E62E48-B001-FDD0-5E3D-8D98AD46431D}"/>
              </a:ext>
            </a:extLst>
          </p:cNvPr>
          <p:cNvGraphicFramePr>
            <a:graphicFrameLocks noChangeAspect="1"/>
          </p:cNvGraphicFramePr>
          <p:nvPr>
            <p:extLst>
              <p:ext uri="{D42A27DB-BD31-4B8C-83A1-F6EECF244321}">
                <p14:modId xmlns:p14="http://schemas.microsoft.com/office/powerpoint/2010/main" val="503691777"/>
              </p:ext>
            </p:extLst>
          </p:nvPr>
        </p:nvGraphicFramePr>
        <p:xfrm>
          <a:off x="4394200" y="2362200"/>
          <a:ext cx="914400" cy="215900"/>
        </p:xfrm>
        <a:graphic>
          <a:graphicData uri="http://schemas.openxmlformats.org/presentationml/2006/ole">
            <mc:AlternateContent xmlns:mc="http://schemas.openxmlformats.org/markup-compatibility/2006">
              <mc:Choice xmlns:v="urn:schemas-microsoft-com:vml" Requires="v">
                <p:oleObj name="Equation" r:id="rId7" imgW="914400" imgH="216000" progId="Equation.DSMT4">
                  <p:embed/>
                </p:oleObj>
              </mc:Choice>
              <mc:Fallback>
                <p:oleObj name="Equation" r:id="rId7" imgW="914400" imgH="216000" progId="Equation.DSMT4">
                  <p:embed/>
                  <p:pic>
                    <p:nvPicPr>
                      <p:cNvPr id="24" name="Object 23">
                        <a:extLst>
                          <a:ext uri="{FF2B5EF4-FFF2-40B4-BE49-F238E27FC236}">
                            <a16:creationId xmlns:a16="http://schemas.microsoft.com/office/drawing/2014/main" id="{61E62E48-B001-FDD0-5E3D-8D98AD46431D}"/>
                          </a:ext>
                        </a:extLst>
                      </p:cNvPr>
                      <p:cNvPicPr/>
                      <p:nvPr/>
                    </p:nvPicPr>
                    <p:blipFill>
                      <a:blip r:embed="rId6"/>
                      <a:stretch>
                        <a:fillRect/>
                      </a:stretch>
                    </p:blipFill>
                    <p:spPr>
                      <a:xfrm>
                        <a:off x="4394200" y="2362200"/>
                        <a:ext cx="914400" cy="215900"/>
                      </a:xfrm>
                      <a:prstGeom prst="rect">
                        <a:avLst/>
                      </a:prstGeom>
                    </p:spPr>
                  </p:pic>
                </p:oleObj>
              </mc:Fallback>
            </mc:AlternateContent>
          </a:graphicData>
        </a:graphic>
      </p:graphicFrame>
      <p:graphicFrame>
        <p:nvGraphicFramePr>
          <p:cNvPr id="25" name="Object 24"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D41ACA7C-EEE1-531E-92BF-332447BD6EA4}"/>
              </a:ext>
            </a:extLst>
          </p:cNvPr>
          <p:cNvGraphicFramePr>
            <a:graphicFrameLocks noChangeAspect="1"/>
          </p:cNvGraphicFramePr>
          <p:nvPr>
            <p:extLst>
              <p:ext uri="{D42A27DB-BD31-4B8C-83A1-F6EECF244321}">
                <p14:modId xmlns:p14="http://schemas.microsoft.com/office/powerpoint/2010/main" val="3445780411"/>
              </p:ext>
            </p:extLst>
          </p:nvPr>
        </p:nvGraphicFramePr>
        <p:xfrm>
          <a:off x="4787900" y="2374900"/>
          <a:ext cx="127000" cy="190500"/>
        </p:xfrm>
        <a:graphic>
          <a:graphicData uri="http://schemas.openxmlformats.org/presentationml/2006/ole">
            <mc:AlternateContent xmlns:mc="http://schemas.openxmlformats.org/markup-compatibility/2006">
              <mc:Choice xmlns:v="urn:schemas-microsoft-com:vml" Requires="v">
                <p:oleObj name="Equation" r:id="rId8" imgW="126720" imgH="190440" progId="Equation.DSMT4">
                  <p:embed/>
                </p:oleObj>
              </mc:Choice>
              <mc:Fallback>
                <p:oleObj name="Equation" r:id="rId8" imgW="126720" imgH="190440" progId="Equation.DSMT4">
                  <p:embed/>
                  <p:pic>
                    <p:nvPicPr>
                      <p:cNvPr id="25" name="Object 24">
                        <a:extLst>
                          <a:ext uri="{FF2B5EF4-FFF2-40B4-BE49-F238E27FC236}">
                            <a16:creationId xmlns:a16="http://schemas.microsoft.com/office/drawing/2014/main" id="{D41ACA7C-EEE1-531E-92BF-332447BD6EA4}"/>
                          </a:ext>
                        </a:extLst>
                      </p:cNvPr>
                      <p:cNvPicPr/>
                      <p:nvPr/>
                    </p:nvPicPr>
                    <p:blipFill>
                      <a:blip r:embed="rId9"/>
                      <a:stretch>
                        <a:fillRect/>
                      </a:stretch>
                    </p:blipFill>
                    <p:spPr>
                      <a:xfrm>
                        <a:off x="4787900" y="2374900"/>
                        <a:ext cx="127000" cy="190500"/>
                      </a:xfrm>
                      <a:prstGeom prst="rect">
                        <a:avLst/>
                      </a:prstGeom>
                    </p:spPr>
                  </p:pic>
                </p:oleObj>
              </mc:Fallback>
            </mc:AlternateContent>
          </a:graphicData>
        </a:graphic>
      </p:graphicFrame>
      <p:sp>
        <p:nvSpPr>
          <p:cNvPr id="36" name="TextBox 35"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3F8F75F8-63E8-B26A-4F85-DB189D23531A}"/>
              </a:ext>
            </a:extLst>
          </p:cNvPr>
          <p:cNvSpPr txBox="1"/>
          <p:nvPr/>
        </p:nvSpPr>
        <p:spPr>
          <a:xfrm>
            <a:off x="4914900" y="1668283"/>
            <a:ext cx="2148507" cy="369332"/>
          </a:xfrm>
          <a:prstGeom prst="rect">
            <a:avLst/>
          </a:prstGeom>
          <a:noFill/>
        </p:spPr>
        <p:txBody>
          <a:bodyPr wrap="square" rtlCol="0">
            <a:spAutoFit/>
          </a:bodyPr>
          <a:lstStyle/>
          <a:p>
            <a:endParaRPr lang="en-AE" dirty="0"/>
          </a:p>
        </p:txBody>
      </p:sp>
      <mc:AlternateContent xmlns:mc="http://schemas.openxmlformats.org/markup-compatibility/2006" xmlns:a14="http://schemas.microsoft.com/office/drawing/2010/main">
        <mc:Choice Requires="a14">
          <p:sp>
            <p:nvSpPr>
              <p:cNvPr id="42" name="TextBox 41"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29E980D4-6F56-225D-C585-CC78747A60C8}"/>
                  </a:ext>
                </a:extLst>
              </p:cNvPr>
              <p:cNvSpPr txBox="1"/>
              <p:nvPr/>
            </p:nvSpPr>
            <p:spPr>
              <a:xfrm>
                <a:off x="630237" y="3970925"/>
                <a:ext cx="6732000"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Có chia hết</a:t>
                </a:r>
                <a:r>
                  <a:rPr lang="en-US" sz="2400"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solidFill>
                          <a:srgbClr val="FF0000"/>
                        </a:solidFill>
                        <a:latin typeface="Cambria Math" panose="02040503050406030204" pitchFamily="18" charset="0"/>
                        <a:cs typeface="Times New Roman" panose="02020603050405020304" pitchFamily="18" charset="0"/>
                      </a:rPr>
                      <m:t>6</m:t>
                    </m:r>
                    <m:sSup>
                      <m:sSupPr>
                        <m:ctrlPr>
                          <a:rPr lang="en-US" sz="2400" b="0" i="1" smtClean="0">
                            <a:solidFill>
                              <a:srgbClr val="FF0000"/>
                            </a:solidFill>
                            <a:latin typeface="Cambria Math" panose="02040503050406030204" pitchFamily="18" charset="0"/>
                            <a:cs typeface="Times New Roman" panose="02020603050405020304" pitchFamily="18" charset="0"/>
                          </a:rPr>
                        </m:ctrlPr>
                      </m:sSupPr>
                      <m:e>
                        <m:r>
                          <a:rPr lang="en-US" sz="2400" b="0" i="1" smtClean="0">
                            <a:solidFill>
                              <a:srgbClr val="FF0000"/>
                            </a:solidFill>
                            <a:latin typeface="Cambria Math" panose="02040503050406030204" pitchFamily="18" charset="0"/>
                            <a:cs typeface="Times New Roman" panose="02020603050405020304" pitchFamily="18" charset="0"/>
                          </a:rPr>
                          <m:t>𝑥</m:t>
                        </m:r>
                      </m:e>
                      <m:sup>
                        <m:r>
                          <a:rPr lang="en-US" sz="2400" b="0" i="1" smtClean="0">
                            <a:solidFill>
                              <a:srgbClr val="FF0000"/>
                            </a:solidFill>
                            <a:latin typeface="Cambria Math" panose="02040503050406030204" pitchFamily="18" charset="0"/>
                            <a:cs typeface="Times New Roman" panose="02020603050405020304" pitchFamily="18" charset="0"/>
                          </a:rPr>
                          <m:t>3</m:t>
                        </m:r>
                      </m:sup>
                    </m:sSup>
                    <m:r>
                      <a:rPr lang="en-US" sz="2400" b="0" i="1" smtClean="0">
                        <a:solidFill>
                          <a:srgbClr val="FF0000"/>
                        </a:solidFill>
                        <a:latin typeface="Cambria Math" panose="02040503050406030204" pitchFamily="18" charset="0"/>
                        <a:cs typeface="Times New Roman" panose="02020603050405020304" pitchFamily="18" charset="0"/>
                      </a:rPr>
                      <m:t>𝑦</m:t>
                    </m:r>
                    <m:r>
                      <a:rPr lang="en-US" sz="2400" b="0" i="1" smtClean="0">
                        <a:solidFill>
                          <a:srgbClr val="FF0000"/>
                        </a:solidFill>
                        <a:latin typeface="Cambria Math" panose="02040503050406030204" pitchFamily="18" charset="0"/>
                        <a:cs typeface="Times New Roman" panose="02020603050405020304" pitchFamily="18" charset="0"/>
                      </a:rPr>
                      <m:t>:3</m:t>
                    </m:r>
                    <m:sSup>
                      <m:sSupPr>
                        <m:ctrlPr>
                          <a:rPr lang="en-US" sz="2400" b="0" i="1" smtClean="0">
                            <a:solidFill>
                              <a:srgbClr val="FF0000"/>
                            </a:solidFill>
                            <a:latin typeface="Cambria Math" panose="02040503050406030204" pitchFamily="18" charset="0"/>
                            <a:cs typeface="Times New Roman" panose="02020603050405020304" pitchFamily="18" charset="0"/>
                          </a:rPr>
                        </m:ctrlPr>
                      </m:sSupPr>
                      <m:e>
                        <m:r>
                          <a:rPr lang="en-US" sz="2400" b="0" i="1" smtClean="0">
                            <a:solidFill>
                              <a:srgbClr val="FF0000"/>
                            </a:solidFill>
                            <a:latin typeface="Cambria Math" panose="02040503050406030204" pitchFamily="18" charset="0"/>
                            <a:cs typeface="Times New Roman" panose="02020603050405020304" pitchFamily="18" charset="0"/>
                          </a:rPr>
                          <m:t>𝑥</m:t>
                        </m:r>
                      </m:e>
                      <m:sup>
                        <m:r>
                          <a:rPr lang="en-US" sz="2400" b="0" i="1" smtClean="0">
                            <a:solidFill>
                              <a:srgbClr val="FF0000"/>
                            </a:solidFill>
                            <a:latin typeface="Cambria Math" panose="02040503050406030204" pitchFamily="18" charset="0"/>
                            <a:cs typeface="Times New Roman" panose="02020603050405020304" pitchFamily="18" charset="0"/>
                          </a:rPr>
                          <m:t>2</m:t>
                        </m:r>
                      </m:sup>
                    </m:sSup>
                    <m:r>
                      <a:rPr lang="en-US" sz="2400" b="0" i="1" smtClean="0">
                        <a:solidFill>
                          <a:srgbClr val="FF0000"/>
                        </a:solidFill>
                        <a:latin typeface="Cambria Math" panose="02040503050406030204" pitchFamily="18" charset="0"/>
                        <a:cs typeface="Times New Roman" panose="02020603050405020304" pitchFamily="18" charset="0"/>
                      </a:rPr>
                      <m:t>𝑦</m:t>
                    </m:r>
                    <m:r>
                      <a:rPr lang="en-US" sz="2400" b="0" i="1" smtClean="0">
                        <a:solidFill>
                          <a:srgbClr val="FF0000"/>
                        </a:solidFill>
                        <a:latin typeface="Cambria Math" panose="02040503050406030204" pitchFamily="18" charset="0"/>
                        <a:cs typeface="Times New Roman" panose="02020603050405020304" pitchFamily="18" charset="0"/>
                      </a:rPr>
                      <m:t>=2</m:t>
                    </m:r>
                    <m:r>
                      <a:rPr lang="en-US" sz="2400" b="0" i="1" smtClean="0">
                        <a:solidFill>
                          <a:srgbClr val="FF0000"/>
                        </a:solidFill>
                        <a:latin typeface="Cambria Math" panose="02040503050406030204" pitchFamily="18" charset="0"/>
                        <a:cs typeface="Times New Roman" panose="02020603050405020304" pitchFamily="18" charset="0"/>
                      </a:rPr>
                      <m:t>𝑥</m:t>
                    </m:r>
                  </m:oMath>
                </a14:m>
                <a:r>
                  <a:rPr lang="vi-VN" sz="2400" dirty="0">
                    <a:solidFill>
                      <a:srgbClr val="FF0000"/>
                    </a:solidFill>
                    <a:latin typeface="Times New Roman" panose="02020603050405020304" pitchFamily="18" charset="0"/>
                    <a:cs typeface="Times New Roman" panose="02020603050405020304" pitchFamily="18" charset="0"/>
                  </a:rPr>
                  <a:t>.</a:t>
                </a:r>
                <a:endParaRPr lang="en-AE" sz="24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42" name="TextBox 41"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29E980D4-6F56-225D-C585-CC78747A60C8}"/>
                  </a:ext>
                </a:extLst>
              </p:cNvPr>
              <p:cNvSpPr txBox="1">
                <a:spLocks noRot="1" noChangeAspect="1" noMove="1" noResize="1" noEditPoints="1" noAdjustHandles="1" noChangeArrowheads="1" noChangeShapeType="1" noTextEdit="1"/>
              </p:cNvSpPr>
              <p:nvPr/>
            </p:nvSpPr>
            <p:spPr>
              <a:xfrm>
                <a:off x="630237" y="3970925"/>
                <a:ext cx="6732000" cy="461665"/>
              </a:xfrm>
              <a:prstGeom prst="rect">
                <a:avLst/>
              </a:prstGeom>
              <a:blipFill>
                <a:blip r:embed="rId10"/>
                <a:stretch>
                  <a:fillRect t="-10526" b="-28947"/>
                </a:stretch>
              </a:blipFill>
            </p:spPr>
            <p:txBody>
              <a:bodyPr/>
              <a:lstStyle/>
              <a:p>
                <a:r>
                  <a:rPr lang="en-GB">
                    <a:noFill/>
                  </a:rPr>
                  <a:t> </a:t>
                </a:r>
              </a:p>
            </p:txBody>
          </p:sp>
        </mc:Fallback>
      </mc:AlternateContent>
      <p:sp>
        <p:nvSpPr>
          <p:cNvPr id="43" name="TextBox 42"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E6813135-2893-74FA-37CE-3F73B65847A7}"/>
              </a:ext>
            </a:extLst>
          </p:cNvPr>
          <p:cNvSpPr txBox="1"/>
          <p:nvPr/>
        </p:nvSpPr>
        <p:spPr>
          <a:xfrm>
            <a:off x="630237" y="4713263"/>
            <a:ext cx="6732000"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Không chia hết..</a:t>
            </a:r>
            <a:endParaRPr lang="en-AE"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44" name="Object 43"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76849E29-D4BC-620E-C79A-57FDC3922917}"/>
              </a:ext>
            </a:extLst>
          </p:cNvPr>
          <p:cNvGraphicFramePr>
            <a:graphicFrameLocks noChangeAspect="1"/>
          </p:cNvGraphicFramePr>
          <p:nvPr>
            <p:extLst>
              <p:ext uri="{D42A27DB-BD31-4B8C-83A1-F6EECF244321}">
                <p14:modId xmlns:p14="http://schemas.microsoft.com/office/powerpoint/2010/main" val="1289115458"/>
              </p:ext>
            </p:extLst>
          </p:nvPr>
        </p:nvGraphicFramePr>
        <p:xfrm>
          <a:off x="4787900" y="2374900"/>
          <a:ext cx="127000" cy="190500"/>
        </p:xfrm>
        <a:graphic>
          <a:graphicData uri="http://schemas.openxmlformats.org/presentationml/2006/ole">
            <mc:AlternateContent xmlns:mc="http://schemas.openxmlformats.org/markup-compatibility/2006">
              <mc:Choice xmlns:v="urn:schemas-microsoft-com:vml" Requires="v">
                <p:oleObj name="Equation" r:id="rId11" imgW="126720" imgH="190440" progId="Equation.DSMT4">
                  <p:embed/>
                </p:oleObj>
              </mc:Choice>
              <mc:Fallback>
                <p:oleObj name="Equation" r:id="rId11" imgW="126720" imgH="190440" progId="Equation.DSMT4">
                  <p:embed/>
                  <p:pic>
                    <p:nvPicPr>
                      <p:cNvPr id="44" name="Object 43">
                        <a:extLst>
                          <a:ext uri="{FF2B5EF4-FFF2-40B4-BE49-F238E27FC236}">
                            <a16:creationId xmlns:a16="http://schemas.microsoft.com/office/drawing/2014/main" id="{76849E29-D4BC-620E-C79A-57FDC3922917}"/>
                          </a:ext>
                        </a:extLst>
                      </p:cNvPr>
                      <p:cNvPicPr/>
                      <p:nvPr/>
                    </p:nvPicPr>
                    <p:blipFill>
                      <a:blip r:embed="rId6"/>
                      <a:stretch>
                        <a:fillRect/>
                      </a:stretch>
                    </p:blipFill>
                    <p:spPr>
                      <a:xfrm>
                        <a:off x="4787900" y="2374900"/>
                        <a:ext cx="127000" cy="1905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C65F9B4-9232-C5C8-5FD4-2228B997FE70}"/>
                  </a:ext>
                </a:extLst>
              </p:cNvPr>
              <p:cNvSpPr txBox="1"/>
              <p:nvPr/>
            </p:nvSpPr>
            <p:spPr>
              <a:xfrm>
                <a:off x="4822160" y="692125"/>
                <a:ext cx="29718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(6:3)(</m:t>
                      </m:r>
                      <m:sSup>
                        <m:sSupPr>
                          <m:ctrlPr>
                            <a:rPr lang="en-US" sz="2400" b="0" i="1" smtClean="0">
                              <a:solidFill>
                                <a:srgbClr val="FF0000"/>
                              </a:solidFill>
                              <a:latin typeface="Cambria Math" panose="02040503050406030204" pitchFamily="18" charset="0"/>
                            </a:rPr>
                          </m:ctrlPr>
                        </m:sSupPr>
                        <m:e>
                          <m:r>
                            <a:rPr lang="en-US" sz="2400" b="0" i="1" smtClean="0">
                              <a:solidFill>
                                <a:srgbClr val="FF0000"/>
                              </a:solidFill>
                              <a:latin typeface="Cambria Math" panose="02040503050406030204" pitchFamily="18" charset="0"/>
                            </a:rPr>
                            <m:t>𝑥</m:t>
                          </m:r>
                        </m:e>
                        <m:sup>
                          <m:r>
                            <a:rPr lang="en-US" sz="2400" b="0" i="1" smtClean="0">
                              <a:solidFill>
                                <a:srgbClr val="FF0000"/>
                              </a:solidFill>
                              <a:latin typeface="Cambria Math" panose="02040503050406030204" pitchFamily="18" charset="0"/>
                            </a:rPr>
                            <m:t>3</m:t>
                          </m:r>
                        </m:sup>
                      </m:sSup>
                      <m:r>
                        <a:rPr lang="en-US" sz="2400" b="0" i="1" smtClean="0">
                          <a:solidFill>
                            <a:srgbClr val="FF0000"/>
                          </a:solidFill>
                          <a:latin typeface="Cambria Math" panose="02040503050406030204" pitchFamily="18" charset="0"/>
                        </a:rPr>
                        <m:t>:</m:t>
                      </m:r>
                      <m:sSup>
                        <m:sSupPr>
                          <m:ctrlPr>
                            <a:rPr lang="en-US" sz="2400" b="0" i="1" smtClean="0">
                              <a:solidFill>
                                <a:srgbClr val="FF0000"/>
                              </a:solidFill>
                              <a:latin typeface="Cambria Math" panose="02040503050406030204" pitchFamily="18" charset="0"/>
                            </a:rPr>
                          </m:ctrlPr>
                        </m:sSupPr>
                        <m:e>
                          <m:r>
                            <a:rPr lang="en-US" sz="2400" b="0" i="1" smtClean="0">
                              <a:solidFill>
                                <a:srgbClr val="FF0000"/>
                              </a:solidFill>
                              <a:latin typeface="Cambria Math" panose="02040503050406030204" pitchFamily="18" charset="0"/>
                            </a:rPr>
                            <m:t>𝑥</m:t>
                          </m:r>
                        </m:e>
                        <m:sup>
                          <m:r>
                            <a:rPr lang="en-US" sz="2400" b="0" i="1" smtClean="0">
                              <a:solidFill>
                                <a:srgbClr val="FF0000"/>
                              </a:solidFill>
                              <a:latin typeface="Cambria Math" panose="02040503050406030204" pitchFamily="18" charset="0"/>
                            </a:rPr>
                            <m:t>2</m:t>
                          </m:r>
                        </m:sup>
                      </m:sSup>
                      <m:r>
                        <a:rPr lang="en-US" sz="2400" b="0" i="1" smtClean="0">
                          <a:solidFill>
                            <a:srgbClr val="FF0000"/>
                          </a:solidFill>
                          <a:latin typeface="Cambria Math" panose="02040503050406030204" pitchFamily="18" charset="0"/>
                        </a:rPr>
                        <m:t>)=2</m:t>
                      </m:r>
                      <m:r>
                        <a:rPr lang="en-US" sz="2400" b="0" i="1" smtClean="0">
                          <a:solidFill>
                            <a:srgbClr val="FF0000"/>
                          </a:solidFill>
                          <a:latin typeface="Cambria Math" panose="02040503050406030204" pitchFamily="18" charset="0"/>
                        </a:rPr>
                        <m:t>𝑥</m:t>
                      </m:r>
                    </m:oMath>
                  </m:oMathPara>
                </a14:m>
                <a:endParaRPr lang="en-AE" sz="2400" dirty="0">
                  <a:solidFill>
                    <a:srgbClr val="FF0000"/>
                  </a:solidFill>
                </a:endParaRPr>
              </a:p>
            </p:txBody>
          </p:sp>
        </mc:Choice>
        <mc:Fallback xmlns="">
          <p:sp>
            <p:nvSpPr>
              <p:cNvPr id="2" name="TextBox 1">
                <a:extLst>
                  <a:ext uri="{FF2B5EF4-FFF2-40B4-BE49-F238E27FC236}">
                    <a16:creationId xmlns:a16="http://schemas.microsoft.com/office/drawing/2014/main" id="{EC65F9B4-9232-C5C8-5FD4-2228B997FE70}"/>
                  </a:ext>
                </a:extLst>
              </p:cNvPr>
              <p:cNvSpPr txBox="1">
                <a:spLocks noRot="1" noChangeAspect="1" noMove="1" noResize="1" noEditPoints="1" noAdjustHandles="1" noChangeArrowheads="1" noChangeShapeType="1" noTextEdit="1"/>
              </p:cNvSpPr>
              <p:nvPr/>
            </p:nvSpPr>
            <p:spPr>
              <a:xfrm>
                <a:off x="4822160" y="692125"/>
                <a:ext cx="2971800" cy="461665"/>
              </a:xfrm>
              <a:prstGeom prst="rect">
                <a:avLst/>
              </a:prstGeom>
              <a:blipFill>
                <a:blip r:embed="rId14"/>
                <a:stretch>
                  <a:fillRect b="-18667"/>
                </a:stretch>
              </a:blipFill>
            </p:spPr>
            <p:txBody>
              <a:bodyPr/>
              <a:lstStyle/>
              <a:p>
                <a:r>
                  <a:rPr lang="en-AE">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3837C73-5B00-EA75-B954-42EC6A861098}"/>
                  </a:ext>
                </a:extLst>
              </p:cNvPr>
              <p:cNvSpPr txBox="1"/>
              <p:nvPr/>
            </p:nvSpPr>
            <p:spPr>
              <a:xfrm>
                <a:off x="872401" y="1784356"/>
                <a:ext cx="2023199"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Khi </a:t>
                </a:r>
                <a14:m>
                  <m:oMath xmlns:m="http://schemas.openxmlformats.org/officeDocument/2006/math">
                    <m:r>
                      <a:rPr lang="en-US" sz="2400" b="0" i="1" smtClean="0">
                        <a:solidFill>
                          <a:srgbClr val="FF0000"/>
                        </a:solidFill>
                        <a:latin typeface="Cambria Math" panose="02040503050406030204" pitchFamily="18" charset="0"/>
                      </a:rPr>
                      <m:t>𝑚</m:t>
                    </m:r>
                    <m:r>
                      <a:rPr lang="en-US" sz="2400" b="0" i="1" smtClean="0">
                        <a:solidFill>
                          <a:srgbClr val="FF0000"/>
                        </a:solidFill>
                        <a:latin typeface="Cambria Math" panose="02040503050406030204" pitchFamily="18" charset="0"/>
                      </a:rPr>
                      <m:t>&gt;</m:t>
                    </m:r>
                    <m:r>
                      <a:rPr lang="en-US" sz="2400" b="0" i="1" smtClean="0">
                        <a:solidFill>
                          <a:srgbClr val="FF0000"/>
                        </a:solidFill>
                        <a:latin typeface="Cambria Math" panose="02040503050406030204" pitchFamily="18" charset="0"/>
                      </a:rPr>
                      <m:t>𝑛</m:t>
                    </m:r>
                  </m:oMath>
                </a14:m>
                <a:endParaRPr lang="en-AE" sz="24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E3837C73-5B00-EA75-B954-42EC6A861098}"/>
                  </a:ext>
                </a:extLst>
              </p:cNvPr>
              <p:cNvSpPr txBox="1">
                <a:spLocks noRot="1" noChangeAspect="1" noMove="1" noResize="1" noEditPoints="1" noAdjustHandles="1" noChangeArrowheads="1" noChangeShapeType="1" noTextEdit="1"/>
              </p:cNvSpPr>
              <p:nvPr/>
            </p:nvSpPr>
            <p:spPr>
              <a:xfrm>
                <a:off x="872401" y="1784356"/>
                <a:ext cx="2023199" cy="461665"/>
              </a:xfrm>
              <a:prstGeom prst="rect">
                <a:avLst/>
              </a:prstGeom>
              <a:blipFill>
                <a:blip r:embed="rId15"/>
                <a:stretch>
                  <a:fillRect l="-4518" t="-10667" b="-30667"/>
                </a:stretch>
              </a:blipFill>
            </p:spPr>
            <p:txBody>
              <a:bodyPr/>
              <a:lstStyle/>
              <a:p>
                <a:r>
                  <a:rPr lang="en-AE">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2DA539-A461-FAFF-1AAA-AC81ADB05813}"/>
                  </a:ext>
                </a:extLst>
              </p:cNvPr>
              <p:cNvSpPr txBox="1"/>
              <p:nvPr/>
            </p:nvSpPr>
            <p:spPr>
              <a:xfrm>
                <a:off x="254207" y="3641399"/>
                <a:ext cx="41313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=6</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3</m:t>
                          </m:r>
                        </m:sup>
                      </m:sSup>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𝐵</m:t>
                      </m:r>
                      <m:r>
                        <a:rPr lang="en-US" sz="2400" b="0" i="1" smtClean="0">
                          <a:latin typeface="Cambria Math" panose="02040503050406030204" pitchFamily="18" charset="0"/>
                        </a:rPr>
                        <m:t>=3</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𝑦</m:t>
                      </m:r>
                    </m:oMath>
                  </m:oMathPara>
                </a14:m>
                <a:endParaRPr lang="en-AE" sz="2400" dirty="0"/>
              </a:p>
            </p:txBody>
          </p:sp>
        </mc:Choice>
        <mc:Fallback xmlns="">
          <p:sp>
            <p:nvSpPr>
              <p:cNvPr id="5" name="TextBox 4">
                <a:extLst>
                  <a:ext uri="{FF2B5EF4-FFF2-40B4-BE49-F238E27FC236}">
                    <a16:creationId xmlns:a16="http://schemas.microsoft.com/office/drawing/2014/main" id="{D92DA539-A461-FAFF-1AAA-AC81ADB05813}"/>
                  </a:ext>
                </a:extLst>
              </p:cNvPr>
              <p:cNvSpPr txBox="1">
                <a:spLocks noRot="1" noChangeAspect="1" noMove="1" noResize="1" noEditPoints="1" noAdjustHandles="1" noChangeArrowheads="1" noChangeShapeType="1" noTextEdit="1"/>
              </p:cNvSpPr>
              <p:nvPr/>
            </p:nvSpPr>
            <p:spPr>
              <a:xfrm>
                <a:off x="254207" y="3641399"/>
                <a:ext cx="4131398" cy="461665"/>
              </a:xfrm>
              <a:prstGeom prst="rect">
                <a:avLst/>
              </a:prstGeom>
              <a:blipFill>
                <a:blip r:embed="rId16"/>
                <a:stretch>
                  <a:fillRect b="-10526"/>
                </a:stretch>
              </a:blipFill>
            </p:spPr>
            <p:txBody>
              <a:bodyPr/>
              <a:lstStyle/>
              <a:p>
                <a:r>
                  <a:rPr lang="en-AE">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923E36A-B42F-97BD-A846-E5AF29A65894}"/>
                  </a:ext>
                </a:extLst>
              </p:cNvPr>
              <p:cNvSpPr txBox="1"/>
              <p:nvPr/>
            </p:nvSpPr>
            <p:spPr>
              <a:xfrm>
                <a:off x="626693" y="4381935"/>
                <a:ext cx="29525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𝐵</m:t>
                      </m:r>
                      <m:r>
                        <a:rPr lang="en-US" sz="2400" b="0" i="1" smtClean="0">
                          <a:latin typeface="Cambria Math" panose="02040503050406030204" pitchFamily="18" charset="0"/>
                        </a:rPr>
                        <m:t>=</m:t>
                      </m:r>
                      <m:r>
                        <a:rPr lang="en-US" sz="2400" b="0" i="1" smtClean="0">
                          <a:latin typeface="Cambria Math" panose="02040503050406030204" pitchFamily="18" charset="0"/>
                        </a:rPr>
                        <m:t>𝑥</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𝑦</m:t>
                          </m:r>
                        </m:e>
                        <m:sup>
                          <m:r>
                            <a:rPr lang="en-US" sz="2400" b="0" i="1" smtClean="0">
                              <a:latin typeface="Cambria Math" panose="02040503050406030204" pitchFamily="18" charset="0"/>
                            </a:rPr>
                            <m:t>2</m:t>
                          </m:r>
                        </m:sup>
                      </m:sSup>
                    </m:oMath>
                  </m:oMathPara>
                </a14:m>
                <a:endParaRPr lang="en-AE" sz="2400" dirty="0"/>
              </a:p>
            </p:txBody>
          </p:sp>
        </mc:Choice>
        <mc:Fallback xmlns="">
          <p:sp>
            <p:nvSpPr>
              <p:cNvPr id="6" name="TextBox 5">
                <a:extLst>
                  <a:ext uri="{FF2B5EF4-FFF2-40B4-BE49-F238E27FC236}">
                    <a16:creationId xmlns:a16="http://schemas.microsoft.com/office/drawing/2014/main" id="{C923E36A-B42F-97BD-A846-E5AF29A65894}"/>
                  </a:ext>
                </a:extLst>
              </p:cNvPr>
              <p:cNvSpPr txBox="1">
                <a:spLocks noRot="1" noChangeAspect="1" noMove="1" noResize="1" noEditPoints="1" noAdjustHandles="1" noChangeArrowheads="1" noChangeShapeType="1" noTextEdit="1"/>
              </p:cNvSpPr>
              <p:nvPr/>
            </p:nvSpPr>
            <p:spPr>
              <a:xfrm>
                <a:off x="626693" y="4381935"/>
                <a:ext cx="2952570" cy="461665"/>
              </a:xfrm>
              <a:prstGeom prst="rect">
                <a:avLst/>
              </a:prstGeom>
              <a:blipFill>
                <a:blip r:embed="rId17"/>
                <a:stretch>
                  <a:fillRect b="-9211"/>
                </a:stretch>
              </a:blipFill>
            </p:spPr>
            <p:txBody>
              <a:bodyPr/>
              <a:lstStyle/>
              <a:p>
                <a:r>
                  <a:rPr lang="en-AE">
                    <a:noFill/>
                  </a:rPr>
                  <a:t> </a:t>
                </a:r>
              </a:p>
            </p:txBody>
          </p:sp>
        </mc:Fallback>
      </mc:AlternateContent>
      <p:pic>
        <p:nvPicPr>
          <p:cNvPr id="8" name="Đồng hồ đếm ngược 5 phút - 5 Minutes">
            <a:hlinkClick r:id="" action="ppaction://media"/>
            <a:extLst>
              <a:ext uri="{FF2B5EF4-FFF2-40B4-BE49-F238E27FC236}">
                <a16:creationId xmlns:a16="http://schemas.microsoft.com/office/drawing/2014/main" id="{2695B474-374B-9687-8AD5-87BF2425C01D}"/>
              </a:ext>
            </a:extLst>
          </p:cNvPr>
          <p:cNvPicPr>
            <a:picLocks noChangeAspect="1"/>
          </p:cNvPicPr>
          <p:nvPr>
            <a:videoFile r:link="rId2"/>
            <p:extLst>
              <p:ext uri="{DAA4B4D4-6D71-4841-9C94-3DE7FCFB9230}">
                <p14:media xmlns:p14="http://schemas.microsoft.com/office/powerpoint/2010/main" r:embed="rId1"/>
              </p:ext>
            </p:extLst>
          </p:nvPr>
        </p:nvPicPr>
        <p:blipFill>
          <a:blip r:embed="rId18"/>
          <a:stretch>
            <a:fillRect/>
          </a:stretch>
        </p:blipFill>
        <p:spPr>
          <a:xfrm>
            <a:off x="8145780" y="33988"/>
            <a:ext cx="990600" cy="557213"/>
          </a:xfrm>
          <a:prstGeom prst="rect">
            <a:avLst/>
          </a:prstGeom>
        </p:spPr>
      </p:pic>
      <p:grpSp>
        <p:nvGrpSpPr>
          <p:cNvPr id="9" name="Group 8">
            <a:extLst>
              <a:ext uri="{FF2B5EF4-FFF2-40B4-BE49-F238E27FC236}">
                <a16:creationId xmlns:a16="http://schemas.microsoft.com/office/drawing/2014/main" id="{D37AB384-2847-E425-D07E-8070DD02E5EE}"/>
              </a:ext>
            </a:extLst>
          </p:cNvPr>
          <p:cNvGrpSpPr/>
          <p:nvPr/>
        </p:nvGrpSpPr>
        <p:grpSpPr>
          <a:xfrm>
            <a:off x="895261" y="2487910"/>
            <a:ext cx="8042999" cy="632481"/>
            <a:chOff x="895261" y="2487910"/>
            <a:chExt cx="8042999" cy="632481"/>
          </a:xfrm>
        </p:grpSpPr>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952CDBC-47B3-F44A-A501-6E2DC5A753F6}"/>
                    </a:ext>
                  </a:extLst>
                </p:cNvPr>
                <p:cNvSpPr txBox="1"/>
                <p:nvPr/>
              </p:nvSpPr>
              <p:spPr>
                <a:xfrm>
                  <a:off x="895261" y="2510271"/>
                  <a:ext cx="8042999"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Ta </a:t>
                  </a:r>
                  <a:r>
                    <a:rPr lang="vi-VN" sz="2400" dirty="0">
                      <a:solidFill>
                        <a:srgbClr val="FF0000"/>
                      </a:solidFill>
                      <a:latin typeface="Times New Roman" panose="02020603050405020304" pitchFamily="18" charset="0"/>
                      <a:cs typeface="Times New Roman" panose="02020603050405020304" pitchFamily="18" charset="0"/>
                    </a:rPr>
                    <a:t>thực hiện</a:t>
                  </a:r>
                  <a:r>
                    <a:rPr lang="en-US"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solidFill>
                            <a:srgbClr val="FF0000"/>
                          </a:solidFill>
                          <a:latin typeface="Cambria Math" panose="02040503050406030204" pitchFamily="18" charset="0"/>
                          <a:cs typeface="Times New Roman" panose="02020603050405020304" pitchFamily="18" charset="0"/>
                        </a:rPr>
                        <m:t>𝑎</m:t>
                      </m:r>
                      <m:sSup>
                        <m:sSupPr>
                          <m:ctrlPr>
                            <a:rPr lang="en-US" sz="2400" b="0" i="1" smtClean="0">
                              <a:solidFill>
                                <a:srgbClr val="FF0000"/>
                              </a:solidFill>
                              <a:latin typeface="Cambria Math" panose="02040503050406030204" pitchFamily="18" charset="0"/>
                              <a:cs typeface="Times New Roman" panose="02020603050405020304" pitchFamily="18" charset="0"/>
                            </a:rPr>
                          </m:ctrlPr>
                        </m:sSupPr>
                        <m:e>
                          <m:r>
                            <a:rPr lang="en-US" sz="2400" b="0" i="1" smtClean="0">
                              <a:solidFill>
                                <a:srgbClr val="FF0000"/>
                              </a:solidFill>
                              <a:latin typeface="Cambria Math" panose="02040503050406030204" pitchFamily="18" charset="0"/>
                              <a:cs typeface="Times New Roman" panose="02020603050405020304" pitchFamily="18" charset="0"/>
                            </a:rPr>
                            <m:t>𝑥</m:t>
                          </m:r>
                        </m:e>
                        <m:sup>
                          <m:r>
                            <a:rPr lang="en-US" sz="2400" b="0" i="1" smtClean="0">
                              <a:solidFill>
                                <a:srgbClr val="FF0000"/>
                              </a:solidFill>
                              <a:latin typeface="Cambria Math" panose="02040503050406030204" pitchFamily="18" charset="0"/>
                              <a:cs typeface="Times New Roman" panose="02020603050405020304" pitchFamily="18" charset="0"/>
                            </a:rPr>
                            <m:t>𝑚</m:t>
                          </m:r>
                        </m:sup>
                      </m:sSup>
                      <m:r>
                        <a:rPr lang="en-US" sz="2400" b="0" i="1" smtClean="0">
                          <a:solidFill>
                            <a:srgbClr val="FF0000"/>
                          </a:solidFill>
                          <a:latin typeface="Cambria Math" panose="02040503050406030204" pitchFamily="18" charset="0"/>
                          <a:cs typeface="Times New Roman" panose="02020603050405020304" pitchFamily="18" charset="0"/>
                        </a:rPr>
                        <m:t>:</m:t>
                      </m:r>
                      <m:r>
                        <a:rPr lang="en-US" sz="2400" b="0" i="1" smtClean="0">
                          <a:solidFill>
                            <a:srgbClr val="FF0000"/>
                          </a:solidFill>
                          <a:latin typeface="Cambria Math" panose="02040503050406030204" pitchFamily="18" charset="0"/>
                          <a:cs typeface="Times New Roman" panose="02020603050405020304" pitchFamily="18" charset="0"/>
                        </a:rPr>
                        <m:t>𝑏</m:t>
                      </m:r>
                      <m:sSup>
                        <m:sSupPr>
                          <m:ctrlPr>
                            <a:rPr lang="en-US" sz="2400" b="0" i="1" smtClean="0">
                              <a:solidFill>
                                <a:srgbClr val="FF0000"/>
                              </a:solidFill>
                              <a:latin typeface="Cambria Math" panose="02040503050406030204" pitchFamily="18" charset="0"/>
                              <a:cs typeface="Times New Roman" panose="02020603050405020304" pitchFamily="18" charset="0"/>
                            </a:rPr>
                          </m:ctrlPr>
                        </m:sSupPr>
                        <m:e>
                          <m:r>
                            <a:rPr lang="en-US" sz="2400" b="0" i="1" smtClean="0">
                              <a:solidFill>
                                <a:srgbClr val="FF0000"/>
                              </a:solidFill>
                              <a:latin typeface="Cambria Math" panose="02040503050406030204" pitchFamily="18" charset="0"/>
                              <a:cs typeface="Times New Roman" panose="02020603050405020304" pitchFamily="18" charset="0"/>
                            </a:rPr>
                            <m:t>𝑥</m:t>
                          </m:r>
                        </m:e>
                        <m:sup>
                          <m:r>
                            <a:rPr lang="en-US" sz="2400" b="0" i="1" smtClean="0">
                              <a:solidFill>
                                <a:srgbClr val="FF0000"/>
                              </a:solidFill>
                              <a:latin typeface="Cambria Math" panose="02040503050406030204" pitchFamily="18" charset="0"/>
                              <a:cs typeface="Times New Roman" panose="02020603050405020304" pitchFamily="18" charset="0"/>
                            </a:rPr>
                            <m:t>𝑛</m:t>
                          </m:r>
                        </m:sup>
                      </m:sSup>
                      <m:r>
                        <a:rPr lang="en-US" sz="2400" b="0" i="1" smtClean="0">
                          <a:solidFill>
                            <a:srgbClr val="FF0000"/>
                          </a:solidFill>
                          <a:latin typeface="Cambria Math" panose="02040503050406030204" pitchFamily="18" charset="0"/>
                          <a:cs typeface="Times New Roman" panose="02020603050405020304" pitchFamily="18" charset="0"/>
                        </a:rPr>
                        <m:t>=</m:t>
                      </m:r>
                      <m:r>
                        <a:rPr lang="vi-VN" sz="2400" b="0" i="1" smtClean="0">
                          <a:solidFill>
                            <a:srgbClr val="FF0000"/>
                          </a:solidFill>
                          <a:latin typeface="Cambria Math" panose="02040503050406030204" pitchFamily="18" charset="0"/>
                          <a:cs typeface="Times New Roman" panose="02020603050405020304" pitchFamily="18" charset="0"/>
                        </a:rPr>
                        <m:t>    </m:t>
                      </m:r>
                      <m:sSup>
                        <m:sSupPr>
                          <m:ctrlPr>
                            <a:rPr lang="en-US" sz="2400" b="0" i="1" smtClean="0">
                              <a:solidFill>
                                <a:srgbClr val="FF0000"/>
                              </a:solidFill>
                              <a:latin typeface="Cambria Math" panose="02040503050406030204" pitchFamily="18" charset="0"/>
                              <a:cs typeface="Times New Roman" panose="02020603050405020304" pitchFamily="18" charset="0"/>
                            </a:rPr>
                          </m:ctrlPr>
                        </m:sSupPr>
                        <m:e>
                          <m:r>
                            <a:rPr lang="en-US" sz="2400" b="0" i="1" smtClean="0">
                              <a:solidFill>
                                <a:srgbClr val="FF0000"/>
                              </a:solidFill>
                              <a:latin typeface="Cambria Math" panose="02040503050406030204" pitchFamily="18" charset="0"/>
                              <a:cs typeface="Times New Roman" panose="02020603050405020304" pitchFamily="18" charset="0"/>
                            </a:rPr>
                            <m:t>𝑥</m:t>
                          </m:r>
                        </m:e>
                        <m:sup>
                          <m:r>
                            <a:rPr lang="en-US" sz="2400" b="0" i="1" smtClean="0">
                              <a:solidFill>
                                <a:srgbClr val="FF0000"/>
                              </a:solidFill>
                              <a:latin typeface="Cambria Math" panose="02040503050406030204" pitchFamily="18" charset="0"/>
                              <a:cs typeface="Times New Roman" panose="02020603050405020304" pitchFamily="18" charset="0"/>
                            </a:rPr>
                            <m:t>𝑚</m:t>
                          </m:r>
                          <m:r>
                            <a:rPr lang="en-US" sz="2400" b="0" i="1" smtClean="0">
                              <a:solidFill>
                                <a:srgbClr val="FF0000"/>
                              </a:solidFill>
                              <a:latin typeface="Cambria Math" panose="02040503050406030204" pitchFamily="18" charset="0"/>
                              <a:cs typeface="Times New Roman" panose="02020603050405020304" pitchFamily="18" charset="0"/>
                            </a:rPr>
                            <m:t>−</m:t>
                          </m:r>
                          <m:r>
                            <a:rPr lang="en-US" sz="2400" b="0" i="1" smtClean="0">
                              <a:solidFill>
                                <a:srgbClr val="FF0000"/>
                              </a:solidFill>
                              <a:latin typeface="Cambria Math" panose="02040503050406030204" pitchFamily="18" charset="0"/>
                              <a:cs typeface="Times New Roman" panose="02020603050405020304" pitchFamily="18" charset="0"/>
                            </a:rPr>
                            <m:t>𝑛</m:t>
                          </m:r>
                        </m:sup>
                      </m:sSup>
                    </m:oMath>
                  </a14:m>
                  <a:endParaRPr lang="en-AE" sz="24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41" name="TextBox 40">
                  <a:extLst>
                    <a:ext uri="{FF2B5EF4-FFF2-40B4-BE49-F238E27FC236}">
                      <a16:creationId xmlns:a16="http://schemas.microsoft.com/office/drawing/2014/main" id="{3952CDBC-47B3-F44A-A501-6E2DC5A753F6}"/>
                    </a:ext>
                  </a:extLst>
                </p:cNvPr>
                <p:cNvSpPr txBox="1">
                  <a:spLocks noRot="1" noChangeAspect="1" noMove="1" noResize="1" noEditPoints="1" noAdjustHandles="1" noChangeArrowheads="1" noChangeShapeType="1" noTextEdit="1"/>
                </p:cNvSpPr>
                <p:nvPr/>
              </p:nvSpPr>
              <p:spPr>
                <a:xfrm>
                  <a:off x="895261" y="2510271"/>
                  <a:ext cx="8042999" cy="461665"/>
                </a:xfrm>
                <a:prstGeom prst="rect">
                  <a:avLst/>
                </a:prstGeom>
                <a:blipFill>
                  <a:blip r:embed="rId19"/>
                  <a:stretch>
                    <a:fillRect l="-1213"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916A350-9587-7421-1D89-E0EC22EB1887}"/>
                    </a:ext>
                  </a:extLst>
                </p:cNvPr>
                <p:cNvSpPr txBox="1"/>
                <p:nvPr/>
              </p:nvSpPr>
              <p:spPr>
                <a:xfrm>
                  <a:off x="4762692" y="2487910"/>
                  <a:ext cx="255968" cy="6324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t-BR" sz="2400" i="1" smtClean="0">
                                <a:solidFill>
                                  <a:srgbClr val="FF0000"/>
                                </a:solidFill>
                                <a:latin typeface="Cambria Math" panose="02040503050406030204" pitchFamily="18" charset="0"/>
                              </a:rPr>
                            </m:ctrlPr>
                          </m:fPr>
                          <m:num>
                            <m:r>
                              <a:rPr lang="vi-VN" sz="2400" i="1">
                                <a:solidFill>
                                  <a:srgbClr val="FF0000"/>
                                </a:solidFill>
                                <a:latin typeface="Cambria Math" panose="02040503050406030204" pitchFamily="18" charset="0"/>
                              </a:rPr>
                              <m:t>𝑎</m:t>
                            </m:r>
                          </m:num>
                          <m:den>
                            <m:r>
                              <a:rPr lang="vi-VN" sz="2400" i="1">
                                <a:solidFill>
                                  <a:srgbClr val="FF0000"/>
                                </a:solidFill>
                                <a:latin typeface="Cambria Math" panose="02040503050406030204" pitchFamily="18" charset="0"/>
                              </a:rPr>
                              <m:t>𝑏</m:t>
                            </m:r>
                          </m:den>
                        </m:f>
                      </m:oMath>
                    </m:oMathPara>
                  </a14:m>
                  <a:endParaRPr lang="en-US" sz="2400" i="1"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C916A350-9587-7421-1D89-E0EC22EB1887}"/>
                    </a:ext>
                  </a:extLst>
                </p:cNvPr>
                <p:cNvSpPr txBox="1">
                  <a:spLocks noRot="1" noChangeAspect="1" noMove="1" noResize="1" noEditPoints="1" noAdjustHandles="1" noChangeArrowheads="1" noChangeShapeType="1" noTextEdit="1"/>
                </p:cNvSpPr>
                <p:nvPr/>
              </p:nvSpPr>
              <p:spPr>
                <a:xfrm>
                  <a:off x="4762692" y="2487910"/>
                  <a:ext cx="255968" cy="632481"/>
                </a:xfrm>
                <a:prstGeom prst="rect">
                  <a:avLst/>
                </a:prstGeom>
                <a:blipFill>
                  <a:blip r:embed="rId20"/>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1509853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2" fill="hold" display="0">
                  <p:stCondLst>
                    <p:cond delay="indefinite"/>
                  </p:stCondLst>
                </p:cTn>
                <p:tgtEl>
                  <p:spTgt spid="8"/>
                </p:tgtEl>
              </p:cMediaNode>
            </p:video>
          </p:childTnLst>
        </p:cTn>
      </p:par>
    </p:tnLst>
    <p:bldLst>
      <p:bldP spid="11" grpId="0"/>
      <p:bldP spid="42" grpId="0"/>
      <p:bldP spid="43" grpId="0"/>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8.30$30+K4lPs7H94VUqPe2XwIsfPRnrXQE//QTEXxb8/8N4CNc6FpgZahzpTjFhMzSA7T/nHJa11DE8Ng2TP3iAmRczFlmslSuUNOgUeb6yRvs0="/>
          <p:cNvSpPr/>
          <p:nvPr/>
        </p:nvSpPr>
        <p:spPr>
          <a:xfrm>
            <a:off x="7620" y="0"/>
            <a:ext cx="9144000" cy="415498"/>
          </a:xfrm>
          <a:prstGeom prst="rect">
            <a:avLst/>
          </a:prstGeom>
          <a:solidFill>
            <a:srgbClr val="FFFF00"/>
          </a:solidFill>
        </p:spPr>
        <p:txBody>
          <a:bodyPr wrap="square">
            <a:spAutoFit/>
          </a:bodyPr>
          <a:lstStyle/>
          <a:p>
            <a:pPr algn="ctr"/>
            <a:r>
              <a:rPr lang="en-US" sz="2100" b="1" dirty="0">
                <a:ln/>
                <a:solidFill>
                  <a:srgbClr val="FF0000"/>
                </a:solidFill>
                <a:latin typeface="Times New Roman" panose="02020603050405020304" pitchFamily="18" charset="0"/>
                <a:cs typeface="Times New Roman" panose="02020603050405020304" pitchFamily="18" charset="0"/>
              </a:rPr>
              <a:t>BÀI 5:PHÉP CHIA ĐA THỨC CHO ĐƠN THỨC</a:t>
            </a:r>
            <a:endParaRPr lang="en-US" sz="2100" dirty="0">
              <a:solidFill>
                <a:srgbClr val="FF0000"/>
              </a:solidFill>
              <a:latin typeface="Times New Roman" panose="02020603050405020304" pitchFamily="18" charset="0"/>
              <a:cs typeface="Times New Roman" panose="02020603050405020304" pitchFamily="18" charset="0"/>
            </a:endParaRPr>
          </a:p>
        </p:txBody>
      </p:sp>
      <p:sp>
        <p:nvSpPr>
          <p:cNvPr id="22" name="TextBox 21"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61440136-7579-D2A5-F6EB-480D6C17E2D4}"/>
              </a:ext>
            </a:extLst>
          </p:cNvPr>
          <p:cNvSpPr txBox="1"/>
          <p:nvPr/>
        </p:nvSpPr>
        <p:spPr>
          <a:xfrm>
            <a:off x="609600" y="329621"/>
            <a:ext cx="5194332" cy="461665"/>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1. Chia </a:t>
            </a:r>
            <a:r>
              <a:rPr lang="en-US" sz="2400" b="1" dirty="0" err="1">
                <a:solidFill>
                  <a:srgbClr val="0000FF"/>
                </a:solidFill>
                <a:latin typeface="Times New Roman" panose="02020603050405020304" pitchFamily="18" charset="0"/>
                <a:cs typeface="Times New Roman" panose="02020603050405020304" pitchFamily="18" charset="0"/>
              </a:rPr>
              <a:t>đơn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đơn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thức</a:t>
            </a:r>
            <a:endParaRPr lang="en-AE" sz="2400" b="1"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 Box 6"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17F2CF7E-EC21-AFB2-B134-A5CF9E7E5333}"/>
                  </a:ext>
                </a:extLst>
              </p:cNvPr>
              <p:cNvSpPr txBox="1">
                <a:spLocks noChangeArrowheads="1"/>
              </p:cNvSpPr>
              <p:nvPr/>
            </p:nvSpPr>
            <p:spPr bwMode="auto">
              <a:xfrm>
                <a:off x="342900" y="755378"/>
                <a:ext cx="8458200" cy="4339650"/>
              </a:xfrm>
              <a:prstGeom prst="rect">
                <a:avLst/>
              </a:prstGeom>
              <a:solidFill>
                <a:srgbClr val="FFFF99"/>
              </a:solidFill>
              <a:ln w="57150">
                <a:solidFill>
                  <a:schemeClr val="tx1"/>
                </a:solidFill>
                <a:miter lim="800000"/>
                <a:headEnd/>
                <a:tailEnd/>
              </a:ln>
            </p:spPr>
            <p:txBody>
              <a:bodyPr wrap="square">
                <a:spAutoFit/>
              </a:bodyPr>
              <a:lstStyle>
                <a:lvl1pPr eaLnBrk="0" hangingPunct="0">
                  <a:defRPr sz="6000" b="1">
                    <a:solidFill>
                      <a:schemeClr val="tx1"/>
                    </a:solidFill>
                    <a:latin typeface="VNI-Times" pitchFamily="2" charset="0"/>
                  </a:defRPr>
                </a:lvl1pPr>
                <a:lvl2pPr marL="742950" indent="-285750" eaLnBrk="0" hangingPunct="0">
                  <a:defRPr sz="6000" b="1">
                    <a:solidFill>
                      <a:schemeClr val="tx1"/>
                    </a:solidFill>
                    <a:latin typeface="VNI-Times" pitchFamily="2" charset="0"/>
                  </a:defRPr>
                </a:lvl2pPr>
                <a:lvl3pPr marL="1143000" indent="-228600" eaLnBrk="0" hangingPunct="0">
                  <a:defRPr sz="6000" b="1">
                    <a:solidFill>
                      <a:schemeClr val="tx1"/>
                    </a:solidFill>
                    <a:latin typeface="VNI-Times" pitchFamily="2" charset="0"/>
                  </a:defRPr>
                </a:lvl3pPr>
                <a:lvl4pPr marL="1600200" indent="-228600" eaLnBrk="0" hangingPunct="0">
                  <a:defRPr sz="6000" b="1">
                    <a:solidFill>
                      <a:schemeClr val="tx1"/>
                    </a:solidFill>
                    <a:latin typeface="VNI-Times" pitchFamily="2" charset="0"/>
                  </a:defRPr>
                </a:lvl4pPr>
                <a:lvl5pPr marL="2057400" indent="-228600" eaLnBrk="0" hangingPunct="0">
                  <a:defRPr sz="6000" b="1">
                    <a:solidFill>
                      <a:schemeClr val="tx1"/>
                    </a:solidFill>
                    <a:latin typeface="VNI-Times" pitchFamily="2" charset="0"/>
                  </a:defRPr>
                </a:lvl5pPr>
                <a:lvl6pPr marL="2514600" indent="-228600" algn="ctr" eaLnBrk="0" fontAlgn="base" hangingPunct="0">
                  <a:spcBef>
                    <a:spcPct val="0"/>
                  </a:spcBef>
                  <a:spcAft>
                    <a:spcPct val="0"/>
                  </a:spcAft>
                  <a:defRPr sz="6000" b="1">
                    <a:solidFill>
                      <a:schemeClr val="tx1"/>
                    </a:solidFill>
                    <a:latin typeface="VNI-Times" pitchFamily="2" charset="0"/>
                  </a:defRPr>
                </a:lvl6pPr>
                <a:lvl7pPr marL="2971800" indent="-228600" algn="ctr" eaLnBrk="0" fontAlgn="base" hangingPunct="0">
                  <a:spcBef>
                    <a:spcPct val="0"/>
                  </a:spcBef>
                  <a:spcAft>
                    <a:spcPct val="0"/>
                  </a:spcAft>
                  <a:defRPr sz="6000" b="1">
                    <a:solidFill>
                      <a:schemeClr val="tx1"/>
                    </a:solidFill>
                    <a:latin typeface="VNI-Times" pitchFamily="2" charset="0"/>
                  </a:defRPr>
                </a:lvl7pPr>
                <a:lvl8pPr marL="3429000" indent="-228600" algn="ctr" eaLnBrk="0" fontAlgn="base" hangingPunct="0">
                  <a:spcBef>
                    <a:spcPct val="0"/>
                  </a:spcBef>
                  <a:spcAft>
                    <a:spcPct val="0"/>
                  </a:spcAft>
                  <a:defRPr sz="6000" b="1">
                    <a:solidFill>
                      <a:schemeClr val="tx1"/>
                    </a:solidFill>
                    <a:latin typeface="VNI-Times" pitchFamily="2" charset="0"/>
                  </a:defRPr>
                </a:lvl8pPr>
                <a:lvl9pPr marL="3886200" indent="-228600" algn="ctr" eaLnBrk="0" fontAlgn="base" hangingPunct="0">
                  <a:spcBef>
                    <a:spcPct val="0"/>
                  </a:spcBef>
                  <a:spcAft>
                    <a:spcPct val="0"/>
                  </a:spcAft>
                  <a:defRPr sz="6000" b="1">
                    <a:solidFill>
                      <a:schemeClr val="tx1"/>
                    </a:solidFill>
                    <a:latin typeface="VNI-Times" pitchFamily="2" charset="0"/>
                  </a:defRPr>
                </a:lvl9pPr>
              </a:lstStyle>
              <a:p>
                <a:pPr eaLnBrk="1" hangingPunct="1">
                  <a:spcBef>
                    <a:spcPct val="50000"/>
                  </a:spcBef>
                </a:pPr>
                <a:r>
                  <a:rPr lang="en-US" sz="2400" i="1" dirty="0">
                    <a:latin typeface="Times New Roman" panose="02020603050405020304" pitchFamily="18" charset="0"/>
                    <a:cs typeface="Times New Roman" panose="02020603050405020304" pitchFamily="18" charset="0"/>
                  </a:rPr>
                  <a:t>Đ</a:t>
                </a:r>
                <a:r>
                  <a:rPr lang="vi-VN" sz="2400" i="1" dirty="0">
                    <a:latin typeface="Times New Roman" panose="02020603050405020304" pitchFamily="18" charset="0"/>
                    <a:cs typeface="Times New Roman" panose="02020603050405020304" pitchFamily="18" charset="0"/>
                  </a:rPr>
                  <a:t>ơn thức </a:t>
                </a:r>
                <a14:m>
                  <m:oMath xmlns:m="http://schemas.openxmlformats.org/officeDocument/2006/math">
                    <m:r>
                      <a:rPr lang="en-US" sz="2400" b="1" i="1" smtClean="0">
                        <a:latin typeface="Cambria Math" panose="02040503050406030204" pitchFamily="18" charset="0"/>
                        <a:cs typeface="Times New Roman" panose="02020603050405020304" pitchFamily="18" charset="0"/>
                      </a:rPr>
                      <m:t>𝑨</m:t>
                    </m:r>
                    <m:r>
                      <a:rPr lang="en-US" sz="2400" b="1" i="1" smtClean="0">
                        <a:latin typeface="Cambria Math" panose="02040503050406030204" pitchFamily="18" charset="0"/>
                        <a:cs typeface="Times New Roman" panose="02020603050405020304" pitchFamily="18" charset="0"/>
                      </a:rPr>
                      <m:t> </m:t>
                    </m:r>
                  </m:oMath>
                </a14:m>
                <a:r>
                  <a:rPr lang="vi-VN" sz="2400" i="1" dirty="0">
                    <a:latin typeface="Times New Roman" panose="02020603050405020304" pitchFamily="18" charset="0"/>
                    <a:cs typeface="Times New Roman" panose="02020603050405020304" pitchFamily="18" charset="0"/>
                  </a:rPr>
                  <a:t>chia hết cho đơn thức</a:t>
                </a:r>
                <a:r>
                  <a:rPr lang="en-US" sz="2400" i="1" dirty="0">
                    <a:latin typeface="Times New Roman" panose="02020603050405020304" pitchFamily="18" charset="0"/>
                    <a:cs typeface="Times New Roman" panose="02020603050405020304" pitchFamily="18" charset="0"/>
                  </a:rPr>
                  <a:t> </a:t>
                </a:r>
                <a14:m>
                  <m:oMath xmlns:m="http://schemas.openxmlformats.org/officeDocument/2006/math">
                    <m:r>
                      <a:rPr lang="en-US" sz="2400" b="1" i="1" smtClean="0">
                        <a:latin typeface="Cambria Math" panose="02040503050406030204" pitchFamily="18" charset="0"/>
                        <a:cs typeface="Times New Roman" panose="02020603050405020304" pitchFamily="18" charset="0"/>
                      </a:rPr>
                      <m:t>𝑩</m:t>
                    </m:r>
                  </m:oMath>
                </a14:m>
                <a:r>
                  <a:rPr lang="vi-VN" sz="2400" i="1"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       ) khi mỗi biến của </a:t>
                </a:r>
                <a14:m>
                  <m:oMath xmlns:m="http://schemas.openxmlformats.org/officeDocument/2006/math">
                    <m:r>
                      <a:rPr lang="en-US" sz="2400" b="1" i="1" smtClean="0">
                        <a:latin typeface="Cambria Math" panose="02040503050406030204" pitchFamily="18" charset="0"/>
                        <a:cs typeface="Times New Roman" panose="02020603050405020304" pitchFamily="18" charset="0"/>
                      </a:rPr>
                      <m:t>𝑩</m:t>
                    </m:r>
                  </m:oMath>
                </a14:m>
                <a:r>
                  <a:rPr lang="vi-VN" sz="2400" i="1" dirty="0">
                    <a:latin typeface="Times New Roman" panose="02020603050405020304" pitchFamily="18" charset="0"/>
                    <a:cs typeface="Times New Roman" panose="02020603050405020304" pitchFamily="18" charset="0"/>
                  </a:rPr>
                  <a:t> đều là biến của </a:t>
                </a:r>
                <a14:m>
                  <m:oMath xmlns:m="http://schemas.openxmlformats.org/officeDocument/2006/math">
                    <m:r>
                      <a:rPr lang="en-US" sz="2400" b="1" i="1" smtClean="0">
                        <a:latin typeface="Cambria Math" panose="02040503050406030204" pitchFamily="18" charset="0"/>
                        <a:cs typeface="Times New Roman" panose="02020603050405020304" pitchFamily="18" charset="0"/>
                      </a:rPr>
                      <m:t>𝑨</m:t>
                    </m:r>
                  </m:oMath>
                </a14:m>
                <a:r>
                  <a:rPr lang="vi-VN" sz="2400" i="1" dirty="0">
                    <a:latin typeface="Times New Roman" panose="02020603050405020304" pitchFamily="18" charset="0"/>
                    <a:cs typeface="Times New Roman" panose="02020603050405020304" pitchFamily="18" charset="0"/>
                  </a:rPr>
                  <a:t> với số mũ không lớn hơn số mũ của nó trong </a:t>
                </a:r>
                <a14:m>
                  <m:oMath xmlns:m="http://schemas.openxmlformats.org/officeDocument/2006/math">
                    <m:r>
                      <a:rPr lang="en-US" sz="2400" b="1" i="1" smtClean="0">
                        <a:latin typeface="Cambria Math" panose="02040503050406030204" pitchFamily="18" charset="0"/>
                        <a:cs typeface="Times New Roman" panose="02020603050405020304" pitchFamily="18" charset="0"/>
                      </a:rPr>
                      <m:t>𝑨</m:t>
                    </m:r>
                  </m:oMath>
                </a14:m>
                <a:r>
                  <a:rPr lang="vi-VN" sz="2400" i="1" dirty="0">
                    <a:latin typeface="Times New Roman" panose="02020603050405020304" pitchFamily="18" charset="0"/>
                    <a:cs typeface="Times New Roman" panose="02020603050405020304" pitchFamily="18" charset="0"/>
                  </a:rPr>
                  <a:t>. </a:t>
                </a:r>
                <a:endParaRPr lang="vi-VN" altLang="en-US" sz="2400" i="1" dirty="0">
                  <a:solidFill>
                    <a:schemeClr val="accent2"/>
                  </a:solidFill>
                  <a:latin typeface="Times New Roman" pitchFamily="18" charset="0"/>
                  <a:cs typeface="Times New Roman" pitchFamily="18" charset="0"/>
                </a:endParaRPr>
              </a:p>
              <a:p>
                <a:pPr algn="l" eaLnBrk="1" hangingPunct="1">
                  <a:spcBef>
                    <a:spcPct val="50000"/>
                  </a:spcBef>
                </a:pPr>
                <a:r>
                  <a:rPr lang="en-US" altLang="en-US" sz="2400" i="1" dirty="0" err="1">
                    <a:latin typeface="Times New Roman" pitchFamily="18" charset="0"/>
                    <a:cs typeface="Times New Roman" pitchFamily="18" charset="0"/>
                  </a:rPr>
                  <a:t>Muốn</a:t>
                </a:r>
                <a:r>
                  <a:rPr lang="en-US" altLang="en-US" sz="2400" i="1" dirty="0">
                    <a:latin typeface="Times New Roman" pitchFamily="18" charset="0"/>
                    <a:cs typeface="Times New Roman" pitchFamily="18" charset="0"/>
                  </a:rPr>
                  <a:t> </a:t>
                </a:r>
                <a:r>
                  <a:rPr lang="vi-VN" altLang="en-US" sz="2400" i="1" dirty="0">
                    <a:latin typeface="Times New Roman" pitchFamily="18" charset="0"/>
                    <a:cs typeface="Times New Roman" pitchFamily="18" charset="0"/>
                  </a:rPr>
                  <a:t>chia đơn thức </a:t>
                </a:r>
                <a14:m>
                  <m:oMath xmlns:m="http://schemas.openxmlformats.org/officeDocument/2006/math">
                    <m:r>
                      <a:rPr lang="en-US" altLang="en-US" sz="2400" b="1" i="1" smtClean="0">
                        <a:latin typeface="Cambria Math" panose="02040503050406030204" pitchFamily="18" charset="0"/>
                        <a:cs typeface="Times New Roman" pitchFamily="18" charset="0"/>
                      </a:rPr>
                      <m:t>𝑨</m:t>
                    </m:r>
                  </m:oMath>
                </a14:m>
                <a:r>
                  <a:rPr lang="vi-VN" altLang="en-US" sz="2400" i="1" dirty="0">
                    <a:latin typeface="Times New Roman" pitchFamily="18" charset="0"/>
                    <a:cs typeface="Times New Roman" pitchFamily="18" charset="0"/>
                  </a:rPr>
                  <a:t> cho đơn thức </a:t>
                </a:r>
                <a14:m>
                  <m:oMath xmlns:m="http://schemas.openxmlformats.org/officeDocument/2006/math">
                    <m:r>
                      <a:rPr lang="en-US" altLang="en-US" sz="2400" b="1" i="1" smtClean="0">
                        <a:latin typeface="Cambria Math" panose="02040503050406030204" pitchFamily="18" charset="0"/>
                        <a:cs typeface="Times New Roman" pitchFamily="18" charset="0"/>
                      </a:rPr>
                      <m:t>𝑩</m:t>
                    </m:r>
                  </m:oMath>
                </a14:m>
                <a:r>
                  <a:rPr lang="vi-VN" altLang="en-US" sz="2400" i="1" dirty="0">
                    <a:latin typeface="Times New Roman" pitchFamily="18" charset="0"/>
                    <a:cs typeface="Times New Roman" pitchFamily="18" charset="0"/>
                  </a:rPr>
                  <a:t> (trường hợp chia hết),</a:t>
                </a:r>
              </a:p>
              <a:p>
                <a:pPr algn="l" eaLnBrk="1" hangingPunct="1">
                  <a:spcBef>
                    <a:spcPct val="50000"/>
                  </a:spcBef>
                </a:pPr>
                <a:r>
                  <a:rPr lang="vi-VN" altLang="en-US" sz="2400" i="1" dirty="0">
                    <a:latin typeface="Times New Roman" pitchFamily="18" charset="0"/>
                    <a:cs typeface="Times New Roman" pitchFamily="18" charset="0"/>
                  </a:rPr>
                  <a:t> ta làm như sau </a:t>
                </a:r>
                <a:r>
                  <a:rPr lang="en-US" altLang="en-US" sz="2400" i="1" dirty="0">
                    <a:latin typeface="Times New Roman" pitchFamily="18" charset="0"/>
                    <a:cs typeface="Times New Roman" pitchFamily="18" charset="0"/>
                  </a:rPr>
                  <a:t>:</a:t>
                </a:r>
              </a:p>
              <a:p>
                <a:pPr algn="l" eaLnBrk="1" hangingPunct="1">
                  <a:spcBef>
                    <a:spcPct val="50000"/>
                  </a:spcBef>
                </a:pPr>
                <a:r>
                  <a:rPr lang="en-US" altLang="en-US" sz="2400" i="1" dirty="0"/>
                  <a:t> - </a:t>
                </a:r>
                <a:r>
                  <a:rPr lang="vi-VN" sz="2400" i="1" dirty="0">
                    <a:solidFill>
                      <a:srgbClr val="FF33CC"/>
                    </a:solidFill>
                    <a:latin typeface="Times New Roman" pitchFamily="18" charset="0"/>
                    <a:cs typeface="Times New Roman" pitchFamily="18" charset="0"/>
                  </a:rPr>
                  <a:t>Chia hệ số </a:t>
                </a:r>
                <a:r>
                  <a:rPr lang="vi-VN" sz="2400" i="1" dirty="0">
                    <a:latin typeface="Times New Roman" pitchFamily="18" charset="0"/>
                    <a:cs typeface="Times New Roman" pitchFamily="18" charset="0"/>
                  </a:rPr>
                  <a:t>của đơn thức </a:t>
                </a:r>
                <a14:m>
                  <m:oMath xmlns:m="http://schemas.openxmlformats.org/officeDocument/2006/math">
                    <m:r>
                      <a:rPr lang="en-US" sz="2400" b="1" i="1" smtClean="0">
                        <a:latin typeface="Cambria Math" panose="02040503050406030204" pitchFamily="18" charset="0"/>
                        <a:cs typeface="Times New Roman" pitchFamily="18" charset="0"/>
                      </a:rPr>
                      <m:t>𝑨</m:t>
                    </m:r>
                  </m:oMath>
                </a14:m>
                <a:r>
                  <a:rPr lang="vi-VN" sz="2400" i="1" dirty="0">
                    <a:latin typeface="Times New Roman" pitchFamily="18" charset="0"/>
                    <a:cs typeface="Times New Roman" pitchFamily="18" charset="0"/>
                  </a:rPr>
                  <a:t> cho hệ số đơn thức </a:t>
                </a:r>
                <a14:m>
                  <m:oMath xmlns:m="http://schemas.openxmlformats.org/officeDocument/2006/math">
                    <m:r>
                      <a:rPr lang="en-US" sz="2400" b="1" i="1" smtClean="0">
                        <a:latin typeface="Cambria Math" panose="02040503050406030204" pitchFamily="18" charset="0"/>
                        <a:cs typeface="Times New Roman" pitchFamily="18" charset="0"/>
                      </a:rPr>
                      <m:t>𝑩</m:t>
                    </m:r>
                  </m:oMath>
                </a14:m>
                <a:r>
                  <a:rPr lang="vi-VN" sz="2400" i="1" dirty="0">
                    <a:latin typeface="Times New Roman" pitchFamily="18" charset="0"/>
                    <a:cs typeface="Times New Roman" pitchFamily="18" charset="0"/>
                  </a:rPr>
                  <a:t> </a:t>
                </a:r>
                <a:r>
                  <a:rPr lang="en-US" altLang="en-US" sz="2400" i="1" dirty="0">
                    <a:latin typeface="Times New Roman" pitchFamily="18" charset="0"/>
                    <a:cs typeface="Times New Roman" pitchFamily="18" charset="0"/>
                  </a:rPr>
                  <a:t>.</a:t>
                </a:r>
              </a:p>
              <a:p>
                <a:pPr algn="l" eaLnBrk="1" hangingPunct="1">
                  <a:spcBef>
                    <a:spcPct val="50000"/>
                  </a:spcBef>
                </a:pPr>
                <a:r>
                  <a:rPr lang="en-US" altLang="en-US" sz="2400" i="1" dirty="0">
                    <a:latin typeface="Times New Roman" pitchFamily="18" charset="0"/>
                    <a:cs typeface="Times New Roman" pitchFamily="18" charset="0"/>
                  </a:rPr>
                  <a:t> - </a:t>
                </a:r>
                <a:r>
                  <a:rPr lang="vi-VN" sz="2400" i="1" dirty="0">
                    <a:solidFill>
                      <a:srgbClr val="FF33CC"/>
                    </a:solidFill>
                    <a:latin typeface="Times New Roman" pitchFamily="18" charset="0"/>
                    <a:cs typeface="Times New Roman" pitchFamily="18" charset="0"/>
                  </a:rPr>
                  <a:t>Chia lũy thừa </a:t>
                </a:r>
                <a:r>
                  <a:rPr lang="vi-VN" sz="2400" i="1" dirty="0">
                    <a:latin typeface="Times New Roman" pitchFamily="18" charset="0"/>
                    <a:cs typeface="Times New Roman" pitchFamily="18" charset="0"/>
                  </a:rPr>
                  <a:t>của từng biến trong </a:t>
                </a:r>
                <a14:m>
                  <m:oMath xmlns:m="http://schemas.openxmlformats.org/officeDocument/2006/math">
                    <m:r>
                      <a:rPr lang="en-US" sz="2400" b="1" i="1" smtClean="0">
                        <a:latin typeface="Cambria Math" panose="02040503050406030204" pitchFamily="18" charset="0"/>
                        <a:cs typeface="Times New Roman" pitchFamily="18" charset="0"/>
                      </a:rPr>
                      <m:t>𝑨</m:t>
                    </m:r>
                    <m:r>
                      <a:rPr lang="en-US" sz="2400" b="1" i="1" smtClean="0">
                        <a:latin typeface="Cambria Math" panose="02040503050406030204" pitchFamily="18" charset="0"/>
                        <a:cs typeface="Times New Roman" pitchFamily="18" charset="0"/>
                      </a:rPr>
                      <m:t> </m:t>
                    </m:r>
                  </m:oMath>
                </a14:m>
                <a:r>
                  <a:rPr lang="vi-VN" sz="2400" i="1" dirty="0">
                    <a:latin typeface="Times New Roman" pitchFamily="18" charset="0"/>
                    <a:cs typeface="Times New Roman" pitchFamily="18" charset="0"/>
                  </a:rPr>
                  <a:t>cho lũy thừa của cùng biến đó trong </a:t>
                </a:r>
                <a14:m>
                  <m:oMath xmlns:m="http://schemas.openxmlformats.org/officeDocument/2006/math">
                    <m:r>
                      <a:rPr lang="en-US" sz="2400" b="1" i="1" smtClean="0">
                        <a:latin typeface="Cambria Math" panose="02040503050406030204" pitchFamily="18" charset="0"/>
                        <a:cs typeface="Times New Roman" pitchFamily="18" charset="0"/>
                      </a:rPr>
                      <m:t>𝑩</m:t>
                    </m:r>
                  </m:oMath>
                </a14:m>
                <a:r>
                  <a:rPr lang="en-US" altLang="en-US" sz="2400" i="1" dirty="0">
                    <a:latin typeface="Times New Roman" pitchFamily="18" charset="0"/>
                    <a:cs typeface="Times New Roman" pitchFamily="18" charset="0"/>
                  </a:rPr>
                  <a:t>.</a:t>
                </a:r>
              </a:p>
              <a:p>
                <a:pPr algn="l" eaLnBrk="1" hangingPunct="1">
                  <a:spcBef>
                    <a:spcPct val="50000"/>
                  </a:spcBef>
                </a:pPr>
                <a:r>
                  <a:rPr lang="en-US" altLang="en-US" sz="2400" i="1" dirty="0">
                    <a:latin typeface="Times New Roman" pitchFamily="18" charset="0"/>
                    <a:cs typeface="Times New Roman" pitchFamily="18" charset="0"/>
                  </a:rPr>
                  <a:t> - </a:t>
                </a:r>
                <a:r>
                  <a:rPr lang="vi-VN" sz="2400" i="1" dirty="0">
                    <a:solidFill>
                      <a:srgbClr val="FF33CC"/>
                    </a:solidFill>
                    <a:latin typeface="Times New Roman" pitchFamily="18" charset="0"/>
                    <a:cs typeface="Times New Roman" pitchFamily="18" charset="0"/>
                  </a:rPr>
                  <a:t>Nhân </a:t>
                </a:r>
                <a:r>
                  <a:rPr lang="vi-VN" sz="2400" i="1" dirty="0" err="1">
                    <a:solidFill>
                      <a:srgbClr val="FF33CC"/>
                    </a:solidFill>
                    <a:latin typeface="Times New Roman" pitchFamily="18" charset="0"/>
                    <a:cs typeface="Times New Roman" pitchFamily="18" charset="0"/>
                  </a:rPr>
                  <a:t>các</a:t>
                </a:r>
                <a:r>
                  <a:rPr lang="vi-VN" sz="2400" i="1" dirty="0">
                    <a:solidFill>
                      <a:srgbClr val="FF33CC"/>
                    </a:solidFill>
                    <a:latin typeface="Times New Roman" pitchFamily="18" charset="0"/>
                    <a:cs typeface="Times New Roman" pitchFamily="18" charset="0"/>
                  </a:rPr>
                  <a:t> </a:t>
                </a:r>
                <a:r>
                  <a:rPr lang="vi-VN" sz="2400" i="1" dirty="0" err="1">
                    <a:solidFill>
                      <a:srgbClr val="FF33CC"/>
                    </a:solidFill>
                    <a:latin typeface="Times New Roman" pitchFamily="18" charset="0"/>
                    <a:cs typeface="Times New Roman" pitchFamily="18" charset="0"/>
                  </a:rPr>
                  <a:t>kết</a:t>
                </a:r>
                <a:r>
                  <a:rPr lang="vi-VN" sz="2400" i="1" dirty="0">
                    <a:solidFill>
                      <a:srgbClr val="FF33CC"/>
                    </a:solidFill>
                    <a:latin typeface="Times New Roman" pitchFamily="18" charset="0"/>
                    <a:cs typeface="Times New Roman" pitchFamily="18" charset="0"/>
                  </a:rPr>
                  <a:t> </a:t>
                </a:r>
                <a:r>
                  <a:rPr lang="vi-VN" sz="2400" i="1" dirty="0" err="1">
                    <a:solidFill>
                      <a:srgbClr val="FF33CC"/>
                    </a:solidFill>
                    <a:latin typeface="Times New Roman" pitchFamily="18" charset="0"/>
                    <a:cs typeface="Times New Roman" pitchFamily="18" charset="0"/>
                  </a:rPr>
                  <a:t>qu</a:t>
                </a:r>
                <a:r>
                  <a:rPr lang="en-US" sz="2400" i="1" dirty="0">
                    <a:solidFill>
                      <a:srgbClr val="FF33CC"/>
                    </a:solidFill>
                    <a:latin typeface="Times New Roman" pitchFamily="18" charset="0"/>
                    <a:cs typeface="Times New Roman" pitchFamily="18" charset="0"/>
                  </a:rPr>
                  <a:t>ả</a:t>
                </a:r>
                <a:r>
                  <a:rPr lang="vi-VN" sz="2400" i="1" dirty="0">
                    <a:solidFill>
                      <a:srgbClr val="FF33CC"/>
                    </a:solidFill>
                    <a:latin typeface="Times New Roman" pitchFamily="18" charset="0"/>
                    <a:cs typeface="Times New Roman" pitchFamily="18" charset="0"/>
                  </a:rPr>
                  <a:t> </a:t>
                </a:r>
                <a:r>
                  <a:rPr lang="vi-VN" sz="2400" i="1" dirty="0" err="1">
                    <a:latin typeface="Times New Roman" pitchFamily="18" charset="0"/>
                    <a:cs typeface="Times New Roman" pitchFamily="18" charset="0"/>
                  </a:rPr>
                  <a:t>vừa</a:t>
                </a:r>
                <a:r>
                  <a:rPr lang="vi-VN" sz="2400" i="1" dirty="0">
                    <a:latin typeface="Times New Roman" pitchFamily="18" charset="0"/>
                    <a:cs typeface="Times New Roman" pitchFamily="18" charset="0"/>
                  </a:rPr>
                  <a:t> </a:t>
                </a:r>
                <a:r>
                  <a:rPr lang="vi-VN" sz="2400" i="1" dirty="0" err="1">
                    <a:latin typeface="Times New Roman" pitchFamily="18" charset="0"/>
                    <a:cs typeface="Times New Roman" pitchFamily="18" charset="0"/>
                  </a:rPr>
                  <a:t>tìm</a:t>
                </a:r>
                <a:r>
                  <a:rPr lang="vi-VN" sz="2400" i="1" dirty="0">
                    <a:latin typeface="Times New Roman" pitchFamily="18" charset="0"/>
                    <a:cs typeface="Times New Roman" pitchFamily="18" charset="0"/>
                  </a:rPr>
                  <a:t> </a:t>
                </a:r>
                <a:r>
                  <a:rPr lang="vi-VN" sz="2400" i="1" dirty="0" err="1">
                    <a:latin typeface="Times New Roman" pitchFamily="18" charset="0"/>
                    <a:cs typeface="Times New Roman" pitchFamily="18" charset="0"/>
                  </a:rPr>
                  <a:t>được</a:t>
                </a:r>
                <a:r>
                  <a:rPr lang="vi-VN" sz="2400" i="1" dirty="0">
                    <a:latin typeface="Times New Roman" pitchFamily="18" charset="0"/>
                    <a:cs typeface="Times New Roman" pitchFamily="18" charset="0"/>
                  </a:rPr>
                  <a:t> </a:t>
                </a:r>
                <a:r>
                  <a:rPr lang="vi-VN" sz="2400" i="1" dirty="0" err="1">
                    <a:latin typeface="Times New Roman" pitchFamily="18" charset="0"/>
                    <a:cs typeface="Times New Roman" pitchFamily="18" charset="0"/>
                  </a:rPr>
                  <a:t>với</a:t>
                </a:r>
                <a:r>
                  <a:rPr lang="vi-VN" sz="2400" i="1" dirty="0">
                    <a:latin typeface="Times New Roman" pitchFamily="18" charset="0"/>
                    <a:cs typeface="Times New Roman" pitchFamily="18" charset="0"/>
                  </a:rPr>
                  <a:t> nhau </a:t>
                </a:r>
                <a:r>
                  <a:rPr lang="en-US" altLang="en-US" sz="2400" i="1" dirty="0">
                    <a:latin typeface="Times New Roman" pitchFamily="18" charset="0"/>
                    <a:cs typeface="Times New Roman" pitchFamily="18" charset="0"/>
                  </a:rPr>
                  <a:t>. </a:t>
                </a:r>
              </a:p>
            </p:txBody>
          </p:sp>
        </mc:Choice>
        <mc:Fallback xmlns="">
          <p:sp>
            <p:nvSpPr>
              <p:cNvPr id="2" name="Text Box 6"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17F2CF7E-EC21-AFB2-B134-A5CF9E7E5333}"/>
                  </a:ext>
                </a:extLst>
              </p:cNvPr>
              <p:cNvSpPr txBox="1">
                <a:spLocks noRot="1" noChangeAspect="1" noMove="1" noResize="1" noEditPoints="1" noAdjustHandles="1" noChangeArrowheads="1" noChangeShapeType="1" noTextEdit="1"/>
              </p:cNvSpPr>
              <p:nvPr/>
            </p:nvSpPr>
            <p:spPr bwMode="auto">
              <a:xfrm>
                <a:off x="342900" y="755378"/>
                <a:ext cx="8458200" cy="4339650"/>
              </a:xfrm>
              <a:prstGeom prst="rect">
                <a:avLst/>
              </a:prstGeom>
              <a:blipFill>
                <a:blip r:embed="rId2"/>
                <a:stretch>
                  <a:fillRect l="-787" t="-555" b="-1526"/>
                </a:stretch>
              </a:blipFill>
              <a:ln w="57150">
                <a:solidFill>
                  <a:schemeClr val="tx1"/>
                </a:solidFill>
                <a:miter lim="800000"/>
                <a:headEnd/>
                <a:tailEnd/>
              </a:ln>
            </p:spPr>
            <p:txBody>
              <a:bodyPr/>
              <a:lstStyle/>
              <a:p>
                <a:r>
                  <a:rPr lang="en-GB">
                    <a:noFill/>
                  </a:rPr>
                  <a:t> </a:t>
                </a:r>
              </a:p>
            </p:txBody>
          </p:sp>
        </mc:Fallback>
      </mc:AlternateContent>
      <p:graphicFrame>
        <p:nvGraphicFramePr>
          <p:cNvPr id="4" name="Object 3"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4A01B9D2-8C02-C015-2227-C65697C10060}"/>
              </a:ext>
            </a:extLst>
          </p:cNvPr>
          <p:cNvGraphicFramePr>
            <a:graphicFrameLocks noChangeAspect="1"/>
          </p:cNvGraphicFramePr>
          <p:nvPr>
            <p:extLst>
              <p:ext uri="{D42A27DB-BD31-4B8C-83A1-F6EECF244321}">
                <p14:modId xmlns:p14="http://schemas.microsoft.com/office/powerpoint/2010/main" val="4077916698"/>
              </p:ext>
            </p:extLst>
          </p:nvPr>
        </p:nvGraphicFramePr>
        <p:xfrm>
          <a:off x="4394200" y="2362200"/>
          <a:ext cx="914400" cy="215900"/>
        </p:xfrm>
        <a:graphic>
          <a:graphicData uri="http://schemas.openxmlformats.org/presentationml/2006/ole">
            <mc:AlternateContent xmlns:mc="http://schemas.openxmlformats.org/markup-compatibility/2006">
              <mc:Choice xmlns:v="urn:schemas-microsoft-com:vml" Requires="v">
                <p:oleObj name="Equation" r:id="rId3" imgW="914400" imgH="216000" progId="Equation.DSMT4">
                  <p:embed/>
                </p:oleObj>
              </mc:Choice>
              <mc:Fallback>
                <p:oleObj name="Equation" r:id="rId3" imgW="914400" imgH="216000" progId="Equation.DSMT4">
                  <p:embed/>
                  <p:pic>
                    <p:nvPicPr>
                      <p:cNvPr id="4" name="Object 3">
                        <a:extLst>
                          <a:ext uri="{FF2B5EF4-FFF2-40B4-BE49-F238E27FC236}">
                            <a16:creationId xmlns:a16="http://schemas.microsoft.com/office/drawing/2014/main" id="{4A01B9D2-8C02-C015-2227-C65697C10060}"/>
                          </a:ext>
                        </a:extLst>
                      </p:cNvPr>
                      <p:cNvPicPr/>
                      <p:nvPr/>
                    </p:nvPicPr>
                    <p:blipFill>
                      <a:blip r:embed="rId4"/>
                      <a:stretch>
                        <a:fillRect/>
                      </a:stretch>
                    </p:blipFill>
                    <p:spPr>
                      <a:xfrm>
                        <a:off x="4394200" y="2362200"/>
                        <a:ext cx="914400" cy="2159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TextBox 4"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D14D6FD4-E0B4-AFAA-8C67-8720AF7F2F1B}"/>
                  </a:ext>
                </a:extLst>
              </p:cNvPr>
              <p:cNvSpPr txBox="1"/>
              <p:nvPr/>
            </p:nvSpPr>
            <p:spPr>
              <a:xfrm>
                <a:off x="5181600" y="791286"/>
                <a:ext cx="77905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400" b="1" i="1" smtClean="0">
                          <a:latin typeface="Cambria Math" panose="02040503050406030204" pitchFamily="18" charset="0"/>
                          <a:ea typeface="Cambria Math" panose="02040503050406030204" pitchFamily="18" charset="0"/>
                          <a:cs typeface="Times New Roman" panose="02020603050405020304" pitchFamily="18" charset="0"/>
                        </a:rPr>
                        <m:t>B</m:t>
                      </m:r>
                      <m:r>
                        <m:rPr>
                          <m:nor/>
                        </m:rPr>
                        <a:rPr lang="en-US" sz="2400" b="1" i="1" smtClean="0">
                          <a:latin typeface="Cambria Math" panose="02040503050406030204" pitchFamily="18" charset="0"/>
                          <a:ea typeface="Cambria Math" panose="02040503050406030204" pitchFamily="18" charset="0"/>
                          <a:cs typeface="Times New Roman" panose="02020603050405020304" pitchFamily="18" charset="0"/>
                        </a:rPr>
                        <m:t> ≠ 0</m:t>
                      </m:r>
                    </m:oMath>
                  </m:oMathPara>
                </a14:m>
                <a:endParaRPr lang="en-AE" sz="2400" b="1" i="1"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5" name="TextBox 4"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D14D6FD4-E0B4-AFAA-8C67-8720AF7F2F1B}"/>
                  </a:ext>
                </a:extLst>
              </p:cNvPr>
              <p:cNvSpPr txBox="1">
                <a:spLocks noRot="1" noChangeAspect="1" noMove="1" noResize="1" noEditPoints="1" noAdjustHandles="1" noChangeArrowheads="1" noChangeShapeType="1" noTextEdit="1"/>
              </p:cNvSpPr>
              <p:nvPr/>
            </p:nvSpPr>
            <p:spPr>
              <a:xfrm>
                <a:off x="5181600" y="791286"/>
                <a:ext cx="779059" cy="369332"/>
              </a:xfrm>
              <a:prstGeom prst="rect">
                <a:avLst/>
              </a:prstGeom>
              <a:blipFill>
                <a:blip r:embed="rId5"/>
                <a:stretch>
                  <a:fillRect l="-8594" r="-9375" b="-10000"/>
                </a:stretch>
              </a:blipFill>
            </p:spPr>
            <p:txBody>
              <a:bodyPr/>
              <a:lstStyle/>
              <a:p>
                <a:r>
                  <a:rPr lang="en-GB">
                    <a:noFill/>
                  </a:rPr>
                  <a:t> </a:t>
                </a:r>
              </a:p>
            </p:txBody>
          </p:sp>
        </mc:Fallback>
      </mc:AlternateContent>
    </p:spTree>
    <p:extLst>
      <p:ext uri="{BB962C8B-B14F-4D97-AF65-F5344CB8AC3E}">
        <p14:creationId xmlns:p14="http://schemas.microsoft.com/office/powerpoint/2010/main" val="30187838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10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8.30$30+K4lPs7H94VUqPe2XwIsfPRnrXQE//QTEXxb8/8N4CNc6FpgZahzpTjFhMzSA7T/nHJa11DE8Ng2TP3iAmRczFlmslSuUNOgUeb6yRvs0="/>
          <p:cNvSpPr/>
          <p:nvPr/>
        </p:nvSpPr>
        <p:spPr>
          <a:xfrm>
            <a:off x="-22860" y="-22860"/>
            <a:ext cx="9144000" cy="461665"/>
          </a:xfrm>
          <a:prstGeom prst="rect">
            <a:avLst/>
          </a:prstGeom>
          <a:solidFill>
            <a:srgbClr val="FFFF00"/>
          </a:solidFill>
        </p:spPr>
        <p:txBody>
          <a:bodyPr wrap="square">
            <a:spAutoFit/>
          </a:bodyPr>
          <a:lstStyle/>
          <a:p>
            <a:pPr algn="ctr"/>
            <a:r>
              <a:rPr lang="en-US" sz="2400" b="1" dirty="0">
                <a:ln/>
                <a:solidFill>
                  <a:srgbClr val="FF0000"/>
                </a:solidFill>
                <a:latin typeface="Times New Roman" panose="02020603050405020304" pitchFamily="18" charset="0"/>
                <a:cs typeface="Times New Roman" panose="02020603050405020304" pitchFamily="18" charset="0"/>
              </a:rPr>
              <a:t>BÀI 5:PHÉP CHIA ĐA THỨC CHO ĐƠN THỨC</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2" name="TextBox 21"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61440136-7579-D2A5-F6EB-480D6C17E2D4}"/>
              </a:ext>
            </a:extLst>
          </p:cNvPr>
          <p:cNvSpPr txBox="1"/>
          <p:nvPr/>
        </p:nvSpPr>
        <p:spPr>
          <a:xfrm>
            <a:off x="579120" y="306761"/>
            <a:ext cx="5194332" cy="461665"/>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1. Chia </a:t>
            </a:r>
            <a:r>
              <a:rPr lang="en-US" sz="2400" b="1" dirty="0" err="1">
                <a:solidFill>
                  <a:srgbClr val="0000FF"/>
                </a:solidFill>
                <a:latin typeface="Times New Roman" panose="02020603050405020304" pitchFamily="18" charset="0"/>
                <a:cs typeface="Times New Roman" panose="02020603050405020304" pitchFamily="18" charset="0"/>
              </a:rPr>
              <a:t>đơn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đơn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thức</a:t>
            </a:r>
            <a:endParaRPr lang="en-AE" sz="2400" b="1"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63329335-6B05-4745-C27A-248943531F69}"/>
                  </a:ext>
                </a:extLst>
              </p:cNvPr>
              <p:cNvSpPr txBox="1"/>
              <p:nvPr/>
            </p:nvSpPr>
            <p:spPr>
              <a:xfrm>
                <a:off x="514694" y="2114550"/>
                <a:ext cx="8471500" cy="3232680"/>
              </a:xfrm>
              <a:prstGeom prst="rect">
                <a:avLst/>
              </a:prstGeom>
              <a:noFill/>
            </p:spPr>
            <p:txBody>
              <a:bodyPr wrap="square" rtlCol="0">
                <a:spAutoFit/>
              </a:bodyPr>
              <a:lstStyle/>
              <a:p>
                <a:pPr algn="ctr"/>
                <a:r>
                  <a:rPr lang="vi-VN" sz="2400" dirty="0">
                    <a:latin typeface="+mj-lt"/>
                  </a:rPr>
                  <a:t>Giải</a:t>
                </a:r>
              </a:p>
              <a:p>
                <a:pPr marL="342900" indent="-342900">
                  <a:buAutoNum type="alphaLcParenR"/>
                </a:pPr>
                <a:r>
                  <a:rPr lang="vi-VN" sz="2400" dirty="0">
                    <a:latin typeface="+mj-lt"/>
                  </a:rPr>
                  <a:t>Ta thấy số mũ của </a:t>
                </a:r>
                <a14:m>
                  <m:oMath xmlns:m="http://schemas.openxmlformats.org/officeDocument/2006/math">
                    <m:r>
                      <a:rPr lang="en-US" sz="2400" b="0" i="1" smtClean="0">
                        <a:latin typeface="Cambria Math" panose="02040503050406030204" pitchFamily="18" charset="0"/>
                      </a:rPr>
                      <m:t>𝑦</m:t>
                    </m:r>
                  </m:oMath>
                </a14:m>
                <a:r>
                  <a:rPr lang="vi-VN" sz="2400" dirty="0">
                    <a:latin typeface="+mj-lt"/>
                  </a:rPr>
                  <a:t> trong </a:t>
                </a:r>
                <a14:m>
                  <m:oMath xmlns:m="http://schemas.openxmlformats.org/officeDocument/2006/math">
                    <m:r>
                      <a:rPr lang="en-US" sz="2400" b="0" i="1" smtClean="0">
                        <a:latin typeface="Cambria Math" panose="02040503050406030204" pitchFamily="18" charset="0"/>
                      </a:rPr>
                      <m:t>𝐵</m:t>
                    </m:r>
                  </m:oMath>
                </a14:m>
                <a:r>
                  <a:rPr lang="vi-VN" sz="2400" dirty="0">
                    <a:latin typeface="+mj-lt"/>
                  </a:rPr>
                  <a:t> bằng </a:t>
                </a:r>
                <a:r>
                  <a:rPr lang="en-US" sz="2400" dirty="0">
                    <a:latin typeface="+mj-lt"/>
                  </a:rPr>
                  <a:t>2</a:t>
                </a:r>
                <a:r>
                  <a:rPr lang="vi-VN" sz="2400" dirty="0">
                    <a:latin typeface="+mj-lt"/>
                  </a:rPr>
                  <a:t>, lớn hơn số mũ của</a:t>
                </a:r>
                <a:r>
                  <a:rPr lang="en-US" sz="2400" dirty="0">
                    <a:latin typeface="+mj-lt"/>
                  </a:rPr>
                  <a:t> </a:t>
                </a:r>
                <a14:m>
                  <m:oMath xmlns:m="http://schemas.openxmlformats.org/officeDocument/2006/math">
                    <m:r>
                      <a:rPr lang="en-US" sz="2400" b="0" i="1" smtClean="0">
                        <a:latin typeface="Cambria Math" panose="02040503050406030204" pitchFamily="18" charset="0"/>
                      </a:rPr>
                      <m:t>𝑦</m:t>
                    </m:r>
                  </m:oMath>
                </a14:m>
                <a:r>
                  <a:rPr lang="vi-VN" sz="2400" dirty="0">
                    <a:latin typeface="+mj-lt"/>
                  </a:rPr>
                  <a:t>     </a:t>
                </a:r>
                <a:endParaRPr lang="en-US" sz="2400" dirty="0">
                  <a:latin typeface="+mj-lt"/>
                </a:endParaRPr>
              </a:p>
              <a:p>
                <a:r>
                  <a:rPr lang="vi-VN" sz="2400" dirty="0">
                    <a:latin typeface="+mj-lt"/>
                  </a:rPr>
                  <a:t>Trong</a:t>
                </a:r>
                <a:r>
                  <a:rPr lang="en-US" sz="2400" dirty="0">
                    <a:latin typeface="+mj-lt"/>
                  </a:rPr>
                  <a:t> </a:t>
                </a:r>
                <a14:m>
                  <m:oMath xmlns:m="http://schemas.openxmlformats.org/officeDocument/2006/math">
                    <m:r>
                      <a:rPr lang="en-US" sz="2400" b="0" i="1" smtClean="0">
                        <a:latin typeface="Cambria Math" panose="02040503050406030204" pitchFamily="18" charset="0"/>
                      </a:rPr>
                      <m:t>𝐴</m:t>
                    </m:r>
                  </m:oMath>
                </a14:m>
                <a:r>
                  <a:rPr lang="en-US" sz="2400" dirty="0">
                    <a:latin typeface="+mj-lt"/>
                  </a:rPr>
                  <a:t> </a:t>
                </a:r>
                <a:r>
                  <a:rPr lang="vi-VN" sz="2400" dirty="0">
                    <a:latin typeface="+mj-lt"/>
                  </a:rPr>
                  <a:t>(bằng </a:t>
                </a:r>
                <a14:m>
                  <m:oMath xmlns:m="http://schemas.openxmlformats.org/officeDocument/2006/math">
                    <m:r>
                      <a:rPr lang="en-US" sz="2400" b="0" i="1" smtClean="0">
                        <a:latin typeface="Cambria Math" panose="02040503050406030204" pitchFamily="18" charset="0"/>
                      </a:rPr>
                      <m:t>1</m:t>
                    </m:r>
                  </m:oMath>
                </a14:m>
                <a:r>
                  <a:rPr lang="vi-VN" sz="2400" dirty="0">
                    <a:latin typeface="+mj-lt"/>
                  </a:rPr>
                  <a:t>). Do đó </a:t>
                </a:r>
                <a14:m>
                  <m:oMath xmlns:m="http://schemas.openxmlformats.org/officeDocument/2006/math">
                    <m:r>
                      <a:rPr lang="en-US" sz="2400" b="0" i="1" smtClean="0">
                        <a:latin typeface="Cambria Math" panose="02040503050406030204" pitchFamily="18" charset="0"/>
                      </a:rPr>
                      <m:t>𝐴</m:t>
                    </m:r>
                  </m:oMath>
                </a14:m>
                <a:r>
                  <a:rPr lang="vi-VN" sz="2400" dirty="0">
                    <a:latin typeface="+mj-lt"/>
                  </a:rPr>
                  <a:t> không chia hết cho</a:t>
                </a:r>
                <a:r>
                  <a:rPr lang="en-US" sz="2400" dirty="0">
                    <a:latin typeface="+mj-lt"/>
                  </a:rPr>
                  <a:t> </a:t>
                </a:r>
                <a14:m>
                  <m:oMath xmlns:m="http://schemas.openxmlformats.org/officeDocument/2006/math">
                    <m:r>
                      <a:rPr lang="en-US" sz="2400" b="0" i="1" smtClean="0">
                        <a:latin typeface="Cambria Math" panose="02040503050406030204" pitchFamily="18" charset="0"/>
                      </a:rPr>
                      <m:t>𝐵</m:t>
                    </m:r>
                  </m:oMath>
                </a14:m>
                <a:r>
                  <a:rPr lang="vi-VN" sz="2400" dirty="0">
                    <a:latin typeface="+mj-lt"/>
                  </a:rPr>
                  <a:t>.</a:t>
                </a:r>
              </a:p>
              <a:p>
                <a:r>
                  <a:rPr lang="en-US" sz="2400" dirty="0">
                    <a:latin typeface="Times New Roman" panose="02020603050405020304" pitchFamily="18" charset="0"/>
                    <a:cs typeface="Times New Roman" panose="02020603050405020304" pitchFamily="18" charset="0"/>
                  </a:rPr>
                  <a:t>b)</a:t>
                </a:r>
                <a:r>
                  <a:rPr lang="vi-VN"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𝐴</m:t>
                    </m:r>
                  </m:oMath>
                </a14:m>
                <a:r>
                  <a:rPr lang="vi-VN" sz="2400" dirty="0">
                    <a:latin typeface="Times New Roman" panose="02020603050405020304" pitchFamily="18" charset="0"/>
                    <a:cs typeface="Times New Roman" panose="02020603050405020304" pitchFamily="18" charset="0"/>
                  </a:rPr>
                  <a:t> </a:t>
                </a:r>
                <a:r>
                  <a:rPr lang="vi-VN" sz="2400" dirty="0">
                    <a:latin typeface="+mj-lt"/>
                  </a:rPr>
                  <a:t>chia hết cho </a:t>
                </a:r>
                <a14:m>
                  <m:oMath xmlns:m="http://schemas.openxmlformats.org/officeDocument/2006/math">
                    <m:r>
                      <a:rPr lang="en-US" sz="2400" b="0" i="1" smtClean="0">
                        <a:latin typeface="Cambria Math" panose="02040503050406030204" pitchFamily="18" charset="0"/>
                      </a:rPr>
                      <m:t>𝐶</m:t>
                    </m:r>
                  </m:oMath>
                </a14:m>
                <a:r>
                  <a:rPr lang="vi-VN" sz="2400" dirty="0">
                    <a:latin typeface="+mj-lt"/>
                  </a:rPr>
                  <a:t> vì tất cả các biến trong</a:t>
                </a:r>
                <a:r>
                  <a:rPr lang="en-US" sz="2400" dirty="0">
                    <a:latin typeface="+mj-lt"/>
                  </a:rPr>
                  <a:t> </a:t>
                </a:r>
                <a14:m>
                  <m:oMath xmlns:m="http://schemas.openxmlformats.org/officeDocument/2006/math">
                    <m:r>
                      <a:rPr lang="en-US" sz="2400" b="0" i="1" smtClean="0">
                        <a:latin typeface="Cambria Math" panose="02040503050406030204" pitchFamily="18" charset="0"/>
                      </a:rPr>
                      <m:t>𝐶</m:t>
                    </m:r>
                    <m:r>
                      <a:rPr lang="en-US" sz="2400" b="0" i="0" smtClean="0">
                        <a:latin typeface="Cambria Math" panose="02040503050406030204" pitchFamily="18" charset="0"/>
                      </a:rPr>
                      <m:t> </m:t>
                    </m:r>
                  </m:oMath>
                </a14:m>
                <a:r>
                  <a:rPr lang="vi-VN" sz="2400" dirty="0">
                    <a:latin typeface="+mj-lt"/>
                  </a:rPr>
                  <a:t>có trong</a:t>
                </a:r>
                <a:r>
                  <a:rPr lang="en-US" sz="2400" dirty="0">
                    <a:latin typeface="+mj-lt"/>
                  </a:rPr>
                  <a:t> </a:t>
                </a:r>
                <a14:m>
                  <m:oMath xmlns:m="http://schemas.openxmlformats.org/officeDocument/2006/math">
                    <m:r>
                      <a:rPr lang="en-US" sz="2400" b="0" i="1" smtClean="0">
                        <a:latin typeface="Cambria Math" panose="02040503050406030204" pitchFamily="18" charset="0"/>
                      </a:rPr>
                      <m:t>𝐴</m:t>
                    </m:r>
                  </m:oMath>
                </a14:m>
                <a:r>
                  <a:rPr lang="vi-VN" sz="2400" dirty="0">
                    <a:latin typeface="+mj-lt"/>
                  </a:rPr>
                  <a:t> và các số </a:t>
                </a:r>
                <a:r>
                  <a:rPr lang="en-US" sz="2400" dirty="0">
                    <a:latin typeface="+mj-lt"/>
                  </a:rPr>
                  <a:t>     </a:t>
                </a:r>
                <a:r>
                  <a:rPr lang="vi-VN" sz="2400" dirty="0">
                    <a:latin typeface="+mj-lt"/>
                  </a:rPr>
                  <a:t>mũ của biến</a:t>
                </a:r>
                <a:r>
                  <a:rPr lang="en-US" sz="2400" dirty="0">
                    <a:latin typeface="+mj-lt"/>
                  </a:rPr>
                  <a:t> </a:t>
                </a:r>
                <a14:m>
                  <m:oMath xmlns:m="http://schemas.openxmlformats.org/officeDocument/2006/math">
                    <m:r>
                      <a:rPr lang="en-US" sz="2400" b="0" i="1" smtClean="0">
                        <a:latin typeface="Cambria Math" panose="02040503050406030204" pitchFamily="18" charset="0"/>
                      </a:rPr>
                      <m:t>𝑥</m:t>
                    </m:r>
                  </m:oMath>
                </a14:m>
                <a:r>
                  <a:rPr lang="vi-VN" sz="2400" dirty="0">
                    <a:latin typeface="+mj-lt"/>
                  </a:rPr>
                  <a:t> và </a:t>
                </a:r>
                <a14:m>
                  <m:oMath xmlns:m="http://schemas.openxmlformats.org/officeDocument/2006/math">
                    <m:r>
                      <a:rPr lang="en-US" sz="2400" b="0" i="1" smtClean="0">
                        <a:latin typeface="Cambria Math" panose="02040503050406030204" pitchFamily="18" charset="0"/>
                      </a:rPr>
                      <m:t>𝑧</m:t>
                    </m:r>
                  </m:oMath>
                </a14:m>
                <a:r>
                  <a:rPr lang="en-US" sz="2400" dirty="0">
                    <a:latin typeface="+mj-lt"/>
                  </a:rPr>
                  <a:t> </a:t>
                </a:r>
                <a:r>
                  <a:rPr lang="vi-VN" sz="2400" dirty="0">
                    <a:latin typeface="+mj-lt"/>
                  </a:rPr>
                  <a:t>trong </a:t>
                </a:r>
                <a14:m>
                  <m:oMath xmlns:m="http://schemas.openxmlformats.org/officeDocument/2006/math">
                    <m:r>
                      <a:rPr lang="en-US" sz="2400" b="0" i="1" smtClean="0">
                        <a:latin typeface="Cambria Math" panose="02040503050406030204" pitchFamily="18" charset="0"/>
                      </a:rPr>
                      <m:t>𝐶</m:t>
                    </m:r>
                  </m:oMath>
                </a14:m>
                <a:r>
                  <a:rPr lang="en-US" sz="2400" dirty="0">
                    <a:latin typeface="+mj-lt"/>
                  </a:rPr>
                  <a:t> </a:t>
                </a:r>
                <a:r>
                  <a:rPr lang="vi-VN" sz="2400" dirty="0">
                    <a:latin typeface="+mj-lt"/>
                  </a:rPr>
                  <a:t>cùng bằng </a:t>
                </a:r>
                <a14:m>
                  <m:oMath xmlns:m="http://schemas.openxmlformats.org/officeDocument/2006/math">
                    <m:r>
                      <a:rPr lang="en-US" sz="2400" b="0" i="1" smtClean="0">
                        <a:latin typeface="Cambria Math" panose="02040503050406030204" pitchFamily="18" charset="0"/>
                      </a:rPr>
                      <m:t>2</m:t>
                    </m:r>
                  </m:oMath>
                </a14:m>
                <a:r>
                  <a:rPr lang="vi-VN" sz="2400" dirty="0">
                    <a:latin typeface="+mj-lt"/>
                  </a:rPr>
                  <a:t>, không lớn hơn số mũ của</a:t>
                </a:r>
                <a:r>
                  <a:rPr lang="en-US" sz="2400" dirty="0">
                    <a:latin typeface="+mj-lt"/>
                  </a:rPr>
                  <a:t> </a:t>
                </a:r>
                <a14:m>
                  <m:oMath xmlns:m="http://schemas.openxmlformats.org/officeDocument/2006/math">
                    <m:r>
                      <a:rPr lang="en-US" sz="2400" b="0" i="1" smtClean="0">
                        <a:latin typeface="Cambria Math" panose="02040503050406030204" pitchFamily="18" charset="0"/>
                      </a:rPr>
                      <m:t>𝑥</m:t>
                    </m:r>
                    <m:r>
                      <a:rPr lang="en-US" sz="2400" b="0" i="0" smtClean="0">
                        <a:latin typeface="Cambria Math" panose="02040503050406030204" pitchFamily="18" charset="0"/>
                      </a:rPr>
                      <m:t> </m:t>
                    </m:r>
                  </m:oMath>
                </a14:m>
                <a:r>
                  <a:rPr lang="vi-VN" sz="2400" dirty="0">
                    <a:latin typeface="+mj-lt"/>
                  </a:rPr>
                  <a:t>(bằng</a:t>
                </a:r>
                <a:r>
                  <a:rPr lang="en-US" sz="2400" dirty="0">
                    <a:latin typeface="+mj-lt"/>
                  </a:rPr>
                  <a:t> </a:t>
                </a:r>
                <a14:m>
                  <m:oMath xmlns:m="http://schemas.openxmlformats.org/officeDocument/2006/math">
                    <m:r>
                      <a:rPr lang="en-US" sz="2400" b="0" i="1" smtClean="0">
                        <a:latin typeface="Cambria Math" panose="02040503050406030204" pitchFamily="18" charset="0"/>
                      </a:rPr>
                      <m:t>2</m:t>
                    </m:r>
                  </m:oMath>
                </a14:m>
                <a:r>
                  <a:rPr lang="vi-VN" sz="2400" dirty="0">
                    <a:latin typeface="+mj-lt"/>
                  </a:rPr>
                  <a:t>) và </a:t>
                </a:r>
                <a14:m>
                  <m:oMath xmlns:m="http://schemas.openxmlformats.org/officeDocument/2006/math">
                    <m:r>
                      <a:rPr lang="en-US" sz="2400" b="0" i="1" smtClean="0">
                        <a:latin typeface="Cambria Math" panose="02040503050406030204" pitchFamily="18" charset="0"/>
                      </a:rPr>
                      <m:t>𝑧</m:t>
                    </m:r>
                  </m:oMath>
                </a14:m>
                <a:r>
                  <a:rPr lang="en-US" sz="2400" dirty="0">
                    <a:latin typeface="+mj-lt"/>
                  </a:rPr>
                  <a:t> </a:t>
                </a:r>
                <a:r>
                  <a:rPr lang="vi-VN" sz="2400" dirty="0">
                    <a:latin typeface="+mj-lt"/>
                  </a:rPr>
                  <a:t>(bằng </a:t>
                </a:r>
                <a14:m>
                  <m:oMath xmlns:m="http://schemas.openxmlformats.org/officeDocument/2006/math">
                    <m:r>
                      <a:rPr lang="en-US" sz="2400" b="0" i="1" smtClean="0">
                        <a:latin typeface="Cambria Math" panose="02040503050406030204" pitchFamily="18" charset="0"/>
                      </a:rPr>
                      <m:t>3</m:t>
                    </m:r>
                  </m:oMath>
                </a14:m>
                <a:r>
                  <a:rPr lang="vi-VN" sz="2400" dirty="0">
                    <a:latin typeface="+mj-lt"/>
                  </a:rPr>
                  <a:t>) trong </a:t>
                </a:r>
                <a14:m>
                  <m:oMath xmlns:m="http://schemas.openxmlformats.org/officeDocument/2006/math">
                    <m:r>
                      <a:rPr lang="en-US" sz="2400" b="0" i="1" smtClean="0">
                        <a:latin typeface="Cambria Math" panose="02040503050406030204" pitchFamily="18" charset="0"/>
                      </a:rPr>
                      <m:t>𝐴</m:t>
                    </m:r>
                  </m:oMath>
                </a14:m>
                <a:r>
                  <a:rPr lang="en-US" sz="2400" dirty="0">
                    <a:latin typeface="+mj-lt"/>
                  </a:rPr>
                  <a:t> </a:t>
                </a:r>
                <a:r>
                  <a:rPr lang="vi-VN" sz="2400" dirty="0">
                    <a:latin typeface="+mj-lt"/>
                  </a:rPr>
                  <a:t>. </a:t>
                </a:r>
                <a:endParaRPr lang="en-US" sz="2400" dirty="0">
                  <a:latin typeface="+mj-lt"/>
                </a:endParaRPr>
              </a:p>
              <a:p>
                <a:r>
                  <a:rPr lang="vi-VN" sz="2400" dirty="0">
                    <a:latin typeface="+mj-lt"/>
                  </a:rPr>
                  <a:t>Ta có : </a:t>
                </a:r>
                <a14:m>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𝐶</m:t>
                    </m:r>
                    <m:r>
                      <a:rPr lang="en-US" sz="2400" b="0" i="1" smtClean="0">
                        <a:latin typeface="Cambria Math" panose="02040503050406030204" pitchFamily="18" charset="0"/>
                      </a:rPr>
                      <m:t>=5</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𝑦</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𝑧</m:t>
                        </m:r>
                      </m:e>
                      <m:sup>
                        <m:r>
                          <a:rPr lang="en-US" sz="2400" b="0" i="1" smtClean="0">
                            <a:latin typeface="Cambria Math" panose="02040503050406030204" pitchFamily="18" charset="0"/>
                          </a:rPr>
                          <m:t>3</m:t>
                        </m:r>
                      </m:sup>
                    </m:sSup>
                    <m:r>
                      <a:rPr lang="en-US" sz="2400" b="0" i="1" smtClean="0">
                        <a:latin typeface="Cambria Math" panose="02040503050406030204" pitchFamily="18" charset="0"/>
                      </a:rPr>
                      <m:t>:(−2</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𝑧</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𝑦𝑧</m:t>
                    </m:r>
                  </m:oMath>
                </a14:m>
                <a:endParaRPr lang="vi-VN" sz="2400" dirty="0">
                  <a:latin typeface="+mj-lt"/>
                </a:endParaRPr>
              </a:p>
              <a:p>
                <a:pPr marL="342900" indent="-342900">
                  <a:buAutoNum type="alphaLcParenR"/>
                </a:pPr>
                <a:endParaRPr lang="en-AE" sz="2400" dirty="0">
                  <a:latin typeface="+mj-lt"/>
                </a:endParaRPr>
              </a:p>
            </p:txBody>
          </p:sp>
        </mc:Choice>
        <mc:Fallback xmlns="">
          <p:sp>
            <p:nvSpPr>
              <p:cNvPr id="12" name="TextBox 11"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63329335-6B05-4745-C27A-248943531F69}"/>
                  </a:ext>
                </a:extLst>
              </p:cNvPr>
              <p:cNvSpPr txBox="1">
                <a:spLocks noRot="1" noChangeAspect="1" noMove="1" noResize="1" noEditPoints="1" noAdjustHandles="1" noChangeArrowheads="1" noChangeShapeType="1" noTextEdit="1"/>
              </p:cNvSpPr>
              <p:nvPr/>
            </p:nvSpPr>
            <p:spPr>
              <a:xfrm>
                <a:off x="514694" y="2114550"/>
                <a:ext cx="8471500" cy="3232680"/>
              </a:xfrm>
              <a:prstGeom prst="rect">
                <a:avLst/>
              </a:prstGeom>
              <a:blipFill>
                <a:blip r:embed="rId2"/>
                <a:stretch>
                  <a:fillRect l="-1079" t="-1509"/>
                </a:stretch>
              </a:blipFill>
            </p:spPr>
            <p:txBody>
              <a:bodyPr/>
              <a:lstStyle/>
              <a:p>
                <a:r>
                  <a:rPr lang="en-GB">
                    <a:noFill/>
                  </a:rPr>
                  <a:t> </a:t>
                </a:r>
              </a:p>
            </p:txBody>
          </p:sp>
        </mc:Fallback>
      </mc:AlternateContent>
      <p:graphicFrame>
        <p:nvGraphicFramePr>
          <p:cNvPr id="23" name="Object 22"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CF83C9C3-0164-387B-1C22-3A40C39C96CA}"/>
              </a:ext>
            </a:extLst>
          </p:cNvPr>
          <p:cNvGraphicFramePr>
            <a:graphicFrameLocks noChangeAspect="1"/>
          </p:cNvGraphicFramePr>
          <p:nvPr>
            <p:extLst>
              <p:ext uri="{D42A27DB-BD31-4B8C-83A1-F6EECF244321}">
                <p14:modId xmlns:p14="http://schemas.microsoft.com/office/powerpoint/2010/main" val="3617722547"/>
              </p:ext>
            </p:extLst>
          </p:nvPr>
        </p:nvGraphicFramePr>
        <p:xfrm>
          <a:off x="4394200" y="2362200"/>
          <a:ext cx="914400" cy="215900"/>
        </p:xfrm>
        <a:graphic>
          <a:graphicData uri="http://schemas.openxmlformats.org/presentationml/2006/ole">
            <mc:AlternateContent xmlns:mc="http://schemas.openxmlformats.org/markup-compatibility/2006">
              <mc:Choice xmlns:v="urn:schemas-microsoft-com:vml" Requires="v">
                <p:oleObj name="Equation" r:id="rId3" imgW="914400" imgH="216000" progId="Equation.DSMT4">
                  <p:embed/>
                </p:oleObj>
              </mc:Choice>
              <mc:Fallback>
                <p:oleObj name="Equation" r:id="rId3" imgW="914400" imgH="216000" progId="Equation.DSMT4">
                  <p:embed/>
                  <p:pic>
                    <p:nvPicPr>
                      <p:cNvPr id="23" name="Object 22">
                        <a:extLst>
                          <a:ext uri="{FF2B5EF4-FFF2-40B4-BE49-F238E27FC236}">
                            <a16:creationId xmlns:a16="http://schemas.microsoft.com/office/drawing/2014/main" id="{CF83C9C3-0164-387B-1C22-3A40C39C96CA}"/>
                          </a:ext>
                        </a:extLst>
                      </p:cNvPr>
                      <p:cNvPicPr/>
                      <p:nvPr/>
                    </p:nvPicPr>
                    <p:blipFill>
                      <a:blip r:embed="rId4"/>
                      <a:stretch>
                        <a:fillRect/>
                      </a:stretch>
                    </p:blipFill>
                    <p:spPr>
                      <a:xfrm>
                        <a:off x="4394200" y="2362200"/>
                        <a:ext cx="914400" cy="2159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6" name="TextBox 35"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3D7C51E6-7F7C-035F-B22E-938F1BF1B204}"/>
                  </a:ext>
                </a:extLst>
              </p:cNvPr>
              <p:cNvSpPr txBox="1"/>
              <p:nvPr/>
            </p:nvSpPr>
            <p:spPr>
              <a:xfrm>
                <a:off x="514694" y="711681"/>
                <a:ext cx="8001000" cy="1569660"/>
              </a:xfrm>
              <a:prstGeom prst="rect">
                <a:avLst/>
              </a:prstGeom>
              <a:noFill/>
            </p:spPr>
            <p:txBody>
              <a:bodyPr wrap="square" rtlCol="0">
                <a:spAutoFit/>
              </a:bodyPr>
              <a:lstStyle/>
              <a:p>
                <a:r>
                  <a:rPr lang="vi-VN" sz="2400" b="1" i="1" dirty="0">
                    <a:latin typeface="Times New Roman" panose="02020603050405020304" pitchFamily="18" charset="0"/>
                    <a:cs typeface="Times New Roman" panose="02020603050405020304" pitchFamily="18" charset="0"/>
                  </a:rPr>
                  <a:t>Ví dụ 1: </a:t>
                </a:r>
                <a:r>
                  <a:rPr lang="vi-VN" sz="2400" dirty="0">
                    <a:latin typeface="Times New Roman" panose="02020603050405020304" pitchFamily="18" charset="0"/>
                    <a:cs typeface="Times New Roman" panose="02020603050405020304" pitchFamily="18" charset="0"/>
                  </a:rPr>
                  <a:t>Cho đơn thức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=5</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𝑥</m:t>
                        </m:r>
                      </m:e>
                      <m:sup>
                        <m:r>
                          <a:rPr lang="en-US" sz="2400" b="0" i="1" smtClean="0">
                            <a:latin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cs typeface="Times New Roman" panose="02020603050405020304" pitchFamily="18" charset="0"/>
                      </a:rPr>
                      <m:t>𝑦</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𝑧</m:t>
                        </m:r>
                      </m:e>
                      <m:sup>
                        <m:r>
                          <a:rPr lang="en-US" sz="2400" b="0" i="1" smtClean="0">
                            <a:latin typeface="Cambria Math" panose="02040503050406030204" pitchFamily="18" charset="0"/>
                            <a:cs typeface="Times New Roman" panose="02020603050405020304" pitchFamily="18" charset="0"/>
                          </a:rPr>
                          <m:t>3</m:t>
                        </m:r>
                      </m:sup>
                    </m:sSup>
                  </m:oMath>
                </a14:m>
                <a:endParaRPr lang="vi-VN" sz="2400" dirty="0">
                  <a:latin typeface="Times New Roman" panose="02020603050405020304" pitchFamily="18" charset="0"/>
                  <a:cs typeface="Times New Roman" panose="02020603050405020304" pitchFamily="18" charset="0"/>
                </a:endParaRPr>
              </a:p>
              <a:p>
                <a:pPr marL="342900" indent="-342900">
                  <a:buAutoNum type="alphaLcParenR"/>
                </a:pPr>
                <a:r>
                  <a:rPr lang="vi-VN" sz="2400" dirty="0">
                    <a:latin typeface="Times New Roman" panose="02020603050405020304" pitchFamily="18" charset="0"/>
                    <a:cs typeface="Times New Roman" panose="02020603050405020304" pitchFamily="18" charset="0"/>
                  </a:rPr>
                  <a:t>Giải thích tại sao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𝐴</m:t>
                    </m:r>
                  </m:oMath>
                </a14:m>
                <a:r>
                  <a:rPr lang="vi-VN" sz="2400" dirty="0">
                    <a:latin typeface="Times New Roman" panose="02020603050405020304" pitchFamily="18" charset="0"/>
                    <a:cs typeface="Times New Roman" panose="02020603050405020304" pitchFamily="18" charset="0"/>
                  </a:rPr>
                  <a:t> không chia hết cho</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𝐵</m:t>
                    </m:r>
                    <m:r>
                      <a:rPr lang="en-US" sz="2400" b="0" i="1" smtClean="0">
                        <a:latin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𝑥</m:t>
                        </m:r>
                      </m:e>
                      <m:sup>
                        <m:r>
                          <a:rPr lang="en-US" sz="2400" b="0" i="1" smtClean="0">
                            <a:latin typeface="Cambria Math" panose="02040503050406030204" pitchFamily="18" charset="0"/>
                            <a:cs typeface="Times New Roman" panose="02020603050405020304" pitchFamily="18" charset="0"/>
                          </a:rPr>
                          <m:t>2</m:t>
                        </m:r>
                      </m:sup>
                    </m:sSup>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𝑦</m:t>
                        </m:r>
                      </m:e>
                      <m:sup>
                        <m:r>
                          <a:rPr lang="en-US" sz="2400" b="0" i="1" smtClean="0">
                            <a:latin typeface="Cambria Math" panose="02040503050406030204" pitchFamily="18" charset="0"/>
                            <a:cs typeface="Times New Roman" panose="02020603050405020304" pitchFamily="18" charset="0"/>
                          </a:rPr>
                          <m:t>2</m:t>
                        </m:r>
                      </m:sup>
                    </m:sSup>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𝑧</m:t>
                        </m:r>
                      </m:e>
                      <m:sup>
                        <m:r>
                          <a:rPr lang="en-US" sz="2400" b="0" i="1" smtClean="0">
                            <a:latin typeface="Cambria Math" panose="02040503050406030204" pitchFamily="18" charset="0"/>
                            <a:cs typeface="Times New Roman" panose="02020603050405020304" pitchFamily="18" charset="0"/>
                          </a:rPr>
                          <m:t>2</m:t>
                        </m:r>
                      </m:sup>
                    </m:sSup>
                  </m:oMath>
                </a14:m>
                <a:r>
                  <a:rPr lang="vi-VN" sz="2400" dirty="0">
                    <a:latin typeface="Times New Roman" panose="02020603050405020304" pitchFamily="18" charset="0"/>
                    <a:cs typeface="Times New Roman" panose="02020603050405020304" pitchFamily="18" charset="0"/>
                  </a:rPr>
                  <a:t> </a:t>
                </a:r>
              </a:p>
              <a:p>
                <a:pPr marL="342900" indent="-342900">
                  <a:buAutoNum type="alphaLcParenR"/>
                </a:pPr>
                <a:r>
                  <a:rPr lang="vi-VN" sz="2400" dirty="0">
                    <a:latin typeface="Times New Roman" panose="02020603050405020304" pitchFamily="18" charset="0"/>
                    <a:cs typeface="Times New Roman" panose="02020603050405020304" pitchFamily="18" charset="0"/>
                  </a:rPr>
                  <a:t>Giải thích tại sao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𝐴</m:t>
                    </m:r>
                  </m:oMath>
                </a14:m>
                <a:r>
                  <a:rPr lang="vi-VN" sz="2400" dirty="0">
                    <a:latin typeface="Times New Roman" panose="02020603050405020304" pitchFamily="18" charset="0"/>
                    <a:cs typeface="Times New Roman" panose="02020603050405020304" pitchFamily="18" charset="0"/>
                  </a:rPr>
                  <a:t> chia hết cho</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𝐶</m:t>
                    </m:r>
                    <m:r>
                      <a:rPr lang="en-US" sz="2400" b="0" i="1" smtClean="0">
                        <a:latin typeface="Cambria Math" panose="02040503050406030204" pitchFamily="18" charset="0"/>
                        <a:cs typeface="Times New Roman" panose="02020603050405020304" pitchFamily="18" charset="0"/>
                      </a:rPr>
                      <m:t>=−2</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𝑥</m:t>
                        </m:r>
                      </m:e>
                      <m:sup>
                        <m:r>
                          <a:rPr lang="en-US" sz="2400" b="0" i="1" smtClean="0">
                            <a:latin typeface="Cambria Math" panose="02040503050406030204" pitchFamily="18" charset="0"/>
                            <a:cs typeface="Times New Roman" panose="02020603050405020304" pitchFamily="18" charset="0"/>
                          </a:rPr>
                          <m:t>2</m:t>
                        </m:r>
                      </m:sup>
                    </m:sSup>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𝑧</m:t>
                        </m:r>
                      </m:e>
                      <m:sup>
                        <m:r>
                          <a:rPr lang="en-US" sz="2400" b="0" i="1" smtClean="0">
                            <a:latin typeface="Cambria Math" panose="02040503050406030204" pitchFamily="18" charset="0"/>
                            <a:cs typeface="Times New Roman" panose="02020603050405020304" pitchFamily="18" charset="0"/>
                          </a:rPr>
                          <m:t>2</m:t>
                        </m:r>
                      </m:sup>
                    </m:sSup>
                  </m:oMath>
                </a14:m>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Tìm thương của phép chia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𝐶</m:t>
                    </m:r>
                  </m:oMath>
                </a14:m>
                <a:endParaRPr lang="en-AE" sz="2400" dirty="0">
                  <a:latin typeface="Times New Roman" panose="02020603050405020304" pitchFamily="18" charset="0"/>
                  <a:cs typeface="Times New Roman" panose="02020603050405020304" pitchFamily="18" charset="0"/>
                </a:endParaRPr>
              </a:p>
            </p:txBody>
          </p:sp>
        </mc:Choice>
        <mc:Fallback xmlns="">
          <p:sp>
            <p:nvSpPr>
              <p:cNvPr id="36" name="TextBox 35" descr="OPL20U25GSXzBJYl68kk8uQGfFKzs7yb1M4KJWUiLk6ZEvGF+qCIPSnY57AbBFCvTW$2023.18.30$30+K4lPs7H94VUqPe2XwIsfPRnrXQE//QTEXxb8/8N4CNc6FpgZahzpTjFhMzSA7T/nHJa11DE8Ng2TP3iAmRczFlmslSuUNOgUeb6yRvs0=">
                <a:extLst>
                  <a:ext uri="{FF2B5EF4-FFF2-40B4-BE49-F238E27FC236}">
                    <a16:creationId xmlns:a16="http://schemas.microsoft.com/office/drawing/2014/main" id="{3D7C51E6-7F7C-035F-B22E-938F1BF1B204}"/>
                  </a:ext>
                </a:extLst>
              </p:cNvPr>
              <p:cNvSpPr txBox="1">
                <a:spLocks noRot="1" noChangeAspect="1" noMove="1" noResize="1" noEditPoints="1" noAdjustHandles="1" noChangeArrowheads="1" noChangeShapeType="1" noTextEdit="1"/>
              </p:cNvSpPr>
              <p:nvPr/>
            </p:nvSpPr>
            <p:spPr>
              <a:xfrm>
                <a:off x="514694" y="711681"/>
                <a:ext cx="8001000" cy="1569660"/>
              </a:xfrm>
              <a:prstGeom prst="rect">
                <a:avLst/>
              </a:prstGeom>
              <a:blipFill>
                <a:blip r:embed="rId5"/>
                <a:stretch>
                  <a:fillRect l="-1142" t="-3113" b="-8171"/>
                </a:stretch>
              </a:blipFill>
            </p:spPr>
            <p:txBody>
              <a:bodyPr/>
              <a:lstStyle/>
              <a:p>
                <a:r>
                  <a:rPr lang="en-GB">
                    <a:noFill/>
                  </a:rPr>
                  <a:t> </a:t>
                </a:r>
              </a:p>
            </p:txBody>
          </p:sp>
        </mc:Fallback>
      </mc:AlternateContent>
    </p:spTree>
    <p:extLst>
      <p:ext uri="{BB962C8B-B14F-4D97-AF65-F5344CB8AC3E}">
        <p14:creationId xmlns:p14="http://schemas.microsoft.com/office/powerpoint/2010/main" val="30258210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 name="ISPRING_SLIDE_INDENT_LEVEL" val="0"/>
  <p:tag name="ISPRING_CUSTOM_TIMING_USED" val="1"/>
  <p:tag name="GENSWF_SLIDE_TITLE" val="TỰA BÀI"/>
  <p:tag name="ISPRING_PRESENTER_ID" val="{7257E5D0-9D30-4FF0-97B0-8B144157FD3C}"/>
  <p:tag name="ISPRING_SLIDE_ID_2" val="{86E28706-79C3-4FF9-A642-6C9FBFB2000F}"/>
  <p:tag name="GENSWF_ADVANCE_TIME" val="4.18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3330</TotalTime>
  <Words>1525</Words>
  <Application>Microsoft Office PowerPoint</Application>
  <PresentationFormat>On-screen Show (16:9)</PresentationFormat>
  <Paragraphs>176</Paragraphs>
  <Slides>23</Slides>
  <Notes>4</Notes>
  <HiddenSlides>0</HiddenSlides>
  <MMClips>3</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23</vt:i4>
      </vt:variant>
    </vt:vector>
  </HeadingPairs>
  <TitlesOfParts>
    <vt:vector size="35" baseType="lpstr">
      <vt:lpstr>Arial</vt:lpstr>
      <vt:lpstr>Calibri</vt:lpstr>
      <vt:lpstr>Calibri Light</vt:lpstr>
      <vt:lpstr>Cambria Math</vt:lpstr>
      <vt:lpstr>Times New Roman</vt:lpstr>
      <vt:lpstr>Tw Cen MT</vt:lpstr>
      <vt:lpstr>Wingdings</vt:lpstr>
      <vt:lpstr>Custom Design</vt:lpstr>
      <vt:lpstr>2_Office Theme</vt:lpstr>
      <vt:lpstr>3_Office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Thuan Nguyen Thi My</dc:creator>
  <cp:lastModifiedBy>Hà Chi Nguyễn</cp:lastModifiedBy>
  <cp:revision>292</cp:revision>
  <dcterms:created xsi:type="dcterms:W3CDTF">2021-07-22T17:31:00Z</dcterms:created>
  <dcterms:modified xsi:type="dcterms:W3CDTF">2025-08-20T16:28:20Z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2023-07-20T16:32:41Z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fceb32fe-383b-41cc-b4a6-17e449286697</vt:lpwstr>
  </property>
  <property fmtid="{D5CDD505-2E9C-101B-9397-08002B2CF9AE}" pid="7" name="MSIP_Label_defa4170-0d19-0005-0004-bc88714345d2_ActionId">
    <vt:lpwstr>4e07a9af-de6d-4da6-b569-e6a495282892</vt:lpwstr>
  </property>
  <property fmtid="{D5CDD505-2E9C-101B-9397-08002B2CF9AE}" pid="8" name="MSIP_Label_defa4170-0d19-0005-0004-bc88714345d2_ContentBits">
    <vt:lpwstr>0</vt:lpwstr>
  </property>
</Properties>
</file>