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8"/>
  </p:notesMasterIdLst>
  <p:sldIdLst>
    <p:sldId id="266" r:id="rId3"/>
    <p:sldId id="267" r:id="rId4"/>
    <p:sldId id="256" r:id="rId5"/>
    <p:sldId id="258" r:id="rId6"/>
    <p:sldId id="257" r:id="rId7"/>
    <p:sldId id="262" r:id="rId8"/>
    <p:sldId id="263" r:id="rId9"/>
    <p:sldId id="260" r:id="rId10"/>
    <p:sldId id="261" r:id="rId11"/>
    <p:sldId id="268" r:id="rId12"/>
    <p:sldId id="269" r:id="rId13"/>
    <p:sldId id="270" r:id="rId14"/>
    <p:sldId id="272" r:id="rId15"/>
    <p:sldId id="271" r:id="rId16"/>
    <p:sldId id="273" r:id="rId17"/>
    <p:sldId id="278" r:id="rId18"/>
    <p:sldId id="283" r:id="rId19"/>
    <p:sldId id="282" r:id="rId20"/>
    <p:sldId id="279" r:id="rId21"/>
    <p:sldId id="280" r:id="rId22"/>
    <p:sldId id="274" r:id="rId23"/>
    <p:sldId id="285" r:id="rId24"/>
    <p:sldId id="284" r:id="rId25"/>
    <p:sldId id="276" r:id="rId26"/>
    <p:sldId id="277" r:id="rId27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 varScale="1">
        <p:scale>
          <a:sx n="77" d="100"/>
          <a:sy n="77" d="100"/>
        </p:scale>
        <p:origin x="797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1C8B3F-F9C3-44DB-B3F9-F94AFE54B669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A1BBE0-DE74-45BA-B1E4-96BA33F89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392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A1BBE0-DE74-45BA-B1E4-96BA33F89E2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424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139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7489B-9115-48D9-8D08-A2FE82843128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779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5261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598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CE056-1FE6-4272-BE12-937DFDF81A72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641-0518-473D-B0E1-40EAE822B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41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CE056-1FE6-4272-BE12-937DFDF81A72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641-0518-473D-B0E1-40EAE822B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089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CE056-1FE6-4272-BE12-937DFDF81A72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641-0518-473D-B0E1-40EAE822B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4623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CE056-1FE6-4272-BE12-937DFDF81A7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641-0518-473D-B0E1-40EAE822B44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0472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CE056-1FE6-4272-BE12-937DFDF81A7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641-0518-473D-B0E1-40EAE822B44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3747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CE056-1FE6-4272-BE12-937DFDF81A7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641-0518-473D-B0E1-40EAE822B44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8416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CE056-1FE6-4272-BE12-937DFDF81A7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641-0518-473D-B0E1-40EAE822B44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6641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CE056-1FE6-4272-BE12-937DFDF81A7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641-0518-473D-B0E1-40EAE822B44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1534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CE056-1FE6-4272-BE12-937DFDF81A7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641-0518-473D-B0E1-40EAE822B44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5654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CE056-1FE6-4272-BE12-937DFDF81A7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641-0518-473D-B0E1-40EAE822B44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214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CE056-1FE6-4272-BE12-937DFDF81A7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641-0518-473D-B0E1-40EAE822B44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435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CE056-1FE6-4272-BE12-937DFDF81A72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641-0518-473D-B0E1-40EAE822B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8583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CE056-1FE6-4272-BE12-937DFDF81A7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641-0518-473D-B0E1-40EAE822B44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6712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CE056-1FE6-4272-BE12-937DFDF81A7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641-0518-473D-B0E1-40EAE822B44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7013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CE056-1FE6-4272-BE12-937DFDF81A7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641-0518-473D-B0E1-40EAE822B44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675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CE056-1FE6-4272-BE12-937DFDF81A72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641-0518-473D-B0E1-40EAE822B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792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CE056-1FE6-4272-BE12-937DFDF81A72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641-0518-473D-B0E1-40EAE822B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656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CE056-1FE6-4272-BE12-937DFDF81A72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641-0518-473D-B0E1-40EAE822B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964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CE056-1FE6-4272-BE12-937DFDF81A72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641-0518-473D-B0E1-40EAE822B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24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CE056-1FE6-4272-BE12-937DFDF81A72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641-0518-473D-B0E1-40EAE822B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151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CE056-1FE6-4272-BE12-937DFDF81A72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641-0518-473D-B0E1-40EAE822B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86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CE056-1FE6-4272-BE12-937DFDF81A72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641-0518-473D-B0E1-40EAE822B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862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BCE056-1FE6-4272-BE12-937DFDF81A72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A11641-0518-473D-B0E1-40EAE822B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566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BCE056-1FE6-4272-BE12-937DFDF81A7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A11641-0518-473D-B0E1-40EAE822B44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928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2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3.png"/><Relationship Id="rId5" Type="http://schemas.openxmlformats.org/officeDocument/2006/relationships/image" Target="../media/image71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0.gif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microsoft.com/office/2007/relationships/hdphoto" Target="../media/hdphoto4.wdp"/><Relationship Id="rId2" Type="http://schemas.openxmlformats.org/officeDocument/2006/relationships/image" Target="../media/image3.jpg"/><Relationship Id="rId16" Type="http://schemas.microsoft.com/office/2007/relationships/hdphoto" Target="../media/hdphoto5.wdp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5" Type="http://schemas.openxmlformats.org/officeDocument/2006/relationships/image" Target="../media/image11.png"/><Relationship Id="rId10" Type="http://schemas.openxmlformats.org/officeDocument/2006/relationships/image" Target="../media/image8.gif"/><Relationship Id="rId4" Type="http://schemas.microsoft.com/office/2007/relationships/hdphoto" Target="../media/hdphoto1.wdp"/><Relationship Id="rId9" Type="http://schemas.openxmlformats.org/officeDocument/2006/relationships/image" Target="../media/image7.gif"/><Relationship Id="rId1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0.gif"/><Relationship Id="rId18" Type="http://schemas.openxmlformats.org/officeDocument/2006/relationships/image" Target="../media/image15.png"/><Relationship Id="rId26" Type="http://schemas.openxmlformats.org/officeDocument/2006/relationships/slide" Target="slide7.xml"/><Relationship Id="rId3" Type="http://schemas.openxmlformats.org/officeDocument/2006/relationships/slideLayout" Target="../slideLayouts/slideLayout1.xml"/><Relationship Id="rId21" Type="http://schemas.openxmlformats.org/officeDocument/2006/relationships/slide" Target="slide6.xml"/><Relationship Id="rId34" Type="http://schemas.openxmlformats.org/officeDocument/2006/relationships/image" Target="../media/image23.png"/><Relationship Id="rId7" Type="http://schemas.openxmlformats.org/officeDocument/2006/relationships/image" Target="../media/image6.png"/><Relationship Id="rId12" Type="http://schemas.microsoft.com/office/2007/relationships/hdphoto" Target="../media/hdphoto4.wdp"/><Relationship Id="rId17" Type="http://schemas.openxmlformats.org/officeDocument/2006/relationships/slide" Target="slide5.xml"/><Relationship Id="rId25" Type="http://schemas.microsoft.com/office/2007/relationships/hdphoto" Target="../media/hdphoto9.wdp"/><Relationship Id="rId33" Type="http://schemas.openxmlformats.org/officeDocument/2006/relationships/slide" Target="slide9.xml"/><Relationship Id="rId2" Type="http://schemas.openxmlformats.org/officeDocument/2006/relationships/audio" Target="../media/media1.mp3"/><Relationship Id="rId16" Type="http://schemas.openxmlformats.org/officeDocument/2006/relationships/image" Target="../media/image14.png"/><Relationship Id="rId20" Type="http://schemas.microsoft.com/office/2007/relationships/hdphoto" Target="../media/hdphoto7.wdp"/><Relationship Id="rId29" Type="http://schemas.microsoft.com/office/2007/relationships/hdphoto" Target="../media/hdphoto10.wdp"/><Relationship Id="rId1" Type="http://schemas.microsoft.com/office/2007/relationships/media" Target="../media/media1.mp3"/><Relationship Id="rId6" Type="http://schemas.microsoft.com/office/2007/relationships/hdphoto" Target="../media/hdphoto2.wdp"/><Relationship Id="rId11" Type="http://schemas.openxmlformats.org/officeDocument/2006/relationships/image" Target="../media/image9.png"/><Relationship Id="rId24" Type="http://schemas.openxmlformats.org/officeDocument/2006/relationships/image" Target="../media/image18.png"/><Relationship Id="rId32" Type="http://schemas.openxmlformats.org/officeDocument/2006/relationships/image" Target="../media/image22.png"/><Relationship Id="rId37" Type="http://schemas.openxmlformats.org/officeDocument/2006/relationships/slide" Target="slide10.xml"/><Relationship Id="rId5" Type="http://schemas.openxmlformats.org/officeDocument/2006/relationships/image" Target="../media/image5.png"/><Relationship Id="rId15" Type="http://schemas.microsoft.com/office/2007/relationships/hdphoto" Target="../media/hdphoto6.wdp"/><Relationship Id="rId23" Type="http://schemas.microsoft.com/office/2007/relationships/hdphoto" Target="../media/hdphoto8.wdp"/><Relationship Id="rId28" Type="http://schemas.openxmlformats.org/officeDocument/2006/relationships/image" Target="../media/image20.png"/><Relationship Id="rId36" Type="http://schemas.openxmlformats.org/officeDocument/2006/relationships/image" Target="../media/image25.gif"/><Relationship Id="rId10" Type="http://schemas.openxmlformats.org/officeDocument/2006/relationships/image" Target="../media/image8.gif"/><Relationship Id="rId19" Type="http://schemas.openxmlformats.org/officeDocument/2006/relationships/image" Target="../media/image16.png"/><Relationship Id="rId31" Type="http://schemas.openxmlformats.org/officeDocument/2006/relationships/image" Target="../media/image21.png"/><Relationship Id="rId4" Type="http://schemas.openxmlformats.org/officeDocument/2006/relationships/image" Target="../media/image12.jpg"/><Relationship Id="rId9" Type="http://schemas.openxmlformats.org/officeDocument/2006/relationships/image" Target="../media/image7.gif"/><Relationship Id="rId14" Type="http://schemas.openxmlformats.org/officeDocument/2006/relationships/image" Target="../media/image13.png"/><Relationship Id="rId22" Type="http://schemas.openxmlformats.org/officeDocument/2006/relationships/image" Target="../media/image17.png"/><Relationship Id="rId27" Type="http://schemas.openxmlformats.org/officeDocument/2006/relationships/image" Target="../media/image19.png"/><Relationship Id="rId30" Type="http://schemas.openxmlformats.org/officeDocument/2006/relationships/slide" Target="slide8.xml"/><Relationship Id="rId35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27.png"/><Relationship Id="rId18" Type="http://schemas.openxmlformats.org/officeDocument/2006/relationships/slide" Target="slide4.xml"/><Relationship Id="rId3" Type="http://schemas.openxmlformats.org/officeDocument/2006/relationships/image" Target="../media/image5.png"/><Relationship Id="rId21" Type="http://schemas.openxmlformats.org/officeDocument/2006/relationships/image" Target="../media/image32.png"/><Relationship Id="rId7" Type="http://schemas.openxmlformats.org/officeDocument/2006/relationships/image" Target="../media/image7.gif"/><Relationship Id="rId12" Type="http://schemas.openxmlformats.org/officeDocument/2006/relationships/image" Target="../media/image26.jpg"/><Relationship Id="rId17" Type="http://schemas.microsoft.com/office/2007/relationships/hdphoto" Target="../media/hdphoto12.wdp"/><Relationship Id="rId2" Type="http://schemas.openxmlformats.org/officeDocument/2006/relationships/image" Target="../media/image12.jpg"/><Relationship Id="rId16" Type="http://schemas.openxmlformats.org/officeDocument/2006/relationships/image" Target="../media/image29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11" Type="http://schemas.openxmlformats.org/officeDocument/2006/relationships/image" Target="../media/image10.gif"/><Relationship Id="rId5" Type="http://schemas.openxmlformats.org/officeDocument/2006/relationships/image" Target="../media/image6.png"/><Relationship Id="rId15" Type="http://schemas.openxmlformats.org/officeDocument/2006/relationships/image" Target="../media/image28.png"/><Relationship Id="rId10" Type="http://schemas.microsoft.com/office/2007/relationships/hdphoto" Target="../media/hdphoto4.wdp"/><Relationship Id="rId19" Type="http://schemas.openxmlformats.org/officeDocument/2006/relationships/image" Target="../media/image30.jpeg"/><Relationship Id="rId4" Type="http://schemas.microsoft.com/office/2007/relationships/hdphoto" Target="../media/hdphoto2.wdp"/><Relationship Id="rId9" Type="http://schemas.openxmlformats.org/officeDocument/2006/relationships/image" Target="../media/image9.png"/><Relationship Id="rId14" Type="http://schemas.microsoft.com/office/2007/relationships/hdphoto" Target="../media/hdphoto11.wdp"/><Relationship Id="rId22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27.png"/><Relationship Id="rId18" Type="http://schemas.openxmlformats.org/officeDocument/2006/relationships/slide" Target="slide4.xml"/><Relationship Id="rId3" Type="http://schemas.openxmlformats.org/officeDocument/2006/relationships/image" Target="../media/image5.png"/><Relationship Id="rId21" Type="http://schemas.openxmlformats.org/officeDocument/2006/relationships/image" Target="../media/image340.png"/><Relationship Id="rId7" Type="http://schemas.openxmlformats.org/officeDocument/2006/relationships/image" Target="../media/image7.gif"/><Relationship Id="rId12" Type="http://schemas.openxmlformats.org/officeDocument/2006/relationships/image" Target="../media/image26.jpg"/><Relationship Id="rId17" Type="http://schemas.microsoft.com/office/2007/relationships/hdphoto" Target="../media/hdphoto13.wdp"/><Relationship Id="rId2" Type="http://schemas.openxmlformats.org/officeDocument/2006/relationships/image" Target="../media/image12.jpg"/><Relationship Id="rId16" Type="http://schemas.openxmlformats.org/officeDocument/2006/relationships/image" Target="../media/image34.png"/><Relationship Id="rId20" Type="http://schemas.openxmlformats.org/officeDocument/2006/relationships/image" Target="../media/image33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10.gif"/><Relationship Id="rId5" Type="http://schemas.openxmlformats.org/officeDocument/2006/relationships/image" Target="../media/image6.png"/><Relationship Id="rId15" Type="http://schemas.openxmlformats.org/officeDocument/2006/relationships/image" Target="../media/image28.png"/><Relationship Id="rId10" Type="http://schemas.microsoft.com/office/2007/relationships/hdphoto" Target="../media/hdphoto4.wdp"/><Relationship Id="rId19" Type="http://schemas.openxmlformats.org/officeDocument/2006/relationships/image" Target="../media/image30.jpeg"/><Relationship Id="rId4" Type="http://schemas.microsoft.com/office/2007/relationships/hdphoto" Target="../media/hdphoto2.wdp"/><Relationship Id="rId9" Type="http://schemas.openxmlformats.org/officeDocument/2006/relationships/image" Target="../media/image9.png"/><Relationship Id="rId14" Type="http://schemas.microsoft.com/office/2007/relationships/hdphoto" Target="../media/hdphoto11.wdp"/><Relationship Id="rId22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27.png"/><Relationship Id="rId18" Type="http://schemas.openxmlformats.org/officeDocument/2006/relationships/slide" Target="slide4.xml"/><Relationship Id="rId3" Type="http://schemas.openxmlformats.org/officeDocument/2006/relationships/image" Target="../media/image5.png"/><Relationship Id="rId21" Type="http://schemas.openxmlformats.org/officeDocument/2006/relationships/image" Target="../media/image37.png"/><Relationship Id="rId7" Type="http://schemas.openxmlformats.org/officeDocument/2006/relationships/image" Target="../media/image7.gif"/><Relationship Id="rId12" Type="http://schemas.openxmlformats.org/officeDocument/2006/relationships/image" Target="../media/image26.jpg"/><Relationship Id="rId17" Type="http://schemas.microsoft.com/office/2007/relationships/hdphoto" Target="../media/hdphoto14.wdp"/><Relationship Id="rId2" Type="http://schemas.openxmlformats.org/officeDocument/2006/relationships/image" Target="../media/image12.jpg"/><Relationship Id="rId16" Type="http://schemas.openxmlformats.org/officeDocument/2006/relationships/image" Target="../media/image36.png"/><Relationship Id="rId20" Type="http://schemas.openxmlformats.org/officeDocument/2006/relationships/image" Target="../media/image35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10.gif"/><Relationship Id="rId5" Type="http://schemas.openxmlformats.org/officeDocument/2006/relationships/image" Target="../media/image6.png"/><Relationship Id="rId15" Type="http://schemas.openxmlformats.org/officeDocument/2006/relationships/image" Target="../media/image28.png"/><Relationship Id="rId10" Type="http://schemas.microsoft.com/office/2007/relationships/hdphoto" Target="../media/hdphoto4.wdp"/><Relationship Id="rId19" Type="http://schemas.openxmlformats.org/officeDocument/2006/relationships/image" Target="../media/image30.jpeg"/><Relationship Id="rId4" Type="http://schemas.microsoft.com/office/2007/relationships/hdphoto" Target="../media/hdphoto2.wdp"/><Relationship Id="rId9" Type="http://schemas.openxmlformats.org/officeDocument/2006/relationships/image" Target="../media/image9.png"/><Relationship Id="rId14" Type="http://schemas.microsoft.com/office/2007/relationships/hdphoto" Target="../media/hdphoto11.wdp"/><Relationship Id="rId22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27.png"/><Relationship Id="rId18" Type="http://schemas.openxmlformats.org/officeDocument/2006/relationships/image" Target="../media/image370.png"/><Relationship Id="rId3" Type="http://schemas.openxmlformats.org/officeDocument/2006/relationships/image" Target="../media/image5.png"/><Relationship Id="rId21" Type="http://schemas.openxmlformats.org/officeDocument/2006/relationships/image" Target="../media/image30.jpeg"/><Relationship Id="rId7" Type="http://schemas.openxmlformats.org/officeDocument/2006/relationships/image" Target="../media/image7.gif"/><Relationship Id="rId12" Type="http://schemas.openxmlformats.org/officeDocument/2006/relationships/image" Target="../media/image26.jpg"/><Relationship Id="rId17" Type="http://schemas.microsoft.com/office/2007/relationships/hdphoto" Target="../media/hdphoto15.wdp"/><Relationship Id="rId2" Type="http://schemas.openxmlformats.org/officeDocument/2006/relationships/image" Target="../media/image12.jpg"/><Relationship Id="rId16" Type="http://schemas.openxmlformats.org/officeDocument/2006/relationships/image" Target="../media/image39.png"/><Relationship Id="rId20" Type="http://schemas.openxmlformats.org/officeDocument/2006/relationships/slide" Target="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10.gif"/><Relationship Id="rId5" Type="http://schemas.openxmlformats.org/officeDocument/2006/relationships/image" Target="../media/image6.png"/><Relationship Id="rId15" Type="http://schemas.openxmlformats.org/officeDocument/2006/relationships/image" Target="../media/image28.png"/><Relationship Id="rId10" Type="http://schemas.microsoft.com/office/2007/relationships/hdphoto" Target="../media/hdphoto4.wdp"/><Relationship Id="rId19" Type="http://schemas.openxmlformats.org/officeDocument/2006/relationships/image" Target="../media/image40.png"/><Relationship Id="rId4" Type="http://schemas.microsoft.com/office/2007/relationships/hdphoto" Target="../media/hdphoto2.wdp"/><Relationship Id="rId9" Type="http://schemas.openxmlformats.org/officeDocument/2006/relationships/image" Target="../media/image9.png"/><Relationship Id="rId14" Type="http://schemas.microsoft.com/office/2007/relationships/hdphoto" Target="../media/hdphoto11.wdp"/><Relationship Id="rId22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27.png"/><Relationship Id="rId18" Type="http://schemas.openxmlformats.org/officeDocument/2006/relationships/image" Target="../media/image390.png"/><Relationship Id="rId3" Type="http://schemas.openxmlformats.org/officeDocument/2006/relationships/image" Target="../media/image5.png"/><Relationship Id="rId21" Type="http://schemas.openxmlformats.org/officeDocument/2006/relationships/image" Target="../media/image30.jpeg"/><Relationship Id="rId7" Type="http://schemas.openxmlformats.org/officeDocument/2006/relationships/image" Target="../media/image7.gif"/><Relationship Id="rId12" Type="http://schemas.openxmlformats.org/officeDocument/2006/relationships/image" Target="../media/image26.jpg"/><Relationship Id="rId17" Type="http://schemas.microsoft.com/office/2007/relationships/hdphoto" Target="../media/hdphoto12.wdp"/><Relationship Id="rId2" Type="http://schemas.openxmlformats.org/officeDocument/2006/relationships/image" Target="../media/image12.jpg"/><Relationship Id="rId16" Type="http://schemas.openxmlformats.org/officeDocument/2006/relationships/image" Target="../media/image29.png"/><Relationship Id="rId20" Type="http://schemas.openxmlformats.org/officeDocument/2006/relationships/slide" Target="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10.gif"/><Relationship Id="rId5" Type="http://schemas.openxmlformats.org/officeDocument/2006/relationships/image" Target="../media/image6.png"/><Relationship Id="rId15" Type="http://schemas.openxmlformats.org/officeDocument/2006/relationships/image" Target="../media/image28.png"/><Relationship Id="rId10" Type="http://schemas.microsoft.com/office/2007/relationships/hdphoto" Target="../media/hdphoto4.wdp"/><Relationship Id="rId19" Type="http://schemas.openxmlformats.org/officeDocument/2006/relationships/image" Target="../media/image42.png"/><Relationship Id="rId4" Type="http://schemas.microsoft.com/office/2007/relationships/hdphoto" Target="../media/hdphoto2.wdp"/><Relationship Id="rId9" Type="http://schemas.openxmlformats.org/officeDocument/2006/relationships/image" Target="../media/image9.png"/><Relationship Id="rId14" Type="http://schemas.microsoft.com/office/2007/relationships/hdphoto" Target="../media/hdphoto11.wdp"/><Relationship Id="rId22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4" name="Group 22" descr="OPL20U25GSXzBJYl68kk8uQGfFKzs7yb1M4KJWUiLk6ZEvGF+qCIPSnY57AbBFCvTW$2023.18.30$30+K4lPs7H94VUqPe2XwIsfPRnrXQE//QTEXxb8/8N4CNc6FpgZahzpTjFhMzSA7T/nHJa11DE8Ng2TP3iAmRczFlmslSuUNOgUeb6yRvs0="/>
          <p:cNvGrpSpPr>
            <a:grpSpLocks/>
          </p:cNvGrpSpPr>
          <p:nvPr/>
        </p:nvGrpSpPr>
        <p:grpSpPr bwMode="auto">
          <a:xfrm>
            <a:off x="1753063" y="1320344"/>
            <a:ext cx="9068412" cy="660425"/>
            <a:chOff x="-670" y="666"/>
            <a:chExt cx="5323" cy="500"/>
          </a:xfrm>
        </p:grpSpPr>
        <p:sp>
          <p:nvSpPr>
            <p:cNvPr id="2057" name="Text Box 17"/>
            <p:cNvSpPr txBox="1">
              <a:spLocks noChangeArrowheads="1"/>
            </p:cNvSpPr>
            <p:nvPr/>
          </p:nvSpPr>
          <p:spPr bwMode="auto">
            <a:xfrm>
              <a:off x="-670" y="666"/>
              <a:ext cx="5323" cy="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</a:rPr>
                <a:t>TRƯỜNG THCS NGỌC HỒI</a:t>
              </a:r>
            </a:p>
          </p:txBody>
        </p:sp>
        <p:sp>
          <p:nvSpPr>
            <p:cNvPr id="2058" name="Line 20"/>
            <p:cNvSpPr>
              <a:spLocks noChangeShapeType="1"/>
            </p:cNvSpPr>
            <p:nvPr/>
          </p:nvSpPr>
          <p:spPr bwMode="auto">
            <a:xfrm>
              <a:off x="1208" y="1166"/>
              <a:ext cx="1296" cy="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prstClr val="black"/>
                </a:solidFill>
              </a:endParaRPr>
            </a:p>
          </p:txBody>
        </p:sp>
      </p:grpSp>
      <p:sp>
        <p:nvSpPr>
          <p:cNvPr id="13" name="TextBox 13" descr="OPL20U25GSXzBJYl68kk8uQGfFKzs7yb1M4KJWUiLk6ZEvGF+qCIPSnY57AbBFCvTW$2023.18.30$30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1600200" y="2743200"/>
            <a:ext cx="9372600" cy="584775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en-US" altLang="en-US" sz="3200" dirty="0">
                <a:ln/>
                <a:solidFill>
                  <a:srgbClr val="000099"/>
                </a:solidFill>
                <a:cs typeface="Times New Roman" panose="02020603050405020304" pitchFamily="18" charset="0"/>
              </a:rPr>
              <a:t>Môn: </a:t>
            </a:r>
            <a:r>
              <a:rPr lang="en-US" altLang="en-US" sz="3200" dirty="0" err="1">
                <a:ln/>
                <a:solidFill>
                  <a:srgbClr val="000099"/>
                </a:solidFill>
                <a:cs typeface="Times New Roman" panose="02020603050405020304" pitchFamily="18" charset="0"/>
              </a:rPr>
              <a:t>Toán</a:t>
            </a:r>
            <a:r>
              <a:rPr lang="en-US" altLang="en-US" sz="3200" dirty="0">
                <a:ln/>
                <a:solidFill>
                  <a:srgbClr val="000099"/>
                </a:solidFill>
                <a:cs typeface="Times New Roman" panose="02020603050405020304" pitchFamily="18" charset="0"/>
              </a:rPr>
              <a:t>/ </a:t>
            </a:r>
            <a:r>
              <a:rPr lang="en-US" altLang="en-US" sz="3200" dirty="0" err="1">
                <a:ln/>
                <a:solidFill>
                  <a:srgbClr val="000099"/>
                </a:solidFill>
                <a:cs typeface="Times New Roman" panose="02020603050405020304" pitchFamily="18" charset="0"/>
              </a:rPr>
              <a:t>Lớp</a:t>
            </a:r>
            <a:r>
              <a:rPr lang="en-US" altLang="en-US" sz="3200" dirty="0">
                <a:ln/>
                <a:solidFill>
                  <a:srgbClr val="000099"/>
                </a:solidFill>
                <a:cs typeface="Times New Roman" panose="02020603050405020304" pitchFamily="18" charset="0"/>
              </a:rPr>
              <a:t> 8 (</a:t>
            </a:r>
            <a:r>
              <a:rPr lang="en-US" altLang="en-US" sz="3200">
                <a:ln/>
                <a:solidFill>
                  <a:srgbClr val="000099"/>
                </a:solidFill>
                <a:cs typeface="Times New Roman" panose="02020603050405020304" pitchFamily="18" charset="0"/>
              </a:rPr>
              <a:t>KNTTVCS)</a:t>
            </a:r>
            <a:endParaRPr lang="en-US" altLang="en-US" sz="3200" dirty="0">
              <a:ln/>
              <a:solidFill>
                <a:srgbClr val="000099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252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2EA59C7-7EED-485B-A9ED-438A79DA8CB3}"/>
              </a:ext>
            </a:extLst>
          </p:cNvPr>
          <p:cNvSpPr/>
          <p:nvPr/>
        </p:nvSpPr>
        <p:spPr>
          <a:xfrm>
            <a:off x="3139757" y="1447800"/>
            <a:ext cx="4366003" cy="5616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2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 I. ĐA THỨC</a:t>
            </a:r>
          </a:p>
        </p:txBody>
      </p:sp>
      <p:sp>
        <p:nvSpPr>
          <p:cNvPr id="2" name="TextBox 1" descr="OPL20U25GSXzBJYl68kk8uQGfFKzs7yb1M4KJWUiLk6ZEvGF+qCIPSnY57AbBFCvTW$2023.18.30$30+K4lPs7H94VUqPe2XwIsfPRnrXQE//QTEXxb8/8N4CNc6FpgZahzpTjFhMzSA7T/nHJa11DE8Ng2TP3iAmRczFlmslSuUNOgUeb6yRvs0="/>
          <p:cNvSpPr txBox="1"/>
          <p:nvPr/>
        </p:nvSpPr>
        <p:spPr>
          <a:xfrm>
            <a:off x="2819400" y="2590801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BÀI: LUYỆN TẬP CHUNG (TIẾT 2)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491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1758279" y="1311918"/>
            <a:ext cx="3237355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5259374" y="2519401"/>
            <a:ext cx="65516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 THÀNH KIẾN THỨC</a:t>
            </a:r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4" name="Hình ảnh 3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87EE42C-D077-4645-BBF8-B59F43E898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073" y="3531549"/>
            <a:ext cx="2186740" cy="2186740"/>
          </a:xfrm>
          <a:prstGeom prst="rect">
            <a:avLst/>
          </a:prstGeom>
        </p:spPr>
      </p:pic>
      <p:sp>
        <p:nvSpPr>
          <p:cNvPr id="6" name="Google Shape;157;p20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49CE1D0-6956-4876-8361-E0F1378BD373}"/>
              </a:ext>
            </a:extLst>
          </p:cNvPr>
          <p:cNvSpPr/>
          <p:nvPr/>
        </p:nvSpPr>
        <p:spPr>
          <a:xfrm>
            <a:off x="5487978" y="1553005"/>
            <a:ext cx="1063185" cy="600576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  <p:sp>
        <p:nvSpPr>
          <p:cNvPr id="7" name="Google Shape;163;p20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EF570CD-1298-405C-894A-213B5893CEEA}"/>
              </a:ext>
            </a:extLst>
          </p:cNvPr>
          <p:cNvSpPr/>
          <p:nvPr/>
        </p:nvSpPr>
        <p:spPr>
          <a:xfrm>
            <a:off x="6520986" y="1311918"/>
            <a:ext cx="522521" cy="295194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  <p:sp>
        <p:nvSpPr>
          <p:cNvPr id="8" name="Google Shape;157;p20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3F07BD9-D0A3-45DF-92E3-95CBDA06D588}"/>
              </a:ext>
            </a:extLst>
          </p:cNvPr>
          <p:cNvSpPr/>
          <p:nvPr/>
        </p:nvSpPr>
        <p:spPr>
          <a:xfrm>
            <a:off x="7185295" y="1721855"/>
            <a:ext cx="1283501" cy="685007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</p:spTree>
    <p:extLst>
      <p:ext uri="{BB962C8B-B14F-4D97-AF65-F5344CB8AC3E}">
        <p14:creationId xmlns:p14="http://schemas.microsoft.com/office/powerpoint/2010/main" val="215814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1676400" y="1563470"/>
            <a:ext cx="84999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C75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1C75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C75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dạng</a:t>
            </a:r>
            <a:r>
              <a:rPr lang="en-US" sz="3600" b="1" dirty="0">
                <a:solidFill>
                  <a:srgbClr val="1C75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C75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toán</a:t>
            </a:r>
            <a:r>
              <a:rPr lang="en-US" altLang="zh-CN" sz="3600" b="1" dirty="0">
                <a:solidFill>
                  <a:srgbClr val="1C75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:</a:t>
            </a:r>
            <a:endParaRPr lang="zh-CN" altLang="en-US" sz="3600" b="1" dirty="0">
              <a:solidFill>
                <a:srgbClr val="1C75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TextBox 4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1676400" y="2438401"/>
            <a:ext cx="84999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Dạng</a:t>
            </a:r>
            <a:r>
              <a:rPr lang="en-US" altLang="zh-CN" sz="3600" b="1" dirty="0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4. </a:t>
            </a:r>
            <a:r>
              <a:rPr lang="en-US" altLang="zh-CN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Xác</a:t>
            </a:r>
            <a:r>
              <a:rPr lang="en-US" altLang="zh-CN" sz="3600" b="1" dirty="0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định</a:t>
            </a:r>
            <a:r>
              <a:rPr lang="en-US" altLang="zh-CN" sz="3600" b="1" dirty="0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đa</a:t>
            </a:r>
            <a:r>
              <a:rPr lang="en-US" altLang="zh-CN" sz="3600" b="1" dirty="0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thức</a:t>
            </a:r>
            <a:r>
              <a:rPr lang="en-US" altLang="zh-CN" sz="3600" b="1" dirty="0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thỏa</a:t>
            </a:r>
            <a:r>
              <a:rPr lang="en-US" altLang="zh-CN" sz="3600" b="1" dirty="0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mãn</a:t>
            </a:r>
            <a:r>
              <a:rPr lang="en-US" altLang="zh-CN" sz="3600" b="1" dirty="0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điều</a:t>
            </a:r>
            <a:r>
              <a:rPr lang="en-US" altLang="zh-CN" sz="3600" b="1" dirty="0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kiện</a:t>
            </a:r>
            <a:r>
              <a:rPr lang="en-US" altLang="zh-CN" sz="3600" b="1" dirty="0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cho</a:t>
            </a:r>
            <a:r>
              <a:rPr lang="en-US" altLang="zh-CN" sz="3600" b="1" dirty="0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trước</a:t>
            </a:r>
            <a:r>
              <a:rPr lang="en-US" altLang="zh-CN" sz="3600" b="1" dirty="0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.</a:t>
            </a:r>
            <a:endParaRPr lang="zh-CN" altLang="en-US" sz="3600" b="1" dirty="0">
              <a:solidFill>
                <a:srgbClr val="0000FF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TextBox 5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1676400" y="3623490"/>
            <a:ext cx="84999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Dạng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5.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Tìm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đơn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thức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chưa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biết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trong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một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đẳng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thức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phép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chia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đơn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thức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.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812FD0D-3345-4D97-BED4-5A0590056D2D}"/>
                  </a:ext>
                </a:extLst>
              </p:cNvPr>
              <p:cNvSpPr txBox="1"/>
              <p:nvPr/>
            </p:nvSpPr>
            <p:spPr>
              <a:xfrm>
                <a:off x="1676400" y="4823819"/>
                <a:ext cx="8499992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Dạng</a:t>
                </a:r>
                <a:r>
                  <a:rPr lang="en-US" altLang="zh-CN" sz="3600" b="1" dirty="0"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6. </a:t>
                </a:r>
                <a:r>
                  <a:rPr lang="en-US" altLang="zh-CN" sz="3600" b="1" dirty="0" err="1"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Tìm</a:t>
                </a:r>
                <a:r>
                  <a:rPr lang="en-US" altLang="zh-CN" sz="3600" b="1" dirty="0"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600" b="1" dirty="0" err="1"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điều</a:t>
                </a:r>
                <a:r>
                  <a:rPr lang="en-US" altLang="zh-CN" sz="3600" b="1" dirty="0"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600" b="1" dirty="0" err="1"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kiện</a:t>
                </a:r>
                <a:r>
                  <a:rPr lang="en-US" altLang="zh-CN" sz="3600" b="1" dirty="0"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600" b="1" dirty="0" err="1"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của</a:t>
                </a:r>
                <a:r>
                  <a:rPr lang="en-US" altLang="zh-CN" sz="3600" b="1" dirty="0"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3600" b="1" i="1">
                        <a:latin typeface="Cambria Math" panose="02040503050406030204" pitchFamily="18" charset="0"/>
                        <a:ea typeface="字魂59号-创粗黑" panose="00000500000000000000" pitchFamily="2" charset="-122"/>
                        <a:cs typeface="Times New Roman" panose="02020603050405020304" pitchFamily="18" charset="0"/>
                      </a:rPr>
                      <m:t>𝒏</m:t>
                    </m:r>
                  </m:oMath>
                </a14:m>
                <a:r>
                  <a:rPr lang="en-US" altLang="zh-CN" sz="3600" b="1" dirty="0"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600" b="1" dirty="0" err="1"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để</a:t>
                </a:r>
                <a:r>
                  <a:rPr lang="en-US" altLang="zh-CN" sz="3600" b="1" dirty="0"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600" b="1" dirty="0" err="1"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một</a:t>
                </a:r>
                <a:r>
                  <a:rPr lang="en-US" altLang="zh-CN" sz="3600" b="1" dirty="0"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600" b="1" dirty="0" err="1"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đa</a:t>
                </a:r>
                <a:r>
                  <a:rPr lang="en-US" altLang="zh-CN" sz="3600" b="1" dirty="0"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600" b="1" dirty="0" err="1"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thức</a:t>
                </a:r>
                <a:r>
                  <a:rPr lang="en-US" altLang="zh-CN" sz="3600" b="1" dirty="0"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chia </a:t>
                </a:r>
                <a:r>
                  <a:rPr lang="en-US" altLang="zh-CN" sz="3600" b="1" dirty="0" err="1"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hết</a:t>
                </a:r>
                <a:r>
                  <a:rPr lang="en-US" altLang="zh-CN" sz="3600" b="1" dirty="0"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600" b="1" dirty="0" err="1"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cho</a:t>
                </a:r>
                <a:r>
                  <a:rPr lang="en-US" altLang="zh-CN" sz="3600" b="1" dirty="0"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600" b="1" dirty="0" err="1"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đơn</a:t>
                </a:r>
                <a:r>
                  <a:rPr lang="en-US" altLang="zh-CN" sz="3600" b="1" dirty="0"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600" b="1" dirty="0" err="1"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thức</a:t>
                </a:r>
                <a:r>
                  <a:rPr lang="en-US" altLang="zh-CN" sz="3600" b="1" dirty="0"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.</a:t>
                </a:r>
                <a:endParaRPr lang="zh-CN" altLang="en-US" sz="3600" b="1" dirty="0"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812FD0D-3345-4D97-BED4-5A0590056D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0" y="4823819"/>
                <a:ext cx="8499992" cy="1200329"/>
              </a:xfrm>
              <a:prstGeom prst="rect">
                <a:avLst/>
              </a:prstGeom>
              <a:blipFill>
                <a:blip r:embed="rId3"/>
                <a:stretch>
                  <a:fillRect l="-2152" t="-8122" r="-3515" b="-1776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377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2250621" y="1853294"/>
            <a:ext cx="3249386" cy="3099707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</a:p>
        </p:txBody>
      </p:sp>
      <p:sp>
        <p:nvSpPr>
          <p:cNvPr id="11" name="TextBox 10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6629402" y="2567270"/>
            <a:ext cx="44195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 TẬP</a:t>
            </a:r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4" name="Hình ảnh 3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070DB6-3AAA-4E44-BD69-D8EC9843B0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152043"/>
            <a:ext cx="4762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64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1524000" y="0"/>
            <a:ext cx="9144000" cy="55399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BÀI: LUYỆN TẬP CHUNG (</a:t>
            </a:r>
            <a:r>
              <a:rPr lang="en-US" sz="3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 descr="OPL20U25GSXzBJYl68kk8uQGfFKzs7yb1M4KJWUiLk6ZEvGF+qCIPSnY57AbBFCvTW$2023.18.30$30+K4lPs7H94VUqPe2XwIsfPRnrXQE//QTEXxb8/8N4CNc6FpgZahzpTjFhMzSA7T/nHJa11DE8Ng2TP3iAmRczFlmslSuUNOgUeb6yRvs0="/>
              <p:cNvSpPr txBox="1"/>
              <p:nvPr/>
            </p:nvSpPr>
            <p:spPr>
              <a:xfrm>
                <a:off x="152400" y="2058412"/>
                <a:ext cx="10287000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1.35. (SGK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trang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26)</a:t>
                </a:r>
              </a:p>
              <a:p>
                <a:pPr algn="just"/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Khanh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dự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mua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hộp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sữa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hộp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Nhưng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cửa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Khanh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thấy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sữa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giảm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1500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hộp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quyết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mua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thêm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hộp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nữa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/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thị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tiền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Khanh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phải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trả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tổng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hộp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sữa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mua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TextBox 1" descr="OPL20U25GSXzBJYl68kk8uQGfFKzs7yb1M4KJWUiLk6ZEvGF+qCIPSnY57AbBFCvTW$2023.18.30$30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2058412"/>
                <a:ext cx="10287000" cy="3046988"/>
              </a:xfrm>
              <a:prstGeom prst="rect">
                <a:avLst/>
              </a:prstGeom>
              <a:blipFill>
                <a:blip r:embed="rId3"/>
                <a:stretch>
                  <a:fillRect l="-1481" t="-2800" r="-1422" b="-54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3D091AA-E06C-44F3-8A82-86BB95172217}"/>
              </a:ext>
            </a:extLst>
          </p:cNvPr>
          <p:cNvSpPr txBox="1"/>
          <p:nvPr/>
        </p:nvSpPr>
        <p:spPr>
          <a:xfrm>
            <a:off x="228600" y="1320225"/>
            <a:ext cx="1089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Dạng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4. 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Xác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định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đa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thức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thỏa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mãn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điều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kiện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cho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trước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solidFill>
                <a:srgbClr val="0000FF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98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1524000" y="0"/>
            <a:ext cx="9144000" cy="55399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BÀI: LUYỆN TẬP CHUNG (</a:t>
            </a:r>
            <a:r>
              <a:rPr lang="en-US" sz="3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 descr="OPL20U25GSXzBJYl68kk8uQGfFKzs7yb1M4KJWUiLk6ZEvGF+qCIPSnY57AbBFCvTW$2023.18.30$30+K4lPs7H94VUqPe2XwIsfPRnrXQE//QTEXxb8/8N4CNc6FpgZahzpTjFhMzSA7T/nHJa11DE8Ng2TP3iAmRczFlmslSuUNOgUeb6yRvs0="/>
          <p:cNvSpPr txBox="1"/>
          <p:nvPr/>
        </p:nvSpPr>
        <p:spPr>
          <a:xfrm>
            <a:off x="1676400" y="1143000"/>
            <a:ext cx="876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1066800" y="2514601"/>
                <a:ext cx="10591800" cy="1077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Giá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</a:rPr>
                  <a:t>tiền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</a:rPr>
                  <a:t>mỗi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</a:rPr>
                  <a:t>hộp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</a:rPr>
                  <a:t>sữa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</a:rPr>
                  <a:t>giảm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1500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</a:rPr>
                  <a:t>đồng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</a:rPr>
                  <a:t>nên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</a:rPr>
                  <a:t>chỉ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</a:rPr>
                  <a:t>còn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(</m:t>
                    </m:r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𝑦</m:t>
                    </m:r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−1500)</m:t>
                    </m:r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đồng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</a:rPr>
                  <a:t>mỗi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</a:rPr>
                  <a:t>hộp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. </a:t>
                </a:r>
                <a:endParaRPr lang="en-US" sz="3200" dirty="0"/>
              </a:p>
            </p:txBody>
          </p:sp>
        </mc:Choice>
        <mc:Fallback xmlns="">
          <p:sp>
            <p:nvSpPr>
              <p:cNvPr id="16" name="Rectangle 15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2514601"/>
                <a:ext cx="10591800" cy="1077218"/>
              </a:xfrm>
              <a:prstGeom prst="rect">
                <a:avLst/>
              </a:prstGeom>
              <a:blipFill>
                <a:blip r:embed="rId3"/>
                <a:stretch>
                  <a:fillRect l="-1438" t="-7955" b="-164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1066800" y="1828800"/>
                <a:ext cx="800100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Số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</a:rPr>
                  <a:t>hộp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</a:rPr>
                  <a:t>sữa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</a:rPr>
                  <a:t>mà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</a:rPr>
                  <a:t>bà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</a:rPr>
                  <a:t>Khanh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</a:rPr>
                  <a:t>đã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</a:rPr>
                  <a:t>mua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+3.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endParaRPr lang="en-US" sz="3200" dirty="0"/>
              </a:p>
            </p:txBody>
          </p:sp>
        </mc:Choice>
        <mc:Fallback xmlns="">
          <p:sp>
            <p:nvSpPr>
              <p:cNvPr id="7" name="Rectangle 6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1828800"/>
                <a:ext cx="8001000" cy="584775"/>
              </a:xfrm>
              <a:prstGeom prst="rect">
                <a:avLst/>
              </a:prstGeom>
              <a:blipFill>
                <a:blip r:embed="rId4"/>
                <a:stretch>
                  <a:fillRect l="-1904" t="-15625" b="-3125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1066800" y="3610328"/>
                <a:ext cx="8915400" cy="13788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Do </a:t>
                </a:r>
                <a:r>
                  <a:rPr lang="en-US" sz="3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đó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số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tiền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bà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Khanh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phải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trả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là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:</a:t>
                </a:r>
              </a:p>
              <a:p>
                <a:pPr algn="just">
                  <a:lnSpc>
                    <a:spcPct val="11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𝑇</m:t>
                      </m:r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d>
                        <m:d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𝑥</m:t>
                          </m:r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+3</m:t>
                          </m:r>
                        </m:e>
                      </m:d>
                      <m:d>
                        <m:d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𝑦</m:t>
                          </m:r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−1500</m:t>
                          </m:r>
                        </m:e>
                      </m:d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.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8" name="Rectangle 17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3610328"/>
                <a:ext cx="8915400" cy="1378839"/>
              </a:xfrm>
              <a:prstGeom prst="rect">
                <a:avLst/>
              </a:prstGeom>
              <a:blipFill>
                <a:blip r:embed="rId5"/>
                <a:stretch>
                  <a:fillRect l="-1709" t="-398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9076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1524000" y="0"/>
            <a:ext cx="9144000" cy="55399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BÀI: LUYỆN TẬP CHUNG (</a:t>
            </a:r>
            <a:r>
              <a:rPr lang="en-US" sz="3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 descr="OPL20U25GSXzBJYl68kk8uQGfFKzs7yb1M4KJWUiLk6ZEvGF+qCIPSnY57AbBFCvTW$2023.18.30$30+K4lPs7H94VUqPe2XwIsfPRnrXQE//QTEXxb8/8N4CNc6FpgZahzpTjFhMzSA7T/nHJa11DE8Ng2TP3iAmRczFlmslSuUNOgUeb6yRvs0="/>
              <p:cNvSpPr txBox="1"/>
              <p:nvPr/>
            </p:nvSpPr>
            <p:spPr>
              <a:xfrm>
                <a:off x="609600" y="1302049"/>
                <a:ext cx="9829800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1.36. (SGK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trang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26)</a:t>
                </a:r>
              </a:p>
              <a:p>
                <a:pPr algn="just"/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đơn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nếu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=−2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𝑥𝑦</m:t>
                    </m:r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đơn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a,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đơn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𝐻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−3</m:t>
                        </m:r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=−2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𝐻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 descr="OPL20U25GSXzBJYl68kk8uQGfFKzs7yb1M4KJWUiLk6ZEvGF+qCIPSnY57AbBFCvTW$2023.18.30$30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302049"/>
                <a:ext cx="9829800" cy="2062103"/>
              </a:xfrm>
              <a:prstGeom prst="rect">
                <a:avLst/>
              </a:prstGeom>
              <a:blipFill>
                <a:blip r:embed="rId3"/>
                <a:stretch>
                  <a:fillRect l="-1550" t="-4142" r="-2480" b="-858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 descr="OPL20U25GSXzBJYl68kk8uQGfFKzs7yb1M4KJWUiLk6ZEvGF+qCIPSnY57AbBFCvTW$2023.18.30$30+K4lPs7H94VUqPe2XwIsfPRnrXQE//QTEXxb8/8N4CNc6FpgZahzpTjFhMzSA7T/nHJa11DE8Ng2TP3iAmRczFlmslSuUNOgUeb6yRvs0="/>
          <p:cNvSpPr txBox="1"/>
          <p:nvPr/>
        </p:nvSpPr>
        <p:spPr>
          <a:xfrm>
            <a:off x="1524000" y="3199012"/>
            <a:ext cx="876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 descr="OPL20U25GSXzBJYl68kk8uQGfFKzs7yb1M4KJWUiLk6ZEvGF+qCIPSnY57AbBFCvTW$2023.18.30$30+K4lPs7H94VUqPe2XwIsfPRnrXQE//QTEXxb8/8N4CNc6FpgZahzpTjFhMzSA7T/nHJa11DE8Ng2TP3iAmRczFlmslSuUNOgUeb6yRvs0="/>
              <p:cNvSpPr txBox="1"/>
              <p:nvPr/>
            </p:nvSpPr>
            <p:spPr>
              <a:xfrm>
                <a:off x="1981200" y="3740449"/>
                <a:ext cx="8153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Ta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=−2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𝑥𝑦</m:t>
                    </m:r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 descr="OPL20U25GSXzBJYl68kk8uQGfFKzs7yb1M4KJWUiLk6ZEvGF+qCIPSnY57AbBFCvTW$2023.18.30$30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3740449"/>
                <a:ext cx="8153400" cy="584775"/>
              </a:xfrm>
              <a:prstGeom prst="rect">
                <a:avLst/>
              </a:prstGeom>
              <a:blipFill>
                <a:blip r:embed="rId4"/>
                <a:stretch>
                  <a:fillRect l="-1868" t="-14583" b="-322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 descr="OPL20U25GSXzBJYl68kk8uQGfFKzs7yb1M4KJWUiLk6ZEvGF+qCIPSnY57AbBFCvTW$2023.18.30$30+K4lPs7H94VUqPe2XwIsfPRnrXQE//QTEXxb8/8N4CNc6FpgZahzpTjFhMzSA7T/nHJa11DE8Ng2TP3iAmRczFlmslSuUNOgUeb6yRvs0="/>
              <p:cNvSpPr txBox="1"/>
              <p:nvPr/>
            </p:nvSpPr>
            <p:spPr>
              <a:xfrm>
                <a:off x="1905000" y="4832247"/>
                <a:ext cx="88392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−3</m:t>
                        </m:r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=−2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𝐻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 descr="OPL20U25GSXzBJYl68kk8uQGfFKzs7yb1M4KJWUiLk6ZEvGF+qCIPSnY57AbBFCvTW$2023.18.30$30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4832247"/>
                <a:ext cx="8839200" cy="584775"/>
              </a:xfrm>
              <a:prstGeom prst="rect">
                <a:avLst/>
              </a:prstGeom>
              <a:blipFill>
                <a:blip r:embed="rId5"/>
                <a:stretch>
                  <a:fillRect l="-1793" t="-14583" b="-322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2057400" y="4240010"/>
                <a:ext cx="731520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tức </a:t>
                </a:r>
                <a:r>
                  <a:rPr lang="en-US" sz="3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=4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  <m:d>
                      <m:d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−2</m:t>
                        </m:r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𝑥𝑦</m:t>
                        </m:r>
                      </m:e>
                    </m:d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=−2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endPara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4240010"/>
                <a:ext cx="7315200" cy="584775"/>
              </a:xfrm>
              <a:prstGeom prst="rect">
                <a:avLst/>
              </a:prstGeom>
              <a:blipFill>
                <a:blip r:embed="rId6"/>
                <a:stretch>
                  <a:fillRect l="-2167" t="-14737" b="-3368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 descr="OPL20U25GSXzBJYl68kk8uQGfFKzs7yb1M4KJWUiLk6ZEvGF+qCIPSnY57AbBFCvTW$2023.18.30$30+K4lPs7H94VUqPe2XwIsfPRnrXQE//QTEXxb8/8N4CNc6FpgZahzpTjFhMzSA7T/nHJa11DE8Ng2TP3iAmRczFlmslSuUNOgUeb6yRvs0="/>
              <p:cNvSpPr txBox="1"/>
              <p:nvPr/>
            </p:nvSpPr>
            <p:spPr>
              <a:xfrm>
                <a:off x="2057400" y="5351241"/>
                <a:ext cx="8839200" cy="15067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 </a:t>
                </a:r>
                <a:r>
                  <a:rPr lang="en-US" sz="3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phép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chia </a:t>
                </a:r>
                <a:r>
                  <a:rPr lang="en-US" sz="3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3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endParaRPr lang="en-US" sz="3200" i="1" dirty="0">
                  <a:solidFill>
                    <a:srgbClr val="FF0000"/>
                  </a:solidFill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𝐻</m:t>
                      </m:r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−3</m:t>
                          </m:r>
                          <m:sSup>
                            <m:sSupPr>
                              <m:ctrlP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: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𝐵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−3</m:t>
                          </m:r>
                          <m:sSup>
                            <m:sSupPr>
                              <m:ctrlP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:</m:t>
                      </m:r>
                      <m:d>
                        <m:d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−2</m:t>
                          </m:r>
                          <m:sSup>
                            <m:sSupPr>
                              <m:ctrlP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 descr="OPL20U25GSXzBJYl68kk8uQGfFKzs7yb1M4KJWUiLk6ZEvGF+qCIPSnY57AbBFCvTW$2023.18.30$30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5351241"/>
                <a:ext cx="8839200" cy="1506759"/>
              </a:xfrm>
              <a:prstGeom prst="rect">
                <a:avLst/>
              </a:prstGeom>
              <a:blipFill>
                <a:blip r:embed="rId7"/>
                <a:stretch>
                  <a:fillRect l="-1793" t="-56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642A01C-AF51-4A02-8A55-6E4E7F5BB181}"/>
              </a:ext>
            </a:extLst>
          </p:cNvPr>
          <p:cNvSpPr txBox="1"/>
          <p:nvPr/>
        </p:nvSpPr>
        <p:spPr>
          <a:xfrm>
            <a:off x="609600" y="387143"/>
            <a:ext cx="11277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Dạng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5. 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Tìm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đơn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thức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chưa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biết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trong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một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đẳng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thức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phép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chia 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đơn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thức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solidFill>
                <a:srgbClr val="0000FF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30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1524000" y="0"/>
            <a:ext cx="9144000" cy="55399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BÀI: LUYỆN TẬP CHUNG (</a:t>
            </a:r>
            <a:r>
              <a:rPr lang="en-US" sz="3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 descr="OPL20U25GSXzBJYl68kk8uQGfFKzs7yb1M4KJWUiLk6ZEvGF+qCIPSnY57AbBFCvTW$2023.18.30$30+K4lPs7H94VUqPe2XwIsfPRnrXQE//QTEXxb8/8N4CNc6FpgZahzpTjFhMzSA7T/nHJa11DE8Ng2TP3iAmRczFlmslSuUNOgUeb6yRvs0="/>
              <p:cNvSpPr txBox="1"/>
              <p:nvPr/>
            </p:nvSpPr>
            <p:spPr>
              <a:xfrm>
                <a:off x="609600" y="1655390"/>
                <a:ext cx="9829800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1.37. (SGK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trang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26)</a:t>
                </a:r>
              </a:p>
              <a:p>
                <a:pPr algn="just"/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đơn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nếu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=10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đơn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a,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đơn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𝐾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sao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+5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=6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+10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 descr="OPL20U25GSXzBJYl68kk8uQGfFKzs7yb1M4KJWUiLk6ZEvGF+qCIPSnY57AbBFCvTW$2023.18.30$30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655390"/>
                <a:ext cx="9829800" cy="2062103"/>
              </a:xfrm>
              <a:prstGeom prst="rect">
                <a:avLst/>
              </a:prstGeom>
              <a:blipFill>
                <a:blip r:embed="rId3"/>
                <a:stretch>
                  <a:fillRect l="-1550" t="-4142" b="-858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 descr="OPL20U25GSXzBJYl68kk8uQGfFKzs7yb1M4KJWUiLk6ZEvGF+qCIPSnY57AbBFCvTW$2023.18.30$30+K4lPs7H94VUqPe2XwIsfPRnrXQE//QTEXxb8/8N4CNc6FpgZahzpTjFhMzSA7T/nHJa11DE8Ng2TP3iAmRczFlmslSuUNOgUeb6yRvs0="/>
          <p:cNvSpPr txBox="1"/>
          <p:nvPr/>
        </p:nvSpPr>
        <p:spPr>
          <a:xfrm>
            <a:off x="1524000" y="3552353"/>
            <a:ext cx="876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 descr="OPL20U25GSXzBJYl68kk8uQGfFKzs7yb1M4KJWUiLk6ZEvGF+qCIPSnY57AbBFCvTW$2023.18.30$30+K4lPs7H94VUqPe2XwIsfPRnrXQE//QTEXxb8/8N4CNc6FpgZahzpTjFhMzSA7T/nHJa11DE8Ng2TP3iAmRczFlmslSuUNOgUeb6yRvs0="/>
              <p:cNvSpPr txBox="1"/>
              <p:nvPr/>
            </p:nvSpPr>
            <p:spPr>
              <a:xfrm>
                <a:off x="1676400" y="4093790"/>
                <a:ext cx="8153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Ta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=10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 descr="OPL20U25GSXzBJYl68kk8uQGfFKzs7yb1M4KJWUiLk6ZEvGF+qCIPSnY57AbBFCvTW$2023.18.30$30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0" y="4093790"/>
                <a:ext cx="8153400" cy="584775"/>
              </a:xfrm>
              <a:prstGeom prst="rect">
                <a:avLst/>
              </a:prstGeom>
              <a:blipFill>
                <a:blip r:embed="rId4"/>
                <a:stretch>
                  <a:fillRect l="-1868" t="-14737" b="-3368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 descr="OPL20U25GSXzBJYl68kk8uQGfFKzs7yb1M4KJWUiLk6ZEvGF+qCIPSnY57AbBFCvTW$2023.18.30$30+K4lPs7H94VUqPe2XwIsfPRnrXQE//QTEXxb8/8N4CNc6FpgZahzpTjFhMzSA7T/nHJa11DE8Ng2TP3iAmRczFlmslSuUNOgUeb6yRvs0="/>
              <p:cNvSpPr txBox="1"/>
              <p:nvPr/>
            </p:nvSpPr>
            <p:spPr>
              <a:xfrm>
                <a:off x="1752600" y="5185588"/>
                <a:ext cx="88392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+5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=6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+10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 descr="OPL20U25GSXzBJYl68kk8uQGfFKzs7yb1M4KJWUiLk6ZEvGF+qCIPSnY57AbBFCvTW$2023.18.30$30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5185588"/>
                <a:ext cx="8839200" cy="584775"/>
              </a:xfrm>
              <a:prstGeom prst="rect">
                <a:avLst/>
              </a:prstGeom>
              <a:blipFill>
                <a:blip r:embed="rId5"/>
                <a:stretch>
                  <a:fillRect l="-1793" t="-14583" b="-322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1676400" y="4593351"/>
                <a:ext cx="883920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 </a:t>
                </a:r>
                <a:r>
                  <a:rPr lang="en-US" sz="3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</a:t>
                </a:r>
                <a14:m>
                  <m:oMath xmlns:m="http://schemas.openxmlformats.org/officeDocument/2006/math">
                    <m:r>
                      <a:rPr lang="en-US" sz="320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=10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:5</m:t>
                    </m:r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0" y="4593351"/>
                <a:ext cx="8839200" cy="584775"/>
              </a:xfrm>
              <a:prstGeom prst="rect">
                <a:avLst/>
              </a:prstGeom>
              <a:blipFill>
                <a:blip r:embed="rId6"/>
                <a:stretch>
                  <a:fillRect l="-1724" t="-14737" b="-3368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 descr="OPL20U25GSXzBJYl68kk8uQGfFKzs7yb1M4KJWUiLk6ZEvGF+qCIPSnY57AbBFCvTW$2023.18.30$30+K4lPs7H94VUqPe2XwIsfPRnrXQE//QTEXxb8/8N4CNc6FpgZahzpTjFhMzSA7T/nHJa11DE8Ng2TP3iAmRczFlmslSuUNOgUeb6yRvs0="/>
              <p:cNvSpPr txBox="1"/>
              <p:nvPr/>
            </p:nvSpPr>
            <p:spPr>
              <a:xfrm>
                <a:off x="1676400" y="5704582"/>
                <a:ext cx="990600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 </a:t>
                </a:r>
                <a:r>
                  <a:rPr lang="en-US" sz="3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phép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nhân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3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𝐾</m:t>
                    </m:r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=6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𝐾</m:t>
                    </m:r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=6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=6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:2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=3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 descr="OPL20U25GSXzBJYl68kk8uQGfFKzs7yb1M4KJWUiLk6ZEvGF+qCIPSnY57AbBFCvTW$2023.18.30$30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0" y="5704582"/>
                <a:ext cx="9906000" cy="1077218"/>
              </a:xfrm>
              <a:prstGeom prst="rect">
                <a:avLst/>
              </a:prstGeom>
              <a:blipFill>
                <a:blip r:embed="rId7"/>
                <a:stretch>
                  <a:fillRect l="-1538" t="-7910" b="-1694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68009B4-A770-4E47-B055-298E2071F8B2}"/>
              </a:ext>
            </a:extLst>
          </p:cNvPr>
          <p:cNvSpPr txBox="1"/>
          <p:nvPr/>
        </p:nvSpPr>
        <p:spPr>
          <a:xfrm>
            <a:off x="609600" y="632421"/>
            <a:ext cx="11277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Dạng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5. 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Tìm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đơn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thức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chưa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biết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trong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một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đẳng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thức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phép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chia 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đơn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thức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solidFill>
                <a:srgbClr val="0000FF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70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1524000" y="0"/>
            <a:ext cx="9144000" cy="55399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BÀI: LUYỆN TẬP CHUNG (</a:t>
            </a:r>
            <a:r>
              <a:rPr lang="en-US" sz="3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 descr="OPL20U25GSXzBJYl68kk8uQGfFKzs7yb1M4KJWUiLk6ZEvGF+qCIPSnY57AbBFCvTW$2023.18.30$30+K4lPs7H94VUqPe2XwIsfPRnrXQE//QTEXxb8/8N4CNc6FpgZahzpTjFhMzSA7T/nHJa11DE8Ng2TP3iAmRczFlmslSuUNOgUeb6yRvs0="/>
              <p:cNvSpPr txBox="1"/>
              <p:nvPr/>
            </p:nvSpPr>
            <p:spPr>
              <a:xfrm>
                <a:off x="609600" y="1600200"/>
                <a:ext cx="9829800" cy="25601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mở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rộng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phép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chia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phép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chia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hết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−7</m:t>
                        </m:r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:3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13</m:t>
                        </m:r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p>
                        </m:sSup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−5</m:t>
                        </m:r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+6</m:t>
                        </m:r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:5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sup>
                    </m:sSup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⋮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=9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−5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=5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 descr="OPL20U25GSXzBJYl68kk8uQGfFKzs7yb1M4KJWUiLk6ZEvGF+qCIPSnY57AbBFCvTW$2023.18.30$30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600200"/>
                <a:ext cx="9829800" cy="2560188"/>
              </a:xfrm>
              <a:prstGeom prst="rect">
                <a:avLst/>
              </a:prstGeom>
              <a:blipFill>
                <a:blip r:embed="rId3"/>
                <a:stretch>
                  <a:fillRect l="-1550" t="-3341" b="-66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 descr="OPL20U25GSXzBJYl68kk8uQGfFKzs7yb1M4KJWUiLk6ZEvGF+qCIPSnY57AbBFCvTW$2023.18.30$30+K4lPs7H94VUqPe2XwIsfPRnrXQE//QTEXxb8/8N4CNc6FpgZahzpTjFhMzSA7T/nHJa11DE8Ng2TP3iAmRczFlmslSuUNOgUeb6yRvs0="/>
          <p:cNvSpPr txBox="1"/>
          <p:nvPr/>
        </p:nvSpPr>
        <p:spPr>
          <a:xfrm>
            <a:off x="1524000" y="4038599"/>
            <a:ext cx="876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762000" y="4595052"/>
                <a:ext cx="1005298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2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sSup>
                          <m:sSupPr>
                            <m:ctrlPr>
                              <a:rPr lang="en-US" sz="32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2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3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−7</m:t>
                        </m:r>
                        <m:sSup>
                          <m:sSupPr>
                            <m:ctrlPr>
                              <a:rPr lang="en-US" sz="32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2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32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:3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sup>
                    </m:sSup>
                    <m:r>
                      <a:rPr lang="en-US" sz="32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=5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32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:3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sup>
                    </m:sSup>
                    <m:r>
                      <a:rPr lang="en-US" sz="32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−7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:3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sup>
                    </m:sSup>
                    <m:r>
                      <a:rPr lang="en-US" sz="32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:3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US" sz="3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Rectangle 2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4595052"/>
                <a:ext cx="10052980" cy="584775"/>
              </a:xfrm>
              <a:prstGeom prst="rect">
                <a:avLst/>
              </a:prstGeom>
              <a:blipFill>
                <a:blip r:embed="rId4"/>
                <a:stretch>
                  <a:fillRect l="-1516" t="-15625" b="-3125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 descr="OPL20U25GSXzBJYl68kk8uQGfFKzs7yb1M4KJWUiLk6ZEvGF+qCIPSnY57AbBFCvTW$2023.18.30$30+K4lPs7H94VUqPe2XwIsfPRnrXQE//QTEXxb8/8N4CNc6FpgZahzpTjFhMzSA7T/nHJa11DE8Ng2TP3iAmRczFlmslSuUNOgUeb6yRvs0="/>
              <p:cNvSpPr txBox="1"/>
              <p:nvPr/>
            </p:nvSpPr>
            <p:spPr>
              <a:xfrm>
                <a:off x="762000" y="5237201"/>
                <a:ext cx="9677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sSup>
                          <m:sSupPr>
                            <m:ctrlPr>
                              <a:rPr lang="en-US" sz="32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2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3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−7</m:t>
                        </m:r>
                        <m:sSup>
                          <m:sSupPr>
                            <m:ctrlPr>
                              <a:rPr lang="en-US" sz="32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2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32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:3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32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𝑛</m:t>
                    </m:r>
                    <m:r>
                      <a:rPr lang="en-US" sz="32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≤1</m:t>
                    </m:r>
                  </m:oMath>
                </a14:m>
                <a:r>
                  <a:rPr lang="en-US" sz="32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6" name="TextBox 5" descr="OPL20U25GSXzBJYl68kk8uQGfFKzs7yb1M4KJWUiLk6ZEvGF+qCIPSnY57AbBFCvTW$2023.18.30$30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5237201"/>
                <a:ext cx="9677400" cy="584775"/>
              </a:xfrm>
              <a:prstGeom prst="rect">
                <a:avLst/>
              </a:prstGeom>
              <a:blipFill>
                <a:blip r:embed="rId5"/>
                <a:stretch>
                  <a:fillRect l="-1574" t="-14583" b="-322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 descr="OPL20U25GSXzBJYl68kk8uQGfFKzs7yb1M4KJWUiLk6ZEvGF+qCIPSnY57AbBFCvTW$2023.18.30$30+K4lPs7H94VUqPe2XwIsfPRnrXQE//QTEXxb8/8N4CNc6FpgZahzpTjFhMzSA7T/nHJa11DE8Ng2TP3iAmRczFlmslSuUNOgUeb6yRvs0="/>
              <p:cNvSpPr txBox="1"/>
              <p:nvPr/>
            </p:nvSpPr>
            <p:spPr>
              <a:xfrm>
                <a:off x="762000" y="5923001"/>
                <a:ext cx="9677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𝑛</m:t>
                    </m:r>
                    <m:r>
                      <a:rPr lang="en-US" sz="32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32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𝑁</m:t>
                    </m:r>
                  </m:oMath>
                </a14:m>
                <a:r>
                  <a:rPr lang="en-US" sz="32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32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32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≤</m:t>
                    </m:r>
                    <m:r>
                      <a:rPr lang="en-US" sz="32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𝑛</m:t>
                    </m:r>
                    <m:r>
                      <a:rPr lang="en-US" sz="32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≤1. </m:t>
                    </m:r>
                    <m:r>
                      <a:rPr lang="en-US" sz="3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𝐷𝑜</m:t>
                    </m:r>
                    <m:r>
                      <a:rPr lang="en-US" sz="3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đó </m:t>
                    </m:r>
                    <m:r>
                      <a:rPr lang="en-US" sz="32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𝑛</m:t>
                    </m:r>
                    <m:r>
                      <a:rPr lang="en-US" sz="32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sz="3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0;1</m:t>
                        </m:r>
                      </m:e>
                    </m:d>
                  </m:oMath>
                </a14:m>
                <a:endParaRPr lang="en-US" sz="3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 descr="OPL20U25GSXzBJYl68kk8uQGfFKzs7yb1M4KJWUiLk6ZEvGF+qCIPSnY57AbBFCvTW$2023.18.30$30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5923001"/>
                <a:ext cx="9677400" cy="584775"/>
              </a:xfrm>
              <a:prstGeom prst="rect">
                <a:avLst/>
              </a:prstGeom>
              <a:blipFill>
                <a:blip r:embed="rId6"/>
                <a:stretch>
                  <a:fillRect l="-1574" t="-14583" b="-322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7E70992-51F1-4E99-8E65-35CDCAB8B93E}"/>
                  </a:ext>
                </a:extLst>
              </p:cNvPr>
              <p:cNvSpPr txBox="1"/>
              <p:nvPr/>
            </p:nvSpPr>
            <p:spPr>
              <a:xfrm>
                <a:off x="580292" y="433824"/>
                <a:ext cx="10468708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altLang="zh-CN" sz="32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Dạng</a:t>
                </a:r>
                <a:r>
                  <a:rPr lang="en-US" altLang="zh-CN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6. </a:t>
                </a:r>
                <a:r>
                  <a:rPr lang="en-US" altLang="zh-CN" sz="32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Tìm</a:t>
                </a:r>
                <a:r>
                  <a:rPr lang="en-US" altLang="zh-CN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điều</a:t>
                </a:r>
                <a:r>
                  <a:rPr lang="en-US" altLang="zh-CN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kiện</a:t>
                </a:r>
                <a:r>
                  <a:rPr lang="en-US" altLang="zh-CN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của</a:t>
                </a:r>
                <a:r>
                  <a:rPr lang="en-US" altLang="zh-CN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32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字魂59号-创粗黑" panose="00000500000000000000" pitchFamily="2" charset="-122"/>
                        <a:cs typeface="Times New Roman" panose="02020603050405020304" pitchFamily="18" charset="0"/>
                      </a:rPr>
                      <m:t>𝒏</m:t>
                    </m:r>
                  </m:oMath>
                </a14:m>
                <a:r>
                  <a:rPr lang="en-US" altLang="zh-CN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để</a:t>
                </a:r>
                <a:r>
                  <a:rPr lang="en-US" altLang="zh-CN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một</a:t>
                </a:r>
                <a:r>
                  <a:rPr lang="en-US" altLang="zh-CN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đa</a:t>
                </a:r>
                <a:r>
                  <a:rPr lang="en-US" altLang="zh-CN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thức</a:t>
                </a:r>
                <a:r>
                  <a:rPr lang="en-US" altLang="zh-CN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chia </a:t>
                </a:r>
                <a:r>
                  <a:rPr lang="en-US" altLang="zh-CN" sz="32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hết</a:t>
                </a:r>
                <a:r>
                  <a:rPr lang="en-US" altLang="zh-CN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cho</a:t>
                </a:r>
                <a:r>
                  <a:rPr lang="en-US" altLang="zh-CN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đơn</a:t>
                </a:r>
                <a:r>
                  <a:rPr lang="en-US" altLang="zh-CN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thức</a:t>
                </a:r>
                <a:r>
                  <a:rPr lang="en-US" altLang="zh-CN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.</a:t>
                </a:r>
                <a:endParaRPr lang="zh-CN" alt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7E70992-51F1-4E99-8E65-35CDCAB8B9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292" y="433824"/>
                <a:ext cx="10468708" cy="1077218"/>
              </a:xfrm>
              <a:prstGeom prst="rect">
                <a:avLst/>
              </a:prstGeom>
              <a:blipFill>
                <a:blip r:embed="rId7"/>
                <a:stretch>
                  <a:fillRect l="-1455" t="-7910" r="-1455" b="-1694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471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3" grpId="0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1524000" y="0"/>
            <a:ext cx="9144000" cy="55399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BÀI: LUYỆN TẬP CHUNG (</a:t>
            </a:r>
            <a:r>
              <a:rPr lang="en-US" sz="3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 descr="OPL20U25GSXzBJYl68kk8uQGfFKzs7yb1M4KJWUiLk6ZEvGF+qCIPSnY57AbBFCvTW$2023.18.30$30+K4lPs7H94VUqPe2XwIsfPRnrXQE//QTEXxb8/8N4CNc6FpgZahzpTjFhMzSA7T/nHJa11DE8Ng2TP3iAmRczFlmslSuUNOgUeb6yRvs0="/>
              <p:cNvSpPr txBox="1"/>
              <p:nvPr/>
            </p:nvSpPr>
            <p:spPr>
              <a:xfrm>
                <a:off x="1676400" y="1143001"/>
                <a:ext cx="876300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mở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rộng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/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13</m:t>
                        </m:r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p>
                        </m:sSup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−5</m:t>
                        </m:r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+6</m:t>
                        </m:r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:5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sup>
                    </m:sSup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 descr="OPL20U25GSXzBJYl68kk8uQGfFKzs7yb1M4KJWUiLk6ZEvGF+qCIPSnY57AbBFCvTW$2023.18.30$30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0" y="1143001"/>
                <a:ext cx="8763000" cy="1077218"/>
              </a:xfrm>
              <a:prstGeom prst="rect">
                <a:avLst/>
              </a:prstGeom>
              <a:blipFill>
                <a:blip r:embed="rId3"/>
                <a:stretch>
                  <a:fillRect l="-1739" t="-7955" b="-1704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1676400" y="2288232"/>
                <a:ext cx="960120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32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13</m:t>
                        </m:r>
                        <m:sSup>
                          <m:sSupPr>
                            <m:ctrlPr>
                              <a:rPr lang="en-US" sz="32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2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p>
                        </m:sSup>
                        <m:sSup>
                          <m:sSupPr>
                            <m:ctrlPr>
                              <a:rPr lang="en-US" sz="32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32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3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−5</m:t>
                        </m:r>
                        <m:sSup>
                          <m:sSupPr>
                            <m:ctrlPr>
                              <a:rPr lang="en-US" sz="32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2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sz="32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32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3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+6</m:t>
                        </m:r>
                        <m:sSup>
                          <m:sSupPr>
                            <m:ctrlPr>
                              <a:rPr lang="en-US" sz="32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2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32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32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32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:5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sup>
                    </m:sSup>
                    <m:sSup>
                      <m:sSupPr>
                        <m:ctrlPr>
                          <a:rPr lang="en-US" sz="3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32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𝑛</m:t>
                    </m:r>
                    <m:r>
                      <a:rPr lang="en-US" sz="32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≤2</m:t>
                    </m:r>
                  </m:oMath>
                </a14:m>
                <a:endParaRPr lang="en-US" sz="3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0" y="2288232"/>
                <a:ext cx="9601200" cy="584775"/>
              </a:xfrm>
              <a:prstGeom prst="rect">
                <a:avLst/>
              </a:prstGeom>
              <a:blipFill>
                <a:blip r:embed="rId4"/>
                <a:stretch>
                  <a:fillRect l="-1587" t="-14583" b="-322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$2023.18.30$30+K4lPs7H94VUqPe2XwIsfPRnrXQE//QTEXxb8/8N4CNc6FpgZahzpTjFhMzSA7T/nHJa11DE8Ng2TP3iAmRczFlmslSuUNOgUeb6yRvs0="/>
              <p:cNvSpPr txBox="1"/>
              <p:nvPr/>
            </p:nvSpPr>
            <p:spPr>
              <a:xfrm>
                <a:off x="1676400" y="2971800"/>
                <a:ext cx="87630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𝑛</m:t>
                    </m:r>
                    <m:r>
                      <a:rPr lang="en-US" sz="32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32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𝑁</m:t>
                    </m:r>
                  </m:oMath>
                </a14:m>
                <a:r>
                  <a:rPr lang="en-US" sz="32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32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32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≤</m:t>
                    </m:r>
                    <m:r>
                      <a:rPr lang="en-US" sz="32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𝑛</m:t>
                    </m:r>
                    <m:r>
                      <a:rPr lang="en-US" sz="32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≤2. </m:t>
                    </m:r>
                    <m:r>
                      <a:rPr lang="en-US" sz="3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𝐷𝑜</m:t>
                    </m:r>
                    <m:r>
                      <a:rPr lang="en-US" sz="3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đó </m:t>
                    </m:r>
                    <m:r>
                      <a:rPr lang="en-US" sz="32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𝑛</m:t>
                    </m:r>
                    <m:r>
                      <a:rPr lang="en-US" sz="32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sz="3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0;1;2</m:t>
                        </m:r>
                      </m:e>
                    </m:d>
                  </m:oMath>
                </a14:m>
                <a:endParaRPr lang="en-US" sz="3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 descr="OPL20U25GSXzBJYl68kk8uQGfFKzs7yb1M4KJWUiLk6ZEvGF+qCIPSnY57AbBFCvTW$2023.18.30$30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0" y="2971800"/>
                <a:ext cx="8763000" cy="584775"/>
              </a:xfrm>
              <a:prstGeom prst="rect">
                <a:avLst/>
              </a:prstGeom>
              <a:blipFill>
                <a:blip r:embed="rId5"/>
                <a:stretch>
                  <a:fillRect l="-1739" t="-14737" b="-3263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293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2209800" y="1092368"/>
            <a:ext cx="3143250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5486400" y="2375276"/>
            <a:ext cx="4648200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MỞ ĐẦU/ KHỞI ĐỘNG</a:t>
            </a:r>
            <a:endParaRPr lang="en-US" sz="3200" dirty="0"/>
          </a:p>
        </p:txBody>
      </p:sp>
      <p:pic>
        <p:nvPicPr>
          <p:cNvPr id="6" name="Hình ảnh 5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4143E7E-651B-40FB-A4A2-3F088BFE4B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/>
        </p:blipFill>
        <p:spPr>
          <a:xfrm>
            <a:off x="6096000" y="3048000"/>
            <a:ext cx="1752600" cy="169666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952578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1524000" y="0"/>
            <a:ext cx="9144000" cy="55399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BÀI: LUYỆN TẬP CHUNG (</a:t>
            </a:r>
            <a:r>
              <a:rPr lang="en-US" sz="3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 descr="OPL20U25GSXzBJYl68kk8uQGfFKzs7yb1M4KJWUiLk6ZEvGF+qCIPSnY57AbBFCvTW$2023.18.30$30+K4lPs7H94VUqPe2XwIsfPRnrXQE//QTEXxb8/8N4CNc6FpgZahzpTjFhMzSA7T/nHJa11DE8Ng2TP3iAmRczFlmslSuUNOgUeb6yRvs0="/>
              <p:cNvSpPr txBox="1"/>
              <p:nvPr/>
            </p:nvSpPr>
            <p:spPr>
              <a:xfrm>
                <a:off x="1676400" y="1143001"/>
                <a:ext cx="9525000" cy="10828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mở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rộng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/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⋮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=9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−5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=5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 descr="OPL20U25GSXzBJYl68kk8uQGfFKzs7yb1M4KJWUiLk6ZEvGF+qCIPSnY57AbBFCvTW$2023.18.30$30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0" y="1143001"/>
                <a:ext cx="9525000" cy="1082861"/>
              </a:xfrm>
              <a:prstGeom prst="rect">
                <a:avLst/>
              </a:prstGeom>
              <a:blipFill>
                <a:blip r:embed="rId3"/>
                <a:stretch>
                  <a:fillRect l="-1599" t="-7910" b="-1694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698577" y="2191776"/>
                <a:ext cx="9995685" cy="11908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/>
                <a:r>
                  <a:rPr lang="en-US" sz="32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32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⋮</m:t>
                    </m:r>
                    <m:r>
                      <a:rPr lang="en-US" sz="32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32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32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3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32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en-US" sz="32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sz="32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  <m:r>
                              <a:rPr lang="en-US" sz="32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−1≥3</m:t>
                            </m:r>
                          </m:e>
                          <m:e>
                            <m:r>
                              <a:rPr lang="en-US" sz="32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  <m:r>
                              <a:rPr lang="en-US" sz="32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≤5</m:t>
                            </m:r>
                          </m:e>
                        </m:eqArr>
                        <m: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h𝑎𝑦</m:t>
                        </m:r>
                        <m: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d>
                          <m:dPr>
                            <m:begChr m:val="{"/>
                            <m:endChr m:val=""/>
                            <m:ctrlPr>
                              <a:rPr lang="en-US" sz="32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sz="32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US" sz="32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𝑛</m:t>
                                </m:r>
                                <m:r>
                                  <a:rPr lang="en-US" sz="32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≥2</m:t>
                                </m:r>
                              </m:e>
                              <m:e>
                                <m:r>
                                  <a:rPr lang="en-US" sz="32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𝑛</m:t>
                                </m:r>
                                <m:r>
                                  <a:rPr lang="en-US" sz="32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≤5</m:t>
                                </m:r>
                              </m:e>
                            </m:eqArr>
                            <m:r>
                              <a:rPr lang="en-US" sz="3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 </m:t>
                            </m:r>
                            <m:r>
                              <a:rPr lang="en-US" sz="3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𝑆𝑢𝑦</m:t>
                            </m:r>
                            <m:r>
                              <a:rPr lang="en-US" sz="3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sz="3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𝑟𝑎</m:t>
                            </m:r>
                            <m:r>
                              <a:rPr lang="en-US" sz="3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: 2≤</m:t>
                            </m:r>
                            <m:r>
                              <a:rPr lang="en-US" sz="32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  <m:r>
                              <a:rPr lang="en-US" sz="32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≤5</m:t>
                            </m:r>
                          </m:e>
                        </m:d>
                      </m:e>
                    </m:d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577" y="2191776"/>
                <a:ext cx="9995685" cy="1190839"/>
              </a:xfrm>
              <a:prstGeom prst="rect">
                <a:avLst/>
              </a:prstGeom>
              <a:blipFill>
                <a:blip r:embed="rId4"/>
                <a:stretch>
                  <a:fillRect l="-15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 descr="OPL20U25GSXzBJYl68kk8uQGfFKzs7yb1M4KJWUiLk6ZEvGF+qCIPSnY57AbBFCvTW$2023.18.30$30+K4lPs7H94VUqPe2XwIsfPRnrXQE//QTEXxb8/8N4CNc6FpgZahzpTjFhMzSA7T/nHJa11DE8Ng2TP3iAmRczFlmslSuUNOgUeb6yRvs0="/>
              <p:cNvSpPr txBox="1"/>
              <p:nvPr/>
            </p:nvSpPr>
            <p:spPr>
              <a:xfrm>
                <a:off x="609600" y="3505200"/>
                <a:ext cx="87630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𝑛</m:t>
                    </m:r>
                    <m:r>
                      <a:rPr lang="en-US" sz="32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32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𝑁</m:t>
                    </m:r>
                  </m:oMath>
                </a14:m>
                <a:r>
                  <a:rPr lang="en-US" sz="32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32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𝑛</m:t>
                    </m:r>
                    <m:r>
                      <a:rPr lang="en-US" sz="32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sz="3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2;3;4;5</m:t>
                        </m:r>
                      </m:e>
                    </m:d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 descr="OPL20U25GSXzBJYl68kk8uQGfFKzs7yb1M4KJWUiLk6ZEvGF+qCIPSnY57AbBFCvTW$2023.18.30$30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3505200"/>
                <a:ext cx="8763000" cy="584775"/>
              </a:xfrm>
              <a:prstGeom prst="rect">
                <a:avLst/>
              </a:prstGeom>
              <a:blipFill>
                <a:blip r:embed="rId5"/>
                <a:stretch>
                  <a:fillRect l="-1739" t="-14583" b="-322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8977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2133600" y="1371600"/>
            <a:ext cx="3235960" cy="318516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pic>
        <p:nvPicPr>
          <p:cNvPr id="4" name="Hình ảnh 3" descr="OPL20U25GSXzBJYl68kk8uQGfFKzs7yb1M4KJWUiLk6ZEvGF+qCIPSnY57AbBFCvTW$2023.18.30$30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225" y="3533337"/>
            <a:ext cx="2320220" cy="2234972"/>
          </a:xfrm>
          <a:prstGeom prst="rect">
            <a:avLst/>
          </a:prstGeom>
        </p:spPr>
      </p:pic>
      <p:sp>
        <p:nvSpPr>
          <p:cNvPr id="2" name="TextBox 10" descr="OPL20U25GSXzBJYl68kk8uQGfFKzs7yb1M4KJWUiLk6ZEvGF+qCIPSnY57AbBFCvTW$2023.18.30$30+K4lPs7H94VUqPe2XwIsfPRnrXQE//QTEXxb8/8N4CNc6FpgZahzpTjFhMzSA7T/nHJa11DE8Ng2TP3iAmRczFlmslSuUNOgUeb6yRvs0="/>
          <p:cNvSpPr txBox="1"/>
          <p:nvPr/>
        </p:nvSpPr>
        <p:spPr>
          <a:xfrm>
            <a:off x="5599090" y="2672399"/>
            <a:ext cx="3544910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329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2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1524000" y="0"/>
            <a:ext cx="9144000" cy="55399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BÀI: LUYỆN TẬP CHUNG (</a:t>
            </a:r>
            <a:r>
              <a:rPr lang="en-US" sz="3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Đồng hồ đếm ngược 5 phút có âm thanh" descr="OPL20U25GSXzBJYl68kk8uQGfFKzs7yb1M4KJWUiLk6ZEvGF+qCIPSnY57AbBFCvTW$2023.18.30$30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11684D87-BB8D-7EAC-6E1F-1A0909A3B6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86900" y="1371600"/>
            <a:ext cx="2362199" cy="13287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A393E38-4C83-C9A2-58F0-F1CA0F07E7FA}"/>
                  </a:ext>
                </a:extLst>
              </p:cNvPr>
              <p:cNvSpPr txBox="1"/>
              <p:nvPr/>
            </p:nvSpPr>
            <p:spPr>
              <a:xfrm>
                <a:off x="152400" y="609600"/>
                <a:ext cx="8305800" cy="60016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1.38. (SGK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trang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26)</a:t>
                </a:r>
              </a:p>
              <a:p>
                <a:pPr algn="just"/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Chuyện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rằng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Rùa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chạy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đua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Thỏ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Thỏ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chạy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gấp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60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Rùa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nhưng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chỉ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𝑡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phút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chạy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Thỏ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dừng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lại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mặc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dù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chưa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đích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Do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mải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chơi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Thỏ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rằng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Rùa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vẫn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cần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chạy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liên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tục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90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𝑡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phút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đích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trước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Thỏ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/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𝑣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𝑝h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ú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tốc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chạy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Rùa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viết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đơn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thị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quãng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Thỏ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Rùa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chạy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/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Hỏi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Rùa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chạy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quãng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gấp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bao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nhiêu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quãng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Thỏ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chạy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3" name="TextBox 2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A393E38-4C83-C9A2-58F0-F1CA0F07E7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609600"/>
                <a:ext cx="8305800" cy="6001643"/>
              </a:xfrm>
              <a:prstGeom prst="rect">
                <a:avLst/>
              </a:prstGeom>
              <a:blipFill>
                <a:blip r:embed="rId6"/>
                <a:stretch>
                  <a:fillRect l="-1834" t="-1421" r="-176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060FB65-89A2-2C5A-FAD8-96C1F9189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892" y="3124200"/>
            <a:ext cx="3699206" cy="370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257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6098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1524000" y="0"/>
            <a:ext cx="9144000" cy="55399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BÀI: LUYỆN TẬP CHUNG (</a:t>
            </a:r>
            <a:r>
              <a:rPr lang="en-US" sz="3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 descr="OPL20U25GSXzBJYl68kk8uQGfFKzs7yb1M4KJWUiLk6ZEvGF+qCIPSnY57AbBFCvTW$2023.18.30$30+K4lPs7H94VUqPe2XwIsfPRnrXQE//QTEXxb8/8N4CNc6FpgZahzpTjFhMzSA7T/nHJa11DE8Ng2TP3iAmRczFlmslSuUNOgUeb6yRvs0="/>
          <p:cNvSpPr txBox="1"/>
          <p:nvPr/>
        </p:nvSpPr>
        <p:spPr>
          <a:xfrm>
            <a:off x="1524000" y="1371600"/>
            <a:ext cx="876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 descr="OPL20U25GSXzBJYl68kk8uQGfFKzs7yb1M4KJWUiLk6ZEvGF+qCIPSnY57AbBFCvTW$2023.18.30$30+K4lPs7H94VUqPe2XwIsfPRnrXQE//QTEXxb8/8N4CNc6FpgZahzpTjFhMzSA7T/nHJa11DE8Ng2TP3iAmRczFlmslSuUNOgUeb6yRvs0="/>
              <p:cNvSpPr txBox="1"/>
              <p:nvPr/>
            </p:nvSpPr>
            <p:spPr>
              <a:xfrm>
                <a:off x="1676400" y="1884402"/>
                <a:ext cx="87630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Quãng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Rùa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chạy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𝑅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=90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𝑡𝑣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</m:d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 descr="OPL20U25GSXzBJYl68kk8uQGfFKzs7yb1M4KJWUiLk6ZEvGF+qCIPSnY57AbBFCvTW$2023.18.30$30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0" y="1884402"/>
                <a:ext cx="8763000" cy="584775"/>
              </a:xfrm>
              <a:prstGeom prst="rect">
                <a:avLst/>
              </a:prstGeom>
              <a:blipFill>
                <a:blip r:embed="rId3"/>
                <a:stretch>
                  <a:fillRect l="-1739" t="-14583" b="-322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 descr="OPL20U25GSXzBJYl68kk8uQGfFKzs7yb1M4KJWUiLk6ZEvGF+qCIPSnY57AbBFCvTW$2023.18.30$30+K4lPs7H94VUqPe2XwIsfPRnrXQE//QTEXxb8/8N4CNc6FpgZahzpTjFhMzSA7T/nHJa11DE8Ng2TP3iAmRczFlmslSuUNOgUeb6yRvs0="/>
              <p:cNvSpPr txBox="1"/>
              <p:nvPr/>
            </p:nvSpPr>
            <p:spPr>
              <a:xfrm>
                <a:off x="1676400" y="2565738"/>
                <a:ext cx="876300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Vận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tốc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chạy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Thỏ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60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𝑣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quãng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chạy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Thỏ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7" name="TextBox 6" descr="OPL20U25GSXzBJYl68kk8uQGfFKzs7yb1M4KJWUiLk6ZEvGF+qCIPSnY57AbBFCvTW$2023.18.30$30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0" y="2565738"/>
                <a:ext cx="8763000" cy="1077218"/>
              </a:xfrm>
              <a:prstGeom prst="rect">
                <a:avLst/>
              </a:prstGeom>
              <a:blipFill>
                <a:blip r:embed="rId4"/>
                <a:stretch>
                  <a:fillRect l="-1739" t="-7910" r="-1669" b="-1694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 descr="OPL20U25GSXzBJYl68kk8uQGfFKzs7yb1M4KJWUiLk6ZEvGF+qCIPSnY57AbBFCvTW$2023.18.30$30+K4lPs7H94VUqPe2XwIsfPRnrXQE//QTEXxb8/8N4CNc6FpgZahzpTjFhMzSA7T/nHJa11DE8Ng2TP3iAmRczFlmslSuUNOgUeb6yRvs0="/>
              <p:cNvSpPr txBox="1"/>
              <p:nvPr/>
            </p:nvSpPr>
            <p:spPr>
              <a:xfrm>
                <a:off x="1752600" y="3713202"/>
                <a:ext cx="87630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Ta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𝑅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𝑇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=90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𝑡𝑣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:60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𝑡𝑣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=1,5</m:t>
                    </m:r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 descr="OPL20U25GSXzBJYl68kk8uQGfFKzs7yb1M4KJWUiLk6ZEvGF+qCIPSnY57AbBFCvTW$2023.18.30$30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3713202"/>
                <a:ext cx="8763000" cy="584775"/>
              </a:xfrm>
              <a:prstGeom prst="rect">
                <a:avLst/>
              </a:prstGeom>
              <a:blipFill>
                <a:blip r:embed="rId5"/>
                <a:stretch>
                  <a:fillRect l="-1809" t="-14583" b="-322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 descr="OPL20U25GSXzBJYl68kk8uQGfFKzs7yb1M4KJWUiLk6ZEvGF+qCIPSnY57AbBFCvTW$2023.18.30$30+K4lPs7H94VUqPe2XwIsfPRnrXQE//QTEXxb8/8N4CNc6FpgZahzpTjFhMzSA7T/nHJa11DE8Ng2TP3iAmRczFlmslSuUNOgUeb6yRvs0="/>
          <p:cNvSpPr txBox="1"/>
          <p:nvPr/>
        </p:nvSpPr>
        <p:spPr>
          <a:xfrm>
            <a:off x="1752600" y="4322803"/>
            <a:ext cx="8763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rưỡi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8D7A806-0F8A-40B3-8DAD-AD3ED3431A9C}"/>
                  </a:ext>
                </a:extLst>
              </p:cNvPr>
              <p:cNvSpPr txBox="1"/>
              <p:nvPr/>
            </p:nvSpPr>
            <p:spPr>
              <a:xfrm>
                <a:off x="3655256" y="3072825"/>
                <a:ext cx="609834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𝑇</m:t>
                    </m:r>
                    <m:r>
                      <a:rPr lang="en-US" sz="32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=60</m:t>
                    </m:r>
                    <m:r>
                      <a:rPr lang="en-US" sz="32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𝑣</m:t>
                    </m:r>
                    <m:r>
                      <a:rPr lang="en-US" sz="32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2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32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=60</m:t>
                    </m:r>
                    <m:r>
                      <a:rPr lang="en-US" sz="32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𝑡𝑣</m:t>
                    </m:r>
                    <m:r>
                      <a:rPr lang="en-US" sz="32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</m:d>
                  </m:oMath>
                </a14:m>
                <a:r>
                  <a:rPr lang="en-US" sz="3200" dirty="0"/>
                  <a:t>.  </a:t>
                </a:r>
              </a:p>
            </p:txBody>
          </p:sp>
        </mc:Choice>
        <mc:Fallback xmlns="">
          <p:sp>
            <p:nvSpPr>
              <p:cNvPr id="10" name="TextBox 9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8D7A806-0F8A-40B3-8DAD-AD3ED3431A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256" y="3072825"/>
                <a:ext cx="6098344" cy="584775"/>
              </a:xfrm>
              <a:prstGeom prst="rect">
                <a:avLst/>
              </a:prstGeom>
              <a:blipFill>
                <a:blip r:embed="rId6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819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3AC967-D76F-4BEA-9802-36BAE58E09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9906000" y="918707"/>
            <a:ext cx="940866" cy="940866"/>
          </a:xfrm>
          <a:prstGeom prst="rect">
            <a:avLst/>
          </a:prstGeom>
        </p:spPr>
      </p:pic>
      <p:pic>
        <p:nvPicPr>
          <p:cNvPr id="4" name="Google Shape;213;p23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B091707-62F1-0790-F0CD-A27A695345C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52400" y="5606305"/>
            <a:ext cx="2286000" cy="123645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14;p23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A68ACEA-3938-617C-DF6C-B9D82AE7B6EC}"/>
              </a:ext>
            </a:extLst>
          </p:cNvPr>
          <p:cNvSpPr txBox="1"/>
          <p:nvPr/>
        </p:nvSpPr>
        <p:spPr>
          <a:xfrm>
            <a:off x="2438400" y="762000"/>
            <a:ext cx="5777166" cy="561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defTabSz="685800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HƯỚNG DẪN HỌC Ở NHÀ</a:t>
            </a:r>
            <a:endParaRPr sz="1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3A46C90-8605-0A5E-6F29-92C5F343AD8B}"/>
                  </a:ext>
                </a:extLst>
              </p:cNvPr>
              <p:cNvSpPr/>
              <p:nvPr/>
            </p:nvSpPr>
            <p:spPr>
              <a:xfrm>
                <a:off x="1219200" y="1371601"/>
                <a:ext cx="9906000" cy="40318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 algn="just" defTabSz="685800">
                  <a:buClr>
                    <a:srgbClr val="000000"/>
                  </a:buClr>
                  <a:buFont typeface="Wingdings" panose="05000000000000000000" pitchFamily="2" charset="2"/>
                  <a:buChar char="q"/>
                </a:pPr>
                <a:r>
                  <a:rPr lang="en-US" sz="3000" kern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Nắm</a:t>
                </a:r>
                <a:r>
                  <a:rPr lang="en-US" sz="3200" kern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vững</a:t>
                </a:r>
                <a:r>
                  <a:rPr lang="en-US" sz="3200" kern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điều</a:t>
                </a:r>
                <a:r>
                  <a:rPr lang="en-US" sz="3200" kern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kiện</a:t>
                </a:r>
                <a:r>
                  <a:rPr lang="en-US" sz="3200" kern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để</a:t>
                </a:r>
                <a:r>
                  <a:rPr lang="en-US" sz="3200" kern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đơn</a:t>
                </a:r>
                <a:r>
                  <a:rPr lang="en-US" sz="3200" kern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thức</a:t>
                </a:r>
                <a:r>
                  <a:rPr lang="en-US" sz="3200" kern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/>
                        <a:sym typeface="Arial"/>
                      </a:rPr>
                      <m:t>𝐴</m:t>
                    </m:r>
                  </m:oMath>
                </a14:m>
                <a:r>
                  <a:rPr lang="en-US" sz="3200" kern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chia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hết</a:t>
                </a:r>
                <a:r>
                  <a:rPr lang="en-US" sz="3200" kern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cho</a:t>
                </a:r>
                <a:r>
                  <a:rPr lang="en-US" sz="3200" kern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đơn</a:t>
                </a:r>
                <a:r>
                  <a:rPr lang="en-US" sz="3200" kern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thức</a:t>
                </a:r>
                <a:r>
                  <a:rPr lang="en-US" sz="3200" kern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𝐵</m:t>
                    </m:r>
                  </m:oMath>
                </a14:m>
                <a:r>
                  <a:rPr lang="en-US" sz="3200" kern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.</a:t>
                </a:r>
              </a:p>
              <a:p>
                <a:pPr marL="342900" indent="-342900" defTabSz="685800">
                  <a:buClr>
                    <a:srgbClr val="000000"/>
                  </a:buClr>
                  <a:buFont typeface="Wingdings" panose="05000000000000000000" pitchFamily="2" charset="2"/>
                  <a:buChar char="q"/>
                </a:pPr>
                <a:r>
                  <a:rPr lang="en-US" sz="3200" kern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Học</a:t>
                </a:r>
                <a:r>
                  <a:rPr lang="en-US" sz="3200" kern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thuộc</a:t>
                </a:r>
                <a:r>
                  <a:rPr lang="en-US" sz="3200" kern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quy</a:t>
                </a:r>
                <a:r>
                  <a:rPr lang="en-US" sz="3200" kern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tắc</a:t>
                </a:r>
                <a:r>
                  <a:rPr lang="en-US" sz="3200" kern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 chia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đơn</a:t>
                </a:r>
                <a:r>
                  <a:rPr lang="en-US" sz="3200" kern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thức</a:t>
                </a:r>
                <a:r>
                  <a:rPr lang="en-US" sz="3200" kern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cho</a:t>
                </a:r>
                <a:r>
                  <a:rPr lang="en-US" sz="3200" kern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đơn</a:t>
                </a:r>
                <a:r>
                  <a:rPr lang="en-US" sz="3200" kern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thức</a:t>
                </a:r>
                <a:r>
                  <a:rPr lang="en-US" sz="3200" kern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 (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trường</a:t>
                </a:r>
                <a:r>
                  <a:rPr lang="en-US" sz="3200" kern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hợp</a:t>
                </a:r>
                <a:r>
                  <a:rPr lang="en-US" sz="3200" kern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 chia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hết</a:t>
                </a:r>
                <a:r>
                  <a:rPr lang="en-US" sz="3200" kern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),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điều</a:t>
                </a:r>
                <a:r>
                  <a:rPr lang="en-US" sz="3200" kern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kiện</a:t>
                </a:r>
                <a:r>
                  <a:rPr lang="en-US" sz="3200" kern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để</a:t>
                </a:r>
                <a:r>
                  <a:rPr lang="en-US" sz="3200" kern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đa</a:t>
                </a:r>
                <a:r>
                  <a:rPr lang="en-US" sz="3200" kern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thức</a:t>
                </a:r>
                <a:r>
                  <a:rPr lang="en-US" sz="3200" kern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 chia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hết</a:t>
                </a:r>
                <a:r>
                  <a:rPr lang="en-US" sz="3200" kern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cho</a:t>
                </a:r>
                <a:r>
                  <a:rPr lang="en-US" sz="3200" kern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đơn</a:t>
                </a:r>
                <a:r>
                  <a:rPr lang="en-US" sz="3200" kern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thức</a:t>
                </a:r>
                <a:r>
                  <a:rPr lang="en-US" sz="3200" kern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,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quy</a:t>
                </a:r>
                <a:r>
                  <a:rPr lang="en-US" sz="3200" kern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tắc</a:t>
                </a:r>
                <a:r>
                  <a:rPr lang="en-US" sz="3200" kern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 chia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đa</a:t>
                </a:r>
                <a:r>
                  <a:rPr lang="en-US" sz="3200" kern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thức</a:t>
                </a:r>
                <a:r>
                  <a:rPr lang="en-US" sz="3200" kern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cho</a:t>
                </a:r>
                <a:r>
                  <a:rPr lang="en-US" sz="3200" kern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đơn</a:t>
                </a:r>
                <a:r>
                  <a:rPr lang="en-US" sz="3200" kern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thức</a:t>
                </a:r>
                <a:r>
                  <a:rPr lang="en-US" sz="3200" kern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 (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trường</a:t>
                </a:r>
                <a:r>
                  <a:rPr lang="en-US" sz="3200" kern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hợp</a:t>
                </a:r>
                <a:r>
                  <a:rPr lang="en-US" sz="3200" kern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 chia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hết</a:t>
                </a:r>
                <a:r>
                  <a:rPr lang="en-US" sz="3200" kern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).</a:t>
                </a:r>
                <a:endParaRPr lang="en-US" sz="32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endParaRPr>
              </a:p>
              <a:p>
                <a:pPr marL="342900" indent="-342900" defTabSz="685800">
                  <a:buClr>
                    <a:srgbClr val="000000"/>
                  </a:buClr>
                  <a:buFont typeface="Wingdings" panose="05000000000000000000" pitchFamily="2" charset="2"/>
                  <a:buChar char="q"/>
                </a:pPr>
                <a:r>
                  <a:rPr lang="nl-NL" sz="3200" kern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 Ôn tập lại toàn bộ kiến thức trong chương I, chuẩn bị các bài tập cuối chương I SGK trang 27, 28.</a:t>
                </a:r>
              </a:p>
              <a:p>
                <a:pPr marL="342900" indent="-342900" defTabSz="685800">
                  <a:buClr>
                    <a:srgbClr val="000000"/>
                  </a:buClr>
                  <a:buFont typeface="Wingdings" panose="05000000000000000000" pitchFamily="2" charset="2"/>
                  <a:buChar char="q"/>
                </a:pPr>
                <a:r>
                  <a:rPr lang="nl-NL" sz="3200" kern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 Làm các bài tập trong SBT.</a:t>
                </a:r>
                <a:endParaRPr lang="en-US" sz="32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6" name="Rectangle 5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3A46C90-8605-0A5E-6F29-92C5F343AD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1371601"/>
                <a:ext cx="9906000" cy="4031873"/>
              </a:xfrm>
              <a:prstGeom prst="rect">
                <a:avLst/>
              </a:prstGeom>
              <a:blipFill>
                <a:blip r:embed="rId5"/>
                <a:stretch>
                  <a:fillRect l="-1354" t="-2118" r="-2154" b="-39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505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96088C9-A8F9-491E-B242-9733E9906C55}"/>
              </a:ext>
            </a:extLst>
          </p:cNvPr>
          <p:cNvSpPr/>
          <p:nvPr/>
        </p:nvSpPr>
        <p:spPr>
          <a:xfrm>
            <a:off x="3270826" y="1948719"/>
            <a:ext cx="5981446" cy="198515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>
              <a:defRPr/>
            </a:pP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FF0000"/>
                </a:solidFill>
                <a:latin typeface="Tw Cen MT" panose="020B0602020104020603"/>
              </a:rPr>
              <a:t>T</a:t>
            </a: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000000"/>
                </a:solidFill>
                <a:latin typeface="Tw Cen MT" panose="020B0602020104020603"/>
              </a:rPr>
              <a:t>H</a:t>
            </a: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00B0F0"/>
                </a:solidFill>
                <a:latin typeface="Tw Cen MT" panose="020B0602020104020603"/>
              </a:rPr>
              <a:t>E</a:t>
            </a: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FF0000"/>
                </a:solidFill>
                <a:latin typeface="Tw Cen MT" panose="020B0602020104020603"/>
              </a:rPr>
              <a:t> </a:t>
            </a: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CCFF33"/>
                </a:solidFill>
                <a:latin typeface="Tw Cen MT" panose="020B0602020104020603"/>
              </a:rPr>
              <a:t>E</a:t>
            </a: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0070C0"/>
                </a:solidFill>
                <a:latin typeface="Tw Cen MT" panose="020B0602020104020603"/>
              </a:rPr>
              <a:t>N</a:t>
            </a: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FF0000"/>
                </a:solidFill>
                <a:latin typeface="Tw Cen MT" panose="020B0602020104020603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71091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PL20U25GSXzBJYl68kk8uQGfFKzs7yb1M4KJWUiLk6ZEvGF+qCIPSnY57AbBFCvTW$2023.18.30$30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709" y="685800"/>
            <a:ext cx="5410200" cy="196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 descr="OPL20U25GSXzBJYl68kk8uQGfFKzs7yb1M4KJWUiLk6ZEvGF+qCIPSnY57AbBFCvTW$2023.18.30$30+K4lPs7H94VUqPe2XwIsfPRnrXQE//QTEXxb8/8N4CNc6FpgZahzpTjFhMzSA7T/nHJa11DE8Ng2TP3iAmRczFlmslSuUNOgUeb6yRvs0="/>
          <p:cNvSpPr txBox="1"/>
          <p:nvPr/>
        </p:nvSpPr>
        <p:spPr>
          <a:xfrm>
            <a:off x="4648200" y="1162050"/>
            <a:ext cx="3657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DỌN SẠCH </a:t>
            </a:r>
          </a:p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ĐẠI DƯƠNG</a:t>
            </a:r>
          </a:p>
        </p:txBody>
      </p:sp>
      <p:pic>
        <p:nvPicPr>
          <p:cNvPr id="11" name="Picture 10" descr="OPL20U25GSXzBJYl68kk8uQGfFKzs7yb1M4KJWUiLk6ZEvGF+qCIPSnY57AbBFCvTW$2023.18.30$30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84" b="34302" l="41277" r="54043">
                        <a14:foregroundMark x1="43404" y1="24128" x2="44965" y2="23256"/>
                        <a14:foregroundMark x1="47234" y1="18023" x2="50780" y2="174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16" t="15680" r="47691" b="66305"/>
          <a:stretch/>
        </p:blipFill>
        <p:spPr>
          <a:xfrm>
            <a:off x="5791200" y="3547720"/>
            <a:ext cx="1440874" cy="1254952"/>
          </a:xfrm>
          <a:prstGeom prst="rect">
            <a:avLst/>
          </a:prstGeom>
        </p:spPr>
      </p:pic>
      <p:pic>
        <p:nvPicPr>
          <p:cNvPr id="12" name="Picture 11" descr="OPL20U25GSXzBJYl68kk8uQGfFKzs7yb1M4KJWUiLk6ZEvGF+qCIPSnY57AbBFCvTW$2023.18.30$30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07" b="32155" l="10000" r="44167">
                        <a14:backgroundMark x1="29167" y1="29329" x2="28889" y2="27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84" r="56667" b="69081"/>
          <a:stretch/>
        </p:blipFill>
        <p:spPr>
          <a:xfrm>
            <a:off x="7647707" y="3312267"/>
            <a:ext cx="886694" cy="867320"/>
          </a:xfrm>
          <a:prstGeom prst="rect">
            <a:avLst/>
          </a:prstGeom>
        </p:spPr>
      </p:pic>
      <p:pic>
        <p:nvPicPr>
          <p:cNvPr id="13" name="Picture 6" descr="OPL20U25GSXzBJYl68kk8uQGfFKzs7yb1M4KJWUiLk6ZEvGF+qCIPSnY57AbBFCvTW$2023.18.30$30+K4lPs7H94VUqPe2XwIsfPRnrXQE//QTEXxb8/8N4CNc6FpgZahzpTjFhMzSA7T/nHJa11DE8Ng2TP3iAmRczFlmslSuUNOgUeb6yRvs0=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708513" y="3048001"/>
            <a:ext cx="943255" cy="868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OPL20U25GSXzBJYl68kk8uQGfFKzs7yb1M4KJWUiLk6ZEvGF+qCIPSnY57AbBFCvTW$2023.18.30$30+K4lPs7H94VUqPe2XwIsfPRnrXQE//QTEXxb8/8N4CNc6FpgZahzpTjFhMzSA7T/nHJa11DE8Ng2TP3iAmRczFlmslSuUNOgUeb6yRvs0=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5400" y="4258491"/>
            <a:ext cx="1028700" cy="72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OPL20U25GSXzBJYl68kk8uQGfFKzs7yb1M4KJWUiLk6ZEvGF+qCIPSnY57AbBFCvTW$2023.18.30$30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1" y="6096001"/>
            <a:ext cx="1159877" cy="93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 descr="OPL20U25GSXzBJYl68kk8uQGfFKzs7yb1M4KJWUiLk6ZEvGF+qCIPSnY57AbBFCvTW$2023.18.30$30+K4lPs7H94VUqPe2XwIsfPRnrXQE//QTEXxb8/8N4CNc6FpgZahzpTjFhMzSA7T/nHJa11DE8Ng2TP3iAmRczFlmslSuUNOgUeb6yRvs0=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8648" y="5467416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 descr="OPL20U25GSXzBJYl68kk8uQGfFKzs7yb1M4KJWUiLk6ZEvGF+qCIPSnY57AbBFCvTW$2023.18.30$30+K4lPs7H94VUqPe2XwIsfPRnrXQE//QTEXxb8/8N4CNc6FpgZahzpTjFhMzSA7T/nHJa11DE8Ng2TP3iAmRczFlmslSuUNOgUeb6yRvs0=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38426"/>
            <a:ext cx="2743200" cy="1049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ounded Rectangle 20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1562991" y="3277632"/>
            <a:ext cx="9409809" cy="262495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981200" y="3542926"/>
            <a:ext cx="891540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thải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dọn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1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9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31214E-7 L -1.14271 0.0111 " pathEditMode="relative" rAng="0" ptsTypes="AA">
                                      <p:cBhvr>
                                        <p:cTn id="8" dur="3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10" dur="3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1111 L -1.25065 0.00718 " pathEditMode="relative" rAng="0" ptsTypes="AA">
                                      <p:cBhvr>
                                        <p:cTn id="12" dur="36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90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68 -0.0541 L 1.16476 -0.05063 " pathEditMode="relative" rAng="0" ptsTypes="AA">
                                      <p:cBhvr>
                                        <p:cTn id="20" dur="27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OPL20U25GSXzBJYl68kk8uQGfFKzs7yb1M4KJWUiLk6ZEvGF+qCIPSnY57AbBFCvTW$2023.18.30$30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84" b="34302" l="41277" r="54043">
                        <a14:foregroundMark x1="43404" y1="24128" x2="44965" y2="23256"/>
                        <a14:foregroundMark x1="47234" y1="18023" x2="50780" y2="174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16" t="15680" r="47691" b="66305"/>
          <a:stretch/>
        </p:blipFill>
        <p:spPr>
          <a:xfrm>
            <a:off x="5791200" y="3547720"/>
            <a:ext cx="1440874" cy="1254952"/>
          </a:xfrm>
          <a:prstGeom prst="rect">
            <a:avLst/>
          </a:prstGeom>
        </p:spPr>
      </p:pic>
      <p:pic>
        <p:nvPicPr>
          <p:cNvPr id="12" name="Picture 11" descr="OPL20U25GSXzBJYl68kk8uQGfFKzs7yb1M4KJWUiLk6ZEvGF+qCIPSnY57AbBFCvTW$2023.18.30$30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07" b="32155" l="10000" r="44167">
                        <a14:backgroundMark x1="29167" y1="29329" x2="28889" y2="27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84" r="56667" b="69081"/>
          <a:stretch/>
        </p:blipFill>
        <p:spPr>
          <a:xfrm>
            <a:off x="6836003" y="852441"/>
            <a:ext cx="886694" cy="867320"/>
          </a:xfrm>
          <a:prstGeom prst="rect">
            <a:avLst/>
          </a:prstGeom>
        </p:spPr>
      </p:pic>
      <p:pic>
        <p:nvPicPr>
          <p:cNvPr id="13" name="Picture 6" descr="OPL20U25GSXzBJYl68kk8uQGfFKzs7yb1M4KJWUiLk6ZEvGF+qCIPSnY57AbBFCvTW$2023.18.30$30+K4lPs7H94VUqPe2XwIsfPRnrXQE//QTEXxb8/8N4CNc6FpgZahzpTjFhMzSA7T/nHJa11DE8Ng2TP3iAmRczFlmslSuUNOgUeb6yRvs0=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720987" y="2430561"/>
            <a:ext cx="943255" cy="868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OPL20U25GSXzBJYl68kk8uQGfFKzs7yb1M4KJWUiLk6ZEvGF+qCIPSnY57AbBFCvTW$2023.18.30$30+K4lPs7H94VUqPe2XwIsfPRnrXQE//QTEXxb8/8N4CNc6FpgZahzpTjFhMzSA7T/nHJa11DE8Ng2TP3iAmRczFlmslSuUNOgUeb6yRvs0=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1553" y="1369286"/>
            <a:ext cx="1028700" cy="72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OPL20U25GSXzBJYl68kk8uQGfFKzs7yb1M4KJWUiLk6ZEvGF+qCIPSnY57AbBFCvTW$2023.18.30$30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1" y="6096001"/>
            <a:ext cx="1159877" cy="93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 descr="OPL20U25GSXzBJYl68kk8uQGfFKzs7yb1M4KJWUiLk6ZEvGF+qCIPSnY57AbBFCvTW$2023.18.30$30+K4lPs7H94VUqPe2XwIsfPRnrXQE//QTEXxb8/8N4CNc6FpgZahzpTjFhMzSA7T/nHJa11DE8Ng2TP3iAmRczFlmslSuUNOgUeb6yRvs0=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8648" y="5467416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 descr="OPL20U25GSXzBJYl68kk8uQGfFKzs7yb1M4KJWUiLk6ZEvGF+qCIPSnY57AbBFCvTW$2023.18.30$30+K4lPs7H94VUqPe2XwIsfPRnrXQE//QTEXxb8/8N4CNc6FpgZahzpTjFhMzSA7T/nHJa11DE8Ng2TP3iAmRczFlmslSuUNOgUeb6yRvs0="/>
          <p:cNvSpPr txBox="1"/>
          <p:nvPr/>
        </p:nvSpPr>
        <p:spPr>
          <a:xfrm>
            <a:off x="4419600" y="533400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6" name="lốp" descr="OPL20U25GSXzBJYl68kk8uQGfFKzs7yb1M4KJWUiLk6ZEvGF+qCIPSnY57AbBFCvTW$2023.18.30$30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643" b="100000" l="7878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936" t="55564"/>
          <a:stretch/>
        </p:blipFill>
        <p:spPr>
          <a:xfrm>
            <a:off x="9525000" y="5265565"/>
            <a:ext cx="1143000" cy="1660871"/>
          </a:xfrm>
          <a:prstGeom prst="rect">
            <a:avLst/>
          </a:prstGeom>
        </p:spPr>
      </p:pic>
      <p:pic>
        <p:nvPicPr>
          <p:cNvPr id="4" name="túi" descr="OPL20U25GSXzBJYl68kk8uQGfFKzs7yb1M4KJWUiLk6ZEvGF+qCIPSnY57AbBFCvTW$2023.18.30$30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21" b="89732" l="58249" r="898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103" t="22402" r="16208" b="47497"/>
          <a:stretch/>
        </p:blipFill>
        <p:spPr>
          <a:xfrm>
            <a:off x="1328220" y="2071791"/>
            <a:ext cx="1218551" cy="1076875"/>
          </a:xfrm>
          <a:prstGeom prst="rect">
            <a:avLst/>
          </a:prstGeom>
        </p:spPr>
      </p:pic>
      <p:pic>
        <p:nvPicPr>
          <p:cNvPr id="24" name="1" descr="OPL20U25GSXzBJYl68kk8uQGfFKzs7yb1M4KJWUiLk6ZEvGF+qCIPSnY57AbBFCvTW$2023.18.30$30+K4lPs7H94VUqPe2XwIsfPRnrXQE//QTEXxb8/8N4CNc6FpgZahzpTjFhMzSA7T/nHJa11DE8Ng2TP3iAmRczFlmslSuUNOgUeb6yRvs0=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" t="19292" r="79452" b="50000"/>
          <a:stretch/>
        </p:blipFill>
        <p:spPr>
          <a:xfrm>
            <a:off x="792866" y="943363"/>
            <a:ext cx="1015290" cy="1645171"/>
          </a:xfrm>
          <a:prstGeom prst="rect">
            <a:avLst/>
          </a:prstGeom>
        </p:spPr>
      </p:pic>
      <p:pic>
        <p:nvPicPr>
          <p:cNvPr id="22" name="táo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27" t="29487" r="47873" b="9825"/>
          <a:stretch/>
        </p:blipFill>
        <p:spPr>
          <a:xfrm>
            <a:off x="4063785" y="415309"/>
            <a:ext cx="1375064" cy="1810635"/>
          </a:xfrm>
          <a:prstGeom prst="rect">
            <a:avLst/>
          </a:prstGeom>
        </p:spPr>
      </p:pic>
      <p:pic>
        <p:nvPicPr>
          <p:cNvPr id="25" name="2">
            <a:hlinkClick r:id="rId21" action="ppaction://hlinksldjump"/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1758" b="45934" l="23862" r="37520">
                        <a14:foregroundMark x1="27786" y1="25275" x2="34694" y2="226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74" t="19291" r="62330" b="52991"/>
          <a:stretch/>
        </p:blipFill>
        <p:spPr>
          <a:xfrm>
            <a:off x="4984200" y="273390"/>
            <a:ext cx="1129349" cy="1461692"/>
          </a:xfrm>
          <a:prstGeom prst="rect">
            <a:avLst/>
          </a:prstGeom>
        </p:spPr>
      </p:pic>
      <p:pic>
        <p:nvPicPr>
          <p:cNvPr id="20" name="tv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3833" y1="9200" x2="82667" y2="8000"/>
                        <a14:foregroundMark x1="67167" y1="10800" x2="72333" y2="90000"/>
                        <a14:foregroundMark x1="85000" y1="8800" x2="82667" y2="86000"/>
                        <a14:foregroundMark x1="76167" y1="18000" x2="73167" y2="92000"/>
                        <a14:foregroundMark x1="75833" y1="23600" x2="61333" y2="91600"/>
                        <a14:foregroundMark x1="67667" y1="87600" x2="4167" y2="85200"/>
                        <a14:foregroundMark x1="1167" y1="5200" x2="22500" y2="50400"/>
                        <a14:foregroundMark x1="4333" y1="4000" x2="29000" y2="3200"/>
                        <a14:foregroundMark x1="28000" y1="10000" x2="14000" y2="30400"/>
                        <a14:foregroundMark x1="2000" y1="2400" x2="10167" y2="2400"/>
                        <a14:foregroundMark x1="2667" y1="12400" x2="2667" y2="82000"/>
                        <a14:foregroundMark x1="1167" y1="17200" x2="1333" y2="71600"/>
                        <a14:foregroundMark x1="77333" y1="24400" x2="77333" y2="93600"/>
                        <a14:foregroundMark x1="63000" y1="19200" x2="63000" y2="73600"/>
                        <a14:foregroundMark x1="82167" y1="39600" x2="74833" y2="77600"/>
                        <a14:foregroundMark x1="88000" y1="70000" x2="80500" y2="90800"/>
                        <a14:foregroundMark x1="87667" y1="84800" x2="78833" y2="96800"/>
                        <a14:backgroundMark x1="1667" y1="2000" x2="9333" y2="1200"/>
                        <a14:backgroundMark x1="94167" y1="82800" x2="86333" y2="96000"/>
                        <a14:backgroundMark x1="85833" y1="94800" x2="85833" y2="9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266647" y="5525547"/>
            <a:ext cx="1571387" cy="1076292"/>
          </a:xfrm>
          <a:prstGeom prst="rect">
            <a:avLst/>
          </a:prstGeom>
        </p:spPr>
      </p:pic>
      <p:pic>
        <p:nvPicPr>
          <p:cNvPr id="26" name="3">
            <a:hlinkClick r:id="rId26" action="ppaction://hlinksldjump"/>
          </p:cNvPr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2363" b="46929" l="43755" r="57549">
                        <a14:foregroundMark x1="46154" y1="23956" x2="53532" y2="232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31" t="19292" r="40727" b="50000"/>
          <a:stretch/>
        </p:blipFill>
        <p:spPr>
          <a:xfrm>
            <a:off x="2345263" y="3940960"/>
            <a:ext cx="1514685" cy="1933829"/>
          </a:xfrm>
          <a:prstGeom prst="rect">
            <a:avLst/>
          </a:prstGeom>
        </p:spPr>
      </p:pic>
      <p:pic>
        <p:nvPicPr>
          <p:cNvPr id="23" name="giày"/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9818" b="98545" l="9836" r="896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37" t="58213" r="41618"/>
          <a:stretch/>
        </p:blipFill>
        <p:spPr>
          <a:xfrm>
            <a:off x="8778603" y="2340900"/>
            <a:ext cx="1194956" cy="1552143"/>
          </a:xfrm>
          <a:prstGeom prst="rect">
            <a:avLst/>
          </a:prstGeom>
        </p:spPr>
      </p:pic>
      <p:pic>
        <p:nvPicPr>
          <p:cNvPr id="27" name="4">
            <a:hlinkClick r:id="rId30" action="ppaction://hlinksldjump"/>
          </p:cNvPr>
          <p:cNvPicPr>
            <a:picLocks noChangeAspect="1"/>
          </p:cNvPicPr>
          <p:nvPr/>
        </p:nvPicPr>
        <p:blipFill rotWithShape="1">
          <a:blip r:embed="rId31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8901" b="49231" l="58713" r="74568">
                        <a14:foregroundMark x1="64835" y1="23736" x2="70330" y2="23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49" t="19291" r="23231" b="52991"/>
          <a:stretch/>
        </p:blipFill>
        <p:spPr>
          <a:xfrm>
            <a:off x="9624322" y="2056865"/>
            <a:ext cx="1500724" cy="1491555"/>
          </a:xfrm>
          <a:prstGeom prst="rect">
            <a:avLst/>
          </a:prstGeom>
        </p:spPr>
      </p:pic>
      <p:pic>
        <p:nvPicPr>
          <p:cNvPr id="19" name="rác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79713">
            <a:off x="7239694" y="5000836"/>
            <a:ext cx="1492784" cy="2022829"/>
          </a:xfrm>
          <a:prstGeom prst="rect">
            <a:avLst/>
          </a:prstGeom>
        </p:spPr>
      </p:pic>
      <p:pic>
        <p:nvPicPr>
          <p:cNvPr id="28" name="5">
            <a:hlinkClick r:id="rId33" action="ppaction://hlinksldjump"/>
          </p:cNvPr>
          <p:cNvPicPr>
            <a:picLocks noChangeAspect="1"/>
          </p:cNvPicPr>
          <p:nvPr/>
        </p:nvPicPr>
        <p:blipFill rotWithShape="1">
          <a:blip r:embed="rId34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1758" b="44176" l="79906" r="91994">
                        <a14:foregroundMark x1="84301" y1="23297" x2="90895" y2="22418"/>
                        <a14:foregroundMark x1="90110" y1="25275" x2="87912" y2="217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39" t="19291" r="6393" b="52991"/>
          <a:stretch/>
        </p:blipFill>
        <p:spPr>
          <a:xfrm>
            <a:off x="7532586" y="4416767"/>
            <a:ext cx="1279260" cy="1550480"/>
          </a:xfrm>
          <a:prstGeom prst="rect">
            <a:avLst/>
          </a:prstGeom>
        </p:spPr>
      </p:pic>
      <p:pic>
        <p:nvPicPr>
          <p:cNvPr id="30" name="Tieng-vo-tay-www_yeualo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2314738" y="597932"/>
            <a:ext cx="609600" cy="609600"/>
          </a:xfrm>
          <a:prstGeom prst="rect">
            <a:avLst/>
          </a:prstGeom>
        </p:spPr>
      </p:pic>
      <p:pic>
        <p:nvPicPr>
          <p:cNvPr id="31" name="Tieng-vo-tay-www_yeualo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2314738" y="1488348"/>
            <a:ext cx="609600" cy="609600"/>
          </a:xfrm>
          <a:prstGeom prst="rect">
            <a:avLst/>
          </a:prstGeom>
        </p:spPr>
      </p:pic>
      <p:pic>
        <p:nvPicPr>
          <p:cNvPr id="32" name="Tieng-vo-tay-www_yeualo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2314738" y="2225944"/>
            <a:ext cx="609600" cy="609600"/>
          </a:xfrm>
          <a:prstGeom prst="rect">
            <a:avLst/>
          </a:prstGeom>
        </p:spPr>
      </p:pic>
      <p:pic>
        <p:nvPicPr>
          <p:cNvPr id="33" name="Tieng-vo-tay-www_yeualo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2314738" y="3067863"/>
            <a:ext cx="609600" cy="609600"/>
          </a:xfrm>
          <a:prstGeom prst="rect">
            <a:avLst/>
          </a:prstGeom>
        </p:spPr>
      </p:pic>
      <p:pic>
        <p:nvPicPr>
          <p:cNvPr id="34" name="Tieng-vo-tay-www_yeualo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2416187" y="3807167"/>
            <a:ext cx="609600" cy="609600"/>
          </a:xfrm>
          <a:prstGeom prst="rect">
            <a:avLst/>
          </a:prstGeom>
        </p:spPr>
      </p:pic>
      <p:pic>
        <p:nvPicPr>
          <p:cNvPr id="35" name="Tieng-vo-tay-www_yeualo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2757134" y="4603074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6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823" y="4403998"/>
            <a:ext cx="2744052" cy="257254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7" name="Rounded Rectangle 36">
            <a:hlinkClick r:id="rId37" action="ppaction://hlinksldjump"/>
          </p:cNvPr>
          <p:cNvSpPr/>
          <p:nvPr/>
        </p:nvSpPr>
        <p:spPr>
          <a:xfrm>
            <a:off x="9141041" y="-13656"/>
            <a:ext cx="2118499" cy="69945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MỚI</a:t>
            </a:r>
          </a:p>
        </p:txBody>
      </p:sp>
    </p:spTree>
    <p:extLst>
      <p:ext uri="{BB962C8B-B14F-4D97-AF65-F5344CB8AC3E}">
        <p14:creationId xmlns:p14="http://schemas.microsoft.com/office/powerpoint/2010/main" val="3889614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9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-0.10764 L -1.14132 -0.09653 " pathEditMode="relative" rAng="0" ptsTypes="AA">
                                      <p:cBhvr>
                                        <p:cTn id="8" dur="3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42 -0.42546 L 1.20209 -0.44074 " pathEditMode="relative" rAng="0" ptsTypes="AA">
                                      <p:cBhvr>
                                        <p:cTn id="10" dur="3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6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1111 L -1.25065 0.00718 " pathEditMode="relative" rAng="0" ptsTypes="AA">
                                      <p:cBhvr>
                                        <p:cTn id="12" dur="36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90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68 -0.0541 L 1.16476 -0.05063 " pathEditMode="relative" rAng="0" ptsTypes="AA">
                                      <p:cBhvr>
                                        <p:cTn id="20" dur="27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766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766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766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766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766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OPL20U25GSXzBJYl68kk8uQGfFKzs7yb1M4KJWUiLk6ZEvGF+qCIPSnY57AbBFCvTW$2023.18.30$30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84" b="34302" l="41277" r="54043">
                        <a14:foregroundMark x1="43404" y1="24128" x2="44965" y2="23256"/>
                        <a14:foregroundMark x1="47234" y1="18023" x2="50780" y2="174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16" t="15680" r="47691" b="66305"/>
          <a:stretch/>
        </p:blipFill>
        <p:spPr>
          <a:xfrm>
            <a:off x="5791200" y="3547720"/>
            <a:ext cx="1440874" cy="1254952"/>
          </a:xfrm>
          <a:prstGeom prst="rect">
            <a:avLst/>
          </a:prstGeom>
        </p:spPr>
      </p:pic>
      <p:pic>
        <p:nvPicPr>
          <p:cNvPr id="12" name="Picture 11" descr="OPL20U25GSXzBJYl68kk8uQGfFKzs7yb1M4KJWUiLk6ZEvGF+qCIPSnY57AbBFCvTW$2023.18.30$30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07" b="32155" l="10000" r="44167">
                        <a14:backgroundMark x1="29167" y1="29329" x2="28889" y2="27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84" r="56667" b="69081"/>
          <a:stretch/>
        </p:blipFill>
        <p:spPr>
          <a:xfrm>
            <a:off x="7647707" y="3312267"/>
            <a:ext cx="886694" cy="867320"/>
          </a:xfrm>
          <a:prstGeom prst="rect">
            <a:avLst/>
          </a:prstGeom>
        </p:spPr>
      </p:pic>
      <p:pic>
        <p:nvPicPr>
          <p:cNvPr id="13" name="Picture 6" descr="OPL20U25GSXzBJYl68kk8uQGfFKzs7yb1M4KJWUiLk6ZEvGF+qCIPSnY57AbBFCvTW$2023.18.30$30+K4lPs7H94VUqPe2XwIsfPRnrXQE//QTEXxb8/8N4CNc6FpgZahzpTjFhMzSA7T/nHJa11DE8Ng2TP3iAmRczFlmslSuUNOgUeb6yRvs0=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708513" y="3048001"/>
            <a:ext cx="943255" cy="868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OPL20U25GSXzBJYl68kk8uQGfFKzs7yb1M4KJWUiLk6ZEvGF+qCIPSnY57AbBFCvTW$2023.18.30$30+K4lPs7H94VUqPe2XwIsfPRnrXQE//QTEXxb8/8N4CNc6FpgZahzpTjFhMzSA7T/nHJa11DE8Ng2TP3iAmRczFlmslSuUNOgUeb6yRvs0=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5400" y="4258491"/>
            <a:ext cx="1028700" cy="72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OPL20U25GSXzBJYl68kk8uQGfFKzs7yb1M4KJWUiLk6ZEvGF+qCIPSnY57AbBFCvTW$2023.18.30$30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1" y="6096001"/>
            <a:ext cx="1159877" cy="93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 descr="OPL20U25GSXzBJYl68kk8uQGfFKzs7yb1M4KJWUiLk6ZEvGF+qCIPSnY57AbBFCvTW$2023.18.30$30+K4lPs7H94VUqPe2XwIsfPRnrXQE//QTEXxb8/8N4CNc6FpgZahzpTjFhMzSA7T/nHJa11DE8Ng2TP3iAmRczFlmslSuUNOgUeb6yRvs0=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8648" y="5467416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OPL20U25GSXzBJYl68kk8uQGfFKzs7yb1M4KJWUiLk6ZEvGF+qCIPSnY57AbBFCvTW$2023.18.30$30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81000"/>
            <a:ext cx="8603674" cy="2209800"/>
          </a:xfrm>
          <a:prstGeom prst="rect">
            <a:avLst/>
          </a:prstGeom>
        </p:spPr>
      </p:pic>
      <p:pic>
        <p:nvPicPr>
          <p:cNvPr id="15" name="Picture 14" descr="OPL20U25GSXzBJYl68kk8uQGfFKzs7yb1M4KJWUiLk6ZEvGF+qCIPSnY57AbBFCvTW$2023.18.30$30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910301"/>
            <a:ext cx="6474027" cy="2013017"/>
          </a:xfrm>
          <a:prstGeom prst="rect">
            <a:avLst/>
          </a:prstGeom>
        </p:spPr>
      </p:pic>
      <p:pic>
        <p:nvPicPr>
          <p:cNvPr id="3" name="Picture 2" descr="OPL20U25GSXzBJYl68kk8uQGfFKzs7yb1M4KJWUiLk6ZEvGF+qCIPSnY57AbBFCvTW$2023.18.30$30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5167" b="100000" l="4250" r="100000">
                        <a14:foregroundMark x1="32417" y1="71083" x2="25333" y2="60583"/>
                        <a14:foregroundMark x1="22500" y1="73167" x2="24917" y2="67083"/>
                        <a14:foregroundMark x1="37083" y1="81000" x2="38917" y2="77750"/>
                        <a14:foregroundMark x1="48750" y1="94167" x2="51250" y2="89333"/>
                        <a14:foregroundMark x1="92417" y1="98583" x2="98917" y2="72917"/>
                        <a14:foregroundMark x1="92000" y1="98167" x2="66167" y2="91333"/>
                        <a14:foregroundMark x1="90417" y1="91333" x2="86167" y2="90667"/>
                        <a14:foregroundMark x1="86333" y1="74167" x2="86333" y2="74167"/>
                        <a14:foregroundMark x1="85750" y1="74583" x2="84333" y2="78167"/>
                        <a14:foregroundMark x1="94833" y1="63667" x2="92667" y2="59417"/>
                        <a14:foregroundMark x1="92667" y1="59167" x2="91000" y2="60417"/>
                        <a14:backgroundMark x1="89417" y1="84417" x2="87333" y2="79167"/>
                        <a14:backgroundMark x1="43333" y1="95333" x2="56083" y2="95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114" r="42525"/>
          <a:stretch/>
        </p:blipFill>
        <p:spPr>
          <a:xfrm>
            <a:off x="1524772" y="1223852"/>
            <a:ext cx="1811483" cy="1351708"/>
          </a:xfrm>
          <a:prstGeom prst="rect">
            <a:avLst/>
          </a:prstGeom>
        </p:spPr>
      </p:pic>
      <p:pic>
        <p:nvPicPr>
          <p:cNvPr id="16" name="Picture 15" descr="OPL20U25GSXzBJYl68kk8uQGfFKzs7yb1M4KJWUiLk6ZEvGF+qCIPSnY57AbBFCvTW$2023.18.30$30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5167" b="100000" l="4250" r="100000">
                        <a14:foregroundMark x1="32417" y1="71083" x2="25333" y2="60583"/>
                        <a14:foregroundMark x1="22500" y1="73167" x2="24917" y2="67083"/>
                        <a14:foregroundMark x1="37083" y1="81000" x2="38917" y2="77750"/>
                        <a14:foregroundMark x1="48750" y1="94167" x2="51250" y2="89333"/>
                        <a14:foregroundMark x1="92417" y1="98583" x2="98917" y2="72917"/>
                        <a14:foregroundMark x1="92000" y1="98167" x2="66167" y2="91333"/>
                        <a14:foregroundMark x1="90417" y1="91333" x2="86167" y2="90667"/>
                        <a14:foregroundMark x1="86333" y1="74167" x2="86333" y2="74167"/>
                        <a14:foregroundMark x1="85750" y1="74583" x2="84333" y2="78167"/>
                        <a14:foregroundMark x1="94833" y1="63667" x2="92667" y2="59417"/>
                        <a14:foregroundMark x1="92667" y1="59167" x2="91000" y2="60417"/>
                        <a14:backgroundMark x1="89417" y1="84417" x2="87333" y2="79167"/>
                        <a14:backgroundMark x1="43333" y1="95333" x2="56083" y2="95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495" t="57114"/>
          <a:stretch/>
        </p:blipFill>
        <p:spPr>
          <a:xfrm>
            <a:off x="8912427" y="1265906"/>
            <a:ext cx="1291447" cy="1367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454" y="4080047"/>
            <a:ext cx="856058" cy="9071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76944" l="23056" r="90000">
                        <a14:backgroundMark x1="37778" y1="16389" x2="28889" y2="49444"/>
                        <a14:backgroundMark x1="62500" y1="15833" x2="56389" y2="24722"/>
                        <a14:backgroundMark x1="86389" y1="31667" x2="68611" y2="34722"/>
                        <a14:backgroundMark x1="58056" y1="26389" x2="67500" y2="10556"/>
                        <a14:backgroundMark x1="61389" y1="23611" x2="72500" y2="12500"/>
                        <a14:backgroundMark x1="84444" y1="62778" x2="65833" y2="47778"/>
                        <a14:backgroundMark x1="36667" y1="69167" x2="48889" y2="49722"/>
                        <a14:backgroundMark x1="24167" y1="64444" x2="43611" y2="52500"/>
                        <a14:backgroundMark x1="48333" y1="11389" x2="54444" y2="2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2" t="12222" r="11212" b="25809"/>
          <a:stretch/>
        </p:blipFill>
        <p:spPr>
          <a:xfrm>
            <a:off x="2438400" y="4106475"/>
            <a:ext cx="903110" cy="8656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19600" y="533400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20" name="Picture 19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530" y="5668825"/>
            <a:ext cx="1356688" cy="13566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1905000" y="438150"/>
                <a:ext cx="83743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Thương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phép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chia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cs typeface="Times New Roman" pitchFamily="18" charset="0"/>
                      </a:rPr>
                      <m:t>−12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cho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cs typeface="Times New Roman" pitchFamily="18" charset="0"/>
                      </a:rPr>
                      <m:t>4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……</a:t>
                </a: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438150"/>
                <a:ext cx="8374302" cy="584775"/>
              </a:xfrm>
              <a:prstGeom prst="rect">
                <a:avLst/>
              </a:prstGeom>
              <a:blipFill>
                <a:blip r:embed="rId20"/>
                <a:stretch>
                  <a:fillRect l="-1894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2592286" y="3035264"/>
                <a:ext cx="6397827" cy="1077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−3</m:t>
                      </m:r>
                      <m:r>
                        <a:rPr lang="en-US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3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2286" y="3035264"/>
                <a:ext cx="6397827" cy="1077218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632842" y="3607185"/>
                <a:ext cx="6323112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2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 </a:t>
                </a:r>
                <a:r>
                  <a:rPr lang="en-US" sz="32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thích</a:t>
                </a:r>
                <a:r>
                  <a:rPr lang="en-US" sz="32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−12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:4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=−3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</m:oMath>
                </a14:m>
                <a:endParaRPr lang="en-US" sz="3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2842" y="3607185"/>
                <a:ext cx="6323112" cy="584775"/>
              </a:xfrm>
              <a:prstGeom prst="rect">
                <a:avLst/>
              </a:prstGeom>
              <a:blipFill>
                <a:blip r:embed="rId22"/>
                <a:stretch>
                  <a:fillRect l="-2507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65043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9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31214E-7 L -1.14271 0.0111 " pathEditMode="relative" rAng="0" ptsTypes="AA">
                                      <p:cBhvr>
                                        <p:cTn id="8" dur="3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10" dur="3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1111 L -1.25065 0.00718 " pathEditMode="relative" rAng="0" ptsTypes="AA">
                                      <p:cBhvr>
                                        <p:cTn id="12" dur="36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90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68 -0.0541 L 1.16476 -0.05063 " pathEditMode="relative" rAng="0" ptsTypes="AA">
                                      <p:cBhvr>
                                        <p:cTn id="20" dur="27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OPL20U25GSXzBJYl68kk8uQGfFKzs7yb1M4KJWUiLk6ZEvGF+qCIPSnY57AbBFCvTW$2023.18.30$30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84" b="34302" l="41277" r="54043">
                        <a14:foregroundMark x1="43404" y1="24128" x2="44965" y2="23256"/>
                        <a14:foregroundMark x1="47234" y1="18023" x2="50780" y2="174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16" t="15680" r="47691" b="66305"/>
          <a:stretch/>
        </p:blipFill>
        <p:spPr>
          <a:xfrm>
            <a:off x="5791200" y="3547720"/>
            <a:ext cx="1440874" cy="1254952"/>
          </a:xfrm>
          <a:prstGeom prst="rect">
            <a:avLst/>
          </a:prstGeom>
        </p:spPr>
      </p:pic>
      <p:pic>
        <p:nvPicPr>
          <p:cNvPr id="12" name="Picture 11" descr="OPL20U25GSXzBJYl68kk8uQGfFKzs7yb1M4KJWUiLk6ZEvGF+qCIPSnY57AbBFCvTW$2023.18.30$30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07" b="32155" l="10000" r="44167">
                        <a14:backgroundMark x1="29167" y1="29329" x2="28889" y2="27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84" r="56667" b="69081"/>
          <a:stretch/>
        </p:blipFill>
        <p:spPr>
          <a:xfrm>
            <a:off x="7647707" y="3312267"/>
            <a:ext cx="886694" cy="867320"/>
          </a:xfrm>
          <a:prstGeom prst="rect">
            <a:avLst/>
          </a:prstGeom>
        </p:spPr>
      </p:pic>
      <p:pic>
        <p:nvPicPr>
          <p:cNvPr id="13" name="Picture 6" descr="OPL20U25GSXzBJYl68kk8uQGfFKzs7yb1M4KJWUiLk6ZEvGF+qCIPSnY57AbBFCvTW$2023.18.30$30+K4lPs7H94VUqPe2XwIsfPRnrXQE//QTEXxb8/8N4CNc6FpgZahzpTjFhMzSA7T/nHJa11DE8Ng2TP3iAmRczFlmslSuUNOgUeb6yRvs0=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708513" y="3048001"/>
            <a:ext cx="943255" cy="868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OPL20U25GSXzBJYl68kk8uQGfFKzs7yb1M4KJWUiLk6ZEvGF+qCIPSnY57AbBFCvTW$2023.18.30$30+K4lPs7H94VUqPe2XwIsfPRnrXQE//QTEXxb8/8N4CNc6FpgZahzpTjFhMzSA7T/nHJa11DE8Ng2TP3iAmRczFlmslSuUNOgUeb6yRvs0=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5400" y="4258491"/>
            <a:ext cx="1028700" cy="72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OPL20U25GSXzBJYl68kk8uQGfFKzs7yb1M4KJWUiLk6ZEvGF+qCIPSnY57AbBFCvTW$2023.18.30$30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1" y="6096001"/>
            <a:ext cx="1159877" cy="93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 descr="OPL20U25GSXzBJYl68kk8uQGfFKzs7yb1M4KJWUiLk6ZEvGF+qCIPSnY57AbBFCvTW$2023.18.30$30+K4lPs7H94VUqPe2XwIsfPRnrXQE//QTEXxb8/8N4CNc6FpgZahzpTjFhMzSA7T/nHJa11DE8Ng2TP3iAmRczFlmslSuUNOgUeb6yRvs0=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8648" y="5467416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OPL20U25GSXzBJYl68kk8uQGfFKzs7yb1M4KJWUiLk6ZEvGF+qCIPSnY57AbBFCvTW$2023.18.30$30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81000"/>
            <a:ext cx="10668000" cy="2209800"/>
          </a:xfrm>
          <a:prstGeom prst="rect">
            <a:avLst/>
          </a:prstGeom>
        </p:spPr>
      </p:pic>
      <p:pic>
        <p:nvPicPr>
          <p:cNvPr id="15" name="Picture 14" descr="OPL20U25GSXzBJYl68kk8uQGfFKzs7yb1M4KJWUiLk6ZEvGF+qCIPSnY57AbBFCvTW$2023.18.30$30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692570"/>
            <a:ext cx="8298102" cy="2717629"/>
          </a:xfrm>
          <a:prstGeom prst="rect">
            <a:avLst/>
          </a:prstGeom>
        </p:spPr>
      </p:pic>
      <p:pic>
        <p:nvPicPr>
          <p:cNvPr id="3" name="Picture 2" descr="OPL20U25GSXzBJYl68kk8uQGfFKzs7yb1M4KJWUiLk6ZEvGF+qCIPSnY57AbBFCvTW$2023.18.30$30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5167" b="100000" l="4250" r="100000">
                        <a14:foregroundMark x1="32417" y1="71083" x2="25333" y2="60583"/>
                        <a14:foregroundMark x1="22500" y1="73167" x2="24917" y2="67083"/>
                        <a14:foregroundMark x1="37083" y1="81000" x2="38917" y2="77750"/>
                        <a14:foregroundMark x1="48750" y1="94167" x2="51250" y2="89333"/>
                        <a14:foregroundMark x1="92417" y1="98583" x2="98917" y2="72917"/>
                        <a14:foregroundMark x1="92000" y1="98167" x2="66167" y2="91333"/>
                        <a14:foregroundMark x1="90417" y1="91333" x2="86167" y2="90667"/>
                        <a14:foregroundMark x1="86333" y1="74167" x2="86333" y2="74167"/>
                        <a14:foregroundMark x1="85750" y1="74583" x2="84333" y2="78167"/>
                        <a14:foregroundMark x1="94833" y1="63667" x2="92667" y2="59417"/>
                        <a14:foregroundMark x1="92667" y1="59167" x2="91000" y2="60417"/>
                        <a14:backgroundMark x1="89417" y1="84417" x2="87333" y2="79167"/>
                        <a14:backgroundMark x1="43333" y1="95333" x2="56083" y2="95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114" r="42525"/>
          <a:stretch/>
        </p:blipFill>
        <p:spPr>
          <a:xfrm>
            <a:off x="609600" y="1453609"/>
            <a:ext cx="1524000" cy="1137191"/>
          </a:xfrm>
          <a:prstGeom prst="rect">
            <a:avLst/>
          </a:prstGeom>
        </p:spPr>
      </p:pic>
      <p:pic>
        <p:nvPicPr>
          <p:cNvPr id="16" name="Picture 15" descr="OPL20U25GSXzBJYl68kk8uQGfFKzs7yb1M4KJWUiLk6ZEvGF+qCIPSnY57AbBFCvTW$2023.18.30$30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5167" b="100000" l="4250" r="100000">
                        <a14:foregroundMark x1="32417" y1="71083" x2="25333" y2="60583"/>
                        <a14:foregroundMark x1="22500" y1="73167" x2="24917" y2="67083"/>
                        <a14:foregroundMark x1="37083" y1="81000" x2="38917" y2="77750"/>
                        <a14:foregroundMark x1="48750" y1="94167" x2="51250" y2="89333"/>
                        <a14:foregroundMark x1="92417" y1="98583" x2="98917" y2="72917"/>
                        <a14:foregroundMark x1="92000" y1="98167" x2="66167" y2="91333"/>
                        <a14:foregroundMark x1="90417" y1="91333" x2="86167" y2="90667"/>
                        <a14:foregroundMark x1="86333" y1="74167" x2="86333" y2="74167"/>
                        <a14:foregroundMark x1="85750" y1="74583" x2="84333" y2="78167"/>
                        <a14:foregroundMark x1="94833" y1="63667" x2="92667" y2="59417"/>
                        <a14:foregroundMark x1="92667" y1="59167" x2="91000" y2="60417"/>
                        <a14:backgroundMark x1="89417" y1="84417" x2="87333" y2="79167"/>
                        <a14:backgroundMark x1="43333" y1="95333" x2="56083" y2="95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495" t="57114"/>
          <a:stretch/>
        </p:blipFill>
        <p:spPr>
          <a:xfrm>
            <a:off x="10307578" y="1373935"/>
            <a:ext cx="1149280" cy="12168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530" y="4574764"/>
            <a:ext cx="782048" cy="8286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76944" l="23056" r="90000">
                        <a14:backgroundMark x1="37778" y1="16389" x2="28889" y2="49444"/>
                        <a14:backgroundMark x1="62500" y1="15833" x2="56389" y2="24722"/>
                        <a14:backgroundMark x1="86389" y1="31667" x2="68611" y2="34722"/>
                        <a14:backgroundMark x1="58056" y1="26389" x2="67500" y2="10556"/>
                        <a14:backgroundMark x1="61389" y1="23611" x2="72500" y2="12500"/>
                        <a14:backgroundMark x1="84444" y1="62778" x2="65833" y2="47778"/>
                        <a14:backgroundMark x1="36667" y1="69167" x2="48889" y2="49722"/>
                        <a14:backgroundMark x1="24167" y1="64444" x2="43611" y2="52500"/>
                        <a14:backgroundMark x1="48333" y1="11389" x2="54444" y2="2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2" t="12222" r="11212" b="25809"/>
          <a:stretch/>
        </p:blipFill>
        <p:spPr>
          <a:xfrm>
            <a:off x="1971040" y="4802672"/>
            <a:ext cx="626741" cy="6007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19600" y="533400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9" name="Picture 18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530" y="5668825"/>
            <a:ext cx="1356688" cy="13566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762000" y="482770"/>
                <a:ext cx="106680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Kết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quả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phép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chia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12</m:t>
                        </m:r>
                        <m:sSup>
                          <m:sSupPr>
                            <m:ctrlP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−6</m:t>
                        </m:r>
                        <m:sSup>
                          <m:sSupPr>
                            <m:ctrlP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4</m:t>
                            </m:r>
                          </m:sup>
                        </m:sSup>
                        <m:sSup>
                          <m:sSupPr>
                            <m:ctrlP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+21</m:t>
                        </m:r>
                        <m:sSup>
                          <m:sSupPr>
                            <m:ctrlP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4</m:t>
                            </m:r>
                          </m:sup>
                        </m:sSup>
                      </m:e>
                    </m:d>
                    <m:r>
                      <a:rPr lang="en-US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:3</m:t>
                    </m:r>
                    <m:sSup>
                      <m:sSupPr>
                        <m:ctrlP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482770"/>
                <a:ext cx="10668000" cy="584775"/>
              </a:xfrm>
              <a:prstGeom prst="rect">
                <a:avLst/>
              </a:prstGeom>
              <a:blipFill>
                <a:blip r:embed="rId20"/>
                <a:stretch>
                  <a:fillRect l="-1429" t="-14583" r="-57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2085677" y="2630786"/>
                <a:ext cx="8145701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4−2</m:t>
                      </m:r>
                      <m:r>
                        <a:rPr lang="en-US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+7</m:t>
                      </m:r>
                      <m:r>
                        <a:rPr lang="en-US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𝑦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5677" y="2630786"/>
                <a:ext cx="8145701" cy="584775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052146" y="3172555"/>
                <a:ext cx="8610600" cy="18145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Giải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thích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  <a:p>
                <a:r>
                  <a:rPr lang="en-US" sz="28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12</m:t>
                        </m:r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2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−6</m:t>
                        </m:r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4</m:t>
                            </m:r>
                          </m:sup>
                        </m:sSup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2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+21</m:t>
                        </m:r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4</m:t>
                            </m:r>
                          </m:sup>
                        </m:sSup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  <a:cs typeface="Times New Roman" pitchFamily="18" charset="0"/>
                      </a:rPr>
                      <m:t>:3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=12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:3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−6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4</m:t>
                          </m:r>
                        </m:sup>
                      </m:sSup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:3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+21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:3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=4−2</m:t>
                      </m:r>
                      <m:r>
                        <a:rPr lang="en-US" sz="2800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sz="2800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+7</m:t>
                      </m:r>
                      <m:r>
                        <a:rPr lang="en-US" sz="2800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𝑦</m:t>
                      </m:r>
                    </m:oMath>
                  </m:oMathPara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2146" y="3172555"/>
                <a:ext cx="8610600" cy="1814599"/>
              </a:xfrm>
              <a:prstGeom prst="rect">
                <a:avLst/>
              </a:prstGeom>
              <a:blipFill>
                <a:blip r:embed="rId22"/>
                <a:stretch>
                  <a:fillRect l="-1487" t="-33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93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9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31214E-7 L -1.14271 0.0111 " pathEditMode="relative" rAng="0" ptsTypes="AA">
                                      <p:cBhvr>
                                        <p:cTn id="8" dur="3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10" dur="3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1111 L -1.25065 0.00718 " pathEditMode="relative" rAng="0" ptsTypes="AA">
                                      <p:cBhvr>
                                        <p:cTn id="12" dur="36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90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68 -0.0541 L 1.16476 -0.05063 " pathEditMode="relative" rAng="0" ptsTypes="AA">
                                      <p:cBhvr>
                                        <p:cTn id="20" dur="27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OPL20U25GSXzBJYl68kk8uQGfFKzs7yb1M4KJWUiLk6ZEvGF+qCIPSnY57AbBFCvTW$2023.18.30$30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84" b="34302" l="41277" r="54043">
                        <a14:foregroundMark x1="43404" y1="24128" x2="44965" y2="23256"/>
                        <a14:foregroundMark x1="47234" y1="18023" x2="50780" y2="174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16" t="15680" r="47691" b="66305"/>
          <a:stretch/>
        </p:blipFill>
        <p:spPr>
          <a:xfrm>
            <a:off x="5791200" y="3547720"/>
            <a:ext cx="1440874" cy="1254952"/>
          </a:xfrm>
          <a:prstGeom prst="rect">
            <a:avLst/>
          </a:prstGeom>
        </p:spPr>
      </p:pic>
      <p:pic>
        <p:nvPicPr>
          <p:cNvPr id="12" name="Picture 11" descr="OPL20U25GSXzBJYl68kk8uQGfFKzs7yb1M4KJWUiLk6ZEvGF+qCIPSnY57AbBFCvTW$2023.18.30$30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07" b="32155" l="10000" r="44167">
                        <a14:backgroundMark x1="29167" y1="29329" x2="28889" y2="27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84" r="56667" b="69081"/>
          <a:stretch/>
        </p:blipFill>
        <p:spPr>
          <a:xfrm>
            <a:off x="7647707" y="3312267"/>
            <a:ext cx="886694" cy="867320"/>
          </a:xfrm>
          <a:prstGeom prst="rect">
            <a:avLst/>
          </a:prstGeom>
        </p:spPr>
      </p:pic>
      <p:pic>
        <p:nvPicPr>
          <p:cNvPr id="13" name="Picture 6" descr="OPL20U25GSXzBJYl68kk8uQGfFKzs7yb1M4KJWUiLk6ZEvGF+qCIPSnY57AbBFCvTW$2023.18.30$30+K4lPs7H94VUqPe2XwIsfPRnrXQE//QTEXxb8/8N4CNc6FpgZahzpTjFhMzSA7T/nHJa11DE8Ng2TP3iAmRczFlmslSuUNOgUeb6yRvs0=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708513" y="3048001"/>
            <a:ext cx="943255" cy="868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OPL20U25GSXzBJYl68kk8uQGfFKzs7yb1M4KJWUiLk6ZEvGF+qCIPSnY57AbBFCvTW$2023.18.30$30+K4lPs7H94VUqPe2XwIsfPRnrXQE//QTEXxb8/8N4CNc6FpgZahzpTjFhMzSA7T/nHJa11DE8Ng2TP3iAmRczFlmslSuUNOgUeb6yRvs0=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5400" y="4258491"/>
            <a:ext cx="1028700" cy="72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OPL20U25GSXzBJYl68kk8uQGfFKzs7yb1M4KJWUiLk6ZEvGF+qCIPSnY57AbBFCvTW$2023.18.30$30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1" y="6096001"/>
            <a:ext cx="1159877" cy="93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 descr="OPL20U25GSXzBJYl68kk8uQGfFKzs7yb1M4KJWUiLk6ZEvGF+qCIPSnY57AbBFCvTW$2023.18.30$30+K4lPs7H94VUqPe2XwIsfPRnrXQE//QTEXxb8/8N4CNc6FpgZahzpTjFhMzSA7T/nHJa11DE8Ng2TP3iAmRczFlmslSuUNOgUeb6yRvs0=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8648" y="5467416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OPL20U25GSXzBJYl68kk8uQGfFKzs7yb1M4KJWUiLk6ZEvGF+qCIPSnY57AbBFCvTW$2023.18.30$30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81000"/>
            <a:ext cx="11446878" cy="2209800"/>
          </a:xfrm>
          <a:prstGeom prst="rect">
            <a:avLst/>
          </a:prstGeom>
        </p:spPr>
      </p:pic>
      <p:pic>
        <p:nvPicPr>
          <p:cNvPr id="15" name="Picture 14" descr="OPL20U25GSXzBJYl68kk8uQGfFKzs7yb1M4KJWUiLk6ZEvGF+qCIPSnY57AbBFCvTW$2023.18.30$30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721" y="2939983"/>
            <a:ext cx="7460674" cy="2013017"/>
          </a:xfrm>
          <a:prstGeom prst="rect">
            <a:avLst/>
          </a:prstGeom>
        </p:spPr>
      </p:pic>
      <p:pic>
        <p:nvPicPr>
          <p:cNvPr id="3" name="Picture 2" descr="OPL20U25GSXzBJYl68kk8uQGfFKzs7yb1M4KJWUiLk6ZEvGF+qCIPSnY57AbBFCvTW$2023.18.30$30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5167" b="100000" l="4250" r="100000">
                        <a14:foregroundMark x1="32417" y1="71083" x2="25333" y2="60583"/>
                        <a14:foregroundMark x1="22500" y1="73167" x2="24917" y2="67083"/>
                        <a14:foregroundMark x1="37083" y1="81000" x2="38917" y2="77750"/>
                        <a14:foregroundMark x1="48750" y1="94167" x2="51250" y2="89333"/>
                        <a14:foregroundMark x1="92417" y1="98583" x2="98917" y2="72917"/>
                        <a14:foregroundMark x1="92000" y1="98167" x2="66167" y2="91333"/>
                        <a14:foregroundMark x1="90417" y1="91333" x2="86167" y2="90667"/>
                        <a14:foregroundMark x1="86333" y1="74167" x2="86333" y2="74167"/>
                        <a14:foregroundMark x1="85750" y1="74583" x2="84333" y2="78167"/>
                        <a14:foregroundMark x1="94833" y1="63667" x2="92667" y2="59417"/>
                        <a14:foregroundMark x1="92667" y1="59167" x2="91000" y2="60417"/>
                        <a14:backgroundMark x1="89417" y1="84417" x2="87333" y2="79167"/>
                        <a14:backgroundMark x1="43333" y1="95333" x2="56083" y2="95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114" r="42525"/>
          <a:stretch/>
        </p:blipFill>
        <p:spPr>
          <a:xfrm>
            <a:off x="304800" y="1510468"/>
            <a:ext cx="1447800" cy="1080332"/>
          </a:xfrm>
          <a:prstGeom prst="rect">
            <a:avLst/>
          </a:prstGeom>
        </p:spPr>
      </p:pic>
      <p:pic>
        <p:nvPicPr>
          <p:cNvPr id="16" name="Picture 15" descr="OPL20U25GSXzBJYl68kk8uQGfFKzs7yb1M4KJWUiLk6ZEvGF+qCIPSnY57AbBFCvTW$2023.18.30$30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5167" b="100000" l="4250" r="100000">
                        <a14:foregroundMark x1="32417" y1="71083" x2="25333" y2="60583"/>
                        <a14:foregroundMark x1="22500" y1="73167" x2="24917" y2="67083"/>
                        <a14:foregroundMark x1="37083" y1="81000" x2="38917" y2="77750"/>
                        <a14:foregroundMark x1="48750" y1="94167" x2="51250" y2="89333"/>
                        <a14:foregroundMark x1="92417" y1="98583" x2="98917" y2="72917"/>
                        <a14:foregroundMark x1="92000" y1="98167" x2="66167" y2="91333"/>
                        <a14:foregroundMark x1="90417" y1="91333" x2="86167" y2="90667"/>
                        <a14:foregroundMark x1="86333" y1="74167" x2="86333" y2="74167"/>
                        <a14:foregroundMark x1="85750" y1="74583" x2="84333" y2="78167"/>
                        <a14:foregroundMark x1="94833" y1="63667" x2="92667" y2="59417"/>
                        <a14:foregroundMark x1="92667" y1="59167" x2="91000" y2="60417"/>
                        <a14:backgroundMark x1="89417" y1="84417" x2="87333" y2="79167"/>
                        <a14:backgroundMark x1="43333" y1="95333" x2="56083" y2="95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495" t="57114"/>
          <a:stretch/>
        </p:blipFill>
        <p:spPr>
          <a:xfrm>
            <a:off x="10791269" y="1485900"/>
            <a:ext cx="1036609" cy="10975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138" y="4038600"/>
            <a:ext cx="873163" cy="9252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76944" l="23056" r="90000">
                        <a14:backgroundMark x1="37778" y1="16389" x2="28889" y2="49444"/>
                        <a14:backgroundMark x1="62500" y1="15833" x2="56389" y2="24722"/>
                        <a14:backgroundMark x1="86389" y1="31667" x2="68611" y2="34722"/>
                        <a14:backgroundMark x1="58056" y1="26389" x2="67500" y2="10556"/>
                        <a14:backgroundMark x1="61389" y1="23611" x2="72500" y2="12500"/>
                        <a14:backgroundMark x1="84444" y1="62778" x2="65833" y2="47778"/>
                        <a14:backgroundMark x1="36667" y1="69167" x2="48889" y2="49722"/>
                        <a14:backgroundMark x1="24167" y1="64444" x2="43611" y2="52500"/>
                        <a14:backgroundMark x1="48333" y1="11389" x2="54444" y2="2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2" t="12222" r="11212" b="25809"/>
          <a:stretch/>
        </p:blipFill>
        <p:spPr>
          <a:xfrm>
            <a:off x="2732164" y="4258491"/>
            <a:ext cx="781353" cy="7489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19600" y="533400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9" name="Picture 18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530" y="5668825"/>
            <a:ext cx="1356688" cy="13566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457200" y="479044"/>
                <a:ext cx="11277599" cy="5904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Giá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trị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biểu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thức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𝑃</m:t>
                    </m:r>
                    <m:r>
                      <a:rPr lang="en-US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=21</m:t>
                    </m:r>
                    <m:sSup>
                      <m:sSupPr>
                        <m:ctrlP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4</m:t>
                        </m:r>
                      </m:sup>
                    </m:sSup>
                    <m:sSup>
                      <m:sSupPr>
                        <m:ctrlP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5</m:t>
                        </m:r>
                      </m:sup>
                    </m:sSup>
                    <m:r>
                      <a:rPr lang="en-US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:7</m:t>
                    </m:r>
                    <m:sSup>
                      <m:sSupPr>
                        <m:ctrlP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tại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=−1;</m:t>
                    </m:r>
                    <m:r>
                      <a:rPr lang="en-US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𝑦</m:t>
                    </m:r>
                    <m:r>
                      <a:rPr lang="en-US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=−2</m:t>
                    </m:r>
                  </m:oMath>
                </a14:m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….</a:t>
                </a: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479044"/>
                <a:ext cx="11277599" cy="590418"/>
              </a:xfrm>
              <a:prstGeom prst="rect">
                <a:avLst/>
              </a:prstGeom>
              <a:blipFill>
                <a:blip r:embed="rId20"/>
                <a:stretch>
                  <a:fillRect l="-1351" t="-13542" r="-1189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3505200" y="2895600"/>
                <a:ext cx="5885962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−12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5200" y="2895600"/>
                <a:ext cx="5885962" cy="584775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286835" y="3293736"/>
                <a:ext cx="6935560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2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 </a:t>
                </a:r>
                <a:r>
                  <a:rPr lang="en-US" sz="32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thích</a:t>
                </a:r>
                <a:r>
                  <a:rPr lang="en-US" sz="32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Rút gọn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=3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𝑥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200" dirty="0"/>
              </a:p>
              <a:p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Thay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=−1;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=−2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𝑃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=3.</m:t>
                    </m:r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(−2)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=−12</m:t>
                    </m:r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6835" y="3293736"/>
                <a:ext cx="6935560" cy="1569660"/>
              </a:xfrm>
              <a:prstGeom prst="rect">
                <a:avLst/>
              </a:prstGeom>
              <a:blipFill>
                <a:blip r:embed="rId22"/>
                <a:stretch>
                  <a:fillRect l="-2197" t="-58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93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9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31214E-7 L -1.14271 0.0111 " pathEditMode="relative" rAng="0" ptsTypes="AA">
                                      <p:cBhvr>
                                        <p:cTn id="8" dur="3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10" dur="3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1111 L -1.25065 0.00718 " pathEditMode="relative" rAng="0" ptsTypes="AA">
                                      <p:cBhvr>
                                        <p:cTn id="12" dur="36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90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68 -0.0541 L 1.16476 -0.05063 " pathEditMode="relative" rAng="0" ptsTypes="AA">
                                      <p:cBhvr>
                                        <p:cTn id="20" dur="27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OPL20U25GSXzBJYl68kk8uQGfFKzs7yb1M4KJWUiLk6ZEvGF+qCIPSnY57AbBFCvTW$2023.18.30$30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84" b="34302" l="41277" r="54043">
                        <a14:foregroundMark x1="43404" y1="24128" x2="44965" y2="23256"/>
                        <a14:foregroundMark x1="47234" y1="18023" x2="50780" y2="174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16" t="15680" r="47691" b="66305"/>
          <a:stretch/>
        </p:blipFill>
        <p:spPr>
          <a:xfrm>
            <a:off x="5791200" y="3547720"/>
            <a:ext cx="1440874" cy="1254952"/>
          </a:xfrm>
          <a:prstGeom prst="rect">
            <a:avLst/>
          </a:prstGeom>
        </p:spPr>
      </p:pic>
      <p:pic>
        <p:nvPicPr>
          <p:cNvPr id="12" name="Picture 11" descr="OPL20U25GSXzBJYl68kk8uQGfFKzs7yb1M4KJWUiLk6ZEvGF+qCIPSnY57AbBFCvTW$2023.18.30$30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07" b="32155" l="10000" r="44167">
                        <a14:backgroundMark x1="29167" y1="29329" x2="28889" y2="27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84" r="56667" b="69081"/>
          <a:stretch/>
        </p:blipFill>
        <p:spPr>
          <a:xfrm>
            <a:off x="7647707" y="3312267"/>
            <a:ext cx="886694" cy="867320"/>
          </a:xfrm>
          <a:prstGeom prst="rect">
            <a:avLst/>
          </a:prstGeom>
        </p:spPr>
      </p:pic>
      <p:pic>
        <p:nvPicPr>
          <p:cNvPr id="13" name="Picture 6" descr="OPL20U25GSXzBJYl68kk8uQGfFKzs7yb1M4KJWUiLk6ZEvGF+qCIPSnY57AbBFCvTW$2023.18.30$30+K4lPs7H94VUqPe2XwIsfPRnrXQE//QTEXxb8/8N4CNc6FpgZahzpTjFhMzSA7T/nHJa11DE8Ng2TP3iAmRczFlmslSuUNOgUeb6yRvs0=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708513" y="3048001"/>
            <a:ext cx="943255" cy="868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OPL20U25GSXzBJYl68kk8uQGfFKzs7yb1M4KJWUiLk6ZEvGF+qCIPSnY57AbBFCvTW$2023.18.30$30+K4lPs7H94VUqPe2XwIsfPRnrXQE//QTEXxb8/8N4CNc6FpgZahzpTjFhMzSA7T/nHJa11DE8Ng2TP3iAmRczFlmslSuUNOgUeb6yRvs0=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5400" y="4258491"/>
            <a:ext cx="1028700" cy="72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OPL20U25GSXzBJYl68kk8uQGfFKzs7yb1M4KJWUiLk6ZEvGF+qCIPSnY57AbBFCvTW$2023.18.30$30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1" y="6096001"/>
            <a:ext cx="1159877" cy="93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 descr="OPL20U25GSXzBJYl68kk8uQGfFKzs7yb1M4KJWUiLk6ZEvGF+qCIPSnY57AbBFCvTW$2023.18.30$30+K4lPs7H94VUqPe2XwIsfPRnrXQE//QTEXxb8/8N4CNc6FpgZahzpTjFhMzSA7T/nHJa11DE8Ng2TP3iAmRczFlmslSuUNOgUeb6yRvs0=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8648" y="5467416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OPL20U25GSXzBJYl68kk8uQGfFKzs7yb1M4KJWUiLk6ZEvGF+qCIPSnY57AbBFCvTW$2023.18.30$30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381000"/>
            <a:ext cx="8305799" cy="2209800"/>
          </a:xfrm>
          <a:prstGeom prst="rect">
            <a:avLst/>
          </a:prstGeom>
        </p:spPr>
      </p:pic>
      <p:pic>
        <p:nvPicPr>
          <p:cNvPr id="15" name="Picture 14" descr="OPL20U25GSXzBJYl68kk8uQGfFKzs7yb1M4KJWUiLk6ZEvGF+qCIPSnY57AbBFCvTW$2023.18.30$30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3032090"/>
            <a:ext cx="6341905" cy="2013017"/>
          </a:xfrm>
          <a:prstGeom prst="rect">
            <a:avLst/>
          </a:prstGeom>
        </p:spPr>
      </p:pic>
      <p:pic>
        <p:nvPicPr>
          <p:cNvPr id="3" name="Picture 2" descr="OPL20U25GSXzBJYl68kk8uQGfFKzs7yb1M4KJWUiLk6ZEvGF+qCIPSnY57AbBFCvTW$2023.18.30$30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5167" b="100000" l="4250" r="100000">
                        <a14:foregroundMark x1="32417" y1="71083" x2="25333" y2="60583"/>
                        <a14:foregroundMark x1="22500" y1="73167" x2="24917" y2="67083"/>
                        <a14:foregroundMark x1="37083" y1="81000" x2="38917" y2="77750"/>
                        <a14:foregroundMark x1="48750" y1="94167" x2="51250" y2="89333"/>
                        <a14:foregroundMark x1="92417" y1="98583" x2="98917" y2="72917"/>
                        <a14:foregroundMark x1="92000" y1="98167" x2="66167" y2="91333"/>
                        <a14:foregroundMark x1="90417" y1="91333" x2="86167" y2="90667"/>
                        <a14:foregroundMark x1="86333" y1="74167" x2="86333" y2="74167"/>
                        <a14:foregroundMark x1="85750" y1="74583" x2="84333" y2="78167"/>
                        <a14:foregroundMark x1="94833" y1="63667" x2="92667" y2="59417"/>
                        <a14:foregroundMark x1="92667" y1="59167" x2="91000" y2="60417"/>
                        <a14:backgroundMark x1="89417" y1="84417" x2="87333" y2="79167"/>
                        <a14:backgroundMark x1="43333" y1="95333" x2="56083" y2="95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114" r="42525"/>
          <a:stretch/>
        </p:blipFill>
        <p:spPr>
          <a:xfrm>
            <a:off x="1705827" y="1606730"/>
            <a:ext cx="1312745" cy="979555"/>
          </a:xfrm>
          <a:prstGeom prst="rect">
            <a:avLst/>
          </a:prstGeom>
        </p:spPr>
      </p:pic>
      <p:pic>
        <p:nvPicPr>
          <p:cNvPr id="16" name="Picture 15" descr="OPL20U25GSXzBJYl68kk8uQGfFKzs7yb1M4KJWUiLk6ZEvGF+qCIPSnY57AbBFCvTW$2023.18.30$30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5167" b="100000" l="4250" r="100000">
                        <a14:foregroundMark x1="32417" y1="71083" x2="25333" y2="60583"/>
                        <a14:foregroundMark x1="22500" y1="73167" x2="24917" y2="67083"/>
                        <a14:foregroundMark x1="37083" y1="81000" x2="38917" y2="77750"/>
                        <a14:foregroundMark x1="48750" y1="94167" x2="51250" y2="89333"/>
                        <a14:foregroundMark x1="92417" y1="98583" x2="98917" y2="72917"/>
                        <a14:foregroundMark x1="92000" y1="98167" x2="66167" y2="91333"/>
                        <a14:foregroundMark x1="90417" y1="91333" x2="86167" y2="90667"/>
                        <a14:foregroundMark x1="86333" y1="74167" x2="86333" y2="74167"/>
                        <a14:foregroundMark x1="85750" y1="74583" x2="84333" y2="78167"/>
                        <a14:foregroundMark x1="94833" y1="63667" x2="92667" y2="59417"/>
                        <a14:foregroundMark x1="92667" y1="59167" x2="91000" y2="60417"/>
                        <a14:backgroundMark x1="89417" y1="84417" x2="87333" y2="79167"/>
                        <a14:backgroundMark x1="43333" y1="95333" x2="56083" y2="95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495" t="57114"/>
          <a:stretch/>
        </p:blipFill>
        <p:spPr>
          <a:xfrm>
            <a:off x="8821653" y="1346733"/>
            <a:ext cx="1170707" cy="12395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472" y="4096368"/>
            <a:ext cx="873163" cy="9252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76944" l="23056" r="90000">
                        <a14:backgroundMark x1="37778" y1="16389" x2="28889" y2="49444"/>
                        <a14:backgroundMark x1="62500" y1="15833" x2="56389" y2="24722"/>
                        <a14:backgroundMark x1="86389" y1="31667" x2="68611" y2="34722"/>
                        <a14:backgroundMark x1="58056" y1="26389" x2="67500" y2="10556"/>
                        <a14:backgroundMark x1="61389" y1="23611" x2="72500" y2="12500"/>
                        <a14:backgroundMark x1="84444" y1="62778" x2="65833" y2="47778"/>
                        <a14:backgroundMark x1="36667" y1="69167" x2="48889" y2="49722"/>
                        <a14:backgroundMark x1="24167" y1="64444" x2="43611" y2="52500"/>
                        <a14:backgroundMark x1="48333" y1="11389" x2="54444" y2="2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2" t="12222" r="11212" b="25809"/>
          <a:stretch/>
        </p:blipFill>
        <p:spPr>
          <a:xfrm>
            <a:off x="2128203" y="4258513"/>
            <a:ext cx="863955" cy="8281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19600" y="533400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362200" y="457201"/>
                <a:ext cx="7467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Kết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quả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phép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chia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6(</m:t>
                    </m:r>
                    <m:sSup>
                      <m:sSupPr>
                        <m:ctrlP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𝑥𝑦</m:t>
                        </m:r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)</m:t>
                        </m:r>
                      </m:e>
                      <m:sup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3</m:t>
                        </m:r>
                      </m:sup>
                    </m:sSup>
                    <m:r>
                      <a:rPr lang="en-US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:(−2</m:t>
                    </m:r>
                    <m:sSup>
                      <m:sSupPr>
                        <m:ctrlP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𝑦</m:t>
                    </m:r>
                    <m:r>
                      <a:rPr lang="en-US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)</m:t>
                    </m:r>
                  </m:oMath>
                </a14:m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….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200" y="457201"/>
                <a:ext cx="7467600" cy="584775"/>
              </a:xfrm>
              <a:prstGeom prst="rect">
                <a:avLst/>
              </a:prstGeom>
              <a:blipFill>
                <a:blip r:embed="rId18"/>
                <a:stretch>
                  <a:fillRect l="-2122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2560180" y="2959497"/>
                <a:ext cx="5562599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−3</m:t>
                      </m:r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0180" y="2959497"/>
                <a:ext cx="5562599" cy="584775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530" y="5668825"/>
            <a:ext cx="1356688" cy="13566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857499" y="3397148"/>
                <a:ext cx="6096000" cy="156966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en-US" sz="32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Giải </a:t>
                </a:r>
                <a:r>
                  <a:rPr lang="en-US" sz="3200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thích</a:t>
                </a:r>
                <a:r>
                  <a:rPr lang="en-US" sz="32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cs typeface="Times New Roman" pitchFamily="18" charset="0"/>
                      </a:rPr>
                      <m:t>6(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𝑥𝑦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)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3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  <a:cs typeface="Times New Roman" pitchFamily="18" charset="0"/>
                      </a:rPr>
                      <m:t>:(−2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  <a:cs typeface="Times New Roman" pitchFamily="18" charset="0"/>
                      </a:rPr>
                      <m:t>𝑦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itchFamily="18" charset="0"/>
                      </a:rPr>
                      <m:t>)</m:t>
                    </m:r>
                  </m:oMath>
                </a14:m>
                <a:endParaRPr lang="en-US" sz="32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32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              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cs typeface="Times New Roman" pitchFamily="18" charset="0"/>
                      </a:rPr>
                      <m:t>=6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3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  <a:cs typeface="Times New Roman" pitchFamily="18" charset="0"/>
                      </a:rPr>
                      <m:t>:</m:t>
                    </m:r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−2</m:t>
                        </m:r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2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𝑦</m:t>
                        </m:r>
                      </m:e>
                    </m:d>
                  </m:oMath>
                </a14:m>
                <a:endParaRPr lang="en-US" sz="3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32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              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cs typeface="Times New Roman" pitchFamily="18" charset="0"/>
                      </a:rPr>
                      <m:t>=−3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7499" y="3397148"/>
                <a:ext cx="6096000" cy="1569660"/>
              </a:xfrm>
              <a:prstGeom prst="rect">
                <a:avLst/>
              </a:prstGeom>
              <a:blipFill>
                <a:blip r:embed="rId22"/>
                <a:stretch>
                  <a:fillRect l="-2600" t="-5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93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9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31214E-7 L -1.14271 0.0111 " pathEditMode="relative" rAng="0" ptsTypes="AA">
                                      <p:cBhvr>
                                        <p:cTn id="8" dur="3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10" dur="3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1111 L -1.25065 0.00718 " pathEditMode="relative" rAng="0" ptsTypes="AA">
                                      <p:cBhvr>
                                        <p:cTn id="12" dur="36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90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68 -0.0541 L 1.16476 -0.05063 " pathEditMode="relative" rAng="0" ptsTypes="AA">
                                      <p:cBhvr>
                                        <p:cTn id="20" dur="27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OPL20U25GSXzBJYl68kk8uQGfFKzs7yb1M4KJWUiLk6ZEvGF+qCIPSnY57AbBFCvTW$2023.18.30$30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84" b="34302" l="41277" r="54043">
                        <a14:foregroundMark x1="43404" y1="24128" x2="44965" y2="23256"/>
                        <a14:foregroundMark x1="47234" y1="18023" x2="50780" y2="174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16" t="15680" r="47691" b="66305"/>
          <a:stretch/>
        </p:blipFill>
        <p:spPr>
          <a:xfrm>
            <a:off x="5791200" y="3547720"/>
            <a:ext cx="1440874" cy="1254952"/>
          </a:xfrm>
          <a:prstGeom prst="rect">
            <a:avLst/>
          </a:prstGeom>
        </p:spPr>
      </p:pic>
      <p:pic>
        <p:nvPicPr>
          <p:cNvPr id="12" name="Picture 11" descr="OPL20U25GSXzBJYl68kk8uQGfFKzs7yb1M4KJWUiLk6ZEvGF+qCIPSnY57AbBFCvTW$2023.18.30$30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07" b="32155" l="10000" r="44167">
                        <a14:backgroundMark x1="29167" y1="29329" x2="28889" y2="27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84" r="56667" b="69081"/>
          <a:stretch/>
        </p:blipFill>
        <p:spPr>
          <a:xfrm>
            <a:off x="7647707" y="3312267"/>
            <a:ext cx="886694" cy="867320"/>
          </a:xfrm>
          <a:prstGeom prst="rect">
            <a:avLst/>
          </a:prstGeom>
        </p:spPr>
      </p:pic>
      <p:pic>
        <p:nvPicPr>
          <p:cNvPr id="13" name="Picture 6" descr="OPL20U25GSXzBJYl68kk8uQGfFKzs7yb1M4KJWUiLk6ZEvGF+qCIPSnY57AbBFCvTW$2023.18.30$30+K4lPs7H94VUqPe2XwIsfPRnrXQE//QTEXxb8/8N4CNc6FpgZahzpTjFhMzSA7T/nHJa11DE8Ng2TP3iAmRczFlmslSuUNOgUeb6yRvs0=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708513" y="3048001"/>
            <a:ext cx="943255" cy="868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OPL20U25GSXzBJYl68kk8uQGfFKzs7yb1M4KJWUiLk6ZEvGF+qCIPSnY57AbBFCvTW$2023.18.30$30+K4lPs7H94VUqPe2XwIsfPRnrXQE//QTEXxb8/8N4CNc6FpgZahzpTjFhMzSA7T/nHJa11DE8Ng2TP3iAmRczFlmslSuUNOgUeb6yRvs0=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5400" y="4258491"/>
            <a:ext cx="1028700" cy="72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OPL20U25GSXzBJYl68kk8uQGfFKzs7yb1M4KJWUiLk6ZEvGF+qCIPSnY57AbBFCvTW$2023.18.30$30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1" y="6096001"/>
            <a:ext cx="1159877" cy="93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 descr="OPL20U25GSXzBJYl68kk8uQGfFKzs7yb1M4KJWUiLk6ZEvGF+qCIPSnY57AbBFCvTW$2023.18.30$30+K4lPs7H94VUqPe2XwIsfPRnrXQE//QTEXxb8/8N4CNc6FpgZahzpTjFhMzSA7T/nHJa11DE8Ng2TP3iAmRczFlmslSuUNOgUeb6yRvs0=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8648" y="5467416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OPL20U25GSXzBJYl68kk8uQGfFKzs7yb1M4KJWUiLk6ZEvGF+qCIPSnY57AbBFCvTW$2023.18.30$30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381000"/>
            <a:ext cx="7536873" cy="2209800"/>
          </a:xfrm>
          <a:prstGeom prst="rect">
            <a:avLst/>
          </a:prstGeom>
        </p:spPr>
      </p:pic>
      <p:pic>
        <p:nvPicPr>
          <p:cNvPr id="15" name="Picture 14" descr="OPL20U25GSXzBJYl68kk8uQGfFKzs7yb1M4KJWUiLk6ZEvGF+qCIPSnY57AbBFCvTW$2023.18.30$30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3048001"/>
            <a:ext cx="8001000" cy="2013017"/>
          </a:xfrm>
          <a:prstGeom prst="rect">
            <a:avLst/>
          </a:prstGeom>
        </p:spPr>
      </p:pic>
      <p:pic>
        <p:nvPicPr>
          <p:cNvPr id="3" name="Picture 2" descr="OPL20U25GSXzBJYl68kk8uQGfFKzs7yb1M4KJWUiLk6ZEvGF+qCIPSnY57AbBFCvTW$2023.18.30$30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5167" b="100000" l="4250" r="100000">
                        <a14:foregroundMark x1="32417" y1="71083" x2="25333" y2="60583"/>
                        <a14:foregroundMark x1="22500" y1="73167" x2="24917" y2="67083"/>
                        <a14:foregroundMark x1="37083" y1="81000" x2="38917" y2="77750"/>
                        <a14:foregroundMark x1="48750" y1="94167" x2="51250" y2="89333"/>
                        <a14:foregroundMark x1="92417" y1="98583" x2="98917" y2="72917"/>
                        <a14:foregroundMark x1="92000" y1="98167" x2="66167" y2="91333"/>
                        <a14:foregroundMark x1="90417" y1="91333" x2="86167" y2="90667"/>
                        <a14:foregroundMark x1="86333" y1="74167" x2="86333" y2="74167"/>
                        <a14:foregroundMark x1="85750" y1="74583" x2="84333" y2="78167"/>
                        <a14:foregroundMark x1="94833" y1="63667" x2="92667" y2="59417"/>
                        <a14:foregroundMark x1="92667" y1="59167" x2="91000" y2="60417"/>
                        <a14:backgroundMark x1="89417" y1="84417" x2="87333" y2="79167"/>
                        <a14:backgroundMark x1="43333" y1="95333" x2="56083" y2="95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114" r="42525"/>
          <a:stretch/>
        </p:blipFill>
        <p:spPr>
          <a:xfrm>
            <a:off x="2598420" y="1453372"/>
            <a:ext cx="1480705" cy="1104885"/>
          </a:xfrm>
          <a:prstGeom prst="rect">
            <a:avLst/>
          </a:prstGeom>
        </p:spPr>
      </p:pic>
      <p:pic>
        <p:nvPicPr>
          <p:cNvPr id="16" name="Picture 15" descr="OPL20U25GSXzBJYl68kk8uQGfFKzs7yb1M4KJWUiLk6ZEvGF+qCIPSnY57AbBFCvTW$2023.18.30$30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5167" b="100000" l="4250" r="100000">
                        <a14:foregroundMark x1="32417" y1="71083" x2="25333" y2="60583"/>
                        <a14:foregroundMark x1="22500" y1="73167" x2="24917" y2="67083"/>
                        <a14:foregroundMark x1="37083" y1="81000" x2="38917" y2="77750"/>
                        <a14:foregroundMark x1="48750" y1="94167" x2="51250" y2="89333"/>
                        <a14:foregroundMark x1="92417" y1="98583" x2="98917" y2="72917"/>
                        <a14:foregroundMark x1="92000" y1="98167" x2="66167" y2="91333"/>
                        <a14:foregroundMark x1="90417" y1="91333" x2="86167" y2="90667"/>
                        <a14:foregroundMark x1="86333" y1="74167" x2="86333" y2="74167"/>
                        <a14:foregroundMark x1="85750" y1="74583" x2="84333" y2="78167"/>
                        <a14:foregroundMark x1="94833" y1="63667" x2="92667" y2="59417"/>
                        <a14:foregroundMark x1="92667" y1="59167" x2="91000" y2="60417"/>
                        <a14:backgroundMark x1="89417" y1="84417" x2="87333" y2="79167"/>
                        <a14:backgroundMark x1="43333" y1="95333" x2="56083" y2="95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495" t="57114"/>
          <a:stretch/>
        </p:blipFill>
        <p:spPr>
          <a:xfrm>
            <a:off x="9170698" y="1435915"/>
            <a:ext cx="1033175" cy="10939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529" y="4169639"/>
            <a:ext cx="967479" cy="10251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76944" l="23056" r="90000">
                        <a14:backgroundMark x1="37778" y1="16389" x2="28889" y2="49444"/>
                        <a14:backgroundMark x1="62500" y1="15833" x2="56389" y2="24722"/>
                        <a14:backgroundMark x1="86389" y1="31667" x2="68611" y2="34722"/>
                        <a14:backgroundMark x1="58056" y1="26389" x2="67500" y2="10556"/>
                        <a14:backgroundMark x1="61389" y1="23611" x2="72500" y2="12500"/>
                        <a14:backgroundMark x1="84444" y1="62778" x2="65833" y2="47778"/>
                        <a14:backgroundMark x1="36667" y1="69167" x2="48889" y2="49722"/>
                        <a14:backgroundMark x1="24167" y1="64444" x2="43611" y2="52500"/>
                        <a14:backgroundMark x1="48333" y1="11389" x2="54444" y2="2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2" t="12222" r="11212" b="25809"/>
          <a:stretch/>
        </p:blipFill>
        <p:spPr>
          <a:xfrm>
            <a:off x="2232391" y="4285207"/>
            <a:ext cx="929909" cy="8913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19600" y="533400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886200" y="443304"/>
                <a:ext cx="563933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Kết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quả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phép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chia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15(</m:t>
                    </m:r>
                    <m:sSup>
                      <m:sSupPr>
                        <m:ctrlP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𝑎</m:t>
                        </m:r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−</m:t>
                        </m:r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𝑏</m:t>
                        </m:r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)</m:t>
                        </m:r>
                      </m:e>
                      <m:sup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8</m:t>
                        </m:r>
                      </m:sup>
                    </m:sSup>
                    <m:r>
                      <a:rPr lang="en-US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:5(</m:t>
                    </m:r>
                    <m:sSup>
                      <m:sSupPr>
                        <m:ctrlP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𝑎</m:t>
                        </m:r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−</m:t>
                        </m:r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𝑏</m:t>
                        </m:r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)</m:t>
                        </m:r>
                      </m:e>
                      <m:sup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là….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6200" y="443304"/>
                <a:ext cx="5639330" cy="1077218"/>
              </a:xfrm>
              <a:prstGeom prst="rect">
                <a:avLst/>
              </a:prstGeom>
              <a:blipFill>
                <a:blip r:embed="rId18"/>
                <a:stretch>
                  <a:fillRect l="-2811" t="-7955" b="-176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2362200" y="3160984"/>
                <a:ext cx="8001000" cy="5904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3(</m:t>
                      </m:r>
                      <m:sSup>
                        <m:sSupPr>
                          <m:ctrlPr>
                            <a:rPr lang="en-US" sz="32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32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  <m:r>
                            <a:rPr lang="en-US" sz="32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sz="32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𝑏</m:t>
                          </m:r>
                          <m:r>
                            <a:rPr lang="en-US" sz="32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2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200" y="3160984"/>
                <a:ext cx="8001000" cy="590418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530" y="5668825"/>
            <a:ext cx="1356688" cy="13566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321125" y="3701791"/>
                <a:ext cx="8003538" cy="5904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Giải </a:t>
                </a:r>
                <a:r>
                  <a:rPr lang="en-US" sz="3200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thích</a:t>
                </a:r>
                <a:r>
                  <a:rPr lang="en-US" sz="32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15</m:t>
                    </m:r>
                    <m:sSup>
                      <m:sSupPr>
                        <m:ctrlP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(</m:t>
                        </m:r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𝑎</m:t>
                        </m:r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−</m:t>
                        </m:r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𝑏</m:t>
                        </m:r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)</m:t>
                        </m:r>
                      </m:e>
                      <m:sup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8</m:t>
                        </m:r>
                      </m:sup>
                    </m:sSup>
                    <m:r>
                      <a:rPr lang="en-US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:5</m:t>
                    </m:r>
                    <m:sSup>
                      <m:sSupPr>
                        <m:ctrlP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(</m:t>
                        </m:r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𝑎</m:t>
                        </m:r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−</m:t>
                        </m:r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𝑏</m:t>
                        </m:r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)</m:t>
                        </m:r>
                      </m:e>
                      <m:sup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3</m:t>
                        </m:r>
                      </m:sup>
                    </m:sSup>
                    <m:r>
                      <a:rPr lang="en-US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=3</m:t>
                    </m:r>
                    <m:sSup>
                      <m:sSupPr>
                        <m:ctrlP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(</m:t>
                        </m:r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𝑎</m:t>
                        </m:r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−</m:t>
                        </m:r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𝑏</m:t>
                        </m:r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)</m:t>
                        </m:r>
                      </m:e>
                      <m:sup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5</m:t>
                        </m:r>
                      </m:sup>
                    </m:sSup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1125" y="3701791"/>
                <a:ext cx="8003538" cy="590418"/>
              </a:xfrm>
              <a:prstGeom prst="rect">
                <a:avLst/>
              </a:prstGeom>
              <a:blipFill>
                <a:blip r:embed="rId22"/>
                <a:stretch>
                  <a:fillRect l="-1980" t="-14433" b="-309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93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9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31214E-7 L -1.14271 0.0111 " pathEditMode="relative" rAng="0" ptsTypes="AA">
                                      <p:cBhvr>
                                        <p:cTn id="8" dur="3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10" dur="3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1111 L -1.25065 0.00718 " pathEditMode="relative" rAng="0" ptsTypes="AA">
                                      <p:cBhvr>
                                        <p:cTn id="12" dur="36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90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68 -0.0541 L 1.16476 -0.05063 " pathEditMode="relative" rAng="0" ptsTypes="AA">
                                      <p:cBhvr>
                                        <p:cTn id="20" dur="27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8&quot;/&gt;&lt;/object&gt;&lt;object type=&quot;3&quot; unique_id=&quot;10005&quot;&gt;&lt;property id=&quot;20148&quot; value=&quot;5&quot;/&gt;&lt;property id=&quot;20300&quot; value=&quot;Slide 3&quot;/&gt;&lt;property id=&quot;20307&quot; value=&quot;257&quot;/&gt;&lt;/object&gt;&lt;object type=&quot;3&quot; unique_id=&quot;10006&quot;&gt;&lt;property id=&quot;20148&quot; value=&quot;5&quot;/&gt;&lt;property id=&quot;20300&quot; value=&quot;Slide 4&quot;/&gt;&lt;property id=&quot;20307&quot; value=&quot;262&quot;/&gt;&lt;/object&gt;&lt;object type=&quot;3&quot; unique_id=&quot;10007&quot;&gt;&lt;property id=&quot;20148&quot; value=&quot;5&quot;/&gt;&lt;property id=&quot;20300&quot; value=&quot;Slide 5&quot;/&gt;&lt;property id=&quot;20307&quot; value=&quot;263&quot;/&gt;&lt;/object&gt;&lt;object type=&quot;3&quot; unique_id=&quot;10008&quot;&gt;&lt;property id=&quot;20148&quot; value=&quot;5&quot;/&gt;&lt;property id=&quot;20300&quot; value=&quot;Slide 6&quot;/&gt;&lt;property id=&quot;20307&quot; value=&quot;260&quot;/&gt;&lt;/object&gt;&lt;object type=&quot;3&quot; unique_id=&quot;10009&quot;&gt;&lt;property id=&quot;20148&quot; value=&quot;5&quot;/&gt;&lt;property id=&quot;20300&quot; value=&quot;Slide 7&quot;/&gt;&lt;property id=&quot;20307&quot; value=&quot;261&quot;/&gt;&lt;/object&gt;&lt;object type=&quot;3&quot; unique_id=&quot;10010&quot;&gt;&lt;property id=&quot;20148&quot; value=&quot;5&quot;/&gt;&lt;property id=&quot;20300&quot; value=&quot;Slide 8&quot;/&gt;&lt;property id=&quot;20307&quot; value=&quot;264&quot;/&gt;&lt;/object&gt;&lt;object type=&quot;3&quot; unique_id=&quot;10041&quot;&gt;&lt;property id=&quot;20148&quot; value=&quot;5&quot;/&gt;&lt;property id=&quot;20300&quot; value=&quot;Slide 9&quot;/&gt;&lt;property id=&quot;20307&quot; value=&quot;265&quot;/&gt;&lt;/object&gt;&lt;/object&gt;&lt;object type=&quot;8&quot; unique_id=&quot;10020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4.PNG&quot;/&gt;"/>
  <p:tag name="ISPRING_SLIDE_INDENT_LEVEL" val="0"/>
  <p:tag name="ISPRING_CUSTOM_TIMING_USED" val="1"/>
  <p:tag name="GENSWF_SLIDE_TITLE" val="TỰA BÀI"/>
  <p:tag name="ISPRING_PRESENTER_ID" val="{7257E5D0-9D30-4FF0-97B0-8B144157FD3C}"/>
  <p:tag name="ISPRING_SLIDE_ID_2" val="{86E28706-79C3-4FF9-A642-6C9FBFB2000F}"/>
  <p:tag name="GENSWF_ADVANCE_TIME" val="4.18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672</TotalTime>
  <Words>1377</Words>
  <Application>Microsoft Office PowerPoint</Application>
  <PresentationFormat>Widescreen</PresentationFormat>
  <Paragraphs>117</Paragraphs>
  <Slides>25</Slides>
  <Notes>5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Calibri</vt:lpstr>
      <vt:lpstr>Cambria Math</vt:lpstr>
      <vt:lpstr>Times New Roman</vt:lpstr>
      <vt:lpstr>Tw Cen MT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Hà Chi Nguyễn</cp:lastModifiedBy>
  <cp:revision>88</cp:revision>
  <dcterms:created xsi:type="dcterms:W3CDTF">2020-08-05T14:38:50Z</dcterms:created>
  <dcterms:modified xsi:type="dcterms:W3CDTF">2025-08-20T16:29:13Z</dcterms:modified>
</cp:coreProperties>
</file>