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4a" ContentType="audio/mp4"/>
  <Default Extension="mp3" ContentType="audio/m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microsoft.com/office/2007/relationships/ui/extensibility" Target="/customUI/customUI14.xml" Id="R3ae234667277460b"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5" r:id="rId2"/>
    <p:sldId id="256" r:id="rId3"/>
    <p:sldId id="281" r:id="rId4"/>
    <p:sldId id="282" r:id="rId5"/>
    <p:sldId id="257" r:id="rId6"/>
    <p:sldId id="267" r:id="rId7"/>
    <p:sldId id="268" r:id="rId8"/>
    <p:sldId id="276" r:id="rId9"/>
    <p:sldId id="278" r:id="rId10"/>
    <p:sldId id="273" r:id="rId11"/>
    <p:sldId id="258" r:id="rId12"/>
    <p:sldId id="263" r:id="rId13"/>
    <p:sldId id="264" r:id="rId14"/>
    <p:sldId id="265" r:id="rId15"/>
    <p:sldId id="266" r:id="rId16"/>
    <p:sldId id="259" r:id="rId17"/>
    <p:sldId id="283" r:id="rId18"/>
    <p:sldId id="260" r:id="rId19"/>
    <p:sldId id="261" r:id="rId20"/>
    <p:sldId id="262"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0686FFAC-42D3-47B1-8F18-79039EE2230C}">
          <p14:sldIdLst>
            <p14:sldId id="275"/>
            <p14:sldId id="256"/>
            <p14:sldId id="281"/>
            <p14:sldId id="282"/>
            <p14:sldId id="257"/>
            <p14:sldId id="267"/>
            <p14:sldId id="268"/>
            <p14:sldId id="276"/>
            <p14:sldId id="278"/>
            <p14:sldId id="273"/>
            <p14:sldId id="258"/>
            <p14:sldId id="263"/>
            <p14:sldId id="264"/>
            <p14:sldId id="265"/>
            <p14:sldId id="266"/>
            <p14:sldId id="259"/>
            <p14:sldId id="283"/>
            <p14:sldId id="260"/>
          </p14:sldIdLst>
        </p14:section>
        <p14:section name="Phần Chưa có tên" id="{8944308A-85C1-4433-ADDE-DFFAD04BD52A}">
          <p14:sldIdLst>
            <p14:sldId id="261"/>
            <p14:sldId id="262"/>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86" d="100"/>
          <a:sy n="86" d="100"/>
        </p:scale>
        <p:origin x="6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26B72-848E-4C2A-8B0C-EE39FC14E49E}" type="datetimeFigureOut">
              <a:rPr lang="vi-VN" smtClean="0"/>
              <a:t>14/07/2022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977DE-6245-4E1E-8866-858D1A7234D5}" type="slidenum">
              <a:rPr lang="vi-VN" smtClean="0"/>
              <a:t>‹#›</a:t>
            </a:fld>
            <a:endParaRPr lang="vi-VN"/>
          </a:p>
        </p:txBody>
      </p:sp>
    </p:spTree>
    <p:extLst>
      <p:ext uri="{BB962C8B-B14F-4D97-AF65-F5344CB8AC3E}">
        <p14:creationId xmlns:p14="http://schemas.microsoft.com/office/powerpoint/2010/main" val="379494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F4B5-EDA4-4E3F-A41D-14CD4913A83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6581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7E977DE-6245-4E1E-8866-858D1A7234D5}" type="slidenum">
              <a:rPr lang="vi-VN" smtClean="0"/>
              <a:t>5</a:t>
            </a:fld>
            <a:endParaRPr lang="vi-VN"/>
          </a:p>
        </p:txBody>
      </p:sp>
    </p:spTree>
    <p:extLst>
      <p:ext uri="{BB962C8B-B14F-4D97-AF65-F5344CB8AC3E}">
        <p14:creationId xmlns:p14="http://schemas.microsoft.com/office/powerpoint/2010/main" val="283868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C02D2A-0602-4E12-AFB9-1F0767812E00}" type="datetimeFigureOut">
              <a:rPr lang="en-US" smtClean="0"/>
              <a:t>14/07/2022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FA912-B032-48BD-9B56-EC652EFD034D}" type="slidenum">
              <a:rPr lang="en-US" smtClean="0"/>
              <a:t>‹#›</a:t>
            </a:fld>
            <a:endParaRPr lang="en-US"/>
          </a:p>
        </p:txBody>
      </p:sp>
      <p:pic>
        <p:nvPicPr>
          <p:cNvPr id="1026" name="Picture 2" descr="D:\Ảnh\Hình BT Tin\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12192000" cy="690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4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02D2A-0602-4E12-AFB9-1F0767812E00}" type="datetimeFigureOut">
              <a:rPr lang="en-US" smtClean="0"/>
              <a:t>14/07/2022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FA912-B032-48BD-9B56-EC652EFD034D}" type="slidenum">
              <a:rPr lang="en-US" smtClean="0"/>
              <a:t>‹#›</a:t>
            </a:fld>
            <a:endParaRPr lang="en-US"/>
          </a:p>
        </p:txBody>
      </p:sp>
    </p:spTree>
    <p:extLst>
      <p:ext uri="{BB962C8B-B14F-4D97-AF65-F5344CB8AC3E}">
        <p14:creationId xmlns:p14="http://schemas.microsoft.com/office/powerpoint/2010/main" val="63263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02D2A-0602-4E12-AFB9-1F0767812E00}" type="datetimeFigureOut">
              <a:rPr lang="en-US" smtClean="0"/>
              <a:t>14/07/2022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FA912-B032-48BD-9B56-EC652EFD034D}" type="slidenum">
              <a:rPr lang="en-US" smtClean="0"/>
              <a:t>‹#›</a:t>
            </a:fld>
            <a:endParaRPr lang="en-US"/>
          </a:p>
        </p:txBody>
      </p:sp>
    </p:spTree>
    <p:extLst>
      <p:ext uri="{BB962C8B-B14F-4D97-AF65-F5344CB8AC3E}">
        <p14:creationId xmlns:p14="http://schemas.microsoft.com/office/powerpoint/2010/main" val="26714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02D2A-0602-4E12-AFB9-1F0767812E00}" type="datetimeFigureOut">
              <a:rPr lang="en-US" smtClean="0"/>
              <a:t>14/07/2022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FA912-B032-48BD-9B56-EC652EFD034D}" type="slidenum">
              <a:rPr lang="en-US" smtClean="0"/>
              <a:t>‹#›</a:t>
            </a:fld>
            <a:endParaRPr lang="en-US"/>
          </a:p>
        </p:txBody>
      </p:sp>
      <p:pic>
        <p:nvPicPr>
          <p:cNvPr id="2059" name="Picture 11" descr="D:\Ảnh\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6" y="-23446"/>
            <a:ext cx="12371755" cy="703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99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02D2A-0602-4E12-AFB9-1F0767812E00}" type="datetimeFigureOut">
              <a:rPr lang="en-US" smtClean="0"/>
              <a:t>14/07/2022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FA912-B032-48BD-9B56-EC652EFD034D}" type="slidenum">
              <a:rPr lang="en-US" smtClean="0"/>
              <a:t>‹#›</a:t>
            </a:fld>
            <a:endParaRPr lang="en-US"/>
          </a:p>
        </p:txBody>
      </p:sp>
    </p:spTree>
    <p:extLst>
      <p:ext uri="{BB962C8B-B14F-4D97-AF65-F5344CB8AC3E}">
        <p14:creationId xmlns:p14="http://schemas.microsoft.com/office/powerpoint/2010/main" val="294316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C02D2A-0602-4E12-AFB9-1F0767812E00}" type="datetimeFigureOut">
              <a:rPr lang="en-US" smtClean="0"/>
              <a:t>14/07/2022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FA912-B032-48BD-9B56-EC652EFD034D}" type="slidenum">
              <a:rPr lang="en-US" smtClean="0"/>
              <a:t>‹#›</a:t>
            </a:fld>
            <a:endParaRPr lang="en-US"/>
          </a:p>
        </p:txBody>
      </p:sp>
    </p:spTree>
    <p:extLst>
      <p:ext uri="{BB962C8B-B14F-4D97-AF65-F5344CB8AC3E}">
        <p14:creationId xmlns:p14="http://schemas.microsoft.com/office/powerpoint/2010/main" val="52715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C02D2A-0602-4E12-AFB9-1F0767812E00}" type="datetimeFigureOut">
              <a:rPr lang="en-US" smtClean="0"/>
              <a:t>14/07/2022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FA912-B032-48BD-9B56-EC652EFD034D}" type="slidenum">
              <a:rPr lang="en-US" smtClean="0"/>
              <a:t>‹#›</a:t>
            </a:fld>
            <a:endParaRPr lang="en-US"/>
          </a:p>
        </p:txBody>
      </p:sp>
    </p:spTree>
    <p:extLst>
      <p:ext uri="{BB962C8B-B14F-4D97-AF65-F5344CB8AC3E}">
        <p14:creationId xmlns:p14="http://schemas.microsoft.com/office/powerpoint/2010/main" val="44863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C02D2A-0602-4E12-AFB9-1F0767812E00}" type="datetimeFigureOut">
              <a:rPr lang="en-US" smtClean="0"/>
              <a:t>14/07/2022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FA912-B032-48BD-9B56-EC652EFD034D}" type="slidenum">
              <a:rPr lang="en-US" smtClean="0"/>
              <a:t>‹#›</a:t>
            </a:fld>
            <a:endParaRPr lang="en-US"/>
          </a:p>
        </p:txBody>
      </p:sp>
    </p:spTree>
    <p:extLst>
      <p:ext uri="{BB962C8B-B14F-4D97-AF65-F5344CB8AC3E}">
        <p14:creationId xmlns:p14="http://schemas.microsoft.com/office/powerpoint/2010/main" val="230312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02D2A-0602-4E12-AFB9-1F0767812E00}" type="datetimeFigureOut">
              <a:rPr lang="en-US" smtClean="0"/>
              <a:t>14/07/2022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FA912-B032-48BD-9B56-EC652EFD034D}" type="slidenum">
              <a:rPr lang="en-US" smtClean="0"/>
              <a:t>‹#›</a:t>
            </a:fld>
            <a:endParaRPr lang="en-US"/>
          </a:p>
        </p:txBody>
      </p:sp>
    </p:spTree>
    <p:extLst>
      <p:ext uri="{BB962C8B-B14F-4D97-AF65-F5344CB8AC3E}">
        <p14:creationId xmlns:p14="http://schemas.microsoft.com/office/powerpoint/2010/main" val="218729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02D2A-0602-4E12-AFB9-1F0767812E00}" type="datetimeFigureOut">
              <a:rPr lang="en-US" smtClean="0"/>
              <a:t>14/07/2022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FA912-B032-48BD-9B56-EC652EFD034D}" type="slidenum">
              <a:rPr lang="en-US" smtClean="0"/>
              <a:t>‹#›</a:t>
            </a:fld>
            <a:endParaRPr lang="en-US"/>
          </a:p>
        </p:txBody>
      </p:sp>
    </p:spTree>
    <p:extLst>
      <p:ext uri="{BB962C8B-B14F-4D97-AF65-F5344CB8AC3E}">
        <p14:creationId xmlns:p14="http://schemas.microsoft.com/office/powerpoint/2010/main" val="403495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02D2A-0602-4E12-AFB9-1F0767812E00}" type="datetimeFigureOut">
              <a:rPr lang="en-US" smtClean="0"/>
              <a:t>14/07/2022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FA912-B032-48BD-9B56-EC652EFD034D}" type="slidenum">
              <a:rPr lang="en-US" smtClean="0"/>
              <a:t>‹#›</a:t>
            </a:fld>
            <a:endParaRPr lang="en-US"/>
          </a:p>
        </p:txBody>
      </p:sp>
    </p:spTree>
    <p:extLst>
      <p:ext uri="{BB962C8B-B14F-4D97-AF65-F5344CB8AC3E}">
        <p14:creationId xmlns:p14="http://schemas.microsoft.com/office/powerpoint/2010/main" val="219360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02D2A-0602-4E12-AFB9-1F0767812E00}" type="datetimeFigureOut">
              <a:rPr lang="en-US" smtClean="0"/>
              <a:t>14/07/2022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FA912-B032-48BD-9B56-EC652EFD034D}" type="slidenum">
              <a:rPr lang="en-US" smtClean="0"/>
              <a:t>‹#›</a:t>
            </a:fld>
            <a:endParaRPr lang="en-US"/>
          </a:p>
        </p:txBody>
      </p:sp>
    </p:spTree>
    <p:extLst>
      <p:ext uri="{BB962C8B-B14F-4D97-AF65-F5344CB8AC3E}">
        <p14:creationId xmlns:p14="http://schemas.microsoft.com/office/powerpoint/2010/main" val="2496941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slide" Target="slide15.xml"/><Relationship Id="rId18" Type="http://schemas.openxmlformats.org/officeDocument/2006/relationships/slide" Target="slide14.xml"/><Relationship Id="rId3" Type="http://schemas.openxmlformats.org/officeDocument/2006/relationships/oleObject" Target="../embeddings/oleObject2.bin"/><Relationship Id="rId7" Type="http://schemas.openxmlformats.org/officeDocument/2006/relationships/image" Target="../media/image15.wmf"/><Relationship Id="rId12" Type="http://schemas.openxmlformats.org/officeDocument/2006/relationships/slide" Target="slide13.xml"/><Relationship Id="rId17" Type="http://schemas.openxmlformats.org/officeDocument/2006/relationships/image" Target="../media/image21.gif"/><Relationship Id="rId2" Type="http://schemas.openxmlformats.org/officeDocument/2006/relationships/image" Target="../media/image13.jpeg"/><Relationship Id="rId16"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7.wmf"/><Relationship Id="rId5" Type="http://schemas.openxmlformats.org/officeDocument/2006/relationships/slide" Target="slide12.xml"/><Relationship Id="rId15" Type="http://schemas.openxmlformats.org/officeDocument/2006/relationships/image" Target="../media/image19.gif"/><Relationship Id="rId10" Type="http://schemas.openxmlformats.org/officeDocument/2006/relationships/oleObject" Target="../embeddings/oleObject5.bin"/><Relationship Id="rId19" Type="http://schemas.openxmlformats.org/officeDocument/2006/relationships/slide" Target="slide16.xml"/><Relationship Id="rId4" Type="http://schemas.openxmlformats.org/officeDocument/2006/relationships/image" Target="../media/image14.wmf"/><Relationship Id="rId9" Type="http://schemas.openxmlformats.org/officeDocument/2006/relationships/image" Target="../media/image16.wmf"/><Relationship Id="rId14" Type="http://schemas.openxmlformats.org/officeDocument/2006/relationships/image" Target="../media/image18.gif"/></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1.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10" Type="http://schemas.openxmlformats.org/officeDocument/2006/relationships/slide" Target="slide11.xml"/><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6.png"/><Relationship Id="rId5" Type="http://schemas.openxmlformats.org/officeDocument/2006/relationships/image" Target="../media/image24.gi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6.png"/><Relationship Id="rId5" Type="http://schemas.openxmlformats.org/officeDocument/2006/relationships/image" Target="../media/image28.gif"/><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6.gif"/><Relationship Id="rId4" Type="http://schemas.openxmlformats.org/officeDocument/2006/relationships/audio" Target="../media/audio2.wav"/><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 descr="images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1"/>
            <a:ext cx="27432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toanhoc_cons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267200"/>
            <a:ext cx="2667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3"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572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4"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44763" y="762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5"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92075"/>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3"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4"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06963" y="4572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5"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4572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9"/>
          <p:cNvSpPr txBox="1">
            <a:spLocks noChangeArrowheads="1"/>
          </p:cNvSpPr>
          <p:nvPr/>
        </p:nvSpPr>
        <p:spPr bwMode="auto">
          <a:xfrm>
            <a:off x="2427906" y="2293232"/>
            <a:ext cx="724411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n-US" altLang="en-US" sz="4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altLang="en-US" sz="4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3: LŨY THỪA VỚI SỐ MŨ TỰ NHIÊN CỦA MỘT SỐ </a:t>
            </a:r>
            <a:r>
              <a:rPr lang="en-US" altLang="en-US" sz="4400" b="1">
                <a:effectLst>
                  <a:outerShdw blurRad="38100" dist="38100" dir="2700000" algn="tl">
                    <a:srgbClr val="C0C0C0"/>
                  </a:outerShdw>
                </a:effectLst>
                <a:latin typeface="Times New Roman" panose="02020603050405020304" pitchFamily="18" charset="0"/>
                <a:cs typeface="Times New Roman" panose="02020603050405020304" pitchFamily="18" charset="0"/>
              </a:rPr>
              <a:t>HỮU TỈ </a:t>
            </a:r>
            <a:r>
              <a:rPr lang="en-US" altLang="en-US" sz="4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3)</a:t>
            </a:r>
          </a:p>
        </p:txBody>
      </p:sp>
      <p:sp>
        <p:nvSpPr>
          <p:cNvPr id="15" name="Text Box 8"/>
          <p:cNvSpPr txBox="1">
            <a:spLocks noChangeArrowheads="1"/>
          </p:cNvSpPr>
          <p:nvPr/>
        </p:nvSpPr>
        <p:spPr bwMode="auto">
          <a:xfrm>
            <a:off x="4906963" y="5181601"/>
            <a:ext cx="632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vi-VN" altLang="en-US" sz="2800" b="1" i="1" dirty="0">
                <a:solidFill>
                  <a:srgbClr val="0000FF"/>
                </a:solidFill>
                <a:effectLst>
                  <a:outerShdw blurRad="38100" dist="38100" dir="2700000" algn="tl">
                    <a:srgbClr val="C0C0C0"/>
                  </a:outerShdw>
                </a:effectLst>
                <a:latin typeface="Times New Roman" panose="02020603050405020304" pitchFamily="18" charset="0"/>
              </a:rPr>
              <a:t>GV</a:t>
            </a:r>
            <a:r>
              <a:rPr lang="en-US" altLang="en-US" sz="2800" b="1" i="1" dirty="0">
                <a:solidFill>
                  <a:srgbClr val="0000FF"/>
                </a:solidFill>
                <a:effectLst>
                  <a:outerShdw blurRad="38100" dist="38100" dir="2700000" algn="tl">
                    <a:srgbClr val="C0C0C0"/>
                  </a:outerShdw>
                </a:effectLst>
                <a:latin typeface="Times New Roman" panose="02020603050405020304" pitchFamily="18" charset="0"/>
              </a:rPr>
              <a:t>:</a:t>
            </a:r>
            <a:endParaRPr lang="vi-VN" altLang="en-US" sz="2800" b="1" i="1" dirty="0">
              <a:solidFill>
                <a:srgbClr val="0000FF"/>
              </a:solidFill>
              <a:effectLst>
                <a:outerShdw blurRad="38100" dist="38100" dir="2700000" algn="tl">
                  <a:srgbClr val="C0C0C0"/>
                </a:outerShdw>
              </a:effectLst>
              <a:latin typeface="Times New Roman" panose="02020603050405020304" pitchFamily="18" charset="0"/>
            </a:endParaRPr>
          </a:p>
          <a:p>
            <a:pPr eaLnBrk="1" hangingPunct="1">
              <a:defRPr/>
            </a:pPr>
            <a:r>
              <a:rPr lang="vi-VN" altLang="en-US" sz="2800" b="1" i="1" dirty="0">
                <a:solidFill>
                  <a:srgbClr val="0000FF"/>
                </a:solidFill>
                <a:effectLst>
                  <a:outerShdw blurRad="38100" dist="38100" dir="2700000" algn="tl">
                    <a:srgbClr val="C0C0C0"/>
                  </a:outerShdw>
                </a:effectLst>
                <a:latin typeface="Times New Roman" panose="02020603050405020304" pitchFamily="18" charset="0"/>
              </a:rPr>
              <a:t>Trường: THCS</a:t>
            </a:r>
            <a:endParaRPr lang="en-US" altLang="en-US" sz="2800" b="1" i="1" dirty="0">
              <a:solidFill>
                <a:srgbClr val="0000FF"/>
              </a:solidFill>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16592896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81000" y="838200"/>
            <a:ext cx="11430000" cy="5181600"/>
          </a:xfrm>
        </p:spPr>
        <p:txBody>
          <a:bodyPr>
            <a:noAutofit/>
          </a:bodyPr>
          <a:lstStyle/>
          <a:p>
            <a:pPr marL="0" indent="0" algn="ctr">
              <a:buNone/>
            </a:pPr>
            <a:r>
              <a:rPr lang="vi-VN" sz="2800" b="1" dirty="0">
                <a:latin typeface="Times New Roman" panose="02020603050405020304" pitchFamily="18" charset="0"/>
                <a:cs typeface="Times New Roman" panose="02020603050405020304" pitchFamily="18" charset="0"/>
              </a:rPr>
              <a:t>LUẬT CHƠI</a:t>
            </a:r>
            <a:endParaRPr lang="en-US" sz="2800" b="1" dirty="0">
              <a:latin typeface="Times New Roman" panose="02020603050405020304" pitchFamily="18" charset="0"/>
              <a:cs typeface="Times New Roman" panose="02020603050405020304" pitchFamily="18" charset="0"/>
            </a:endParaRPr>
          </a:p>
          <a:p>
            <a:r>
              <a:rPr lang="vi-VN" sz="2600">
                <a:latin typeface="Times New Roman" panose="02020603050405020304" pitchFamily="18" charset="0"/>
                <a:cs typeface="Times New Roman" panose="02020603050405020304" pitchFamily="18" charset="0"/>
              </a:rPr>
              <a:t>Mỗi </a:t>
            </a:r>
            <a:r>
              <a:rPr lang="vi-VN" sz="2600" dirty="0" err="1">
                <a:latin typeface="Times New Roman" panose="02020603050405020304" pitchFamily="18" charset="0"/>
                <a:cs typeface="Times New Roman" panose="02020603050405020304" pitchFamily="18" charset="0"/>
              </a:rPr>
              <a:t>tổ</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là</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một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đội</a:t>
            </a:r>
            <a:r>
              <a:rPr lang="vi-VN" sz="2600" dirty="0">
                <a:latin typeface="Times New Roman" panose="02020603050405020304" pitchFamily="18" charset="0"/>
                <a:cs typeface="Times New Roman" panose="02020603050405020304" pitchFamily="18" charset="0"/>
              </a:rPr>
              <a:t> chơi. </a:t>
            </a:r>
            <a:r>
              <a:rPr lang="vi-VN" sz="2600" dirty="0" err="1">
                <a:latin typeface="Times New Roman" panose="02020603050405020304" pitchFamily="18" charset="0"/>
                <a:cs typeface="Times New Roman" panose="02020603050405020304" pitchFamily="18" charset="0"/>
              </a:rPr>
              <a:t>Phần</a:t>
            </a:r>
            <a:r>
              <a:rPr lang="vi-VN" sz="2600" dirty="0">
                <a:latin typeface="Times New Roman" panose="02020603050405020304" pitchFamily="18" charset="0"/>
                <a:cs typeface="Times New Roman" panose="02020603050405020304" pitchFamily="18" charset="0"/>
              </a:rPr>
              <a:t> thi </a:t>
            </a:r>
            <a:r>
              <a:rPr lang="vi-VN" sz="2600" dirty="0" err="1">
                <a:latin typeface="Times New Roman" panose="02020603050405020304" pitchFamily="18" charset="0"/>
                <a:cs typeface="Times New Roman" panose="02020603050405020304" pitchFamily="18" charset="0"/>
              </a:rPr>
              <a:t>này</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có</a:t>
            </a:r>
            <a:r>
              <a:rPr lang="vi-VN" sz="2600" dirty="0">
                <a:latin typeface="Times New Roman" panose="02020603050405020304" pitchFamily="18" charset="0"/>
                <a:cs typeface="Times New Roman" panose="02020603050405020304" pitchFamily="18" charset="0"/>
              </a:rPr>
              <a:t> 4 câu </a:t>
            </a:r>
            <a:r>
              <a:rPr lang="vi-VN" sz="2600" dirty="0" err="1">
                <a:latin typeface="Times New Roman" panose="02020603050405020304" pitchFamily="18" charset="0"/>
                <a:cs typeface="Times New Roman" panose="02020603050405020304" pitchFamily="18" charset="0"/>
              </a:rPr>
              <a:t>hỏi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là</a:t>
            </a:r>
            <a:r>
              <a:rPr lang="vi-VN" sz="2600" dirty="0">
                <a:latin typeface="Times New Roman" panose="02020603050405020304" pitchFamily="18" charset="0"/>
                <a:cs typeface="Times New Roman" panose="02020603050405020304" pitchFamily="18" charset="0"/>
              </a:rPr>
              <a:t> 4 </a:t>
            </a:r>
            <a:r>
              <a:rPr lang="vi-VN" sz="2600" dirty="0" err="1">
                <a:latin typeface="Times New Roman" panose="02020603050405020304" pitchFamily="18" charset="0"/>
                <a:cs typeface="Times New Roman" panose="02020603050405020304" pitchFamily="18" charset="0"/>
              </a:rPr>
              <a:t>gợi</a:t>
            </a:r>
            <a:r>
              <a:rPr lang="vi-VN" sz="2600" dirty="0">
                <a:latin typeface="Times New Roman" panose="02020603050405020304" pitchFamily="18" charset="0"/>
                <a:cs typeface="Times New Roman" panose="02020603050405020304" pitchFamily="18" charset="0"/>
              </a:rPr>
              <a:t> ý liên quan </a:t>
            </a:r>
            <a:r>
              <a:rPr lang="vi-VN" sz="2600" dirty="0" err="1">
                <a:latin typeface="Times New Roman" panose="02020603050405020304" pitchFamily="18" charset="0"/>
                <a:cs typeface="Times New Roman" panose="02020603050405020304" pitchFamily="18" charset="0"/>
              </a:rPr>
              <a:t>đến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Chướng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ngại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vật</a:t>
            </a:r>
            <a:r>
              <a:rPr lang="vi-VN" sz="2600" dirty="0">
                <a:latin typeface="Times New Roman" panose="02020603050405020304" pitchFamily="18" charset="0"/>
                <a:cs typeface="Times New Roman" panose="02020603050405020304" pitchFamily="18" charset="0"/>
              </a:rPr>
              <a:t>.</a:t>
            </a:r>
          </a:p>
          <a:p>
            <a:r>
              <a:rPr lang="vi-VN" sz="2600" dirty="0" err="1">
                <a:latin typeface="Times New Roman" panose="02020603050405020304" pitchFamily="18" charset="0"/>
                <a:cs typeface="Times New Roman" panose="02020603050405020304" pitchFamily="18" charset="0"/>
              </a:rPr>
              <a:t>Mỗi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tổ</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có</a:t>
            </a:r>
            <a:r>
              <a:rPr lang="vi-VN" sz="2600" dirty="0">
                <a:latin typeface="Times New Roman" panose="02020603050405020304" pitchFamily="18" charset="0"/>
                <a:cs typeface="Times New Roman" panose="02020603050405020304" pitchFamily="18" charset="0"/>
              </a:rPr>
              <a:t> 1 </a:t>
            </a:r>
            <a:r>
              <a:rPr lang="vi-VN" sz="2600" dirty="0" err="1">
                <a:latin typeface="Times New Roman" panose="02020603050405020304" pitchFamily="18" charset="0"/>
                <a:cs typeface="Times New Roman" panose="02020603050405020304" pitchFamily="18" charset="0"/>
              </a:rPr>
              <a:t>lượt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lựa</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chọn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để</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chọn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trả</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lời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một</a:t>
            </a:r>
            <a:r>
              <a:rPr lang="vi-VN" sz="2600" dirty="0">
                <a:latin typeface="Times New Roman" panose="02020603050405020304" pitchFamily="18" charset="0"/>
                <a:cs typeface="Times New Roman" panose="02020603050405020304" pitchFamily="18" charset="0"/>
              </a:rPr>
              <a:t> trong </a:t>
            </a:r>
            <a:r>
              <a:rPr lang="vi-VN" sz="2600" dirty="0" err="1">
                <a:latin typeface="Times New Roman" panose="02020603050405020304" pitchFamily="18" charset="0"/>
                <a:cs typeface="Times New Roman" panose="02020603050405020304" pitchFamily="18" charset="0"/>
              </a:rPr>
              <a:t>các</a:t>
            </a:r>
            <a:r>
              <a:rPr lang="vi-VN" sz="2600" dirty="0">
                <a:latin typeface="Times New Roman" panose="02020603050405020304" pitchFamily="18" charset="0"/>
                <a:cs typeface="Times New Roman" panose="02020603050405020304" pitchFamily="18" charset="0"/>
              </a:rPr>
              <a:t> câu </a:t>
            </a:r>
            <a:r>
              <a:rPr lang="vi-VN" sz="2600" dirty="0" err="1">
                <a:latin typeface="Times New Roman" panose="02020603050405020304" pitchFamily="18" charset="0"/>
                <a:cs typeface="Times New Roman" panose="02020603050405020304" pitchFamily="18" charset="0"/>
              </a:rPr>
              <a:t>hỏi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Cả</a:t>
            </a:r>
            <a:r>
              <a:rPr lang="vi-VN" sz="2600" dirty="0">
                <a:latin typeface="Times New Roman" panose="02020603050405020304" pitchFamily="18" charset="0"/>
                <a:cs typeface="Times New Roman" panose="02020603050405020304" pitchFamily="18" charset="0"/>
              </a:rPr>
              <a:t> 4 </a:t>
            </a:r>
            <a:r>
              <a:rPr lang="vi-VN" sz="2600" dirty="0" err="1">
                <a:latin typeface="Times New Roman" panose="02020603050405020304" pitchFamily="18" charset="0"/>
                <a:cs typeface="Times New Roman" panose="02020603050405020304" pitchFamily="18" charset="0"/>
              </a:rPr>
              <a:t>tổ</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trả</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lời</a:t>
            </a:r>
            <a:r>
              <a:rPr lang="vi-VN" sz="2600" dirty="0">
                <a:latin typeface="Times New Roman" panose="02020603050405020304" pitchFamily="18" charset="0"/>
                <a:cs typeface="Times New Roman" panose="02020603050405020304" pitchFamily="18" charset="0"/>
              </a:rPr>
              <a:t> câu </a:t>
            </a:r>
            <a:r>
              <a:rPr lang="vi-VN" sz="2600" dirty="0" err="1">
                <a:latin typeface="Times New Roman" panose="02020603050405020304" pitchFamily="18" charset="0"/>
                <a:cs typeface="Times New Roman" panose="02020603050405020304" pitchFamily="18" charset="0"/>
              </a:rPr>
              <a:t>hỏi</a:t>
            </a:r>
            <a:r>
              <a:rPr lang="vi-VN" sz="2600" dirty="0">
                <a:latin typeface="Times New Roman" panose="02020603050405020304" pitchFamily="18" charset="0"/>
                <a:cs typeface="Times New Roman" panose="02020603050405020304" pitchFamily="18" charset="0"/>
              </a:rPr>
              <a:t> trên </a:t>
            </a:r>
            <a:r>
              <a:rPr lang="vi-VN" sz="2600" dirty="0" err="1">
                <a:latin typeface="Times New Roman" panose="02020603050405020304" pitchFamily="18" charset="0"/>
                <a:cs typeface="Times New Roman" panose="02020603050405020304" pitchFamily="18" charset="0"/>
              </a:rPr>
              <a:t>bảng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phụ</a:t>
            </a:r>
            <a:r>
              <a:rPr lang="vi-VN" sz="2600" dirty="0">
                <a:latin typeface="Times New Roman" panose="02020603050405020304" pitchFamily="18" charset="0"/>
                <a:cs typeface="Times New Roman" panose="02020603050405020304" pitchFamily="18" charset="0"/>
              </a:rPr>
              <a:t> trong </a:t>
            </a:r>
            <a:r>
              <a:rPr lang="vi-VN" sz="2600" dirty="0" err="1">
                <a:latin typeface="Times New Roman" panose="02020603050405020304" pitchFamily="18" charset="0"/>
                <a:cs typeface="Times New Roman" panose="02020603050405020304" pitchFamily="18" charset="0"/>
              </a:rPr>
              <a:t>thời</a:t>
            </a:r>
            <a:r>
              <a:rPr lang="vi-VN" sz="2600" dirty="0">
                <a:latin typeface="Times New Roman" panose="02020603050405020304" pitchFamily="18" charset="0"/>
                <a:cs typeface="Times New Roman" panose="02020603050405020304" pitchFamily="18" charset="0"/>
              </a:rPr>
              <a:t> gian suy </a:t>
            </a:r>
            <a:r>
              <a:rPr lang="vi-VN" sz="2600" dirty="0" err="1">
                <a:latin typeface="Times New Roman" panose="02020603050405020304" pitchFamily="18" charset="0"/>
                <a:cs typeface="Times New Roman" panose="02020603050405020304" pitchFamily="18" charset="0"/>
              </a:rPr>
              <a:t>nghĩ</a:t>
            </a:r>
            <a:r>
              <a:rPr lang="vi-VN" sz="2600" dirty="0">
                <a:latin typeface="Times New Roman" panose="02020603050405020304" pitchFamily="18" charset="0"/>
                <a:cs typeface="Times New Roman" panose="02020603050405020304" pitchFamily="18" charset="0"/>
              </a:rPr>
              <a:t> 30 giây/câu. </a:t>
            </a:r>
            <a:r>
              <a:rPr lang="vi-VN" sz="2600" dirty="0" err="1">
                <a:latin typeface="Times New Roman" panose="02020603050405020304" pitchFamily="18" charset="0"/>
                <a:cs typeface="Times New Roman" panose="02020603050405020304" pitchFamily="18" charset="0"/>
              </a:rPr>
              <a:t>Trả</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lời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đúng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mỗi</a:t>
            </a:r>
            <a:r>
              <a:rPr lang="vi-VN" sz="2600" dirty="0">
                <a:latin typeface="Times New Roman" panose="02020603050405020304" pitchFamily="18" charset="0"/>
                <a:cs typeface="Times New Roman" panose="02020603050405020304" pitchFamily="18" charset="0"/>
              </a:rPr>
              <a:t> câu, </a:t>
            </a:r>
            <a:r>
              <a:rPr lang="vi-VN" sz="2600" dirty="0" err="1">
                <a:latin typeface="Times New Roman" panose="02020603050405020304" pitchFamily="18" charset="0"/>
                <a:cs typeface="Times New Roman" panose="02020603050405020304" pitchFamily="18" charset="0"/>
              </a:rPr>
              <a:t>tổ</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được</a:t>
            </a:r>
            <a:r>
              <a:rPr lang="vi-VN" sz="2600" dirty="0">
                <a:latin typeface="Times New Roman" panose="02020603050405020304" pitchFamily="18" charset="0"/>
                <a:cs typeface="Times New Roman" panose="02020603050405020304" pitchFamily="18" charset="0"/>
              </a:rPr>
              <a:t> 10 </a:t>
            </a:r>
            <a:r>
              <a:rPr lang="vi-VN" sz="2600" dirty="0" err="1">
                <a:latin typeface="Times New Roman" panose="02020603050405020304" pitchFamily="18" charset="0"/>
                <a:cs typeface="Times New Roman" panose="02020603050405020304" pitchFamily="18" charset="0"/>
              </a:rPr>
              <a:t>điểm</a:t>
            </a:r>
            <a:r>
              <a:rPr lang="vi-VN" sz="2600" dirty="0">
                <a:latin typeface="Times New Roman" panose="02020603050405020304" pitchFamily="18" charset="0"/>
                <a:cs typeface="Times New Roman" panose="02020603050405020304" pitchFamily="18" charset="0"/>
              </a:rPr>
              <a:t>/câu. </a:t>
            </a:r>
            <a:r>
              <a:rPr lang="vi-VN" sz="2600" dirty="0" err="1">
                <a:latin typeface="Times New Roman" panose="02020603050405020304" pitchFamily="18" charset="0"/>
                <a:cs typeface="Times New Roman" panose="02020603050405020304" pitchFamily="18" charset="0"/>
              </a:rPr>
              <a:t>Ngoài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việc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mở</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được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từng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từ</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nếu</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trả</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lời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đúng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các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tổ</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có</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thể</a:t>
            </a:r>
            <a:r>
              <a:rPr lang="vi-VN" sz="2600" dirty="0">
                <a:latin typeface="Times New Roman" panose="02020603050405020304" pitchFamily="18" charset="0"/>
                <a:cs typeface="Times New Roman" panose="02020603050405020304" pitchFamily="18" charset="0"/>
              </a:rPr>
              <a:t> giơ tay </a:t>
            </a:r>
            <a:r>
              <a:rPr lang="vi-VN" sz="2600" dirty="0" err="1">
                <a:latin typeface="Times New Roman" panose="02020603050405020304" pitchFamily="18" charset="0"/>
                <a:cs typeface="Times New Roman" panose="02020603050405020304" pitchFamily="18" charset="0"/>
              </a:rPr>
              <a:t>trả</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lời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chướng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ngại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vật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bất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cứ</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lúc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nào</a:t>
            </a:r>
            <a:r>
              <a:rPr lang="vi-VN" sz="2600" dirty="0">
                <a:latin typeface="Times New Roman" panose="02020603050405020304" pitchFamily="18" charset="0"/>
                <a:cs typeface="Times New Roman" panose="02020603050405020304" pitchFamily="18" charset="0"/>
              </a:rPr>
              <a:t>.</a:t>
            </a:r>
          </a:p>
          <a:p>
            <a:r>
              <a:rPr lang="vi-VN" sz="2600" dirty="0">
                <a:latin typeface="Times New Roman" panose="02020603050405020304" pitchFamily="18" charset="0"/>
                <a:cs typeface="Times New Roman" panose="02020603050405020304" pitchFamily="18" charset="0"/>
              </a:rPr>
              <a:t>Sau 4 câu hỏi, câu hỏi thứ 5 sẽ hiện ra ở slide đầu tiên của vòng 2. </a:t>
            </a:r>
            <a:r>
              <a:rPr lang="vi-VN" sz="2600" dirty="0" err="1">
                <a:latin typeface="Times New Roman" panose="02020603050405020304" pitchFamily="18" charset="0"/>
                <a:cs typeface="Times New Roman" panose="02020603050405020304" pitchFamily="18" charset="0"/>
              </a:rPr>
              <a:t>Đáp</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án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của</a:t>
            </a:r>
            <a:r>
              <a:rPr lang="vi-VN" sz="2600" dirty="0">
                <a:latin typeface="Times New Roman" panose="02020603050405020304" pitchFamily="18" charset="0"/>
                <a:cs typeface="Times New Roman" panose="02020603050405020304" pitchFamily="18" charset="0"/>
              </a:rPr>
              <a:t> câu </a:t>
            </a:r>
            <a:r>
              <a:rPr lang="vi-VN" sz="2600" dirty="0" err="1">
                <a:latin typeface="Times New Roman" panose="02020603050405020304" pitchFamily="18" charset="0"/>
                <a:cs typeface="Times New Roman" panose="02020603050405020304" pitchFamily="18" charset="0"/>
              </a:rPr>
              <a:t>hỏi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này</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là</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gợi</a:t>
            </a:r>
            <a:r>
              <a:rPr lang="vi-VN" sz="2600" dirty="0">
                <a:latin typeface="Times New Roman" panose="02020603050405020304" pitchFamily="18" charset="0"/>
                <a:cs typeface="Times New Roman" panose="02020603050405020304" pitchFamily="18" charset="0"/>
              </a:rPr>
              <a:t> ý </a:t>
            </a:r>
            <a:r>
              <a:rPr lang="vi-VN" sz="2600" dirty="0" err="1">
                <a:latin typeface="Times New Roman" panose="02020603050405020304" pitchFamily="18" charset="0"/>
                <a:cs typeface="Times New Roman" panose="02020603050405020304" pitchFamily="18" charset="0"/>
              </a:rPr>
              <a:t>cuối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cùng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Trả</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lời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đúng</a:t>
            </a:r>
            <a:r>
              <a:rPr lang="vi-VN" sz="2600" dirty="0">
                <a:latin typeface="Times New Roman" panose="02020603050405020304" pitchFamily="18" charset="0"/>
                <a:cs typeface="Times New Roman" panose="02020603050405020304" pitchFamily="18" charset="0"/>
              </a:rPr>
              <a:t> câu </a:t>
            </a:r>
            <a:r>
              <a:rPr lang="vi-VN" sz="2600" dirty="0" err="1">
                <a:latin typeface="Times New Roman" panose="02020603050405020304" pitchFamily="18" charset="0"/>
                <a:cs typeface="Times New Roman" panose="02020603050405020304" pitchFamily="18" charset="0"/>
              </a:rPr>
              <a:t>hỏi</a:t>
            </a:r>
            <a:r>
              <a:rPr lang="vi-VN" sz="2600" dirty="0">
                <a:latin typeface="Times New Roman" panose="02020603050405020304" pitchFamily="18" charset="0"/>
                <a:cs typeface="Times New Roman" panose="02020603050405020304" pitchFamily="18" charset="0"/>
              </a:rPr>
              <a:t> 5, </a:t>
            </a:r>
            <a:r>
              <a:rPr lang="vi-VN" sz="2600" dirty="0" err="1">
                <a:latin typeface="Times New Roman" panose="02020603050405020304" pitchFamily="18" charset="0"/>
                <a:cs typeface="Times New Roman" panose="02020603050405020304" pitchFamily="18" charset="0"/>
              </a:rPr>
              <a:t>thí</a:t>
            </a:r>
            <a:r>
              <a:rPr lang="vi-VN" sz="2600" dirty="0">
                <a:latin typeface="Times New Roman" panose="02020603050405020304" pitchFamily="18" charset="0"/>
                <a:cs typeface="Times New Roman" panose="02020603050405020304" pitchFamily="18" charset="0"/>
              </a:rPr>
              <a:t> sinh </a:t>
            </a:r>
            <a:r>
              <a:rPr lang="vi-VN" sz="2600" dirty="0" err="1">
                <a:latin typeface="Times New Roman" panose="02020603050405020304" pitchFamily="18" charset="0"/>
                <a:cs typeface="Times New Roman" panose="02020603050405020304" pitchFamily="18" charset="0"/>
              </a:rPr>
              <a:t>được</a:t>
            </a:r>
            <a:r>
              <a:rPr lang="vi-VN" sz="2600" dirty="0">
                <a:latin typeface="Times New Roman" panose="02020603050405020304" pitchFamily="18" charset="0"/>
                <a:cs typeface="Times New Roman" panose="02020603050405020304" pitchFamily="18" charset="0"/>
              </a:rPr>
              <a:t> 10 </a:t>
            </a:r>
            <a:r>
              <a:rPr lang="vi-VN" sz="2600" dirty="0" err="1">
                <a:latin typeface="Times New Roman" panose="02020603050405020304" pitchFamily="18" charset="0"/>
                <a:cs typeface="Times New Roman" panose="02020603050405020304" pitchFamily="18" charset="0"/>
              </a:rPr>
              <a:t>điểm</a:t>
            </a:r>
            <a:r>
              <a:rPr lang="vi-VN" sz="2600" dirty="0">
                <a:latin typeface="Times New Roman" panose="02020603050405020304" pitchFamily="18" charset="0"/>
                <a:cs typeface="Times New Roman" panose="02020603050405020304" pitchFamily="18" charset="0"/>
              </a:rPr>
              <a:t>. Sau </a:t>
            </a:r>
            <a:r>
              <a:rPr lang="vi-VN" sz="2600" dirty="0" err="1">
                <a:latin typeface="Times New Roman" panose="02020603050405020304" pitchFamily="18" charset="0"/>
                <a:cs typeface="Times New Roman" panose="02020603050405020304" pitchFamily="18" charset="0"/>
              </a:rPr>
              <a:t>đó</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các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tổ</a:t>
            </a:r>
            <a:r>
              <a:rPr lang="vi-VN" sz="2600" dirty="0">
                <a:latin typeface="Times New Roman" panose="02020603050405020304" pitchFamily="18" charset="0"/>
                <a:cs typeface="Times New Roman" panose="02020603050405020304" pitchFamily="18" charset="0"/>
              </a:rPr>
              <a:t> chưa </a:t>
            </a:r>
            <a:r>
              <a:rPr lang="vi-VN" sz="2600" dirty="0" err="1">
                <a:latin typeface="Times New Roman" panose="02020603050405020304" pitchFamily="18" charset="0"/>
                <a:cs typeface="Times New Roman" panose="02020603050405020304" pitchFamily="18" charset="0"/>
              </a:rPr>
              <a:t>trả</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lời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chướng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ngại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vật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trước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đó</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sẽ</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có</a:t>
            </a:r>
            <a:r>
              <a:rPr lang="vi-VN" sz="2600" dirty="0">
                <a:latin typeface="Times New Roman" panose="02020603050405020304" pitchFamily="18" charset="0"/>
                <a:cs typeface="Times New Roman" panose="02020603050405020304" pitchFamily="18" charset="0"/>
              </a:rPr>
              <a:t> 15 giây </a:t>
            </a:r>
            <a:r>
              <a:rPr lang="vi-VN" sz="2600" dirty="0" err="1">
                <a:latin typeface="Times New Roman" panose="02020603050405020304" pitchFamily="18" charset="0"/>
                <a:cs typeface="Times New Roman" panose="02020603050405020304" pitchFamily="18" charset="0"/>
              </a:rPr>
              <a:t>để</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phát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biểu</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Nếu</a:t>
            </a:r>
            <a:r>
              <a:rPr lang="vi-VN" sz="2600" dirty="0">
                <a:latin typeface="Times New Roman" panose="02020603050405020304" pitchFamily="18" charset="0"/>
                <a:cs typeface="Times New Roman" panose="02020603050405020304" pitchFamily="18" charset="0"/>
              </a:rPr>
              <a:t> sau 15 giây </a:t>
            </a:r>
            <a:r>
              <a:rPr lang="vi-VN" sz="2600" dirty="0" err="1">
                <a:latin typeface="Times New Roman" panose="02020603050405020304" pitchFamily="18" charset="0"/>
                <a:cs typeface="Times New Roman" panose="02020603050405020304" pitchFamily="18" charset="0"/>
              </a:rPr>
              <a:t>mà</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vẫn</a:t>
            </a:r>
            <a:r>
              <a:rPr lang="vi-VN" sz="2600" dirty="0">
                <a:latin typeface="Times New Roman" panose="02020603050405020304" pitchFamily="18" charset="0"/>
                <a:cs typeface="Times New Roman" panose="02020603050405020304" pitchFamily="18" charset="0"/>
              </a:rPr>
              <a:t> không </a:t>
            </a:r>
            <a:r>
              <a:rPr lang="vi-VN" sz="2600" dirty="0" err="1">
                <a:latin typeface="Times New Roman" panose="02020603050405020304" pitchFamily="18" charset="0"/>
                <a:cs typeface="Times New Roman" panose="02020603050405020304" pitchFamily="18" charset="0"/>
              </a:rPr>
              <a:t>có</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tổ</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nào</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phát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biểu</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hoặc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cả</a:t>
            </a:r>
            <a:r>
              <a:rPr lang="vi-VN" sz="2600" dirty="0">
                <a:latin typeface="Times New Roman" panose="02020603050405020304" pitchFamily="18" charset="0"/>
                <a:cs typeface="Times New Roman" panose="02020603050405020304" pitchFamily="18" charset="0"/>
              </a:rPr>
              <a:t> 4 </a:t>
            </a:r>
            <a:r>
              <a:rPr lang="vi-VN" sz="2600" dirty="0" err="1">
                <a:latin typeface="Times New Roman" panose="02020603050405020304" pitchFamily="18" charset="0"/>
                <a:cs typeface="Times New Roman" panose="02020603050405020304" pitchFamily="18" charset="0"/>
              </a:rPr>
              <a:t>tổ</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đều</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hết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lượt</a:t>
            </a:r>
            <a:r>
              <a:rPr lang="vi-VN" sz="2600" dirty="0">
                <a:latin typeface="Times New Roman" panose="02020603050405020304" pitchFamily="18" charset="0"/>
                <a:cs typeface="Times New Roman" panose="02020603050405020304" pitchFamily="18" charset="0"/>
              </a:rPr>
              <a:t> chơi (do </a:t>
            </a:r>
            <a:r>
              <a:rPr lang="vi-VN" sz="2600" dirty="0" err="1">
                <a:latin typeface="Times New Roman" panose="02020603050405020304" pitchFamily="18" charset="0"/>
                <a:cs typeface="Times New Roman" panose="02020603050405020304" pitchFamily="18" charset="0"/>
              </a:rPr>
              <a:t>trả</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lời</a:t>
            </a:r>
            <a:r>
              <a:rPr lang="vi-VN" sz="2600" dirty="0">
                <a:latin typeface="Times New Roman" panose="02020603050405020304" pitchFamily="18" charset="0"/>
                <a:cs typeface="Times New Roman" panose="02020603050405020304" pitchFamily="18" charset="0"/>
              </a:rPr>
              <a:t> sai </a:t>
            </a:r>
            <a:r>
              <a:rPr lang="vi-VN" sz="2600" dirty="0" err="1">
                <a:latin typeface="Times New Roman" panose="02020603050405020304" pitchFamily="18" charset="0"/>
                <a:cs typeface="Times New Roman" panose="02020603050405020304" pitchFamily="18" charset="0"/>
              </a:rPr>
              <a:t>chướng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ngại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vật</a:t>
            </a:r>
            <a:r>
              <a:rPr lang="vi-VN" sz="2600" dirty="0">
                <a:latin typeface="Times New Roman" panose="02020603050405020304" pitchFamily="18" charset="0"/>
                <a:cs typeface="Times New Roman" panose="02020603050405020304" pitchFamily="18" charset="0"/>
              </a:rPr>
              <a:t>), MC </a:t>
            </a:r>
            <a:r>
              <a:rPr lang="vi-VN" sz="2600" dirty="0" err="1">
                <a:latin typeface="Times New Roman" panose="02020603050405020304" pitchFamily="18" charset="0"/>
                <a:cs typeface="Times New Roman" panose="02020603050405020304" pitchFamily="18" charset="0"/>
              </a:rPr>
              <a:t>sẽ</a:t>
            </a:r>
            <a:r>
              <a:rPr lang="vi-VN" sz="2600" dirty="0">
                <a:latin typeface="Times New Roman" panose="02020603050405020304" pitchFamily="18" charset="0"/>
                <a:cs typeface="Times New Roman" panose="02020603050405020304" pitchFamily="18" charset="0"/>
              </a:rPr>
              <a:t> công </a:t>
            </a:r>
            <a:r>
              <a:rPr lang="vi-VN" sz="2600" dirty="0" err="1">
                <a:latin typeface="Times New Roman" panose="02020603050405020304" pitchFamily="18" charset="0"/>
                <a:cs typeface="Times New Roman" panose="02020603050405020304" pitchFamily="18" charset="0"/>
              </a:rPr>
              <a:t>bố</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chướng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ngại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vật</a:t>
            </a:r>
            <a:r>
              <a:rPr lang="vi-VN" sz="2600" dirty="0">
                <a:latin typeface="Times New Roman" panose="02020603050405020304" pitchFamily="18" charset="0"/>
                <a:cs typeface="Times New Roman" panose="02020603050405020304" pitchFamily="18" charset="0"/>
              </a:rPr>
              <a:t>.</a:t>
            </a:r>
          </a:p>
        </p:txBody>
      </p:sp>
      <p:sp>
        <p:nvSpPr>
          <p:cNvPr id="7" name="Rectangle 6"/>
          <p:cNvSpPr/>
          <p:nvPr/>
        </p:nvSpPr>
        <p:spPr>
          <a:xfrm>
            <a:off x="1120391" y="68759"/>
            <a:ext cx="9858661" cy="769441"/>
          </a:xfrm>
          <a:prstGeom prst="rect">
            <a:avLst/>
          </a:prstGeom>
        </p:spPr>
        <p:txBody>
          <a:bodyPr wrap="none">
            <a:spAutoFit/>
          </a:bodyPr>
          <a:lstStyle/>
          <a:p>
            <a:r>
              <a:rPr lang="fr-FR" sz="44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Vòng</a:t>
            </a:r>
            <a:r>
              <a:rPr lang="fr-FR" sz="4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2 : VƯỢT CHƯỚNG NGẠI VẬT</a:t>
            </a:r>
            <a:endParaRPr lang="en-US" sz="4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423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942433" y="3286107"/>
            <a:ext cx="925561" cy="5348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Hữu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Tỷ</a:t>
            </a:r>
            <a:endParaRPr lang="en-US" dirty="0">
              <a:solidFill>
                <a:schemeClr val="tx1"/>
              </a:solidFill>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3555579" y="2823264"/>
            <a:ext cx="1692637" cy="1471683"/>
            <a:chOff x="3609748" y="2713627"/>
            <a:chExt cx="1692637" cy="1471683"/>
          </a:xfrm>
        </p:grpSpPr>
        <p:sp>
          <p:nvSpPr>
            <p:cNvPr id="20" name="Oval 19"/>
            <p:cNvSpPr/>
            <p:nvPr/>
          </p:nvSpPr>
          <p:spPr>
            <a:xfrm>
              <a:off x="3609748" y="2713627"/>
              <a:ext cx="1692637" cy="147168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1026" name="Picture 2" descr="D:\Ảnh\images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696" y="3056603"/>
              <a:ext cx="1180740" cy="78572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9" name="Object 28"/>
          <p:cNvGraphicFramePr>
            <a:graphicFrameLocks noChangeAspect="1"/>
          </p:cNvGraphicFramePr>
          <p:nvPr>
            <p:extLst>
              <p:ext uri="{D42A27DB-BD31-4B8C-83A1-F6EECF244321}">
                <p14:modId xmlns:p14="http://schemas.microsoft.com/office/powerpoint/2010/main" val="3881162151"/>
              </p:ext>
            </p:extLst>
          </p:nvPr>
        </p:nvGraphicFramePr>
        <p:xfrm>
          <a:off x="2266950" y="2216150"/>
          <a:ext cx="1144588" cy="741363"/>
        </p:xfrm>
        <a:graphic>
          <a:graphicData uri="http://schemas.openxmlformats.org/presentationml/2006/ole">
            <mc:AlternateContent xmlns:mc="http://schemas.openxmlformats.org/markup-compatibility/2006">
              <mc:Choice xmlns:v="urn:schemas-microsoft-com:vml" Requires="v">
                <p:oleObj name="Equation" r:id="rId3" imgW="901440" imgH="583920" progId="Equation.DSMT4">
                  <p:embed/>
                </p:oleObj>
              </mc:Choice>
              <mc:Fallback>
                <p:oleObj name="Equation" r:id="rId3" imgW="901440" imgH="583920" progId="Equation.DSMT4">
                  <p:embed/>
                  <p:pic>
                    <p:nvPicPr>
                      <p:cNvPr id="0" name=""/>
                      <p:cNvPicPr/>
                      <p:nvPr/>
                    </p:nvPicPr>
                    <p:blipFill>
                      <a:blip r:embed="rId4"/>
                      <a:stretch>
                        <a:fillRect/>
                      </a:stretch>
                    </p:blipFill>
                    <p:spPr>
                      <a:xfrm>
                        <a:off x="2266950" y="2216150"/>
                        <a:ext cx="1144588" cy="741363"/>
                      </a:xfrm>
                      <a:prstGeom prst="rect">
                        <a:avLst/>
                      </a:prstGeom>
                    </p:spPr>
                  </p:pic>
                </p:oleObj>
              </mc:Fallback>
            </mc:AlternateContent>
          </a:graphicData>
        </a:graphic>
      </p:graphicFrame>
      <p:sp>
        <p:nvSpPr>
          <p:cNvPr id="3" name="Oval 2">
            <a:hlinkClick r:id="rId5" action="ppaction://hlinksldjump"/>
          </p:cNvPr>
          <p:cNvSpPr/>
          <p:nvPr/>
        </p:nvSpPr>
        <p:spPr>
          <a:xfrm>
            <a:off x="2230589" y="1971530"/>
            <a:ext cx="135574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1</a:t>
            </a:r>
          </a:p>
        </p:txBody>
      </p:sp>
      <p:graphicFrame>
        <p:nvGraphicFramePr>
          <p:cNvPr id="27" name="Object 26"/>
          <p:cNvGraphicFramePr>
            <a:graphicFrameLocks noChangeAspect="1"/>
          </p:cNvGraphicFramePr>
          <p:nvPr>
            <p:extLst>
              <p:ext uri="{D42A27DB-BD31-4B8C-83A1-F6EECF244321}">
                <p14:modId xmlns:p14="http://schemas.microsoft.com/office/powerpoint/2010/main" val="951082496"/>
              </p:ext>
            </p:extLst>
          </p:nvPr>
        </p:nvGraphicFramePr>
        <p:xfrm>
          <a:off x="5572125" y="4864100"/>
          <a:ext cx="334963" cy="349250"/>
        </p:xfrm>
        <a:graphic>
          <a:graphicData uri="http://schemas.openxmlformats.org/presentationml/2006/ole">
            <mc:AlternateContent xmlns:mc="http://schemas.openxmlformats.org/markup-compatibility/2006">
              <mc:Choice xmlns:v="urn:schemas-microsoft-com:vml" Requires="v">
                <p:oleObj name="Equation" r:id="rId6" imgW="304560" imgH="317160" progId="Equation.DSMT4">
                  <p:embed/>
                </p:oleObj>
              </mc:Choice>
              <mc:Fallback>
                <p:oleObj name="Equation" r:id="rId6" imgW="304560" imgH="317160" progId="Equation.DSMT4">
                  <p:embed/>
                  <p:pic>
                    <p:nvPicPr>
                      <p:cNvPr id="0" name=""/>
                      <p:cNvPicPr/>
                      <p:nvPr/>
                    </p:nvPicPr>
                    <p:blipFill>
                      <a:blip r:embed="rId7"/>
                      <a:stretch>
                        <a:fillRect/>
                      </a:stretch>
                    </p:blipFill>
                    <p:spPr>
                      <a:xfrm>
                        <a:off x="5572125" y="4864100"/>
                        <a:ext cx="334963" cy="34925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688304193"/>
              </p:ext>
            </p:extLst>
          </p:nvPr>
        </p:nvGraphicFramePr>
        <p:xfrm>
          <a:off x="3006725" y="4333875"/>
          <a:ext cx="352425" cy="661988"/>
        </p:xfrm>
        <a:graphic>
          <a:graphicData uri="http://schemas.openxmlformats.org/presentationml/2006/ole">
            <mc:AlternateContent xmlns:mc="http://schemas.openxmlformats.org/markup-compatibility/2006">
              <mc:Choice xmlns:v="urn:schemas-microsoft-com:vml" Requires="v">
                <p:oleObj name="Equation" r:id="rId8" imgW="215640" imgH="406080" progId="Equation.DSMT4">
                  <p:embed/>
                </p:oleObj>
              </mc:Choice>
              <mc:Fallback>
                <p:oleObj name="Equation" r:id="rId8" imgW="215640" imgH="406080" progId="Equation.DSMT4">
                  <p:embed/>
                  <p:pic>
                    <p:nvPicPr>
                      <p:cNvPr id="0" name=""/>
                      <p:cNvPicPr/>
                      <p:nvPr/>
                    </p:nvPicPr>
                    <p:blipFill>
                      <a:blip r:embed="rId9"/>
                      <a:stretch>
                        <a:fillRect/>
                      </a:stretch>
                    </p:blipFill>
                    <p:spPr>
                      <a:xfrm>
                        <a:off x="3006725" y="4333875"/>
                        <a:ext cx="352425" cy="66198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719197091"/>
              </p:ext>
            </p:extLst>
          </p:nvPr>
        </p:nvGraphicFramePr>
        <p:xfrm>
          <a:off x="5284789" y="2415968"/>
          <a:ext cx="1108636" cy="570120"/>
        </p:xfrm>
        <a:graphic>
          <a:graphicData uri="http://schemas.openxmlformats.org/presentationml/2006/ole">
            <mc:AlternateContent xmlns:mc="http://schemas.openxmlformats.org/markup-compatibility/2006">
              <mc:Choice xmlns:v="urn:schemas-microsoft-com:vml" Requires="v">
                <p:oleObj name="Equation" r:id="rId10" imgW="888840" imgH="457200" progId="Equation.DSMT4">
                  <p:embed/>
                </p:oleObj>
              </mc:Choice>
              <mc:Fallback>
                <p:oleObj name="Equation" r:id="rId10" imgW="888840" imgH="457200" progId="Equation.DSMT4">
                  <p:embed/>
                  <p:pic>
                    <p:nvPicPr>
                      <p:cNvPr id="0" name=""/>
                      <p:cNvPicPr/>
                      <p:nvPr/>
                    </p:nvPicPr>
                    <p:blipFill>
                      <a:blip r:embed="rId11"/>
                      <a:stretch>
                        <a:fillRect/>
                      </a:stretch>
                    </p:blipFill>
                    <p:spPr>
                      <a:xfrm>
                        <a:off x="5284789" y="2415968"/>
                        <a:ext cx="1108636" cy="570120"/>
                      </a:xfrm>
                      <a:prstGeom prst="rect">
                        <a:avLst/>
                      </a:prstGeom>
                    </p:spPr>
                  </p:pic>
                </p:oleObj>
              </mc:Fallback>
            </mc:AlternateContent>
          </a:graphicData>
        </a:graphic>
      </p:graphicFrame>
      <p:sp>
        <p:nvSpPr>
          <p:cNvPr id="17" name="Oval 16">
            <a:hlinkClick r:id="rId12" action="ppaction://hlinksldjump"/>
          </p:cNvPr>
          <p:cNvSpPr/>
          <p:nvPr/>
        </p:nvSpPr>
        <p:spPr>
          <a:xfrm>
            <a:off x="5232237" y="2114599"/>
            <a:ext cx="135574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2</a:t>
            </a:r>
          </a:p>
        </p:txBody>
      </p:sp>
      <p:sp>
        <p:nvSpPr>
          <p:cNvPr id="22" name="Hình Bầu dục 21"/>
          <p:cNvSpPr/>
          <p:nvPr/>
        </p:nvSpPr>
        <p:spPr>
          <a:xfrm>
            <a:off x="5124694" y="4778228"/>
            <a:ext cx="825817" cy="8453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lumMod val="95000"/>
                  <a:lumOff val="5000"/>
                </a:schemeClr>
              </a:solidFill>
              <a:latin typeface="+mj-lt"/>
            </a:endParaRPr>
          </a:p>
        </p:txBody>
      </p:sp>
      <p:sp>
        <p:nvSpPr>
          <p:cNvPr id="19" name="Oval 18">
            <a:hlinkClick r:id="rId13" action="ppaction://hlinksldjump"/>
          </p:cNvPr>
          <p:cNvSpPr/>
          <p:nvPr/>
        </p:nvSpPr>
        <p:spPr>
          <a:xfrm>
            <a:off x="5254370" y="4254500"/>
            <a:ext cx="1346342"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4</a:t>
            </a:r>
          </a:p>
        </p:txBody>
      </p:sp>
      <p:sp>
        <p:nvSpPr>
          <p:cNvPr id="21" name="Hình Bầu dục 20"/>
          <p:cNvSpPr/>
          <p:nvPr/>
        </p:nvSpPr>
        <p:spPr>
          <a:xfrm>
            <a:off x="2716787" y="4733760"/>
            <a:ext cx="1039672" cy="8316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Hình Bầu dục 4"/>
          <p:cNvSpPr/>
          <p:nvPr/>
        </p:nvSpPr>
        <p:spPr>
          <a:xfrm>
            <a:off x="5269198" y="2419647"/>
            <a:ext cx="994347" cy="8831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lumMod val="95000"/>
                  <a:lumOff val="5000"/>
                </a:schemeClr>
              </a:solidFill>
              <a:latin typeface="+mj-lt"/>
            </a:endParaRPr>
          </a:p>
        </p:txBody>
      </p:sp>
      <p:sp>
        <p:nvSpPr>
          <p:cNvPr id="4" name="Hình Bầu dục 3"/>
          <p:cNvSpPr/>
          <p:nvPr/>
        </p:nvSpPr>
        <p:spPr>
          <a:xfrm>
            <a:off x="2493146" y="2278882"/>
            <a:ext cx="1388952" cy="10549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lumMod val="95000"/>
                  <a:lumOff val="5000"/>
                </a:schemeClr>
              </a:solidFill>
              <a:latin typeface="+mj-lt"/>
            </a:endParaRPr>
          </a:p>
        </p:txBody>
      </p:sp>
      <p:sp>
        <p:nvSpPr>
          <p:cNvPr id="2" name="Title 1"/>
          <p:cNvSpPr>
            <a:spLocks noGrp="1"/>
          </p:cNvSpPr>
          <p:nvPr>
            <p:ph type="title"/>
          </p:nvPr>
        </p:nvSpPr>
        <p:spPr>
          <a:xfrm>
            <a:off x="1524000" y="909749"/>
            <a:ext cx="8686800" cy="233251"/>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Vượt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br>
              <a:rPr lang="en-US" dirty="0">
                <a:latin typeface="Times New Roman" panose="02020603050405020304" pitchFamily="18" charset="0"/>
                <a:cs typeface="Times New Roman" panose="02020603050405020304" pitchFamily="18" charset="0"/>
              </a:rPr>
            </a:br>
            <a:r>
              <a:rPr lang="en-US" sz="4000" dirty="0" err="1">
                <a:solidFill>
                  <a:schemeClr val="accent2"/>
                </a:solidFill>
                <a:latin typeface="Times New Roman" panose="02020603050405020304" pitchFamily="18" charset="0"/>
                <a:cs typeface="Times New Roman" panose="02020603050405020304" pitchFamily="18" charset="0"/>
              </a:rPr>
              <a:t>Cụm</a:t>
            </a:r>
            <a:r>
              <a:rPr lang="en-US" sz="4000" dirty="0">
                <a:solidFill>
                  <a:schemeClr val="accent2"/>
                </a:solidFill>
                <a:latin typeface="Times New Roman" panose="02020603050405020304" pitchFamily="18" charset="0"/>
                <a:cs typeface="Times New Roman" panose="02020603050405020304" pitchFamily="18" charset="0"/>
              </a:rPr>
              <a:t> </a:t>
            </a:r>
            <a:r>
              <a:rPr lang="en-US" sz="4000" dirty="0" err="1">
                <a:solidFill>
                  <a:schemeClr val="accent2"/>
                </a:solidFill>
                <a:latin typeface="Times New Roman" panose="02020603050405020304" pitchFamily="18" charset="0"/>
                <a:cs typeface="Times New Roman" panose="02020603050405020304" pitchFamily="18" charset="0"/>
              </a:rPr>
              <a:t>tư</a:t>
            </a:r>
            <a:r>
              <a:rPr lang="en-US" sz="4000" dirty="0">
                <a:solidFill>
                  <a:schemeClr val="accent2"/>
                </a:solidFill>
                <a:latin typeface="Times New Roman" panose="02020603050405020304" pitchFamily="18" charset="0"/>
                <a:cs typeface="Times New Roman" panose="02020603050405020304" pitchFamily="18" charset="0"/>
              </a:rPr>
              <a:t> </a:t>
            </a:r>
            <a:r>
              <a:rPr lang="en-US" sz="4000" dirty="0" err="1">
                <a:solidFill>
                  <a:schemeClr val="accent2"/>
                </a:solidFill>
                <a:latin typeface="Times New Roman" panose="02020603050405020304" pitchFamily="18" charset="0"/>
                <a:cs typeface="Times New Roman" panose="02020603050405020304" pitchFamily="18" charset="0"/>
              </a:rPr>
              <a:t>gồm</a:t>
            </a:r>
            <a:r>
              <a:rPr lang="en-US" sz="4000" dirty="0">
                <a:solidFill>
                  <a:schemeClr val="accent2"/>
                </a:solidFill>
                <a:latin typeface="Times New Roman" panose="02020603050405020304" pitchFamily="18" charset="0"/>
                <a:cs typeface="Times New Roman" panose="02020603050405020304" pitchFamily="18" charset="0"/>
              </a:rPr>
              <a:t> 7 </a:t>
            </a:r>
            <a:r>
              <a:rPr lang="en-US" sz="4000" dirty="0" err="1">
                <a:solidFill>
                  <a:schemeClr val="accent2"/>
                </a:solidFill>
                <a:latin typeface="Times New Roman" panose="02020603050405020304" pitchFamily="18" charset="0"/>
                <a:cs typeface="Times New Roman" panose="02020603050405020304" pitchFamily="18" charset="0"/>
              </a:rPr>
              <a:t>chữ</a:t>
            </a:r>
            <a:r>
              <a:rPr lang="en-US" sz="4000" dirty="0">
                <a:solidFill>
                  <a:schemeClr val="accent2"/>
                </a:solidFill>
                <a:latin typeface="Times New Roman" panose="02020603050405020304" pitchFamily="18" charset="0"/>
                <a:cs typeface="Times New Roman" panose="02020603050405020304" pitchFamily="18" charset="0"/>
              </a:rPr>
              <a:t> </a:t>
            </a:r>
            <a:r>
              <a:rPr lang="en-US" sz="4000" dirty="0" err="1">
                <a:solidFill>
                  <a:schemeClr val="accent2"/>
                </a:solidFill>
                <a:latin typeface="Times New Roman" panose="02020603050405020304" pitchFamily="18" charset="0"/>
                <a:cs typeface="Times New Roman" panose="02020603050405020304" pitchFamily="18" charset="0"/>
              </a:rPr>
              <a:t>cái</a:t>
            </a:r>
            <a:endParaRPr lang="en-US" sz="4000" dirty="0">
              <a:solidFill>
                <a:schemeClr val="accent2"/>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908241" y="6144824"/>
            <a:ext cx="2675349" cy="790494"/>
            <a:chOff x="2885360" y="5490188"/>
            <a:chExt cx="3422890" cy="1364400"/>
          </a:xfrm>
        </p:grpSpPr>
        <p:pic>
          <p:nvPicPr>
            <p:cNvPr id="7" name="Picture 17" descr="19867903uk7"/>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265775" y="5490188"/>
              <a:ext cx="590550" cy="85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p:nvGrpSpPr>
          <p:grpSpPr bwMode="auto">
            <a:xfrm>
              <a:off x="2885360" y="5821125"/>
              <a:ext cx="1752600" cy="1033463"/>
              <a:chOff x="4656" y="3216"/>
              <a:chExt cx="1104" cy="651"/>
            </a:xfrm>
          </p:grpSpPr>
          <p:grpSp>
            <p:nvGrpSpPr>
              <p:cNvPr id="13" name="Group 9"/>
              <p:cNvGrpSpPr>
                <a:grpSpLocks/>
              </p:cNvGrpSpPr>
              <p:nvPr/>
            </p:nvGrpSpPr>
            <p:grpSpPr bwMode="auto">
              <a:xfrm>
                <a:off x="4656" y="3216"/>
                <a:ext cx="1104" cy="651"/>
                <a:chOff x="1296" y="3577"/>
                <a:chExt cx="1104" cy="651"/>
              </a:xfrm>
            </p:grpSpPr>
            <p:pic>
              <p:nvPicPr>
                <p:cNvPr id="15" name="Picture 10" descr="!hp8ls2l"/>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296" y="3577"/>
                  <a:ext cx="960"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dk8_1la"/>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872" y="3710"/>
                  <a:ext cx="5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2" descr="ROSE1"/>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flipH="1">
                <a:off x="4944" y="3360"/>
                <a:ext cx="33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
            <p:cNvGrpSpPr>
              <a:grpSpLocks/>
            </p:cNvGrpSpPr>
            <p:nvPr/>
          </p:nvGrpSpPr>
          <p:grpSpPr bwMode="auto">
            <a:xfrm>
              <a:off x="4555650" y="5789375"/>
              <a:ext cx="1752600" cy="1065213"/>
              <a:chOff x="96" y="3553"/>
              <a:chExt cx="1104" cy="671"/>
            </a:xfrm>
          </p:grpSpPr>
          <p:pic>
            <p:nvPicPr>
              <p:cNvPr id="10" name="Picture 5" descr="!hp8ls2l"/>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flipH="1">
                <a:off x="246" y="3553"/>
                <a:ext cx="954"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dk8_1la"/>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flipH="1">
                <a:off x="96" y="3753"/>
                <a:ext cx="480"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ROSE1"/>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flipH="1">
                <a:off x="528" y="3661"/>
                <a:ext cx="33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8" name="Oval 17">
            <a:hlinkClick r:id="rId18" action="ppaction://hlinksldjump"/>
          </p:cNvPr>
          <p:cNvSpPr/>
          <p:nvPr/>
        </p:nvSpPr>
        <p:spPr>
          <a:xfrm>
            <a:off x="2199839" y="3981091"/>
            <a:ext cx="135574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3</a:t>
            </a:r>
          </a:p>
        </p:txBody>
      </p:sp>
      <p:sp>
        <p:nvSpPr>
          <p:cNvPr id="41" name="Horizontal Scroll 40"/>
          <p:cNvSpPr/>
          <p:nvPr/>
        </p:nvSpPr>
        <p:spPr>
          <a:xfrm>
            <a:off x="8098623" y="1859474"/>
            <a:ext cx="3336768" cy="370589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lũy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thừa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toán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5" name="Right Arrow 44">
            <a:hlinkClick r:id="rId19" action="ppaction://hlinksldjump"/>
          </p:cNvPr>
          <p:cNvSpPr/>
          <p:nvPr/>
        </p:nvSpPr>
        <p:spPr>
          <a:xfrm>
            <a:off x="8458200" y="5486401"/>
            <a:ext cx="1447800" cy="10157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Vòng</a:t>
            </a:r>
            <a:r>
              <a:rPr lang="en-US" sz="2800" dirty="0"/>
              <a:t> 3</a:t>
            </a:r>
          </a:p>
        </p:txBody>
      </p:sp>
      <p:sp>
        <p:nvSpPr>
          <p:cNvPr id="24" name="Cuộn Dọc 23"/>
          <p:cNvSpPr/>
          <p:nvPr/>
        </p:nvSpPr>
        <p:spPr>
          <a:xfrm>
            <a:off x="7596419" y="1736667"/>
            <a:ext cx="4415718" cy="387254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Bài</a:t>
            </a:r>
            <a:r>
              <a:rPr lang="vi-VN" sz="3200" dirty="0">
                <a:solidFill>
                  <a:schemeClr val="tx1"/>
                </a:solidFill>
                <a:latin typeface="Times New Roman" panose="02020603050405020304" pitchFamily="18" charset="0"/>
                <a:cs typeface="Times New Roman" panose="02020603050405020304" pitchFamily="18" charset="0"/>
              </a:rPr>
              <a:t> này chúng ta đã học được thêm kiến thức về phần gì?</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852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4" presetClass="exit" presetSubtype="10" fill="hold" grpId="0" nodeType="clickEffect">
                                  <p:stCondLst>
                                    <p:cond delay="0"/>
                                  </p:stCondLst>
                                  <p:childTnLst>
                                    <p:animEffect transition="out" filter="randombar(horizont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grpId="0" nodeType="clickEffect">
                                  <p:stCondLst>
                                    <p:cond delay="0"/>
                                  </p:stCondLst>
                                  <p:childTnLst>
                                    <p:anim calcmode="lin" valueType="num">
                                      <p:cBhvr>
                                        <p:cTn id="29" dur="1000"/>
                                        <p:tgtEl>
                                          <p:spTgt spid="17"/>
                                        </p:tgtEl>
                                        <p:attrNameLst>
                                          <p:attrName>ppt_w</p:attrName>
                                        </p:attrNameLst>
                                      </p:cBhvr>
                                      <p:tavLst>
                                        <p:tav tm="0">
                                          <p:val>
                                            <p:strVal val="ppt_w"/>
                                          </p:val>
                                        </p:tav>
                                        <p:tav tm="100000">
                                          <p:val>
                                            <p:fltVal val="0"/>
                                          </p:val>
                                        </p:tav>
                                      </p:tavLst>
                                    </p:anim>
                                    <p:anim calcmode="lin" valueType="num">
                                      <p:cBhvr>
                                        <p:cTn id="30" dur="1000"/>
                                        <p:tgtEl>
                                          <p:spTgt spid="17"/>
                                        </p:tgtEl>
                                        <p:attrNameLst>
                                          <p:attrName>ppt_h</p:attrName>
                                        </p:attrNameLst>
                                      </p:cBhvr>
                                      <p:tavLst>
                                        <p:tav tm="0">
                                          <p:val>
                                            <p:strVal val="ppt_h"/>
                                          </p:val>
                                        </p:tav>
                                        <p:tav tm="100000">
                                          <p:val>
                                            <p:fltVal val="0"/>
                                          </p:val>
                                        </p:tav>
                                      </p:tavLst>
                                    </p:anim>
                                    <p:anim calcmode="lin" valueType="num">
                                      <p:cBhvr>
                                        <p:cTn id="31" dur="1000"/>
                                        <p:tgtEl>
                                          <p:spTgt spid="17"/>
                                        </p:tgtEl>
                                        <p:attrNameLst>
                                          <p:attrName>style.rotation</p:attrName>
                                        </p:attrNameLst>
                                      </p:cBhvr>
                                      <p:tavLst>
                                        <p:tav tm="0">
                                          <p:val>
                                            <p:fltVal val="0"/>
                                          </p:val>
                                        </p:tav>
                                        <p:tav tm="100000">
                                          <p:val>
                                            <p:fltVal val="90"/>
                                          </p:val>
                                        </p:tav>
                                      </p:tavLst>
                                    </p:anim>
                                    <p:animEffect transition="out" filter="fade">
                                      <p:cBhvr>
                                        <p:cTn id="32" dur="1000"/>
                                        <p:tgtEl>
                                          <p:spTgt spid="17"/>
                                        </p:tgtEl>
                                      </p:cBhvr>
                                    </p:animEffect>
                                    <p:set>
                                      <p:cBhvr>
                                        <p:cTn id="3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22" presetClass="exit" presetSubtype="4" fill="hold" grpId="0" nodeType="clickEffect">
                                  <p:stCondLst>
                                    <p:cond delay="0"/>
                                  </p:stCondLst>
                                  <p:childTnLst>
                                    <p:animEffect transition="out" filter="wipe(down)">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21" presetClass="exit" presetSubtype="1" fill="hold" grpId="0" nodeType="clickEffect">
                                  <p:stCondLst>
                                    <p:cond delay="0"/>
                                  </p:stCondLst>
                                  <p:childTnLst>
                                    <p:animEffect transition="out" filter="wheel(1)">
                                      <p:cBhvr>
                                        <p:cTn id="44" dur="2000"/>
                                        <p:tgtEl>
                                          <p:spTgt spid="19"/>
                                        </p:tgtEl>
                                      </p:cBhvr>
                                    </p:animEffect>
                                    <p:set>
                                      <p:cBhvr>
                                        <p:cTn id="45"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 grpId="0" animBg="1"/>
      <p:bldP spid="17" grpId="0" animBg="1"/>
      <p:bldP spid="19" grpId="0" animBg="1"/>
      <p:bldP spid="18" grpId="0" animBg="1"/>
      <p:bldP spid="41"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8200"/>
            <a:ext cx="8229600" cy="381000"/>
          </a:xfrm>
        </p:spPr>
        <p:txBody>
          <a:bodyPr>
            <a:normAutofit fontScale="90000"/>
          </a:bodyPr>
          <a:lstStyle/>
          <a:p>
            <a:pPr algn="l"/>
            <a:r>
              <a:rPr lang="vi-VN" dirty="0"/>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latin typeface="Times New Roman" panose="02020603050405020304" pitchFamily="18" charset="0"/>
              <a:cs typeface="Times New Roman" panose="02020603050405020304" pitchFamily="18" charset="0"/>
            </a:endParaRPr>
          </a:p>
        </p:txBody>
      </p:sp>
      <p:sp>
        <p:nvSpPr>
          <p:cNvPr id="4" name="Right Arrow 3">
            <a:hlinkClick r:id="rId4" action="ppaction://hlinksldjump"/>
          </p:cNvPr>
          <p:cNvSpPr/>
          <p:nvPr/>
        </p:nvSpPr>
        <p:spPr>
          <a:xfrm>
            <a:off x="9220200" y="5181600"/>
            <a:ext cx="838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9023" y="2973774"/>
            <a:ext cx="2438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cs typeface="Times New Roman" panose="02020603050405020304" pitchFamily="18" charset="0"/>
              </a:rPr>
              <a:t>Đáp</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án</a:t>
            </a:r>
            <a:r>
              <a:rPr lang="en-US" sz="4000" dirty="0">
                <a:solidFill>
                  <a:schemeClr val="tx1"/>
                </a:solidFill>
                <a:latin typeface="Times New Roman" panose="02020603050405020304" pitchFamily="18" charset="0"/>
                <a:cs typeface="Times New Roman" panose="02020603050405020304" pitchFamily="18" charset="0"/>
              </a:rPr>
              <a:t> : </a:t>
            </a:r>
            <a:r>
              <a:rPr lang="en-US" sz="40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 name="TextBox 2"/>
              <p:cNvSpPr txBox="1"/>
              <p:nvPr/>
            </p:nvSpPr>
            <p:spPr>
              <a:xfrm>
                <a:off x="3626757" y="1619557"/>
                <a:ext cx="4637360" cy="1354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d>
                            <m:dPr>
                              <m:ctrlPr>
                                <a:rPr lang="en-US" sz="3600" i="1">
                                  <a:latin typeface="Cambria Math" panose="02040503050406030204" pitchFamily="18" charset="0"/>
                                </a:rPr>
                              </m:ctrlPr>
                            </m:dPr>
                            <m:e>
                              <m:r>
                                <a:rPr lang="en-US" sz="3600">
                                  <a:latin typeface="Cambria Math" panose="02040503050406030204" pitchFamily="18" charset="0"/>
                                </a:rPr>
                                <m:t>1</m:t>
                              </m:r>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e>
                          </m:d>
                        </m:e>
                        <m:sup>
                          <m:r>
                            <a:rPr lang="en-US" sz="3600" i="0">
                              <a:latin typeface="Cambria Math" panose="02040503050406030204" pitchFamily="18" charset="0"/>
                            </a:rPr>
                            <m:t>2</m:t>
                          </m:r>
                        </m:sup>
                      </m:sSup>
                      <m:r>
                        <a:rPr lang="en-US" sz="3600" i="0">
                          <a:latin typeface="Cambria Math" panose="02040503050406030204" pitchFamily="18" charset="0"/>
                        </a:rPr>
                        <m:t>⋅</m:t>
                      </m:r>
                      <m:d>
                        <m:dPr>
                          <m:ctrlPr>
                            <a:rPr lang="en-US" sz="3600" i="1">
                              <a:latin typeface="Cambria Math" panose="02040503050406030204" pitchFamily="18" charset="0"/>
                            </a:rPr>
                          </m:ctrlPr>
                        </m:dPr>
                        <m:e>
                          <m:r>
                            <a:rPr lang="en-US" sz="3600" i="0">
                              <a:latin typeface="Cambria Math" panose="02040503050406030204" pitchFamily="18" charset="0"/>
                            </a:rPr>
                            <m:t>2+</m:t>
                          </m:r>
                          <m:f>
                            <m:fPr>
                              <m:ctrlPr>
                                <a:rPr lang="en-US" sz="3600" i="1">
                                  <a:latin typeface="Cambria Math" panose="02040503050406030204" pitchFamily="18" charset="0"/>
                                </a:rPr>
                              </m:ctrlPr>
                            </m:fPr>
                            <m:num>
                              <m:r>
                                <a:rPr lang="en-US" sz="3600" i="0">
                                  <a:latin typeface="Cambria Math" panose="02040503050406030204" pitchFamily="18" charset="0"/>
                                </a:rPr>
                                <m:t>3</m:t>
                              </m:r>
                            </m:num>
                            <m:den>
                              <m:r>
                                <a:rPr lang="en-US" sz="3600" i="0">
                                  <a:latin typeface="Cambria Math" panose="02040503050406030204" pitchFamily="18" charset="0"/>
                                </a:rPr>
                                <m:t>7</m:t>
                              </m:r>
                            </m:den>
                          </m:f>
                        </m:e>
                      </m:d>
                    </m:oMath>
                  </m:oMathPara>
                </a14:m>
                <a:endParaRPr 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3626757" y="1619557"/>
                <a:ext cx="4637360" cy="135421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41618" y="3124200"/>
                <a:ext cx="6607637" cy="35253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r>
                                <a:rPr lang="en-US" sz="4000">
                                  <a:latin typeface="Cambria Math" panose="02040503050406030204" pitchFamily="18" charset="0"/>
                                </a:rPr>
                                <m:t>1+</m:t>
                              </m:r>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a:latin typeface="Cambria Math" panose="02040503050406030204" pitchFamily="18" charset="0"/>
                                    </a:rPr>
                                    <m:t>2</m:t>
                                  </m:r>
                                </m:den>
                              </m:f>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a:latin typeface="Cambria Math" panose="02040503050406030204" pitchFamily="18" charset="0"/>
                                    </a:rPr>
                                    <m:t>4</m:t>
                                  </m:r>
                                </m:den>
                              </m:f>
                            </m:e>
                          </m:d>
                        </m:e>
                        <m:sup>
                          <m:r>
                            <a:rPr lang="en-US" sz="4000">
                              <a:latin typeface="Cambria Math" panose="02040503050406030204" pitchFamily="18" charset="0"/>
                            </a:rPr>
                            <m:t>2</m:t>
                          </m:r>
                        </m:sup>
                      </m:sSup>
                      <m:r>
                        <a:rPr lang="en-US" sz="4000">
                          <a:latin typeface="Cambria Math" panose="02040503050406030204" pitchFamily="18" charset="0"/>
                        </a:rPr>
                        <m:t>⋅</m:t>
                      </m:r>
                      <m:d>
                        <m:dPr>
                          <m:ctrlPr>
                            <a:rPr lang="en-US" sz="4000" i="1">
                              <a:latin typeface="Cambria Math" panose="02040503050406030204" pitchFamily="18" charset="0"/>
                            </a:rPr>
                          </m:ctrlPr>
                        </m:dPr>
                        <m:e>
                          <m:r>
                            <a:rPr lang="en-US" sz="4000">
                              <a:latin typeface="Cambria Math" panose="02040503050406030204" pitchFamily="18" charset="0"/>
                            </a:rPr>
                            <m:t>2+</m:t>
                          </m:r>
                          <m:f>
                            <m:fPr>
                              <m:ctrlPr>
                                <a:rPr lang="en-US" sz="4000" i="1">
                                  <a:latin typeface="Cambria Math" panose="02040503050406030204" pitchFamily="18" charset="0"/>
                                </a:rPr>
                              </m:ctrlPr>
                            </m:fPr>
                            <m:num>
                              <m:r>
                                <a:rPr lang="en-US" sz="4000">
                                  <a:latin typeface="Cambria Math" panose="02040503050406030204" pitchFamily="18" charset="0"/>
                                </a:rPr>
                                <m:t>3</m:t>
                              </m:r>
                            </m:num>
                            <m:den>
                              <m:r>
                                <a:rPr lang="en-US" sz="4000">
                                  <a:latin typeface="Cambria Math" panose="02040503050406030204" pitchFamily="18" charset="0"/>
                                </a:rPr>
                                <m:t>7</m:t>
                              </m:r>
                            </m:den>
                          </m:f>
                        </m:e>
                      </m:d>
                    </m:oMath>
                  </m:oMathPara>
                </a14:m>
                <a:endParaRPr lang="en-US" sz="4000" dirty="0"/>
              </a:p>
              <a:p>
                <a:r>
                  <a:rPr lang="en-US" sz="4800" dirty="0"/>
                  <a:t>     =</a:t>
                </a:r>
                <a14:m>
                  <m:oMath xmlns:m="http://schemas.openxmlformats.org/officeDocument/2006/math">
                    <m:sSup>
                      <m:sSupPr>
                        <m:ctrlPr>
                          <a:rPr lang="en-US" sz="4800" i="1" dirty="0">
                            <a:latin typeface="Cambria Math" panose="02040503050406030204" pitchFamily="18" charset="0"/>
                          </a:rPr>
                        </m:ctrlPr>
                      </m:sSupPr>
                      <m:e>
                        <m:d>
                          <m:dPr>
                            <m:ctrlPr>
                              <a:rPr lang="en-US" sz="4800" i="1" dirty="0">
                                <a:latin typeface="Cambria Math" panose="02040503050406030204" pitchFamily="18" charset="0"/>
                              </a:rPr>
                            </m:ctrlPr>
                          </m:dPr>
                          <m:e>
                            <m:f>
                              <m:fPr>
                                <m:ctrlPr>
                                  <a:rPr lang="en-US" sz="4800" i="1" dirty="0">
                                    <a:latin typeface="Cambria Math" panose="02040503050406030204" pitchFamily="18" charset="0"/>
                                  </a:rPr>
                                </m:ctrlPr>
                              </m:fPr>
                              <m:num>
                                <m:r>
                                  <a:rPr lang="en-US" sz="4800" dirty="0">
                                    <a:latin typeface="Cambria Math" panose="02040503050406030204" pitchFamily="18" charset="0"/>
                                  </a:rPr>
                                  <m:t>5</m:t>
                                </m:r>
                              </m:num>
                              <m:den>
                                <m:r>
                                  <a:rPr lang="en-US" sz="4800" dirty="0">
                                    <a:latin typeface="Cambria Math" panose="02040503050406030204" pitchFamily="18" charset="0"/>
                                  </a:rPr>
                                  <m:t>4</m:t>
                                </m:r>
                              </m:den>
                            </m:f>
                          </m:e>
                        </m:d>
                      </m:e>
                      <m:sup>
                        <m:r>
                          <a:rPr lang="en-US" sz="4800" dirty="0">
                            <a:latin typeface="Cambria Math" panose="02040503050406030204" pitchFamily="18" charset="0"/>
                          </a:rPr>
                          <m:t>2</m:t>
                        </m:r>
                      </m:sup>
                    </m:sSup>
                    <m:r>
                      <a:rPr lang="en-US" sz="4800" dirty="0">
                        <a:latin typeface="Cambria Math" panose="02040503050406030204" pitchFamily="18" charset="0"/>
                      </a:rPr>
                      <m:t>⋅</m:t>
                    </m:r>
                    <m:f>
                      <m:fPr>
                        <m:ctrlPr>
                          <a:rPr lang="en-US" sz="4800" i="1" dirty="0">
                            <a:latin typeface="Cambria Math" panose="02040503050406030204" pitchFamily="18" charset="0"/>
                          </a:rPr>
                        </m:ctrlPr>
                      </m:fPr>
                      <m:num>
                        <m:r>
                          <a:rPr lang="en-US" sz="4800" dirty="0">
                            <a:latin typeface="Cambria Math" panose="02040503050406030204" pitchFamily="18" charset="0"/>
                          </a:rPr>
                          <m:t>17</m:t>
                        </m:r>
                      </m:num>
                      <m:den>
                        <m:r>
                          <a:rPr lang="en-US" sz="4800" dirty="0">
                            <a:latin typeface="Cambria Math" panose="02040503050406030204" pitchFamily="18" charset="0"/>
                          </a:rPr>
                          <m:t>7</m:t>
                        </m:r>
                      </m:den>
                    </m:f>
                    <m:r>
                      <a:rPr lang="en-US" sz="4800" dirty="0">
                        <a:latin typeface="Cambria Math" panose="02040503050406030204" pitchFamily="18" charset="0"/>
                      </a:rPr>
                      <m:t>=</m:t>
                    </m:r>
                    <m:f>
                      <m:fPr>
                        <m:ctrlPr>
                          <a:rPr lang="en-US" sz="4800" i="1" dirty="0">
                            <a:latin typeface="Cambria Math" panose="02040503050406030204" pitchFamily="18" charset="0"/>
                          </a:rPr>
                        </m:ctrlPr>
                      </m:fPr>
                      <m:num>
                        <m:r>
                          <a:rPr lang="en-US" sz="4800" dirty="0">
                            <a:latin typeface="Cambria Math" panose="02040503050406030204" pitchFamily="18" charset="0"/>
                          </a:rPr>
                          <m:t>425</m:t>
                        </m:r>
                      </m:num>
                      <m:den>
                        <m:r>
                          <a:rPr lang="en-US" sz="4800" dirty="0">
                            <a:latin typeface="Cambria Math" panose="02040503050406030204" pitchFamily="18" charset="0"/>
                          </a:rPr>
                          <m:t>117</m:t>
                        </m:r>
                      </m:den>
                    </m:f>
                  </m:oMath>
                </a14:m>
                <a:endParaRPr lang="en-US" sz="4800" dirty="0"/>
              </a:p>
              <a:p>
                <a:r>
                  <a:rPr lang="en-US" sz="4400" dirty="0"/>
                  <a:t>     </a:t>
                </a:r>
                <a:endParaRPr lang="en-US" sz="5400" dirty="0"/>
              </a:p>
            </p:txBody>
          </p:sp>
        </mc:Choice>
        <mc:Fallback xmlns="">
          <p:sp>
            <p:nvSpPr>
              <p:cNvPr id="8" name="Rectangle 7"/>
              <p:cNvSpPr>
                <a:spLocks noRot="1" noChangeAspect="1" noMove="1" noResize="1" noEditPoints="1" noAdjustHandles="1" noChangeArrowheads="1" noChangeShapeType="1" noTextEdit="1"/>
              </p:cNvSpPr>
              <p:nvPr/>
            </p:nvSpPr>
            <p:spPr>
              <a:xfrm>
                <a:off x="2641618" y="3124200"/>
                <a:ext cx="6607637" cy="3525389"/>
              </a:xfrm>
              <a:prstGeom prst="rect">
                <a:avLst/>
              </a:prstGeom>
              <a:blipFill>
                <a:blip r:embed="rId9"/>
                <a:stretch>
                  <a:fillRect/>
                </a:stretch>
              </a:blipFill>
            </p:spPr>
            <p:txBody>
              <a:bodyPr/>
              <a:lstStyle/>
              <a:p>
                <a:r>
                  <a:rPr lang="en-US">
                    <a:noFill/>
                  </a:rPr>
                  <a:t> </a:t>
                </a:r>
              </a:p>
            </p:txBody>
          </p:sp>
        </mc:Fallback>
      </mc:AlternateContent>
      <p:sp>
        <p:nvSpPr>
          <p:cNvPr id="7" name="Oval 6"/>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30</a:t>
            </a:r>
            <a:endParaRPr lang="vi-VN" sz="4400"/>
          </a:p>
        </p:txBody>
      </p:sp>
      <p:sp>
        <p:nvSpPr>
          <p:cNvPr id="9" name="Oval 8"/>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29</a:t>
            </a:r>
            <a:endParaRPr lang="vi-VN" sz="4400"/>
          </a:p>
        </p:txBody>
      </p:sp>
      <p:sp>
        <p:nvSpPr>
          <p:cNvPr id="10" name="Oval 9"/>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28</a:t>
            </a:r>
            <a:endParaRPr lang="vi-VN" sz="4400"/>
          </a:p>
        </p:txBody>
      </p:sp>
      <p:sp>
        <p:nvSpPr>
          <p:cNvPr id="11" name="Oval 10"/>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27</a:t>
            </a:r>
            <a:endParaRPr lang="vi-VN" sz="4400"/>
          </a:p>
        </p:txBody>
      </p:sp>
      <p:sp>
        <p:nvSpPr>
          <p:cNvPr id="12" name="Oval 11"/>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26</a:t>
            </a:r>
            <a:endParaRPr lang="vi-VN" sz="4400"/>
          </a:p>
        </p:txBody>
      </p:sp>
      <p:sp>
        <p:nvSpPr>
          <p:cNvPr id="13" name="Oval 12"/>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25</a:t>
            </a:r>
            <a:endParaRPr lang="vi-VN" sz="4400"/>
          </a:p>
        </p:txBody>
      </p:sp>
      <p:sp>
        <p:nvSpPr>
          <p:cNvPr id="14" name="Oval 13"/>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24</a:t>
            </a:r>
            <a:endParaRPr lang="vi-VN" sz="4400"/>
          </a:p>
        </p:txBody>
      </p:sp>
      <p:sp>
        <p:nvSpPr>
          <p:cNvPr id="15" name="Oval 14"/>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23</a:t>
            </a:r>
            <a:endParaRPr lang="vi-VN" sz="4400"/>
          </a:p>
        </p:txBody>
      </p:sp>
      <p:sp>
        <p:nvSpPr>
          <p:cNvPr id="16" name="Oval 15"/>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22</a:t>
            </a:r>
            <a:endParaRPr lang="vi-VN" sz="4400"/>
          </a:p>
        </p:txBody>
      </p:sp>
      <p:sp>
        <p:nvSpPr>
          <p:cNvPr id="17" name="Oval 16"/>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21</a:t>
            </a:r>
            <a:endParaRPr lang="vi-VN" sz="4400"/>
          </a:p>
        </p:txBody>
      </p:sp>
      <p:sp>
        <p:nvSpPr>
          <p:cNvPr id="18" name="Oval 17"/>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20</a:t>
            </a:r>
            <a:endParaRPr lang="vi-VN" sz="4400"/>
          </a:p>
        </p:txBody>
      </p:sp>
      <p:sp>
        <p:nvSpPr>
          <p:cNvPr id="19" name="Oval 18"/>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19</a:t>
            </a:r>
            <a:endParaRPr lang="vi-VN" sz="4400"/>
          </a:p>
        </p:txBody>
      </p:sp>
      <p:sp>
        <p:nvSpPr>
          <p:cNvPr id="20" name="Oval 19"/>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18</a:t>
            </a:r>
            <a:endParaRPr lang="vi-VN" sz="4400"/>
          </a:p>
        </p:txBody>
      </p:sp>
      <p:sp>
        <p:nvSpPr>
          <p:cNvPr id="21" name="Oval 20"/>
          <p:cNvSpPr/>
          <p:nvPr/>
        </p:nvSpPr>
        <p:spPr>
          <a:xfrm>
            <a:off x="8991600"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17</a:t>
            </a:r>
            <a:endParaRPr lang="vi-VN" sz="4400"/>
          </a:p>
        </p:txBody>
      </p:sp>
      <p:sp>
        <p:nvSpPr>
          <p:cNvPr id="22" name="Oval 21"/>
          <p:cNvSpPr/>
          <p:nvPr/>
        </p:nvSpPr>
        <p:spPr>
          <a:xfrm>
            <a:off x="8991600"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16</a:t>
            </a:r>
            <a:endParaRPr lang="vi-VN" sz="4400"/>
          </a:p>
        </p:txBody>
      </p:sp>
      <p:sp>
        <p:nvSpPr>
          <p:cNvPr id="23" name="Oval 22"/>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15</a:t>
            </a:r>
            <a:endParaRPr lang="vi-VN" sz="4400"/>
          </a:p>
        </p:txBody>
      </p:sp>
      <p:sp>
        <p:nvSpPr>
          <p:cNvPr id="24" name="Oval 23"/>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13</a:t>
            </a:r>
            <a:endParaRPr lang="vi-VN" sz="4400"/>
          </a:p>
        </p:txBody>
      </p:sp>
      <p:sp>
        <p:nvSpPr>
          <p:cNvPr id="25" name="Oval 24"/>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12</a:t>
            </a:r>
            <a:endParaRPr lang="vi-VN" sz="4400"/>
          </a:p>
        </p:txBody>
      </p:sp>
      <p:sp>
        <p:nvSpPr>
          <p:cNvPr id="26" name="Oval 25"/>
          <p:cNvSpPr/>
          <p:nvPr/>
        </p:nvSpPr>
        <p:spPr>
          <a:xfrm>
            <a:off x="8991600"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11</a:t>
            </a:r>
            <a:endParaRPr lang="vi-VN" sz="4400"/>
          </a:p>
        </p:txBody>
      </p:sp>
      <p:sp>
        <p:nvSpPr>
          <p:cNvPr id="27" name="Oval 26"/>
          <p:cNvSpPr/>
          <p:nvPr/>
        </p:nvSpPr>
        <p:spPr>
          <a:xfrm>
            <a:off x="8991600"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10</a:t>
            </a:r>
            <a:endParaRPr lang="vi-VN" sz="4400"/>
          </a:p>
        </p:txBody>
      </p:sp>
      <p:sp>
        <p:nvSpPr>
          <p:cNvPr id="28" name="Oval 27"/>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9</a:t>
            </a:r>
            <a:endParaRPr lang="vi-VN" sz="4400"/>
          </a:p>
        </p:txBody>
      </p:sp>
      <p:sp>
        <p:nvSpPr>
          <p:cNvPr id="29" name="Oval 28"/>
          <p:cNvSpPr/>
          <p:nvPr/>
        </p:nvSpPr>
        <p:spPr>
          <a:xfrm>
            <a:off x="8986911"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8</a:t>
            </a:r>
            <a:endParaRPr lang="vi-VN" sz="4400"/>
          </a:p>
        </p:txBody>
      </p:sp>
      <p:sp>
        <p:nvSpPr>
          <p:cNvPr id="30" name="Oval 29"/>
          <p:cNvSpPr/>
          <p:nvPr/>
        </p:nvSpPr>
        <p:spPr>
          <a:xfrm>
            <a:off x="8991600"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7</a:t>
            </a:r>
            <a:endParaRPr lang="vi-VN" sz="4400"/>
          </a:p>
        </p:txBody>
      </p:sp>
      <p:sp>
        <p:nvSpPr>
          <p:cNvPr id="31" name="Oval 30"/>
          <p:cNvSpPr/>
          <p:nvPr/>
        </p:nvSpPr>
        <p:spPr>
          <a:xfrm>
            <a:off x="8979877"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6</a:t>
            </a:r>
            <a:endParaRPr lang="vi-VN" sz="4400"/>
          </a:p>
        </p:txBody>
      </p:sp>
      <p:sp>
        <p:nvSpPr>
          <p:cNvPr id="32" name="Oval 31"/>
          <p:cNvSpPr/>
          <p:nvPr/>
        </p:nvSpPr>
        <p:spPr>
          <a:xfrm>
            <a:off x="8979877"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5</a:t>
            </a:r>
            <a:endParaRPr lang="vi-VN" sz="4400"/>
          </a:p>
        </p:txBody>
      </p:sp>
      <p:sp>
        <p:nvSpPr>
          <p:cNvPr id="33" name="Oval 32"/>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4</a:t>
            </a:r>
            <a:endParaRPr lang="vi-VN" sz="4400"/>
          </a:p>
        </p:txBody>
      </p:sp>
      <p:sp>
        <p:nvSpPr>
          <p:cNvPr id="34" name="Oval 33"/>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3</a:t>
            </a:r>
            <a:endParaRPr lang="vi-VN" sz="4400"/>
          </a:p>
        </p:txBody>
      </p:sp>
      <p:sp>
        <p:nvSpPr>
          <p:cNvPr id="35" name="Oval 34"/>
          <p:cNvSpPr/>
          <p:nvPr/>
        </p:nvSpPr>
        <p:spPr>
          <a:xfrm>
            <a:off x="8979877"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a:t>
            </a:r>
            <a:endParaRPr lang="vi-VN" sz="4400"/>
          </a:p>
        </p:txBody>
      </p:sp>
      <p:sp>
        <p:nvSpPr>
          <p:cNvPr id="36" name="Oval 35"/>
          <p:cNvSpPr/>
          <p:nvPr/>
        </p:nvSpPr>
        <p:spPr>
          <a:xfrm>
            <a:off x="8991600"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a:t>
            </a:r>
            <a:endParaRPr lang="vi-VN" sz="4400"/>
          </a:p>
        </p:txBody>
      </p:sp>
      <p:sp>
        <p:nvSpPr>
          <p:cNvPr id="37" name="Oval 36"/>
          <p:cNvSpPr/>
          <p:nvPr/>
        </p:nvSpPr>
        <p:spPr>
          <a:xfrm>
            <a:off x="8991600"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00</a:t>
            </a:r>
            <a:endParaRPr lang="vi-VN" sz="4400"/>
          </a:p>
        </p:txBody>
      </p:sp>
      <p:sp>
        <p:nvSpPr>
          <p:cNvPr id="38" name="Rectangle 37"/>
          <p:cNvSpPr/>
          <p:nvPr/>
        </p:nvSpPr>
        <p:spPr>
          <a:xfrm>
            <a:off x="8986911" y="3669695"/>
            <a:ext cx="1448212" cy="67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Bắt</a:t>
            </a:r>
            <a:r>
              <a:rPr lang="en-US" sz="2400" dirty="0"/>
              <a:t> </a:t>
            </a:r>
            <a:r>
              <a:rPr lang="en-US" sz="2400" dirty="0" err="1"/>
              <a:t>đầu</a:t>
            </a:r>
            <a:endParaRPr lang="vi-VN" sz="2400" dirty="0"/>
          </a:p>
        </p:txBody>
      </p:sp>
    </p:spTree>
    <p:extLst>
      <p:ext uri="{BB962C8B-B14F-4D97-AF65-F5344CB8AC3E}">
        <p14:creationId xmlns:p14="http://schemas.microsoft.com/office/powerpoint/2010/main" val="194243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8"/>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10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1000"/>
                                        <p:tgtEl>
                                          <p:spTgt spid="10"/>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10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10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16" presetClass="entr" presetSubtype="2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10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16" presetClass="entr" presetSubtype="2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10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16" presetClass="entr" presetSubtype="2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10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16" presetClass="entr" presetSubtype="2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1000"/>
                                        <p:tgtEl>
                                          <p:spTgt spid="16"/>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16" presetClass="entr" presetSubtype="21"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1000"/>
                                        <p:tgtEl>
                                          <p:spTgt spid="17"/>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16" presetClass="entr" presetSubtype="2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1000"/>
                                        <p:tgtEl>
                                          <p:spTgt spid="18"/>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16" presetClass="entr" presetSubtype="2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1000"/>
                                        <p:tgtEl>
                                          <p:spTgt spid="19"/>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16" presetClass="entr" presetSubtype="2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1000"/>
                                        <p:tgtEl>
                                          <p:spTgt spid="20"/>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16" presetClass="entr" presetSubtype="2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1000"/>
                                        <p:tgtEl>
                                          <p:spTgt spid="21"/>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16" presetClass="entr" presetSubtype="21"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1000"/>
                                        <p:tgtEl>
                                          <p:spTgt spid="22"/>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16" presetClass="entr" presetSubtype="21"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1000"/>
                                        <p:tgtEl>
                                          <p:spTgt spid="23"/>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16" presetClass="entr" presetSubtype="21"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arn(inVertical)">
                                      <p:cBhvr>
                                        <p:cTn id="76" dur="1000"/>
                                        <p:tgtEl>
                                          <p:spTgt spid="24"/>
                                        </p:tgtEl>
                                      </p:cBhvr>
                                    </p:animEffec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p:stCondLst>
                              <p:cond delay="16000"/>
                            </p:stCondLst>
                            <p:childTnLst>
                              <p:par>
                                <p:cTn id="78" presetID="16" presetClass="entr" presetSubtype="21"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arn(inVertical)">
                                      <p:cBhvr>
                                        <p:cTn id="80" dur="1000"/>
                                        <p:tgtEl>
                                          <p:spTgt spid="25"/>
                                        </p:tgtEl>
                                      </p:cBhvr>
                                    </p:animEffec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p:stCondLst>
                              <p:cond delay="17000"/>
                            </p:stCondLst>
                            <p:childTnLst>
                              <p:par>
                                <p:cTn id="82" presetID="16" presetClass="entr" presetSubtype="21"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1000"/>
                                        <p:tgtEl>
                                          <p:spTgt spid="26"/>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5" fill="hold">
                            <p:stCondLst>
                              <p:cond delay="18000"/>
                            </p:stCondLst>
                            <p:childTnLst>
                              <p:par>
                                <p:cTn id="86" presetID="16" presetClass="entr" presetSubtype="2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arn(inVertical)">
                                      <p:cBhvr>
                                        <p:cTn id="88" dur="1000"/>
                                        <p:tgtEl>
                                          <p:spTgt spid="27"/>
                                        </p:tgtEl>
                                      </p:cBhvr>
                                    </p:animEffec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9" fill="hold">
                            <p:stCondLst>
                              <p:cond delay="19000"/>
                            </p:stCondLst>
                            <p:childTnLst>
                              <p:par>
                                <p:cTn id="90" presetID="16" presetClass="entr" presetSubtype="21"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arn(inVertical)">
                                      <p:cBhvr>
                                        <p:cTn id="92" dur="1000"/>
                                        <p:tgtEl>
                                          <p:spTgt spid="28"/>
                                        </p:tgtEl>
                                      </p:cBhvr>
                                    </p:animEffec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p:stCondLst>
                              <p:cond delay="20000"/>
                            </p:stCondLst>
                            <p:childTnLst>
                              <p:par>
                                <p:cTn id="94" presetID="16" presetClass="entr" presetSubtype="21"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barn(inVertical)">
                                      <p:cBhvr>
                                        <p:cTn id="96" dur="1000"/>
                                        <p:tgtEl>
                                          <p:spTgt spid="29"/>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7" fill="hold">
                            <p:stCondLst>
                              <p:cond delay="21000"/>
                            </p:stCondLst>
                            <p:childTnLst>
                              <p:par>
                                <p:cTn id="98" presetID="16" presetClass="entr" presetSubtype="21"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barn(inVertical)">
                                      <p:cBhvr>
                                        <p:cTn id="100" dur="1000"/>
                                        <p:tgtEl>
                                          <p:spTgt spid="30"/>
                                        </p:tgtEl>
                                      </p:cBhvr>
                                    </p:animEffec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22000"/>
                            </p:stCondLst>
                            <p:childTnLst>
                              <p:par>
                                <p:cTn id="102" presetID="16" presetClass="entr" presetSubtype="21"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barn(inVertical)">
                                      <p:cBhvr>
                                        <p:cTn id="104" dur="1000"/>
                                        <p:tgtEl>
                                          <p:spTgt spid="31"/>
                                        </p:tgtEl>
                                      </p:cBhvr>
                                    </p:animEffect>
                                  </p:childTnLst>
                                  <p:subTnLst>
                                    <p:audio>
                                      <p:cMediaNode>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23000"/>
                            </p:stCondLst>
                            <p:childTnLst>
                              <p:par>
                                <p:cTn id="106" presetID="16" presetClass="entr" presetSubtype="21"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arn(inVertical)">
                                      <p:cBhvr>
                                        <p:cTn id="108" dur="1000"/>
                                        <p:tgtEl>
                                          <p:spTgt spid="32"/>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24000"/>
                            </p:stCondLst>
                            <p:childTnLst>
                              <p:par>
                                <p:cTn id="110" presetID="16" presetClass="entr" presetSubtype="21"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barn(inVertical)">
                                      <p:cBhvr>
                                        <p:cTn id="112" dur="1000"/>
                                        <p:tgtEl>
                                          <p:spTgt spid="33"/>
                                        </p:tgtEl>
                                      </p:cBhvr>
                                    </p:animEffec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25000"/>
                            </p:stCondLst>
                            <p:childTnLst>
                              <p:par>
                                <p:cTn id="114" presetID="16" presetClass="entr" presetSubtype="21" fill="hold" grpId="0" nodeType="after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barn(inVertical)">
                                      <p:cBhvr>
                                        <p:cTn id="116" dur="1000"/>
                                        <p:tgtEl>
                                          <p:spTgt spid="34"/>
                                        </p:tgtEl>
                                      </p:cBhvr>
                                    </p:animEffect>
                                  </p:childTnLst>
                                  <p:subTnLst>
                                    <p:audio>
                                      <p:cMediaNode>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26000"/>
                            </p:stCondLst>
                            <p:childTnLst>
                              <p:par>
                                <p:cTn id="118" presetID="16" presetClass="entr" presetSubtype="21" fill="hold" grpId="0" nodeType="after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barn(inVertical)">
                                      <p:cBhvr>
                                        <p:cTn id="120" dur="1000"/>
                                        <p:tgtEl>
                                          <p:spTgt spid="35"/>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27000"/>
                            </p:stCondLst>
                            <p:childTnLst>
                              <p:par>
                                <p:cTn id="122" presetID="16" presetClass="entr" presetSubtype="21"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barn(inVertical)">
                                      <p:cBhvr>
                                        <p:cTn id="124" dur="1000"/>
                                        <p:tgtEl>
                                          <p:spTgt spid="36"/>
                                        </p:tgtEl>
                                      </p:cBhvr>
                                    </p:animEffec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28000"/>
                            </p:stCondLst>
                            <p:childTnLst>
                              <p:par>
                                <p:cTn id="126" presetID="16" presetClass="entr" presetSubtype="21"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barn(inVertical)">
                                      <p:cBhvr>
                                        <p:cTn id="128" dur="1000"/>
                                        <p:tgtEl>
                                          <p:spTgt spid="37"/>
                                        </p:tgtEl>
                                      </p:cBhvr>
                                    </p:animEffect>
                                  </p:childTnLst>
                                  <p:subTnLst>
                                    <p:audio>
                                      <p:cMediaNode>
                                        <p:cTn display="0" masterRel="sameClick">
                                          <p:stCondLst>
                                            <p:cond evt="begin" delay="0">
                                              <p:tn val="126"/>
                                            </p:cond>
                                          </p:stCondLst>
                                          <p:endCondLst>
                                            <p:cond evt="onStopAudio" delay="0">
                                              <p:tgtEl>
                                                <p:sldTgt/>
                                              </p:tgtEl>
                                            </p:cond>
                                          </p:endCondLst>
                                        </p:cTn>
                                        <p:tgtEl>
                                          <p:sndTgt r:embed="rId3" name="fade_x.wav"/>
                                        </p:tgtEl>
                                      </p:cMediaNode>
                                    </p:audio>
                                  </p:subTnLst>
                                </p:cTn>
                              </p:par>
                            </p:childTnLst>
                          </p:cTn>
                        </p:par>
                        <p:par>
                          <p:cTn id="129" fill="hold">
                            <p:stCondLst>
                              <p:cond delay="29000"/>
                            </p:stCondLst>
                            <p:childTnLst>
                              <p:par>
                                <p:cTn id="130" presetID="1" presetClass="exit"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6"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17023"/>
            <a:ext cx="8229600" cy="400818"/>
          </a:xfrm>
        </p:spPr>
        <p:txBody>
          <a:bodyPr>
            <a:noAutofit/>
          </a:bodyPr>
          <a:lstStyle/>
          <a:p>
            <a:pPr algn="l"/>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2:</a:t>
            </a:r>
            <a:r>
              <a:rPr lang="vi-VN" dirty="0"/>
              <a:t>Tính giá trị biểu thức:</a:t>
            </a:r>
            <a:br>
              <a:rPr lang="en-US" dirty="0"/>
            </a:br>
            <a:r>
              <a:rPr lang="en-US"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52600" y="1219201"/>
                <a:ext cx="8229600" cy="4525963"/>
              </a:xfrm>
            </p:spPr>
            <p:txBody>
              <a:bodyPr>
                <a:normAutofit lnSpcReduction="10000"/>
              </a:bodyPr>
              <a:lstStyle/>
              <a:p>
                <a:pPr marL="0" indent="0">
                  <a:buNone/>
                </a:pPr>
                <a:endParaRPr lang="en-US" sz="4400" dirty="0">
                  <a:latin typeface="+mj-lt"/>
                </a:endParaRPr>
              </a:p>
              <a:p>
                <a:pPr marL="0" indent="0">
                  <a:buNone/>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4:</m:t>
                      </m:r>
                      <m:sSup>
                        <m:sSupPr>
                          <m:ctrlPr>
                            <a:rPr lang="en-US" sz="4400" i="1" smtClean="0">
                              <a:latin typeface="Cambria Math" panose="02040503050406030204" pitchFamily="18" charset="0"/>
                            </a:rPr>
                          </m:ctrlPr>
                        </m:sSupPr>
                        <m:e>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3</m:t>
                                  </m:r>
                                </m:den>
                              </m:f>
                            </m:e>
                          </m:d>
                        </m:e>
                        <m:sup>
                          <m:r>
                            <a:rPr lang="en-US" sz="4400" b="0" i="1" smtClean="0">
                              <a:latin typeface="Cambria Math" panose="02040503050406030204" pitchFamily="18" charset="0"/>
                            </a:rPr>
                            <m:t>3</m:t>
                          </m:r>
                        </m:sup>
                      </m:sSup>
                    </m:oMath>
                  </m:oMathPara>
                </a14:m>
                <a:endParaRPr lang="en-US" sz="4400" dirty="0">
                  <a:latin typeface="+mj-lt"/>
                </a:endParaRPr>
              </a:p>
              <a:p>
                <a:pPr marL="0" indent="0">
                  <a:buNone/>
                </a:pPr>
                <a:r>
                  <a:rPr lang="en-US" sz="4000" dirty="0" err="1">
                    <a:latin typeface="Times New Roman" panose="02020603050405020304" pitchFamily="18" charset="0"/>
                    <a:cs typeface="Times New Roman" panose="02020603050405020304" pitchFamily="18" charset="0"/>
                  </a:rPr>
                  <a:t>Đáp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án</a:t>
                </a:r>
                <a:r>
                  <a:rPr lang="en-US" sz="4000" dirty="0">
                    <a:latin typeface="Times New Roman" panose="02020603050405020304" pitchFamily="18" charset="0"/>
                    <a:cs typeface="Times New Roman" panose="02020603050405020304" pitchFamily="18" charset="0"/>
                  </a:rPr>
                  <a:t>: </a:t>
                </a:r>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4:</m:t>
                      </m:r>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2</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3</m:t>
                                  </m:r>
                                </m:den>
                              </m:f>
                            </m:e>
                          </m:d>
                        </m:e>
                        <m:sup>
                          <m:r>
                            <a:rPr lang="en-US" sz="4000" i="1">
                              <a:latin typeface="Cambria Math" panose="02040503050406030204" pitchFamily="18" charset="0"/>
                            </a:rPr>
                            <m:t>3</m:t>
                          </m:r>
                        </m:sup>
                      </m:sSup>
                      <m:r>
                        <a:rPr lang="en-US" sz="4000" b="0" i="1" smtClean="0">
                          <a:latin typeface="Cambria Math" panose="02040503050406030204" pitchFamily="18" charset="0"/>
                        </a:rPr>
                        <m:t>=4:</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216</m:t>
                          </m:r>
                        </m:den>
                      </m:f>
                      <m:r>
                        <a:rPr lang="en-US" sz="4000" b="0" i="1" smtClean="0">
                          <a:latin typeface="Cambria Math" panose="02040503050406030204" pitchFamily="18" charset="0"/>
                        </a:rPr>
                        <m:t>=864</m:t>
                      </m:r>
                    </m:oMath>
                  </m:oMathPara>
                </a14:m>
                <a:endParaRPr lang="en-US" sz="4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52600" y="1219201"/>
                <a:ext cx="8229600" cy="4525963"/>
              </a:xfrm>
              <a:blipFill>
                <a:blip r:embed="rId9"/>
                <a:stretch>
                  <a:fillRect l="-2667"/>
                </a:stretch>
              </a:blipFill>
            </p:spPr>
            <p:txBody>
              <a:bodyPr/>
              <a:lstStyle/>
              <a:p>
                <a:r>
                  <a:rPr lang="en-US">
                    <a:noFill/>
                  </a:rPr>
                  <a:t> </a:t>
                </a:r>
              </a:p>
            </p:txBody>
          </p:sp>
        </mc:Fallback>
      </mc:AlternateContent>
      <p:sp>
        <p:nvSpPr>
          <p:cNvPr id="4" name="Right Arrow 3">
            <a:hlinkClick r:id="rId10" action="ppaction://hlinksldjump"/>
          </p:cNvPr>
          <p:cNvSpPr/>
          <p:nvPr/>
        </p:nvSpPr>
        <p:spPr>
          <a:xfrm>
            <a:off x="9220200" y="5257800"/>
            <a:ext cx="762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30</a:t>
            </a:r>
            <a:endParaRPr lang="vi-VN" sz="4400"/>
          </a:p>
        </p:txBody>
      </p:sp>
      <p:sp>
        <p:nvSpPr>
          <p:cNvPr id="6" name="Oval 5"/>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29</a:t>
            </a:r>
            <a:endParaRPr lang="vi-VN" sz="4400"/>
          </a:p>
        </p:txBody>
      </p:sp>
      <p:sp>
        <p:nvSpPr>
          <p:cNvPr id="7" name="Oval 6"/>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28</a:t>
            </a:r>
            <a:endParaRPr lang="vi-VN" sz="4400"/>
          </a:p>
        </p:txBody>
      </p:sp>
      <p:sp>
        <p:nvSpPr>
          <p:cNvPr id="8" name="Oval 7"/>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27</a:t>
            </a:r>
            <a:endParaRPr lang="vi-VN" sz="4400"/>
          </a:p>
        </p:txBody>
      </p:sp>
      <p:sp>
        <p:nvSpPr>
          <p:cNvPr id="9" name="Oval 8"/>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26</a:t>
            </a:r>
            <a:endParaRPr lang="vi-VN" sz="4400"/>
          </a:p>
        </p:txBody>
      </p:sp>
      <p:sp>
        <p:nvSpPr>
          <p:cNvPr id="10" name="Oval 9"/>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25</a:t>
            </a:r>
            <a:endParaRPr lang="vi-VN" sz="4400"/>
          </a:p>
        </p:txBody>
      </p:sp>
      <p:sp>
        <p:nvSpPr>
          <p:cNvPr id="11" name="Oval 10"/>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24</a:t>
            </a:r>
            <a:endParaRPr lang="vi-VN" sz="4400"/>
          </a:p>
        </p:txBody>
      </p:sp>
      <p:sp>
        <p:nvSpPr>
          <p:cNvPr id="12" name="Oval 11"/>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23</a:t>
            </a:r>
            <a:endParaRPr lang="vi-VN" sz="4400"/>
          </a:p>
        </p:txBody>
      </p:sp>
      <p:sp>
        <p:nvSpPr>
          <p:cNvPr id="13" name="Oval 12"/>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22</a:t>
            </a:r>
            <a:endParaRPr lang="vi-VN" sz="4400"/>
          </a:p>
        </p:txBody>
      </p:sp>
      <p:sp>
        <p:nvSpPr>
          <p:cNvPr id="14" name="Oval 13"/>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21</a:t>
            </a:r>
            <a:endParaRPr lang="vi-VN" sz="4400"/>
          </a:p>
        </p:txBody>
      </p:sp>
      <p:sp>
        <p:nvSpPr>
          <p:cNvPr id="15" name="Oval 14"/>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20</a:t>
            </a:r>
            <a:endParaRPr lang="vi-VN" sz="4400"/>
          </a:p>
        </p:txBody>
      </p:sp>
      <p:sp>
        <p:nvSpPr>
          <p:cNvPr id="16" name="Oval 15"/>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19</a:t>
            </a:r>
            <a:endParaRPr lang="vi-VN" sz="4400"/>
          </a:p>
        </p:txBody>
      </p:sp>
      <p:sp>
        <p:nvSpPr>
          <p:cNvPr id="17" name="Oval 16"/>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18</a:t>
            </a:r>
            <a:endParaRPr lang="vi-VN" sz="4400"/>
          </a:p>
        </p:txBody>
      </p:sp>
      <p:sp>
        <p:nvSpPr>
          <p:cNvPr id="18" name="Oval 17"/>
          <p:cNvSpPr/>
          <p:nvPr/>
        </p:nvSpPr>
        <p:spPr>
          <a:xfrm>
            <a:off x="8991600"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17</a:t>
            </a:r>
            <a:endParaRPr lang="vi-VN" sz="4400"/>
          </a:p>
        </p:txBody>
      </p:sp>
      <p:sp>
        <p:nvSpPr>
          <p:cNvPr id="19" name="Oval 18"/>
          <p:cNvSpPr/>
          <p:nvPr/>
        </p:nvSpPr>
        <p:spPr>
          <a:xfrm>
            <a:off x="8991600"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16</a:t>
            </a:r>
            <a:endParaRPr lang="vi-VN" sz="4400"/>
          </a:p>
        </p:txBody>
      </p:sp>
      <p:sp>
        <p:nvSpPr>
          <p:cNvPr id="20" name="Oval 19"/>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15</a:t>
            </a:r>
            <a:endParaRPr lang="vi-VN" sz="4400"/>
          </a:p>
        </p:txBody>
      </p:sp>
      <p:sp>
        <p:nvSpPr>
          <p:cNvPr id="21" name="Oval 20"/>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13</a:t>
            </a:r>
            <a:endParaRPr lang="vi-VN" sz="4400"/>
          </a:p>
        </p:txBody>
      </p:sp>
      <p:sp>
        <p:nvSpPr>
          <p:cNvPr id="22" name="Oval 21"/>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12</a:t>
            </a:r>
            <a:endParaRPr lang="vi-VN" sz="4400"/>
          </a:p>
        </p:txBody>
      </p:sp>
      <p:sp>
        <p:nvSpPr>
          <p:cNvPr id="23" name="Oval 22"/>
          <p:cNvSpPr/>
          <p:nvPr/>
        </p:nvSpPr>
        <p:spPr>
          <a:xfrm>
            <a:off x="8991600"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11</a:t>
            </a:r>
            <a:endParaRPr lang="vi-VN" sz="4400"/>
          </a:p>
        </p:txBody>
      </p:sp>
      <p:sp>
        <p:nvSpPr>
          <p:cNvPr id="24" name="Oval 23"/>
          <p:cNvSpPr/>
          <p:nvPr/>
        </p:nvSpPr>
        <p:spPr>
          <a:xfrm>
            <a:off x="8991600"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10</a:t>
            </a:r>
            <a:endParaRPr lang="vi-VN" sz="4400"/>
          </a:p>
        </p:txBody>
      </p:sp>
      <p:sp>
        <p:nvSpPr>
          <p:cNvPr id="25" name="Oval 24"/>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9</a:t>
            </a:r>
            <a:endParaRPr lang="vi-VN" sz="4400"/>
          </a:p>
        </p:txBody>
      </p:sp>
      <p:sp>
        <p:nvSpPr>
          <p:cNvPr id="26" name="Oval 25"/>
          <p:cNvSpPr/>
          <p:nvPr/>
        </p:nvSpPr>
        <p:spPr>
          <a:xfrm>
            <a:off x="8986911"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8</a:t>
            </a:r>
            <a:endParaRPr lang="vi-VN" sz="4400"/>
          </a:p>
        </p:txBody>
      </p:sp>
      <p:sp>
        <p:nvSpPr>
          <p:cNvPr id="27" name="Oval 26"/>
          <p:cNvSpPr/>
          <p:nvPr/>
        </p:nvSpPr>
        <p:spPr>
          <a:xfrm>
            <a:off x="8991600"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7</a:t>
            </a:r>
            <a:endParaRPr lang="vi-VN" sz="4400"/>
          </a:p>
        </p:txBody>
      </p:sp>
      <p:sp>
        <p:nvSpPr>
          <p:cNvPr id="28" name="Oval 27"/>
          <p:cNvSpPr/>
          <p:nvPr/>
        </p:nvSpPr>
        <p:spPr>
          <a:xfrm>
            <a:off x="8979877"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6</a:t>
            </a:r>
            <a:endParaRPr lang="vi-VN" sz="4400"/>
          </a:p>
        </p:txBody>
      </p:sp>
      <p:sp>
        <p:nvSpPr>
          <p:cNvPr id="29" name="Oval 28"/>
          <p:cNvSpPr/>
          <p:nvPr/>
        </p:nvSpPr>
        <p:spPr>
          <a:xfrm>
            <a:off x="8979877"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5</a:t>
            </a:r>
            <a:endParaRPr lang="vi-VN" sz="4400"/>
          </a:p>
        </p:txBody>
      </p:sp>
      <p:sp>
        <p:nvSpPr>
          <p:cNvPr id="30" name="Oval 29"/>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4</a:t>
            </a:r>
            <a:endParaRPr lang="vi-VN" sz="4400"/>
          </a:p>
        </p:txBody>
      </p:sp>
      <p:sp>
        <p:nvSpPr>
          <p:cNvPr id="31" name="Oval 30"/>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3</a:t>
            </a:r>
            <a:endParaRPr lang="vi-VN" sz="4400"/>
          </a:p>
        </p:txBody>
      </p:sp>
      <p:sp>
        <p:nvSpPr>
          <p:cNvPr id="32" name="Oval 31"/>
          <p:cNvSpPr/>
          <p:nvPr/>
        </p:nvSpPr>
        <p:spPr>
          <a:xfrm>
            <a:off x="8979877"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a:t>
            </a:r>
            <a:endParaRPr lang="vi-VN" sz="4400"/>
          </a:p>
        </p:txBody>
      </p:sp>
      <p:sp>
        <p:nvSpPr>
          <p:cNvPr id="33" name="Oval 32"/>
          <p:cNvSpPr/>
          <p:nvPr/>
        </p:nvSpPr>
        <p:spPr>
          <a:xfrm>
            <a:off x="8991600"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a:t>
            </a:r>
            <a:endParaRPr lang="vi-VN" sz="4400"/>
          </a:p>
        </p:txBody>
      </p:sp>
      <p:sp>
        <p:nvSpPr>
          <p:cNvPr id="34" name="Oval 33"/>
          <p:cNvSpPr/>
          <p:nvPr/>
        </p:nvSpPr>
        <p:spPr>
          <a:xfrm>
            <a:off x="8991600"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00</a:t>
            </a:r>
            <a:endParaRPr lang="vi-VN" sz="4400"/>
          </a:p>
        </p:txBody>
      </p:sp>
      <p:sp>
        <p:nvSpPr>
          <p:cNvPr id="35" name="Rectangle 34"/>
          <p:cNvSpPr/>
          <p:nvPr/>
        </p:nvSpPr>
        <p:spPr>
          <a:xfrm>
            <a:off x="8986911" y="3669695"/>
            <a:ext cx="1448212" cy="67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Bắt</a:t>
            </a:r>
            <a:r>
              <a:rPr lang="en-US" sz="2400" dirty="0"/>
              <a:t> </a:t>
            </a:r>
            <a:r>
              <a:rPr lang="en-US" sz="2400" dirty="0" err="1"/>
              <a:t>đầu</a:t>
            </a:r>
            <a:endParaRPr lang="vi-VN" sz="2400" dirty="0"/>
          </a:p>
        </p:txBody>
      </p:sp>
    </p:spTree>
    <p:extLst>
      <p:ext uri="{BB962C8B-B14F-4D97-AF65-F5344CB8AC3E}">
        <p14:creationId xmlns:p14="http://schemas.microsoft.com/office/powerpoint/2010/main" val="22862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5"/>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0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0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10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10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16" presetClass="entr" presetSubtype="2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10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16" presetClass="entr" presetSubtype="2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10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16" presetClass="entr" presetSubtype="2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10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16" presetClass="entr" presetSubtype="2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1000"/>
                                        <p:tgtEl>
                                          <p:spTgt spid="13"/>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16" presetClass="entr" presetSubtype="2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1000"/>
                                        <p:tgtEl>
                                          <p:spTgt spid="14"/>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16" presetClass="entr" presetSubtype="21"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1000"/>
                                        <p:tgtEl>
                                          <p:spTgt spid="15"/>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1000"/>
                                        <p:tgtEl>
                                          <p:spTgt spid="16"/>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16" presetClass="entr" presetSubtype="21"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1000"/>
                                        <p:tgtEl>
                                          <p:spTgt spid="17"/>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16" presetClass="entr" presetSubtype="2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10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16" presetClass="entr" presetSubtype="2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1000"/>
                                        <p:tgtEl>
                                          <p:spTgt spid="19"/>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16" presetClass="entr" presetSubtype="21"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1000"/>
                                        <p:tgtEl>
                                          <p:spTgt spid="20"/>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16" presetClass="entr" presetSubtype="2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arn(inVertical)">
                                      <p:cBhvr>
                                        <p:cTn id="76" dur="1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p:stCondLst>
                              <p:cond delay="16000"/>
                            </p:stCondLst>
                            <p:childTnLst>
                              <p:par>
                                <p:cTn id="78" presetID="16" presetClass="entr" presetSubtype="2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inVertical)">
                                      <p:cBhvr>
                                        <p:cTn id="80" dur="1000"/>
                                        <p:tgtEl>
                                          <p:spTgt spid="22"/>
                                        </p:tgtEl>
                                      </p:cBhvr>
                                    </p:animEffec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p:stCondLst>
                              <p:cond delay="17000"/>
                            </p:stCondLst>
                            <p:childTnLst>
                              <p:par>
                                <p:cTn id="82" presetID="16" presetClass="entr" presetSubtype="21"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arn(inVertical)">
                                      <p:cBhvr>
                                        <p:cTn id="84" dur="1000"/>
                                        <p:tgtEl>
                                          <p:spTgt spid="23"/>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5" fill="hold">
                            <p:stCondLst>
                              <p:cond delay="18000"/>
                            </p:stCondLst>
                            <p:childTnLst>
                              <p:par>
                                <p:cTn id="86" presetID="16" presetClass="entr" presetSubtype="21"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1000"/>
                                        <p:tgtEl>
                                          <p:spTgt spid="24"/>
                                        </p:tgtEl>
                                      </p:cBhvr>
                                    </p:animEffec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9" fill="hold">
                            <p:stCondLst>
                              <p:cond delay="19000"/>
                            </p:stCondLst>
                            <p:childTnLst>
                              <p:par>
                                <p:cTn id="90" presetID="16" presetClass="entr" presetSubtype="21"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barn(inVertical)">
                                      <p:cBhvr>
                                        <p:cTn id="92" dur="1000"/>
                                        <p:tgtEl>
                                          <p:spTgt spid="25"/>
                                        </p:tgtEl>
                                      </p:cBhvr>
                                    </p:animEffec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p:stCondLst>
                              <p:cond delay="20000"/>
                            </p:stCondLst>
                            <p:childTnLst>
                              <p:par>
                                <p:cTn id="94" presetID="16" presetClass="entr" presetSubtype="21"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barn(inVertical)">
                                      <p:cBhvr>
                                        <p:cTn id="96" dur="1000"/>
                                        <p:tgtEl>
                                          <p:spTgt spid="26"/>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7" fill="hold">
                            <p:stCondLst>
                              <p:cond delay="21000"/>
                            </p:stCondLst>
                            <p:childTnLst>
                              <p:par>
                                <p:cTn id="98" presetID="16" presetClass="entr" presetSubtype="21"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barn(inVertical)">
                                      <p:cBhvr>
                                        <p:cTn id="100" dur="1000"/>
                                        <p:tgtEl>
                                          <p:spTgt spid="27"/>
                                        </p:tgtEl>
                                      </p:cBhvr>
                                    </p:animEffec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22000"/>
                            </p:stCondLst>
                            <p:childTnLst>
                              <p:par>
                                <p:cTn id="102" presetID="16" presetClass="entr" presetSubtype="21"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barn(inVertical)">
                                      <p:cBhvr>
                                        <p:cTn id="104" dur="1000"/>
                                        <p:tgtEl>
                                          <p:spTgt spid="28"/>
                                        </p:tgtEl>
                                      </p:cBhvr>
                                    </p:animEffect>
                                  </p:childTnLst>
                                  <p:subTnLst>
                                    <p:audio>
                                      <p:cMediaNode>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23000"/>
                            </p:stCondLst>
                            <p:childTnLst>
                              <p:par>
                                <p:cTn id="106" presetID="16" presetClass="entr" presetSubtype="21"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barn(inVertical)">
                                      <p:cBhvr>
                                        <p:cTn id="108" dur="1000"/>
                                        <p:tgtEl>
                                          <p:spTgt spid="29"/>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24000"/>
                            </p:stCondLst>
                            <p:childTnLst>
                              <p:par>
                                <p:cTn id="110" presetID="16" presetClass="entr" presetSubtype="21"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arn(inVertical)">
                                      <p:cBhvr>
                                        <p:cTn id="112" dur="1000"/>
                                        <p:tgtEl>
                                          <p:spTgt spid="30"/>
                                        </p:tgtEl>
                                      </p:cBhvr>
                                    </p:animEffec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25000"/>
                            </p:stCondLst>
                            <p:childTnLst>
                              <p:par>
                                <p:cTn id="114" presetID="16" presetClass="entr" presetSubtype="21"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barn(inVertical)">
                                      <p:cBhvr>
                                        <p:cTn id="116" dur="1000"/>
                                        <p:tgtEl>
                                          <p:spTgt spid="31"/>
                                        </p:tgtEl>
                                      </p:cBhvr>
                                    </p:animEffect>
                                  </p:childTnLst>
                                  <p:subTnLst>
                                    <p:audio>
                                      <p:cMediaNode>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26000"/>
                            </p:stCondLst>
                            <p:childTnLst>
                              <p:par>
                                <p:cTn id="118" presetID="16" presetClass="entr" presetSubtype="21" fill="hold" grpId="0"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arn(inVertical)">
                                      <p:cBhvr>
                                        <p:cTn id="120" dur="1000"/>
                                        <p:tgtEl>
                                          <p:spTgt spid="32"/>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27000"/>
                            </p:stCondLst>
                            <p:childTnLst>
                              <p:par>
                                <p:cTn id="122" presetID="16" presetClass="entr" presetSubtype="21" fill="hold" grpId="0" nodeType="after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barn(inVertical)">
                                      <p:cBhvr>
                                        <p:cTn id="124" dur="1000"/>
                                        <p:tgtEl>
                                          <p:spTgt spid="33"/>
                                        </p:tgtEl>
                                      </p:cBhvr>
                                    </p:animEffec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28000"/>
                            </p:stCondLst>
                            <p:childTnLst>
                              <p:par>
                                <p:cTn id="126" presetID="16" presetClass="entr" presetSubtype="21" fill="hold" grpId="0" nodeType="after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barn(inVertical)">
                                      <p:cBhvr>
                                        <p:cTn id="128" dur="1000"/>
                                        <p:tgtEl>
                                          <p:spTgt spid="34"/>
                                        </p:tgtEl>
                                      </p:cBhvr>
                                    </p:animEffect>
                                  </p:childTnLst>
                                  <p:subTnLst>
                                    <p:audio>
                                      <p:cMediaNode>
                                        <p:cTn display="0" masterRel="sameClick">
                                          <p:stCondLst>
                                            <p:cond evt="begin" delay="0">
                                              <p:tn val="126"/>
                                            </p:cond>
                                          </p:stCondLst>
                                          <p:endCondLst>
                                            <p:cond evt="onStopAudio" delay="0">
                                              <p:tgtEl>
                                                <p:sldTgt/>
                                              </p:tgtEl>
                                            </p:cond>
                                          </p:endCondLst>
                                        </p:cTn>
                                        <p:tgtEl>
                                          <p:sndTgt r:embed="rId3" name="fade_x.wav"/>
                                        </p:tgtEl>
                                      </p:cMediaNode>
                                    </p:audio>
                                  </p:subTnLst>
                                </p:cTn>
                              </p:par>
                            </p:childTnLst>
                          </p:cTn>
                        </p:par>
                        <p:par>
                          <p:cTn id="129" fill="hold">
                            <p:stCondLst>
                              <p:cond delay="29000"/>
                            </p:stCondLst>
                            <p:childTnLst>
                              <p:par>
                                <p:cTn id="130" presetID="1" presetClass="exit" presetSubtype="0" fill="hold" grpId="0" nodeType="afterEffect">
                                  <p:stCondLst>
                                    <p:cond delay="0"/>
                                  </p:stCondLst>
                                  <p:childTnLst>
                                    <p:set>
                                      <p:cBhvr>
                                        <p:cTn id="13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75706" y="838200"/>
                <a:ext cx="11506200" cy="914400"/>
              </a:xfrm>
            </p:spPr>
            <p:txBody>
              <a:bodyPr>
                <a:normAutofit fontScale="90000"/>
              </a:bodyPr>
              <a:lstStyle/>
              <a:p>
                <a:pPr algn="l"/>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a:t>
                </a:r>
                <a:br>
                  <a:rPr lang="en-US" dirty="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15</m:t>
                          </m:r>
                        </m:e>
                        <m:sup>
                          <m:r>
                            <a:rPr lang="en-US" i="1">
                              <a:latin typeface="Cambria Math" panose="02040503050406030204" pitchFamily="18" charset="0"/>
                              <a:cs typeface="Times New Roman" panose="02020603050405020304" pitchFamily="18" charset="0"/>
                            </a:rPr>
                            <m:t>8</m:t>
                          </m:r>
                        </m:sup>
                      </m:sSup>
                      <m:r>
                        <a:rPr lang="en-US" i="1">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2</m:t>
                          </m:r>
                        </m:e>
                        <m:sup>
                          <m:r>
                            <a:rPr lang="en-US" i="1">
                              <a:latin typeface="Cambria Math" panose="02040503050406030204" pitchFamily="18" charset="0"/>
                              <a:cs typeface="Times New Roman" panose="02020603050405020304" pitchFamily="18" charset="0"/>
                            </a:rPr>
                            <m:t>4</m:t>
                          </m:r>
                        </m:sup>
                      </m:sSup>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75706" y="838200"/>
                <a:ext cx="11506200" cy="914400"/>
              </a:xfrm>
              <a:blipFill>
                <a:blip r:embed="rId4"/>
                <a:stretch>
                  <a:fillRect l="-1854" t="-34000" b="-7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5706" y="2057400"/>
                <a:ext cx="10972800" cy="4525963"/>
              </a:xfrm>
            </p:spPr>
            <p:txBody>
              <a:bodyPr>
                <a:normAutofit/>
              </a:bodyPr>
              <a:lstStyle/>
              <a:p>
                <a:pPr marL="0" indent="0">
                  <a:buNone/>
                </a:pPr>
                <a:endParaRPr lang="en-US" sz="4400" dirty="0"/>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r>
                  <a:rPr lang="en-US" sz="4400" dirty="0" err="1">
                    <a:latin typeface="Times New Roman" panose="02020603050405020304" pitchFamily="18" charset="0"/>
                    <a:cs typeface="Times New Roman" panose="02020603050405020304" pitchFamily="18" charset="0"/>
                  </a:rPr>
                  <a:t>Đáp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án</a:t>
                </a:r>
                <a:r>
                  <a:rPr lang="en-US" sz="4400" dirty="0">
                    <a:latin typeface="Times New Roman" panose="02020603050405020304" pitchFamily="18" charset="0"/>
                    <a:cs typeface="Times New Roman" panose="02020603050405020304" pitchFamily="18" charset="0"/>
                  </a:rPr>
                  <a:t>: </a:t>
                </a:r>
              </a:p>
              <a:p>
                <a:pPr marL="0" indent="0" algn="ctr">
                  <a:buNone/>
                </a:pPr>
                <a14:m>
                  <m:oMath xmlns:m="http://schemas.openxmlformats.org/officeDocument/2006/math">
                    <m:sSup>
                      <m:sSupPr>
                        <m:ctrlPr>
                          <a:rPr lang="en-US" sz="4400" i="1" smtClean="0">
                            <a:latin typeface="Cambria Math" panose="02040503050406030204" pitchFamily="18" charset="0"/>
                            <a:cs typeface="Times New Roman" panose="02020603050405020304" pitchFamily="18" charset="0"/>
                          </a:rPr>
                        </m:ctrlPr>
                      </m:sSupPr>
                      <m:e>
                        <m:r>
                          <a:rPr lang="en-US" sz="4400" b="0" i="1" smtClean="0">
                            <a:latin typeface="Cambria Math" panose="02040503050406030204" pitchFamily="18" charset="0"/>
                            <a:cs typeface="Times New Roman" panose="02020603050405020304" pitchFamily="18" charset="0"/>
                          </a:rPr>
                          <m:t>15</m:t>
                        </m:r>
                      </m:e>
                      <m:sup>
                        <m:r>
                          <a:rPr lang="en-US" sz="4400" b="0" i="1" smtClean="0">
                            <a:latin typeface="Cambria Math" panose="02040503050406030204" pitchFamily="18" charset="0"/>
                            <a:cs typeface="Times New Roman" panose="02020603050405020304" pitchFamily="18" charset="0"/>
                          </a:rPr>
                          <m:t>8</m:t>
                        </m:r>
                      </m:sup>
                    </m:sSup>
                    <m:r>
                      <a:rPr lang="en-US" sz="4400" b="0" i="1" smtClean="0">
                        <a:latin typeface="Cambria Math" panose="02040503050406030204" pitchFamily="18" charset="0"/>
                        <a:cs typeface="Times New Roman" panose="02020603050405020304" pitchFamily="18" charset="0"/>
                      </a:rPr>
                      <m:t>.</m:t>
                    </m:r>
                    <m:sSup>
                      <m:sSupPr>
                        <m:ctrlPr>
                          <a:rPr lang="en-US" sz="4400" i="1" smtClean="0">
                            <a:latin typeface="Cambria Math" panose="02040503050406030204" pitchFamily="18" charset="0"/>
                            <a:cs typeface="Times New Roman" panose="02020603050405020304" pitchFamily="18" charset="0"/>
                          </a:rPr>
                        </m:ctrlPr>
                      </m:sSupPr>
                      <m:e>
                        <m:r>
                          <a:rPr lang="en-US" sz="4400" b="0" i="1" smtClean="0">
                            <a:latin typeface="Cambria Math" panose="02040503050406030204" pitchFamily="18" charset="0"/>
                            <a:cs typeface="Times New Roman" panose="02020603050405020304" pitchFamily="18" charset="0"/>
                          </a:rPr>
                          <m:t>2</m:t>
                        </m:r>
                      </m:e>
                      <m:sup>
                        <m:r>
                          <a:rPr lang="en-US" sz="4400" b="0" i="1" smtClean="0">
                            <a:latin typeface="Cambria Math" panose="02040503050406030204" pitchFamily="18" charset="0"/>
                            <a:cs typeface="Times New Roman" panose="02020603050405020304" pitchFamily="18" charset="0"/>
                          </a:rPr>
                          <m:t>4</m:t>
                        </m:r>
                      </m:sup>
                    </m:sSup>
                    <m:r>
                      <a:rPr lang="en-US" sz="4400" b="0" i="1" smtClean="0">
                        <a:latin typeface="Cambria Math" panose="02040503050406030204" pitchFamily="18" charset="0"/>
                        <a:cs typeface="Times New Roman" panose="02020603050405020304" pitchFamily="18" charset="0"/>
                      </a:rPr>
                      <m:t>=</m:t>
                    </m:r>
                    <m:sSup>
                      <m:sSupPr>
                        <m:ctrlPr>
                          <a:rPr lang="en-US" sz="4400" b="0" i="1" smtClean="0">
                            <a:latin typeface="Cambria Math" panose="02040503050406030204" pitchFamily="18" charset="0"/>
                            <a:cs typeface="Times New Roman" panose="02020603050405020304" pitchFamily="18" charset="0"/>
                          </a:rPr>
                        </m:ctrlPr>
                      </m:sSupPr>
                      <m:e>
                        <m:d>
                          <m:dPr>
                            <m:ctrlPr>
                              <a:rPr lang="en-US" sz="4400" b="0" i="1" smtClean="0">
                                <a:latin typeface="Cambria Math" panose="02040503050406030204" pitchFamily="18" charset="0"/>
                                <a:cs typeface="Times New Roman" panose="02020603050405020304" pitchFamily="18" charset="0"/>
                              </a:rPr>
                            </m:ctrlPr>
                          </m:dPr>
                          <m:e>
                            <m:sSup>
                              <m:sSupPr>
                                <m:ctrlPr>
                                  <a:rPr lang="en-US" sz="4400" b="0" i="1" smtClean="0">
                                    <a:latin typeface="Cambria Math" panose="02040503050406030204" pitchFamily="18" charset="0"/>
                                    <a:cs typeface="Times New Roman" panose="02020603050405020304" pitchFamily="18" charset="0"/>
                                  </a:rPr>
                                </m:ctrlPr>
                              </m:sSupPr>
                              <m:e>
                                <m:r>
                                  <a:rPr lang="en-US" sz="4400" b="0" i="1" smtClean="0">
                                    <a:latin typeface="Cambria Math" panose="02040503050406030204" pitchFamily="18" charset="0"/>
                                    <a:cs typeface="Times New Roman" panose="02020603050405020304" pitchFamily="18" charset="0"/>
                                  </a:rPr>
                                  <m:t>15</m:t>
                                </m:r>
                              </m:e>
                              <m:sup>
                                <m:r>
                                  <a:rPr lang="en-US" sz="4400" b="0" i="1" smtClean="0">
                                    <a:latin typeface="Cambria Math" panose="02040503050406030204" pitchFamily="18" charset="0"/>
                                    <a:cs typeface="Times New Roman" panose="02020603050405020304" pitchFamily="18" charset="0"/>
                                  </a:rPr>
                                  <m:t>2</m:t>
                                </m:r>
                              </m:sup>
                            </m:sSup>
                          </m:e>
                        </m:d>
                      </m:e>
                      <m:sup>
                        <m:r>
                          <a:rPr lang="en-US" sz="4400" b="0" i="1" smtClean="0">
                            <a:latin typeface="Cambria Math" panose="02040503050406030204" pitchFamily="18" charset="0"/>
                            <a:cs typeface="Times New Roman" panose="02020603050405020304" pitchFamily="18" charset="0"/>
                          </a:rPr>
                          <m:t>4</m:t>
                        </m:r>
                      </m:sup>
                    </m:sSup>
                  </m:oMath>
                </a14:m>
                <a:r>
                  <a:rPr lang="en-US" sz="4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4400" i="1" dirty="0" smtClean="0">
                            <a:latin typeface="Cambria Math" panose="02040503050406030204" pitchFamily="18" charset="0"/>
                            <a:cs typeface="Times New Roman" panose="02020603050405020304" pitchFamily="18" charset="0"/>
                          </a:rPr>
                        </m:ctrlPr>
                      </m:sSupPr>
                      <m:e>
                        <m:r>
                          <a:rPr lang="en-US" sz="4400" b="0" i="1" dirty="0" smtClean="0">
                            <a:latin typeface="Cambria Math" panose="02040503050406030204" pitchFamily="18" charset="0"/>
                            <a:cs typeface="Times New Roman" panose="02020603050405020304" pitchFamily="18" charset="0"/>
                          </a:rPr>
                          <m:t>2</m:t>
                        </m:r>
                      </m:e>
                      <m:sup>
                        <m:r>
                          <a:rPr lang="en-US" sz="4400" b="0" i="1" dirty="0" smtClean="0">
                            <a:latin typeface="Cambria Math" panose="02040503050406030204" pitchFamily="18" charset="0"/>
                            <a:cs typeface="Times New Roman" panose="02020603050405020304" pitchFamily="18" charset="0"/>
                          </a:rPr>
                          <m:t>4</m:t>
                        </m:r>
                      </m:sup>
                    </m:sSup>
                  </m:oMath>
                </a14:m>
                <a:r>
                  <a:rPr lang="en-US" sz="4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4400" i="1" dirty="0" smtClean="0">
                            <a:latin typeface="Cambria Math" panose="02040503050406030204" pitchFamily="18" charset="0"/>
                            <a:cs typeface="Times New Roman" panose="02020603050405020304" pitchFamily="18" charset="0"/>
                          </a:rPr>
                        </m:ctrlPr>
                      </m:sSupPr>
                      <m:e>
                        <m:r>
                          <a:rPr lang="en-US" sz="4400" b="0" i="1" dirty="0" smtClean="0">
                            <a:latin typeface="Cambria Math" panose="02040503050406030204" pitchFamily="18" charset="0"/>
                            <a:cs typeface="Times New Roman" panose="02020603050405020304" pitchFamily="18" charset="0"/>
                          </a:rPr>
                          <m:t>225</m:t>
                        </m:r>
                      </m:e>
                      <m:sup>
                        <m:r>
                          <a:rPr lang="en-US" sz="4400" b="0" i="1" dirty="0" smtClean="0">
                            <a:latin typeface="Cambria Math" panose="02040503050406030204" pitchFamily="18" charset="0"/>
                            <a:cs typeface="Times New Roman" panose="02020603050405020304" pitchFamily="18" charset="0"/>
                          </a:rPr>
                          <m:t>4</m:t>
                        </m:r>
                      </m:sup>
                    </m:sSup>
                    <m:r>
                      <a:rPr lang="en-US" sz="4400" b="0" i="1" dirty="0" smtClean="0">
                        <a:latin typeface="Cambria Math" panose="02040503050406030204" pitchFamily="18" charset="0"/>
                        <a:cs typeface="Times New Roman" panose="02020603050405020304" pitchFamily="18" charset="0"/>
                      </a:rPr>
                      <m:t>.</m:t>
                    </m:r>
                    <m:sSup>
                      <m:sSupPr>
                        <m:ctrlPr>
                          <a:rPr lang="en-US" sz="4400" b="0" i="1" dirty="0" smtClean="0">
                            <a:latin typeface="Cambria Math" panose="02040503050406030204" pitchFamily="18" charset="0"/>
                            <a:cs typeface="Times New Roman" panose="02020603050405020304" pitchFamily="18" charset="0"/>
                          </a:rPr>
                        </m:ctrlPr>
                      </m:sSupPr>
                      <m:e>
                        <m:r>
                          <a:rPr lang="en-US" sz="4400" b="0" i="1" dirty="0" smtClean="0">
                            <a:latin typeface="Cambria Math" panose="02040503050406030204" pitchFamily="18" charset="0"/>
                            <a:cs typeface="Times New Roman" panose="02020603050405020304" pitchFamily="18" charset="0"/>
                          </a:rPr>
                          <m:t>2</m:t>
                        </m:r>
                      </m:e>
                      <m:sup>
                        <m:r>
                          <a:rPr lang="en-US" sz="4400" b="0" i="1" dirty="0" smtClean="0">
                            <a:latin typeface="Cambria Math" panose="02040503050406030204" pitchFamily="18" charset="0"/>
                            <a:cs typeface="Times New Roman" panose="02020603050405020304" pitchFamily="18" charset="0"/>
                          </a:rPr>
                          <m:t>4</m:t>
                        </m:r>
                      </m:sup>
                    </m:sSup>
                    <m:r>
                      <a:rPr lang="en-US" sz="4400" b="0" i="1" dirty="0" smtClean="0">
                        <a:latin typeface="Cambria Math" panose="02040503050406030204" pitchFamily="18" charset="0"/>
                        <a:cs typeface="Times New Roman" panose="02020603050405020304" pitchFamily="18" charset="0"/>
                      </a:rPr>
                      <m:t>=</m:t>
                    </m:r>
                    <m:sSup>
                      <m:sSupPr>
                        <m:ctrlPr>
                          <a:rPr lang="en-US" sz="4400" b="0" i="1" dirty="0" smtClean="0">
                            <a:latin typeface="Cambria Math" panose="02040503050406030204" pitchFamily="18" charset="0"/>
                            <a:cs typeface="Times New Roman" panose="02020603050405020304" pitchFamily="18" charset="0"/>
                          </a:rPr>
                        </m:ctrlPr>
                      </m:sSupPr>
                      <m:e>
                        <m:r>
                          <a:rPr lang="en-US" sz="4400" b="0" i="1" dirty="0" smtClean="0">
                            <a:latin typeface="Cambria Math" panose="02040503050406030204" pitchFamily="18" charset="0"/>
                            <a:cs typeface="Times New Roman" panose="02020603050405020304" pitchFamily="18" charset="0"/>
                          </a:rPr>
                          <m:t>450</m:t>
                        </m:r>
                      </m:e>
                      <m:sup>
                        <m:r>
                          <a:rPr lang="en-US" sz="4400" b="0" i="1" dirty="0" smtClean="0">
                            <a:latin typeface="Cambria Math" panose="02040503050406030204" pitchFamily="18" charset="0"/>
                            <a:cs typeface="Times New Roman" panose="02020603050405020304" pitchFamily="18" charset="0"/>
                          </a:rPr>
                          <m:t>4</m:t>
                        </m:r>
                      </m:sup>
                    </m:sSup>
                  </m:oMath>
                </a14:m>
                <a:endParaRPr lang="en-US" sz="4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5706" y="2057400"/>
                <a:ext cx="10972800" cy="4525963"/>
              </a:xfrm>
              <a:blipFill>
                <a:blip r:embed="rId5"/>
                <a:stretch>
                  <a:fillRect l="-2222"/>
                </a:stretch>
              </a:blipFill>
            </p:spPr>
            <p:txBody>
              <a:bodyPr/>
              <a:lstStyle/>
              <a:p>
                <a:r>
                  <a:rPr lang="en-US">
                    <a:noFill/>
                  </a:rPr>
                  <a:t> </a:t>
                </a:r>
              </a:p>
            </p:txBody>
          </p:sp>
        </mc:Fallback>
      </mc:AlternateContent>
      <p:sp>
        <p:nvSpPr>
          <p:cNvPr id="4" name="Right Arrow 3">
            <a:hlinkClick r:id="rId6" action="ppaction://hlinksldjump"/>
          </p:cNvPr>
          <p:cNvSpPr/>
          <p:nvPr/>
        </p:nvSpPr>
        <p:spPr>
          <a:xfrm>
            <a:off x="9220200" y="5398258"/>
            <a:ext cx="762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30</a:t>
            </a:r>
            <a:endParaRPr lang="vi-VN" sz="4400"/>
          </a:p>
        </p:txBody>
      </p:sp>
      <p:sp>
        <p:nvSpPr>
          <p:cNvPr id="6" name="Oval 5"/>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29</a:t>
            </a:r>
            <a:endParaRPr lang="vi-VN" sz="4400"/>
          </a:p>
        </p:txBody>
      </p:sp>
      <p:sp>
        <p:nvSpPr>
          <p:cNvPr id="7" name="Oval 6"/>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28</a:t>
            </a:r>
            <a:endParaRPr lang="vi-VN" sz="4400"/>
          </a:p>
        </p:txBody>
      </p:sp>
      <p:sp>
        <p:nvSpPr>
          <p:cNvPr id="8" name="Oval 7"/>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27</a:t>
            </a:r>
            <a:endParaRPr lang="vi-VN" sz="4400"/>
          </a:p>
        </p:txBody>
      </p:sp>
      <p:sp>
        <p:nvSpPr>
          <p:cNvPr id="9" name="Oval 8"/>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26</a:t>
            </a:r>
            <a:endParaRPr lang="vi-VN" sz="4400"/>
          </a:p>
        </p:txBody>
      </p:sp>
      <p:sp>
        <p:nvSpPr>
          <p:cNvPr id="10" name="Oval 9"/>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25</a:t>
            </a:r>
            <a:endParaRPr lang="vi-VN" sz="4400"/>
          </a:p>
        </p:txBody>
      </p:sp>
      <p:sp>
        <p:nvSpPr>
          <p:cNvPr id="11" name="Oval 10"/>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24</a:t>
            </a:r>
            <a:endParaRPr lang="vi-VN" sz="4400"/>
          </a:p>
        </p:txBody>
      </p:sp>
      <p:sp>
        <p:nvSpPr>
          <p:cNvPr id="12" name="Oval 11"/>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23</a:t>
            </a:r>
            <a:endParaRPr lang="vi-VN" sz="4400"/>
          </a:p>
        </p:txBody>
      </p:sp>
      <p:sp>
        <p:nvSpPr>
          <p:cNvPr id="13" name="Oval 12"/>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22</a:t>
            </a:r>
            <a:endParaRPr lang="vi-VN" sz="4400"/>
          </a:p>
        </p:txBody>
      </p:sp>
      <p:sp>
        <p:nvSpPr>
          <p:cNvPr id="14" name="Oval 13"/>
          <p:cNvSpPr/>
          <p:nvPr/>
        </p:nvSpPr>
        <p:spPr>
          <a:xfrm>
            <a:off x="8986911"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21</a:t>
            </a:r>
            <a:endParaRPr lang="vi-VN" sz="4400"/>
          </a:p>
        </p:txBody>
      </p:sp>
      <p:sp>
        <p:nvSpPr>
          <p:cNvPr id="15" name="Oval 14"/>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20</a:t>
            </a:r>
            <a:endParaRPr lang="vi-VN" sz="4400"/>
          </a:p>
        </p:txBody>
      </p:sp>
      <p:sp>
        <p:nvSpPr>
          <p:cNvPr id="16" name="Oval 15"/>
          <p:cNvSpPr/>
          <p:nvPr/>
        </p:nvSpPr>
        <p:spPr>
          <a:xfrm>
            <a:off x="8986911"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19</a:t>
            </a:r>
            <a:endParaRPr lang="vi-VN" sz="4400"/>
          </a:p>
        </p:txBody>
      </p:sp>
      <p:sp>
        <p:nvSpPr>
          <p:cNvPr id="17" name="Oval 16"/>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18</a:t>
            </a:r>
            <a:endParaRPr lang="vi-VN" sz="4400"/>
          </a:p>
        </p:txBody>
      </p:sp>
      <p:sp>
        <p:nvSpPr>
          <p:cNvPr id="18" name="Oval 17"/>
          <p:cNvSpPr/>
          <p:nvPr/>
        </p:nvSpPr>
        <p:spPr>
          <a:xfrm>
            <a:off x="8991600"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17</a:t>
            </a:r>
            <a:endParaRPr lang="vi-VN" sz="4400"/>
          </a:p>
        </p:txBody>
      </p:sp>
      <p:sp>
        <p:nvSpPr>
          <p:cNvPr id="19" name="Oval 18"/>
          <p:cNvSpPr/>
          <p:nvPr/>
        </p:nvSpPr>
        <p:spPr>
          <a:xfrm>
            <a:off x="8991600"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16</a:t>
            </a:r>
            <a:endParaRPr lang="vi-VN" sz="4400"/>
          </a:p>
        </p:txBody>
      </p:sp>
      <p:sp>
        <p:nvSpPr>
          <p:cNvPr id="20" name="Oval 19"/>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15</a:t>
            </a:r>
            <a:endParaRPr lang="vi-VN" sz="4400"/>
          </a:p>
        </p:txBody>
      </p:sp>
      <p:sp>
        <p:nvSpPr>
          <p:cNvPr id="21" name="Oval 20"/>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13</a:t>
            </a:r>
            <a:endParaRPr lang="vi-VN" sz="4400"/>
          </a:p>
        </p:txBody>
      </p:sp>
      <p:sp>
        <p:nvSpPr>
          <p:cNvPr id="22" name="Oval 21"/>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12</a:t>
            </a:r>
            <a:endParaRPr lang="vi-VN" sz="4400"/>
          </a:p>
        </p:txBody>
      </p:sp>
      <p:sp>
        <p:nvSpPr>
          <p:cNvPr id="23" name="Oval 22"/>
          <p:cNvSpPr/>
          <p:nvPr/>
        </p:nvSpPr>
        <p:spPr>
          <a:xfrm>
            <a:off x="8991600"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11</a:t>
            </a:r>
            <a:endParaRPr lang="vi-VN" sz="4400"/>
          </a:p>
        </p:txBody>
      </p:sp>
      <p:sp>
        <p:nvSpPr>
          <p:cNvPr id="24" name="Oval 23"/>
          <p:cNvSpPr/>
          <p:nvPr/>
        </p:nvSpPr>
        <p:spPr>
          <a:xfrm>
            <a:off x="8991600"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10</a:t>
            </a:r>
            <a:endParaRPr lang="vi-VN" sz="4400"/>
          </a:p>
        </p:txBody>
      </p:sp>
      <p:sp>
        <p:nvSpPr>
          <p:cNvPr id="25" name="Oval 24"/>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9</a:t>
            </a:r>
            <a:endParaRPr lang="vi-VN" sz="4400"/>
          </a:p>
        </p:txBody>
      </p:sp>
      <p:sp>
        <p:nvSpPr>
          <p:cNvPr id="26" name="Oval 25"/>
          <p:cNvSpPr/>
          <p:nvPr/>
        </p:nvSpPr>
        <p:spPr>
          <a:xfrm>
            <a:off x="8986911"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8</a:t>
            </a:r>
            <a:endParaRPr lang="vi-VN" sz="4400"/>
          </a:p>
        </p:txBody>
      </p:sp>
      <p:sp>
        <p:nvSpPr>
          <p:cNvPr id="27" name="Oval 26"/>
          <p:cNvSpPr/>
          <p:nvPr/>
        </p:nvSpPr>
        <p:spPr>
          <a:xfrm>
            <a:off x="8991600"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7</a:t>
            </a:r>
            <a:endParaRPr lang="vi-VN" sz="4400"/>
          </a:p>
        </p:txBody>
      </p:sp>
      <p:sp>
        <p:nvSpPr>
          <p:cNvPr id="28" name="Oval 27"/>
          <p:cNvSpPr/>
          <p:nvPr/>
        </p:nvSpPr>
        <p:spPr>
          <a:xfrm>
            <a:off x="8979877"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6</a:t>
            </a:r>
            <a:endParaRPr lang="vi-VN" sz="4400"/>
          </a:p>
        </p:txBody>
      </p:sp>
      <p:sp>
        <p:nvSpPr>
          <p:cNvPr id="29" name="Oval 28"/>
          <p:cNvSpPr/>
          <p:nvPr/>
        </p:nvSpPr>
        <p:spPr>
          <a:xfrm>
            <a:off x="8979877"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5</a:t>
            </a:r>
            <a:endParaRPr lang="vi-VN" sz="4400"/>
          </a:p>
        </p:txBody>
      </p:sp>
      <p:sp>
        <p:nvSpPr>
          <p:cNvPr id="30" name="Oval 29"/>
          <p:cNvSpPr/>
          <p:nvPr/>
        </p:nvSpPr>
        <p:spPr>
          <a:xfrm>
            <a:off x="8979877" y="2133601"/>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4</a:t>
            </a:r>
            <a:endParaRPr lang="vi-VN" sz="4400"/>
          </a:p>
        </p:txBody>
      </p:sp>
      <p:sp>
        <p:nvSpPr>
          <p:cNvPr id="31" name="Oval 30"/>
          <p:cNvSpPr/>
          <p:nvPr/>
        </p:nvSpPr>
        <p:spPr>
          <a:xfrm>
            <a:off x="8979877" y="2147669"/>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3</a:t>
            </a:r>
            <a:endParaRPr lang="vi-VN" sz="4400"/>
          </a:p>
        </p:txBody>
      </p:sp>
      <p:sp>
        <p:nvSpPr>
          <p:cNvPr id="32" name="Oval 31"/>
          <p:cNvSpPr/>
          <p:nvPr/>
        </p:nvSpPr>
        <p:spPr>
          <a:xfrm>
            <a:off x="8979877"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a:t>
            </a:r>
            <a:endParaRPr lang="vi-VN" sz="4400"/>
          </a:p>
        </p:txBody>
      </p:sp>
      <p:sp>
        <p:nvSpPr>
          <p:cNvPr id="33" name="Oval 32"/>
          <p:cNvSpPr/>
          <p:nvPr/>
        </p:nvSpPr>
        <p:spPr>
          <a:xfrm>
            <a:off x="8991600"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a:t>
            </a:r>
            <a:endParaRPr lang="vi-VN" sz="4400"/>
          </a:p>
        </p:txBody>
      </p:sp>
      <p:sp>
        <p:nvSpPr>
          <p:cNvPr id="34" name="Oval 33"/>
          <p:cNvSpPr/>
          <p:nvPr/>
        </p:nvSpPr>
        <p:spPr>
          <a:xfrm>
            <a:off x="8991600" y="2133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00</a:t>
            </a:r>
            <a:endParaRPr lang="vi-VN" sz="4400"/>
          </a:p>
        </p:txBody>
      </p:sp>
      <p:sp>
        <p:nvSpPr>
          <p:cNvPr id="35" name="Rectangle 34"/>
          <p:cNvSpPr/>
          <p:nvPr/>
        </p:nvSpPr>
        <p:spPr>
          <a:xfrm>
            <a:off x="8986911" y="3669695"/>
            <a:ext cx="1448212" cy="67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Bắt</a:t>
            </a:r>
            <a:r>
              <a:rPr lang="en-US" sz="2400" dirty="0"/>
              <a:t> </a:t>
            </a:r>
            <a:r>
              <a:rPr lang="en-US" sz="2400" dirty="0" err="1"/>
              <a:t>đầu</a:t>
            </a:r>
            <a:endParaRPr lang="vi-VN" sz="2400" dirty="0"/>
          </a:p>
        </p:txBody>
      </p:sp>
    </p:spTree>
    <p:extLst>
      <p:ext uri="{BB962C8B-B14F-4D97-AF65-F5344CB8AC3E}">
        <p14:creationId xmlns:p14="http://schemas.microsoft.com/office/powerpoint/2010/main" val="294378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5"/>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0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0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10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10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16" presetClass="entr" presetSubtype="2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10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16" presetClass="entr" presetSubtype="2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10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16" presetClass="entr" presetSubtype="2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10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16" presetClass="entr" presetSubtype="2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1000"/>
                                        <p:tgtEl>
                                          <p:spTgt spid="13"/>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16" presetClass="entr" presetSubtype="2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1000"/>
                                        <p:tgtEl>
                                          <p:spTgt spid="14"/>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16" presetClass="entr" presetSubtype="21"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1000"/>
                                        <p:tgtEl>
                                          <p:spTgt spid="15"/>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1000"/>
                                        <p:tgtEl>
                                          <p:spTgt spid="16"/>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16" presetClass="entr" presetSubtype="21"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1000"/>
                                        <p:tgtEl>
                                          <p:spTgt spid="17"/>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16" presetClass="entr" presetSubtype="2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10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16" presetClass="entr" presetSubtype="2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1000"/>
                                        <p:tgtEl>
                                          <p:spTgt spid="19"/>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16" presetClass="entr" presetSubtype="21"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1000"/>
                                        <p:tgtEl>
                                          <p:spTgt spid="20"/>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16" presetClass="entr" presetSubtype="2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arn(inVertical)">
                                      <p:cBhvr>
                                        <p:cTn id="76" dur="1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p:stCondLst>
                              <p:cond delay="16000"/>
                            </p:stCondLst>
                            <p:childTnLst>
                              <p:par>
                                <p:cTn id="78" presetID="16" presetClass="entr" presetSubtype="2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inVertical)">
                                      <p:cBhvr>
                                        <p:cTn id="80" dur="1000"/>
                                        <p:tgtEl>
                                          <p:spTgt spid="22"/>
                                        </p:tgtEl>
                                      </p:cBhvr>
                                    </p:animEffec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p:stCondLst>
                              <p:cond delay="17000"/>
                            </p:stCondLst>
                            <p:childTnLst>
                              <p:par>
                                <p:cTn id="82" presetID="16" presetClass="entr" presetSubtype="21"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arn(inVertical)">
                                      <p:cBhvr>
                                        <p:cTn id="84" dur="1000"/>
                                        <p:tgtEl>
                                          <p:spTgt spid="23"/>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5" fill="hold">
                            <p:stCondLst>
                              <p:cond delay="18000"/>
                            </p:stCondLst>
                            <p:childTnLst>
                              <p:par>
                                <p:cTn id="86" presetID="16" presetClass="entr" presetSubtype="21"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1000"/>
                                        <p:tgtEl>
                                          <p:spTgt spid="24"/>
                                        </p:tgtEl>
                                      </p:cBhvr>
                                    </p:animEffec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9" fill="hold">
                            <p:stCondLst>
                              <p:cond delay="19000"/>
                            </p:stCondLst>
                            <p:childTnLst>
                              <p:par>
                                <p:cTn id="90" presetID="16" presetClass="entr" presetSubtype="21"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barn(inVertical)">
                                      <p:cBhvr>
                                        <p:cTn id="92" dur="1000"/>
                                        <p:tgtEl>
                                          <p:spTgt spid="25"/>
                                        </p:tgtEl>
                                      </p:cBhvr>
                                    </p:animEffec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p:stCondLst>
                              <p:cond delay="20000"/>
                            </p:stCondLst>
                            <p:childTnLst>
                              <p:par>
                                <p:cTn id="94" presetID="16" presetClass="entr" presetSubtype="21"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barn(inVertical)">
                                      <p:cBhvr>
                                        <p:cTn id="96" dur="1000"/>
                                        <p:tgtEl>
                                          <p:spTgt spid="26"/>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7" fill="hold">
                            <p:stCondLst>
                              <p:cond delay="21000"/>
                            </p:stCondLst>
                            <p:childTnLst>
                              <p:par>
                                <p:cTn id="98" presetID="16" presetClass="entr" presetSubtype="21"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barn(inVertical)">
                                      <p:cBhvr>
                                        <p:cTn id="100" dur="1000"/>
                                        <p:tgtEl>
                                          <p:spTgt spid="27"/>
                                        </p:tgtEl>
                                      </p:cBhvr>
                                    </p:animEffec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22000"/>
                            </p:stCondLst>
                            <p:childTnLst>
                              <p:par>
                                <p:cTn id="102" presetID="16" presetClass="entr" presetSubtype="21"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barn(inVertical)">
                                      <p:cBhvr>
                                        <p:cTn id="104" dur="1000"/>
                                        <p:tgtEl>
                                          <p:spTgt spid="28"/>
                                        </p:tgtEl>
                                      </p:cBhvr>
                                    </p:animEffect>
                                  </p:childTnLst>
                                  <p:subTnLst>
                                    <p:audio>
                                      <p:cMediaNode>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23000"/>
                            </p:stCondLst>
                            <p:childTnLst>
                              <p:par>
                                <p:cTn id="106" presetID="16" presetClass="entr" presetSubtype="21"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barn(inVertical)">
                                      <p:cBhvr>
                                        <p:cTn id="108" dur="1000"/>
                                        <p:tgtEl>
                                          <p:spTgt spid="29"/>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24000"/>
                            </p:stCondLst>
                            <p:childTnLst>
                              <p:par>
                                <p:cTn id="110" presetID="16" presetClass="entr" presetSubtype="21"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arn(inVertical)">
                                      <p:cBhvr>
                                        <p:cTn id="112" dur="1000"/>
                                        <p:tgtEl>
                                          <p:spTgt spid="30"/>
                                        </p:tgtEl>
                                      </p:cBhvr>
                                    </p:animEffec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25000"/>
                            </p:stCondLst>
                            <p:childTnLst>
                              <p:par>
                                <p:cTn id="114" presetID="16" presetClass="entr" presetSubtype="21"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barn(inVertical)">
                                      <p:cBhvr>
                                        <p:cTn id="116" dur="1000"/>
                                        <p:tgtEl>
                                          <p:spTgt spid="31"/>
                                        </p:tgtEl>
                                      </p:cBhvr>
                                    </p:animEffect>
                                  </p:childTnLst>
                                  <p:subTnLst>
                                    <p:audio>
                                      <p:cMediaNode>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26000"/>
                            </p:stCondLst>
                            <p:childTnLst>
                              <p:par>
                                <p:cTn id="118" presetID="16" presetClass="entr" presetSubtype="21" fill="hold" grpId="0"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arn(inVertical)">
                                      <p:cBhvr>
                                        <p:cTn id="120" dur="1000"/>
                                        <p:tgtEl>
                                          <p:spTgt spid="32"/>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27000"/>
                            </p:stCondLst>
                            <p:childTnLst>
                              <p:par>
                                <p:cTn id="122" presetID="16" presetClass="entr" presetSubtype="21" fill="hold" grpId="0" nodeType="after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barn(inVertical)">
                                      <p:cBhvr>
                                        <p:cTn id="124" dur="1000"/>
                                        <p:tgtEl>
                                          <p:spTgt spid="33"/>
                                        </p:tgtEl>
                                      </p:cBhvr>
                                    </p:animEffec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28000"/>
                            </p:stCondLst>
                            <p:childTnLst>
                              <p:par>
                                <p:cTn id="126" presetID="16" presetClass="entr" presetSubtype="21" fill="hold" grpId="0" nodeType="after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barn(inVertical)">
                                      <p:cBhvr>
                                        <p:cTn id="128" dur="1000"/>
                                        <p:tgtEl>
                                          <p:spTgt spid="34"/>
                                        </p:tgtEl>
                                      </p:cBhvr>
                                    </p:animEffect>
                                  </p:childTnLst>
                                  <p:subTnLst>
                                    <p:audio>
                                      <p:cMediaNode>
                                        <p:cTn display="0" masterRel="sameClick">
                                          <p:stCondLst>
                                            <p:cond evt="begin" delay="0">
                                              <p:tn val="126"/>
                                            </p:cond>
                                          </p:stCondLst>
                                          <p:endCondLst>
                                            <p:cond evt="onStopAudio" delay="0">
                                              <p:tgtEl>
                                                <p:sldTgt/>
                                              </p:tgtEl>
                                            </p:cond>
                                          </p:endCondLst>
                                        </p:cTn>
                                        <p:tgtEl>
                                          <p:sndTgt r:embed="rId3" name="fade_x.wav"/>
                                        </p:tgtEl>
                                      </p:cMediaNode>
                                    </p:audio>
                                  </p:subTnLst>
                                </p:cTn>
                              </p:par>
                            </p:childTnLst>
                          </p:cTn>
                        </p:par>
                        <p:par>
                          <p:cTn id="129" fill="hold">
                            <p:stCondLst>
                              <p:cond delay="29000"/>
                            </p:stCondLst>
                            <p:childTnLst>
                              <p:par>
                                <p:cTn id="130" presetID="1" presetClass="exit" presetSubtype="0" fill="hold" grpId="0" nodeType="afterEffect">
                                  <p:stCondLst>
                                    <p:cond delay="0"/>
                                  </p:stCondLst>
                                  <p:childTnLst>
                                    <p:set>
                                      <p:cBhvr>
                                        <p:cTn id="13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1277600" cy="381000"/>
          </a:xfrm>
        </p:spPr>
        <p:txBody>
          <a:bodyPr>
            <a:normAutofit fontScale="90000"/>
          </a:bodyPr>
          <a:lstStyle/>
          <a:p>
            <a:pPr algn="l"/>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endParaRPr lang="vi-VN" dirty="0"/>
              </a:p>
              <a:p>
                <a:pPr marL="0" indent="0">
                  <a:buNone/>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cs typeface="Times New Roman" panose="02020603050405020304" pitchFamily="18" charset="0"/>
                            </a:rPr>
                          </m:ctrlPr>
                        </m:sSupPr>
                        <m:e>
                          <m:r>
                            <a:rPr lang="en-US" sz="4400" b="0" i="1" smtClean="0">
                              <a:latin typeface="Cambria Math" panose="02040503050406030204" pitchFamily="18" charset="0"/>
                              <a:cs typeface="Times New Roman" panose="02020603050405020304" pitchFamily="18" charset="0"/>
                            </a:rPr>
                            <m:t>27</m:t>
                          </m:r>
                        </m:e>
                        <m:sup>
                          <m:r>
                            <a:rPr lang="en-US" sz="4400" b="0" i="1" smtClean="0">
                              <a:latin typeface="Cambria Math" panose="02040503050406030204" pitchFamily="18" charset="0"/>
                              <a:cs typeface="Times New Roman" panose="02020603050405020304" pitchFamily="18" charset="0"/>
                            </a:rPr>
                            <m:t>5</m:t>
                          </m:r>
                        </m:sup>
                      </m:sSup>
                      <m:r>
                        <a:rPr lang="vi-VN" sz="4400" b="0" i="1" smtClean="0">
                          <a:latin typeface="Cambria Math" panose="02040503050406030204" pitchFamily="18" charset="0"/>
                          <a:cs typeface="Times New Roman" panose="02020603050405020304" pitchFamily="18" charset="0"/>
                        </a:rPr>
                        <m:t>.</m:t>
                      </m:r>
                      <m:sSup>
                        <m:sSupPr>
                          <m:ctrlPr>
                            <a:rPr lang="en-US" sz="4400" b="0" i="1" smtClean="0">
                              <a:latin typeface="Cambria Math" panose="02040503050406030204" pitchFamily="18" charset="0"/>
                              <a:cs typeface="Times New Roman" panose="02020603050405020304" pitchFamily="18" charset="0"/>
                            </a:rPr>
                          </m:ctrlPr>
                        </m:sSupPr>
                        <m:e>
                          <m:r>
                            <a:rPr lang="en-US" sz="4400" b="0" i="1" smtClean="0">
                              <a:latin typeface="Cambria Math" panose="02040503050406030204" pitchFamily="18" charset="0"/>
                              <a:cs typeface="Times New Roman" panose="02020603050405020304" pitchFamily="18" charset="0"/>
                            </a:rPr>
                            <m:t>32</m:t>
                          </m:r>
                        </m:e>
                        <m:sup>
                          <m:r>
                            <a:rPr lang="en-US" sz="4400" b="0" i="1" smtClean="0">
                              <a:latin typeface="Cambria Math" panose="02040503050406030204" pitchFamily="18" charset="0"/>
                              <a:cs typeface="Times New Roman" panose="02020603050405020304" pitchFamily="18" charset="0"/>
                            </a:rPr>
                            <m:t>3</m:t>
                          </m:r>
                        </m:sup>
                      </m:sSup>
                    </m:oMath>
                  </m:oMathPara>
                </a14:m>
                <a:endParaRPr lang="en-US" sz="4000" dirty="0">
                  <a:latin typeface="Times New Roman" panose="02020603050405020304" pitchFamily="18" charset="0"/>
                  <a:cs typeface="Times New Roman" panose="02020603050405020304" pitchFamily="18" charset="0"/>
                </a:endParaRPr>
              </a:p>
              <a:p>
                <a:pPr marL="0" indent="0">
                  <a:buNone/>
                </a:pPr>
                <a:r>
                  <a:rPr lang="en-US" sz="4000" dirty="0" err="1">
                    <a:latin typeface="Times New Roman" panose="02020603050405020304" pitchFamily="18" charset="0"/>
                    <a:cs typeface="Times New Roman" panose="02020603050405020304" pitchFamily="18" charset="0"/>
                  </a:rPr>
                  <a:t>Đáp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án</a:t>
                </a:r>
                <a:r>
                  <a:rPr lang="vi-VN" sz="40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sSup>
                      <m:sSupPr>
                        <m:ctrlPr>
                          <a:rPr lang="en-US" sz="4400" i="1" smtClean="0">
                            <a:latin typeface="Cambria Math" panose="02040503050406030204" pitchFamily="18" charset="0"/>
                            <a:cs typeface="Times New Roman" panose="02020603050405020304" pitchFamily="18" charset="0"/>
                          </a:rPr>
                        </m:ctrlPr>
                      </m:sSupPr>
                      <m:e>
                        <m:r>
                          <a:rPr lang="en-US" sz="4400" b="0" i="1" smtClean="0">
                            <a:latin typeface="Cambria Math" panose="02040503050406030204" pitchFamily="18" charset="0"/>
                            <a:cs typeface="Times New Roman" panose="02020603050405020304" pitchFamily="18" charset="0"/>
                          </a:rPr>
                          <m:t>27</m:t>
                        </m:r>
                      </m:e>
                      <m:sup>
                        <m:r>
                          <a:rPr lang="en-US" sz="4400" b="0" i="1" smtClean="0">
                            <a:latin typeface="Cambria Math" panose="02040503050406030204" pitchFamily="18" charset="0"/>
                            <a:cs typeface="Times New Roman" panose="02020603050405020304" pitchFamily="18" charset="0"/>
                          </a:rPr>
                          <m:t>5</m:t>
                        </m:r>
                      </m:sup>
                    </m:sSup>
                    <m:r>
                      <a:rPr lang="en-US" sz="4400" b="0" i="1" smtClean="0">
                        <a:latin typeface="Cambria Math" panose="02040503050406030204" pitchFamily="18" charset="0"/>
                        <a:cs typeface="Times New Roman" panose="02020603050405020304" pitchFamily="18" charset="0"/>
                      </a:rPr>
                      <m:t>:</m:t>
                    </m:r>
                    <m:sSup>
                      <m:sSupPr>
                        <m:ctrlPr>
                          <a:rPr lang="en-US" sz="4400" i="1" smtClean="0">
                            <a:latin typeface="Cambria Math" panose="02040503050406030204" pitchFamily="18" charset="0"/>
                            <a:cs typeface="Times New Roman" panose="02020603050405020304" pitchFamily="18" charset="0"/>
                          </a:rPr>
                        </m:ctrlPr>
                      </m:sSupPr>
                      <m:e>
                        <m:r>
                          <a:rPr lang="en-US" sz="4400" b="0" i="1" smtClean="0">
                            <a:latin typeface="Cambria Math" panose="02040503050406030204" pitchFamily="18" charset="0"/>
                            <a:cs typeface="Times New Roman" panose="02020603050405020304" pitchFamily="18" charset="0"/>
                          </a:rPr>
                          <m:t>32</m:t>
                        </m:r>
                      </m:e>
                      <m:sup>
                        <m:r>
                          <a:rPr lang="en-US" sz="4400" b="0" i="1" smtClean="0">
                            <a:latin typeface="Cambria Math" panose="02040503050406030204" pitchFamily="18" charset="0"/>
                            <a:cs typeface="Times New Roman" panose="02020603050405020304" pitchFamily="18" charset="0"/>
                          </a:rPr>
                          <m:t>3</m:t>
                        </m:r>
                      </m:sup>
                    </m:sSup>
                    <m:r>
                      <a:rPr lang="en-US" sz="4400" i="1" smtClean="0">
                        <a:latin typeface="Cambria Math" panose="02040503050406030204" pitchFamily="18" charset="0"/>
                        <a:cs typeface="Times New Roman" panose="02020603050405020304" pitchFamily="18" charset="0"/>
                      </a:rPr>
                      <m:t>=</m:t>
                    </m:r>
                    <m:sSup>
                      <m:sSupPr>
                        <m:ctrlPr>
                          <a:rPr lang="en-US" sz="4400" b="0" i="1" smtClean="0">
                            <a:latin typeface="Cambria Math" panose="02040503050406030204" pitchFamily="18" charset="0"/>
                            <a:cs typeface="Times New Roman" panose="02020603050405020304" pitchFamily="18" charset="0"/>
                          </a:rPr>
                        </m:ctrlPr>
                      </m:sSupPr>
                      <m:e>
                        <m:sSup>
                          <m:sSupPr>
                            <m:ctrlPr>
                              <a:rPr lang="en-US" sz="4400" i="1">
                                <a:latin typeface="Cambria Math" panose="02040503050406030204" pitchFamily="18" charset="0"/>
                                <a:cs typeface="Times New Roman" panose="02020603050405020304" pitchFamily="18" charset="0"/>
                              </a:rPr>
                            </m:ctrlPr>
                          </m:sSupPr>
                          <m:e>
                            <m:r>
                              <a:rPr lang="en-US" sz="4400" i="1">
                                <a:latin typeface="Cambria Math" panose="02040503050406030204" pitchFamily="18" charset="0"/>
                                <a:cs typeface="Times New Roman" panose="02020603050405020304" pitchFamily="18" charset="0"/>
                              </a:rPr>
                              <m:t>(3</m:t>
                            </m:r>
                          </m:e>
                          <m:sup>
                            <m:r>
                              <a:rPr lang="en-US" sz="4400" i="1">
                                <a:latin typeface="Cambria Math" panose="02040503050406030204" pitchFamily="18" charset="0"/>
                                <a:cs typeface="Times New Roman" panose="02020603050405020304" pitchFamily="18" charset="0"/>
                              </a:rPr>
                              <m:t>3</m:t>
                            </m:r>
                          </m:sup>
                        </m:sSup>
                        <m:r>
                          <a:rPr lang="en-US" sz="4400" i="1">
                            <a:latin typeface="Cambria Math" panose="02040503050406030204" pitchFamily="18" charset="0"/>
                            <a:cs typeface="Times New Roman" panose="02020603050405020304" pitchFamily="18" charset="0"/>
                          </a:rPr>
                          <m:t>)</m:t>
                        </m:r>
                      </m:e>
                      <m:sup>
                        <m:r>
                          <a:rPr lang="en-US" sz="4400" b="0" i="1" smtClean="0">
                            <a:latin typeface="Cambria Math" panose="02040503050406030204" pitchFamily="18" charset="0"/>
                            <a:cs typeface="Times New Roman" panose="02020603050405020304" pitchFamily="18" charset="0"/>
                          </a:rPr>
                          <m:t>5</m:t>
                        </m:r>
                      </m:sup>
                    </m:sSup>
                  </m:oMath>
                </a14:m>
                <a:r>
                  <a:rPr lang="en-US" sz="4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4400" i="1" dirty="0" smtClean="0">
                            <a:latin typeface="Cambria Math" panose="02040503050406030204" pitchFamily="18" charset="0"/>
                            <a:cs typeface="Times New Roman" panose="02020603050405020304" pitchFamily="18" charset="0"/>
                          </a:rPr>
                        </m:ctrlPr>
                      </m:sSupPr>
                      <m:e>
                        <m:r>
                          <a:rPr lang="en-US" sz="4400" b="0" i="1" dirty="0" smtClean="0">
                            <a:latin typeface="Cambria Math" panose="02040503050406030204" pitchFamily="18" charset="0"/>
                            <a:cs typeface="Times New Roman" panose="02020603050405020304" pitchFamily="18" charset="0"/>
                          </a:rPr>
                          <m:t>32</m:t>
                        </m:r>
                      </m:e>
                      <m:sup>
                        <m:r>
                          <a:rPr lang="en-US" sz="4400" b="0" i="1" dirty="0" smtClean="0">
                            <a:latin typeface="Cambria Math" panose="02040503050406030204" pitchFamily="18" charset="0"/>
                            <a:cs typeface="Times New Roman" panose="02020603050405020304" pitchFamily="18" charset="0"/>
                          </a:rPr>
                          <m:t>3</m:t>
                        </m:r>
                      </m:sup>
                    </m:sSup>
                    <m:r>
                      <a:rPr lang="en-US" sz="4400" b="0" i="1" dirty="0" smtClean="0">
                        <a:latin typeface="Cambria Math" panose="02040503050406030204" pitchFamily="18" charset="0"/>
                        <a:cs typeface="Times New Roman" panose="02020603050405020304" pitchFamily="18" charset="0"/>
                      </a:rPr>
                      <m:t>=</m:t>
                    </m:r>
                    <m:r>
                      <a:rPr lang="vi-VN" sz="4400" b="0" i="1" dirty="0" smtClean="0">
                        <a:latin typeface="Cambria Math" panose="02040503050406030204" pitchFamily="18" charset="0"/>
                        <a:cs typeface="Times New Roman" panose="02020603050405020304" pitchFamily="18" charset="0"/>
                      </a:rPr>
                      <m:t> </m:t>
                    </m:r>
                    <m:sSup>
                      <m:sSupPr>
                        <m:ctrlPr>
                          <a:rPr lang="vi-VN" sz="4400" b="0" i="1" dirty="0" smtClean="0">
                            <a:latin typeface="Cambria Math" panose="02040503050406030204" pitchFamily="18" charset="0"/>
                            <a:cs typeface="Times New Roman" panose="02020603050405020304" pitchFamily="18" charset="0"/>
                          </a:rPr>
                        </m:ctrlPr>
                      </m:sSupPr>
                      <m:e>
                        <m:d>
                          <m:dPr>
                            <m:ctrlPr>
                              <a:rPr lang="vi-VN" sz="4400" i="1" dirty="0">
                                <a:latin typeface="Cambria Math" panose="02040503050406030204" pitchFamily="18" charset="0"/>
                                <a:cs typeface="Times New Roman" panose="02020603050405020304" pitchFamily="18" charset="0"/>
                              </a:rPr>
                            </m:ctrlPr>
                          </m:dPr>
                          <m:e>
                            <m:sSup>
                              <m:sSupPr>
                                <m:ctrlPr>
                                  <a:rPr lang="vi-VN" sz="4400" i="1" dirty="0">
                                    <a:latin typeface="Cambria Math" panose="02040503050406030204" pitchFamily="18" charset="0"/>
                                    <a:cs typeface="Times New Roman" panose="02020603050405020304" pitchFamily="18" charset="0"/>
                                  </a:rPr>
                                </m:ctrlPr>
                              </m:sSupPr>
                              <m:e>
                                <m:r>
                                  <a:rPr lang="vi-VN" sz="4400" i="1" dirty="0">
                                    <a:latin typeface="Cambria Math" panose="02040503050406030204" pitchFamily="18" charset="0"/>
                                    <a:cs typeface="Times New Roman" panose="02020603050405020304" pitchFamily="18" charset="0"/>
                                  </a:rPr>
                                  <m:t>3</m:t>
                                </m:r>
                              </m:e>
                              <m:sup>
                                <m:r>
                                  <a:rPr lang="vi-VN" sz="4400" i="1" dirty="0">
                                    <a:latin typeface="Cambria Math" panose="02040503050406030204" pitchFamily="18" charset="0"/>
                                    <a:cs typeface="Times New Roman" panose="02020603050405020304" pitchFamily="18" charset="0"/>
                                  </a:rPr>
                                  <m:t>5</m:t>
                                </m:r>
                              </m:sup>
                            </m:sSup>
                          </m:e>
                        </m:d>
                      </m:e>
                      <m:sup>
                        <m:r>
                          <a:rPr lang="vi-VN" sz="4400" b="0" i="1" dirty="0" smtClean="0">
                            <a:latin typeface="Cambria Math" panose="02040503050406030204" pitchFamily="18" charset="0"/>
                            <a:cs typeface="Times New Roman" panose="02020603050405020304" pitchFamily="18" charset="0"/>
                          </a:rPr>
                          <m:t>3</m:t>
                        </m:r>
                      </m:sup>
                    </m:sSup>
                    <m:r>
                      <a:rPr lang="vi-VN" sz="4400" b="0" i="1" dirty="0" smtClean="0">
                        <a:latin typeface="Cambria Math" panose="02040503050406030204" pitchFamily="18" charset="0"/>
                        <a:cs typeface="Times New Roman" panose="02020603050405020304" pitchFamily="18" charset="0"/>
                      </a:rPr>
                      <m:t>:</m:t>
                    </m:r>
                    <m:sSup>
                      <m:sSupPr>
                        <m:ctrlPr>
                          <a:rPr lang="vi-VN" sz="4400" b="0" i="1" dirty="0" smtClean="0">
                            <a:latin typeface="Cambria Math" panose="02040503050406030204" pitchFamily="18" charset="0"/>
                            <a:cs typeface="Times New Roman" panose="02020603050405020304" pitchFamily="18" charset="0"/>
                          </a:rPr>
                        </m:ctrlPr>
                      </m:sSupPr>
                      <m:e>
                        <m:r>
                          <a:rPr lang="vi-VN" sz="4400" b="0" i="1" dirty="0" smtClean="0">
                            <a:latin typeface="Cambria Math" panose="02040503050406030204" pitchFamily="18" charset="0"/>
                            <a:cs typeface="Times New Roman" panose="02020603050405020304" pitchFamily="18" charset="0"/>
                          </a:rPr>
                          <m:t>32</m:t>
                        </m:r>
                      </m:e>
                      <m:sup>
                        <m:r>
                          <a:rPr lang="vi-VN" sz="4400" b="0" i="1" dirty="0" smtClean="0">
                            <a:latin typeface="Cambria Math" panose="02040503050406030204" pitchFamily="18" charset="0"/>
                            <a:cs typeface="Times New Roman" panose="02020603050405020304" pitchFamily="18" charset="0"/>
                          </a:rPr>
                          <m:t>3</m:t>
                        </m:r>
                      </m:sup>
                    </m:sSup>
                    <m:r>
                      <a:rPr lang="vi-VN" sz="4400" b="0" i="1" dirty="0" smtClean="0">
                        <a:latin typeface="Cambria Math" panose="02040503050406030204" pitchFamily="18" charset="0"/>
                        <a:cs typeface="Times New Roman" panose="02020603050405020304" pitchFamily="18" charset="0"/>
                      </a:rPr>
                      <m:t>=</m:t>
                    </m:r>
                    <m:sSup>
                      <m:sSupPr>
                        <m:ctrlPr>
                          <a:rPr lang="en-US" sz="4400" b="0" i="1" dirty="0" smtClean="0">
                            <a:latin typeface="Cambria Math" panose="02040503050406030204" pitchFamily="18" charset="0"/>
                            <a:cs typeface="Times New Roman" panose="02020603050405020304" pitchFamily="18" charset="0"/>
                          </a:rPr>
                        </m:ctrlPr>
                      </m:sSupPr>
                      <m:e>
                        <m:d>
                          <m:dPr>
                            <m:ctrlPr>
                              <a:rPr lang="en-US" sz="4400" b="0" i="1" dirty="0" smtClean="0">
                                <a:latin typeface="Cambria Math" panose="02040503050406030204" pitchFamily="18" charset="0"/>
                                <a:cs typeface="Times New Roman" panose="02020603050405020304" pitchFamily="18" charset="0"/>
                              </a:rPr>
                            </m:ctrlPr>
                          </m:dPr>
                          <m:e>
                            <m:f>
                              <m:fPr>
                                <m:ctrlPr>
                                  <a:rPr lang="en-US" sz="4400" i="1" dirty="0">
                                    <a:latin typeface="Cambria Math" panose="02040503050406030204" pitchFamily="18" charset="0"/>
                                    <a:cs typeface="Times New Roman" panose="02020603050405020304" pitchFamily="18" charset="0"/>
                                  </a:rPr>
                                </m:ctrlPr>
                              </m:fPr>
                              <m:num>
                                <m:r>
                                  <a:rPr lang="en-US" sz="4400" i="1" dirty="0">
                                    <a:latin typeface="Cambria Math" panose="02040503050406030204" pitchFamily="18" charset="0"/>
                                    <a:cs typeface="Times New Roman" panose="02020603050405020304" pitchFamily="18" charset="0"/>
                                  </a:rPr>
                                  <m:t>243</m:t>
                                </m:r>
                              </m:num>
                              <m:den>
                                <m:r>
                                  <a:rPr lang="en-US" sz="4400" i="1" dirty="0">
                                    <a:latin typeface="Cambria Math" panose="02040503050406030204" pitchFamily="18" charset="0"/>
                                    <a:cs typeface="Times New Roman" panose="02020603050405020304" pitchFamily="18" charset="0"/>
                                  </a:rPr>
                                  <m:t>32</m:t>
                                </m:r>
                              </m:den>
                            </m:f>
                          </m:e>
                        </m:d>
                      </m:e>
                      <m:sup>
                        <m:r>
                          <a:rPr lang="en-US" sz="4400" b="0" i="1" dirty="0" smtClean="0">
                            <a:latin typeface="Cambria Math" panose="02040503050406030204" pitchFamily="18" charset="0"/>
                            <a:cs typeface="Times New Roman" panose="02020603050405020304" pitchFamily="18" charset="0"/>
                          </a:rPr>
                          <m:t>3</m:t>
                        </m:r>
                      </m:sup>
                    </m:sSup>
                  </m:oMath>
                </a14:m>
                <a:endParaRPr lang="en-US" sz="44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944"/>
                </a:stretch>
              </a:blipFill>
            </p:spPr>
            <p:txBody>
              <a:bodyPr/>
              <a:lstStyle/>
              <a:p>
                <a:r>
                  <a:rPr lang="en-US">
                    <a:noFill/>
                  </a:rPr>
                  <a:t> </a:t>
                </a:r>
              </a:p>
            </p:txBody>
          </p:sp>
        </mc:Fallback>
      </mc:AlternateContent>
      <p:sp>
        <p:nvSpPr>
          <p:cNvPr id="4" name="Right Arrow 3">
            <a:hlinkClick r:id="rId5" action="ppaction://hlinksldjump"/>
          </p:cNvPr>
          <p:cNvSpPr/>
          <p:nvPr/>
        </p:nvSpPr>
        <p:spPr>
          <a:xfrm>
            <a:off x="9220200" y="5181600"/>
            <a:ext cx="838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672711"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30</a:t>
            </a:r>
            <a:endParaRPr lang="vi-VN" sz="4400"/>
          </a:p>
        </p:txBody>
      </p:sp>
      <p:sp>
        <p:nvSpPr>
          <p:cNvPr id="6" name="Oval 5"/>
          <p:cNvSpPr/>
          <p:nvPr/>
        </p:nvSpPr>
        <p:spPr>
          <a:xfrm>
            <a:off x="9672711"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29</a:t>
            </a:r>
            <a:endParaRPr lang="vi-VN" sz="4400"/>
          </a:p>
        </p:txBody>
      </p:sp>
      <p:sp>
        <p:nvSpPr>
          <p:cNvPr id="7" name="Oval 6"/>
          <p:cNvSpPr/>
          <p:nvPr/>
        </p:nvSpPr>
        <p:spPr>
          <a:xfrm>
            <a:off x="9665677" y="1637707"/>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28</a:t>
            </a:r>
            <a:endParaRPr lang="vi-VN" sz="4400"/>
          </a:p>
        </p:txBody>
      </p:sp>
      <p:sp>
        <p:nvSpPr>
          <p:cNvPr id="8" name="Oval 7"/>
          <p:cNvSpPr/>
          <p:nvPr/>
        </p:nvSpPr>
        <p:spPr>
          <a:xfrm>
            <a:off x="9672711" y="1637707"/>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27</a:t>
            </a:r>
            <a:endParaRPr lang="vi-VN" sz="4400"/>
          </a:p>
        </p:txBody>
      </p:sp>
      <p:sp>
        <p:nvSpPr>
          <p:cNvPr id="9" name="Oval 8"/>
          <p:cNvSpPr/>
          <p:nvPr/>
        </p:nvSpPr>
        <p:spPr>
          <a:xfrm>
            <a:off x="9665677"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26</a:t>
            </a:r>
            <a:endParaRPr lang="vi-VN" sz="4400"/>
          </a:p>
        </p:txBody>
      </p:sp>
      <p:sp>
        <p:nvSpPr>
          <p:cNvPr id="10" name="Oval 9"/>
          <p:cNvSpPr/>
          <p:nvPr/>
        </p:nvSpPr>
        <p:spPr>
          <a:xfrm>
            <a:off x="9672711"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25</a:t>
            </a:r>
            <a:endParaRPr lang="vi-VN" sz="4400"/>
          </a:p>
        </p:txBody>
      </p:sp>
      <p:sp>
        <p:nvSpPr>
          <p:cNvPr id="11" name="Oval 10"/>
          <p:cNvSpPr/>
          <p:nvPr/>
        </p:nvSpPr>
        <p:spPr>
          <a:xfrm>
            <a:off x="9672711"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24</a:t>
            </a:r>
            <a:endParaRPr lang="vi-VN" sz="4400"/>
          </a:p>
        </p:txBody>
      </p:sp>
      <p:sp>
        <p:nvSpPr>
          <p:cNvPr id="12" name="Oval 11"/>
          <p:cNvSpPr/>
          <p:nvPr/>
        </p:nvSpPr>
        <p:spPr>
          <a:xfrm>
            <a:off x="9672711" y="1637707"/>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23</a:t>
            </a:r>
            <a:endParaRPr lang="vi-VN" sz="4400"/>
          </a:p>
        </p:txBody>
      </p:sp>
      <p:sp>
        <p:nvSpPr>
          <p:cNvPr id="13" name="Oval 12"/>
          <p:cNvSpPr/>
          <p:nvPr/>
        </p:nvSpPr>
        <p:spPr>
          <a:xfrm>
            <a:off x="9672711" y="1637707"/>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22</a:t>
            </a:r>
            <a:endParaRPr lang="vi-VN" sz="4400"/>
          </a:p>
        </p:txBody>
      </p:sp>
      <p:sp>
        <p:nvSpPr>
          <p:cNvPr id="14" name="Oval 13"/>
          <p:cNvSpPr/>
          <p:nvPr/>
        </p:nvSpPr>
        <p:spPr>
          <a:xfrm>
            <a:off x="9672711" y="1637707"/>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21</a:t>
            </a:r>
            <a:endParaRPr lang="vi-VN" sz="4400"/>
          </a:p>
        </p:txBody>
      </p:sp>
      <p:sp>
        <p:nvSpPr>
          <p:cNvPr id="15" name="Oval 14"/>
          <p:cNvSpPr/>
          <p:nvPr/>
        </p:nvSpPr>
        <p:spPr>
          <a:xfrm>
            <a:off x="9672711"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20</a:t>
            </a:r>
            <a:endParaRPr lang="vi-VN" sz="4400"/>
          </a:p>
        </p:txBody>
      </p:sp>
      <p:sp>
        <p:nvSpPr>
          <p:cNvPr id="16" name="Oval 15"/>
          <p:cNvSpPr/>
          <p:nvPr/>
        </p:nvSpPr>
        <p:spPr>
          <a:xfrm>
            <a:off x="9672711"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19</a:t>
            </a:r>
            <a:endParaRPr lang="vi-VN" sz="4400"/>
          </a:p>
        </p:txBody>
      </p:sp>
      <p:sp>
        <p:nvSpPr>
          <p:cNvPr id="17" name="Oval 16"/>
          <p:cNvSpPr/>
          <p:nvPr/>
        </p:nvSpPr>
        <p:spPr>
          <a:xfrm>
            <a:off x="9665677" y="1637707"/>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18</a:t>
            </a:r>
            <a:endParaRPr lang="vi-VN" sz="4400"/>
          </a:p>
        </p:txBody>
      </p:sp>
      <p:sp>
        <p:nvSpPr>
          <p:cNvPr id="18" name="Oval 17"/>
          <p:cNvSpPr/>
          <p:nvPr/>
        </p:nvSpPr>
        <p:spPr>
          <a:xfrm>
            <a:off x="9677400"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17</a:t>
            </a:r>
            <a:endParaRPr lang="vi-VN" sz="4400"/>
          </a:p>
        </p:txBody>
      </p:sp>
      <p:sp>
        <p:nvSpPr>
          <p:cNvPr id="19" name="Oval 18"/>
          <p:cNvSpPr/>
          <p:nvPr/>
        </p:nvSpPr>
        <p:spPr>
          <a:xfrm>
            <a:off x="9677400"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16</a:t>
            </a:r>
            <a:endParaRPr lang="vi-VN" sz="4400"/>
          </a:p>
        </p:txBody>
      </p:sp>
      <p:sp>
        <p:nvSpPr>
          <p:cNvPr id="20" name="Oval 19"/>
          <p:cNvSpPr/>
          <p:nvPr/>
        </p:nvSpPr>
        <p:spPr>
          <a:xfrm>
            <a:off x="9665677"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15</a:t>
            </a:r>
            <a:endParaRPr lang="vi-VN" sz="4400"/>
          </a:p>
        </p:txBody>
      </p:sp>
      <p:sp>
        <p:nvSpPr>
          <p:cNvPr id="21" name="Oval 20"/>
          <p:cNvSpPr/>
          <p:nvPr/>
        </p:nvSpPr>
        <p:spPr>
          <a:xfrm>
            <a:off x="9665677" y="1637707"/>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13</a:t>
            </a:r>
            <a:endParaRPr lang="vi-VN" sz="4400"/>
          </a:p>
        </p:txBody>
      </p:sp>
      <p:sp>
        <p:nvSpPr>
          <p:cNvPr id="22" name="Oval 21"/>
          <p:cNvSpPr/>
          <p:nvPr/>
        </p:nvSpPr>
        <p:spPr>
          <a:xfrm>
            <a:off x="9665677"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12</a:t>
            </a:r>
            <a:endParaRPr lang="vi-VN" sz="4400"/>
          </a:p>
        </p:txBody>
      </p:sp>
      <p:sp>
        <p:nvSpPr>
          <p:cNvPr id="23" name="Oval 22"/>
          <p:cNvSpPr/>
          <p:nvPr/>
        </p:nvSpPr>
        <p:spPr>
          <a:xfrm>
            <a:off x="9677400" y="1637707"/>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11</a:t>
            </a:r>
            <a:endParaRPr lang="vi-VN" sz="4400"/>
          </a:p>
        </p:txBody>
      </p:sp>
      <p:sp>
        <p:nvSpPr>
          <p:cNvPr id="24" name="Oval 23"/>
          <p:cNvSpPr/>
          <p:nvPr/>
        </p:nvSpPr>
        <p:spPr>
          <a:xfrm>
            <a:off x="9677400" y="1637706"/>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10</a:t>
            </a:r>
            <a:endParaRPr lang="vi-VN" sz="4400"/>
          </a:p>
        </p:txBody>
      </p:sp>
      <p:sp>
        <p:nvSpPr>
          <p:cNvPr id="25" name="Oval 24"/>
          <p:cNvSpPr/>
          <p:nvPr/>
        </p:nvSpPr>
        <p:spPr>
          <a:xfrm>
            <a:off x="9665677"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9</a:t>
            </a:r>
            <a:endParaRPr lang="vi-VN" sz="4400"/>
          </a:p>
        </p:txBody>
      </p:sp>
      <p:sp>
        <p:nvSpPr>
          <p:cNvPr id="26" name="Oval 25"/>
          <p:cNvSpPr/>
          <p:nvPr/>
        </p:nvSpPr>
        <p:spPr>
          <a:xfrm>
            <a:off x="9672711" y="1637706"/>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8</a:t>
            </a:r>
            <a:endParaRPr lang="vi-VN" sz="4400"/>
          </a:p>
        </p:txBody>
      </p:sp>
      <p:sp>
        <p:nvSpPr>
          <p:cNvPr id="27" name="Oval 26"/>
          <p:cNvSpPr/>
          <p:nvPr/>
        </p:nvSpPr>
        <p:spPr>
          <a:xfrm>
            <a:off x="9677400"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7</a:t>
            </a:r>
            <a:endParaRPr lang="vi-VN" sz="4400"/>
          </a:p>
        </p:txBody>
      </p:sp>
      <p:sp>
        <p:nvSpPr>
          <p:cNvPr id="28" name="Oval 27"/>
          <p:cNvSpPr/>
          <p:nvPr/>
        </p:nvSpPr>
        <p:spPr>
          <a:xfrm>
            <a:off x="9665677" y="1637706"/>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6</a:t>
            </a:r>
            <a:endParaRPr lang="vi-VN" sz="4400"/>
          </a:p>
        </p:txBody>
      </p:sp>
      <p:sp>
        <p:nvSpPr>
          <p:cNvPr id="29" name="Oval 28"/>
          <p:cNvSpPr/>
          <p:nvPr/>
        </p:nvSpPr>
        <p:spPr>
          <a:xfrm>
            <a:off x="9665677" y="1637706"/>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5</a:t>
            </a:r>
            <a:endParaRPr lang="vi-VN" sz="4400"/>
          </a:p>
        </p:txBody>
      </p:sp>
      <p:sp>
        <p:nvSpPr>
          <p:cNvPr id="30" name="Oval 29"/>
          <p:cNvSpPr/>
          <p:nvPr/>
        </p:nvSpPr>
        <p:spPr>
          <a:xfrm>
            <a:off x="9665677" y="1637707"/>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4</a:t>
            </a:r>
            <a:endParaRPr lang="vi-VN" sz="4400"/>
          </a:p>
        </p:txBody>
      </p:sp>
      <p:sp>
        <p:nvSpPr>
          <p:cNvPr id="31" name="Oval 30"/>
          <p:cNvSpPr/>
          <p:nvPr/>
        </p:nvSpPr>
        <p:spPr>
          <a:xfrm>
            <a:off x="9665677" y="1651775"/>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3</a:t>
            </a:r>
            <a:endParaRPr lang="vi-VN" sz="4400"/>
          </a:p>
        </p:txBody>
      </p:sp>
      <p:sp>
        <p:nvSpPr>
          <p:cNvPr id="32" name="Oval 31"/>
          <p:cNvSpPr/>
          <p:nvPr/>
        </p:nvSpPr>
        <p:spPr>
          <a:xfrm>
            <a:off x="9665677" y="1637706"/>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2</a:t>
            </a:r>
            <a:endParaRPr lang="vi-VN" sz="4400"/>
          </a:p>
        </p:txBody>
      </p:sp>
      <p:sp>
        <p:nvSpPr>
          <p:cNvPr id="33" name="Oval 32"/>
          <p:cNvSpPr/>
          <p:nvPr/>
        </p:nvSpPr>
        <p:spPr>
          <a:xfrm>
            <a:off x="9677400" y="1637706"/>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1</a:t>
            </a:r>
            <a:endParaRPr lang="vi-VN" sz="4400"/>
          </a:p>
        </p:txBody>
      </p:sp>
      <p:sp>
        <p:nvSpPr>
          <p:cNvPr id="34" name="Oval 33"/>
          <p:cNvSpPr/>
          <p:nvPr/>
        </p:nvSpPr>
        <p:spPr>
          <a:xfrm>
            <a:off x="9677400" y="1637706"/>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00</a:t>
            </a:r>
            <a:endParaRPr lang="vi-VN" sz="4400"/>
          </a:p>
        </p:txBody>
      </p:sp>
      <p:sp>
        <p:nvSpPr>
          <p:cNvPr id="35" name="Rectangle 34"/>
          <p:cNvSpPr/>
          <p:nvPr/>
        </p:nvSpPr>
        <p:spPr>
          <a:xfrm>
            <a:off x="9672711" y="3173801"/>
            <a:ext cx="1448212" cy="67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Bắt</a:t>
            </a:r>
            <a:r>
              <a:rPr lang="en-US" sz="2400" dirty="0"/>
              <a:t> </a:t>
            </a:r>
            <a:r>
              <a:rPr lang="en-US" sz="2400" dirty="0" err="1"/>
              <a:t>đầu</a:t>
            </a:r>
            <a:endParaRPr lang="vi-VN" sz="2400" dirty="0"/>
          </a:p>
        </p:txBody>
      </p:sp>
    </p:spTree>
    <p:extLst>
      <p:ext uri="{BB962C8B-B14F-4D97-AF65-F5344CB8AC3E}">
        <p14:creationId xmlns:p14="http://schemas.microsoft.com/office/powerpoint/2010/main" val="346667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0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10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10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10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10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16" presetClass="entr" presetSubtype="2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10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1000"/>
                                        <p:tgtEl>
                                          <p:spTgt spid="14"/>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16" presetClass="entr" presetSubtype="2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10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000"/>
                            </p:stCondLst>
                            <p:childTnLst>
                              <p:par>
                                <p:cTn id="45" presetID="16" presetClass="entr" presetSubtype="2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1000"/>
                                        <p:tgtEl>
                                          <p:spTgt spid="16"/>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1000"/>
                            </p:stCondLst>
                            <p:childTnLst>
                              <p:par>
                                <p:cTn id="49" presetID="16" presetClass="entr" presetSubtype="2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1000"/>
                                        <p:tgtEl>
                                          <p:spTgt spid="17"/>
                                        </p:tgtEl>
                                      </p:cBhvr>
                                    </p:animEffec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2000"/>
                            </p:stCondLst>
                            <p:childTnLst>
                              <p:par>
                                <p:cTn id="53" presetID="16" presetClass="entr" presetSubtype="2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1000"/>
                                        <p:tgtEl>
                                          <p:spTgt spid="18"/>
                                        </p:tgtEl>
                                      </p:cBhvr>
                                    </p:animEffec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3000"/>
                            </p:stCondLst>
                            <p:childTnLst>
                              <p:par>
                                <p:cTn id="57" presetID="16" presetClass="entr" presetSubtype="2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1000"/>
                                        <p:tgtEl>
                                          <p:spTgt spid="19"/>
                                        </p:tgtEl>
                                      </p:cBhvr>
                                    </p:animEffec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4000"/>
                            </p:stCondLst>
                            <p:childTnLst>
                              <p:par>
                                <p:cTn id="61" presetID="16" presetClass="entr" presetSubtype="2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1000"/>
                                        <p:tgtEl>
                                          <p:spTgt spid="20"/>
                                        </p:tgtEl>
                                      </p:cBhvr>
                                    </p:animEffec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5000"/>
                            </p:stCondLst>
                            <p:childTnLst>
                              <p:par>
                                <p:cTn id="65" presetID="16" presetClass="entr" presetSubtype="21"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1000"/>
                                        <p:tgtEl>
                                          <p:spTgt spid="21"/>
                                        </p:tgtEl>
                                      </p:cBhvr>
                                    </p:animEffec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6000"/>
                            </p:stCondLst>
                            <p:childTnLst>
                              <p:par>
                                <p:cTn id="69" presetID="16" presetClass="entr" presetSubtype="21"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1000"/>
                                        <p:tgtEl>
                                          <p:spTgt spid="22"/>
                                        </p:tgtEl>
                                      </p:cBhvr>
                                    </p:animEffec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7000"/>
                            </p:stCondLst>
                            <p:childTnLst>
                              <p:par>
                                <p:cTn id="73" presetID="16" presetClass="entr" presetSubtype="21"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1000"/>
                                        <p:tgtEl>
                                          <p:spTgt spid="23"/>
                                        </p:tgtEl>
                                      </p:cBhvr>
                                    </p:animEffec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8000"/>
                            </p:stCondLst>
                            <p:childTnLst>
                              <p:par>
                                <p:cTn id="77" presetID="16" presetClass="entr" presetSubtype="21"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inVertical)">
                                      <p:cBhvr>
                                        <p:cTn id="79" dur="1000"/>
                                        <p:tgtEl>
                                          <p:spTgt spid="24"/>
                                        </p:tgtEl>
                                      </p:cBhvr>
                                    </p:animEffec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9000"/>
                            </p:stCondLst>
                            <p:childTnLst>
                              <p:par>
                                <p:cTn id="81" presetID="16" presetClass="entr" presetSubtype="21"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arn(inVertical)">
                                      <p:cBhvr>
                                        <p:cTn id="83" dur="1000"/>
                                        <p:tgtEl>
                                          <p:spTgt spid="25"/>
                                        </p:tgtEl>
                                      </p:cBhvr>
                                    </p:animEffec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20000"/>
                            </p:stCondLst>
                            <p:childTnLst>
                              <p:par>
                                <p:cTn id="85" presetID="16" presetClass="entr" presetSubtype="21"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arn(inVertical)">
                                      <p:cBhvr>
                                        <p:cTn id="87" dur="1000"/>
                                        <p:tgtEl>
                                          <p:spTgt spid="26"/>
                                        </p:tgtEl>
                                      </p:cBhvr>
                                    </p:animEffec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8" fill="hold">
                            <p:stCondLst>
                              <p:cond delay="21000"/>
                            </p:stCondLst>
                            <p:childTnLst>
                              <p:par>
                                <p:cTn id="89" presetID="16" presetClass="entr" presetSubtype="21"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arn(inVertical)">
                                      <p:cBhvr>
                                        <p:cTn id="91"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2" fill="hold">
                            <p:stCondLst>
                              <p:cond delay="22000"/>
                            </p:stCondLst>
                            <p:childTnLst>
                              <p:par>
                                <p:cTn id="93" presetID="16" presetClass="entr" presetSubtype="21"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barn(inVertical)">
                                      <p:cBhvr>
                                        <p:cTn id="95" dur="1000"/>
                                        <p:tgtEl>
                                          <p:spTgt spid="28"/>
                                        </p:tgtEl>
                                      </p:cBhvr>
                                    </p:animEffect>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par>
                          <p:cTn id="96" fill="hold">
                            <p:stCondLst>
                              <p:cond delay="23000"/>
                            </p:stCondLst>
                            <p:childTnLst>
                              <p:par>
                                <p:cTn id="97" presetID="16" presetClass="entr" presetSubtype="21"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barn(inVertical)">
                                      <p:cBhvr>
                                        <p:cTn id="99" dur="1000"/>
                                        <p:tgtEl>
                                          <p:spTgt spid="29"/>
                                        </p:tgtEl>
                                      </p:cBhvr>
                                    </p:animEffec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0" fill="hold">
                            <p:stCondLst>
                              <p:cond delay="24000"/>
                            </p:stCondLst>
                            <p:childTnLst>
                              <p:par>
                                <p:cTn id="101" presetID="16" presetClass="entr" presetSubtype="21"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barn(inVertical)">
                                      <p:cBhvr>
                                        <p:cTn id="103" dur="1000"/>
                                        <p:tgtEl>
                                          <p:spTgt spid="30"/>
                                        </p:tgtEl>
                                      </p:cBhvr>
                                    </p:animEffec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4" fill="hold">
                            <p:stCondLst>
                              <p:cond delay="25000"/>
                            </p:stCondLst>
                            <p:childTnLst>
                              <p:par>
                                <p:cTn id="105" presetID="16" presetClass="entr" presetSubtype="21"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barn(inVertical)">
                                      <p:cBhvr>
                                        <p:cTn id="107" dur="1000"/>
                                        <p:tgtEl>
                                          <p:spTgt spid="31"/>
                                        </p:tgtEl>
                                      </p:cBhvr>
                                    </p:animEffect>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08" fill="hold">
                            <p:stCondLst>
                              <p:cond delay="26000"/>
                            </p:stCondLst>
                            <p:childTnLst>
                              <p:par>
                                <p:cTn id="109" presetID="16" presetClass="entr" presetSubtype="21"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arn(inVertical)">
                                      <p:cBhvr>
                                        <p:cTn id="111" dur="1000"/>
                                        <p:tgtEl>
                                          <p:spTgt spid="32"/>
                                        </p:tgtEl>
                                      </p:cBhvr>
                                    </p:animEffec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2" fill="hold">
                            <p:stCondLst>
                              <p:cond delay="27000"/>
                            </p:stCondLst>
                            <p:childTnLst>
                              <p:par>
                                <p:cTn id="113" presetID="16" presetClass="entr" presetSubtype="21"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barn(inVertical)">
                                      <p:cBhvr>
                                        <p:cTn id="115" dur="1000"/>
                                        <p:tgtEl>
                                          <p:spTgt spid="33"/>
                                        </p:tgtEl>
                                      </p:cBhvr>
                                    </p:animEffec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6" fill="hold">
                            <p:stCondLst>
                              <p:cond delay="28000"/>
                            </p:stCondLst>
                            <p:childTnLst>
                              <p:par>
                                <p:cTn id="117" presetID="16" presetClass="entr" presetSubtype="21"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barn(inVertical)">
                                      <p:cBhvr>
                                        <p:cTn id="119" dur="1000"/>
                                        <p:tgtEl>
                                          <p:spTgt spid="34"/>
                                        </p:tgtEl>
                                      </p:cBhvr>
                                    </p:animEffect>
                                  </p:childTnLst>
                                  <p:subTnLst>
                                    <p:audio>
                                      <p:cMediaNode>
                                        <p:cTn display="0" masterRel="sameClick">
                                          <p:stCondLst>
                                            <p:cond evt="begin" delay="0">
                                              <p:tn val="117"/>
                                            </p:cond>
                                          </p:stCondLst>
                                          <p:endCondLst>
                                            <p:cond evt="onStopAudio" delay="0">
                                              <p:tgtEl>
                                                <p:sldTgt/>
                                              </p:tgtEl>
                                            </p:cond>
                                          </p:endCondLst>
                                        </p:cTn>
                                        <p:tgtEl>
                                          <p:sndTgt r:embed="rId3" name="fade_x.wav"/>
                                        </p:tgtEl>
                                      </p:cMediaNode>
                                    </p:audio>
                                  </p:subTnLst>
                                </p:cTn>
                              </p:par>
                            </p:childTnLst>
                          </p:cTn>
                        </p:par>
                        <p:par>
                          <p:cTn id="120" fill="hold">
                            <p:stCondLst>
                              <p:cond delay="29000"/>
                            </p:stCondLst>
                            <p:childTnLst>
                              <p:par>
                                <p:cTn id="121" presetID="1" presetClass="exit" presetSubtype="0" fill="hold" grpId="0" nodeType="afterEffect">
                                  <p:stCondLst>
                                    <p:cond delay="0"/>
                                  </p:stCondLst>
                                  <p:childTnLst>
                                    <p:set>
                                      <p:cBhvr>
                                        <p:cTn id="122"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ình chữ nhật 2"/>
              <p:cNvSpPr/>
              <p:nvPr/>
            </p:nvSpPr>
            <p:spPr>
              <a:xfrm>
                <a:off x="838200" y="1778894"/>
                <a:ext cx="10515600" cy="2164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a:latin typeface="Times New Roman" panose="02020603050405020304" pitchFamily="18" charset="0"/>
                    <a:cs typeface="Times New Roman" panose="02020603050405020304" pitchFamily="18" charset="0"/>
                  </a:rPr>
                  <a:t>BÀI TẬP: Tính giá trị biểu thức.</a:t>
                </a:r>
                <a:endParaRPr lang="en-US" sz="4000" dirty="0">
                  <a:latin typeface="Times New Roman" panose="02020603050405020304" pitchFamily="18" charset="0"/>
                  <a:cs typeface="Times New Roman" panose="02020603050405020304" pitchFamily="18" charset="0"/>
                </a:endParaRPr>
              </a:p>
              <a:p>
                <a:pPr algn="ctr"/>
                <a14:m>
                  <m:oMath xmlns:m="http://schemas.openxmlformats.org/officeDocument/2006/math">
                    <m:sSup>
                      <m:sSupPr>
                        <m:ctrlPr>
                          <a:rPr lang="vi-VN" sz="4000" i="1" smtClean="0">
                            <a:latin typeface="Cambria Math" panose="02040503050406030204" pitchFamily="18" charset="0"/>
                            <a:cs typeface="Times New Roman" panose="02020603050405020304" pitchFamily="18" charset="0"/>
                          </a:rPr>
                        </m:ctrlPr>
                      </m:sSupPr>
                      <m:e>
                        <m:d>
                          <m:dPr>
                            <m:ctrlPr>
                              <a:rPr lang="vi-VN" sz="4000" i="1">
                                <a:latin typeface="Cambria Math" panose="02040503050406030204" pitchFamily="18" charset="0"/>
                                <a:cs typeface="Times New Roman" panose="02020603050405020304" pitchFamily="18" charset="0"/>
                              </a:rPr>
                            </m:ctrlPr>
                          </m:dPr>
                          <m:e>
                            <m:f>
                              <m:fPr>
                                <m:ctrlPr>
                                  <a:rPr lang="vi-VN" sz="4000" i="1">
                                    <a:latin typeface="Cambria Math" panose="02040503050406030204" pitchFamily="18" charset="0"/>
                                  </a:rPr>
                                </m:ctrlPr>
                              </m:fPr>
                              <m:num>
                                <m:r>
                                  <a:rPr lang="vi-VN" sz="4000" i="1">
                                    <a:latin typeface="Cambria Math" panose="02040503050406030204" pitchFamily="18" charset="0"/>
                                  </a:rPr>
                                  <m:t>2</m:t>
                                </m:r>
                              </m:num>
                              <m:den>
                                <m:r>
                                  <a:rPr lang="vi-VN" sz="4000" i="1">
                                    <a:latin typeface="Cambria Math" panose="02040503050406030204" pitchFamily="18" charset="0"/>
                                  </a:rPr>
                                  <m:t>3</m:t>
                                </m:r>
                              </m:den>
                            </m:f>
                          </m:e>
                        </m:d>
                      </m:e>
                      <m:sup>
                        <m:r>
                          <a:rPr lang="en-US" sz="4000" b="0" i="1" smtClean="0">
                            <a:latin typeface="Cambria Math" panose="02040503050406030204" pitchFamily="18" charset="0"/>
                            <a:cs typeface="Times New Roman" panose="02020603050405020304" pitchFamily="18" charset="0"/>
                          </a:rPr>
                          <m:t>2</m:t>
                        </m:r>
                      </m:sup>
                    </m:sSup>
                    <m:d>
                      <m:dPr>
                        <m:ctrlPr>
                          <a:rPr lang="en-US" sz="4000" b="0" i="1" smtClean="0">
                            <a:latin typeface="Cambria Math" panose="02040503050406030204" pitchFamily="18" charset="0"/>
                            <a:cs typeface="Times New Roman" panose="02020603050405020304" pitchFamily="18" charset="0"/>
                          </a:rPr>
                        </m:ctrlPr>
                      </m:dPr>
                      <m:e>
                        <m:f>
                          <m:fPr>
                            <m:ctrlPr>
                              <a:rPr lang="en-US" sz="4000" b="0" i="1" smtClean="0">
                                <a:latin typeface="Cambria Math" panose="02040503050406030204" pitchFamily="18" charset="0"/>
                                <a:cs typeface="Times New Roman" panose="02020603050405020304" pitchFamily="18" charset="0"/>
                              </a:rPr>
                            </m:ctrlPr>
                          </m:fPr>
                          <m:num>
                            <m:r>
                              <a:rPr lang="en-US" sz="4000" b="0" i="1" smtClean="0">
                                <a:latin typeface="Cambria Math" panose="02040503050406030204" pitchFamily="18" charset="0"/>
                                <a:cs typeface="Times New Roman" panose="02020603050405020304" pitchFamily="18" charset="0"/>
                              </a:rPr>
                              <m:t>3</m:t>
                            </m:r>
                          </m:num>
                          <m:den>
                            <m:r>
                              <a:rPr lang="en-US" sz="4000" b="0" i="1" smtClean="0">
                                <a:latin typeface="Cambria Math" panose="02040503050406030204" pitchFamily="18" charset="0"/>
                                <a:cs typeface="Times New Roman" panose="02020603050405020304" pitchFamily="18" charset="0"/>
                              </a:rPr>
                              <m:t>4</m:t>
                            </m:r>
                          </m:den>
                        </m:f>
                        <m:r>
                          <a:rPr lang="en-US" sz="4000" b="0" i="1" smtClean="0">
                            <a:latin typeface="Cambria Math" panose="02040503050406030204" pitchFamily="18"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en-US" sz="4000" b="0" i="1" smtClean="0">
                                <a:latin typeface="Cambria Math" panose="02040503050406030204" pitchFamily="18" charset="0"/>
                                <a:cs typeface="Times New Roman" panose="02020603050405020304" pitchFamily="18" charset="0"/>
                              </a:rPr>
                              <m:t>6</m:t>
                            </m:r>
                          </m:num>
                          <m:den>
                            <m:r>
                              <a:rPr lang="en-US" sz="4000" b="0" i="1" smtClean="0">
                                <a:latin typeface="Cambria Math" panose="02040503050406030204" pitchFamily="18" charset="0"/>
                                <a:cs typeface="Times New Roman" panose="02020603050405020304" pitchFamily="18" charset="0"/>
                              </a:rPr>
                              <m:t>12</m:t>
                            </m:r>
                          </m:den>
                        </m:f>
                      </m:e>
                    </m:d>
                  </m:oMath>
                </a14:m>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dirty="0" smtClean="0">
                            <a:latin typeface="Cambria Math" panose="02040503050406030204" pitchFamily="18" charset="0"/>
                            <a:cs typeface="Times New Roman" panose="02020603050405020304" pitchFamily="18" charset="0"/>
                          </a:rPr>
                        </m:ctrlPr>
                      </m:fPr>
                      <m:num>
                        <m:r>
                          <a:rPr lang="en-US" sz="4000" b="0" i="1" dirty="0" smtClean="0">
                            <a:latin typeface="Cambria Math" panose="02040503050406030204" pitchFamily="18" charset="0"/>
                            <a:cs typeface="Times New Roman" panose="02020603050405020304" pitchFamily="18" charset="0"/>
                          </a:rPr>
                          <m:t>3</m:t>
                        </m:r>
                      </m:num>
                      <m:den>
                        <m:r>
                          <a:rPr lang="en-US" sz="4000" b="0" i="1" dirty="0" smtClean="0">
                            <a:latin typeface="Cambria Math" panose="02040503050406030204" pitchFamily="18" charset="0"/>
                            <a:cs typeface="Times New Roman" panose="02020603050405020304" pitchFamily="18" charset="0"/>
                          </a:rPr>
                          <m:t>4</m:t>
                        </m:r>
                      </m:den>
                    </m:f>
                    <m:d>
                      <m:dPr>
                        <m:ctrlPr>
                          <a:rPr lang="en-US" sz="4000" b="0" i="1" dirty="0" smtClean="0">
                            <a:latin typeface="Cambria Math" panose="02040503050406030204" pitchFamily="18" charset="0"/>
                            <a:cs typeface="Times New Roman" panose="02020603050405020304" pitchFamily="18" charset="0"/>
                          </a:rPr>
                        </m:ctrlPr>
                      </m:dPr>
                      <m:e>
                        <m:sSup>
                          <m:sSupPr>
                            <m:ctrlPr>
                              <a:rPr lang="en-US" sz="4000" i="1" dirty="0">
                                <a:latin typeface="Cambria Math" panose="02040503050406030204" pitchFamily="18" charset="0"/>
                                <a:cs typeface="Times New Roman" panose="02020603050405020304" pitchFamily="18" charset="0"/>
                              </a:rPr>
                            </m:ctrlPr>
                          </m:sSupPr>
                          <m:e>
                            <m:d>
                              <m:dPr>
                                <m:ctrlPr>
                                  <a:rPr lang="en-US" sz="4000" i="1" dirty="0">
                                    <a:latin typeface="Cambria Math" panose="02040503050406030204" pitchFamily="18" charset="0"/>
                                    <a:cs typeface="Times New Roman" panose="02020603050405020304" pitchFamily="18" charset="0"/>
                                  </a:rPr>
                                </m:ctrlPr>
                              </m:dPr>
                              <m:e>
                                <m:f>
                                  <m:fPr>
                                    <m:ctrlPr>
                                      <a:rPr lang="en-US" sz="4000" i="1" dirty="0">
                                        <a:latin typeface="Cambria Math" panose="02040503050406030204" pitchFamily="18" charset="0"/>
                                        <a:cs typeface="Times New Roman" panose="02020603050405020304" pitchFamily="18" charset="0"/>
                                      </a:rPr>
                                    </m:ctrlPr>
                                  </m:fPr>
                                  <m:num>
                                    <m:r>
                                      <a:rPr lang="en-US" sz="4000" i="1" dirty="0">
                                        <a:latin typeface="Cambria Math" panose="02040503050406030204" pitchFamily="18" charset="0"/>
                                        <a:cs typeface="Times New Roman" panose="02020603050405020304" pitchFamily="18" charset="0"/>
                                      </a:rPr>
                                      <m:t>2</m:t>
                                    </m:r>
                                  </m:num>
                                  <m:den>
                                    <m:r>
                                      <a:rPr lang="en-US" sz="4000" i="1" dirty="0">
                                        <a:latin typeface="Cambria Math" panose="02040503050406030204" pitchFamily="18" charset="0"/>
                                        <a:cs typeface="Times New Roman" panose="02020603050405020304" pitchFamily="18" charset="0"/>
                                      </a:rPr>
                                      <m:t>3</m:t>
                                    </m:r>
                                  </m:den>
                                </m:f>
                              </m:e>
                            </m:d>
                          </m:e>
                          <m:sup>
                            <m:r>
                              <a:rPr lang="en-US" sz="4000" i="1" dirty="0">
                                <a:latin typeface="Cambria Math" panose="02040503050406030204" pitchFamily="18" charset="0"/>
                                <a:cs typeface="Times New Roman" panose="02020603050405020304" pitchFamily="18" charset="0"/>
                              </a:rPr>
                              <m:t>2</m:t>
                            </m:r>
                          </m:sup>
                        </m:sSup>
                        <m:r>
                          <a:rPr lang="en-US" sz="4000" b="0" i="1" dirty="0" smtClean="0">
                            <a:latin typeface="Cambria Math" panose="02040503050406030204" pitchFamily="18" charset="0"/>
                            <a:cs typeface="Times New Roman" panose="02020603050405020304" pitchFamily="18" charset="0"/>
                          </a:rPr>
                          <m:t>−</m:t>
                        </m:r>
                        <m:f>
                          <m:fPr>
                            <m:ctrlPr>
                              <a:rPr lang="en-US" sz="4000" b="0" i="1" dirty="0" smtClean="0">
                                <a:latin typeface="Cambria Math" panose="02040503050406030204" pitchFamily="18" charset="0"/>
                                <a:cs typeface="Times New Roman" panose="02020603050405020304" pitchFamily="18" charset="0"/>
                              </a:rPr>
                            </m:ctrlPr>
                          </m:fPr>
                          <m:num>
                            <m:r>
                              <a:rPr lang="en-US" sz="4000" b="0" i="1" dirty="0" smtClean="0">
                                <a:latin typeface="Cambria Math" panose="02040503050406030204" pitchFamily="18" charset="0"/>
                                <a:cs typeface="Times New Roman" panose="02020603050405020304" pitchFamily="18" charset="0"/>
                              </a:rPr>
                              <m:t>6</m:t>
                            </m:r>
                          </m:num>
                          <m:den>
                            <m:r>
                              <a:rPr lang="en-US" sz="4000" b="0" i="1" dirty="0" smtClean="0">
                                <a:latin typeface="Cambria Math" panose="02040503050406030204" pitchFamily="18" charset="0"/>
                                <a:cs typeface="Times New Roman" panose="02020603050405020304" pitchFamily="18" charset="0"/>
                              </a:rPr>
                              <m:t>12</m:t>
                            </m:r>
                          </m:den>
                        </m:f>
                      </m:e>
                    </m:d>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3" name="Hình chữ nhật 2"/>
              <p:cNvSpPr>
                <a:spLocks noRot="1" noChangeAspect="1" noMove="1" noResize="1" noEditPoints="1" noAdjustHandles="1" noChangeArrowheads="1" noChangeShapeType="1" noTextEdit="1"/>
              </p:cNvSpPr>
              <p:nvPr/>
            </p:nvSpPr>
            <p:spPr>
              <a:xfrm>
                <a:off x="838200" y="1778894"/>
                <a:ext cx="10515600" cy="2164594"/>
              </a:xfrm>
              <a:prstGeom prst="rect">
                <a:avLst/>
              </a:prstGeom>
              <a:blipFill>
                <a:blip r:embed="rId4"/>
                <a:stretch>
                  <a:fillRect l="-1966" t="-2228"/>
                </a:stretch>
              </a:blipFill>
            </p:spPr>
            <p:txBody>
              <a:bodyPr/>
              <a:lstStyle/>
              <a:p>
                <a:r>
                  <a:rPr lang="en-US">
                    <a:noFill/>
                  </a:rPr>
                  <a:t> </a:t>
                </a:r>
              </a:p>
            </p:txBody>
          </p:sp>
        </mc:Fallback>
      </mc:AlternateContent>
      <p:pic>
        <p:nvPicPr>
          <p:cNvPr id="4" name="Picture 30" descr="floral"/>
          <p:cNvPicPr>
            <a:picLocks noGrp="1" noChangeAspect="1" noChangeArrowheads="1" noCro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372600" y="5486400"/>
            <a:ext cx="9144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38200" y="1641544"/>
            <a:ext cx="10515600" cy="307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Luật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a:t>
            </a:r>
            <a:r>
              <a:rPr lang="vi-VN" sz="4000" dirty="0">
                <a:latin typeface="Times New Roman" panose="02020603050405020304" pitchFamily="18" charset="0"/>
                <a:cs typeface="Times New Roman" panose="02020603050405020304" pitchFamily="18" charset="0"/>
              </a:rPr>
              <a:t>y </a:t>
            </a:r>
            <a:r>
              <a:rPr lang="vi-VN" sz="4000" dirty="0" err="1">
                <a:latin typeface="Times New Roman" panose="02020603050405020304" pitchFamily="18" charset="0"/>
                <a:cs typeface="Times New Roman" panose="02020603050405020304" pitchFamily="18" charset="0"/>
              </a:rPr>
              <a:t>truyền</a:t>
            </a:r>
            <a:r>
              <a:rPr lang="vi-VN" sz="4000" dirty="0">
                <a:latin typeface="Times New Roman" panose="02020603050405020304" pitchFamily="18" charset="0"/>
                <a:cs typeface="Times New Roman" panose="02020603050405020304" pitchFamily="18" charset="0"/>
              </a:rPr>
              <a:t> tay nhau </a:t>
            </a:r>
            <a:r>
              <a:rPr lang="vi-VN" sz="4000" dirty="0" err="1">
                <a:latin typeface="Times New Roman" panose="02020603050405020304" pitchFamily="18" charset="0"/>
                <a:cs typeface="Times New Roman" panose="02020603050405020304" pitchFamily="18" charset="0"/>
              </a:rPr>
              <a:t>làm</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bài</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tập</a:t>
            </a:r>
            <a:r>
              <a:rPr lang="vi-VN" sz="4000" dirty="0">
                <a:latin typeface="Times New Roman" panose="02020603050405020304" pitchFamily="18" charset="0"/>
                <a:cs typeface="Times New Roman" panose="02020603050405020304" pitchFamily="18" charset="0"/>
              </a:rPr>
              <a:t> sau theo </a:t>
            </a:r>
            <a:r>
              <a:rPr lang="vi-VN" sz="4000" dirty="0" err="1">
                <a:latin typeface="Times New Roman" panose="02020603050405020304" pitchFamily="18" charset="0"/>
                <a:cs typeface="Times New Roman" panose="02020603050405020304" pitchFamily="18" charset="0"/>
              </a:rPr>
              <a:t>các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khác</a:t>
            </a:r>
            <a:r>
              <a:rPr lang="vi-VN" sz="4000" dirty="0">
                <a:latin typeface="Times New Roman" panose="02020603050405020304" pitchFamily="18" charset="0"/>
                <a:cs typeface="Times New Roman" panose="02020603050405020304" pitchFamily="18" charset="0"/>
              </a:rPr>
              <a:t> nhau.</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nhiều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đạt</a:t>
            </a:r>
            <a:r>
              <a:rPr lang="en-US" sz="4000" dirty="0">
                <a:latin typeface="Times New Roman" panose="02020603050405020304" pitchFamily="18" charset="0"/>
                <a:cs typeface="Times New Roman" panose="02020603050405020304" pitchFamily="18" charset="0"/>
              </a:rPr>
              <a:t> 100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90</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80</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7</a:t>
            </a:r>
            <a:r>
              <a:rPr lang="en-US" sz="4000" dirty="0">
                <a:latin typeface="Times New Roman" panose="02020603050405020304" pitchFamily="18" charset="0"/>
                <a:cs typeface="Times New Roman" panose="02020603050405020304" pitchFamily="18" charset="0"/>
              </a:rPr>
              <a:t>0 </a:t>
            </a:r>
            <a:r>
              <a:rPr lang="en-US" sz="4000" dirty="0" err="1">
                <a:latin typeface="Times New Roman" panose="02020603050405020304" pitchFamily="18" charset="0"/>
                <a:cs typeface="Times New Roman" panose="02020603050405020304" pitchFamily="18" charset="0"/>
              </a:rPr>
              <a:t>điểm</a:t>
            </a:r>
            <a:endParaRPr lang="en-US" sz="4000" dirty="0">
              <a:latin typeface="Times New Roman" panose="02020603050405020304" pitchFamily="18" charset="0"/>
              <a:cs typeface="Times New Roman" panose="02020603050405020304" pitchFamily="18" charset="0"/>
            </a:endParaRPr>
          </a:p>
        </p:txBody>
      </p:sp>
      <p:pic>
        <p:nvPicPr>
          <p:cNvPr id="5" name="Ghi Âm tha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25000" y="800100"/>
            <a:ext cx="609600" cy="609600"/>
          </a:xfrm>
          <a:prstGeom prst="rect">
            <a:avLst/>
          </a:prstGeom>
        </p:spPr>
      </p:pic>
      <p:sp>
        <p:nvSpPr>
          <p:cNvPr id="8" name="Rectangle 7"/>
          <p:cNvSpPr/>
          <p:nvPr/>
        </p:nvSpPr>
        <p:spPr>
          <a:xfrm>
            <a:off x="2743200" y="163773"/>
            <a:ext cx="5562599" cy="769441"/>
          </a:xfrm>
          <a:prstGeom prst="rect">
            <a:avLst/>
          </a:prstGeom>
        </p:spPr>
        <p:txBody>
          <a:bodyPr wrap="square">
            <a:spAutoFit/>
          </a:bodyPr>
          <a:lstStyle/>
          <a:p>
            <a:r>
              <a:rPr lang="fr-FR" sz="44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Vòng</a:t>
            </a:r>
            <a:r>
              <a:rPr lang="fr-FR" sz="4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3 : TĂNG TỐC</a:t>
            </a:r>
            <a:endParaRPr lang="en-US" sz="4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507001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0969"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ình chữ nhật 2"/>
              <p:cNvSpPr/>
              <p:nvPr/>
            </p:nvSpPr>
            <p:spPr>
              <a:xfrm>
                <a:off x="838200" y="95250"/>
                <a:ext cx="10515600" cy="1809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a:solidFill>
                      <a:schemeClr val="tx1"/>
                    </a:solidFill>
                    <a:latin typeface="Times New Roman" panose="02020603050405020304" pitchFamily="18" charset="0"/>
                    <a:cs typeface="Times New Roman" panose="02020603050405020304" pitchFamily="18" charset="0"/>
                  </a:rPr>
                  <a:t>BÀI TẬP: Tính giá trị biểu thức.</a:t>
                </a:r>
                <a:endParaRPr lang="en-US" sz="4000" dirty="0">
                  <a:solidFill>
                    <a:schemeClr val="tx1"/>
                  </a:solidFill>
                  <a:latin typeface="Times New Roman" panose="02020603050405020304" pitchFamily="18" charset="0"/>
                  <a:cs typeface="Times New Roman" panose="02020603050405020304" pitchFamily="18" charset="0"/>
                </a:endParaRPr>
              </a:p>
              <a:p>
                <a:pPr algn="ctr"/>
                <a14:m>
                  <m:oMath xmlns:m="http://schemas.openxmlformats.org/officeDocument/2006/math">
                    <m:sSup>
                      <m:sSupPr>
                        <m:ctrlPr>
                          <a:rPr lang="vi-VN" sz="4000" i="1" smtClean="0">
                            <a:solidFill>
                              <a:schemeClr val="tx1"/>
                            </a:solidFill>
                            <a:latin typeface="Cambria Math" panose="02040503050406030204" pitchFamily="18" charset="0"/>
                            <a:cs typeface="Times New Roman" panose="02020603050405020304" pitchFamily="18" charset="0"/>
                          </a:rPr>
                        </m:ctrlPr>
                      </m:sSupPr>
                      <m:e>
                        <m:d>
                          <m:dPr>
                            <m:ctrlPr>
                              <a:rPr lang="vi-VN" sz="4000" i="1">
                                <a:solidFill>
                                  <a:schemeClr val="tx1"/>
                                </a:solidFill>
                                <a:latin typeface="Cambria Math" panose="02040503050406030204" pitchFamily="18" charset="0"/>
                                <a:cs typeface="Times New Roman" panose="02020603050405020304" pitchFamily="18" charset="0"/>
                              </a:rPr>
                            </m:ctrlPr>
                          </m:dPr>
                          <m:e>
                            <m:f>
                              <m:fPr>
                                <m:ctrlPr>
                                  <a:rPr lang="vi-VN" sz="4000" i="1">
                                    <a:solidFill>
                                      <a:schemeClr val="tx1"/>
                                    </a:solidFill>
                                    <a:latin typeface="Cambria Math" panose="02040503050406030204" pitchFamily="18" charset="0"/>
                                  </a:rPr>
                                </m:ctrlPr>
                              </m:fPr>
                              <m:num>
                                <m:r>
                                  <a:rPr lang="vi-VN" sz="4000" i="1">
                                    <a:solidFill>
                                      <a:schemeClr val="tx1"/>
                                    </a:solidFill>
                                    <a:latin typeface="Cambria Math" panose="02040503050406030204" pitchFamily="18" charset="0"/>
                                  </a:rPr>
                                  <m:t>2</m:t>
                                </m:r>
                              </m:num>
                              <m:den>
                                <m:r>
                                  <a:rPr lang="vi-VN" sz="4000" i="1">
                                    <a:solidFill>
                                      <a:schemeClr val="tx1"/>
                                    </a:solidFill>
                                    <a:latin typeface="Cambria Math" panose="02040503050406030204" pitchFamily="18" charset="0"/>
                                  </a:rPr>
                                  <m:t>3</m:t>
                                </m:r>
                              </m:den>
                            </m:f>
                          </m:e>
                        </m:d>
                      </m:e>
                      <m:sup>
                        <m:r>
                          <a:rPr lang="en-US" sz="4000" b="0" i="1" smtClean="0">
                            <a:solidFill>
                              <a:schemeClr val="tx1"/>
                            </a:solidFill>
                            <a:latin typeface="Cambria Math" panose="02040503050406030204" pitchFamily="18" charset="0"/>
                            <a:cs typeface="Times New Roman" panose="02020603050405020304" pitchFamily="18" charset="0"/>
                          </a:rPr>
                          <m:t>2</m:t>
                        </m:r>
                      </m:sup>
                    </m:sSup>
                    <m:d>
                      <m:dPr>
                        <m:ctrlPr>
                          <a:rPr lang="en-US" sz="4000" b="0" i="1" smtClean="0">
                            <a:solidFill>
                              <a:schemeClr val="tx1"/>
                            </a:solidFill>
                            <a:latin typeface="Cambria Math" panose="02040503050406030204" pitchFamily="18" charset="0"/>
                            <a:cs typeface="Times New Roman" panose="02020603050405020304" pitchFamily="18" charset="0"/>
                          </a:rPr>
                        </m:ctrlPr>
                      </m:dPr>
                      <m:e>
                        <m:f>
                          <m:fPr>
                            <m:ctrlPr>
                              <a:rPr lang="en-US" sz="4000" b="0" i="1" smtClean="0">
                                <a:solidFill>
                                  <a:schemeClr val="tx1"/>
                                </a:solidFill>
                                <a:latin typeface="Cambria Math" panose="02040503050406030204" pitchFamily="18" charset="0"/>
                                <a:cs typeface="Times New Roman" panose="02020603050405020304" pitchFamily="18" charset="0"/>
                              </a:rPr>
                            </m:ctrlPr>
                          </m:fPr>
                          <m:num>
                            <m:r>
                              <a:rPr lang="en-US" sz="4000" b="0" i="1" smtClean="0">
                                <a:solidFill>
                                  <a:schemeClr val="tx1"/>
                                </a:solidFill>
                                <a:latin typeface="Cambria Math" panose="02040503050406030204" pitchFamily="18" charset="0"/>
                                <a:cs typeface="Times New Roman" panose="02020603050405020304" pitchFamily="18" charset="0"/>
                              </a:rPr>
                              <m:t>3</m:t>
                            </m:r>
                          </m:num>
                          <m:den>
                            <m:r>
                              <a:rPr lang="en-US" sz="4000" b="0" i="1" smtClean="0">
                                <a:solidFill>
                                  <a:schemeClr val="tx1"/>
                                </a:solidFill>
                                <a:latin typeface="Cambria Math" panose="02040503050406030204" pitchFamily="18" charset="0"/>
                                <a:cs typeface="Times New Roman" panose="02020603050405020304" pitchFamily="18" charset="0"/>
                              </a:rPr>
                              <m:t>4</m:t>
                            </m:r>
                          </m:den>
                        </m:f>
                        <m:r>
                          <a:rPr lang="en-US" sz="4000" b="0" i="1" smtClean="0">
                            <a:solidFill>
                              <a:schemeClr val="tx1"/>
                            </a:solidFill>
                            <a:latin typeface="Cambria Math" panose="02040503050406030204" pitchFamily="18" charset="0"/>
                            <a:cs typeface="Times New Roman" panose="02020603050405020304" pitchFamily="18" charset="0"/>
                          </a:rPr>
                          <m:t>−</m:t>
                        </m:r>
                        <m:f>
                          <m:fPr>
                            <m:ctrlPr>
                              <a:rPr lang="en-US" sz="4000" i="1">
                                <a:solidFill>
                                  <a:schemeClr val="tx1"/>
                                </a:solidFill>
                                <a:latin typeface="Cambria Math" panose="02040503050406030204" pitchFamily="18" charset="0"/>
                                <a:cs typeface="Times New Roman" panose="02020603050405020304" pitchFamily="18" charset="0"/>
                              </a:rPr>
                            </m:ctrlPr>
                          </m:fPr>
                          <m:num>
                            <m:r>
                              <a:rPr lang="en-US" sz="4000" b="0" i="1" smtClean="0">
                                <a:solidFill>
                                  <a:schemeClr val="tx1"/>
                                </a:solidFill>
                                <a:latin typeface="Cambria Math" panose="02040503050406030204" pitchFamily="18" charset="0"/>
                                <a:cs typeface="Times New Roman" panose="02020603050405020304" pitchFamily="18" charset="0"/>
                              </a:rPr>
                              <m:t>6</m:t>
                            </m:r>
                          </m:num>
                          <m:den>
                            <m:r>
                              <a:rPr lang="en-US" sz="4000" b="0" i="1" smtClean="0">
                                <a:solidFill>
                                  <a:schemeClr val="tx1"/>
                                </a:solidFill>
                                <a:latin typeface="Cambria Math" panose="02040503050406030204" pitchFamily="18" charset="0"/>
                                <a:cs typeface="Times New Roman" panose="02020603050405020304" pitchFamily="18" charset="0"/>
                              </a:rPr>
                              <m:t>12</m:t>
                            </m:r>
                          </m:den>
                        </m:f>
                      </m:e>
                    </m:d>
                  </m:oMath>
                </a14:m>
                <a:r>
                  <a:rPr lang="en-US" sz="4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dirty="0" smtClean="0">
                            <a:solidFill>
                              <a:schemeClr val="tx1"/>
                            </a:solidFill>
                            <a:latin typeface="Cambria Math" panose="02040503050406030204" pitchFamily="18" charset="0"/>
                            <a:cs typeface="Times New Roman" panose="02020603050405020304" pitchFamily="18" charset="0"/>
                          </a:rPr>
                        </m:ctrlPr>
                      </m:fPr>
                      <m:num>
                        <m:r>
                          <a:rPr lang="en-US" sz="4000" b="0" i="1" dirty="0" smtClean="0">
                            <a:solidFill>
                              <a:schemeClr val="tx1"/>
                            </a:solidFill>
                            <a:latin typeface="Cambria Math" panose="02040503050406030204" pitchFamily="18" charset="0"/>
                            <a:cs typeface="Times New Roman" panose="02020603050405020304" pitchFamily="18" charset="0"/>
                          </a:rPr>
                          <m:t>3</m:t>
                        </m:r>
                      </m:num>
                      <m:den>
                        <m:r>
                          <a:rPr lang="en-US" sz="4000" b="0" i="1" dirty="0" smtClean="0">
                            <a:solidFill>
                              <a:schemeClr val="tx1"/>
                            </a:solidFill>
                            <a:latin typeface="Cambria Math" panose="02040503050406030204" pitchFamily="18" charset="0"/>
                            <a:cs typeface="Times New Roman" panose="02020603050405020304" pitchFamily="18" charset="0"/>
                          </a:rPr>
                          <m:t>4</m:t>
                        </m:r>
                      </m:den>
                    </m:f>
                    <m:d>
                      <m:dPr>
                        <m:ctrlPr>
                          <a:rPr lang="en-US" sz="4000" b="0" i="1" dirty="0" smtClean="0">
                            <a:solidFill>
                              <a:schemeClr val="tx1"/>
                            </a:solidFill>
                            <a:latin typeface="Cambria Math" panose="02040503050406030204" pitchFamily="18" charset="0"/>
                            <a:cs typeface="Times New Roman" panose="02020603050405020304" pitchFamily="18" charset="0"/>
                          </a:rPr>
                        </m:ctrlPr>
                      </m:dPr>
                      <m:e>
                        <m:sSup>
                          <m:sSupPr>
                            <m:ctrlPr>
                              <a:rPr lang="en-US" sz="4000" i="1" dirty="0">
                                <a:solidFill>
                                  <a:schemeClr val="tx1"/>
                                </a:solidFill>
                                <a:latin typeface="Cambria Math" panose="02040503050406030204" pitchFamily="18" charset="0"/>
                                <a:cs typeface="Times New Roman" panose="02020603050405020304" pitchFamily="18" charset="0"/>
                              </a:rPr>
                            </m:ctrlPr>
                          </m:sSupPr>
                          <m:e>
                            <m:d>
                              <m:dPr>
                                <m:ctrlPr>
                                  <a:rPr lang="en-US" sz="4000" i="1" dirty="0">
                                    <a:solidFill>
                                      <a:schemeClr val="tx1"/>
                                    </a:solidFill>
                                    <a:latin typeface="Cambria Math" panose="02040503050406030204" pitchFamily="18" charset="0"/>
                                    <a:cs typeface="Times New Roman" panose="02020603050405020304" pitchFamily="18" charset="0"/>
                                  </a:rPr>
                                </m:ctrlPr>
                              </m:dPr>
                              <m:e>
                                <m:f>
                                  <m:fPr>
                                    <m:ctrlPr>
                                      <a:rPr lang="en-US" sz="4000" i="1" dirty="0">
                                        <a:solidFill>
                                          <a:schemeClr val="tx1"/>
                                        </a:solidFill>
                                        <a:latin typeface="Cambria Math" panose="02040503050406030204" pitchFamily="18" charset="0"/>
                                        <a:cs typeface="Times New Roman" panose="02020603050405020304" pitchFamily="18" charset="0"/>
                                      </a:rPr>
                                    </m:ctrlPr>
                                  </m:fPr>
                                  <m:num>
                                    <m:r>
                                      <a:rPr lang="en-US" sz="4000" i="1" dirty="0">
                                        <a:solidFill>
                                          <a:schemeClr val="tx1"/>
                                        </a:solidFill>
                                        <a:latin typeface="Cambria Math" panose="02040503050406030204" pitchFamily="18" charset="0"/>
                                        <a:cs typeface="Times New Roman" panose="02020603050405020304" pitchFamily="18" charset="0"/>
                                      </a:rPr>
                                      <m:t>2</m:t>
                                    </m:r>
                                  </m:num>
                                  <m:den>
                                    <m:r>
                                      <a:rPr lang="en-US" sz="4000" i="1" dirty="0">
                                        <a:solidFill>
                                          <a:schemeClr val="tx1"/>
                                        </a:solidFill>
                                        <a:latin typeface="Cambria Math" panose="02040503050406030204" pitchFamily="18" charset="0"/>
                                        <a:cs typeface="Times New Roman" panose="02020603050405020304" pitchFamily="18" charset="0"/>
                                      </a:rPr>
                                      <m:t>3</m:t>
                                    </m:r>
                                  </m:den>
                                </m:f>
                              </m:e>
                            </m:d>
                          </m:e>
                          <m:sup>
                            <m:r>
                              <a:rPr lang="en-US" sz="4000" i="1" dirty="0">
                                <a:solidFill>
                                  <a:schemeClr val="tx1"/>
                                </a:solidFill>
                                <a:latin typeface="Cambria Math" panose="02040503050406030204" pitchFamily="18" charset="0"/>
                                <a:cs typeface="Times New Roman" panose="02020603050405020304" pitchFamily="18" charset="0"/>
                              </a:rPr>
                              <m:t>2</m:t>
                            </m:r>
                          </m:sup>
                        </m:sSup>
                        <m:r>
                          <a:rPr lang="en-US" sz="4000" b="0" i="1" dirty="0" smtClean="0">
                            <a:solidFill>
                              <a:schemeClr val="tx1"/>
                            </a:solidFill>
                            <a:latin typeface="Cambria Math" panose="02040503050406030204" pitchFamily="18" charset="0"/>
                            <a:cs typeface="Times New Roman" panose="02020603050405020304" pitchFamily="18" charset="0"/>
                          </a:rPr>
                          <m:t>−</m:t>
                        </m:r>
                        <m:f>
                          <m:fPr>
                            <m:ctrlPr>
                              <a:rPr lang="en-US" sz="4000" b="0" i="1" dirty="0" smtClean="0">
                                <a:solidFill>
                                  <a:schemeClr val="tx1"/>
                                </a:solidFill>
                                <a:latin typeface="Cambria Math" panose="02040503050406030204" pitchFamily="18" charset="0"/>
                                <a:cs typeface="Times New Roman" panose="02020603050405020304" pitchFamily="18" charset="0"/>
                              </a:rPr>
                            </m:ctrlPr>
                          </m:fPr>
                          <m:num>
                            <m:r>
                              <a:rPr lang="en-US" sz="4000" b="0" i="1" dirty="0" smtClean="0">
                                <a:solidFill>
                                  <a:schemeClr val="tx1"/>
                                </a:solidFill>
                                <a:latin typeface="Cambria Math" panose="02040503050406030204" pitchFamily="18" charset="0"/>
                                <a:cs typeface="Times New Roman" panose="02020603050405020304" pitchFamily="18" charset="0"/>
                              </a:rPr>
                              <m:t>6</m:t>
                            </m:r>
                          </m:num>
                          <m:den>
                            <m:r>
                              <a:rPr lang="en-US" sz="4000" b="0" i="1" dirty="0" smtClean="0">
                                <a:solidFill>
                                  <a:schemeClr val="tx1"/>
                                </a:solidFill>
                                <a:latin typeface="Cambria Math" panose="02040503050406030204" pitchFamily="18" charset="0"/>
                                <a:cs typeface="Times New Roman" panose="02020603050405020304" pitchFamily="18" charset="0"/>
                              </a:rPr>
                              <m:t>12</m:t>
                            </m:r>
                          </m:den>
                        </m:f>
                      </m:e>
                    </m:d>
                  </m:oMath>
                </a14:m>
                <a:endParaRPr lang="en-US" sz="4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Hình chữ nhật 2"/>
              <p:cNvSpPr>
                <a:spLocks noRot="1" noChangeAspect="1" noMove="1" noResize="1" noEditPoints="1" noAdjustHandles="1" noChangeArrowheads="1" noChangeShapeType="1" noTextEdit="1"/>
              </p:cNvSpPr>
              <p:nvPr/>
            </p:nvSpPr>
            <p:spPr>
              <a:xfrm>
                <a:off x="838200" y="95250"/>
                <a:ext cx="10515600" cy="1809750"/>
              </a:xfrm>
              <a:prstGeom prst="rect">
                <a:avLst/>
              </a:prstGeom>
              <a:blipFill>
                <a:blip r:embed="rId2"/>
                <a:stretch>
                  <a:fillRect l="-1966" t="-12625" b="-3654"/>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8437" y="2057400"/>
                <a:ext cx="5477846" cy="2918299"/>
              </a:xfrm>
              <a:prstGeom prst="rect">
                <a:avLst/>
              </a:prstGeom>
              <a:noFill/>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á</m:t>
                    </m:r>
                    <m:r>
                      <a:rPr lang="en-US" sz="2800" b="0" i="1" smtClean="0">
                        <a:latin typeface="Cambria Math" panose="02040503050406030204" pitchFamily="18" charset="0"/>
                      </a:rPr>
                      <m:t>𝑐h</m:t>
                    </m:r>
                    <m:r>
                      <a:rPr lang="en-US" sz="2800" b="0" i="1" smtClean="0">
                        <a:latin typeface="Cambria Math" panose="02040503050406030204" pitchFamily="18" charset="0"/>
                      </a:rPr>
                      <m:t> 1:</m:t>
                    </m:r>
                    <m:sSup>
                      <m:sSupPr>
                        <m:ctrlPr>
                          <a:rPr lang="vi-VN" sz="2800" i="1">
                            <a:latin typeface="Cambria Math" panose="02040503050406030204" pitchFamily="18" charset="0"/>
                            <a:cs typeface="Times New Roman" panose="02020603050405020304" pitchFamily="18" charset="0"/>
                          </a:rPr>
                        </m:ctrlPr>
                      </m:sSupPr>
                      <m:e>
                        <m:d>
                          <m:dPr>
                            <m:ctrlPr>
                              <a:rPr lang="vi-VN" sz="2800" i="1">
                                <a:latin typeface="Cambria Math" panose="02040503050406030204" pitchFamily="18" charset="0"/>
                                <a:cs typeface="Times New Roman" panose="02020603050405020304" pitchFamily="18" charset="0"/>
                              </a:rPr>
                            </m:ctrlPr>
                          </m:dPr>
                          <m:e>
                            <m:f>
                              <m:fPr>
                                <m:ctrlPr>
                                  <a:rPr lang="vi-VN" sz="2800" i="1">
                                    <a:latin typeface="Cambria Math" panose="02040503050406030204" pitchFamily="18" charset="0"/>
                                  </a:rPr>
                                </m:ctrlPr>
                              </m:fPr>
                              <m:num>
                                <m:r>
                                  <a:rPr lang="vi-VN" sz="2800" i="1">
                                    <a:latin typeface="Cambria Math" panose="02040503050406030204" pitchFamily="18" charset="0"/>
                                  </a:rPr>
                                  <m:t>2</m:t>
                                </m:r>
                              </m:num>
                              <m:den>
                                <m:r>
                                  <a:rPr lang="vi-VN" sz="2800" i="1">
                                    <a:latin typeface="Cambria Math" panose="02040503050406030204" pitchFamily="18" charset="0"/>
                                  </a:rPr>
                                  <m:t>3</m:t>
                                </m:r>
                              </m:den>
                            </m:f>
                          </m:e>
                        </m:d>
                      </m:e>
                      <m:sup>
                        <m:r>
                          <a:rPr lang="en-US" sz="2800" i="1">
                            <a:latin typeface="Cambria Math" panose="02040503050406030204" pitchFamily="18" charset="0"/>
                            <a:cs typeface="Times New Roman" panose="02020603050405020304" pitchFamily="18" charset="0"/>
                          </a:rPr>
                          <m:t>2</m:t>
                        </m:r>
                      </m:sup>
                    </m:sSup>
                    <m:d>
                      <m:dPr>
                        <m:ctrlPr>
                          <a:rPr lang="en-US" sz="2800" i="1">
                            <a:latin typeface="Cambria Math" panose="02040503050406030204" pitchFamily="18" charset="0"/>
                            <a:cs typeface="Times New Roman" panose="02020603050405020304" pitchFamily="18" charset="0"/>
                          </a:rPr>
                        </m:ctrlPr>
                      </m:dPr>
                      <m:e>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3</m:t>
                            </m:r>
                          </m:num>
                          <m:den>
                            <m:r>
                              <a:rPr lang="en-US" sz="2800" i="1">
                                <a:latin typeface="Cambria Math" panose="02040503050406030204" pitchFamily="18" charset="0"/>
                                <a:cs typeface="Times New Roman" panose="02020603050405020304" pitchFamily="18" charset="0"/>
                              </a:rPr>
                              <m:t>4</m:t>
                            </m:r>
                          </m:den>
                        </m:f>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6</m:t>
                            </m:r>
                          </m:num>
                          <m:den>
                            <m:r>
                              <a:rPr lang="en-US" sz="2800" i="1">
                                <a:latin typeface="Cambria Math" panose="02040503050406030204" pitchFamily="18" charset="0"/>
                                <a:cs typeface="Times New Roman" panose="02020603050405020304" pitchFamily="18" charset="0"/>
                              </a:rPr>
                              <m:t>12</m:t>
                            </m:r>
                          </m:den>
                        </m:f>
                      </m:e>
                    </m:d>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dirty="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3</m:t>
                        </m:r>
                      </m:num>
                      <m:den>
                        <m:r>
                          <a:rPr lang="en-US" sz="2800" i="1" dirty="0">
                            <a:latin typeface="Cambria Math" panose="02040503050406030204" pitchFamily="18" charset="0"/>
                            <a:cs typeface="Times New Roman" panose="02020603050405020304" pitchFamily="18" charset="0"/>
                          </a:rPr>
                          <m:t>4</m:t>
                        </m:r>
                      </m:den>
                    </m:f>
                    <m:d>
                      <m:dPr>
                        <m:ctrlPr>
                          <a:rPr lang="en-US" sz="2800" i="1" dirty="0">
                            <a:latin typeface="Cambria Math" panose="02040503050406030204" pitchFamily="18" charset="0"/>
                            <a:cs typeface="Times New Roman" panose="02020603050405020304" pitchFamily="18" charset="0"/>
                          </a:rPr>
                        </m:ctrlPr>
                      </m:dPr>
                      <m:e>
                        <m:sSup>
                          <m:sSupPr>
                            <m:ctrlPr>
                              <a:rPr lang="en-US" sz="2800" i="1" dirty="0">
                                <a:latin typeface="Cambria Math" panose="02040503050406030204" pitchFamily="18" charset="0"/>
                                <a:cs typeface="Times New Roman" panose="02020603050405020304" pitchFamily="18" charset="0"/>
                              </a:rPr>
                            </m:ctrlPr>
                          </m:sSupPr>
                          <m:e>
                            <m:d>
                              <m:dPr>
                                <m:ctrlPr>
                                  <a:rPr lang="en-US" sz="2800" i="1" dirty="0">
                                    <a:latin typeface="Cambria Math" panose="02040503050406030204" pitchFamily="18" charset="0"/>
                                    <a:cs typeface="Times New Roman" panose="02020603050405020304" pitchFamily="18" charset="0"/>
                                  </a:rPr>
                                </m:ctrlPr>
                              </m:dPr>
                              <m:e>
                                <m:f>
                                  <m:fPr>
                                    <m:ctrlPr>
                                      <a:rPr lang="en-US" sz="2800" i="1" dirty="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2</m:t>
                                    </m:r>
                                  </m:num>
                                  <m:den>
                                    <m:r>
                                      <a:rPr lang="en-US" sz="2800" i="1" dirty="0">
                                        <a:latin typeface="Cambria Math" panose="02040503050406030204" pitchFamily="18" charset="0"/>
                                        <a:cs typeface="Times New Roman" panose="02020603050405020304" pitchFamily="18" charset="0"/>
                                      </a:rPr>
                                      <m:t>3</m:t>
                                    </m:r>
                                  </m:den>
                                </m:f>
                              </m:e>
                            </m:d>
                          </m:e>
                          <m:sup>
                            <m:r>
                              <a:rPr lang="en-US" sz="2800" i="1" dirty="0">
                                <a:latin typeface="Cambria Math" panose="02040503050406030204" pitchFamily="18" charset="0"/>
                                <a:cs typeface="Times New Roman" panose="02020603050405020304" pitchFamily="18" charset="0"/>
                              </a:rPr>
                              <m:t>2</m:t>
                            </m:r>
                          </m:sup>
                        </m:sSup>
                        <m:r>
                          <a:rPr lang="en-US" sz="2800" i="1" dirty="0">
                            <a:latin typeface="Cambria Math" panose="02040503050406030204" pitchFamily="18" charset="0"/>
                            <a:cs typeface="Times New Roman" panose="02020603050405020304" pitchFamily="18" charset="0"/>
                          </a:rPr>
                          <m:t>−</m:t>
                        </m:r>
                        <m:f>
                          <m:fPr>
                            <m:ctrlPr>
                              <a:rPr lang="en-US" sz="2800" i="1" dirty="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6</m:t>
                            </m:r>
                          </m:num>
                          <m:den>
                            <m:r>
                              <a:rPr lang="en-US" sz="2800" i="1" dirty="0">
                                <a:latin typeface="Cambria Math" panose="02040503050406030204" pitchFamily="18" charset="0"/>
                                <a:cs typeface="Times New Roman" panose="02020603050405020304" pitchFamily="18" charset="0"/>
                              </a:rPr>
                              <m:t>12</m:t>
                            </m:r>
                          </m:den>
                        </m:f>
                      </m:e>
                    </m:d>
                  </m:oMath>
                </a14:m>
                <a:endParaRPr lang="en-US" sz="2800" dirty="0"/>
              </a:p>
              <a:p>
                <a:r>
                  <a:rPr lang="en-US" sz="2800" dirty="0"/>
                  <a:t>=</a:t>
                </a:r>
                <a14:m>
                  <m:oMath xmlns:m="http://schemas.openxmlformats.org/officeDocument/2006/math">
                    <m:f>
                      <m:fPr>
                        <m:ctrlPr>
                          <a:rPr lang="en-US"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4</m:t>
                        </m:r>
                      </m:num>
                      <m:den>
                        <m:r>
                          <a:rPr lang="en-US" sz="2800" b="0" i="1" smtClean="0">
                            <a:latin typeface="Cambria Math" panose="02040503050406030204" pitchFamily="18" charset="0"/>
                            <a:cs typeface="Times New Roman" panose="02020603050405020304" pitchFamily="18" charset="0"/>
                          </a:rPr>
                          <m:t>9</m:t>
                        </m:r>
                      </m:den>
                    </m:f>
                    <m:d>
                      <m:dPr>
                        <m:ctrlPr>
                          <a:rPr lang="en-US" sz="2800" i="1">
                            <a:latin typeface="Cambria Math" panose="02040503050406030204" pitchFamily="18" charset="0"/>
                            <a:cs typeface="Times New Roman" panose="02020603050405020304" pitchFamily="18" charset="0"/>
                          </a:rPr>
                        </m:ctrlPr>
                      </m:dPr>
                      <m:e>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3</m:t>
                            </m:r>
                          </m:num>
                          <m:den>
                            <m:r>
                              <a:rPr lang="en-US" sz="2800" i="1">
                                <a:latin typeface="Cambria Math" panose="02040503050406030204" pitchFamily="18" charset="0"/>
                                <a:cs typeface="Times New Roman" panose="02020603050405020304" pitchFamily="18" charset="0"/>
                              </a:rPr>
                              <m:t>4</m:t>
                            </m:r>
                          </m:den>
                        </m:f>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6</m:t>
                            </m:r>
                          </m:num>
                          <m:den>
                            <m:r>
                              <a:rPr lang="en-US" sz="2800" i="1">
                                <a:latin typeface="Cambria Math" panose="02040503050406030204" pitchFamily="18" charset="0"/>
                                <a:cs typeface="Times New Roman" panose="02020603050405020304" pitchFamily="18" charset="0"/>
                              </a:rPr>
                              <m:t>12</m:t>
                            </m:r>
                          </m:den>
                        </m:f>
                      </m:e>
                    </m:d>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dirty="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3</m:t>
                        </m:r>
                      </m:num>
                      <m:den>
                        <m:r>
                          <a:rPr lang="en-US" sz="2800" i="1" dirty="0">
                            <a:latin typeface="Cambria Math" panose="02040503050406030204" pitchFamily="18" charset="0"/>
                            <a:cs typeface="Times New Roman" panose="02020603050405020304" pitchFamily="18" charset="0"/>
                          </a:rPr>
                          <m:t>4</m:t>
                        </m:r>
                      </m:den>
                    </m:f>
                    <m:d>
                      <m:dPr>
                        <m:ctrlPr>
                          <a:rPr lang="en-US" sz="2800" i="1" dirty="0">
                            <a:latin typeface="Cambria Math" panose="02040503050406030204" pitchFamily="18" charset="0"/>
                            <a:cs typeface="Times New Roman" panose="02020603050405020304" pitchFamily="18" charset="0"/>
                          </a:rPr>
                        </m:ctrlPr>
                      </m:dPr>
                      <m:e>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4</m:t>
                            </m:r>
                          </m:num>
                          <m:den>
                            <m:r>
                              <a:rPr lang="en-US" sz="2800" i="1">
                                <a:latin typeface="Cambria Math" panose="02040503050406030204" pitchFamily="18" charset="0"/>
                                <a:cs typeface="Times New Roman" panose="02020603050405020304" pitchFamily="18" charset="0"/>
                              </a:rPr>
                              <m:t>9</m:t>
                            </m:r>
                          </m:den>
                        </m:f>
                        <m:r>
                          <a:rPr lang="en-US" sz="2800" i="1" dirty="0">
                            <a:latin typeface="Cambria Math" panose="02040503050406030204" pitchFamily="18" charset="0"/>
                            <a:cs typeface="Times New Roman" panose="02020603050405020304" pitchFamily="18" charset="0"/>
                          </a:rPr>
                          <m:t>−</m:t>
                        </m:r>
                        <m:f>
                          <m:fPr>
                            <m:ctrlPr>
                              <a:rPr lang="en-US" sz="2800" i="1" dirty="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6</m:t>
                            </m:r>
                          </m:num>
                          <m:den>
                            <m:r>
                              <a:rPr lang="en-US" sz="2800" i="1" dirty="0">
                                <a:latin typeface="Cambria Math" panose="02040503050406030204" pitchFamily="18" charset="0"/>
                                <a:cs typeface="Times New Roman" panose="02020603050405020304" pitchFamily="18" charset="0"/>
                              </a:rPr>
                              <m:t>12</m:t>
                            </m:r>
                          </m:den>
                        </m:f>
                      </m:e>
                    </m:d>
                  </m:oMath>
                </a14:m>
                <a:endParaRPr lang="en-US" sz="2800" dirty="0"/>
              </a:p>
              <a:p>
                <a:r>
                  <a:rPr lang="en-US" sz="2800" dirty="0"/>
                  <a:t>=</a:t>
                </a:r>
                <a14:m>
                  <m:oMath xmlns:m="http://schemas.openxmlformats.org/officeDocument/2006/math">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9</m:t>
                            </m:r>
                          </m:den>
                        </m:f>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4</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9</m:t>
                            </m:r>
                          </m:den>
                        </m:f>
                      </m:e>
                    </m:d>
                    <m:r>
                      <a:rPr lang="en-US" sz="2800" b="0" i="1" smtClean="0">
                        <a:latin typeface="Cambria Math" panose="02040503050406030204" pitchFamily="18" charset="0"/>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9</m:t>
                            </m:r>
                          </m:den>
                        </m:f>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b="0" i="1" smtClean="0">
                                <a:latin typeface="Cambria Math" panose="02040503050406030204" pitchFamily="18" charset="0"/>
                              </a:rPr>
                              <m:t>6</m:t>
                            </m:r>
                          </m:num>
                          <m:den>
                            <m:r>
                              <a:rPr lang="en-US" sz="2800" b="0" i="1" smtClean="0">
                                <a:latin typeface="Cambria Math" panose="02040503050406030204" pitchFamily="18" charset="0"/>
                              </a:rPr>
                              <m:t>12</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4</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6</m:t>
                            </m:r>
                          </m:num>
                          <m:den>
                            <m:r>
                              <a:rPr lang="en-US" sz="2800" b="0" i="1" smtClean="0">
                                <a:latin typeface="Cambria Math" panose="02040503050406030204" pitchFamily="18" charset="0"/>
                              </a:rPr>
                              <m:t>12</m:t>
                            </m:r>
                          </m:den>
                        </m:f>
                      </m:e>
                    </m:d>
                  </m:oMath>
                </a14:m>
                <a:endParaRPr lang="en-US" sz="2800" dirty="0"/>
              </a:p>
              <a:p>
                <a:r>
                  <a:rPr lang="en-US" sz="2800" dirty="0"/>
                  <a:t>=</a:t>
                </a:r>
                <a14:m>
                  <m:oMath xmlns:m="http://schemas.openxmlformats.org/officeDocument/2006/math">
                    <m:r>
                      <a:rPr lang="en-US" sz="2800" b="0" i="1" smtClean="0">
                        <a:latin typeface="Cambria Math" panose="02040503050406030204" pitchFamily="18" charset="0"/>
                      </a:rPr>
                      <m:t>0−</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9</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72</m:t>
                        </m:r>
                      </m:den>
                    </m:f>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28437" y="2057400"/>
                <a:ext cx="5477846" cy="2918299"/>
              </a:xfrm>
              <a:prstGeom prst="rect">
                <a:avLst/>
              </a:prstGeom>
              <a:blipFill>
                <a:blip r:embed="rId3"/>
                <a:stretch>
                  <a:fillRect l="-4009" b="-27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48400" y="2055223"/>
                <a:ext cx="5547515" cy="2918299"/>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á</m:t>
                    </m:r>
                    <m:r>
                      <a:rPr lang="en-US" sz="2800" b="0" i="1" smtClean="0">
                        <a:latin typeface="Cambria Math" panose="02040503050406030204" pitchFamily="18" charset="0"/>
                      </a:rPr>
                      <m:t>𝑐h</m:t>
                    </m:r>
                    <m:r>
                      <a:rPr lang="en-US" sz="2800" b="0" i="1" smtClean="0">
                        <a:latin typeface="Cambria Math" panose="02040503050406030204" pitchFamily="18" charset="0"/>
                      </a:rPr>
                      <m:t> 2:</m:t>
                    </m:r>
                    <m:sSup>
                      <m:sSupPr>
                        <m:ctrlPr>
                          <a:rPr lang="vi-VN" sz="2800" i="1">
                            <a:latin typeface="Cambria Math" panose="02040503050406030204" pitchFamily="18" charset="0"/>
                            <a:cs typeface="Times New Roman" panose="02020603050405020304" pitchFamily="18" charset="0"/>
                          </a:rPr>
                        </m:ctrlPr>
                      </m:sSupPr>
                      <m:e>
                        <m:d>
                          <m:dPr>
                            <m:ctrlPr>
                              <a:rPr lang="vi-VN" sz="2800" i="1">
                                <a:latin typeface="Cambria Math" panose="02040503050406030204" pitchFamily="18" charset="0"/>
                                <a:cs typeface="Times New Roman" panose="02020603050405020304" pitchFamily="18" charset="0"/>
                              </a:rPr>
                            </m:ctrlPr>
                          </m:dPr>
                          <m:e>
                            <m:f>
                              <m:fPr>
                                <m:ctrlPr>
                                  <a:rPr lang="vi-VN" sz="2800" i="1">
                                    <a:latin typeface="Cambria Math" panose="02040503050406030204" pitchFamily="18" charset="0"/>
                                  </a:rPr>
                                </m:ctrlPr>
                              </m:fPr>
                              <m:num>
                                <m:r>
                                  <a:rPr lang="vi-VN" sz="2800" i="1">
                                    <a:latin typeface="Cambria Math" panose="02040503050406030204" pitchFamily="18" charset="0"/>
                                  </a:rPr>
                                  <m:t>2</m:t>
                                </m:r>
                              </m:num>
                              <m:den>
                                <m:r>
                                  <a:rPr lang="vi-VN" sz="2800" i="1">
                                    <a:latin typeface="Cambria Math" panose="02040503050406030204" pitchFamily="18" charset="0"/>
                                  </a:rPr>
                                  <m:t>3</m:t>
                                </m:r>
                              </m:den>
                            </m:f>
                          </m:e>
                        </m:d>
                      </m:e>
                      <m:sup>
                        <m:r>
                          <a:rPr lang="en-US" sz="2800" i="1">
                            <a:latin typeface="Cambria Math" panose="02040503050406030204" pitchFamily="18" charset="0"/>
                            <a:cs typeface="Times New Roman" panose="02020603050405020304" pitchFamily="18" charset="0"/>
                          </a:rPr>
                          <m:t>2</m:t>
                        </m:r>
                      </m:sup>
                    </m:sSup>
                    <m:d>
                      <m:dPr>
                        <m:ctrlPr>
                          <a:rPr lang="en-US" sz="2800" i="1">
                            <a:latin typeface="Cambria Math" panose="02040503050406030204" pitchFamily="18" charset="0"/>
                            <a:cs typeface="Times New Roman" panose="02020603050405020304" pitchFamily="18" charset="0"/>
                          </a:rPr>
                        </m:ctrlPr>
                      </m:dPr>
                      <m:e>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3</m:t>
                            </m:r>
                          </m:num>
                          <m:den>
                            <m:r>
                              <a:rPr lang="en-US" sz="2800" i="1">
                                <a:latin typeface="Cambria Math" panose="02040503050406030204" pitchFamily="18" charset="0"/>
                                <a:cs typeface="Times New Roman" panose="02020603050405020304" pitchFamily="18" charset="0"/>
                              </a:rPr>
                              <m:t>4</m:t>
                            </m:r>
                          </m:den>
                        </m:f>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6</m:t>
                            </m:r>
                          </m:num>
                          <m:den>
                            <m:r>
                              <a:rPr lang="en-US" sz="2800" i="1">
                                <a:latin typeface="Cambria Math" panose="02040503050406030204" pitchFamily="18" charset="0"/>
                                <a:cs typeface="Times New Roman" panose="02020603050405020304" pitchFamily="18" charset="0"/>
                              </a:rPr>
                              <m:t>12</m:t>
                            </m:r>
                          </m:den>
                        </m:f>
                      </m:e>
                    </m:d>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dirty="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3</m:t>
                        </m:r>
                      </m:num>
                      <m:den>
                        <m:r>
                          <a:rPr lang="en-US" sz="2800" i="1" dirty="0">
                            <a:latin typeface="Cambria Math" panose="02040503050406030204" pitchFamily="18" charset="0"/>
                            <a:cs typeface="Times New Roman" panose="02020603050405020304" pitchFamily="18" charset="0"/>
                          </a:rPr>
                          <m:t>4</m:t>
                        </m:r>
                      </m:den>
                    </m:f>
                    <m:d>
                      <m:dPr>
                        <m:ctrlPr>
                          <a:rPr lang="en-US" sz="2800" i="1" dirty="0">
                            <a:latin typeface="Cambria Math" panose="02040503050406030204" pitchFamily="18" charset="0"/>
                            <a:cs typeface="Times New Roman" panose="02020603050405020304" pitchFamily="18" charset="0"/>
                          </a:rPr>
                        </m:ctrlPr>
                      </m:dPr>
                      <m:e>
                        <m:sSup>
                          <m:sSupPr>
                            <m:ctrlPr>
                              <a:rPr lang="en-US" sz="2800" i="1" dirty="0">
                                <a:latin typeface="Cambria Math" panose="02040503050406030204" pitchFamily="18" charset="0"/>
                                <a:cs typeface="Times New Roman" panose="02020603050405020304" pitchFamily="18" charset="0"/>
                              </a:rPr>
                            </m:ctrlPr>
                          </m:sSupPr>
                          <m:e>
                            <m:d>
                              <m:dPr>
                                <m:ctrlPr>
                                  <a:rPr lang="en-US" sz="2800" i="1" dirty="0">
                                    <a:latin typeface="Cambria Math" panose="02040503050406030204" pitchFamily="18" charset="0"/>
                                    <a:cs typeface="Times New Roman" panose="02020603050405020304" pitchFamily="18" charset="0"/>
                                  </a:rPr>
                                </m:ctrlPr>
                              </m:dPr>
                              <m:e>
                                <m:f>
                                  <m:fPr>
                                    <m:ctrlPr>
                                      <a:rPr lang="en-US" sz="2800" i="1" dirty="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2</m:t>
                                    </m:r>
                                  </m:num>
                                  <m:den>
                                    <m:r>
                                      <a:rPr lang="en-US" sz="2800" i="1" dirty="0">
                                        <a:latin typeface="Cambria Math" panose="02040503050406030204" pitchFamily="18" charset="0"/>
                                        <a:cs typeface="Times New Roman" panose="02020603050405020304" pitchFamily="18" charset="0"/>
                                      </a:rPr>
                                      <m:t>3</m:t>
                                    </m:r>
                                  </m:den>
                                </m:f>
                              </m:e>
                            </m:d>
                          </m:e>
                          <m:sup>
                            <m:r>
                              <a:rPr lang="en-US" sz="2800" i="1" dirty="0">
                                <a:latin typeface="Cambria Math" panose="02040503050406030204" pitchFamily="18" charset="0"/>
                                <a:cs typeface="Times New Roman" panose="02020603050405020304" pitchFamily="18" charset="0"/>
                              </a:rPr>
                              <m:t>2</m:t>
                            </m:r>
                          </m:sup>
                        </m:sSup>
                        <m:r>
                          <a:rPr lang="en-US" sz="2800" i="1" dirty="0">
                            <a:latin typeface="Cambria Math" panose="02040503050406030204" pitchFamily="18" charset="0"/>
                            <a:cs typeface="Times New Roman" panose="02020603050405020304" pitchFamily="18" charset="0"/>
                          </a:rPr>
                          <m:t>−</m:t>
                        </m:r>
                        <m:f>
                          <m:fPr>
                            <m:ctrlPr>
                              <a:rPr lang="en-US" sz="2800" i="1" dirty="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6</m:t>
                            </m:r>
                          </m:num>
                          <m:den>
                            <m:r>
                              <a:rPr lang="en-US" sz="2800" i="1" dirty="0">
                                <a:latin typeface="Cambria Math" panose="02040503050406030204" pitchFamily="18" charset="0"/>
                                <a:cs typeface="Times New Roman" panose="02020603050405020304" pitchFamily="18" charset="0"/>
                              </a:rPr>
                              <m:t>12</m:t>
                            </m:r>
                          </m:den>
                        </m:f>
                      </m:e>
                    </m:d>
                  </m:oMath>
                </a14:m>
                <a:endParaRPr lang="en-US" sz="2800" dirty="0"/>
              </a:p>
              <a:p>
                <a:r>
                  <a:rPr lang="en-US" sz="2800" dirty="0"/>
                  <a:t>=</a:t>
                </a:r>
                <a14:m>
                  <m:oMath xmlns:m="http://schemas.openxmlformats.org/officeDocument/2006/math">
                    <m:f>
                      <m:fPr>
                        <m:ctrlPr>
                          <a:rPr lang="en-US"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4</m:t>
                        </m:r>
                      </m:num>
                      <m:den>
                        <m:r>
                          <a:rPr lang="en-US" sz="2800" b="0" i="1" smtClean="0">
                            <a:latin typeface="Cambria Math" panose="02040503050406030204" pitchFamily="18" charset="0"/>
                            <a:cs typeface="Times New Roman" panose="02020603050405020304" pitchFamily="18" charset="0"/>
                          </a:rPr>
                          <m:t>9</m:t>
                        </m:r>
                      </m:den>
                    </m:f>
                    <m:d>
                      <m:dPr>
                        <m:ctrlPr>
                          <a:rPr lang="en-US" sz="2800" i="1">
                            <a:latin typeface="Cambria Math" panose="02040503050406030204" pitchFamily="18" charset="0"/>
                            <a:cs typeface="Times New Roman" panose="02020603050405020304" pitchFamily="18" charset="0"/>
                          </a:rPr>
                        </m:ctrlPr>
                      </m:dPr>
                      <m:e>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3</m:t>
                            </m:r>
                          </m:num>
                          <m:den>
                            <m:r>
                              <a:rPr lang="en-US" sz="2800" i="1">
                                <a:latin typeface="Cambria Math" panose="02040503050406030204" pitchFamily="18" charset="0"/>
                                <a:cs typeface="Times New Roman" panose="02020603050405020304" pitchFamily="18" charset="0"/>
                              </a:rPr>
                              <m:t>4</m:t>
                            </m:r>
                          </m:den>
                        </m:f>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i="1">
                                <a:latin typeface="Cambria Math" panose="02040503050406030204" pitchFamily="18" charset="0"/>
                                <a:cs typeface="Times New Roman" panose="02020603050405020304" pitchFamily="18" charset="0"/>
                              </a:rPr>
                              <m:t>2</m:t>
                            </m:r>
                          </m:den>
                        </m:f>
                      </m:e>
                    </m:d>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dirty="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3</m:t>
                        </m:r>
                      </m:num>
                      <m:den>
                        <m:r>
                          <a:rPr lang="en-US" sz="2800" i="1" dirty="0">
                            <a:latin typeface="Cambria Math" panose="02040503050406030204" pitchFamily="18" charset="0"/>
                            <a:cs typeface="Times New Roman" panose="02020603050405020304" pitchFamily="18" charset="0"/>
                          </a:rPr>
                          <m:t>4</m:t>
                        </m:r>
                      </m:den>
                    </m:f>
                    <m:d>
                      <m:dPr>
                        <m:ctrlPr>
                          <a:rPr lang="en-US" sz="2800" i="1" dirty="0">
                            <a:latin typeface="Cambria Math" panose="02040503050406030204" pitchFamily="18" charset="0"/>
                            <a:cs typeface="Times New Roman" panose="02020603050405020304" pitchFamily="18" charset="0"/>
                          </a:rPr>
                        </m:ctrlPr>
                      </m:dPr>
                      <m:e>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4</m:t>
                            </m:r>
                          </m:num>
                          <m:den>
                            <m:r>
                              <a:rPr lang="en-US" sz="2800" i="1">
                                <a:latin typeface="Cambria Math" panose="02040503050406030204" pitchFamily="18" charset="0"/>
                                <a:cs typeface="Times New Roman" panose="02020603050405020304" pitchFamily="18" charset="0"/>
                              </a:rPr>
                              <m:t>9</m:t>
                            </m:r>
                          </m:den>
                        </m:f>
                        <m:r>
                          <a:rPr lang="en-US" sz="2800" i="1" dirty="0">
                            <a:latin typeface="Cambria Math" panose="02040503050406030204" pitchFamily="18" charset="0"/>
                            <a:cs typeface="Times New Roman" panose="02020603050405020304" pitchFamily="18" charset="0"/>
                          </a:rPr>
                          <m:t>−</m:t>
                        </m:r>
                        <m:f>
                          <m:fPr>
                            <m:ctrlPr>
                              <a:rPr lang="en-US" sz="2800" i="1" dirty="0">
                                <a:latin typeface="Cambria Math" panose="02040503050406030204" pitchFamily="18" charset="0"/>
                                <a:cs typeface="Times New Roman" panose="02020603050405020304" pitchFamily="18" charset="0"/>
                              </a:rPr>
                            </m:ctrlPr>
                          </m:fPr>
                          <m:num>
                            <m:r>
                              <a:rPr lang="en-US" sz="2800" b="0" i="1" dirty="0" smtClean="0">
                                <a:latin typeface="Cambria Math" panose="02040503050406030204" pitchFamily="18" charset="0"/>
                                <a:cs typeface="Times New Roman" panose="02020603050405020304" pitchFamily="18" charset="0"/>
                              </a:rPr>
                              <m:t>1</m:t>
                            </m:r>
                          </m:num>
                          <m:den>
                            <m:r>
                              <a:rPr lang="en-US" sz="2800" b="0" i="1" dirty="0" smtClean="0">
                                <a:latin typeface="Cambria Math" panose="02040503050406030204" pitchFamily="18" charset="0"/>
                                <a:cs typeface="Times New Roman" panose="02020603050405020304" pitchFamily="18" charset="0"/>
                              </a:rPr>
                              <m:t>2</m:t>
                            </m:r>
                          </m:den>
                        </m:f>
                      </m:e>
                    </m:d>
                  </m:oMath>
                </a14:m>
                <a:endParaRPr lang="en-US" sz="2800" dirty="0"/>
              </a:p>
              <a:p>
                <a:r>
                  <a:rPr lang="en-US" sz="2800" dirty="0"/>
                  <a:t>=</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9</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4</m:t>
                        </m:r>
                      </m:den>
                    </m:f>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18</m:t>
                            </m:r>
                          </m:den>
                        </m:f>
                      </m:e>
                    </m:d>
                  </m:oMath>
                </a14:m>
                <a:endParaRPr lang="en-US" sz="2800" dirty="0"/>
              </a:p>
              <a:p>
                <a:r>
                  <a:rPr lang="en-US" sz="2800" dirty="0"/>
                  <a:t>=</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9</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24</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72</m:t>
                        </m:r>
                      </m:den>
                    </m:f>
                  </m:oMath>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248400" y="2055223"/>
                <a:ext cx="5547515" cy="2918299"/>
              </a:xfrm>
              <a:prstGeom prst="rect">
                <a:avLst/>
              </a:prstGeom>
              <a:blipFill>
                <a:blip r:embed="rId4"/>
                <a:stretch>
                  <a:fillRect l="-3846" b="-1879"/>
                </a:stretch>
              </a:blipFill>
            </p:spPr>
            <p:txBody>
              <a:bodyPr/>
              <a:lstStyle/>
              <a:p>
                <a:r>
                  <a:rPr lang="en-US">
                    <a:noFill/>
                  </a:rPr>
                  <a:t> </a:t>
                </a:r>
              </a:p>
            </p:txBody>
          </p:sp>
        </mc:Fallback>
      </mc:AlternateContent>
      <p:cxnSp>
        <p:nvCxnSpPr>
          <p:cNvPr id="10" name="Straight Connector 9"/>
          <p:cNvCxnSpPr/>
          <p:nvPr/>
        </p:nvCxnSpPr>
        <p:spPr>
          <a:xfrm>
            <a:off x="5806283" y="1905000"/>
            <a:ext cx="0" cy="34290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360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flower"/>
          <p:cNvPicPr>
            <a:picLocks noGrp="1" noChangeAspect="1" noChangeArrowheads="1" noCro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534400" y="5334001"/>
            <a:ext cx="2133600" cy="167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Tweety[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226931" flipH="1">
            <a:off x="1501251" y="5834779"/>
            <a:ext cx="1069955" cy="79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1600200"/>
            <a:ext cx="10972800" cy="392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endParaRPr lang="en-US" sz="3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thảo</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luận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nhóm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cử</a:t>
            </a:r>
            <a:r>
              <a:rPr lang="vi-VN" sz="3600" dirty="0">
                <a:latin typeface="Times New Roman" panose="02020603050405020304" pitchFamily="18" charset="0"/>
                <a:cs typeface="Times New Roman" panose="02020603050405020304" pitchFamily="18" charset="0"/>
              </a:rPr>
              <a:t> ra thư </a:t>
            </a:r>
            <a:r>
              <a:rPr lang="vi-VN" sz="3600" dirty="0" err="1">
                <a:latin typeface="Times New Roman" panose="02020603050405020304" pitchFamily="18" charset="0"/>
                <a:cs typeface="Times New Roman" panose="02020603050405020304" pitchFamily="18" charset="0"/>
              </a:rPr>
              <a:t>kí</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viết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đáp</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án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vào</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bảng</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phụ</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của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nhóm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đội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trưởng</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trình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bày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trước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lớp</a:t>
            </a:r>
            <a:r>
              <a:rPr lang="vi-VN"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đạt</a:t>
            </a:r>
            <a:r>
              <a:rPr lang="en-US" sz="3600" dirty="0">
                <a:latin typeface="Times New Roman" panose="02020603050405020304" pitchFamily="18" charset="0"/>
                <a:cs typeface="Times New Roman" panose="02020603050405020304" pitchFamily="18" charset="0"/>
              </a:rPr>
              <a:t> 100 </a:t>
            </a:r>
            <a:r>
              <a:rPr lang="en-US" sz="3600" dirty="0" err="1">
                <a:latin typeface="Times New Roman" panose="02020603050405020304" pitchFamily="18" charset="0"/>
                <a:cs typeface="Times New Roman" panose="02020603050405020304" pitchFamily="18" charset="0"/>
              </a:rPr>
              <a:t>điểm</a:t>
            </a:r>
            <a:endParaRPr lang="en-US" sz="3600" dirty="0">
              <a:latin typeface="Times New Roman" panose="02020603050405020304" pitchFamily="18" charset="0"/>
              <a:cs typeface="Times New Roman" panose="02020603050405020304" pitchFamily="18" charset="0"/>
            </a:endParaRPr>
          </a:p>
        </p:txBody>
      </p:sp>
      <p:pic>
        <p:nvPicPr>
          <p:cNvPr id="3" name="Ghi Âm tha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46525" y="800100"/>
            <a:ext cx="609600" cy="609600"/>
          </a:xfrm>
          <a:prstGeom prst="rect">
            <a:avLst/>
          </a:prstGeom>
        </p:spPr>
      </p:pic>
      <p:sp>
        <p:nvSpPr>
          <p:cNvPr id="8" name="Rectangle 7"/>
          <p:cNvSpPr/>
          <p:nvPr/>
        </p:nvSpPr>
        <p:spPr>
          <a:xfrm>
            <a:off x="2743201" y="163773"/>
            <a:ext cx="5268036" cy="769441"/>
          </a:xfrm>
          <a:prstGeom prst="rect">
            <a:avLst/>
          </a:prstGeom>
        </p:spPr>
        <p:txBody>
          <a:bodyPr wrap="square">
            <a:spAutoFit/>
          </a:bodyPr>
          <a:lstStyle/>
          <a:p>
            <a:r>
              <a:rPr lang="fr-FR" sz="44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Vòng</a:t>
            </a:r>
            <a:r>
              <a:rPr lang="fr-FR" sz="4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4: VỀ ĐÍCH</a:t>
            </a:r>
            <a:endParaRPr lang="en-US" sz="4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493135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4236 -0.03495 L 0.90069 -0.03495 " pathEditMode="fixed" rAng="0" ptsTypes="AA">
                                      <p:cBhvr>
                                        <p:cTn id="6" dur="5000" fill="hold"/>
                                        <p:tgtEl>
                                          <p:spTgt spid="5"/>
                                        </p:tgtEl>
                                        <p:attrNameLst>
                                          <p:attrName>ppt_x</p:attrName>
                                          <p:attrName>ppt_y</p:attrName>
                                        </p:attrNameLst>
                                      </p:cBhvr>
                                      <p:rCtr x="42917"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0218"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9296400" cy="582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2918302963"/>
              </p:ext>
            </p:extLst>
          </p:nvPr>
        </p:nvGraphicFramePr>
        <p:xfrm>
          <a:off x="4904389" y="3257190"/>
          <a:ext cx="3145221" cy="1600200"/>
        </p:xfrm>
        <a:graphic>
          <a:graphicData uri="http://schemas.openxmlformats.org/presentationml/2006/ole">
            <mc:AlternateContent xmlns:mc="http://schemas.openxmlformats.org/markup-compatibility/2006">
              <mc:Choice xmlns:v="urn:schemas-microsoft-com:vml" Requires="v">
                <p:oleObj name="Equation" r:id="rId3" imgW="1091726" imgH="558558" progId="Equation.DSMT4">
                  <p:embed/>
                </p:oleObj>
              </mc:Choice>
              <mc:Fallback>
                <p:oleObj name="Equation" r:id="rId3" imgW="1091726" imgH="558558" progId="Equation.DSMT4">
                  <p:embed/>
                  <p:pic>
                    <p:nvPicPr>
                      <p:cNvPr id="0"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389" y="3257190"/>
                        <a:ext cx="3145221" cy="1600200"/>
                      </a:xfrm>
                      <a:prstGeom prst="rect">
                        <a:avLst/>
                      </a:prstGeom>
                      <a:noFill/>
                    </p:spPr>
                  </p:pic>
                </p:oleObj>
              </mc:Fallback>
            </mc:AlternateContent>
          </a:graphicData>
        </a:graphic>
      </p:graphicFrame>
      <p:sp>
        <p:nvSpPr>
          <p:cNvPr id="4" name="Hình chữ nhật 3"/>
          <p:cNvSpPr/>
          <p:nvPr/>
        </p:nvSpPr>
        <p:spPr>
          <a:xfrm>
            <a:off x="3886200" y="1839433"/>
            <a:ext cx="54102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CC0000"/>
              </a:solidFill>
              <a:latin typeface="+mj-lt"/>
            </a:endParaRPr>
          </a:p>
        </p:txBody>
      </p:sp>
      <mc:AlternateContent xmlns:mc="http://schemas.openxmlformats.org/markup-compatibility/2006">
        <mc:Choice xmlns:a14="http://schemas.microsoft.com/office/drawing/2010/main" Requires="a14">
          <p:sp>
            <p:nvSpPr>
              <p:cNvPr id="8" name="Rectangle 7"/>
              <p:cNvSpPr/>
              <p:nvPr/>
            </p:nvSpPr>
            <p:spPr>
              <a:xfrm>
                <a:off x="3632579" y="1600200"/>
                <a:ext cx="56388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Khoảng </a:t>
                </a:r>
                <a:r>
                  <a:rPr lang="en-US" sz="3200" dirty="0" err="1">
                    <a:solidFill>
                      <a:schemeClr val="tx1"/>
                    </a:solidFill>
                    <a:latin typeface="Times New Roman" panose="02020603050405020304" pitchFamily="18" charset="0"/>
                    <a:cs typeface="Times New Roman" panose="02020603050405020304" pitchFamily="18" charset="0"/>
                  </a:rPr>
                  <a:t>cách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bằng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khoảng</a:t>
                </a:r>
                <a:r>
                  <a:rPr lang="en-US" sz="3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200" i="1" smtClean="0">
                            <a:solidFill>
                              <a:schemeClr val="tx1"/>
                            </a:solidFill>
                            <a:latin typeface="Cambria Math" panose="02040503050406030204" pitchFamily="18" charset="0"/>
                            <a:cs typeface="Times New Roman" panose="02020603050405020304" pitchFamily="18" charset="0"/>
                          </a:rPr>
                        </m:ctrlPr>
                      </m:sSupPr>
                      <m:e>
                        <m:r>
                          <a:rPr lang="en-US" sz="3200" b="0" i="1" smtClean="0">
                            <a:solidFill>
                              <a:schemeClr val="tx1"/>
                            </a:solidFill>
                            <a:latin typeface="Cambria Math" panose="02040503050406030204" pitchFamily="18" charset="0"/>
                            <a:cs typeface="Times New Roman" panose="02020603050405020304" pitchFamily="18" charset="0"/>
                          </a:rPr>
                          <m:t>1,5.10</m:t>
                        </m:r>
                      </m:e>
                      <m:sup>
                        <m:r>
                          <a:rPr lang="en-US" sz="3200" b="0" i="1" smtClean="0">
                            <a:solidFill>
                              <a:schemeClr val="tx1"/>
                            </a:solidFill>
                            <a:latin typeface="Cambria Math" panose="02040503050406030204" pitchFamily="18" charset="0"/>
                            <a:cs typeface="Times New Roman" panose="02020603050405020304" pitchFamily="18" charset="0"/>
                          </a:rPr>
                          <m:t>8</m:t>
                        </m:r>
                      </m:sup>
                    </m:sSup>
                    <m:r>
                      <a:rPr lang="en-US" sz="3200" b="0" i="1" smtClean="0">
                        <a:solidFill>
                          <a:schemeClr val="tx1"/>
                        </a:solidFill>
                        <a:latin typeface="Cambria Math" panose="02040503050406030204" pitchFamily="18" charset="0"/>
                        <a:cs typeface="Times New Roman" panose="02020603050405020304" pitchFamily="18" charset="0"/>
                      </a:rPr>
                      <m:t>𝑘𝑚</m:t>
                    </m:r>
                  </m:oMath>
                </a14:m>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khoảng</a:t>
                </a:r>
                <a:r>
                  <a:rPr lang="en-US" sz="3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3200" b="0" i="1" smtClean="0">
                        <a:solidFill>
                          <a:schemeClr val="tx1"/>
                        </a:solidFill>
                        <a:latin typeface="Cambria Math" panose="02040503050406030204" pitchFamily="18" charset="0"/>
                        <a:cs typeface="Times New Roman" panose="02020603050405020304" pitchFamily="18" charset="0"/>
                      </a:rPr>
                      <m:t>7,78.</m:t>
                    </m:r>
                    <m:sSup>
                      <m:sSupPr>
                        <m:ctrlPr>
                          <a:rPr lang="en-US" sz="3200" b="0" i="1" smtClean="0">
                            <a:solidFill>
                              <a:schemeClr val="tx1"/>
                            </a:solidFill>
                            <a:latin typeface="Cambria Math" panose="02040503050406030204" pitchFamily="18" charset="0"/>
                            <a:cs typeface="Times New Roman" panose="02020603050405020304" pitchFamily="18" charset="0"/>
                          </a:rPr>
                        </m:ctrlPr>
                      </m:sSupPr>
                      <m:e>
                        <m:r>
                          <a:rPr lang="en-US" sz="3200" b="0" i="1" smtClean="0">
                            <a:solidFill>
                              <a:schemeClr val="tx1"/>
                            </a:solidFill>
                            <a:latin typeface="Cambria Math" panose="02040503050406030204" pitchFamily="18" charset="0"/>
                            <a:cs typeface="Times New Roman" panose="02020603050405020304" pitchFamily="18" charset="0"/>
                          </a:rPr>
                          <m:t>10</m:t>
                        </m:r>
                      </m:e>
                      <m:sup>
                        <m:r>
                          <a:rPr lang="en-US" sz="3200" b="0" i="1" smtClean="0">
                            <a:solidFill>
                              <a:schemeClr val="tx1"/>
                            </a:solidFill>
                            <a:latin typeface="Cambria Math" panose="02040503050406030204" pitchFamily="18" charset="0"/>
                            <a:cs typeface="Times New Roman" panose="02020603050405020304" pitchFamily="18" charset="0"/>
                          </a:rPr>
                          <m:t>8</m:t>
                        </m:r>
                      </m:sup>
                    </m:sSup>
                    <m:r>
                      <a:rPr lang="en-US" sz="3200" b="0" i="1" smtClean="0">
                        <a:solidFill>
                          <a:schemeClr val="tx1"/>
                        </a:solidFill>
                        <a:latin typeface="Cambria Math" panose="02040503050406030204" pitchFamily="18" charset="0"/>
                        <a:cs typeface="Times New Roman" panose="02020603050405020304" pitchFamily="18" charset="0"/>
                      </a:rPr>
                      <m:t>𝑘𝑚</m:t>
                    </m:r>
                  </m:oMath>
                </a14:m>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Hỏi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Trời</a:t>
                </a:r>
                <a:r>
                  <a:rPr lang="en-US" sz="3200">
                    <a:solidFill>
                      <a:schemeClr val="tx1"/>
                    </a:solidFill>
                    <a:latin typeface="Times New Roman" panose="02020603050405020304" pitchFamily="18" charset="0"/>
                    <a:cs typeface="Times New Roman" panose="02020603050405020304" pitchFamily="18" charset="0"/>
                  </a:rPr>
                  <a:t>. </a:t>
                </a:r>
                <a:endParaRPr lang="vi-VN" sz="3200">
                  <a:solidFill>
                    <a:schemeClr val="tx1"/>
                  </a:solidFill>
                  <a:latin typeface="Times New Roman" panose="02020603050405020304" pitchFamily="18" charset="0"/>
                  <a:cs typeface="Times New Roman" panose="02020603050405020304" pitchFamily="18" charset="0"/>
                </a:endParaRPr>
              </a:p>
              <a:p>
                <a:r>
                  <a:rPr lang="vi-VN" sz="3200">
                    <a:solidFill>
                      <a:schemeClr val="tx1"/>
                    </a:solidFill>
                    <a:latin typeface="Times New Roman" panose="02020603050405020304" pitchFamily="18" charset="0"/>
                    <a:cs typeface="Times New Roman" panose="02020603050405020304" pitchFamily="18" charset="0"/>
                  </a:rPr>
                  <a:t>(Làm tròn đến hàng phần trăm)</a:t>
                </a:r>
                <a:endParaRPr lang="en-US" sz="3200" dirty="0">
                  <a:solidFill>
                    <a:schemeClr val="tx1"/>
                  </a:solidFill>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3632579" y="1600200"/>
                <a:ext cx="5638800" cy="4495800"/>
              </a:xfrm>
              <a:prstGeom prst="rect">
                <a:avLst/>
              </a:prstGeom>
              <a:blipFill>
                <a:blip r:embed="rId5"/>
                <a:stretch>
                  <a:fillRect l="-2811" t="-1764" b="-4206"/>
                </a:stretch>
              </a:blipFill>
              <a:ln>
                <a:noFill/>
              </a:ln>
            </p:spPr>
            <p:txBody>
              <a:bodyPr/>
              <a:lstStyle/>
              <a:p>
                <a:r>
                  <a:rPr lang="en-US">
                    <a:noFill/>
                  </a:rPr>
                  <a:t> </a:t>
                </a:r>
              </a:p>
            </p:txBody>
          </p:sp>
        </mc:Fallback>
      </mc:AlternateContent>
      <p:sp>
        <p:nvSpPr>
          <p:cNvPr id="2" name="Rectangle 6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9804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đỉnh</a:t>
            </a:r>
            <a:r>
              <a:rPr lang="en-US" dirty="0">
                <a:latin typeface="Times New Roman" panose="02020603050405020304" pitchFamily="18" charset="0"/>
                <a:cs typeface="Times New Roman" panose="02020603050405020304" pitchFamily="18" charset="0"/>
              </a:rPr>
              <a:t> OLYMPIA</a:t>
            </a:r>
          </a:p>
        </p:txBody>
      </p:sp>
      <p:sp>
        <p:nvSpPr>
          <p:cNvPr id="3" name="Subtitle 2"/>
          <p:cNvSpPr>
            <a:spLocks noGrp="1"/>
          </p:cNvSpPr>
          <p:nvPr>
            <p:ph type="subTitle" idx="1"/>
          </p:nvPr>
        </p:nvSpPr>
        <p:spPr>
          <a:xfrm>
            <a:off x="2286000" y="3886200"/>
            <a:ext cx="8001000" cy="838200"/>
          </a:xfrm>
        </p:spPr>
        <p:txBody>
          <a:bodyPr>
            <a:normAutofit/>
          </a:bodyPr>
          <a:lstStyle/>
          <a:p>
            <a:r>
              <a:rPr lang="vi-VN" sz="2800" dirty="0">
                <a:solidFill>
                  <a:srgbClr val="002060"/>
                </a:solidFill>
                <a:latin typeface="+mj-lt"/>
              </a:rPr>
              <a:t>Kỳ 1 – </a:t>
            </a:r>
            <a:r>
              <a:rPr lang="en-US" sz="2800" dirty="0" err="1">
                <a:solidFill>
                  <a:srgbClr val="002060"/>
                </a:solidFill>
                <a:latin typeface="+mj-lt"/>
              </a:rPr>
              <a:t>Đại</a:t>
            </a:r>
            <a:r>
              <a:rPr lang="en-US" sz="2800" dirty="0">
                <a:solidFill>
                  <a:srgbClr val="002060"/>
                </a:solidFill>
                <a:latin typeface="+mj-lt"/>
              </a:rPr>
              <a:t> </a:t>
            </a:r>
            <a:r>
              <a:rPr lang="en-US" sz="2800" dirty="0" err="1">
                <a:solidFill>
                  <a:srgbClr val="002060"/>
                </a:solidFill>
                <a:latin typeface="+mj-lt"/>
              </a:rPr>
              <a:t>số</a:t>
            </a:r>
            <a:r>
              <a:rPr lang="en-US" sz="2800" dirty="0">
                <a:solidFill>
                  <a:srgbClr val="002060"/>
                </a:solidFill>
                <a:latin typeface="+mj-lt"/>
              </a:rPr>
              <a:t> 7</a:t>
            </a:r>
            <a:r>
              <a:rPr lang="vi-VN" sz="2800" dirty="0">
                <a:solidFill>
                  <a:srgbClr val="002060"/>
                </a:solidFill>
                <a:latin typeface="+mj-lt"/>
              </a:rPr>
              <a:t> – Chương I</a:t>
            </a:r>
            <a:endParaRPr lang="en-US" sz="2800" dirty="0">
              <a:solidFill>
                <a:srgbClr val="002060"/>
              </a:solidFill>
              <a:latin typeface="+mj-lt"/>
            </a:endParaRPr>
          </a:p>
        </p:txBody>
      </p:sp>
      <p:sp>
        <p:nvSpPr>
          <p:cNvPr id="4" name="TextBox 3"/>
          <p:cNvSpPr txBox="1"/>
          <p:nvPr/>
        </p:nvSpPr>
        <p:spPr>
          <a:xfrm>
            <a:off x="2743200" y="533400"/>
            <a:ext cx="2514600" cy="923330"/>
          </a:xfrm>
          <a:prstGeom prst="rect">
            <a:avLst/>
          </a:prstGeom>
          <a:noFill/>
        </p:spPr>
        <p:txBody>
          <a:bodyPr wrap="square" rtlCol="0">
            <a:spAutoFit/>
          </a:bodyPr>
          <a:lstStyle/>
          <a:p>
            <a:r>
              <a:rPr lang="en-US" sz="5400" dirty="0" err="1">
                <a:latin typeface="Times New Roman" panose="02020603050405020304" pitchFamily="18" charset="0"/>
                <a:cs typeface="Times New Roman" panose="02020603050405020304" pitchFamily="18" charset="0"/>
              </a:rPr>
              <a:t>Phần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thi</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60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Đường Lên Đỉnh Olympia.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477000" y="5943600"/>
            <a:ext cx="609600" cy="609600"/>
          </a:xfrm>
        </p:spPr>
      </p:pic>
      <p:sp>
        <p:nvSpPr>
          <p:cNvPr id="5" name="Horizontal Scroll 4"/>
          <p:cNvSpPr/>
          <p:nvPr/>
        </p:nvSpPr>
        <p:spPr>
          <a:xfrm>
            <a:off x="2362200" y="1691640"/>
            <a:ext cx="7467600" cy="396240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nhóm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mình</a:t>
            </a:r>
            <a:r>
              <a:rPr lang="en-US" sz="3600" b="1" dirty="0">
                <a:solidFill>
                  <a:srgbClr val="FF0000"/>
                </a:solidFill>
                <a:latin typeface="Times New Roman" panose="02020603050405020304" pitchFamily="18" charset="0"/>
                <a:cs typeface="Times New Roman" panose="02020603050405020304" pitchFamily="18" charset="0"/>
              </a:rPr>
              <a:t>.</a:t>
            </a:r>
          </a:p>
          <a:p>
            <a:pPr algn="ct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bộ</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68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56493"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1981200" y="762000"/>
            <a:ext cx="8229600" cy="655638"/>
          </a:xfrm>
        </p:spPr>
        <p:txBody>
          <a:bodyPr>
            <a:noAutofit/>
          </a:bodyPr>
          <a:lstStyle/>
          <a:p>
            <a:r>
              <a:rPr lang="vi-VN" sz="3600" dirty="0"/>
              <a:t>HƯỚNG DẪN VỀ NHÀ</a:t>
            </a:r>
            <a:endParaRPr lang="en-US" sz="3600" dirty="0"/>
          </a:p>
        </p:txBody>
      </p:sp>
      <p:sp>
        <p:nvSpPr>
          <p:cNvPr id="4" name="Hình Chữ nhật Góc tròn 3"/>
          <p:cNvSpPr/>
          <p:nvPr/>
        </p:nvSpPr>
        <p:spPr>
          <a:xfrm>
            <a:off x="1676400" y="1417638"/>
            <a:ext cx="8839200" cy="444976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968137" y="1570399"/>
            <a:ext cx="8534400" cy="4075026"/>
          </a:xfrm>
          <a:prstGeom prst="rect">
            <a:avLst/>
          </a:prstGeom>
        </p:spPr>
        <p:txBody>
          <a:bodyPr wrap="square">
            <a:spAutoFit/>
          </a:bodyPr>
          <a:lstStyle/>
          <a:p>
            <a:pPr algn="just">
              <a:spcBef>
                <a:spcPts val="600"/>
              </a:spcBef>
              <a:tabLst>
                <a:tab pos="900430" algn="l"/>
              </a:tabLs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p>
          <a:p>
            <a:pPr marL="342900" indent="-342900" algn="just">
              <a:lnSpc>
                <a:spcPct val="106000"/>
              </a:lnSpc>
              <a:spcBef>
                <a:spcPts val="600"/>
              </a:spcBef>
              <a:buFont typeface="Times New Roman" panose="02020603050405020304" pitchFamily="18" charset="0"/>
              <a:buChar char="-"/>
              <a:tabLst>
                <a:tab pos="900430" algn="l"/>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6000"/>
              </a:lnSpc>
              <a:spcBef>
                <a:spcPts val="600"/>
              </a:spcBef>
              <a:buFont typeface="Times New Roman" panose="02020603050405020304" pitchFamily="18" charset="0"/>
              <a:buChar char="-"/>
              <a:tabLst>
                <a:tab pos="900430" algn="l"/>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nhuần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06000"/>
              </a:lnSpc>
              <a:spcBef>
                <a:spcPts val="600"/>
              </a:spcBef>
              <a:tabLst>
                <a:tab pos="900430" algn="l"/>
              </a:tabLs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vi-VN" sz="2800" dirty="0">
                <a:latin typeface="Times New Roman" panose="02020603050405020304" pitchFamily="18" charset="0"/>
                <a:ea typeface="Arial" panose="020B0604020202020204" pitchFamily="34" charset="0"/>
                <a:cs typeface="Times New Roman" panose="02020603050405020304" pitchFamily="18" charset="0"/>
              </a:rPr>
              <a:t>HS làm bài tập về nhà bài 1.19 Trang 18-SGK và  ; 1.21 ; 1.22 </a:t>
            </a:r>
            <a:r>
              <a:rPr lang="en-US" sz="2800" dirty="0">
                <a:latin typeface="Times New Roman" panose="02020603050405020304" pitchFamily="18" charset="0"/>
                <a:ea typeface="Arial" panose="020B0604020202020204" pitchFamily="34" charset="0"/>
                <a:cs typeface="Times New Roman" panose="02020603050405020304" pitchFamily="18" charset="0"/>
              </a:rPr>
              <a:t>;</a:t>
            </a:r>
            <a:r>
              <a:rPr lang="vi-VN" sz="2800" dirty="0">
                <a:latin typeface="Times New Roman" panose="02020603050405020304" pitchFamily="18" charset="0"/>
                <a:ea typeface="Arial" panose="020B0604020202020204" pitchFamily="34" charset="0"/>
                <a:cs typeface="Times New Roman" panose="02020603050405020304" pitchFamily="18" charset="0"/>
              </a:rPr>
              <a:t>1.25-SGK trang 19</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pPr marL="342900" indent="-342900" algn="just">
              <a:lnSpc>
                <a:spcPct val="106000"/>
              </a:lnSpc>
              <a:spcBef>
                <a:spcPts val="600"/>
              </a:spcBef>
              <a:buFont typeface="Times New Roman" panose="02020603050405020304" pitchFamily="18" charset="0"/>
              <a:buChar char="-"/>
              <a:tabLst>
                <a:tab pos="900430" algn="l"/>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marL="457200" algn="just">
              <a:lnSpc>
                <a:spcPct val="106000"/>
              </a:lnSpc>
              <a:spcBef>
                <a:spcPts val="600"/>
              </a:spcBef>
              <a:tabLst>
                <a:tab pos="900430" algn="l"/>
              </a:tabLs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vi-VN" sz="2800" b="1" dirty="0">
                <a:latin typeface="Times New Roman" panose="02020603050405020304" pitchFamily="18" charset="0"/>
                <a:ea typeface="SimSun" panose="02010600030101010101" pitchFamily="2" charset="-122"/>
                <a:cs typeface="Times New Roman" panose="02020603050405020304" pitchFamily="18" charset="0"/>
              </a:rPr>
              <a:t>Bài 4. Thứ tự thực hiện các phép tính, quy tắc chuyển vế</a:t>
            </a:r>
            <a:r>
              <a:rPr lang="en-US" sz="28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35330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219201"/>
            <a:ext cx="11049000" cy="4326056"/>
          </a:xfrm>
          <a:prstGeom prst="rect">
            <a:avLst/>
          </a:prstGeom>
        </p:spPr>
        <p:txBody>
          <a:bodyPr wrap="square">
            <a:spAutoFit/>
          </a:bodyPr>
          <a:lstStyle/>
          <a:p>
            <a:pPr marL="142875" algn="just">
              <a:lnSpc>
                <a:spcPct val="106000"/>
              </a:lnSpc>
              <a:spcBef>
                <a:spcPts val="720"/>
              </a:spcBef>
              <a:spcAft>
                <a:spcPts val="720"/>
              </a:spcAft>
              <a:tabLst>
                <a:tab pos="682625" algn="l"/>
              </a:tabLst>
            </a:pPr>
            <a:r>
              <a:rPr lang="vi-VN" sz="4400" dirty="0">
                <a:latin typeface="Times New Roman" panose="02020603050405020304" pitchFamily="18" charset="0"/>
                <a:ea typeface="Arial" panose="020B0604020202020204" pitchFamily="34" charset="0"/>
                <a:cs typeface="Times New Roman" panose="02020603050405020304" pitchFamily="18" charset="0"/>
              </a:rPr>
              <a:t>. Mỗi tổ sẽ nhận được 50 điểm nếu đúng và kịp thời gian.</a:t>
            </a:r>
            <a:endParaRPr lang="en-US" sz="4400" dirty="0">
              <a:latin typeface="Arial" panose="020B0604020202020204" pitchFamily="34" charset="0"/>
              <a:ea typeface="Arial" panose="020B0604020202020204" pitchFamily="34" charset="0"/>
              <a:cs typeface="Times New Roman" panose="02020603050405020304" pitchFamily="18" charset="0"/>
            </a:endParaRPr>
          </a:p>
          <a:p>
            <a:pPr algn="just"/>
            <a:r>
              <a:rPr lang="vi-VN" sz="4400">
                <a:latin typeface="Times New Roman" panose="02020603050405020304" pitchFamily="18" charset="0"/>
                <a:ea typeface="Times New Roman" panose="02020603050405020304" pitchFamily="18" charset="0"/>
              </a:rPr>
              <a:t> </a:t>
            </a:r>
            <a:r>
              <a:rPr lang="en-US" sz="440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Hết</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thời</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gian</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các</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tổ</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giơ</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cao</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bài</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làm</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của</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mình</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Các</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tổ</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khác</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trách</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nhiệm</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giám</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sát</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tổ</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đang</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thi</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để</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tránh</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gian</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lận</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Đội</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nào</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thắng</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cuộc</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sẽ</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đem</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về</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vòng</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nguyệt</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quế</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vinh</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quang</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cho</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tổ</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mình</a:t>
            </a:r>
            <a:r>
              <a:rPr lang="en-US" sz="4400" dirty="0">
                <a:latin typeface="Times New Roman" panose="02020603050405020304" pitchFamily="18" charset="0"/>
                <a:ea typeface="Times New Roman" panose="02020603050405020304" pitchFamily="18" charset="0"/>
              </a:rPr>
              <a:t>. </a:t>
            </a:r>
            <a:endParaRPr lang="en-US" sz="4400" dirty="0"/>
          </a:p>
        </p:txBody>
      </p:sp>
      <p:sp>
        <p:nvSpPr>
          <p:cNvPr id="10" name="Rectangle 9"/>
          <p:cNvSpPr/>
          <p:nvPr/>
        </p:nvSpPr>
        <p:spPr>
          <a:xfrm>
            <a:off x="2438400" y="111205"/>
            <a:ext cx="6197530" cy="646331"/>
          </a:xfrm>
          <a:prstGeom prst="rect">
            <a:avLst/>
          </a:prstGeom>
        </p:spPr>
        <p:txBody>
          <a:bodyPr wrap="none">
            <a:spAutoFit/>
          </a:bodyPr>
          <a:lstStyle/>
          <a:p>
            <a:pPr algn="ctr">
              <a:spcBef>
                <a:spcPts val="720"/>
              </a:spcBef>
              <a:spcAft>
                <a:spcPts val="720"/>
              </a:spcAft>
            </a:pPr>
            <a:r>
              <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rial" panose="020B0604020202020204" pitchFamily="34" charset="0"/>
              </a:rPr>
              <a:t>ĐƯỜNG LÊN ĐỈNH OLIMPIA</a:t>
            </a:r>
            <a:endPar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130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600200"/>
            <a:ext cx="10744200" cy="3785652"/>
          </a:xfrm>
          <a:prstGeom prst="rect">
            <a:avLst/>
          </a:prstGeom>
        </p:spPr>
        <p:txBody>
          <a:bodyPr wrap="square">
            <a:spAutoFit/>
          </a:bodyPr>
          <a:lstStyle/>
          <a:p>
            <a:pPr>
              <a:spcBef>
                <a:spcPts val="720"/>
              </a:spcBef>
              <a:spcAft>
                <a:spcPts val="720"/>
              </a:spcAft>
            </a:pPr>
            <a:r>
              <a:rPr lang="nl-NL" sz="4000" dirty="0">
                <a:solidFill>
                  <a:srgbClr val="000000"/>
                </a:solidFill>
                <a:latin typeface="Times New Roman" panose="02020603050405020304" pitchFamily="18" charset="0"/>
                <a:ea typeface="Times New Roman" panose="02020603050405020304" pitchFamily="18" charset="0"/>
              </a:rPr>
              <a:t>Đối với mỗi câu hỏi có 10s suy nghĩ và trả lời trong thời gian quy định các tổ giơ hiệu lệnh giành quyền trả lời. GV sẽ gọi bất kì thành viên nào trong tổ trả lời .</a:t>
            </a:r>
            <a:r>
              <a:rPr lang="en-US" sz="4000" dirty="0" err="1">
                <a:latin typeface="Times New Roman" panose="02020603050405020304" pitchFamily="18" charset="0"/>
                <a:ea typeface="Times New Roman" panose="02020603050405020304" pitchFamily="18" charset="0"/>
              </a:rPr>
              <a:t>Mỗi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tổ</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sẽ</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nhận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được</a:t>
            </a:r>
            <a:r>
              <a:rPr lang="en-US" sz="4000" dirty="0">
                <a:latin typeface="Times New Roman" panose="02020603050405020304" pitchFamily="18" charset="0"/>
                <a:ea typeface="Times New Roman" panose="02020603050405020304" pitchFamily="18" charset="0"/>
              </a:rPr>
              <a:t> 10 </a:t>
            </a:r>
            <a:r>
              <a:rPr lang="en-US" sz="4000" dirty="0" err="1">
                <a:latin typeface="Times New Roman" panose="02020603050405020304" pitchFamily="18" charset="0"/>
                <a:ea typeface="Times New Roman" panose="02020603050405020304" pitchFamily="18" charset="0"/>
              </a:rPr>
              <a:t>điểm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nếu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kịp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gian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tổ</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trách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nhiệm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giám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sát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tổ</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đang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để</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tránh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gian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lận</a:t>
            </a:r>
            <a:r>
              <a:rPr lang="en-US" sz="4000" dirty="0">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743200" y="152400"/>
            <a:ext cx="5875326" cy="769441"/>
          </a:xfrm>
          <a:prstGeom prst="rect">
            <a:avLst/>
          </a:prstGeom>
        </p:spPr>
        <p:txBody>
          <a:bodyPr wrap="none">
            <a:spAutoFit/>
          </a:bodyPr>
          <a:lstStyle/>
          <a:p>
            <a:r>
              <a:rPr lang="fr-FR" sz="44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Vòng</a:t>
            </a:r>
            <a:r>
              <a:rPr lang="fr-FR" sz="4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1 : KHỞI ĐỘNG </a:t>
            </a:r>
            <a:endParaRPr lang="en-US" sz="4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5010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Picture2"/>
          <p:cNvPicPr>
            <a:picLocks noGrp="1" noChangeAspect="1" noChangeArrowheads="1" noCro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067800" y="-2875"/>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57"/>
          <p:cNvSpPr/>
          <p:nvPr/>
        </p:nvSpPr>
        <p:spPr>
          <a:xfrm>
            <a:off x="8500782"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10</a:t>
            </a:r>
            <a:endParaRPr lang="vi-VN" sz="7200" dirty="0"/>
          </a:p>
        </p:txBody>
      </p:sp>
      <p:sp>
        <p:nvSpPr>
          <p:cNvPr id="59" name="Oval 58"/>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9</a:t>
            </a:r>
            <a:endParaRPr lang="vi-VN" sz="7200"/>
          </a:p>
        </p:txBody>
      </p:sp>
      <p:sp>
        <p:nvSpPr>
          <p:cNvPr id="60" name="Oval 59"/>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8</a:t>
            </a:r>
            <a:endParaRPr lang="vi-VN" sz="7200" dirty="0"/>
          </a:p>
        </p:txBody>
      </p:sp>
      <p:sp>
        <p:nvSpPr>
          <p:cNvPr id="61" name="Oval 60"/>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7</a:t>
            </a:r>
            <a:endParaRPr lang="vi-VN" sz="7200"/>
          </a:p>
        </p:txBody>
      </p:sp>
      <p:sp>
        <p:nvSpPr>
          <p:cNvPr id="62" name="Oval 61"/>
          <p:cNvSpPr/>
          <p:nvPr/>
        </p:nvSpPr>
        <p:spPr>
          <a:xfrm>
            <a:off x="8497788"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a:t>
            </a:r>
            <a:endParaRPr lang="vi-VN" sz="7200" dirty="0"/>
          </a:p>
        </p:txBody>
      </p:sp>
      <p:sp>
        <p:nvSpPr>
          <p:cNvPr id="63" name="Oval 62"/>
          <p:cNvSpPr/>
          <p:nvPr/>
        </p:nvSpPr>
        <p:spPr>
          <a:xfrm>
            <a:off x="8496790" y="3837712"/>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5</a:t>
            </a:r>
            <a:endParaRPr lang="vi-VN" sz="7200" dirty="0"/>
          </a:p>
        </p:txBody>
      </p:sp>
      <p:sp>
        <p:nvSpPr>
          <p:cNvPr id="64" name="Oval 63"/>
          <p:cNvSpPr/>
          <p:nvPr/>
        </p:nvSpPr>
        <p:spPr>
          <a:xfrm>
            <a:off x="8496790" y="3832204"/>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4</a:t>
            </a:r>
            <a:endParaRPr lang="vi-VN" sz="7200"/>
          </a:p>
        </p:txBody>
      </p:sp>
      <p:sp>
        <p:nvSpPr>
          <p:cNvPr id="65" name="Oval 64"/>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3</a:t>
            </a:r>
            <a:endParaRPr lang="vi-VN" sz="7200"/>
          </a:p>
        </p:txBody>
      </p:sp>
      <p:sp>
        <p:nvSpPr>
          <p:cNvPr id="66" name="Oval 65"/>
          <p:cNvSpPr/>
          <p:nvPr/>
        </p:nvSpPr>
        <p:spPr>
          <a:xfrm>
            <a:off x="8499784" y="3840466"/>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2</a:t>
            </a:r>
            <a:endParaRPr lang="vi-VN" sz="7200"/>
          </a:p>
        </p:txBody>
      </p:sp>
      <p:sp>
        <p:nvSpPr>
          <p:cNvPr id="67" name="Oval 66"/>
          <p:cNvSpPr/>
          <p:nvPr/>
        </p:nvSpPr>
        <p:spPr>
          <a:xfrm>
            <a:off x="8496790" y="3836080"/>
            <a:ext cx="2057400" cy="1919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1</a:t>
            </a:r>
            <a:endParaRPr lang="vi-VN" sz="7200"/>
          </a:p>
        </p:txBody>
      </p:sp>
      <p:sp>
        <p:nvSpPr>
          <p:cNvPr id="68" name="Oval 67"/>
          <p:cNvSpPr/>
          <p:nvPr/>
        </p:nvSpPr>
        <p:spPr>
          <a:xfrm>
            <a:off x="8496790" y="3854023"/>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00</a:t>
            </a:r>
            <a:endParaRPr lang="vi-VN" sz="7200" dirty="0"/>
          </a:p>
        </p:txBody>
      </p:sp>
      <p:sp>
        <p:nvSpPr>
          <p:cNvPr id="69" name="Rectangle 68"/>
          <p:cNvSpPr/>
          <p:nvPr/>
        </p:nvSpPr>
        <p:spPr>
          <a:xfrm>
            <a:off x="8531176" y="5920740"/>
            <a:ext cx="2057986" cy="937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Bắt</a:t>
            </a:r>
            <a:r>
              <a:rPr lang="en-US" sz="4400" dirty="0"/>
              <a:t> </a:t>
            </a:r>
            <a:r>
              <a:rPr lang="en-US" sz="4400" dirty="0" err="1"/>
              <a:t>đầu</a:t>
            </a:r>
            <a:endParaRPr lang="vi-VN" sz="4400" dirty="0"/>
          </a:p>
        </p:txBody>
      </p:sp>
      <p:sp>
        <p:nvSpPr>
          <p:cNvPr id="70" name="Rectangle 69"/>
          <p:cNvSpPr/>
          <p:nvPr/>
        </p:nvSpPr>
        <p:spPr>
          <a:xfrm>
            <a:off x="2619741" y="3706002"/>
            <a:ext cx="5181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864015727"/>
              </p:ext>
            </p:extLst>
          </p:nvPr>
        </p:nvGraphicFramePr>
        <p:xfrm>
          <a:off x="4864100" y="3403600"/>
          <a:ext cx="279400" cy="342900"/>
        </p:xfrm>
        <a:graphic>
          <a:graphicData uri="http://schemas.openxmlformats.org/presentationml/2006/ole">
            <mc:AlternateContent xmlns:mc="http://schemas.openxmlformats.org/markup-compatibility/2006">
              <mc:Choice xmlns:v="urn:schemas-microsoft-com:vml" Requires="v">
                <p:oleObj name="Equation" r:id="rId6" imgW="279360" imgH="342720" progId="Equation.DSMT4">
                  <p:embed/>
                </p:oleObj>
              </mc:Choice>
              <mc:Fallback>
                <p:oleObj name="Equation" r:id="rId6" imgW="279360" imgH="342720" progId="Equation.DSMT4">
                  <p:embed/>
                  <p:pic>
                    <p:nvPicPr>
                      <p:cNvPr id="0" name=""/>
                      <p:cNvPicPr/>
                      <p:nvPr/>
                    </p:nvPicPr>
                    <p:blipFill>
                      <a:blip r:embed="rId7"/>
                      <a:stretch>
                        <a:fillRect/>
                      </a:stretch>
                    </p:blipFill>
                    <p:spPr>
                      <a:xfrm>
                        <a:off x="4864100" y="3403600"/>
                        <a:ext cx="279400" cy="342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Rounded Rectangle 20"/>
              <p:cNvSpPr/>
              <p:nvPr/>
            </p:nvSpPr>
            <p:spPr>
              <a:xfrm>
                <a:off x="1524000" y="1488882"/>
                <a:ext cx="6833265" cy="41897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chemeClr val="tx1"/>
                    </a:solidFill>
                    <a:latin typeface="Times New Roman" panose="02020603050405020304" pitchFamily="18" charset="0"/>
                    <a:cs typeface="Times New Roman" panose="02020603050405020304" pitchFamily="18" charset="0"/>
                  </a:rPr>
                  <a:t>Câu</a:t>
                </a:r>
                <a:r>
                  <a:rPr lang="en-US" sz="4000" dirty="0">
                    <a:solidFill>
                      <a:schemeClr val="tx1"/>
                    </a:solidFill>
                    <a:latin typeface="Times New Roman" panose="02020603050405020304" pitchFamily="18" charset="0"/>
                    <a:cs typeface="Times New Roman" panose="02020603050405020304" pitchFamily="18" charset="0"/>
                  </a:rPr>
                  <a:t> 1: </a:t>
                </a:r>
                <a:r>
                  <a:rPr lang="en-US" sz="4000" dirty="0" err="1">
                    <a:solidFill>
                      <a:schemeClr val="tx1"/>
                    </a:solidFill>
                    <a:latin typeface="Times New Roman" panose="02020603050405020304" pitchFamily="18" charset="0"/>
                    <a:cs typeface="Times New Roman" panose="02020603050405020304" pitchFamily="18" charset="0"/>
                  </a:rPr>
                  <a:t>Tính</a:t>
                </a:r>
                <a:r>
                  <a:rPr lang="en-US" sz="4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4000" i="1">
                            <a:solidFill>
                              <a:schemeClr val="tx1"/>
                            </a:solidFill>
                            <a:latin typeface="Cambria Math" panose="02040503050406030204" pitchFamily="18" charset="0"/>
                            <a:cs typeface="Times New Roman" panose="02020603050405020304" pitchFamily="18" charset="0"/>
                          </a:rPr>
                        </m:ctrlPr>
                      </m:sSupPr>
                      <m:e>
                        <m:r>
                          <a:rPr lang="en-US" sz="4000" i="1">
                            <a:solidFill>
                              <a:schemeClr val="tx1"/>
                            </a:solidFill>
                            <a:latin typeface="Cambria Math" panose="02040503050406030204" pitchFamily="18" charset="0"/>
                            <a:cs typeface="Times New Roman" panose="02020603050405020304" pitchFamily="18" charset="0"/>
                          </a:rPr>
                          <m:t>5</m:t>
                        </m:r>
                      </m:e>
                      <m:sup>
                        <m:r>
                          <a:rPr lang="en-US" sz="4000" i="1">
                            <a:solidFill>
                              <a:schemeClr val="tx1"/>
                            </a:solidFill>
                            <a:latin typeface="Cambria Math" panose="02040503050406030204" pitchFamily="18" charset="0"/>
                            <a:cs typeface="Times New Roman" panose="02020603050405020304" pitchFamily="18" charset="0"/>
                          </a:rPr>
                          <m:t>3</m:t>
                        </m:r>
                      </m:sup>
                    </m:sSup>
                  </m:oMath>
                </a14:m>
                <a:endParaRPr lang="en-US" sz="4000" dirty="0">
                  <a:solidFill>
                    <a:schemeClr val="tx1"/>
                  </a:solidFill>
                  <a:latin typeface="Times New Roman" panose="02020603050405020304" pitchFamily="18" charset="0"/>
                  <a:cs typeface="Times New Roman" panose="02020603050405020304" pitchFamily="18" charset="0"/>
                </a:endParaRPr>
              </a:p>
              <a:p>
                <a:endParaRPr lang="vi-VN" sz="4000" dirty="0">
                  <a:solidFill>
                    <a:schemeClr val="tx1">
                      <a:lumMod val="95000"/>
                      <a:lumOff val="5000"/>
                    </a:schemeClr>
                  </a:solidFill>
                </a:endParaRPr>
              </a:p>
              <a:p>
                <a:endParaRPr lang="en-US" sz="4000" i="1" dirty="0">
                  <a:solidFill>
                    <a:schemeClr val="tx1">
                      <a:lumMod val="95000"/>
                      <a:lumOff val="5000"/>
                    </a:schemeClr>
                  </a:solidFill>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4000" i="1">
                              <a:solidFill>
                                <a:schemeClr val="tx1">
                                  <a:lumMod val="95000"/>
                                  <a:lumOff val="5000"/>
                                </a:schemeClr>
                              </a:solidFill>
                              <a:latin typeface="Cambria Math" panose="02040503050406030204" pitchFamily="18" charset="0"/>
                              <a:cs typeface="Times New Roman" panose="02020603050405020304" pitchFamily="18" charset="0"/>
                            </a:rPr>
                          </m:ctrlPr>
                        </m:sSupPr>
                        <m:e>
                          <m:r>
                            <a:rPr lang="en-US" sz="4000" i="1">
                              <a:solidFill>
                                <a:schemeClr val="tx1">
                                  <a:lumMod val="95000"/>
                                  <a:lumOff val="5000"/>
                                </a:schemeClr>
                              </a:solidFill>
                              <a:latin typeface="Cambria Math" panose="02040503050406030204" pitchFamily="18" charset="0"/>
                              <a:cs typeface="Times New Roman" panose="02020603050405020304" pitchFamily="18" charset="0"/>
                            </a:rPr>
                            <m:t>5</m:t>
                          </m:r>
                        </m:e>
                        <m:sup>
                          <m:r>
                            <a:rPr lang="en-US" sz="4000" i="1">
                              <a:solidFill>
                                <a:schemeClr val="tx1">
                                  <a:lumMod val="95000"/>
                                  <a:lumOff val="5000"/>
                                </a:schemeClr>
                              </a:solidFill>
                              <a:latin typeface="Cambria Math" panose="02040503050406030204" pitchFamily="18" charset="0"/>
                              <a:cs typeface="Times New Roman" panose="02020603050405020304" pitchFamily="18" charset="0"/>
                            </a:rPr>
                            <m:t>3</m:t>
                          </m:r>
                        </m:sup>
                      </m:sSup>
                      <m:r>
                        <a:rPr lang="en-US" sz="4000" i="1">
                          <a:solidFill>
                            <a:schemeClr val="tx1">
                              <a:lumMod val="95000"/>
                              <a:lumOff val="5000"/>
                            </a:schemeClr>
                          </a:solidFill>
                          <a:latin typeface="Cambria Math" panose="02040503050406030204" pitchFamily="18" charset="0"/>
                          <a:cs typeface="Times New Roman" panose="02020603050405020304" pitchFamily="18" charset="0"/>
                        </a:rPr>
                        <m:t>=125</m:t>
                      </m:r>
                    </m:oMath>
                  </m:oMathPara>
                </a14:m>
                <a:endParaRPr lang="vi-VN"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mc:Choice>
        <mc:Fallback xmlns="">
          <p:sp>
            <p:nvSpPr>
              <p:cNvPr id="21" name="Rounded Rectangle 20"/>
              <p:cNvSpPr>
                <a:spLocks noRot="1" noChangeAspect="1" noMove="1" noResize="1" noEditPoints="1" noAdjustHandles="1" noChangeArrowheads="1" noChangeShapeType="1" noTextEdit="1"/>
              </p:cNvSpPr>
              <p:nvPr/>
            </p:nvSpPr>
            <p:spPr>
              <a:xfrm>
                <a:off x="1524000" y="1488882"/>
                <a:ext cx="6833265" cy="4189749"/>
              </a:xfrm>
              <a:prstGeom prst="round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07779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wipe(down)">
                                      <p:cBhvr>
                                        <p:cTn id="7"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9"/>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barn(inVertical)">
                                      <p:cBhvr>
                                        <p:cTn id="13" dur="1000"/>
                                        <p:tgtEl>
                                          <p:spTgt spid="58"/>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10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barn(inVertical)">
                                      <p:cBhvr>
                                        <p:cTn id="21" dur="1000"/>
                                        <p:tgtEl>
                                          <p:spTgt spid="60"/>
                                        </p:tgtEl>
                                      </p:cBhvr>
                                    </p:animEffec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barn(inVertical)">
                                      <p:cBhvr>
                                        <p:cTn id="25" dur="1000"/>
                                        <p:tgtEl>
                                          <p:spTgt spid="61"/>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barn(inVertical)">
                                      <p:cBhvr>
                                        <p:cTn id="29" dur="1000"/>
                                        <p:tgtEl>
                                          <p:spTgt spid="62"/>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par>
                          <p:cTn id="30" fill="hold">
                            <p:stCondLst>
                              <p:cond delay="5000"/>
                            </p:stCondLst>
                            <p:childTnLst>
                              <p:par>
                                <p:cTn id="31" presetID="16" presetClass="entr" presetSubtype="21"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barn(inVertical)">
                                      <p:cBhvr>
                                        <p:cTn id="33" dur="1000"/>
                                        <p:tgtEl>
                                          <p:spTgt spid="63"/>
                                        </p:tgtEl>
                                      </p:cBhvr>
                                    </p:animEffec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par>
                          <p:cTn id="34" fill="hold">
                            <p:stCondLst>
                              <p:cond delay="6000"/>
                            </p:stCondLst>
                            <p:childTnLst>
                              <p:par>
                                <p:cTn id="35" presetID="16" presetClass="entr" presetSubtype="21"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arn(inVertical)">
                                      <p:cBhvr>
                                        <p:cTn id="37" dur="1000"/>
                                        <p:tgtEl>
                                          <p:spTgt spid="64"/>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8" fill="hold">
                            <p:stCondLst>
                              <p:cond delay="7000"/>
                            </p:stCondLst>
                            <p:childTnLst>
                              <p:par>
                                <p:cTn id="39" presetID="16" presetClass="entr" presetSubtype="21"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arn(inVertical)">
                                      <p:cBhvr>
                                        <p:cTn id="41" dur="1000"/>
                                        <p:tgtEl>
                                          <p:spTgt spid="65"/>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2" fill="hold">
                            <p:stCondLst>
                              <p:cond delay="8000"/>
                            </p:stCondLst>
                            <p:childTnLst>
                              <p:par>
                                <p:cTn id="43" presetID="16" presetClass="entr" presetSubtype="21" fill="hold" grpId="0"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barn(inVertical)">
                                      <p:cBhvr>
                                        <p:cTn id="45" dur="1000"/>
                                        <p:tgtEl>
                                          <p:spTgt spid="66"/>
                                        </p:tgtEl>
                                      </p:cBhvr>
                                    </p:animEffec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6" fill="hold">
                            <p:stCondLst>
                              <p:cond delay="9000"/>
                            </p:stCondLst>
                            <p:childTnLst>
                              <p:par>
                                <p:cTn id="47" presetID="16" presetClass="entr" presetSubtype="21"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barn(inVertical)">
                                      <p:cBhvr>
                                        <p:cTn id="49" dur="1000"/>
                                        <p:tgtEl>
                                          <p:spTgt spid="67"/>
                                        </p:tgtEl>
                                      </p:cBhvr>
                                    </p:animEffec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50" fill="hold">
                            <p:stCondLst>
                              <p:cond delay="10000"/>
                            </p:stCondLst>
                            <p:childTnLst>
                              <p:par>
                                <p:cTn id="51" presetID="16" presetClass="entr" presetSubtype="21" fill="hold" grpId="0"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barn(inVertical)">
                                      <p:cBhvr>
                                        <p:cTn id="53" dur="1000"/>
                                        <p:tgtEl>
                                          <p:spTgt spid="68"/>
                                        </p:tgtEl>
                                      </p:cBhvr>
                                    </p:animEffect>
                                  </p:childTnLst>
                                  <p:subTnLst>
                                    <p:audio>
                                      <p:cMediaNode>
                                        <p:cTn display="0" masterRel="sameClick">
                                          <p:stCondLst>
                                            <p:cond evt="begin" delay="0">
                                              <p:tn val="51"/>
                                            </p:cond>
                                          </p:stCondLst>
                                          <p:endCondLst>
                                            <p:cond evt="onStopAudio" delay="0">
                                              <p:tgtEl>
                                                <p:sldTgt/>
                                              </p:tgtEl>
                                            </p:cond>
                                          </p:endCondLst>
                                        </p:cTn>
                                        <p:tgtEl>
                                          <p:sndTgt r:embed="rId4" name="fade_x.wav"/>
                                        </p:tgtEl>
                                      </p:cMediaNode>
                                    </p:audio>
                                  </p:subTnLst>
                                </p:cTn>
                              </p:par>
                            </p:childTnLst>
                          </p:cTn>
                        </p:par>
                        <p:par>
                          <p:cTn id="54" fill="hold">
                            <p:stCondLst>
                              <p:cond delay="11000"/>
                            </p:stCondLst>
                            <p:childTnLst>
                              <p:par>
                                <p:cTn id="55" presetID="1" presetClass="exit" presetSubtype="0" fill="hold" grpId="0" nodeType="afterEffect">
                                  <p:stCondLst>
                                    <p:cond delay="0"/>
                                  </p:stCondLst>
                                  <p:childTnLst>
                                    <p:set>
                                      <p:cBhvr>
                                        <p:cTn id="56"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5" name="Rounded Rectangle 34"/>
              <p:cNvSpPr/>
              <p:nvPr/>
            </p:nvSpPr>
            <p:spPr>
              <a:xfrm>
                <a:off x="1066800" y="1444160"/>
                <a:ext cx="6946089" cy="431098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000" dirty="0">
                  <a:solidFill>
                    <a:schemeClr val="tx1">
                      <a:lumMod val="95000"/>
                      <a:lumOff val="5000"/>
                    </a:schemeClr>
                  </a:solidFill>
                </a:endParaRPr>
              </a:p>
              <a:p>
                <a:r>
                  <a:rPr lang="en-US" sz="4000" dirty="0">
                    <a:solidFill>
                      <a:schemeClr val="tx1"/>
                    </a:solidFill>
                    <a:latin typeface="Times New Roman" panose="02020603050405020304" pitchFamily="18" charset="0"/>
                    <a:cs typeface="Times New Roman" panose="02020603050405020304" pitchFamily="18" charset="0"/>
                  </a:rPr>
                  <a:t>Câu 2: </a:t>
                </a:r>
                <a:r>
                  <a:rPr lang="en-US" sz="4000" dirty="0" err="1">
                    <a:solidFill>
                      <a:schemeClr val="tx1"/>
                    </a:solidFill>
                    <a:latin typeface="Times New Roman" panose="02020603050405020304" pitchFamily="18" charset="0"/>
                    <a:cs typeface="Times New Roman" panose="02020603050405020304" pitchFamily="18" charset="0"/>
                  </a:rPr>
                  <a:t>Đáp</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án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của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phép</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tính</a:t>
                </a:r>
                <a:endParaRPr lang="en-US" sz="4000" dirty="0">
                  <a:solidFill>
                    <a:schemeClr val="tx1"/>
                  </a:solidFill>
                  <a:latin typeface="Times New Roman" panose="02020603050405020304" pitchFamily="18" charset="0"/>
                  <a:cs typeface="Times New Roman" panose="02020603050405020304" pitchFamily="18" charset="0"/>
                </a:endParaRPr>
              </a:p>
              <a:p>
                <a:pPr algn="ctr"/>
                <a:r>
                  <a:rPr lang="en-US" sz="4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4400" i="1">
                            <a:solidFill>
                              <a:schemeClr val="tx1"/>
                            </a:solidFill>
                            <a:latin typeface="Cambria Math" panose="02040503050406030204" pitchFamily="18" charset="0"/>
                            <a:cs typeface="Times New Roman" panose="02020603050405020304" pitchFamily="18" charset="0"/>
                          </a:rPr>
                        </m:ctrlPr>
                      </m:sSupPr>
                      <m:e>
                        <m:r>
                          <a:rPr lang="en-US" sz="4400" i="1">
                            <a:solidFill>
                              <a:schemeClr val="tx1"/>
                            </a:solidFill>
                            <a:latin typeface="Cambria Math" panose="02040503050406030204" pitchFamily="18" charset="0"/>
                            <a:cs typeface="Times New Roman" panose="02020603050405020304" pitchFamily="18" charset="0"/>
                          </a:rPr>
                          <m:t>2</m:t>
                        </m:r>
                      </m:e>
                      <m:sup>
                        <m:r>
                          <a:rPr lang="en-US" sz="4400" i="1">
                            <a:solidFill>
                              <a:schemeClr val="tx1"/>
                            </a:solidFill>
                            <a:latin typeface="Cambria Math" panose="02040503050406030204" pitchFamily="18" charset="0"/>
                            <a:cs typeface="Times New Roman" panose="02020603050405020304" pitchFamily="18" charset="0"/>
                          </a:rPr>
                          <m:t>3</m:t>
                        </m:r>
                      </m:sup>
                    </m:sSup>
                    <m:r>
                      <a:rPr lang="en-US" sz="4400" i="1">
                        <a:solidFill>
                          <a:schemeClr val="tx1"/>
                        </a:solidFill>
                        <a:latin typeface="Cambria Math" panose="02040503050406030204" pitchFamily="18" charset="0"/>
                        <a:cs typeface="Times New Roman" panose="02020603050405020304" pitchFamily="18" charset="0"/>
                      </a:rPr>
                      <m:t>.</m:t>
                    </m:r>
                    <m:sSup>
                      <m:sSupPr>
                        <m:ctrlPr>
                          <a:rPr lang="en-US" sz="4400" i="1">
                            <a:solidFill>
                              <a:schemeClr val="tx1"/>
                            </a:solidFill>
                            <a:latin typeface="Cambria Math" panose="02040503050406030204" pitchFamily="18" charset="0"/>
                            <a:cs typeface="Times New Roman" panose="02020603050405020304" pitchFamily="18" charset="0"/>
                          </a:rPr>
                        </m:ctrlPr>
                      </m:sSupPr>
                      <m:e>
                        <m:r>
                          <a:rPr lang="en-US" sz="4400" i="1">
                            <a:solidFill>
                              <a:schemeClr val="tx1"/>
                            </a:solidFill>
                            <a:latin typeface="Cambria Math" panose="02040503050406030204" pitchFamily="18" charset="0"/>
                            <a:cs typeface="Times New Roman" panose="02020603050405020304" pitchFamily="18" charset="0"/>
                          </a:rPr>
                          <m:t>2</m:t>
                        </m:r>
                      </m:e>
                      <m:sup>
                        <m:r>
                          <a:rPr lang="en-US" sz="4400" i="1">
                            <a:solidFill>
                              <a:schemeClr val="tx1"/>
                            </a:solidFill>
                            <a:latin typeface="Cambria Math" panose="02040503050406030204" pitchFamily="18" charset="0"/>
                            <a:cs typeface="Times New Roman" panose="02020603050405020304" pitchFamily="18" charset="0"/>
                          </a:rPr>
                          <m:t>5</m:t>
                        </m:r>
                      </m:sup>
                    </m:sSup>
                  </m:oMath>
                </a14:m>
                <a:endParaRPr lang="en-US" sz="4400" dirty="0">
                  <a:solidFill>
                    <a:schemeClr val="tx1"/>
                  </a:solidFill>
                  <a:latin typeface="Times New Roman" panose="02020603050405020304" pitchFamily="18" charset="0"/>
                  <a:cs typeface="Times New Roman" panose="02020603050405020304" pitchFamily="18" charset="0"/>
                </a:endParaRPr>
              </a:p>
              <a:p>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vi-VN" sz="4400" i="1">
                              <a:solidFill>
                                <a:schemeClr val="tx1">
                                  <a:lumMod val="95000"/>
                                  <a:lumOff val="5000"/>
                                </a:schemeClr>
                              </a:solidFill>
                              <a:latin typeface="Cambria Math" panose="02040503050406030204" pitchFamily="18" charset="0"/>
                            </a:rPr>
                          </m:ctrlPr>
                        </m:sSupPr>
                        <m:e>
                          <m:sSup>
                            <m:sSupPr>
                              <m:ctrlPr>
                                <a:rPr lang="vi-VN" sz="4400" i="1">
                                  <a:solidFill>
                                    <a:schemeClr val="tx1">
                                      <a:lumMod val="95000"/>
                                      <a:lumOff val="5000"/>
                                    </a:schemeClr>
                                  </a:solidFill>
                                  <a:latin typeface="Cambria Math" panose="02040503050406030204" pitchFamily="18" charset="0"/>
                                </a:rPr>
                              </m:ctrlPr>
                            </m:sSupPr>
                            <m:e>
                              <m:r>
                                <a:rPr lang="en-US" sz="4400" i="1">
                                  <a:solidFill>
                                    <a:schemeClr val="tx1">
                                      <a:lumMod val="95000"/>
                                      <a:lumOff val="5000"/>
                                    </a:schemeClr>
                                  </a:solidFill>
                                  <a:latin typeface="Cambria Math" panose="02040503050406030204" pitchFamily="18" charset="0"/>
                                </a:rPr>
                                <m:t>2</m:t>
                              </m:r>
                            </m:e>
                            <m:sup>
                              <m:r>
                                <a:rPr lang="en-US" sz="4400" i="1">
                                  <a:solidFill>
                                    <a:schemeClr val="tx1">
                                      <a:lumMod val="95000"/>
                                      <a:lumOff val="5000"/>
                                    </a:schemeClr>
                                  </a:solidFill>
                                  <a:latin typeface="Cambria Math" panose="02040503050406030204" pitchFamily="18" charset="0"/>
                                </a:rPr>
                                <m:t>3</m:t>
                              </m:r>
                            </m:sup>
                          </m:sSup>
                          <m:r>
                            <a:rPr lang="en-US" sz="4400" i="1">
                              <a:solidFill>
                                <a:schemeClr val="tx1">
                                  <a:lumMod val="95000"/>
                                  <a:lumOff val="5000"/>
                                </a:schemeClr>
                              </a:solidFill>
                              <a:latin typeface="Cambria Math" panose="02040503050406030204" pitchFamily="18" charset="0"/>
                            </a:rPr>
                            <m:t>.</m:t>
                          </m:r>
                          <m:sSup>
                            <m:sSupPr>
                              <m:ctrlPr>
                                <a:rPr lang="vi-VN" sz="4400" i="1">
                                  <a:solidFill>
                                    <a:schemeClr val="tx1">
                                      <a:lumMod val="95000"/>
                                      <a:lumOff val="5000"/>
                                    </a:schemeClr>
                                  </a:solidFill>
                                  <a:latin typeface="Cambria Math" panose="02040503050406030204" pitchFamily="18" charset="0"/>
                                </a:rPr>
                              </m:ctrlPr>
                            </m:sSupPr>
                            <m:e>
                              <m:r>
                                <a:rPr lang="en-US" sz="4400" i="1">
                                  <a:solidFill>
                                    <a:schemeClr val="tx1">
                                      <a:lumMod val="95000"/>
                                      <a:lumOff val="5000"/>
                                    </a:schemeClr>
                                  </a:solidFill>
                                  <a:latin typeface="Cambria Math" panose="02040503050406030204" pitchFamily="18" charset="0"/>
                                </a:rPr>
                                <m:t>2</m:t>
                              </m:r>
                            </m:e>
                            <m:sup>
                              <m:r>
                                <a:rPr lang="en-US" sz="4400" i="1">
                                  <a:solidFill>
                                    <a:schemeClr val="tx1">
                                      <a:lumMod val="95000"/>
                                      <a:lumOff val="5000"/>
                                    </a:schemeClr>
                                  </a:solidFill>
                                  <a:latin typeface="Cambria Math" panose="02040503050406030204" pitchFamily="18" charset="0"/>
                                </a:rPr>
                                <m:t>5</m:t>
                              </m:r>
                            </m:sup>
                          </m:sSup>
                          <m:r>
                            <a:rPr lang="en-US" sz="4400" i="1">
                              <a:solidFill>
                                <a:schemeClr val="tx1">
                                  <a:lumMod val="95000"/>
                                  <a:lumOff val="5000"/>
                                </a:schemeClr>
                              </a:solidFill>
                              <a:latin typeface="Cambria Math" panose="02040503050406030204" pitchFamily="18" charset="0"/>
                            </a:rPr>
                            <m:t>=2</m:t>
                          </m:r>
                        </m:e>
                        <m:sup>
                          <m:r>
                            <a:rPr lang="en-US" sz="4400" i="1">
                              <a:solidFill>
                                <a:schemeClr val="tx1">
                                  <a:lumMod val="95000"/>
                                  <a:lumOff val="5000"/>
                                </a:schemeClr>
                              </a:solidFill>
                              <a:latin typeface="Cambria Math" panose="02040503050406030204" pitchFamily="18" charset="0"/>
                            </a:rPr>
                            <m:t>8</m:t>
                          </m:r>
                        </m:sup>
                      </m:sSup>
                      <m:d>
                        <m:dPr>
                          <m:ctrlPr>
                            <a:rPr lang="en-US" sz="4400" i="1" smtClean="0">
                              <a:solidFill>
                                <a:schemeClr val="tx1">
                                  <a:lumMod val="95000"/>
                                  <a:lumOff val="5000"/>
                                </a:schemeClr>
                              </a:solidFill>
                              <a:latin typeface="Cambria Math" panose="02040503050406030204" pitchFamily="18" charset="0"/>
                            </a:rPr>
                          </m:ctrlPr>
                        </m:dPr>
                        <m:e>
                          <m:r>
                            <a:rPr lang="en-US" sz="4400" b="0" i="1" smtClean="0">
                              <a:solidFill>
                                <a:schemeClr val="tx1">
                                  <a:lumMod val="95000"/>
                                  <a:lumOff val="5000"/>
                                </a:schemeClr>
                              </a:solidFill>
                              <a:latin typeface="Cambria Math" panose="02040503050406030204" pitchFamily="18" charset="0"/>
                            </a:rPr>
                            <m:t>=256</m:t>
                          </m:r>
                        </m:e>
                      </m:d>
                    </m:oMath>
                  </m:oMathPara>
                </a14:m>
                <a:endParaRPr lang="en-US" sz="4000" dirty="0">
                  <a:latin typeface="Times New Roman" panose="02020603050405020304" pitchFamily="18" charset="0"/>
                  <a:cs typeface="Times New Roman" panose="02020603050405020304" pitchFamily="18" charset="0"/>
                </a:endParaRPr>
              </a:p>
            </p:txBody>
          </p:sp>
        </mc:Choice>
        <mc:Fallback>
          <p:sp>
            <p:nvSpPr>
              <p:cNvPr id="35" name="Rounded Rectangle 34"/>
              <p:cNvSpPr>
                <a:spLocks noRot="1" noChangeAspect="1" noMove="1" noResize="1" noEditPoints="1" noAdjustHandles="1" noChangeArrowheads="1" noChangeShapeType="1" noTextEdit="1"/>
              </p:cNvSpPr>
              <p:nvPr/>
            </p:nvSpPr>
            <p:spPr>
              <a:xfrm>
                <a:off x="1066800" y="1444160"/>
                <a:ext cx="6946089" cy="4310987"/>
              </a:xfrm>
              <a:prstGeom prst="roundRect">
                <a:avLst/>
              </a:prstGeom>
              <a:blipFill>
                <a:blip r:embed="rId4"/>
                <a:stretch>
                  <a:fillRect/>
                </a:stretch>
              </a:blipFill>
            </p:spPr>
            <p:txBody>
              <a:bodyPr/>
              <a:lstStyle/>
              <a:p>
                <a:r>
                  <a:rPr lang="en-US">
                    <a:noFill/>
                  </a:rPr>
                  <a:t> </a:t>
                </a:r>
              </a:p>
            </p:txBody>
          </p:sp>
        </mc:Fallback>
      </mc:AlternateContent>
      <p:pic>
        <p:nvPicPr>
          <p:cNvPr id="39" name="Picture 23"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2875"/>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p:nvPr/>
        </p:nvSpPr>
        <p:spPr>
          <a:xfrm>
            <a:off x="8496204" y="5907730"/>
            <a:ext cx="2057986" cy="937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Bắt</a:t>
            </a:r>
            <a:r>
              <a:rPr lang="en-US" sz="4400" dirty="0"/>
              <a:t> </a:t>
            </a:r>
            <a:r>
              <a:rPr lang="en-US" sz="4400" dirty="0" err="1"/>
              <a:t>đầu</a:t>
            </a:r>
            <a:endParaRPr lang="vi-VN" sz="4400" dirty="0"/>
          </a:p>
        </p:txBody>
      </p:sp>
      <p:sp>
        <p:nvSpPr>
          <p:cNvPr id="16" name="Oval 15">
            <a:extLst>
              <a:ext uri="{FF2B5EF4-FFF2-40B4-BE49-F238E27FC236}">
                <a16:creationId xmlns:a16="http://schemas.microsoft.com/office/drawing/2014/main" id="{E533E04D-DD29-72AA-C925-787BA39160BA}"/>
              </a:ext>
            </a:extLst>
          </p:cNvPr>
          <p:cNvSpPr/>
          <p:nvPr/>
        </p:nvSpPr>
        <p:spPr>
          <a:xfrm>
            <a:off x="8500782"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10</a:t>
            </a:r>
            <a:endParaRPr lang="vi-VN" sz="7200" dirty="0"/>
          </a:p>
        </p:txBody>
      </p:sp>
      <p:sp>
        <p:nvSpPr>
          <p:cNvPr id="17" name="Oval 16">
            <a:extLst>
              <a:ext uri="{FF2B5EF4-FFF2-40B4-BE49-F238E27FC236}">
                <a16:creationId xmlns:a16="http://schemas.microsoft.com/office/drawing/2014/main" id="{4701F8EF-2773-F2E6-A813-04AD35850BB8}"/>
              </a:ext>
            </a:extLst>
          </p:cNvPr>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9</a:t>
            </a:r>
            <a:endParaRPr lang="vi-VN" sz="7200"/>
          </a:p>
        </p:txBody>
      </p:sp>
      <p:sp>
        <p:nvSpPr>
          <p:cNvPr id="18" name="Oval 17">
            <a:extLst>
              <a:ext uri="{FF2B5EF4-FFF2-40B4-BE49-F238E27FC236}">
                <a16:creationId xmlns:a16="http://schemas.microsoft.com/office/drawing/2014/main" id="{0C9FA620-289A-91F2-9D49-7FFA35487B69}"/>
              </a:ext>
            </a:extLst>
          </p:cNvPr>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8</a:t>
            </a:r>
            <a:endParaRPr lang="vi-VN" sz="7200" dirty="0"/>
          </a:p>
        </p:txBody>
      </p:sp>
      <p:sp>
        <p:nvSpPr>
          <p:cNvPr id="19" name="Oval 18">
            <a:extLst>
              <a:ext uri="{FF2B5EF4-FFF2-40B4-BE49-F238E27FC236}">
                <a16:creationId xmlns:a16="http://schemas.microsoft.com/office/drawing/2014/main" id="{7F0251F4-8987-925C-4564-862E369B7242}"/>
              </a:ext>
            </a:extLst>
          </p:cNvPr>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7</a:t>
            </a:r>
            <a:endParaRPr lang="vi-VN" sz="7200"/>
          </a:p>
        </p:txBody>
      </p:sp>
      <p:sp>
        <p:nvSpPr>
          <p:cNvPr id="20" name="Oval 19">
            <a:extLst>
              <a:ext uri="{FF2B5EF4-FFF2-40B4-BE49-F238E27FC236}">
                <a16:creationId xmlns:a16="http://schemas.microsoft.com/office/drawing/2014/main" id="{EBAE4519-C5E1-0D7B-D506-C95DA4CBC8A5}"/>
              </a:ext>
            </a:extLst>
          </p:cNvPr>
          <p:cNvSpPr/>
          <p:nvPr/>
        </p:nvSpPr>
        <p:spPr>
          <a:xfrm>
            <a:off x="8497788"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a:t>
            </a:r>
            <a:endParaRPr lang="vi-VN" sz="7200" dirty="0"/>
          </a:p>
        </p:txBody>
      </p:sp>
      <p:sp>
        <p:nvSpPr>
          <p:cNvPr id="21" name="Oval 20">
            <a:extLst>
              <a:ext uri="{FF2B5EF4-FFF2-40B4-BE49-F238E27FC236}">
                <a16:creationId xmlns:a16="http://schemas.microsoft.com/office/drawing/2014/main" id="{5E9B9808-54DD-6DE6-9D31-A9FCBF57C0C5}"/>
              </a:ext>
            </a:extLst>
          </p:cNvPr>
          <p:cNvSpPr/>
          <p:nvPr/>
        </p:nvSpPr>
        <p:spPr>
          <a:xfrm>
            <a:off x="8496790" y="3837712"/>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5</a:t>
            </a:r>
            <a:endParaRPr lang="vi-VN" sz="7200" dirty="0"/>
          </a:p>
        </p:txBody>
      </p:sp>
      <p:sp>
        <p:nvSpPr>
          <p:cNvPr id="22" name="Oval 21">
            <a:extLst>
              <a:ext uri="{FF2B5EF4-FFF2-40B4-BE49-F238E27FC236}">
                <a16:creationId xmlns:a16="http://schemas.microsoft.com/office/drawing/2014/main" id="{7E489148-C563-C47F-5252-F63E8C99F68F}"/>
              </a:ext>
            </a:extLst>
          </p:cNvPr>
          <p:cNvSpPr/>
          <p:nvPr/>
        </p:nvSpPr>
        <p:spPr>
          <a:xfrm>
            <a:off x="8496790" y="3832204"/>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4</a:t>
            </a:r>
            <a:endParaRPr lang="vi-VN" sz="7200"/>
          </a:p>
        </p:txBody>
      </p:sp>
      <p:sp>
        <p:nvSpPr>
          <p:cNvPr id="23" name="Oval 22">
            <a:extLst>
              <a:ext uri="{FF2B5EF4-FFF2-40B4-BE49-F238E27FC236}">
                <a16:creationId xmlns:a16="http://schemas.microsoft.com/office/drawing/2014/main" id="{5FD437D7-0B77-CD90-B6E6-6AF18511A1B8}"/>
              </a:ext>
            </a:extLst>
          </p:cNvPr>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3</a:t>
            </a:r>
            <a:endParaRPr lang="vi-VN" sz="7200"/>
          </a:p>
        </p:txBody>
      </p:sp>
      <p:sp>
        <p:nvSpPr>
          <p:cNvPr id="24" name="Oval 23">
            <a:extLst>
              <a:ext uri="{FF2B5EF4-FFF2-40B4-BE49-F238E27FC236}">
                <a16:creationId xmlns:a16="http://schemas.microsoft.com/office/drawing/2014/main" id="{5AF3D0D8-C922-80A3-7A92-318582F43896}"/>
              </a:ext>
            </a:extLst>
          </p:cNvPr>
          <p:cNvSpPr/>
          <p:nvPr/>
        </p:nvSpPr>
        <p:spPr>
          <a:xfrm>
            <a:off x="8499784" y="3840466"/>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2</a:t>
            </a:r>
            <a:endParaRPr lang="vi-VN" sz="7200"/>
          </a:p>
        </p:txBody>
      </p:sp>
      <p:sp>
        <p:nvSpPr>
          <p:cNvPr id="25" name="Oval 24">
            <a:extLst>
              <a:ext uri="{FF2B5EF4-FFF2-40B4-BE49-F238E27FC236}">
                <a16:creationId xmlns:a16="http://schemas.microsoft.com/office/drawing/2014/main" id="{F524C397-EE98-7FED-F6E9-AA8D9E87C43F}"/>
              </a:ext>
            </a:extLst>
          </p:cNvPr>
          <p:cNvSpPr/>
          <p:nvPr/>
        </p:nvSpPr>
        <p:spPr>
          <a:xfrm>
            <a:off x="8496790" y="3836080"/>
            <a:ext cx="2057400" cy="1919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1</a:t>
            </a:r>
            <a:endParaRPr lang="vi-VN" sz="7200"/>
          </a:p>
        </p:txBody>
      </p:sp>
      <p:sp>
        <p:nvSpPr>
          <p:cNvPr id="26" name="Oval 25">
            <a:extLst>
              <a:ext uri="{FF2B5EF4-FFF2-40B4-BE49-F238E27FC236}">
                <a16:creationId xmlns:a16="http://schemas.microsoft.com/office/drawing/2014/main" id="{208FAE18-229B-F11C-73B1-3D9D67E932A8}"/>
              </a:ext>
            </a:extLst>
          </p:cNvPr>
          <p:cNvSpPr/>
          <p:nvPr/>
        </p:nvSpPr>
        <p:spPr>
          <a:xfrm>
            <a:off x="8496790" y="3854023"/>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00</a:t>
            </a:r>
            <a:endParaRPr lang="vi-VN" sz="7200" dirty="0"/>
          </a:p>
        </p:txBody>
      </p:sp>
    </p:spTree>
    <p:extLst>
      <p:ext uri="{BB962C8B-B14F-4D97-AF65-F5344CB8AC3E}">
        <p14:creationId xmlns:p14="http://schemas.microsoft.com/office/powerpoint/2010/main" val="17410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xEl>
                                              <p:pRg st="4" end="4"/>
                                            </p:txEl>
                                          </p:spTgt>
                                        </p:tgtEl>
                                        <p:attrNameLst>
                                          <p:attrName>style.visibility</p:attrName>
                                        </p:attrNameLst>
                                      </p:cBhvr>
                                      <p:to>
                                        <p:strVal val="visible"/>
                                      </p:to>
                                    </p:set>
                                    <p:animEffect transition="in" filter="randombar(horizontal)">
                                      <p:cBhvr>
                                        <p:cTn id="7"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4"/>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1000"/>
                                        <p:tgtEl>
                                          <p:spTgt spid="16"/>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10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10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10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1000"/>
                                        <p:tgtEl>
                                          <p:spTgt spid="20"/>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5000"/>
                            </p:stCondLst>
                            <p:childTnLst>
                              <p:par>
                                <p:cTn id="31" presetID="16" presetClass="entr" presetSubtype="2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10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6000"/>
                            </p:stCondLst>
                            <p:childTnLst>
                              <p:par>
                                <p:cTn id="35" presetID="16" presetClass="entr" presetSubtype="2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1000"/>
                                        <p:tgtEl>
                                          <p:spTgt spid="22"/>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7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1000"/>
                                        <p:tgtEl>
                                          <p:spTgt spid="23"/>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8000"/>
                            </p:stCondLst>
                            <p:childTnLst>
                              <p:par>
                                <p:cTn id="43" presetID="16" presetClass="entr" presetSubtype="2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1000"/>
                                        <p:tgtEl>
                                          <p:spTgt spid="24"/>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9000"/>
                            </p:stCondLst>
                            <p:childTnLst>
                              <p:par>
                                <p:cTn id="47" presetID="16" presetClass="entr" presetSubtype="21"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1000"/>
                                        <p:tgtEl>
                                          <p:spTgt spid="25"/>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10000"/>
                            </p:stCondLst>
                            <p:childTnLst>
                              <p:par>
                                <p:cTn id="51" presetID="16" presetClass="entr" presetSubtype="2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10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3" name="fade_x.wav"/>
                                        </p:tgtEl>
                                      </p:cMediaNode>
                                    </p:audio>
                                  </p:subTnLst>
                                </p:cTn>
                              </p:par>
                            </p:childTnLst>
                          </p:cTn>
                        </p:par>
                        <p:par>
                          <p:cTn id="54" fill="hold">
                            <p:stCondLst>
                              <p:cond delay="11000"/>
                            </p:stCondLst>
                            <p:childTnLst>
                              <p:par>
                                <p:cTn id="55" presetID="1" presetClass="exit" presetSubtype="0" fill="hold" grpId="0" nodeType="afterEffect">
                                  <p:stCondLst>
                                    <p:cond delay="0"/>
                                  </p:stCondLst>
                                  <p:childTnLst>
                                    <p:set>
                                      <p:cBhvr>
                                        <p:cTn id="56"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6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3" descr="Pict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2875"/>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35" name="Rounded Rectangle 34"/>
              <p:cNvSpPr/>
              <p:nvPr/>
            </p:nvSpPr>
            <p:spPr>
              <a:xfrm>
                <a:off x="1633818" y="1600200"/>
                <a:ext cx="6629400" cy="3886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Câu 3:</a:t>
                </a:r>
                <a:r>
                  <a:rPr lang="en-US" sz="4000" dirty="0">
                    <a:solidFill>
                      <a:schemeClr val="tx1"/>
                    </a:solidFill>
                    <a:latin typeface="Times New Roman" panose="02020603050405020304" pitchFamily="18" charset="0"/>
                    <a:cs typeface="Times New Roman" panose="02020603050405020304" pitchFamily="18" charset="0"/>
                  </a:rPr>
                  <a:t>Tính </a:t>
                </a:r>
              </a:p>
              <a:p>
                <a:pPr/>
                <a14:m>
                  <m:oMathPara xmlns:m="http://schemas.openxmlformats.org/officeDocument/2006/math">
                    <m:oMathParaPr>
                      <m:jc m:val="centerGroup"/>
                    </m:oMathParaPr>
                    <m:oMath xmlns:m="http://schemas.openxmlformats.org/officeDocument/2006/math">
                      <m:sSup>
                        <m:sSupPr>
                          <m:ctrlPr>
                            <a:rPr lang="en-US" sz="4000" i="1">
                              <a:solidFill>
                                <a:schemeClr val="tx1"/>
                              </a:solidFill>
                              <a:latin typeface="Cambria Math" panose="02040503050406030204" pitchFamily="18" charset="0"/>
                              <a:cs typeface="Times New Roman" panose="02020603050405020304" pitchFamily="18" charset="0"/>
                            </a:rPr>
                          </m:ctrlPr>
                        </m:sSupPr>
                        <m:e>
                          <m:r>
                            <a:rPr lang="en-US" sz="4000" i="1">
                              <a:solidFill>
                                <a:schemeClr val="tx1"/>
                              </a:solidFill>
                              <a:latin typeface="Cambria Math" panose="02040503050406030204" pitchFamily="18" charset="0"/>
                              <a:cs typeface="Times New Roman" panose="02020603050405020304" pitchFamily="18" charset="0"/>
                            </a:rPr>
                            <m:t>5</m:t>
                          </m:r>
                        </m:e>
                        <m:sup>
                          <m:r>
                            <a:rPr lang="en-US" sz="4000" i="1">
                              <a:solidFill>
                                <a:schemeClr val="tx1"/>
                              </a:solidFill>
                              <a:latin typeface="Cambria Math" panose="02040503050406030204" pitchFamily="18" charset="0"/>
                              <a:cs typeface="Times New Roman" panose="02020603050405020304" pitchFamily="18" charset="0"/>
                            </a:rPr>
                            <m:t>15</m:t>
                          </m:r>
                        </m:sup>
                      </m:sSup>
                      <m:r>
                        <a:rPr lang="en-US" sz="4000" i="1">
                          <a:solidFill>
                            <a:schemeClr val="tx1"/>
                          </a:solidFill>
                          <a:latin typeface="Cambria Math" panose="02040503050406030204" pitchFamily="18" charset="0"/>
                          <a:cs typeface="Times New Roman" panose="02020603050405020304" pitchFamily="18" charset="0"/>
                        </a:rPr>
                        <m:t>:</m:t>
                      </m:r>
                      <m:sSup>
                        <m:sSupPr>
                          <m:ctrlPr>
                            <a:rPr lang="en-US" sz="4000" i="1">
                              <a:solidFill>
                                <a:schemeClr val="tx1"/>
                              </a:solidFill>
                              <a:latin typeface="Cambria Math" panose="02040503050406030204" pitchFamily="18" charset="0"/>
                              <a:cs typeface="Times New Roman" panose="02020603050405020304" pitchFamily="18" charset="0"/>
                            </a:rPr>
                          </m:ctrlPr>
                        </m:sSupPr>
                        <m:e>
                          <m:r>
                            <a:rPr lang="en-US" sz="4000" i="1">
                              <a:solidFill>
                                <a:schemeClr val="tx1"/>
                              </a:solidFill>
                              <a:latin typeface="Cambria Math" panose="02040503050406030204" pitchFamily="18" charset="0"/>
                              <a:cs typeface="Times New Roman" panose="02020603050405020304" pitchFamily="18" charset="0"/>
                            </a:rPr>
                            <m:t>5</m:t>
                          </m:r>
                        </m:e>
                        <m:sup>
                          <m:r>
                            <a:rPr lang="en-US" sz="4000" i="1">
                              <a:solidFill>
                                <a:schemeClr val="tx1"/>
                              </a:solidFill>
                              <a:latin typeface="Cambria Math" panose="02040503050406030204" pitchFamily="18" charset="0"/>
                              <a:cs typeface="Times New Roman" panose="02020603050405020304" pitchFamily="18" charset="0"/>
                            </a:rPr>
                            <m:t>5</m:t>
                          </m:r>
                        </m:sup>
                      </m:sSup>
                    </m:oMath>
                  </m:oMathPara>
                </a14:m>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4400" i="1">
                              <a:solidFill>
                                <a:schemeClr val="tx1"/>
                              </a:solidFill>
                              <a:latin typeface="Cambria Math" panose="02040503050406030204" pitchFamily="18" charset="0"/>
                              <a:cs typeface="Times New Roman" panose="02020603050405020304" pitchFamily="18" charset="0"/>
                            </a:rPr>
                          </m:ctrlPr>
                        </m:sSupPr>
                        <m:e>
                          <m:r>
                            <a:rPr lang="en-US" sz="4400" i="1">
                              <a:solidFill>
                                <a:schemeClr val="tx1"/>
                              </a:solidFill>
                              <a:latin typeface="Cambria Math" panose="02040503050406030204" pitchFamily="18" charset="0"/>
                              <a:cs typeface="Times New Roman" panose="02020603050405020304" pitchFamily="18" charset="0"/>
                            </a:rPr>
                            <m:t>5</m:t>
                          </m:r>
                        </m:e>
                        <m:sup>
                          <m:r>
                            <a:rPr lang="en-US" sz="4400" i="1">
                              <a:solidFill>
                                <a:schemeClr val="tx1"/>
                              </a:solidFill>
                              <a:latin typeface="Cambria Math" panose="02040503050406030204" pitchFamily="18" charset="0"/>
                              <a:cs typeface="Times New Roman" panose="02020603050405020304" pitchFamily="18" charset="0"/>
                            </a:rPr>
                            <m:t>15</m:t>
                          </m:r>
                        </m:sup>
                      </m:sSup>
                      <m:r>
                        <a:rPr lang="en-US" sz="4400" i="1">
                          <a:solidFill>
                            <a:schemeClr val="tx1"/>
                          </a:solidFill>
                          <a:latin typeface="Cambria Math" panose="02040503050406030204" pitchFamily="18" charset="0"/>
                          <a:cs typeface="Times New Roman" panose="02020603050405020304" pitchFamily="18" charset="0"/>
                        </a:rPr>
                        <m:t>:</m:t>
                      </m:r>
                      <m:sSup>
                        <m:sSupPr>
                          <m:ctrlPr>
                            <a:rPr lang="en-US" sz="4400" i="1">
                              <a:solidFill>
                                <a:schemeClr val="tx1"/>
                              </a:solidFill>
                              <a:latin typeface="Cambria Math" panose="02040503050406030204" pitchFamily="18" charset="0"/>
                              <a:cs typeface="Times New Roman" panose="02020603050405020304" pitchFamily="18" charset="0"/>
                            </a:rPr>
                          </m:ctrlPr>
                        </m:sSupPr>
                        <m:e>
                          <m:r>
                            <a:rPr lang="en-US" sz="4400" i="1">
                              <a:solidFill>
                                <a:schemeClr val="tx1"/>
                              </a:solidFill>
                              <a:latin typeface="Cambria Math" panose="02040503050406030204" pitchFamily="18" charset="0"/>
                              <a:cs typeface="Times New Roman" panose="02020603050405020304" pitchFamily="18" charset="0"/>
                            </a:rPr>
                            <m:t>5</m:t>
                          </m:r>
                        </m:e>
                        <m:sup>
                          <m:r>
                            <a:rPr lang="en-US" sz="4400" i="1">
                              <a:solidFill>
                                <a:schemeClr val="tx1"/>
                              </a:solidFill>
                              <a:latin typeface="Cambria Math" panose="02040503050406030204" pitchFamily="18" charset="0"/>
                              <a:cs typeface="Times New Roman" panose="02020603050405020304" pitchFamily="18" charset="0"/>
                            </a:rPr>
                            <m:t>5</m:t>
                          </m:r>
                        </m:sup>
                      </m:sSup>
                      <m:r>
                        <a:rPr lang="en-US" sz="4400" i="1">
                          <a:solidFill>
                            <a:schemeClr val="tx1"/>
                          </a:solidFill>
                          <a:latin typeface="Cambria Math" panose="02040503050406030204" pitchFamily="18" charset="0"/>
                          <a:cs typeface="Times New Roman" panose="02020603050405020304" pitchFamily="18" charset="0"/>
                        </a:rPr>
                        <m:t>=</m:t>
                      </m:r>
                      <m:sSup>
                        <m:sSupPr>
                          <m:ctrlPr>
                            <a:rPr lang="en-US" sz="4400" i="1">
                              <a:solidFill>
                                <a:schemeClr val="tx1"/>
                              </a:solidFill>
                              <a:latin typeface="Cambria Math" panose="02040503050406030204" pitchFamily="18" charset="0"/>
                              <a:cs typeface="Times New Roman" panose="02020603050405020304" pitchFamily="18" charset="0"/>
                            </a:rPr>
                          </m:ctrlPr>
                        </m:sSupPr>
                        <m:e>
                          <m:r>
                            <a:rPr lang="en-US" sz="4400" i="1">
                              <a:solidFill>
                                <a:schemeClr val="tx1"/>
                              </a:solidFill>
                              <a:latin typeface="Cambria Math" panose="02040503050406030204" pitchFamily="18" charset="0"/>
                              <a:cs typeface="Times New Roman" panose="02020603050405020304" pitchFamily="18" charset="0"/>
                            </a:rPr>
                            <m:t>5</m:t>
                          </m:r>
                        </m:e>
                        <m:sup>
                          <m:r>
                            <a:rPr lang="en-US" sz="4400" i="1">
                              <a:solidFill>
                                <a:schemeClr val="tx1"/>
                              </a:solidFill>
                              <a:latin typeface="Cambria Math" panose="02040503050406030204" pitchFamily="18" charset="0"/>
                              <a:cs typeface="Times New Roman" panose="02020603050405020304" pitchFamily="18" charset="0"/>
                            </a:rPr>
                            <m:t>10</m:t>
                          </m:r>
                        </m:sup>
                      </m:sSup>
                    </m:oMath>
                  </m:oMathPara>
                </a14:m>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mc:Choice>
        <mc:Fallback>
          <p:sp>
            <p:nvSpPr>
              <p:cNvPr id="35" name="Rounded Rectangle 34"/>
              <p:cNvSpPr>
                <a:spLocks noRot="1" noChangeAspect="1" noMove="1" noResize="1" noEditPoints="1" noAdjustHandles="1" noChangeArrowheads="1" noChangeShapeType="1" noTextEdit="1"/>
              </p:cNvSpPr>
              <p:nvPr/>
            </p:nvSpPr>
            <p:spPr>
              <a:xfrm>
                <a:off x="1633818" y="1600200"/>
                <a:ext cx="6629400" cy="3886200"/>
              </a:xfrm>
              <a:prstGeom prst="roundRect">
                <a:avLst/>
              </a:prstGeom>
              <a:blipFill>
                <a:blip r:embed="rId5"/>
                <a:stretch>
                  <a:fillRect l="-183"/>
                </a:stretch>
              </a:blipFill>
            </p:spPr>
            <p:txBody>
              <a:bodyPr/>
              <a:lstStyle/>
              <a:p>
                <a:r>
                  <a:rPr lang="en-US">
                    <a:noFill/>
                  </a:rPr>
                  <a:t> </a:t>
                </a:r>
              </a:p>
            </p:txBody>
          </p:sp>
        </mc:Fallback>
      </mc:AlternateContent>
      <p:sp>
        <p:nvSpPr>
          <p:cNvPr id="97" name="Rectangle 96"/>
          <p:cNvSpPr/>
          <p:nvPr/>
        </p:nvSpPr>
        <p:spPr>
          <a:xfrm>
            <a:off x="8504224" y="5920740"/>
            <a:ext cx="2057986" cy="937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Bắt</a:t>
            </a:r>
            <a:r>
              <a:rPr lang="en-US" sz="4400" dirty="0"/>
              <a:t> </a:t>
            </a:r>
            <a:r>
              <a:rPr lang="en-US" sz="4400" dirty="0" err="1"/>
              <a:t>đầu</a:t>
            </a:r>
            <a:endParaRPr lang="vi-VN" sz="4400" dirty="0"/>
          </a:p>
        </p:txBody>
      </p:sp>
      <p:sp>
        <p:nvSpPr>
          <p:cNvPr id="16" name="Oval 15">
            <a:extLst>
              <a:ext uri="{FF2B5EF4-FFF2-40B4-BE49-F238E27FC236}">
                <a16:creationId xmlns:a16="http://schemas.microsoft.com/office/drawing/2014/main" id="{7EBBC6BF-A631-AEE3-3DBC-DB3DD84700E3}"/>
              </a:ext>
            </a:extLst>
          </p:cNvPr>
          <p:cNvSpPr/>
          <p:nvPr/>
        </p:nvSpPr>
        <p:spPr>
          <a:xfrm>
            <a:off x="8500782"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10</a:t>
            </a:r>
            <a:endParaRPr lang="vi-VN" sz="7200" dirty="0"/>
          </a:p>
        </p:txBody>
      </p:sp>
      <p:sp>
        <p:nvSpPr>
          <p:cNvPr id="17" name="Oval 16">
            <a:extLst>
              <a:ext uri="{FF2B5EF4-FFF2-40B4-BE49-F238E27FC236}">
                <a16:creationId xmlns:a16="http://schemas.microsoft.com/office/drawing/2014/main" id="{E3DB59A6-BECC-29FC-F508-0F0E0C0FB315}"/>
              </a:ext>
            </a:extLst>
          </p:cNvPr>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9</a:t>
            </a:r>
            <a:endParaRPr lang="vi-VN" sz="7200"/>
          </a:p>
        </p:txBody>
      </p:sp>
      <p:sp>
        <p:nvSpPr>
          <p:cNvPr id="18" name="Oval 17">
            <a:extLst>
              <a:ext uri="{FF2B5EF4-FFF2-40B4-BE49-F238E27FC236}">
                <a16:creationId xmlns:a16="http://schemas.microsoft.com/office/drawing/2014/main" id="{992FD00B-9080-DD95-BFCB-CB4185EF68DE}"/>
              </a:ext>
            </a:extLst>
          </p:cNvPr>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8</a:t>
            </a:r>
            <a:endParaRPr lang="vi-VN" sz="7200" dirty="0"/>
          </a:p>
        </p:txBody>
      </p:sp>
      <p:sp>
        <p:nvSpPr>
          <p:cNvPr id="19" name="Oval 18">
            <a:extLst>
              <a:ext uri="{FF2B5EF4-FFF2-40B4-BE49-F238E27FC236}">
                <a16:creationId xmlns:a16="http://schemas.microsoft.com/office/drawing/2014/main" id="{FBD6FCB4-2AFE-8649-BAFA-6879EE6711CC}"/>
              </a:ext>
            </a:extLst>
          </p:cNvPr>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7</a:t>
            </a:r>
            <a:endParaRPr lang="vi-VN" sz="7200"/>
          </a:p>
        </p:txBody>
      </p:sp>
      <p:sp>
        <p:nvSpPr>
          <p:cNvPr id="20" name="Oval 19">
            <a:extLst>
              <a:ext uri="{FF2B5EF4-FFF2-40B4-BE49-F238E27FC236}">
                <a16:creationId xmlns:a16="http://schemas.microsoft.com/office/drawing/2014/main" id="{817E51CA-BA62-1C4E-FAFF-A99A97AD936C}"/>
              </a:ext>
            </a:extLst>
          </p:cNvPr>
          <p:cNvSpPr/>
          <p:nvPr/>
        </p:nvSpPr>
        <p:spPr>
          <a:xfrm>
            <a:off x="8497788"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a:t>
            </a:r>
            <a:endParaRPr lang="vi-VN" sz="7200" dirty="0"/>
          </a:p>
        </p:txBody>
      </p:sp>
      <p:sp>
        <p:nvSpPr>
          <p:cNvPr id="21" name="Oval 20">
            <a:extLst>
              <a:ext uri="{FF2B5EF4-FFF2-40B4-BE49-F238E27FC236}">
                <a16:creationId xmlns:a16="http://schemas.microsoft.com/office/drawing/2014/main" id="{18860CFE-52BB-0341-9DB5-A012717313F7}"/>
              </a:ext>
            </a:extLst>
          </p:cNvPr>
          <p:cNvSpPr/>
          <p:nvPr/>
        </p:nvSpPr>
        <p:spPr>
          <a:xfrm>
            <a:off x="8496790" y="3837712"/>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5</a:t>
            </a:r>
            <a:endParaRPr lang="vi-VN" sz="7200" dirty="0"/>
          </a:p>
        </p:txBody>
      </p:sp>
      <p:sp>
        <p:nvSpPr>
          <p:cNvPr id="22" name="Oval 21">
            <a:extLst>
              <a:ext uri="{FF2B5EF4-FFF2-40B4-BE49-F238E27FC236}">
                <a16:creationId xmlns:a16="http://schemas.microsoft.com/office/drawing/2014/main" id="{07591A9D-CF81-F664-5A33-8F2BAAA9F728}"/>
              </a:ext>
            </a:extLst>
          </p:cNvPr>
          <p:cNvSpPr/>
          <p:nvPr/>
        </p:nvSpPr>
        <p:spPr>
          <a:xfrm>
            <a:off x="8496790" y="3832204"/>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4</a:t>
            </a:r>
            <a:endParaRPr lang="vi-VN" sz="7200"/>
          </a:p>
        </p:txBody>
      </p:sp>
      <p:sp>
        <p:nvSpPr>
          <p:cNvPr id="23" name="Oval 22">
            <a:extLst>
              <a:ext uri="{FF2B5EF4-FFF2-40B4-BE49-F238E27FC236}">
                <a16:creationId xmlns:a16="http://schemas.microsoft.com/office/drawing/2014/main" id="{9DBC8CA7-5A9B-429A-BBEF-A5BEEAA61B92}"/>
              </a:ext>
            </a:extLst>
          </p:cNvPr>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3</a:t>
            </a:r>
            <a:endParaRPr lang="vi-VN" sz="7200"/>
          </a:p>
        </p:txBody>
      </p:sp>
      <p:sp>
        <p:nvSpPr>
          <p:cNvPr id="24" name="Oval 23">
            <a:extLst>
              <a:ext uri="{FF2B5EF4-FFF2-40B4-BE49-F238E27FC236}">
                <a16:creationId xmlns:a16="http://schemas.microsoft.com/office/drawing/2014/main" id="{A905E4F2-572B-5189-F43F-1603055A32DE}"/>
              </a:ext>
            </a:extLst>
          </p:cNvPr>
          <p:cNvSpPr/>
          <p:nvPr/>
        </p:nvSpPr>
        <p:spPr>
          <a:xfrm>
            <a:off x="8499784" y="3840466"/>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2</a:t>
            </a:r>
            <a:endParaRPr lang="vi-VN" sz="7200"/>
          </a:p>
        </p:txBody>
      </p:sp>
      <p:sp>
        <p:nvSpPr>
          <p:cNvPr id="25" name="Oval 24">
            <a:extLst>
              <a:ext uri="{FF2B5EF4-FFF2-40B4-BE49-F238E27FC236}">
                <a16:creationId xmlns:a16="http://schemas.microsoft.com/office/drawing/2014/main" id="{5C2884F8-F9A6-2FD9-3CEC-780170B8696C}"/>
              </a:ext>
            </a:extLst>
          </p:cNvPr>
          <p:cNvSpPr/>
          <p:nvPr/>
        </p:nvSpPr>
        <p:spPr>
          <a:xfrm>
            <a:off x="8496790" y="3836080"/>
            <a:ext cx="2057400" cy="1919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1</a:t>
            </a:r>
            <a:endParaRPr lang="vi-VN" sz="7200"/>
          </a:p>
        </p:txBody>
      </p:sp>
      <p:sp>
        <p:nvSpPr>
          <p:cNvPr id="26" name="Oval 25">
            <a:extLst>
              <a:ext uri="{FF2B5EF4-FFF2-40B4-BE49-F238E27FC236}">
                <a16:creationId xmlns:a16="http://schemas.microsoft.com/office/drawing/2014/main" id="{DFF9F421-4CA6-3CC7-EB79-F824B03A7D76}"/>
              </a:ext>
            </a:extLst>
          </p:cNvPr>
          <p:cNvSpPr/>
          <p:nvPr/>
        </p:nvSpPr>
        <p:spPr>
          <a:xfrm>
            <a:off x="8496790" y="3854023"/>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00</a:t>
            </a:r>
            <a:endParaRPr lang="vi-VN" sz="7200" dirty="0"/>
          </a:p>
        </p:txBody>
      </p:sp>
    </p:spTree>
    <p:extLst>
      <p:ext uri="{BB962C8B-B14F-4D97-AF65-F5344CB8AC3E}">
        <p14:creationId xmlns:p14="http://schemas.microsoft.com/office/powerpoint/2010/main" val="141289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xEl>
                                              <p:pRg st="3" end="3"/>
                                            </p:txEl>
                                          </p:spTgt>
                                        </p:tgtEl>
                                        <p:attrNameLst>
                                          <p:attrName>style.visibility</p:attrName>
                                        </p:attrNameLst>
                                      </p:cBhvr>
                                      <p:to>
                                        <p:strVal val="visible"/>
                                      </p:to>
                                    </p:set>
                                    <p:animEffect transition="in" filter="wipe(down)">
                                      <p:cBhvr>
                                        <p:cTn id="7"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7"/>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1000"/>
                                        <p:tgtEl>
                                          <p:spTgt spid="16"/>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10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10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10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1000"/>
                                        <p:tgtEl>
                                          <p:spTgt spid="20"/>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5000"/>
                            </p:stCondLst>
                            <p:childTnLst>
                              <p:par>
                                <p:cTn id="31" presetID="16" presetClass="entr" presetSubtype="2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10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6000"/>
                            </p:stCondLst>
                            <p:childTnLst>
                              <p:par>
                                <p:cTn id="35" presetID="16" presetClass="entr" presetSubtype="2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1000"/>
                                        <p:tgtEl>
                                          <p:spTgt spid="22"/>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7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1000"/>
                                        <p:tgtEl>
                                          <p:spTgt spid="23"/>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8000"/>
                            </p:stCondLst>
                            <p:childTnLst>
                              <p:par>
                                <p:cTn id="43" presetID="16" presetClass="entr" presetSubtype="2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1000"/>
                                        <p:tgtEl>
                                          <p:spTgt spid="24"/>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9000"/>
                            </p:stCondLst>
                            <p:childTnLst>
                              <p:par>
                                <p:cTn id="47" presetID="16" presetClass="entr" presetSubtype="21"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1000"/>
                                        <p:tgtEl>
                                          <p:spTgt spid="25"/>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10000"/>
                            </p:stCondLst>
                            <p:childTnLst>
                              <p:par>
                                <p:cTn id="51" presetID="16" presetClass="entr" presetSubtype="2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10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3" name="fade_x.wav"/>
                                        </p:tgtEl>
                                      </p:cMediaNode>
                                    </p:audio>
                                  </p:subTnLst>
                                </p:cTn>
                              </p:par>
                            </p:childTnLst>
                          </p:cTn>
                        </p:par>
                        <p:par>
                          <p:cTn id="54" fill="hold">
                            <p:stCondLst>
                              <p:cond delay="11000"/>
                            </p:stCondLst>
                            <p:childTnLst>
                              <p:par>
                                <p:cTn id="55" presetID="1" presetClass="exit" presetSubtype="0" fill="hold" grpId="0" nodeType="afterEffect">
                                  <p:stCondLst>
                                    <p:cond delay="0"/>
                                  </p:stCondLst>
                                  <p:childTnLst>
                                    <p:set>
                                      <p:cBhvr>
                                        <p:cTn id="5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childTnLst>
        </p:cTn>
      </p:par>
    </p:tnLst>
    <p:bldLst>
      <p:bldP spid="9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3" descr="Pict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2875"/>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35" name="Rounded Rectangle 34"/>
              <p:cNvSpPr/>
              <p:nvPr/>
            </p:nvSpPr>
            <p:spPr>
              <a:xfrm>
                <a:off x="1143000" y="1485900"/>
                <a:ext cx="6629400" cy="3886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Câu 4: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Tích</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lũy</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thừa</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cơ</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000" dirty="0">
                  <a:solidFill>
                    <a:schemeClr val="tx1"/>
                  </a:solidFill>
                  <a:latin typeface="Times New Roman" panose="02020603050405020304" pitchFamily="18" charset="0"/>
                  <a:cs typeface="Times New Roman" panose="02020603050405020304" pitchFamily="18" charset="0"/>
                </a:endParaRPr>
              </a:p>
              <a:p>
                <a:pPr algn="ctr">
                  <a:defRPr/>
                </a:pPr>
                <a14:m>
                  <m:oMath xmlns:m="http://schemas.openxmlformats.org/officeDocument/2006/math">
                    <m:sSup>
                      <m:sSupPr>
                        <m:ctrlPr>
                          <a:rPr lang="en-US" sz="4000" i="1" smtClean="0">
                            <a:solidFill>
                              <a:schemeClr val="tx1"/>
                            </a:solidFill>
                            <a:latin typeface="Cambria Math" panose="02040503050406030204" pitchFamily="18" charset="0"/>
                            <a:cs typeface="Times New Roman" panose="02020603050405020304" pitchFamily="18" charset="0"/>
                          </a:rPr>
                        </m:ctrlPr>
                      </m:sSupPr>
                      <m:e>
                        <m:r>
                          <a:rPr lang="en-US" sz="4000" b="0" i="1" smtClean="0">
                            <a:solidFill>
                              <a:schemeClr val="tx1"/>
                            </a:solidFill>
                            <a:latin typeface="Cambria Math" panose="02040503050406030204" pitchFamily="18" charset="0"/>
                            <a:cs typeface="Times New Roman" panose="02020603050405020304" pitchFamily="18" charset="0"/>
                          </a:rPr>
                          <m:t>𝑥</m:t>
                        </m:r>
                      </m:e>
                      <m:sup>
                        <m:r>
                          <a:rPr lang="en-US" sz="4000" b="0" i="1" smtClean="0">
                            <a:solidFill>
                              <a:schemeClr val="tx1"/>
                            </a:solidFill>
                            <a:latin typeface="Cambria Math" panose="02040503050406030204" pitchFamily="18" charset="0"/>
                            <a:cs typeface="Times New Roman" panose="02020603050405020304" pitchFamily="18" charset="0"/>
                          </a:rPr>
                          <m:t>𝑚</m:t>
                        </m:r>
                      </m:sup>
                    </m:sSup>
                    <m:r>
                      <a:rPr lang="en-US" sz="4000" b="0" i="1" smtClean="0">
                        <a:solidFill>
                          <a:schemeClr val="tx1"/>
                        </a:solidFill>
                        <a:latin typeface="Cambria Math" panose="02040503050406030204" pitchFamily="18" charset="0"/>
                        <a:cs typeface="Times New Roman" panose="02020603050405020304" pitchFamily="18" charset="0"/>
                      </a:rPr>
                      <m:t>.</m:t>
                    </m:r>
                    <m:sSup>
                      <m:sSupPr>
                        <m:ctrlPr>
                          <a:rPr lang="en-US" sz="4000" b="0" i="1" smtClean="0">
                            <a:solidFill>
                              <a:schemeClr val="tx1"/>
                            </a:solidFill>
                            <a:latin typeface="Cambria Math" panose="02040503050406030204" pitchFamily="18" charset="0"/>
                            <a:cs typeface="Times New Roman" panose="02020603050405020304" pitchFamily="18" charset="0"/>
                          </a:rPr>
                        </m:ctrlPr>
                      </m:sSupPr>
                      <m:e>
                        <m:r>
                          <a:rPr lang="en-US" sz="4000" b="0" i="1" smtClean="0">
                            <a:solidFill>
                              <a:schemeClr val="tx1"/>
                            </a:solidFill>
                            <a:latin typeface="Cambria Math" panose="02040503050406030204" pitchFamily="18" charset="0"/>
                            <a:cs typeface="Times New Roman" panose="02020603050405020304" pitchFamily="18" charset="0"/>
                          </a:rPr>
                          <m:t>𝑥</m:t>
                        </m:r>
                      </m:e>
                      <m:sup>
                        <m:r>
                          <a:rPr lang="en-US" sz="4000" b="0" i="1" smtClean="0">
                            <a:solidFill>
                              <a:schemeClr val="tx1"/>
                            </a:solidFill>
                            <a:latin typeface="Cambria Math" panose="02040503050406030204" pitchFamily="18" charset="0"/>
                            <a:cs typeface="Times New Roman" panose="02020603050405020304" pitchFamily="18" charset="0"/>
                          </a:rPr>
                          <m:t>𝑛</m:t>
                        </m:r>
                      </m:sup>
                    </m:sSup>
                  </m:oMath>
                </a14:m>
                <a:r>
                  <a:rPr lang="en-US" sz="4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4000" dirty="0">
                        <a:solidFill>
                          <a:schemeClr val="tx1"/>
                        </a:solidFill>
                        <a:latin typeface="Cambria Math" panose="02040503050406030204" pitchFamily="18" charset="0"/>
                        <a:cs typeface="Times New Roman" panose="02020603050405020304" pitchFamily="18" charset="0"/>
                      </a:rPr>
                      <m:t>x</m:t>
                    </m:r>
                    <m:r>
                      <a:rPr lang="en-US" sz="40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r>
                      <a:rPr lang="en-US" sz="4000" i="1" dirty="0">
                        <a:solidFill>
                          <a:schemeClr val="tx1"/>
                        </a:solidFill>
                        <a:latin typeface="Cambria Math" panose="02040503050406030204" pitchFamily="18" charset="0"/>
                        <a:cs typeface="Times New Roman" panose="02020603050405020304" pitchFamily="18" charset="0"/>
                      </a:rPr>
                      <m:t>𝑚</m:t>
                    </m:r>
                    <m:r>
                      <a:rPr lang="en-US" sz="40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40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dirty="0">
                        <a:solidFill>
                          <a:schemeClr val="tx1"/>
                        </a:solidFill>
                        <a:latin typeface="Cambria Math" panose="02040503050406030204" pitchFamily="18" charset="0"/>
                      </a:rPr>
                      <m:t>)</m:t>
                    </m:r>
                  </m:oMath>
                </a14:m>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chemeClr val="tx1"/>
                  </a:solidFill>
                  <a:latin typeface="Times New Roman" panose="02020603050405020304" pitchFamily="18" charset="0"/>
                  <a:cs typeface="Times New Roman" panose="02020603050405020304" pitchFamily="18" charset="0"/>
                </a:endParaRPr>
              </a:p>
              <a:p>
                <a:pPr algn="ctr"/>
                <a14:m>
                  <m:oMath xmlns:m="http://schemas.openxmlformats.org/officeDocument/2006/math">
                    <m:sSup>
                      <m:sSupPr>
                        <m:ctrlPr>
                          <a:rPr lang="en-US" sz="4400" i="1" smtClean="0">
                            <a:solidFill>
                              <a:schemeClr val="tx1">
                                <a:lumMod val="95000"/>
                                <a:lumOff val="5000"/>
                              </a:schemeClr>
                            </a:solidFill>
                            <a:latin typeface="Cambria Math" panose="02040503050406030204" pitchFamily="18" charset="0"/>
                            <a:cs typeface="Times New Roman" panose="02020603050405020304" pitchFamily="18" charset="0"/>
                          </a:rPr>
                        </m:ctrlPr>
                      </m:sSupPr>
                      <m:e>
                        <m:r>
                          <a:rPr lang="en-US" sz="4400" b="0" i="1" smtClean="0">
                            <a:solidFill>
                              <a:schemeClr val="tx1">
                                <a:lumMod val="95000"/>
                                <a:lumOff val="5000"/>
                              </a:schemeClr>
                            </a:solidFill>
                            <a:latin typeface="Cambria Math" panose="02040503050406030204" pitchFamily="18" charset="0"/>
                            <a:cs typeface="Times New Roman" panose="02020603050405020304" pitchFamily="18" charset="0"/>
                          </a:rPr>
                          <m:t>𝑥</m:t>
                        </m:r>
                      </m:e>
                      <m:sup>
                        <m:r>
                          <a:rPr lang="en-US" sz="4400" b="0" i="1" smtClean="0">
                            <a:solidFill>
                              <a:schemeClr val="tx1">
                                <a:lumMod val="95000"/>
                                <a:lumOff val="5000"/>
                              </a:schemeClr>
                            </a:solidFill>
                            <a:latin typeface="Cambria Math" panose="02040503050406030204" pitchFamily="18" charset="0"/>
                            <a:cs typeface="Times New Roman" panose="02020603050405020304" pitchFamily="18" charset="0"/>
                          </a:rPr>
                          <m:t>𝑚</m:t>
                        </m:r>
                      </m:sup>
                    </m:sSup>
                    <m:r>
                      <a:rPr lang="en-US" sz="4400" b="0" i="1" smtClean="0">
                        <a:solidFill>
                          <a:schemeClr val="tx1">
                            <a:lumMod val="95000"/>
                            <a:lumOff val="5000"/>
                          </a:schemeClr>
                        </a:solidFill>
                        <a:latin typeface="Cambria Math" panose="02040503050406030204" pitchFamily="18" charset="0"/>
                        <a:cs typeface="Times New Roman" panose="02020603050405020304" pitchFamily="18" charset="0"/>
                      </a:rPr>
                      <m:t>.</m:t>
                    </m:r>
                    <m:sSup>
                      <m:sSupPr>
                        <m:ctrlPr>
                          <a:rPr lang="en-US" sz="4400" b="0" i="1" smtClean="0">
                            <a:solidFill>
                              <a:schemeClr val="tx1">
                                <a:lumMod val="95000"/>
                                <a:lumOff val="5000"/>
                              </a:schemeClr>
                            </a:solidFill>
                            <a:latin typeface="Cambria Math" panose="02040503050406030204" pitchFamily="18" charset="0"/>
                            <a:cs typeface="Times New Roman" panose="02020603050405020304" pitchFamily="18" charset="0"/>
                          </a:rPr>
                        </m:ctrlPr>
                      </m:sSupPr>
                      <m:e>
                        <m:r>
                          <a:rPr lang="en-US" sz="4400" b="0" i="1" smtClean="0">
                            <a:solidFill>
                              <a:schemeClr val="tx1">
                                <a:lumMod val="95000"/>
                                <a:lumOff val="5000"/>
                              </a:schemeClr>
                            </a:solidFill>
                            <a:latin typeface="Cambria Math" panose="02040503050406030204" pitchFamily="18" charset="0"/>
                            <a:cs typeface="Times New Roman" panose="02020603050405020304" pitchFamily="18" charset="0"/>
                          </a:rPr>
                          <m:t>𝑥</m:t>
                        </m:r>
                      </m:e>
                      <m:sup>
                        <m:r>
                          <a:rPr lang="en-US" sz="4400" b="0" i="1" smtClean="0">
                            <a:solidFill>
                              <a:schemeClr val="tx1">
                                <a:lumMod val="95000"/>
                                <a:lumOff val="5000"/>
                              </a:schemeClr>
                            </a:solidFill>
                            <a:latin typeface="Cambria Math" panose="02040503050406030204" pitchFamily="18" charset="0"/>
                            <a:cs typeface="Times New Roman" panose="02020603050405020304" pitchFamily="18" charset="0"/>
                          </a:rPr>
                          <m:t>𝑛</m:t>
                        </m:r>
                      </m:sup>
                    </m:sSup>
                  </m:oMath>
                </a14:m>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4400" i="1" dirty="0" smtClean="0">
                            <a:solidFill>
                              <a:schemeClr val="tx1">
                                <a:lumMod val="95000"/>
                                <a:lumOff val="5000"/>
                              </a:schemeClr>
                            </a:solidFill>
                            <a:latin typeface="Cambria Math" panose="02040503050406030204" pitchFamily="18" charset="0"/>
                            <a:cs typeface="Times New Roman" panose="02020603050405020304" pitchFamily="18" charset="0"/>
                          </a:rPr>
                        </m:ctrlPr>
                      </m:sSupPr>
                      <m:e>
                        <m:r>
                          <a:rPr lang="en-US" sz="4400" b="0" i="1" dirty="0" smtClean="0">
                            <a:solidFill>
                              <a:schemeClr val="tx1">
                                <a:lumMod val="95000"/>
                                <a:lumOff val="5000"/>
                              </a:schemeClr>
                            </a:solidFill>
                            <a:latin typeface="Cambria Math" panose="02040503050406030204" pitchFamily="18" charset="0"/>
                            <a:cs typeface="Times New Roman" panose="02020603050405020304" pitchFamily="18" charset="0"/>
                          </a:rPr>
                          <m:t>𝑥</m:t>
                        </m:r>
                      </m:e>
                      <m:sup>
                        <m:r>
                          <a:rPr lang="en-US" sz="4400" b="0" i="1" dirty="0" smtClean="0">
                            <a:solidFill>
                              <a:schemeClr val="tx1">
                                <a:lumMod val="95000"/>
                                <a:lumOff val="5000"/>
                              </a:schemeClr>
                            </a:solidFill>
                            <a:latin typeface="Cambria Math" panose="02040503050406030204" pitchFamily="18" charset="0"/>
                            <a:cs typeface="Times New Roman" panose="02020603050405020304" pitchFamily="18" charset="0"/>
                          </a:rPr>
                          <m:t>𝑚</m:t>
                        </m:r>
                        <m:r>
                          <a:rPr lang="en-US" sz="4400" b="0" i="1" dirty="0" smtClean="0">
                            <a:solidFill>
                              <a:schemeClr val="tx1">
                                <a:lumMod val="95000"/>
                                <a:lumOff val="5000"/>
                              </a:schemeClr>
                            </a:solidFill>
                            <a:latin typeface="Cambria Math" panose="02040503050406030204" pitchFamily="18" charset="0"/>
                            <a:cs typeface="Times New Roman" panose="02020603050405020304" pitchFamily="18" charset="0"/>
                          </a:rPr>
                          <m:t>+</m:t>
                        </m:r>
                        <m:r>
                          <a:rPr lang="en-US" sz="4400" b="0" i="1" dirty="0" smtClean="0">
                            <a:solidFill>
                              <a:schemeClr val="tx1">
                                <a:lumMod val="95000"/>
                                <a:lumOff val="5000"/>
                              </a:schemeClr>
                            </a:solidFill>
                            <a:latin typeface="Cambria Math" panose="02040503050406030204" pitchFamily="18" charset="0"/>
                            <a:cs typeface="Times New Roman" panose="02020603050405020304" pitchFamily="18" charset="0"/>
                          </a:rPr>
                          <m:t>𝑛</m:t>
                        </m:r>
                      </m:sup>
                    </m:sSup>
                  </m:oMath>
                </a14:m>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mc:Choice>
        <mc:Fallback>
          <p:sp>
            <p:nvSpPr>
              <p:cNvPr id="35" name="Rounded Rectangle 34"/>
              <p:cNvSpPr>
                <a:spLocks noRot="1" noChangeAspect="1" noMove="1" noResize="1" noEditPoints="1" noAdjustHandles="1" noChangeArrowheads="1" noChangeShapeType="1" noTextEdit="1"/>
              </p:cNvSpPr>
              <p:nvPr/>
            </p:nvSpPr>
            <p:spPr>
              <a:xfrm>
                <a:off x="1143000" y="1485900"/>
                <a:ext cx="6629400" cy="3886200"/>
              </a:xfrm>
              <a:prstGeom prst="roundRect">
                <a:avLst/>
              </a:prstGeom>
              <a:blipFill>
                <a:blip r:embed="rId5"/>
                <a:stretch>
                  <a:fillRect l="-275"/>
                </a:stretch>
              </a:blipFill>
            </p:spPr>
            <p:txBody>
              <a:bodyPr/>
              <a:lstStyle/>
              <a:p>
                <a:r>
                  <a:rPr lang="en-US">
                    <a:noFill/>
                  </a:rPr>
                  <a:t> </a:t>
                </a:r>
              </a:p>
            </p:txBody>
          </p:sp>
        </mc:Fallback>
      </mc:AlternateContent>
      <p:sp>
        <p:nvSpPr>
          <p:cNvPr id="97" name="Rectangle 96"/>
          <p:cNvSpPr/>
          <p:nvPr/>
        </p:nvSpPr>
        <p:spPr>
          <a:xfrm>
            <a:off x="8500042" y="5920740"/>
            <a:ext cx="2057986" cy="937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Bắt</a:t>
            </a:r>
            <a:r>
              <a:rPr lang="en-US" sz="4400" dirty="0"/>
              <a:t> </a:t>
            </a:r>
            <a:r>
              <a:rPr lang="en-US" sz="4400" dirty="0" err="1"/>
              <a:t>đầu</a:t>
            </a:r>
            <a:endParaRPr lang="vi-VN" sz="4400" dirty="0"/>
          </a:p>
        </p:txBody>
      </p:sp>
      <p:sp>
        <p:nvSpPr>
          <p:cNvPr id="28" name="Oval 27">
            <a:extLst>
              <a:ext uri="{FF2B5EF4-FFF2-40B4-BE49-F238E27FC236}">
                <a16:creationId xmlns:a16="http://schemas.microsoft.com/office/drawing/2014/main" id="{43EC1127-D82C-A657-7541-09CA8F7B6BE7}"/>
              </a:ext>
            </a:extLst>
          </p:cNvPr>
          <p:cNvSpPr/>
          <p:nvPr/>
        </p:nvSpPr>
        <p:spPr>
          <a:xfrm>
            <a:off x="8500782"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10</a:t>
            </a:r>
            <a:endParaRPr lang="vi-VN" sz="7200" dirty="0"/>
          </a:p>
        </p:txBody>
      </p:sp>
      <p:sp>
        <p:nvSpPr>
          <p:cNvPr id="29" name="Oval 28">
            <a:extLst>
              <a:ext uri="{FF2B5EF4-FFF2-40B4-BE49-F238E27FC236}">
                <a16:creationId xmlns:a16="http://schemas.microsoft.com/office/drawing/2014/main" id="{E7A191AB-1CA4-0BED-D054-A2992E72756C}"/>
              </a:ext>
            </a:extLst>
          </p:cNvPr>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9</a:t>
            </a:r>
            <a:endParaRPr lang="vi-VN" sz="7200"/>
          </a:p>
        </p:txBody>
      </p:sp>
      <p:sp>
        <p:nvSpPr>
          <p:cNvPr id="30" name="Oval 29">
            <a:extLst>
              <a:ext uri="{FF2B5EF4-FFF2-40B4-BE49-F238E27FC236}">
                <a16:creationId xmlns:a16="http://schemas.microsoft.com/office/drawing/2014/main" id="{CA704501-8285-5297-BB9D-96118DF9B891}"/>
              </a:ext>
            </a:extLst>
          </p:cNvPr>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8</a:t>
            </a:r>
            <a:endParaRPr lang="vi-VN" sz="7200" dirty="0"/>
          </a:p>
        </p:txBody>
      </p:sp>
      <p:sp>
        <p:nvSpPr>
          <p:cNvPr id="31" name="Oval 30">
            <a:extLst>
              <a:ext uri="{FF2B5EF4-FFF2-40B4-BE49-F238E27FC236}">
                <a16:creationId xmlns:a16="http://schemas.microsoft.com/office/drawing/2014/main" id="{78E12FA4-2B1C-F93D-CC92-EB9301B2D517}"/>
              </a:ext>
            </a:extLst>
          </p:cNvPr>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7</a:t>
            </a:r>
            <a:endParaRPr lang="vi-VN" sz="7200"/>
          </a:p>
        </p:txBody>
      </p:sp>
      <p:sp>
        <p:nvSpPr>
          <p:cNvPr id="32" name="Oval 31">
            <a:extLst>
              <a:ext uri="{FF2B5EF4-FFF2-40B4-BE49-F238E27FC236}">
                <a16:creationId xmlns:a16="http://schemas.microsoft.com/office/drawing/2014/main" id="{7CD838CC-9452-ADFB-E23B-12D1878611CA}"/>
              </a:ext>
            </a:extLst>
          </p:cNvPr>
          <p:cNvSpPr/>
          <p:nvPr/>
        </p:nvSpPr>
        <p:spPr>
          <a:xfrm>
            <a:off x="8497788"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a:t>
            </a:r>
            <a:endParaRPr lang="vi-VN" sz="7200" dirty="0"/>
          </a:p>
        </p:txBody>
      </p:sp>
      <p:sp>
        <p:nvSpPr>
          <p:cNvPr id="33" name="Oval 32">
            <a:extLst>
              <a:ext uri="{FF2B5EF4-FFF2-40B4-BE49-F238E27FC236}">
                <a16:creationId xmlns:a16="http://schemas.microsoft.com/office/drawing/2014/main" id="{EB0833AC-652C-34B5-FF37-080B8C61DA94}"/>
              </a:ext>
            </a:extLst>
          </p:cNvPr>
          <p:cNvSpPr/>
          <p:nvPr/>
        </p:nvSpPr>
        <p:spPr>
          <a:xfrm>
            <a:off x="8496790" y="3837712"/>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5</a:t>
            </a:r>
            <a:endParaRPr lang="vi-VN" sz="7200" dirty="0"/>
          </a:p>
        </p:txBody>
      </p:sp>
      <p:sp>
        <p:nvSpPr>
          <p:cNvPr id="34" name="Oval 33">
            <a:extLst>
              <a:ext uri="{FF2B5EF4-FFF2-40B4-BE49-F238E27FC236}">
                <a16:creationId xmlns:a16="http://schemas.microsoft.com/office/drawing/2014/main" id="{EAF32C13-3EA0-E735-C7E3-54840034D439}"/>
              </a:ext>
            </a:extLst>
          </p:cNvPr>
          <p:cNvSpPr/>
          <p:nvPr/>
        </p:nvSpPr>
        <p:spPr>
          <a:xfrm>
            <a:off x="8496790" y="3832204"/>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4</a:t>
            </a:r>
            <a:endParaRPr lang="vi-VN" sz="7200"/>
          </a:p>
        </p:txBody>
      </p:sp>
      <p:sp>
        <p:nvSpPr>
          <p:cNvPr id="37" name="Oval 36">
            <a:extLst>
              <a:ext uri="{FF2B5EF4-FFF2-40B4-BE49-F238E27FC236}">
                <a16:creationId xmlns:a16="http://schemas.microsoft.com/office/drawing/2014/main" id="{D7C1F5FC-166E-D7CB-19E6-FC24B35D4EEF}"/>
              </a:ext>
            </a:extLst>
          </p:cNvPr>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3</a:t>
            </a:r>
            <a:endParaRPr lang="vi-VN" sz="7200"/>
          </a:p>
        </p:txBody>
      </p:sp>
      <p:sp>
        <p:nvSpPr>
          <p:cNvPr id="38" name="Oval 37">
            <a:extLst>
              <a:ext uri="{FF2B5EF4-FFF2-40B4-BE49-F238E27FC236}">
                <a16:creationId xmlns:a16="http://schemas.microsoft.com/office/drawing/2014/main" id="{08A396C0-C7BA-0C06-8B6D-E6A11693C65F}"/>
              </a:ext>
            </a:extLst>
          </p:cNvPr>
          <p:cNvSpPr/>
          <p:nvPr/>
        </p:nvSpPr>
        <p:spPr>
          <a:xfrm>
            <a:off x="8499784" y="3840466"/>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2</a:t>
            </a:r>
            <a:endParaRPr lang="vi-VN" sz="7200"/>
          </a:p>
        </p:txBody>
      </p:sp>
      <p:sp>
        <p:nvSpPr>
          <p:cNvPr id="39" name="Oval 38">
            <a:extLst>
              <a:ext uri="{FF2B5EF4-FFF2-40B4-BE49-F238E27FC236}">
                <a16:creationId xmlns:a16="http://schemas.microsoft.com/office/drawing/2014/main" id="{8C8E08B2-1F22-5EF9-6501-6A55E735751D}"/>
              </a:ext>
            </a:extLst>
          </p:cNvPr>
          <p:cNvSpPr/>
          <p:nvPr/>
        </p:nvSpPr>
        <p:spPr>
          <a:xfrm>
            <a:off x="8496790" y="3836080"/>
            <a:ext cx="2057400" cy="1919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1</a:t>
            </a:r>
            <a:endParaRPr lang="vi-VN" sz="7200"/>
          </a:p>
        </p:txBody>
      </p:sp>
      <p:sp>
        <p:nvSpPr>
          <p:cNvPr id="40" name="Oval 39">
            <a:extLst>
              <a:ext uri="{FF2B5EF4-FFF2-40B4-BE49-F238E27FC236}">
                <a16:creationId xmlns:a16="http://schemas.microsoft.com/office/drawing/2014/main" id="{1CA34131-BC00-6934-429B-EC371AAA119F}"/>
              </a:ext>
            </a:extLst>
          </p:cNvPr>
          <p:cNvSpPr/>
          <p:nvPr/>
        </p:nvSpPr>
        <p:spPr>
          <a:xfrm>
            <a:off x="8496790" y="3854023"/>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00</a:t>
            </a:r>
            <a:endParaRPr lang="vi-VN" sz="7200" dirty="0"/>
          </a:p>
        </p:txBody>
      </p:sp>
    </p:spTree>
    <p:extLst>
      <p:ext uri="{BB962C8B-B14F-4D97-AF65-F5344CB8AC3E}">
        <p14:creationId xmlns:p14="http://schemas.microsoft.com/office/powerpoint/2010/main" val="6150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xEl>
                                              <p:pRg st="3" end="3"/>
                                            </p:txEl>
                                          </p:spTgt>
                                        </p:tgtEl>
                                        <p:attrNameLst>
                                          <p:attrName>style.visibility</p:attrName>
                                        </p:attrNameLst>
                                      </p:cBhvr>
                                      <p:to>
                                        <p:strVal val="visible"/>
                                      </p:to>
                                    </p:set>
                                    <p:animEffect transition="in" filter="wipe(down)">
                                      <p:cBhvr>
                                        <p:cTn id="7"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7"/>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1000"/>
                                        <p:tgtEl>
                                          <p:spTgt spid="28"/>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1000"/>
                                        <p:tgtEl>
                                          <p:spTgt spid="29"/>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100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1000"/>
                                        <p:tgtEl>
                                          <p:spTgt spid="31"/>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1000"/>
                                        <p:tgtEl>
                                          <p:spTgt spid="32"/>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5000"/>
                            </p:stCondLst>
                            <p:childTnLst>
                              <p:par>
                                <p:cTn id="31" presetID="16" presetClass="entr" presetSubtype="2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1000"/>
                                        <p:tgtEl>
                                          <p:spTgt spid="33"/>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6000"/>
                            </p:stCondLst>
                            <p:childTnLst>
                              <p:par>
                                <p:cTn id="35" presetID="16" presetClass="entr" presetSubtype="21"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1000"/>
                                        <p:tgtEl>
                                          <p:spTgt spid="34"/>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7000"/>
                            </p:stCondLst>
                            <p:childTnLst>
                              <p:par>
                                <p:cTn id="39" presetID="16" presetClass="entr" presetSubtype="2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arn(inVertical)">
                                      <p:cBhvr>
                                        <p:cTn id="41" dur="1000"/>
                                        <p:tgtEl>
                                          <p:spTgt spid="37"/>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8000"/>
                            </p:stCondLst>
                            <p:childTnLst>
                              <p:par>
                                <p:cTn id="43" presetID="16" presetClass="entr" presetSubtype="21"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arn(inVertical)">
                                      <p:cBhvr>
                                        <p:cTn id="45" dur="1000"/>
                                        <p:tgtEl>
                                          <p:spTgt spid="38"/>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9000"/>
                            </p:stCondLst>
                            <p:childTnLst>
                              <p:par>
                                <p:cTn id="47" presetID="16" presetClass="entr" presetSubtype="21"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arn(inVertical)">
                                      <p:cBhvr>
                                        <p:cTn id="49" dur="1000"/>
                                        <p:tgtEl>
                                          <p:spTgt spid="39"/>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10000"/>
                            </p:stCondLst>
                            <p:childTnLst>
                              <p:par>
                                <p:cTn id="51" presetID="16" presetClass="entr" presetSubtype="21"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arn(inVertical)">
                                      <p:cBhvr>
                                        <p:cTn id="53" dur="1000"/>
                                        <p:tgtEl>
                                          <p:spTgt spid="40"/>
                                        </p:tgtEl>
                                      </p:cBhvr>
                                    </p:animEffect>
                                  </p:childTnLst>
                                  <p:subTnLst>
                                    <p:audio>
                                      <p:cMediaNode>
                                        <p:cTn display="0" masterRel="sameClick">
                                          <p:stCondLst>
                                            <p:cond evt="begin" delay="0">
                                              <p:tn val="51"/>
                                            </p:cond>
                                          </p:stCondLst>
                                          <p:endCondLst>
                                            <p:cond evt="onStopAudio" delay="0">
                                              <p:tgtEl>
                                                <p:sldTgt/>
                                              </p:tgtEl>
                                            </p:cond>
                                          </p:endCondLst>
                                        </p:cTn>
                                        <p:tgtEl>
                                          <p:sndTgt r:embed="rId3" name="fade_x.wav"/>
                                        </p:tgtEl>
                                      </p:cMediaNode>
                                    </p:audio>
                                  </p:subTnLst>
                                </p:cTn>
                              </p:par>
                            </p:childTnLst>
                          </p:cTn>
                        </p:par>
                        <p:par>
                          <p:cTn id="54" fill="hold">
                            <p:stCondLst>
                              <p:cond delay="11000"/>
                            </p:stCondLst>
                            <p:childTnLst>
                              <p:par>
                                <p:cTn id="55" presetID="1" presetClass="exit" presetSubtype="0" fill="hold" grpId="0" nodeType="afterEffect">
                                  <p:stCondLst>
                                    <p:cond delay="0"/>
                                  </p:stCondLst>
                                  <p:childTnLst>
                                    <p:set>
                                      <p:cBhvr>
                                        <p:cTn id="5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childTnLst>
        </p:cTn>
      </p:par>
    </p:tnLst>
    <p:bldLst>
      <p:bldP spid="97" grpId="0" animBg="1"/>
      <p:bldP spid="28" grpId="0" animBg="1"/>
      <p:bldP spid="29" grpId="0" animBg="1"/>
      <p:bldP spid="30" grpId="0" animBg="1"/>
      <p:bldP spid="31" grpId="0" animBg="1"/>
      <p:bldP spid="32" grpId="0" animBg="1"/>
      <p:bldP spid="33" grpId="0" animBg="1"/>
      <p:bldP spid="34" grpId="0" animBg="1"/>
      <p:bldP spid="37" grpId="0" animBg="1"/>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3" descr="Pict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2875"/>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35" name="Rounded Rectangle 34"/>
              <p:cNvSpPr/>
              <p:nvPr/>
            </p:nvSpPr>
            <p:spPr>
              <a:xfrm>
                <a:off x="1295400" y="1600200"/>
                <a:ext cx="6629400" cy="3886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 5: </a:t>
                </a:r>
                <a:r>
                  <a:rPr lang="en-US" sz="4000" dirty="0" err="1">
                    <a:solidFill>
                      <a:prstClr val="black">
                        <a:lumMod val="95000"/>
                        <a:lumOff val="5000"/>
                      </a:prstClr>
                    </a:solidFill>
                    <a:latin typeface="Times New Roman" panose="02020603050405020304" pitchFamily="18" charset="0"/>
                    <a:cs typeface="Times New Roman" panose="02020603050405020304" pitchFamily="18" charset="0"/>
                  </a:rPr>
                  <a:t>Thương</a:t>
                </a:r>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0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000" dirty="0" err="1">
                    <a:solidFill>
                      <a:prstClr val="black">
                        <a:lumMod val="95000"/>
                        <a:lumOff val="5000"/>
                      </a:prstClr>
                    </a:solidFill>
                    <a:latin typeface="Times New Roman" panose="02020603050405020304" pitchFamily="18" charset="0"/>
                    <a:cs typeface="Times New Roman" panose="02020603050405020304" pitchFamily="18" charset="0"/>
                  </a:rPr>
                  <a:t>hai</a:t>
                </a:r>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000" dirty="0" err="1">
                    <a:solidFill>
                      <a:prstClr val="black">
                        <a:lumMod val="95000"/>
                        <a:lumOff val="5000"/>
                      </a:prstClr>
                    </a:solidFill>
                    <a:latin typeface="Times New Roman" panose="02020603050405020304" pitchFamily="18" charset="0"/>
                    <a:cs typeface="Times New Roman" panose="02020603050405020304" pitchFamily="18" charset="0"/>
                  </a:rPr>
                  <a:t>lũy</a:t>
                </a:r>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000" dirty="0" err="1">
                    <a:solidFill>
                      <a:prstClr val="black">
                        <a:lumMod val="95000"/>
                        <a:lumOff val="5000"/>
                      </a:prstClr>
                    </a:solidFill>
                    <a:latin typeface="Times New Roman" panose="02020603050405020304" pitchFamily="18" charset="0"/>
                    <a:cs typeface="Times New Roman" panose="02020603050405020304" pitchFamily="18" charset="0"/>
                  </a:rPr>
                  <a:t>thừa</a:t>
                </a:r>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0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000" dirty="0" err="1">
                    <a:solidFill>
                      <a:prstClr val="black">
                        <a:lumMod val="95000"/>
                        <a:lumOff val="5000"/>
                      </a:prstClr>
                    </a:solidFill>
                    <a:latin typeface="Times New Roman" panose="02020603050405020304" pitchFamily="18" charset="0"/>
                    <a:cs typeface="Times New Roman" panose="02020603050405020304" pitchFamily="18" charset="0"/>
                  </a:rPr>
                  <a:t>cơ</a:t>
                </a:r>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000" dirty="0" err="1">
                    <a:solidFill>
                      <a:prstClr val="black">
                        <a:lumMod val="95000"/>
                        <a:lumOff val="5000"/>
                      </a:prstClr>
                    </a:solidFill>
                    <a:latin typeface="Times New Roman" panose="02020603050405020304" pitchFamily="18" charset="0"/>
                    <a:cs typeface="Times New Roman" panose="02020603050405020304" pitchFamily="18" charset="0"/>
                  </a:rPr>
                  <a:t>số</a:t>
                </a:r>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cs typeface="Times New Roman" panose="02020603050405020304" pitchFamily="18" charset="0"/>
                </a:endParaRPr>
              </a:p>
              <a:p>
                <a:pPr algn="ctr">
                  <a:defRPr/>
                </a:pPr>
                <a14:m>
                  <m:oMath xmlns:m="http://schemas.openxmlformats.org/officeDocument/2006/math">
                    <m:sSup>
                      <m:sSupPr>
                        <m:ctrlPr>
                          <a:rPr lang="en-US" sz="4000" i="1">
                            <a:solidFill>
                              <a:schemeClr val="tx1"/>
                            </a:solidFill>
                            <a:latin typeface="Cambria Math" panose="02040503050406030204" pitchFamily="18" charset="0"/>
                            <a:cs typeface="Times New Roman" panose="02020603050405020304" pitchFamily="18" charset="0"/>
                          </a:rPr>
                        </m:ctrlPr>
                      </m:sSupPr>
                      <m:e>
                        <m:r>
                          <a:rPr lang="en-US" sz="4000" i="1">
                            <a:solidFill>
                              <a:schemeClr val="tx1"/>
                            </a:solidFill>
                            <a:latin typeface="Cambria Math" panose="02040503050406030204" pitchFamily="18" charset="0"/>
                            <a:cs typeface="Times New Roman" panose="02020603050405020304" pitchFamily="18" charset="0"/>
                          </a:rPr>
                          <m:t>𝑥</m:t>
                        </m:r>
                      </m:e>
                      <m:sup>
                        <m:r>
                          <a:rPr lang="en-US" sz="4000" i="1">
                            <a:solidFill>
                              <a:schemeClr val="tx1"/>
                            </a:solidFill>
                            <a:latin typeface="Cambria Math" panose="02040503050406030204" pitchFamily="18" charset="0"/>
                            <a:cs typeface="Times New Roman" panose="02020603050405020304" pitchFamily="18" charset="0"/>
                          </a:rPr>
                          <m:t>𝑚</m:t>
                        </m:r>
                      </m:sup>
                    </m:sSup>
                    <m:r>
                      <a:rPr lang="en-US" sz="4000" b="0" i="1" smtClean="0">
                        <a:solidFill>
                          <a:schemeClr val="tx1"/>
                        </a:solidFill>
                        <a:latin typeface="Cambria Math" panose="02040503050406030204" pitchFamily="18" charset="0"/>
                        <a:cs typeface="Times New Roman" panose="02020603050405020304" pitchFamily="18" charset="0"/>
                      </a:rPr>
                      <m:t>:</m:t>
                    </m:r>
                    <m:sSup>
                      <m:sSupPr>
                        <m:ctrlPr>
                          <a:rPr lang="en-US" sz="4000" i="1">
                            <a:solidFill>
                              <a:schemeClr val="tx1"/>
                            </a:solidFill>
                            <a:latin typeface="Cambria Math" panose="02040503050406030204" pitchFamily="18" charset="0"/>
                            <a:cs typeface="Times New Roman" panose="02020603050405020304" pitchFamily="18" charset="0"/>
                          </a:rPr>
                        </m:ctrlPr>
                      </m:sSupPr>
                      <m:e>
                        <m:r>
                          <a:rPr lang="en-US" sz="4000" i="1">
                            <a:solidFill>
                              <a:schemeClr val="tx1"/>
                            </a:solidFill>
                            <a:latin typeface="Cambria Math" panose="02040503050406030204" pitchFamily="18" charset="0"/>
                            <a:cs typeface="Times New Roman" panose="02020603050405020304" pitchFamily="18" charset="0"/>
                          </a:rPr>
                          <m:t>𝑥</m:t>
                        </m:r>
                      </m:e>
                      <m:sup>
                        <m:r>
                          <a:rPr lang="en-US" sz="4000" i="1">
                            <a:solidFill>
                              <a:schemeClr val="tx1"/>
                            </a:solidFill>
                            <a:latin typeface="Cambria Math" panose="02040503050406030204" pitchFamily="18" charset="0"/>
                            <a:cs typeface="Times New Roman" panose="02020603050405020304" pitchFamily="18" charset="0"/>
                          </a:rPr>
                          <m:t>𝑛</m:t>
                        </m:r>
                      </m:sup>
                    </m:sSup>
                  </m:oMath>
                </a14:m>
                <a:r>
                  <a:rPr lang="en-US" sz="4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4000" b="0" i="0" dirty="0" smtClean="0">
                        <a:solidFill>
                          <a:schemeClr val="tx1"/>
                        </a:solidFill>
                        <a:latin typeface="Cambria Math" panose="02040503050406030204" pitchFamily="18" charset="0"/>
                        <a:cs typeface="Times New Roman" panose="02020603050405020304" pitchFamily="18" charset="0"/>
                      </a:rPr>
                      <m:t>x</m:t>
                    </m:r>
                    <m:r>
                      <a:rPr lang="en-US" sz="40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r>
                      <a:rPr lang="en-US" sz="4000" i="1" dirty="0">
                        <a:solidFill>
                          <a:schemeClr val="tx1"/>
                        </a:solidFill>
                        <a:latin typeface="Cambria Math" panose="02040503050406030204" pitchFamily="18" charset="0"/>
                        <a:cs typeface="Times New Roman" panose="02020603050405020304" pitchFamily="18" charset="0"/>
                      </a:rPr>
                      <m:t>𝑚</m:t>
                    </m:r>
                    <m:r>
                      <a:rPr lang="en-US" sz="40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40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dirty="0">
                        <a:solidFill>
                          <a:schemeClr val="tx1"/>
                        </a:solidFill>
                        <a:latin typeface="Cambria Math" panose="02040503050406030204" pitchFamily="18" charset="0"/>
                      </a:rPr>
                      <m:t>)</m:t>
                    </m:r>
                  </m:oMath>
                </a14:m>
                <a:endParaRPr lang="en-US" sz="4000" dirty="0">
                  <a:solidFill>
                    <a:schemeClr val="tx1"/>
                  </a:solidFill>
                  <a:latin typeface="Times New Roman" panose="02020603050405020304" pitchFamily="18" charset="0"/>
                  <a:cs typeface="Times New Roman" panose="02020603050405020304" pitchFamily="18" charset="0"/>
                </a:endParaRPr>
              </a:p>
              <a:p>
                <a:pPr>
                  <a:defRPr/>
                </a:pPr>
                <a:endParaRPr lang="en-US" sz="4000" dirty="0">
                  <a:solidFill>
                    <a:prstClr val="black"/>
                  </a:solidFill>
                  <a:latin typeface="Times New Roman" panose="02020603050405020304" pitchFamily="18" charset="0"/>
                  <a:cs typeface="Times New Roman" panose="02020603050405020304" pitchFamily="18" charset="0"/>
                </a:endParaRPr>
              </a:p>
              <a:p>
                <a:pPr algn="ctr">
                  <a:defRPr/>
                </a:pPr>
                <a14:m>
                  <m:oMath xmlns:m="http://schemas.openxmlformats.org/officeDocument/2006/math">
                    <m:sSup>
                      <m:sSupPr>
                        <m:ctrlPr>
                          <a:rPr lang="en-US" sz="4400" i="1">
                            <a:solidFill>
                              <a:schemeClr val="tx1">
                                <a:lumMod val="95000"/>
                                <a:lumOff val="5000"/>
                              </a:schemeClr>
                            </a:solidFill>
                            <a:latin typeface="Cambria Math" panose="02040503050406030204" pitchFamily="18" charset="0"/>
                            <a:cs typeface="Times New Roman" panose="02020603050405020304" pitchFamily="18" charset="0"/>
                          </a:rPr>
                        </m:ctrlPr>
                      </m:sSupPr>
                      <m:e>
                        <m:r>
                          <a:rPr lang="en-US" sz="4400" i="1">
                            <a:solidFill>
                              <a:schemeClr val="tx1">
                                <a:lumMod val="95000"/>
                                <a:lumOff val="5000"/>
                              </a:schemeClr>
                            </a:solidFill>
                            <a:latin typeface="Cambria Math" panose="02040503050406030204" pitchFamily="18" charset="0"/>
                            <a:cs typeface="Times New Roman" panose="02020603050405020304" pitchFamily="18" charset="0"/>
                          </a:rPr>
                          <m:t>𝑥</m:t>
                        </m:r>
                      </m:e>
                      <m:sup>
                        <m:r>
                          <a:rPr lang="en-US" sz="4400" i="1">
                            <a:solidFill>
                              <a:schemeClr val="tx1">
                                <a:lumMod val="95000"/>
                                <a:lumOff val="5000"/>
                              </a:schemeClr>
                            </a:solidFill>
                            <a:latin typeface="Cambria Math" panose="02040503050406030204" pitchFamily="18" charset="0"/>
                            <a:cs typeface="Times New Roman" panose="02020603050405020304" pitchFamily="18" charset="0"/>
                          </a:rPr>
                          <m:t>𝑚</m:t>
                        </m:r>
                      </m:sup>
                    </m:sSup>
                    <m:r>
                      <a:rPr lang="en-US" sz="4400" b="0" i="1" smtClean="0">
                        <a:solidFill>
                          <a:schemeClr val="tx1">
                            <a:lumMod val="95000"/>
                            <a:lumOff val="5000"/>
                          </a:schemeClr>
                        </a:solidFill>
                        <a:latin typeface="Cambria Math" panose="02040503050406030204" pitchFamily="18" charset="0"/>
                        <a:cs typeface="Times New Roman" panose="02020603050405020304" pitchFamily="18" charset="0"/>
                      </a:rPr>
                      <m:t>:</m:t>
                    </m:r>
                    <m:sSup>
                      <m:sSupPr>
                        <m:ctrlPr>
                          <a:rPr lang="en-US" sz="4400" i="1">
                            <a:solidFill>
                              <a:schemeClr val="tx1">
                                <a:lumMod val="95000"/>
                                <a:lumOff val="5000"/>
                              </a:schemeClr>
                            </a:solidFill>
                            <a:latin typeface="Cambria Math" panose="02040503050406030204" pitchFamily="18" charset="0"/>
                            <a:cs typeface="Times New Roman" panose="02020603050405020304" pitchFamily="18" charset="0"/>
                          </a:rPr>
                        </m:ctrlPr>
                      </m:sSupPr>
                      <m:e>
                        <m:r>
                          <a:rPr lang="en-US" sz="4400" i="1">
                            <a:solidFill>
                              <a:schemeClr val="tx1">
                                <a:lumMod val="95000"/>
                                <a:lumOff val="5000"/>
                              </a:schemeClr>
                            </a:solidFill>
                            <a:latin typeface="Cambria Math" panose="02040503050406030204" pitchFamily="18" charset="0"/>
                            <a:cs typeface="Times New Roman" panose="02020603050405020304" pitchFamily="18" charset="0"/>
                          </a:rPr>
                          <m:t>𝑥</m:t>
                        </m:r>
                      </m:e>
                      <m:sup>
                        <m:r>
                          <a:rPr lang="en-US" sz="4400" i="1">
                            <a:solidFill>
                              <a:schemeClr val="tx1">
                                <a:lumMod val="95000"/>
                                <a:lumOff val="5000"/>
                              </a:schemeClr>
                            </a:solidFill>
                            <a:latin typeface="Cambria Math" panose="02040503050406030204" pitchFamily="18" charset="0"/>
                            <a:cs typeface="Times New Roman" panose="02020603050405020304" pitchFamily="18" charset="0"/>
                          </a:rPr>
                          <m:t>𝑛</m:t>
                        </m:r>
                      </m:sup>
                    </m:sSup>
                  </m:oMath>
                </a14:m>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4400" i="1" dirty="0">
                            <a:solidFill>
                              <a:schemeClr val="tx1">
                                <a:lumMod val="95000"/>
                                <a:lumOff val="5000"/>
                              </a:schemeClr>
                            </a:solidFill>
                            <a:latin typeface="Cambria Math" panose="02040503050406030204" pitchFamily="18" charset="0"/>
                            <a:cs typeface="Times New Roman" panose="02020603050405020304" pitchFamily="18" charset="0"/>
                          </a:rPr>
                        </m:ctrlPr>
                      </m:sSupPr>
                      <m:e>
                        <m:r>
                          <a:rPr lang="en-US" sz="4400" i="1" dirty="0">
                            <a:solidFill>
                              <a:schemeClr val="tx1">
                                <a:lumMod val="95000"/>
                                <a:lumOff val="5000"/>
                              </a:schemeClr>
                            </a:solidFill>
                            <a:latin typeface="Cambria Math" panose="02040503050406030204" pitchFamily="18" charset="0"/>
                            <a:cs typeface="Times New Roman" panose="02020603050405020304" pitchFamily="18" charset="0"/>
                          </a:rPr>
                          <m:t>𝑥</m:t>
                        </m:r>
                      </m:e>
                      <m:sup>
                        <m:r>
                          <a:rPr lang="en-US" sz="4400" i="1" dirty="0">
                            <a:solidFill>
                              <a:schemeClr val="tx1">
                                <a:lumMod val="95000"/>
                                <a:lumOff val="5000"/>
                              </a:schemeClr>
                            </a:solidFill>
                            <a:latin typeface="Cambria Math" panose="02040503050406030204" pitchFamily="18" charset="0"/>
                            <a:cs typeface="Times New Roman" panose="02020603050405020304" pitchFamily="18" charset="0"/>
                          </a:rPr>
                          <m:t>𝑚</m:t>
                        </m:r>
                        <m:r>
                          <a:rPr lang="en-US" sz="4400" b="0" i="1" dirty="0" smtClean="0">
                            <a:solidFill>
                              <a:schemeClr val="tx1">
                                <a:lumMod val="95000"/>
                                <a:lumOff val="5000"/>
                              </a:schemeClr>
                            </a:solidFill>
                            <a:latin typeface="Cambria Math" panose="02040503050406030204" pitchFamily="18" charset="0"/>
                            <a:cs typeface="Times New Roman" panose="02020603050405020304" pitchFamily="18" charset="0"/>
                          </a:rPr>
                          <m:t>−</m:t>
                        </m:r>
                        <m:r>
                          <a:rPr lang="en-US" sz="4400" i="1" dirty="0">
                            <a:solidFill>
                              <a:schemeClr val="tx1">
                                <a:lumMod val="95000"/>
                                <a:lumOff val="5000"/>
                              </a:schemeClr>
                            </a:solidFill>
                            <a:latin typeface="Cambria Math" panose="02040503050406030204" pitchFamily="18" charset="0"/>
                            <a:cs typeface="Times New Roman" panose="02020603050405020304" pitchFamily="18" charset="0"/>
                          </a:rPr>
                          <m:t>𝑛</m:t>
                        </m:r>
                      </m:sup>
                    </m:sSup>
                  </m:oMath>
                </a14:m>
                <a:endParaRPr lang="en-US" sz="4400" dirty="0">
                  <a:solidFill>
                    <a:prstClr val="black">
                      <a:lumMod val="95000"/>
                      <a:lumOff val="5000"/>
                    </a:prstClr>
                  </a:solidFill>
                  <a:latin typeface="Times New Roman" panose="02020603050405020304" pitchFamily="18" charset="0"/>
                  <a:cs typeface="Times New Roman" panose="02020603050405020304" pitchFamily="18" charset="0"/>
                </a:endParaRPr>
              </a:p>
            </p:txBody>
          </p:sp>
        </mc:Choice>
        <mc:Fallback>
          <p:sp>
            <p:nvSpPr>
              <p:cNvPr id="35" name="Rounded Rectangle 34"/>
              <p:cNvSpPr>
                <a:spLocks noRot="1" noChangeAspect="1" noMove="1" noResize="1" noEditPoints="1" noAdjustHandles="1" noChangeArrowheads="1" noChangeShapeType="1" noTextEdit="1"/>
              </p:cNvSpPr>
              <p:nvPr/>
            </p:nvSpPr>
            <p:spPr>
              <a:xfrm>
                <a:off x="1295400" y="1600200"/>
                <a:ext cx="6629400" cy="3886200"/>
              </a:xfrm>
              <a:prstGeom prst="roundRect">
                <a:avLst/>
              </a:prstGeom>
              <a:blipFill>
                <a:blip r:embed="rId5"/>
                <a:stretch>
                  <a:fillRect l="-275"/>
                </a:stretch>
              </a:blipFill>
            </p:spPr>
            <p:txBody>
              <a:bodyPr/>
              <a:lstStyle/>
              <a:p>
                <a:r>
                  <a:rPr lang="en-US">
                    <a:noFill/>
                  </a:rPr>
                  <a:t> </a:t>
                </a:r>
              </a:p>
            </p:txBody>
          </p:sp>
        </mc:Fallback>
      </mc:AlternateContent>
      <p:sp>
        <p:nvSpPr>
          <p:cNvPr id="97" name="Rectangle 96"/>
          <p:cNvSpPr/>
          <p:nvPr/>
        </p:nvSpPr>
        <p:spPr>
          <a:xfrm>
            <a:off x="8500507" y="5920740"/>
            <a:ext cx="2057986" cy="937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err="1">
                <a:solidFill>
                  <a:prstClr val="white"/>
                </a:solidFill>
                <a:latin typeface="Calibri"/>
              </a:rPr>
              <a:t>Bắt</a:t>
            </a:r>
            <a:r>
              <a:rPr lang="en-US" sz="4400" dirty="0">
                <a:solidFill>
                  <a:prstClr val="white"/>
                </a:solidFill>
                <a:latin typeface="Calibri"/>
              </a:rPr>
              <a:t> </a:t>
            </a:r>
            <a:r>
              <a:rPr lang="en-US" sz="4400" dirty="0" err="1">
                <a:solidFill>
                  <a:prstClr val="white"/>
                </a:solidFill>
                <a:latin typeface="Calibri"/>
              </a:rPr>
              <a:t>đầu</a:t>
            </a:r>
            <a:endParaRPr lang="vi-VN" sz="4400" dirty="0">
              <a:solidFill>
                <a:prstClr val="white"/>
              </a:solidFill>
              <a:latin typeface="Arial" panose="020B0604020202020204" pitchFamily="34" charset="0"/>
            </a:endParaRPr>
          </a:p>
        </p:txBody>
      </p:sp>
      <p:sp>
        <p:nvSpPr>
          <p:cNvPr id="16" name="Oval 15">
            <a:extLst>
              <a:ext uri="{FF2B5EF4-FFF2-40B4-BE49-F238E27FC236}">
                <a16:creationId xmlns:a16="http://schemas.microsoft.com/office/drawing/2014/main" id="{8E9CE27A-46F1-F783-DCD0-CDBB968B6CA6}"/>
              </a:ext>
            </a:extLst>
          </p:cNvPr>
          <p:cNvSpPr/>
          <p:nvPr/>
        </p:nvSpPr>
        <p:spPr>
          <a:xfrm>
            <a:off x="8500782"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10</a:t>
            </a:r>
            <a:endParaRPr lang="vi-VN" sz="7200" dirty="0"/>
          </a:p>
        </p:txBody>
      </p:sp>
      <p:sp>
        <p:nvSpPr>
          <p:cNvPr id="17" name="Oval 16">
            <a:extLst>
              <a:ext uri="{FF2B5EF4-FFF2-40B4-BE49-F238E27FC236}">
                <a16:creationId xmlns:a16="http://schemas.microsoft.com/office/drawing/2014/main" id="{4BB14C86-45FB-9C28-B308-BD8F46170565}"/>
              </a:ext>
            </a:extLst>
          </p:cNvPr>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9</a:t>
            </a:r>
            <a:endParaRPr lang="vi-VN" sz="7200"/>
          </a:p>
        </p:txBody>
      </p:sp>
      <p:sp>
        <p:nvSpPr>
          <p:cNvPr id="18" name="Oval 17">
            <a:extLst>
              <a:ext uri="{FF2B5EF4-FFF2-40B4-BE49-F238E27FC236}">
                <a16:creationId xmlns:a16="http://schemas.microsoft.com/office/drawing/2014/main" id="{8F3FA053-3932-D3F6-96D9-01DE87A65ECA}"/>
              </a:ext>
            </a:extLst>
          </p:cNvPr>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8</a:t>
            </a:r>
            <a:endParaRPr lang="vi-VN" sz="7200" dirty="0"/>
          </a:p>
        </p:txBody>
      </p:sp>
      <p:sp>
        <p:nvSpPr>
          <p:cNvPr id="19" name="Oval 18">
            <a:extLst>
              <a:ext uri="{FF2B5EF4-FFF2-40B4-BE49-F238E27FC236}">
                <a16:creationId xmlns:a16="http://schemas.microsoft.com/office/drawing/2014/main" id="{BE87A7BA-01A5-E113-DCA8-4AB357C89C14}"/>
              </a:ext>
            </a:extLst>
          </p:cNvPr>
          <p:cNvSpPr/>
          <p:nvPr/>
        </p:nvSpPr>
        <p:spPr>
          <a:xfrm>
            <a:off x="8498786"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7</a:t>
            </a:r>
            <a:endParaRPr lang="vi-VN" sz="7200"/>
          </a:p>
        </p:txBody>
      </p:sp>
      <p:sp>
        <p:nvSpPr>
          <p:cNvPr id="20" name="Oval 19">
            <a:extLst>
              <a:ext uri="{FF2B5EF4-FFF2-40B4-BE49-F238E27FC236}">
                <a16:creationId xmlns:a16="http://schemas.microsoft.com/office/drawing/2014/main" id="{32DFF610-A8B1-995D-4C61-5FE9D6296B80}"/>
              </a:ext>
            </a:extLst>
          </p:cNvPr>
          <p:cNvSpPr/>
          <p:nvPr/>
        </p:nvSpPr>
        <p:spPr>
          <a:xfrm>
            <a:off x="8497788"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a:t>
            </a:r>
            <a:endParaRPr lang="vi-VN" sz="7200" dirty="0"/>
          </a:p>
        </p:txBody>
      </p:sp>
      <p:sp>
        <p:nvSpPr>
          <p:cNvPr id="21" name="Oval 20">
            <a:extLst>
              <a:ext uri="{FF2B5EF4-FFF2-40B4-BE49-F238E27FC236}">
                <a16:creationId xmlns:a16="http://schemas.microsoft.com/office/drawing/2014/main" id="{4AFEC6E5-851C-A1E6-3758-685DCD1ACE75}"/>
              </a:ext>
            </a:extLst>
          </p:cNvPr>
          <p:cNvSpPr/>
          <p:nvPr/>
        </p:nvSpPr>
        <p:spPr>
          <a:xfrm>
            <a:off x="8496790" y="3837712"/>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5</a:t>
            </a:r>
            <a:endParaRPr lang="vi-VN" sz="7200" dirty="0"/>
          </a:p>
        </p:txBody>
      </p:sp>
      <p:sp>
        <p:nvSpPr>
          <p:cNvPr id="22" name="Oval 21">
            <a:extLst>
              <a:ext uri="{FF2B5EF4-FFF2-40B4-BE49-F238E27FC236}">
                <a16:creationId xmlns:a16="http://schemas.microsoft.com/office/drawing/2014/main" id="{EAAF862C-837D-AC00-DB1E-6A370E2FC37B}"/>
              </a:ext>
            </a:extLst>
          </p:cNvPr>
          <p:cNvSpPr/>
          <p:nvPr/>
        </p:nvSpPr>
        <p:spPr>
          <a:xfrm>
            <a:off x="8496790" y="3832204"/>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4</a:t>
            </a:r>
            <a:endParaRPr lang="vi-VN" sz="7200"/>
          </a:p>
        </p:txBody>
      </p:sp>
      <p:sp>
        <p:nvSpPr>
          <p:cNvPr id="23" name="Oval 22">
            <a:extLst>
              <a:ext uri="{FF2B5EF4-FFF2-40B4-BE49-F238E27FC236}">
                <a16:creationId xmlns:a16="http://schemas.microsoft.com/office/drawing/2014/main" id="{DB9DDA53-1E78-9F14-E924-4115FD837ED0}"/>
              </a:ext>
            </a:extLst>
          </p:cNvPr>
          <p:cNvSpPr/>
          <p:nvPr/>
        </p:nvSpPr>
        <p:spPr>
          <a:xfrm>
            <a:off x="8499784" y="3834958"/>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3</a:t>
            </a:r>
            <a:endParaRPr lang="vi-VN" sz="7200"/>
          </a:p>
        </p:txBody>
      </p:sp>
      <p:sp>
        <p:nvSpPr>
          <p:cNvPr id="24" name="Oval 23">
            <a:extLst>
              <a:ext uri="{FF2B5EF4-FFF2-40B4-BE49-F238E27FC236}">
                <a16:creationId xmlns:a16="http://schemas.microsoft.com/office/drawing/2014/main" id="{F8B8FB2B-ECB3-CA57-FF6D-8537E94C5C5A}"/>
              </a:ext>
            </a:extLst>
          </p:cNvPr>
          <p:cNvSpPr/>
          <p:nvPr/>
        </p:nvSpPr>
        <p:spPr>
          <a:xfrm>
            <a:off x="8499784" y="3840466"/>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2</a:t>
            </a:r>
            <a:endParaRPr lang="vi-VN" sz="7200"/>
          </a:p>
        </p:txBody>
      </p:sp>
      <p:sp>
        <p:nvSpPr>
          <p:cNvPr id="25" name="Oval 24">
            <a:extLst>
              <a:ext uri="{FF2B5EF4-FFF2-40B4-BE49-F238E27FC236}">
                <a16:creationId xmlns:a16="http://schemas.microsoft.com/office/drawing/2014/main" id="{BB3BAB45-F402-B2B2-0DE3-FFA35B62EACC}"/>
              </a:ext>
            </a:extLst>
          </p:cNvPr>
          <p:cNvSpPr/>
          <p:nvPr/>
        </p:nvSpPr>
        <p:spPr>
          <a:xfrm>
            <a:off x="8496790" y="3836080"/>
            <a:ext cx="2057400" cy="1919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1</a:t>
            </a:r>
            <a:endParaRPr lang="vi-VN" sz="7200"/>
          </a:p>
        </p:txBody>
      </p:sp>
      <p:sp>
        <p:nvSpPr>
          <p:cNvPr id="26" name="Oval 25">
            <a:extLst>
              <a:ext uri="{FF2B5EF4-FFF2-40B4-BE49-F238E27FC236}">
                <a16:creationId xmlns:a16="http://schemas.microsoft.com/office/drawing/2014/main" id="{068BA41B-3646-5FCF-198B-B5C38E5FAA61}"/>
              </a:ext>
            </a:extLst>
          </p:cNvPr>
          <p:cNvSpPr/>
          <p:nvPr/>
        </p:nvSpPr>
        <p:spPr>
          <a:xfrm>
            <a:off x="8496790" y="3854023"/>
            <a:ext cx="2057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00</a:t>
            </a:r>
            <a:endParaRPr lang="vi-VN" sz="7200" dirty="0"/>
          </a:p>
        </p:txBody>
      </p:sp>
    </p:spTree>
    <p:extLst>
      <p:ext uri="{BB962C8B-B14F-4D97-AF65-F5344CB8AC3E}">
        <p14:creationId xmlns:p14="http://schemas.microsoft.com/office/powerpoint/2010/main" val="30224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xEl>
                                              <p:pRg st="3" end="3"/>
                                            </p:txEl>
                                          </p:spTgt>
                                        </p:tgtEl>
                                        <p:attrNameLst>
                                          <p:attrName>style.visibility</p:attrName>
                                        </p:attrNameLst>
                                      </p:cBhvr>
                                      <p:to>
                                        <p:strVal val="visible"/>
                                      </p:to>
                                    </p:set>
                                    <p:animEffect transition="in" filter="wipe(down)">
                                      <p:cBhvr>
                                        <p:cTn id="7"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7"/>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1000"/>
                                        <p:tgtEl>
                                          <p:spTgt spid="16"/>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10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10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10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1000"/>
                                        <p:tgtEl>
                                          <p:spTgt spid="20"/>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5000"/>
                            </p:stCondLst>
                            <p:childTnLst>
                              <p:par>
                                <p:cTn id="31" presetID="16" presetClass="entr" presetSubtype="2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10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6000"/>
                            </p:stCondLst>
                            <p:childTnLst>
                              <p:par>
                                <p:cTn id="35" presetID="16" presetClass="entr" presetSubtype="2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1000"/>
                                        <p:tgtEl>
                                          <p:spTgt spid="22"/>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7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1000"/>
                                        <p:tgtEl>
                                          <p:spTgt spid="23"/>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8000"/>
                            </p:stCondLst>
                            <p:childTnLst>
                              <p:par>
                                <p:cTn id="43" presetID="16" presetClass="entr" presetSubtype="2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1000"/>
                                        <p:tgtEl>
                                          <p:spTgt spid="24"/>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9000"/>
                            </p:stCondLst>
                            <p:childTnLst>
                              <p:par>
                                <p:cTn id="47" presetID="16" presetClass="entr" presetSubtype="21"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1000"/>
                                        <p:tgtEl>
                                          <p:spTgt spid="25"/>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10000"/>
                            </p:stCondLst>
                            <p:childTnLst>
                              <p:par>
                                <p:cTn id="51" presetID="16" presetClass="entr" presetSubtype="2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10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3" name="fade_x.wav"/>
                                        </p:tgtEl>
                                      </p:cMediaNode>
                                    </p:audio>
                                  </p:subTnLst>
                                </p:cTn>
                              </p:par>
                            </p:childTnLst>
                          </p:cTn>
                        </p:par>
                        <p:par>
                          <p:cTn id="54" fill="hold">
                            <p:stCondLst>
                              <p:cond delay="11000"/>
                            </p:stCondLst>
                            <p:childTnLst>
                              <p:par>
                                <p:cTn id="55" presetID="1" presetClass="exit" presetSubtype="0" fill="hold" grpId="0" nodeType="afterEffect">
                                  <p:stCondLst>
                                    <p:cond delay="0"/>
                                  </p:stCondLst>
                                  <p:childTnLst>
                                    <p:set>
                                      <p:cBhvr>
                                        <p:cTn id="5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childTnLst>
        </p:cTn>
      </p:par>
    </p:tnLst>
    <p:bldLst>
      <p:bldP spid="9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2022CD STT156
</file>

<file path=docProps/app.xml><?xml version="1.0" encoding="utf-8"?>
<Properties xmlns="http://schemas.openxmlformats.org/officeDocument/2006/extended-properties" xmlns:vt="http://schemas.openxmlformats.org/officeDocument/2006/docPropsVTypes">
  <TotalTime>1582</TotalTime>
  <Words>1204</Words>
  <Application>Microsoft Office PowerPoint</Application>
  <PresentationFormat>Widescreen</PresentationFormat>
  <Paragraphs>284</Paragraphs>
  <Slides>21</Slides>
  <Notes>2</Notes>
  <HiddenSlides>0</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Cambria Math</vt:lpstr>
      <vt:lpstr>Times New Roman</vt:lpstr>
      <vt:lpstr>Office Theme</vt:lpstr>
      <vt:lpstr>Equation</vt:lpstr>
      <vt:lpstr>PowerPoint Presentation</vt:lpstr>
      <vt:lpstr>Đường lên đỉnh OLYMPIA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Vòng 2: Vượt chướng ngại vật Cụm tư gồm 7 chữ cái</vt:lpstr>
      <vt:lpstr>    Câu 1: Thực hiện phép tính</vt:lpstr>
      <vt:lpstr>Câu 2:Tính giá trị biểu thức:  </vt:lpstr>
      <vt:lpstr> Câu 3: Viết biểu thức sau dưới dạng lũy thừa của một số hữu tỉ 15^8.2^4</vt:lpstr>
      <vt:lpstr> Câu 4: Viết biểu thức sau dưới dạng lũy thừa của một số hữu tỉ </vt:lpstr>
      <vt:lpstr>PowerPoint Presentation</vt:lpstr>
      <vt:lpstr>PowerPoint Presentation</vt:lpstr>
      <vt:lpstr>PowerPoint Presentation</vt:lpstr>
      <vt:lpstr>PowerPoint Presentation</vt:lpstr>
      <vt:lpstr>PowerPoint Presentation</vt:lpstr>
      <vt:lpstr>HƯỚNG DẪN VỀ NHÀ</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 PC</cp:lastModifiedBy>
  <cp:revision>140</cp:revision>
  <dcterms:created xsi:type="dcterms:W3CDTF">2015-04-20T06:48:33Z</dcterms:created>
  <dcterms:modified xsi:type="dcterms:W3CDTF">2022-07-14T08:46:33Z</dcterms:modified>
</cp:coreProperties>
</file>