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d4b93268f7ca466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7" r:id="rId2"/>
    <p:sldMasterId id="2147483769" r:id="rId3"/>
  </p:sldMasterIdLst>
  <p:notesMasterIdLst>
    <p:notesMasterId r:id="rId25"/>
  </p:notesMasterIdLst>
  <p:sldIdLst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7" r:id="rId23"/>
    <p:sldId id="286" r:id="rId24"/>
  </p:sldIdLst>
  <p:sldSz cx="14630400" cy="82296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>
      <a:defRPr lang="en-US"/>
    </a:defPPr>
    <a:lvl1pPr marL="0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395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6787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179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3570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1966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0361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8754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7142" algn="l" defTabSz="10967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61CC16-F735-4E84-A8EC-751EA628EE90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  <p14:section name="Untitled Section" id="{AA7C5B8D-75EF-4F19-B0F2-A8FA3142C17F}">
          <p14:sldIdLst>
            <p14:sldId id="298"/>
            <p14:sldId id="299"/>
            <p14:sldId id="300"/>
            <p14:sldId id="301"/>
            <p14:sldId id="302"/>
            <p14:sldId id="303"/>
            <p14:sldId id="304"/>
            <p14:sldId id="30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ED561"/>
    <a:srgbClr val="FF1919"/>
    <a:srgbClr val="CC0000"/>
    <a:srgbClr val="99CC00"/>
    <a:srgbClr val="0066FF"/>
    <a:srgbClr val="CC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2182" autoAdjust="0"/>
  </p:normalViewPr>
  <p:slideViewPr>
    <p:cSldViewPr snapToGrid="0">
      <p:cViewPr varScale="1">
        <p:scale>
          <a:sx n="69" d="100"/>
          <a:sy n="69" d="100"/>
        </p:scale>
        <p:origin x="846" y="6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D6C5-2C1E-4BB2-B346-BF3401F58C97}" type="datetimeFigureOut">
              <a:rPr lang="en-US" smtClean="0"/>
              <a:pPr/>
              <a:t>14/07/2022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92D1-0308-4867-8703-4A5697926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395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6787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179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3570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1966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0361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38754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7142" algn="l" defTabSz="109678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570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92D1-0308-4867-8703-4A56979269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92D1-0308-4867-8703-4A56979269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92D1-0308-4867-8703-4A56979269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95" indent="0" algn="ctr">
              <a:buNone/>
              <a:defRPr sz="2400"/>
            </a:lvl2pPr>
            <a:lvl3pPr marL="1096787" indent="0" algn="ctr">
              <a:buNone/>
              <a:defRPr sz="2100"/>
            </a:lvl3pPr>
            <a:lvl4pPr marL="1645179" indent="0" algn="ctr">
              <a:buNone/>
              <a:defRPr sz="1900"/>
            </a:lvl4pPr>
            <a:lvl5pPr marL="2193570" indent="0" algn="ctr">
              <a:buNone/>
              <a:defRPr sz="1900"/>
            </a:lvl5pPr>
            <a:lvl6pPr marL="2741966" indent="0" algn="ctr">
              <a:buNone/>
              <a:defRPr sz="1900"/>
            </a:lvl6pPr>
            <a:lvl7pPr marL="3290361" indent="0" algn="ctr">
              <a:buNone/>
              <a:defRPr sz="1900"/>
            </a:lvl7pPr>
            <a:lvl8pPr marL="3838754" indent="0" algn="ctr">
              <a:buNone/>
              <a:defRPr sz="1900"/>
            </a:lvl8pPr>
            <a:lvl9pPr marL="438714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5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95" indent="0" algn="ctr">
              <a:buNone/>
              <a:defRPr sz="2400"/>
            </a:lvl2pPr>
            <a:lvl3pPr marL="1096787" indent="0" algn="ctr">
              <a:buNone/>
              <a:defRPr sz="2100"/>
            </a:lvl3pPr>
            <a:lvl4pPr marL="1645179" indent="0" algn="ctr">
              <a:buNone/>
              <a:defRPr sz="1900"/>
            </a:lvl4pPr>
            <a:lvl5pPr marL="2193570" indent="0" algn="ctr">
              <a:buNone/>
              <a:defRPr sz="1900"/>
            </a:lvl5pPr>
            <a:lvl6pPr marL="2741966" indent="0" algn="ctr">
              <a:buNone/>
              <a:defRPr sz="1900"/>
            </a:lvl6pPr>
            <a:lvl7pPr marL="3290361" indent="0" algn="ctr">
              <a:buNone/>
              <a:defRPr sz="1900"/>
            </a:lvl7pPr>
            <a:lvl8pPr marL="3838754" indent="0" algn="ctr">
              <a:buNone/>
              <a:defRPr sz="1900"/>
            </a:lvl8pPr>
            <a:lvl9pPr marL="438714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2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3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91"/>
            <a:ext cx="12618720" cy="3423284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61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1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5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9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9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5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9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24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900"/>
            </a:lvl1pPr>
            <a:lvl2pPr marL="548395" indent="0">
              <a:buNone/>
              <a:defRPr sz="3400"/>
            </a:lvl2pPr>
            <a:lvl3pPr marL="1096787" indent="0">
              <a:buNone/>
              <a:defRPr sz="2900"/>
            </a:lvl3pPr>
            <a:lvl4pPr marL="1645179" indent="0">
              <a:buNone/>
              <a:defRPr sz="2400"/>
            </a:lvl4pPr>
            <a:lvl5pPr marL="2193570" indent="0">
              <a:buNone/>
              <a:defRPr sz="2400"/>
            </a:lvl5pPr>
            <a:lvl6pPr marL="2741966" indent="0">
              <a:buNone/>
              <a:defRPr sz="2400"/>
            </a:lvl6pPr>
            <a:lvl7pPr marL="3290361" indent="0">
              <a:buNone/>
              <a:defRPr sz="2400"/>
            </a:lvl7pPr>
            <a:lvl8pPr marL="3838754" indent="0">
              <a:buNone/>
              <a:defRPr sz="2400"/>
            </a:lvl8pPr>
            <a:lvl9pPr marL="438714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4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6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95" indent="0" algn="ctr">
              <a:buNone/>
              <a:defRPr sz="2400"/>
            </a:lvl2pPr>
            <a:lvl3pPr marL="1096787" indent="0" algn="ctr">
              <a:buNone/>
              <a:defRPr sz="2100"/>
            </a:lvl3pPr>
            <a:lvl4pPr marL="1645179" indent="0" algn="ctr">
              <a:buNone/>
              <a:defRPr sz="1900"/>
            </a:lvl4pPr>
            <a:lvl5pPr marL="2193570" indent="0" algn="ctr">
              <a:buNone/>
              <a:defRPr sz="1900"/>
            </a:lvl5pPr>
            <a:lvl6pPr marL="2741966" indent="0" algn="ctr">
              <a:buNone/>
              <a:defRPr sz="1900"/>
            </a:lvl6pPr>
            <a:lvl7pPr marL="3290361" indent="0" algn="ctr">
              <a:buNone/>
              <a:defRPr sz="1900"/>
            </a:lvl7pPr>
            <a:lvl8pPr marL="3838754" indent="0" algn="ctr">
              <a:buNone/>
              <a:defRPr sz="1900"/>
            </a:lvl8pPr>
            <a:lvl9pPr marL="4387142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3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02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6"/>
            <a:ext cx="12618720" cy="3423284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6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25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4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44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0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91"/>
            <a:ext cx="12618720" cy="3423284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61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1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70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900"/>
            </a:lvl1pPr>
            <a:lvl2pPr marL="548395" indent="0">
              <a:buNone/>
              <a:defRPr sz="3400"/>
            </a:lvl2pPr>
            <a:lvl3pPr marL="1096787" indent="0">
              <a:buNone/>
              <a:defRPr sz="2900"/>
            </a:lvl3pPr>
            <a:lvl4pPr marL="1645179" indent="0">
              <a:buNone/>
              <a:defRPr sz="2400"/>
            </a:lvl4pPr>
            <a:lvl5pPr marL="2193570" indent="0">
              <a:buNone/>
              <a:defRPr sz="2400"/>
            </a:lvl5pPr>
            <a:lvl6pPr marL="2741966" indent="0">
              <a:buNone/>
              <a:defRPr sz="2400"/>
            </a:lvl6pPr>
            <a:lvl7pPr marL="3290361" indent="0">
              <a:buNone/>
              <a:defRPr sz="2400"/>
            </a:lvl7pPr>
            <a:lvl8pPr marL="3838754" indent="0">
              <a:buNone/>
              <a:defRPr sz="2400"/>
            </a:lvl8pPr>
            <a:lvl9pPr marL="438714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1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7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7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5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9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9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95" indent="0">
              <a:buNone/>
              <a:defRPr sz="2400" b="1"/>
            </a:lvl2pPr>
            <a:lvl3pPr marL="1096787" indent="0">
              <a:buNone/>
              <a:defRPr sz="2100" b="1"/>
            </a:lvl3pPr>
            <a:lvl4pPr marL="1645179" indent="0">
              <a:buNone/>
              <a:defRPr sz="1900" b="1"/>
            </a:lvl4pPr>
            <a:lvl5pPr marL="2193570" indent="0">
              <a:buNone/>
              <a:defRPr sz="1900" b="1"/>
            </a:lvl5pPr>
            <a:lvl6pPr marL="2741966" indent="0">
              <a:buNone/>
              <a:defRPr sz="1900" b="1"/>
            </a:lvl6pPr>
            <a:lvl7pPr marL="3290361" indent="0">
              <a:buNone/>
              <a:defRPr sz="1900" b="1"/>
            </a:lvl7pPr>
            <a:lvl8pPr marL="3838754" indent="0">
              <a:buNone/>
              <a:defRPr sz="1900" b="1"/>
            </a:lvl8pPr>
            <a:lvl9pPr marL="438714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7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900"/>
            </a:lvl1pPr>
            <a:lvl2pPr marL="548395" indent="0">
              <a:buNone/>
              <a:defRPr sz="3400"/>
            </a:lvl2pPr>
            <a:lvl3pPr marL="1096787" indent="0">
              <a:buNone/>
              <a:defRPr sz="2900"/>
            </a:lvl3pPr>
            <a:lvl4pPr marL="1645179" indent="0">
              <a:buNone/>
              <a:defRPr sz="2400"/>
            </a:lvl4pPr>
            <a:lvl5pPr marL="2193570" indent="0">
              <a:buNone/>
              <a:defRPr sz="2400"/>
            </a:lvl5pPr>
            <a:lvl6pPr marL="2741966" indent="0">
              <a:buNone/>
              <a:defRPr sz="2400"/>
            </a:lvl6pPr>
            <a:lvl7pPr marL="3290361" indent="0">
              <a:buNone/>
              <a:defRPr sz="2400"/>
            </a:lvl7pPr>
            <a:lvl8pPr marL="3838754" indent="0">
              <a:buNone/>
              <a:defRPr sz="2400"/>
            </a:lvl8pPr>
            <a:lvl9pPr marL="438714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395" indent="0">
              <a:buNone/>
              <a:defRPr sz="1700"/>
            </a:lvl2pPr>
            <a:lvl3pPr marL="1096787" indent="0">
              <a:buNone/>
              <a:defRPr sz="1400"/>
            </a:lvl3pPr>
            <a:lvl4pPr marL="1645179" indent="0">
              <a:buNone/>
              <a:defRPr sz="1100"/>
            </a:lvl4pPr>
            <a:lvl5pPr marL="2193570" indent="0">
              <a:buNone/>
              <a:defRPr sz="1100"/>
            </a:lvl5pPr>
            <a:lvl6pPr marL="2741966" indent="0">
              <a:buNone/>
              <a:defRPr sz="1100"/>
            </a:lvl6pPr>
            <a:lvl7pPr marL="3290361" indent="0">
              <a:buNone/>
              <a:defRPr sz="1100"/>
            </a:lvl7pPr>
            <a:lvl8pPr marL="3838754" indent="0">
              <a:buNone/>
              <a:defRPr sz="1100"/>
            </a:lvl8pPr>
            <a:lvl9pPr marL="438714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5"/>
            <a:ext cx="12618720" cy="1590676"/>
          </a:xfrm>
          <a:prstGeom prst="rect">
            <a:avLst/>
          </a:prstGeom>
        </p:spPr>
        <p:txBody>
          <a:bodyPr vert="horz" lIns="109680" tIns="54839" rIns="109680" bIns="548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680" tIns="54839" rIns="109680" bIns="548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678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98" indent="-274198" algn="l" defTabSz="109678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83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7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72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6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5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49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344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95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87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79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7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66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61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54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42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5"/>
            <a:ext cx="12618720" cy="1590676"/>
          </a:xfrm>
          <a:prstGeom prst="rect">
            <a:avLst/>
          </a:prstGeom>
        </p:spPr>
        <p:txBody>
          <a:bodyPr vert="horz" lIns="109680" tIns="54839" rIns="109680" bIns="548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680" tIns="54839" rIns="109680" bIns="548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109678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98" indent="-274198" algn="l" defTabSz="109678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83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7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72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6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5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49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344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95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87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79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7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66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61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54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42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680" tIns="54839" rIns="109680" bIns="5483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680" tIns="54839" rIns="109680" bIns="548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09680" tIns="54839" rIns="109680" bIns="548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109678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98" indent="-274198" algn="l" defTabSz="109678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83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7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72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68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55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49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344" indent="-274198" algn="l" defTabSz="109678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95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87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79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70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66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61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54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42" algn="l" defTabSz="10967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42.e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46.wmf"/><Relationship Id="rId42" Type="http://schemas.openxmlformats.org/officeDocument/2006/relationships/image" Target="../media/image50.wmf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39.bin"/><Relationship Id="rId41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1.emf"/><Relationship Id="rId32" Type="http://schemas.openxmlformats.org/officeDocument/2006/relationships/image" Target="../media/image45.emf"/><Relationship Id="rId37" Type="http://schemas.openxmlformats.org/officeDocument/2006/relationships/oleObject" Target="../embeddings/oleObject43.bin"/><Relationship Id="rId40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3.wmf"/><Relationship Id="rId36" Type="http://schemas.openxmlformats.org/officeDocument/2006/relationships/image" Target="../media/image47.emf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40.e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4.e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hyperlink" Target="https://pixabay.com/ko/%ED%8F%B4%EB%9D%BC%EB%A1%9C%EC%9D%B4%EB%93%9C-%EC%82%AC%EC%A7%84-%ED%94%84%EB%A0%88%EC%9E%84-298941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8.png"/><Relationship Id="rId4" Type="http://schemas.openxmlformats.org/officeDocument/2006/relationships/image" Target="../media/image57.gif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audio" Target="../media/audio4.wav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oleObject" Target="../embeddings/oleObject49.bin"/><Relationship Id="rId3" Type="http://schemas.openxmlformats.org/officeDocument/2006/relationships/audio" Target="../media/audio2.wav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11" Type="http://schemas.openxmlformats.org/officeDocument/2006/relationships/image" Target="../media/image64.png"/><Relationship Id="rId5" Type="http://schemas.openxmlformats.org/officeDocument/2006/relationships/audio" Target="../media/audio4.wav"/><Relationship Id="rId10" Type="http://schemas.openxmlformats.org/officeDocument/2006/relationships/image" Target="../media/image66.png"/><Relationship Id="rId4" Type="http://schemas.openxmlformats.org/officeDocument/2006/relationships/audio" Target="../media/audio3.wav"/><Relationship Id="rId9" Type="http://schemas.openxmlformats.org/officeDocument/2006/relationships/image" Target="../media/image63.png"/><Relationship Id="rId1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wmf"/><Relationship Id="rId3" Type="http://schemas.openxmlformats.org/officeDocument/2006/relationships/audio" Target="../media/audio5.wav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0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audio" Target="../media/audio4.wav"/><Relationship Id="rId15" Type="http://schemas.openxmlformats.org/officeDocument/2006/relationships/image" Target="../media/image69.wmf"/><Relationship Id="rId10" Type="http://schemas.openxmlformats.org/officeDocument/2006/relationships/image" Target="../media/image64.png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audio" Target="../media/audio5.wav"/><Relationship Id="rId21" Type="http://schemas.openxmlformats.org/officeDocument/2006/relationships/image" Target="../media/image75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7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audio" Target="../media/audio4.wav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61.bin"/><Relationship Id="rId10" Type="http://schemas.openxmlformats.org/officeDocument/2006/relationships/image" Target="../media/image64.png"/><Relationship Id="rId19" Type="http://schemas.openxmlformats.org/officeDocument/2006/relationships/image" Target="../media/image74.wmf"/><Relationship Id="rId31" Type="http://schemas.openxmlformats.org/officeDocument/2006/relationships/image" Target="../media/image80.wmf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82.wmf"/><Relationship Id="rId8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8.bin"/><Relationship Id="rId3" Type="http://schemas.openxmlformats.org/officeDocument/2006/relationships/audio" Target="../media/audio5.wav"/><Relationship Id="rId21" Type="http://schemas.openxmlformats.org/officeDocument/2006/relationships/image" Target="../media/image87.wmf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85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audio" Target="../media/audio4.wav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10" Type="http://schemas.openxmlformats.org/officeDocument/2006/relationships/image" Target="../media/image64.png"/><Relationship Id="rId19" Type="http://schemas.openxmlformats.org/officeDocument/2006/relationships/image" Target="../media/image86.wmf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74.bin"/><Relationship Id="rId3" Type="http://schemas.openxmlformats.org/officeDocument/2006/relationships/audio" Target="../media/audio5.wav"/><Relationship Id="rId21" Type="http://schemas.openxmlformats.org/officeDocument/2006/relationships/image" Target="../media/image93.wmf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91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audio" Target="../media/audio4.wav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image" Target="../media/image64.png"/><Relationship Id="rId19" Type="http://schemas.openxmlformats.org/officeDocument/2006/relationships/image" Target="../media/image92.wmf"/><Relationship Id="rId4" Type="http://schemas.openxmlformats.org/officeDocument/2006/relationships/audio" Target="../media/audio3.wav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image" Target="../media/image18.tif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4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5" y="5975961"/>
            <a:ext cx="3638408" cy="2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2" y="529121"/>
            <a:ext cx="3634741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3107879" y="1603843"/>
            <a:ext cx="8887336" cy="2142074"/>
          </a:xfrm>
          <a:prstGeom prst="rect">
            <a:avLst/>
          </a:prstGeom>
          <a:noFill/>
        </p:spPr>
        <p:txBody>
          <a:bodyPr wrap="none" lIns="109680" tIns="54839" rIns="109680" bIns="54839">
            <a:spAutoFit/>
          </a:bodyPr>
          <a:lstStyle/>
          <a:p>
            <a:pPr algn="ctr"/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Chào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mừng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các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thầy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cô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về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dự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giờ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thăm</a:t>
            </a:r>
            <a:r>
              <a:rPr lang="en-US" sz="6600" b="1" dirty="0">
                <a:ln w="12700" cmpd="sng">
                  <a:solidFill>
                    <a:srgbClr val="FFC000"/>
                  </a:solidFill>
                  <a:prstDash val="solid"/>
                </a:ln>
              </a:rPr>
              <a:t> </a:t>
            </a:r>
            <a:r>
              <a:rPr lang="en-US" sz="6600" b="1" dirty="0" err="1">
                <a:ln w="12700" cmpd="sng">
                  <a:solidFill>
                    <a:srgbClr val="FFC000"/>
                  </a:solidFill>
                  <a:prstDash val="solid"/>
                </a:ln>
              </a:rPr>
              <a:t>lớp</a:t>
            </a:r>
            <a:endParaRPr lang="en-US" sz="6600" b="1" dirty="0">
              <a:ln w="12700" cmpd="sng">
                <a:solidFill>
                  <a:srgbClr val="FFC000"/>
                </a:solidFill>
                <a:prstDash val="solid"/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810463" y="4790133"/>
            <a:ext cx="6301445" cy="1369427"/>
          </a:xfrm>
          <a:prstGeom prst="rect">
            <a:avLst/>
          </a:prstGeom>
          <a:noFill/>
        </p:spPr>
        <p:txBody>
          <a:bodyPr wrap="square" lIns="109680" tIns="54839" rIns="109680" bIns="5483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 err="1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9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dirty="0" err="1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9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900" b="1" dirty="0" err="1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900" b="1" dirty="0">
                <a:solidFill>
                  <a:schemeClr val="accent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571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933" y="0"/>
            <a:ext cx="14190134" cy="701680"/>
          </a:xfrm>
          <a:prstGeom prst="rect">
            <a:avLst/>
          </a:prstGeom>
          <a:noFill/>
        </p:spPr>
        <p:txBody>
          <a:bodyPr wrap="square" lIns="109680" tIns="54839" rIns="109680" bIns="54839" rtlCol="0">
            <a:spAutoFit/>
          </a:bodyPr>
          <a:lstStyle/>
          <a:p>
            <a:r>
              <a:rPr lang="vi-VN" sz="3840" b="1" u="sng" dirty="0">
                <a:latin typeface="+mj-lt"/>
              </a:rPr>
              <a:t>Bài 1.32 :</a:t>
            </a:r>
            <a:endParaRPr lang="vi-VN" sz="3840" u="sng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6961"/>
              </p:ext>
            </p:extLst>
          </p:nvPr>
        </p:nvGraphicFramePr>
        <p:xfrm>
          <a:off x="270934" y="875347"/>
          <a:ext cx="6362040" cy="715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20">
                  <a:extLst>
                    <a:ext uri="{9D8B030D-6E8A-4147-A177-3AD203B41FA5}">
                      <a16:colId xmlns:a16="http://schemas.microsoft.com/office/drawing/2014/main" val="651208289"/>
                    </a:ext>
                  </a:extLst>
                </a:gridCol>
                <a:gridCol w="3181020">
                  <a:extLst>
                    <a:ext uri="{9D8B030D-6E8A-4147-A177-3AD203B41FA5}">
                      <a16:colId xmlns:a16="http://schemas.microsoft.com/office/drawing/2014/main" val="2525094257"/>
                    </a:ext>
                  </a:extLst>
                </a:gridCol>
              </a:tblGrid>
              <a:tr h="65758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Hồ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Diện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tích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42794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Baikal  (Nga)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03848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Caspian</a:t>
                      </a:r>
                      <a:r>
                        <a:rPr lang="vi-VN" sz="2800" baseline="0" dirty="0">
                          <a:latin typeface="+mj-lt"/>
                        </a:rPr>
                        <a:t> (Châu Âu, Châu Á)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97157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Ontario (Bắc</a:t>
                      </a:r>
                      <a:r>
                        <a:rPr lang="vi-VN" sz="2800" baseline="0" dirty="0">
                          <a:latin typeface="+mj-lt"/>
                        </a:rPr>
                        <a:t> Mĩ)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7505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Michigan (Mĩ)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130733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Superior (Bắc</a:t>
                      </a:r>
                      <a:r>
                        <a:rPr lang="vi-VN" sz="2800" baseline="0" dirty="0">
                          <a:latin typeface="+mj-lt"/>
                        </a:rPr>
                        <a:t> Mĩ)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810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Victoria (Châu</a:t>
                      </a:r>
                      <a:r>
                        <a:rPr lang="vi-VN" sz="2800" baseline="0" dirty="0">
                          <a:latin typeface="+mj-lt"/>
                        </a:rPr>
                        <a:t> Phi 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56735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Erie (Bắc</a:t>
                      </a:r>
                      <a:r>
                        <a:rPr lang="vi-VN" sz="2800" baseline="0" dirty="0">
                          <a:latin typeface="+mj-lt"/>
                        </a:rPr>
                        <a:t> Mĩ)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88991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Vostok (Nam Cực)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1220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+mj-lt"/>
                        </a:rPr>
                        <a:t>Nicaragua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96549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95473"/>
              </p:ext>
            </p:extLst>
          </p:nvPr>
        </p:nvGraphicFramePr>
        <p:xfrm>
          <a:off x="4143903" y="1566319"/>
          <a:ext cx="1452034" cy="62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903" y="1566319"/>
                        <a:ext cx="1452034" cy="62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80981"/>
              </p:ext>
            </p:extLst>
          </p:nvPr>
        </p:nvGraphicFramePr>
        <p:xfrm>
          <a:off x="4128411" y="2347871"/>
          <a:ext cx="1452034" cy="6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8411" y="2347871"/>
                        <a:ext cx="1452034" cy="64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25552"/>
              </p:ext>
            </p:extLst>
          </p:nvPr>
        </p:nvGraphicFramePr>
        <p:xfrm>
          <a:off x="3865945" y="7426192"/>
          <a:ext cx="1714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5945" y="7426192"/>
                        <a:ext cx="17145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844220"/>
              </p:ext>
            </p:extLst>
          </p:nvPr>
        </p:nvGraphicFramePr>
        <p:xfrm>
          <a:off x="4143376" y="6108287"/>
          <a:ext cx="12493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3376" y="6108287"/>
                        <a:ext cx="12493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36020"/>
              </p:ext>
            </p:extLst>
          </p:nvPr>
        </p:nvGraphicFramePr>
        <p:xfrm>
          <a:off x="3953667" y="5340101"/>
          <a:ext cx="1642271" cy="58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53667" y="5340101"/>
                        <a:ext cx="1642271" cy="583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19568"/>
              </p:ext>
            </p:extLst>
          </p:nvPr>
        </p:nvGraphicFramePr>
        <p:xfrm>
          <a:off x="4054738" y="4540131"/>
          <a:ext cx="1248834" cy="59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54738" y="4540131"/>
                        <a:ext cx="1248834" cy="59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47182"/>
              </p:ext>
            </p:extLst>
          </p:nvPr>
        </p:nvGraphicFramePr>
        <p:xfrm>
          <a:off x="4054738" y="3789906"/>
          <a:ext cx="1338001" cy="64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28600" progId="Equation.DSMT4">
                  <p:embed/>
                </p:oleObj>
              </mc:Choice>
              <mc:Fallback>
                <p:oleObj name="Equation" r:id="rId15" imgW="5205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4738" y="3789906"/>
                        <a:ext cx="1338001" cy="64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59825"/>
              </p:ext>
            </p:extLst>
          </p:nvPr>
        </p:nvGraphicFramePr>
        <p:xfrm>
          <a:off x="4143903" y="3145496"/>
          <a:ext cx="1608668" cy="59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28600" progId="Equation.DSMT4">
                  <p:embed/>
                </p:oleObj>
              </mc:Choice>
              <mc:Fallback>
                <p:oleObj name="Equation" r:id="rId17" imgW="64764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43903" y="3145496"/>
                        <a:ext cx="1608668" cy="592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03875"/>
              </p:ext>
            </p:extLst>
          </p:nvPr>
        </p:nvGraphicFramePr>
        <p:xfrm>
          <a:off x="3953667" y="6823106"/>
          <a:ext cx="1405468" cy="5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228600" progId="Equation.DSMT4">
                  <p:embed/>
                </p:oleObj>
              </mc:Choice>
              <mc:Fallback>
                <p:oleObj name="Equation" r:id="rId19" imgW="57132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53667" y="6823106"/>
                        <a:ext cx="1405468" cy="53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28956"/>
              </p:ext>
            </p:extLst>
          </p:nvPr>
        </p:nvGraphicFramePr>
        <p:xfrm>
          <a:off x="7825857" y="701680"/>
          <a:ext cx="6374343" cy="68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688">
                  <a:extLst>
                    <a:ext uri="{9D8B030D-6E8A-4147-A177-3AD203B41FA5}">
                      <a16:colId xmlns:a16="http://schemas.microsoft.com/office/drawing/2014/main" val="3653405509"/>
                    </a:ext>
                  </a:extLst>
                </a:gridCol>
                <a:gridCol w="2458655">
                  <a:extLst>
                    <a:ext uri="{9D8B030D-6E8A-4147-A177-3AD203B41FA5}">
                      <a16:colId xmlns:a16="http://schemas.microsoft.com/office/drawing/2014/main" val="1892341535"/>
                    </a:ext>
                  </a:extLst>
                </a:gridCol>
              </a:tblGrid>
              <a:tr h="68947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Hồ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Diện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tích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38431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32829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32027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6637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999373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40738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20764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929468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2962"/>
                  </a:ext>
                </a:extLst>
              </a:tr>
              <a:tr h="689476">
                <a:tc>
                  <a:txBody>
                    <a:bodyPr/>
                    <a:lstStyle/>
                    <a:p>
                      <a:pPr marL="0" marR="0" indent="0" algn="l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11919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34171"/>
              </p:ext>
            </p:extLst>
          </p:nvPr>
        </p:nvGraphicFramePr>
        <p:xfrm>
          <a:off x="12139612" y="1566319"/>
          <a:ext cx="1447800" cy="54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47648" imgH="542754" progId="Equation.DSMT4">
                  <p:embed/>
                </p:oleObj>
              </mc:Choice>
              <mc:Fallback>
                <p:oleObj name="Equation" r:id="rId21" imgW="1447648" imgH="542754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139612" y="1566319"/>
                        <a:ext cx="1447800" cy="542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91214"/>
              </p:ext>
            </p:extLst>
          </p:nvPr>
        </p:nvGraphicFramePr>
        <p:xfrm>
          <a:off x="12118443" y="2251642"/>
          <a:ext cx="1400176" cy="52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00067" imgH="523836" progId="Equation.DSMT4">
                  <p:embed/>
                </p:oleObj>
              </mc:Choice>
              <mc:Fallback>
                <p:oleObj name="Equation" r:id="rId23" imgW="1400067" imgH="523836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2118443" y="2251642"/>
                        <a:ext cx="1400176" cy="523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49288"/>
              </p:ext>
            </p:extLst>
          </p:nvPr>
        </p:nvGraphicFramePr>
        <p:xfrm>
          <a:off x="12143314" y="2868983"/>
          <a:ext cx="1511827" cy="54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00077" imgH="581012" progId="Equation.DSMT4">
                  <p:embed/>
                </p:oleObj>
              </mc:Choice>
              <mc:Fallback>
                <p:oleObj name="Equation" r:id="rId25" imgW="1600077" imgH="581012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2143314" y="2868983"/>
                        <a:ext cx="1511827" cy="54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78096"/>
              </p:ext>
            </p:extLst>
          </p:nvPr>
        </p:nvGraphicFramePr>
        <p:xfrm>
          <a:off x="12226393" y="3530807"/>
          <a:ext cx="1271592" cy="60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880" imgH="228600" progId="Equation.DSMT4">
                  <p:embed/>
                </p:oleObj>
              </mc:Choice>
              <mc:Fallback>
                <p:oleObj name="Equation" r:id="rId27" imgW="59688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2226393" y="3530807"/>
                        <a:ext cx="1271592" cy="60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14171"/>
              </p:ext>
            </p:extLst>
          </p:nvPr>
        </p:nvGraphicFramePr>
        <p:xfrm>
          <a:off x="12183534" y="4199644"/>
          <a:ext cx="1404202" cy="6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38385" imgH="619270" progId="Equation.DSMT4">
                  <p:embed/>
                </p:oleObj>
              </mc:Choice>
              <mc:Fallback>
                <p:oleObj name="Equation" r:id="rId29" imgW="1438385" imgH="61927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183534" y="4199644"/>
                        <a:ext cx="1404202" cy="6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03390"/>
              </p:ext>
            </p:extLst>
          </p:nvPr>
        </p:nvGraphicFramePr>
        <p:xfrm>
          <a:off x="12126382" y="4919968"/>
          <a:ext cx="1389245" cy="62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57314" imgH="552424" progId="Equation.DSMT4">
                  <p:embed/>
                </p:oleObj>
              </mc:Choice>
              <mc:Fallback>
                <p:oleObj name="Equation" r:id="rId31" imgW="1057314" imgH="552424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2126382" y="4919968"/>
                        <a:ext cx="1389245" cy="62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93046"/>
              </p:ext>
            </p:extLst>
          </p:nvPr>
        </p:nvGraphicFramePr>
        <p:xfrm>
          <a:off x="12141727" y="5618994"/>
          <a:ext cx="1677827" cy="56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840" imgH="228600" progId="Equation.DSMT4">
                  <p:embed/>
                </p:oleObj>
              </mc:Choice>
              <mc:Fallback>
                <p:oleObj name="Equation" r:id="rId33" imgW="67284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141727" y="5618994"/>
                        <a:ext cx="1677827" cy="565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21760"/>
              </p:ext>
            </p:extLst>
          </p:nvPr>
        </p:nvGraphicFramePr>
        <p:xfrm>
          <a:off x="12106318" y="6282695"/>
          <a:ext cx="1232384" cy="57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38375" imgH="581012" progId="Equation.DSMT4">
                  <p:embed/>
                </p:oleObj>
              </mc:Choice>
              <mc:Fallback>
                <p:oleObj name="Equation" r:id="rId35" imgW="1238375" imgH="581012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2106318" y="6282695"/>
                        <a:ext cx="1232384" cy="578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47079"/>
              </p:ext>
            </p:extLst>
          </p:nvPr>
        </p:nvGraphicFramePr>
        <p:xfrm>
          <a:off x="12203107" y="6996937"/>
          <a:ext cx="1452034" cy="53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83920" imgH="228600" progId="Equation.DSMT4">
                  <p:embed/>
                </p:oleObj>
              </mc:Choice>
              <mc:Fallback>
                <p:oleObj name="Equation" r:id="rId37" imgW="583920" imgH="228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2203107" y="6996937"/>
                        <a:ext cx="1452034" cy="538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76137"/>
              </p:ext>
            </p:extLst>
          </p:nvPr>
        </p:nvGraphicFramePr>
        <p:xfrm>
          <a:off x="4137726" y="2347452"/>
          <a:ext cx="1452034" cy="6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83920" imgH="228600" progId="Equation.DSMT4">
                  <p:embed/>
                </p:oleObj>
              </mc:Choice>
              <mc:Fallback>
                <p:oleObj name="Equation" r:id="rId39" imgW="58392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137726" y="2347452"/>
                        <a:ext cx="1452034" cy="64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88596"/>
              </p:ext>
            </p:extLst>
          </p:nvPr>
        </p:nvGraphicFramePr>
        <p:xfrm>
          <a:off x="4056063" y="7423078"/>
          <a:ext cx="1452035" cy="55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34680" imgH="228600" progId="Equation.DSMT4">
                  <p:embed/>
                </p:oleObj>
              </mc:Choice>
              <mc:Fallback>
                <p:oleObj name="Equation" r:id="rId41" imgW="634680" imgH="2286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056063" y="7423078"/>
                        <a:ext cx="1452035" cy="550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945702" y="2194610"/>
            <a:ext cx="313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Vostok (Nam Cực )</a:t>
            </a:r>
            <a:endParaRPr lang="en-US" sz="28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8898" y="1467152"/>
            <a:ext cx="296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Nicaragua</a:t>
            </a:r>
            <a:endParaRPr lang="en-US" sz="28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13964" y="2825663"/>
            <a:ext cx="2675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+mj-lt"/>
              </a:rPr>
              <a:t>Ontario (Bắc Mĩ)</a:t>
            </a:r>
            <a:endParaRPr lang="en-US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84683" y="3583619"/>
            <a:ext cx="313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Erie (Bắc Mĩ)</a:t>
            </a:r>
            <a:endParaRPr lang="en-US" sz="28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9461" y="4265475"/>
            <a:ext cx="253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Baikal  (Nga)</a:t>
            </a:r>
            <a:endParaRPr lang="en-US" sz="2800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04983" y="4931341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Michigan (Mĩ)</a:t>
            </a:r>
            <a:endParaRPr lang="en-US" sz="28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86845" y="5615766"/>
            <a:ext cx="337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Victoria (Châu Phi )</a:t>
            </a:r>
            <a:endParaRPr lang="en-US" sz="28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3740" y="6297620"/>
            <a:ext cx="307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(Bắc Mĩ)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3965" y="7055577"/>
            <a:ext cx="371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latin typeface="+mj-lt"/>
              </a:rPr>
              <a:t>Caspian (Châu Âu,Châu Á)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8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595"/>
            <a:ext cx="14161478" cy="1986914"/>
          </a:xfrm>
        </p:spPr>
        <p:txBody>
          <a:bodyPr>
            <a:noAutofit/>
          </a:bodyPr>
          <a:lstStyle/>
          <a:p>
            <a:pPr algn="l"/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in)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(inch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xentimet?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21010"/>
              </p:ext>
            </p:extLst>
          </p:nvPr>
        </p:nvGraphicFramePr>
        <p:xfrm>
          <a:off x="6427788" y="1493839"/>
          <a:ext cx="2043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03040" progId="Equation.DSMT4">
                  <p:embed/>
                </p:oleObj>
              </mc:Choice>
              <mc:Fallback>
                <p:oleObj name="Equation" r:id="rId2" imgW="85068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7788" y="1493839"/>
                        <a:ext cx="2043112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55872"/>
              </p:ext>
            </p:extLst>
          </p:nvPr>
        </p:nvGraphicFramePr>
        <p:xfrm>
          <a:off x="701677" y="4411851"/>
          <a:ext cx="2464760" cy="59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28600" progId="Equation.DSMT4">
                  <p:embed/>
                </p:oleObj>
              </mc:Choice>
              <mc:Fallback>
                <p:oleObj name="Equation" r:id="rId4" imgW="105408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7" y="4411851"/>
                        <a:ext cx="2464760" cy="59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37058"/>
              </p:ext>
            </p:extLst>
          </p:nvPr>
        </p:nvGraphicFramePr>
        <p:xfrm>
          <a:off x="1316736" y="5988014"/>
          <a:ext cx="6946731" cy="63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228600" progId="Equation.DSMT4">
                  <p:embed/>
                </p:oleObj>
              </mc:Choice>
              <mc:Fallback>
                <p:oleObj name="Equation" r:id="rId6" imgW="2222280" imgH="228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736" y="5988014"/>
                        <a:ext cx="6946731" cy="632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20970" y="2990159"/>
            <a:ext cx="8994602" cy="664747"/>
          </a:xfrm>
          <a:prstGeom prst="rect">
            <a:avLst/>
          </a:prstGeom>
          <a:noFill/>
        </p:spPr>
        <p:txBody>
          <a:bodyPr wrap="square" lIns="109680" tIns="54839" rIns="109680" bIns="54839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772" y="5089834"/>
            <a:ext cx="1037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720970" y="3588424"/>
            <a:ext cx="1257973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8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8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38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2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07BF5-20BE-4489-ABB5-0ED0405D5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/>
        </p:blipFill>
        <p:spPr>
          <a:xfrm>
            <a:off x="-1" y="-164592"/>
            <a:ext cx="14630401" cy="822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AC71D2-54CC-478A-B185-5B5609073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6363"/>
          <a:stretch/>
        </p:blipFill>
        <p:spPr>
          <a:xfrm rot="279629">
            <a:off x="2972952" y="181248"/>
            <a:ext cx="11744933" cy="3251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CDFED-C529-4329-8840-43E14B9E0CA1}"/>
              </a:ext>
            </a:extLst>
          </p:cNvPr>
          <p:cNvSpPr/>
          <p:nvPr/>
        </p:nvSpPr>
        <p:spPr>
          <a:xfrm>
            <a:off x="10856383" y="1482235"/>
            <a:ext cx="2032992" cy="849463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A179113-5930-499C-A4DE-321071CB04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" y="3770900"/>
            <a:ext cx="5317256" cy="4353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BCDFED-C529-4329-8840-43E14B9E0CA1}"/>
              </a:ext>
            </a:extLst>
          </p:cNvPr>
          <p:cNvSpPr/>
          <p:nvPr/>
        </p:nvSpPr>
        <p:spPr>
          <a:xfrm>
            <a:off x="6319203" y="1090951"/>
            <a:ext cx="1553695" cy="849463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4781006" y="1580606"/>
            <a:ext cx="5068388" cy="506838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4097443" y="745375"/>
            <a:ext cx="6845014" cy="1107996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 defTabSz="1097280">
              <a:defRPr/>
            </a:pPr>
            <a:r>
              <a:rPr lang="en-US" sz="648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14" y="3979898"/>
            <a:ext cx="594360" cy="525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750" y="2766056"/>
            <a:ext cx="594360" cy="5257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41" y="2297426"/>
            <a:ext cx="594360" cy="525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24" y="3291836"/>
            <a:ext cx="594360" cy="525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73" y="4076153"/>
            <a:ext cx="594360" cy="525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38" y="3813263"/>
            <a:ext cx="594360" cy="525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323018" y="3022058"/>
            <a:ext cx="4387643" cy="54466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8221653" y="4361661"/>
            <a:ext cx="6487915" cy="38679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118159" y="3518720"/>
            <a:ext cx="8289898" cy="1107996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</a:bodyPr>
          <a:lstStyle/>
          <a:p>
            <a:pPr algn="ctr" defTabSz="1097280">
              <a:defRPr/>
            </a:pPr>
            <a:r>
              <a:rPr lang="en-US" sz="648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06784" y="127142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5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711199" y="3271026"/>
            <a:ext cx="11974670" cy="2479065"/>
          </a:xfrm>
          <a:prstGeom prst="trapezoid">
            <a:avLst>
              <a:gd name="adj" fmla="val 7697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18" y="968044"/>
            <a:ext cx="5736833" cy="2359356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2" y="915328"/>
            <a:ext cx="1514377" cy="2355698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82" y="4136192"/>
            <a:ext cx="709636" cy="709636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75655" y="5381905"/>
            <a:ext cx="14374368" cy="283160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88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</a:p>
          <a:p>
            <a:pPr defTabSz="1097280">
              <a:defRPr/>
            </a:pP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 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Bốc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thăm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11480" indent="-411480" defTabSz="1097280">
              <a:buFontTx/>
              <a:buChar char="-"/>
              <a:defRPr/>
            </a:pP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thua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11480" indent="-411480" defTabSz="1097280">
              <a:buFontTx/>
              <a:buChar char="-"/>
              <a:defRPr/>
            </a:pP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thủng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thưởng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288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34" y="66691"/>
            <a:ext cx="3467705" cy="16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1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zoid 15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1371599" y="3318934"/>
            <a:ext cx="11930935" cy="1526894"/>
          </a:xfrm>
          <a:prstGeom prst="trapezoid">
            <a:avLst>
              <a:gd name="adj" fmla="val 76979"/>
            </a:avLst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86" y="62023"/>
            <a:ext cx="8244083" cy="3390499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2" y="915328"/>
            <a:ext cx="1514377" cy="2355698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04" y="1573753"/>
            <a:ext cx="936427" cy="1697274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61" y="3594193"/>
            <a:ext cx="926516" cy="926516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28015" y="4464794"/>
            <a:ext cx="14374368" cy="124619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Ngày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5/4/2022,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tạp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chí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Forbes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của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Mỹ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đã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công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bố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tỷ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phú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Elon Musk,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giám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đốc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điều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hành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tập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đoàn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Tesla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và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SpaceX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,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là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người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giàu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nhất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thế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giới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với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khối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tài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sản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trị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giá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219 </a:t>
            </a:r>
            <a:r>
              <a:rPr lang="en-US" sz="288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tỉ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USD. H</a:t>
            </a:r>
            <a:r>
              <a:rPr lang="vi-VN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ỏi mỗi ngày ông ấy tiêu 1 triệu USD thì cần bao nhiêu ngày để ông ấy tiêu hết số tài sản trên ?</a:t>
            </a:r>
            <a:r>
              <a:rPr lang="en-US" sz="288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1"/>
          <p:cNvSpPr/>
          <p:nvPr/>
        </p:nvSpPr>
        <p:spPr>
          <a:xfrm>
            <a:off x="128015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vi-VN" sz="264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219.10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264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ngày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640" dirty="0">
              <a:solidFill>
                <a:prstClr val="whit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28014" y="7061516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C.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219.10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9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ngày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2"/>
          <p:cNvSpPr/>
          <p:nvPr/>
        </p:nvSpPr>
        <p:spPr>
          <a:xfrm>
            <a:off x="7670017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B.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219 ngày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7670015" y="703412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D.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219.10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6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ngày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34" y="66691"/>
            <a:ext cx="3467705" cy="1697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84529" y="3618408"/>
            <a:ext cx="110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HD: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42293"/>
              </p:ext>
            </p:extLst>
          </p:nvPr>
        </p:nvGraphicFramePr>
        <p:xfrm>
          <a:off x="8199042" y="3529074"/>
          <a:ext cx="5103492" cy="68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79560" imgH="228600" progId="Equation.DSMT4">
                  <p:embed/>
                </p:oleObj>
              </mc:Choice>
              <mc:Fallback>
                <p:oleObj name="Equation" r:id="rId13" imgW="1879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99042" y="3529074"/>
                        <a:ext cx="5103492" cy="686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3413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oid 18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1371599" y="3318934"/>
            <a:ext cx="11930935" cy="1526894"/>
          </a:xfrm>
          <a:prstGeom prst="trapezoid">
            <a:avLst>
              <a:gd name="adj" fmla="val 76979"/>
            </a:avLst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2" y="73766"/>
            <a:ext cx="8244083" cy="3390499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74" y="915328"/>
            <a:ext cx="1514377" cy="2355698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1" y="1444383"/>
            <a:ext cx="936427" cy="1697274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79" y="3815749"/>
            <a:ext cx="709636" cy="709636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128015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A.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2021</a:t>
            </a:r>
            <a:r>
              <a:rPr lang="vi-VN" sz="2640" baseline="3000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2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28014" y="7061516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C.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2021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1" name="2"/>
          <p:cNvSpPr/>
          <p:nvPr/>
        </p:nvSpPr>
        <p:spPr>
          <a:xfrm>
            <a:off x="7670017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B.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0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cauhoi"/>
          <p:cNvSpPr/>
          <p:nvPr/>
        </p:nvSpPr>
        <p:spPr>
          <a:xfrm>
            <a:off x="128015" y="4464794"/>
            <a:ext cx="14374368" cy="124619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36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Tổng của các số    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thỏa mãn</a:t>
            </a:r>
            <a:r>
              <a:rPr lang="en-US" sz="36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2" name="4"/>
          <p:cNvSpPr/>
          <p:nvPr/>
        </p:nvSpPr>
        <p:spPr>
          <a:xfrm>
            <a:off x="7670015" y="703412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D.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Kết quả khác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34" y="15833"/>
            <a:ext cx="3467705" cy="169727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88806"/>
              </p:ext>
            </p:extLst>
          </p:nvPr>
        </p:nvGraphicFramePr>
        <p:xfrm>
          <a:off x="3262297" y="4952762"/>
          <a:ext cx="475721" cy="42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62297" y="4952762"/>
                        <a:ext cx="475721" cy="42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635039"/>
              </p:ext>
            </p:extLst>
          </p:nvPr>
        </p:nvGraphicFramePr>
        <p:xfrm>
          <a:off x="5628715" y="4845828"/>
          <a:ext cx="3583018" cy="53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03040" progId="Equation.DSMT4">
                  <p:embed/>
                </p:oleObj>
              </mc:Choice>
              <mc:Fallback>
                <p:oleObj name="Equation" r:id="rId14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28715" y="4845828"/>
                        <a:ext cx="3583018" cy="53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92084"/>
              </p:ext>
            </p:extLst>
          </p:nvPr>
        </p:nvGraphicFramePr>
        <p:xfrm>
          <a:off x="128014" y="2478841"/>
          <a:ext cx="37401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93680" imgH="711000" progId="Equation.DSMT4">
                  <p:embed/>
                </p:oleObj>
              </mc:Choice>
              <mc:Fallback>
                <p:oleObj name="Equation" r:id="rId16" imgW="1993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8014" y="2478841"/>
                        <a:ext cx="3740150" cy="15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apezoid 27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1371599" y="3318934"/>
            <a:ext cx="11930935" cy="1526894"/>
          </a:xfrm>
          <a:prstGeom prst="trapezoid">
            <a:avLst>
              <a:gd name="adj" fmla="val 76979"/>
            </a:avLst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90" y="30277"/>
            <a:ext cx="8244083" cy="3390499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5" y="915328"/>
            <a:ext cx="1514377" cy="2355698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04" y="1573753"/>
            <a:ext cx="936427" cy="1697274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82" y="4136192"/>
            <a:ext cx="709636" cy="709636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128013" y="5777593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    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A.</a:t>
            </a:r>
            <a:r>
              <a:rPr lang="vi-VN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hoặc  </a:t>
            </a:r>
            <a:endParaRPr lang="en-US" sz="2640" dirty="0">
              <a:solidFill>
                <a:prstClr val="white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28014" y="7061516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    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C.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  hoặc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2"/>
          <p:cNvSpPr/>
          <p:nvPr/>
        </p:nvSpPr>
        <p:spPr>
          <a:xfrm>
            <a:off x="7670017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B.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hoặc 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cauhoi"/>
          <p:cNvSpPr/>
          <p:nvPr/>
        </p:nvSpPr>
        <p:spPr>
          <a:xfrm>
            <a:off x="128015" y="4464794"/>
            <a:ext cx="14374368" cy="124619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en-US" sz="28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của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     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thỏa mãn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                                 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2" name="4"/>
          <p:cNvSpPr/>
          <p:nvPr/>
        </p:nvSpPr>
        <p:spPr>
          <a:xfrm>
            <a:off x="7670015" y="703412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</a:t>
            </a: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D.</a:t>
            </a:r>
            <a:r>
              <a:rPr lang="vi-VN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                hoặc</a:t>
            </a:r>
            <a:r>
              <a:rPr lang="en-US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41" y="395903"/>
            <a:ext cx="3467705" cy="1697274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833156"/>
              </p:ext>
            </p:extLst>
          </p:nvPr>
        </p:nvGraphicFramePr>
        <p:xfrm>
          <a:off x="1853661" y="4926283"/>
          <a:ext cx="34225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53661" y="4926283"/>
                        <a:ext cx="342250" cy="41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19633"/>
              </p:ext>
            </p:extLst>
          </p:nvPr>
        </p:nvGraphicFramePr>
        <p:xfrm>
          <a:off x="3843338" y="4760913"/>
          <a:ext cx="17335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79360" progId="Equation.DSMT4">
                  <p:embed/>
                </p:oleObj>
              </mc:Choice>
              <mc:Fallback>
                <p:oleObj name="Equation" r:id="rId14" imgW="787320" imgH="2793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43338" y="4760913"/>
                        <a:ext cx="173355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214672"/>
              </p:ext>
            </p:extLst>
          </p:nvPr>
        </p:nvGraphicFramePr>
        <p:xfrm>
          <a:off x="2339161" y="5810101"/>
          <a:ext cx="923823" cy="946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393480" progId="Equation.DSMT4">
                  <p:embed/>
                </p:oleObj>
              </mc:Choice>
              <mc:Fallback>
                <p:oleObj name="Equation" r:id="rId16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39161" y="5810101"/>
                        <a:ext cx="923823" cy="946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652015"/>
              </p:ext>
            </p:extLst>
          </p:nvPr>
        </p:nvGraphicFramePr>
        <p:xfrm>
          <a:off x="4145332" y="5796112"/>
          <a:ext cx="825500" cy="100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45332" y="5796112"/>
                        <a:ext cx="825500" cy="100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6436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198720" progId="Equation.DSMT4">
                  <p:embed/>
                </p:oleObj>
              </mc:Choice>
              <mc:Fallback>
                <p:oleObj name="Equation" r:id="rId2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756967"/>
              </p:ext>
            </p:extLst>
          </p:nvPr>
        </p:nvGraphicFramePr>
        <p:xfrm>
          <a:off x="9141077" y="5931734"/>
          <a:ext cx="1069879" cy="93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41077" y="5931734"/>
                        <a:ext cx="1069879" cy="93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236128"/>
              </p:ext>
            </p:extLst>
          </p:nvPr>
        </p:nvGraphicFramePr>
        <p:xfrm>
          <a:off x="11036833" y="5934943"/>
          <a:ext cx="1025281" cy="87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393480" progId="Equation.DSMT4">
                  <p:embed/>
                </p:oleObj>
              </mc:Choice>
              <mc:Fallback>
                <p:oleObj name="Equation" r:id="rId24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036833" y="5934943"/>
                        <a:ext cx="1025281" cy="87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22989"/>
              </p:ext>
            </p:extLst>
          </p:nvPr>
        </p:nvGraphicFramePr>
        <p:xfrm>
          <a:off x="2229399" y="7097275"/>
          <a:ext cx="1088879" cy="100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80880" imgH="393480" progId="Equation.DSMT4">
                  <p:embed/>
                </p:oleObj>
              </mc:Choice>
              <mc:Fallback>
                <p:oleObj name="Equation" r:id="rId26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29399" y="7097275"/>
                        <a:ext cx="1088879" cy="100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94892"/>
              </p:ext>
            </p:extLst>
          </p:nvPr>
        </p:nvGraphicFramePr>
        <p:xfrm>
          <a:off x="4322398" y="7155180"/>
          <a:ext cx="984613" cy="881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82400" imgH="393480" progId="Equation.DSMT4">
                  <p:embed/>
                </p:oleObj>
              </mc:Choice>
              <mc:Fallback>
                <p:oleObj name="Equation" r:id="rId28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22398" y="7155180"/>
                        <a:ext cx="984613" cy="881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206884"/>
              </p:ext>
            </p:extLst>
          </p:nvPr>
        </p:nvGraphicFramePr>
        <p:xfrm>
          <a:off x="9323704" y="7091286"/>
          <a:ext cx="1111791" cy="95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400" imgH="393480" progId="Equation.DSMT4">
                  <p:embed/>
                </p:oleObj>
              </mc:Choice>
              <mc:Fallback>
                <p:oleObj name="Equation" r:id="rId30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323704" y="7091286"/>
                        <a:ext cx="1111791" cy="95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79091"/>
              </p:ext>
            </p:extLst>
          </p:nvPr>
        </p:nvGraphicFramePr>
        <p:xfrm>
          <a:off x="11372247" y="7057986"/>
          <a:ext cx="1096691" cy="102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0880" imgH="393480" progId="Equation.DSMT4">
                  <p:embed/>
                </p:oleObj>
              </mc:Choice>
              <mc:Fallback>
                <p:oleObj name="Equation" r:id="rId32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1372247" y="7057986"/>
                        <a:ext cx="1096691" cy="1021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38370"/>
              </p:ext>
            </p:extLst>
          </p:nvPr>
        </p:nvGraphicFramePr>
        <p:xfrm>
          <a:off x="7999991" y="3361270"/>
          <a:ext cx="665003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720" imgH="965160" progId="Equation.DSMT4">
                  <p:embed/>
                </p:oleObj>
              </mc:Choice>
              <mc:Fallback>
                <p:oleObj name="Equation" r:id="rId34" imgW="24127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999991" y="3361270"/>
                        <a:ext cx="6650037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501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pezoid 21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1371599" y="3318934"/>
            <a:ext cx="11930935" cy="1526894"/>
          </a:xfrm>
          <a:prstGeom prst="trapezoid">
            <a:avLst>
              <a:gd name="adj" fmla="val 76979"/>
            </a:avLst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6" y="90675"/>
            <a:ext cx="8244083" cy="3390499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90" y="995338"/>
            <a:ext cx="1514377" cy="2355698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76" y="1513976"/>
            <a:ext cx="936427" cy="1697274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82" y="3569264"/>
            <a:ext cx="709636" cy="709636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28014" y="4317917"/>
            <a:ext cx="14374368" cy="124619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320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     Cho                         thì :            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9399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A. 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28014" y="7061516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C. </a:t>
            </a:r>
            <a:r>
              <a:rPr lang="en-US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2"/>
          <p:cNvSpPr/>
          <p:nvPr/>
        </p:nvSpPr>
        <p:spPr>
          <a:xfrm>
            <a:off x="7604176" y="5778411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B. 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7670015" y="703412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D.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53" y="146701"/>
            <a:ext cx="3467705" cy="169727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60057"/>
              </p:ext>
            </p:extLst>
          </p:nvPr>
        </p:nvGraphicFramePr>
        <p:xfrm>
          <a:off x="1627631" y="4635438"/>
          <a:ext cx="2148417" cy="53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03040" progId="Equation.DSMT4">
                  <p:embed/>
                </p:oleObj>
              </mc:Choice>
              <mc:Fallback>
                <p:oleObj name="Equation" r:id="rId12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27631" y="4635438"/>
                        <a:ext cx="2148417" cy="53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7460"/>
              </p:ext>
            </p:extLst>
          </p:nvPr>
        </p:nvGraphicFramePr>
        <p:xfrm>
          <a:off x="3894669" y="6074726"/>
          <a:ext cx="846667" cy="47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94669" y="6074726"/>
                        <a:ext cx="846667" cy="47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07353"/>
              </p:ext>
            </p:extLst>
          </p:nvPr>
        </p:nvGraphicFramePr>
        <p:xfrm>
          <a:off x="11328400" y="6023331"/>
          <a:ext cx="794685" cy="47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177480" progId="Equation.DSMT4">
                  <p:embed/>
                </p:oleObj>
              </mc:Choice>
              <mc:Fallback>
                <p:oleObj name="Equation" r:id="rId16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328400" y="6023331"/>
                        <a:ext cx="794685" cy="47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24860"/>
              </p:ext>
            </p:extLst>
          </p:nvPr>
        </p:nvGraphicFramePr>
        <p:xfrm>
          <a:off x="3794248" y="7382933"/>
          <a:ext cx="1082552" cy="4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94248" y="7382933"/>
                        <a:ext cx="1082552" cy="4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78363"/>
              </p:ext>
            </p:extLst>
          </p:nvPr>
        </p:nvGraphicFramePr>
        <p:xfrm>
          <a:off x="11410569" y="7272138"/>
          <a:ext cx="884332" cy="47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410569" y="7272138"/>
                        <a:ext cx="884332" cy="47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64880"/>
              </p:ext>
            </p:extLst>
          </p:nvPr>
        </p:nvGraphicFramePr>
        <p:xfrm>
          <a:off x="11852735" y="3965883"/>
          <a:ext cx="2360613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79280" imgH="749160" progId="Equation.DSMT4">
                  <p:embed/>
                </p:oleObj>
              </mc:Choice>
              <mc:Fallback>
                <p:oleObj name="Equation" r:id="rId22" imgW="1079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852735" y="3965883"/>
                        <a:ext cx="2360613" cy="170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442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id="{61A8B587-1253-4A9C-ABB9-C09E27EB15A4}"/>
              </a:ext>
            </a:extLst>
          </p:cNvPr>
          <p:cNvSpPr/>
          <p:nvPr/>
        </p:nvSpPr>
        <p:spPr>
          <a:xfrm>
            <a:off x="1371599" y="3318934"/>
            <a:ext cx="11930935" cy="1526894"/>
          </a:xfrm>
          <a:prstGeom prst="trapezoid">
            <a:avLst>
              <a:gd name="adj" fmla="val 76979"/>
            </a:avLst>
          </a:prstGeom>
          <a:noFill/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51D326-2A74-4743-8297-E06A5214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8" y="84125"/>
            <a:ext cx="8244083" cy="3390499"/>
          </a:xfrm>
          <a:prstGeom prst="rect">
            <a:avLst/>
          </a:prstGeom>
        </p:spPr>
      </p:pic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13" y="1259173"/>
            <a:ext cx="1514377" cy="2011854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5" y="915328"/>
            <a:ext cx="1514377" cy="2355698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04" y="1573753"/>
            <a:ext cx="936427" cy="1697274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82" y="3733856"/>
            <a:ext cx="709636" cy="709636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0" y="4464794"/>
            <a:ext cx="14374368" cy="124619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>
              <a:defRPr/>
            </a:pPr>
            <a:r>
              <a:rPr lang="vi-VN" sz="2640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Giá trị của biểu thức là : </a:t>
            </a:r>
            <a:endParaRPr lang="en-US" sz="264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28015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A. 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28014" y="7061516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C.</a:t>
            </a:r>
            <a:r>
              <a:rPr lang="en-US" sz="264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2"/>
          <p:cNvSpPr/>
          <p:nvPr/>
        </p:nvSpPr>
        <p:spPr>
          <a:xfrm>
            <a:off x="7670017" y="581270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B. 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7670015" y="7034129"/>
            <a:ext cx="6832367" cy="1068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en-US" sz="2640" dirty="0">
                <a:solidFill>
                  <a:prstClr val="white"/>
                </a:solidFill>
                <a:latin typeface="+mj-lt"/>
                <a:cs typeface="Tahoma" panose="020B0604030504040204" pitchFamily="34" charset="0"/>
              </a:rPr>
              <a:t>D. </a:t>
            </a:r>
            <a:endParaRPr lang="en-US" sz="264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41" y="395903"/>
            <a:ext cx="3467705" cy="169727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10650"/>
              </p:ext>
            </p:extLst>
          </p:nvPr>
        </p:nvGraphicFramePr>
        <p:xfrm>
          <a:off x="8007869" y="3536800"/>
          <a:ext cx="655002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55800" imgH="1218960" progId="Equation.DSMT4">
                  <p:embed/>
                </p:oleObj>
              </mc:Choice>
              <mc:Fallback>
                <p:oleObj name="Equation" r:id="rId12" imgW="27558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07869" y="3536800"/>
                        <a:ext cx="6550025" cy="213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46054"/>
              </p:ext>
            </p:extLst>
          </p:nvPr>
        </p:nvGraphicFramePr>
        <p:xfrm>
          <a:off x="3808413" y="7227888"/>
          <a:ext cx="6889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393480" progId="Equation.DSMT4">
                  <p:embed/>
                </p:oleObj>
              </mc:Choice>
              <mc:Fallback>
                <p:oleObj name="Equation" r:id="rId14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08413" y="7227888"/>
                        <a:ext cx="6889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12305"/>
              </p:ext>
            </p:extLst>
          </p:nvPr>
        </p:nvGraphicFramePr>
        <p:xfrm>
          <a:off x="11276013" y="5995988"/>
          <a:ext cx="7366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393480" progId="Equation.DSMT4">
                  <p:embed/>
                </p:oleObj>
              </mc:Choice>
              <mc:Fallback>
                <p:oleObj name="Equation" r:id="rId16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276013" y="5995988"/>
                        <a:ext cx="736600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03827"/>
              </p:ext>
            </p:extLst>
          </p:nvPr>
        </p:nvGraphicFramePr>
        <p:xfrm>
          <a:off x="3818765" y="5941790"/>
          <a:ext cx="812960" cy="86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393480" progId="Equation.DSMT4">
                  <p:embed/>
                </p:oleObj>
              </mc:Choice>
              <mc:Fallback>
                <p:oleObj name="Equation" r:id="rId18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18765" y="5941790"/>
                        <a:ext cx="812960" cy="86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39862"/>
              </p:ext>
            </p:extLst>
          </p:nvPr>
        </p:nvGraphicFramePr>
        <p:xfrm>
          <a:off x="11282882" y="7247779"/>
          <a:ext cx="734496" cy="71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282882" y="7247779"/>
                        <a:ext cx="734496" cy="71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12838"/>
              </p:ext>
            </p:extLst>
          </p:nvPr>
        </p:nvGraphicFramePr>
        <p:xfrm>
          <a:off x="3505201" y="4621549"/>
          <a:ext cx="4164814" cy="92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63560" imgH="393480" progId="Equation.DSMT4">
                  <p:embed/>
                </p:oleObj>
              </mc:Choice>
              <mc:Fallback>
                <p:oleObj name="Equation" r:id="rId22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505201" y="4621549"/>
                        <a:ext cx="4164814" cy="923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007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9" y="409074"/>
            <a:ext cx="7642462" cy="78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921857" y="3228240"/>
            <a:ext cx="2266934" cy="2142074"/>
          </a:xfrm>
          <a:prstGeom prst="rect">
            <a:avLst/>
          </a:prstGeom>
          <a:noFill/>
        </p:spPr>
        <p:txBody>
          <a:bodyPr wrap="none" lIns="109680" tIns="54839" rIns="109680" bIns="54839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Khởi </a:t>
            </a:r>
          </a:p>
          <a:p>
            <a:pPr algn="ctr"/>
            <a:r>
              <a:rPr lang="en-US" sz="6600" b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44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438155"/>
            <a:ext cx="12540827" cy="159067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HƯỚNG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DẪN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3 ; 4.</a:t>
            </a:r>
          </a:p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I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25.</a:t>
            </a:r>
          </a:p>
        </p:txBody>
      </p:sp>
    </p:spTree>
    <p:extLst>
      <p:ext uri="{BB962C8B-B14F-4D97-AF65-F5344CB8AC3E}">
        <p14:creationId xmlns:p14="http://schemas.microsoft.com/office/powerpoint/2010/main" val="367127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3106384" y="3824023"/>
            <a:ext cx="7987517" cy="2142074"/>
          </a:xfrm>
          <a:prstGeom prst="rect">
            <a:avLst/>
          </a:prstGeom>
          <a:noFill/>
        </p:spPr>
        <p:txBody>
          <a:bodyPr wrap="square" lIns="109680" tIns="54839" rIns="109680" bIns="54839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Cảm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ơn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thầy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cô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giáo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và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các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em</a:t>
            </a:r>
            <a:r>
              <a:rPr lang="en-US" sz="6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!</a:t>
            </a: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1" y="313172"/>
            <a:ext cx="61722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4" y="5719808"/>
            <a:ext cx="1828800" cy="15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1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65760" y="2508884"/>
            <a:ext cx="14142720" cy="410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just">
              <a:buClr>
                <a:srgbClr val="FF0000"/>
              </a:buClr>
              <a:buSzPts val="3000"/>
            </a:pPr>
            <a:r>
              <a:rPr lang="en-US" sz="43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4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3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lựa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gồm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lũy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thừa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43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43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/>
          </a:p>
        </p:txBody>
      </p:sp>
      <p:sp>
        <p:nvSpPr>
          <p:cNvPr id="126" name="Google Shape;126;p16"/>
          <p:cNvSpPr/>
          <p:nvPr/>
        </p:nvSpPr>
        <p:spPr>
          <a:xfrm>
            <a:off x="3169920" y="708660"/>
            <a:ext cx="8778240" cy="1394460"/>
          </a:xfrm>
          <a:prstGeom prst="rect">
            <a:avLst/>
          </a:prstGeom>
        </p:spPr>
        <p:txBody>
          <a:bodyPr lIns="130622" tIns="65311" rIns="130622" bIns="65311" numCol="1">
            <a:prstTxWarp prst="textPlain">
              <a:avLst/>
            </a:prstTxWarp>
          </a:bodyPr>
          <a:lstStyle/>
          <a:p>
            <a:pPr lvl="0" algn="l"/>
            <a:r>
              <a:rPr lang="en-US" sz="1800" dirty="0" err="1"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Trò</a:t>
            </a:r>
            <a:r>
              <a:rPr lang="en-US" sz="1800" dirty="0"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 </a:t>
            </a:r>
            <a:r>
              <a:rPr lang="en-US" sz="1800" dirty="0" err="1"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chơi</a:t>
            </a:r>
            <a:r>
              <a:rPr lang="en-US" sz="1800" dirty="0"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: </a:t>
            </a:r>
            <a:r>
              <a:rPr sz="1800" dirty="0"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0"/>
                </a:gradFill>
                <a:latin typeface="Times New Roman"/>
              </a:rPr>
              <a:t>NHANH TAY NHANH TRÍ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13441680" y="7360920"/>
            <a:ext cx="1097280" cy="822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w="120000" h="120000" fill="darkenLess" extrusionOk="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30601" tIns="65282" rIns="130601" bIns="65282" anchor="ctr" anchorCtr="0">
            <a:noAutofit/>
          </a:bodyPr>
          <a:lstStyle/>
          <a:p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6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8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5939625" y="2991375"/>
            <a:ext cx="2751152" cy="132389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32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Google Shape;125;p16"/>
          <p:cNvSpPr txBox="1"/>
          <p:nvPr/>
        </p:nvSpPr>
        <p:spPr>
          <a:xfrm>
            <a:off x="0" y="0"/>
            <a:ext cx="14139334" cy="179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65282" rIns="130601" bIns="65282" anchor="t" anchorCtr="0">
            <a:spAutoFit/>
          </a:bodyPr>
          <a:lstStyle/>
          <a:p>
            <a:pPr algn="just">
              <a:buClr>
                <a:srgbClr val="FF0000"/>
              </a:buClr>
              <a:buSzPts val="3000"/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lũy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thừa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dương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73855" y="4208368"/>
            <a:ext cx="13111091" cy="3107740"/>
            <a:chOff x="61545" y="3506973"/>
            <a:chExt cx="10925909" cy="2589783"/>
          </a:xfrm>
        </p:grpSpPr>
        <p:sp>
          <p:nvSpPr>
            <p:cNvPr id="336" name="Title 1"/>
            <p:cNvSpPr txBox="1">
              <a:spLocks/>
            </p:cNvSpPr>
            <p:nvPr/>
          </p:nvSpPr>
          <p:spPr>
            <a:xfrm>
              <a:off x="61545" y="3506973"/>
              <a:ext cx="2168769" cy="775095"/>
            </a:xfrm>
            <a:prstGeom prst="rect">
              <a:avLst/>
            </a:prstGeom>
          </p:spPr>
          <p:txBody>
            <a:bodyPr vert="horz" lIns="109680" tIns="54839" rIns="109680" bIns="54839" rtlCol="0" anchor="b">
              <a:normAutofit/>
            </a:bodyPr>
            <a:lstStyle>
              <a:lvl1pPr algn="ctr" defTabSz="10967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71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84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38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4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38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204547" y="3701097"/>
              <a:ext cx="9782907" cy="2395659"/>
              <a:chOff x="1204547" y="3701097"/>
              <a:chExt cx="9782907" cy="2395659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1204547" y="3701097"/>
                <a:ext cx="9782907" cy="1517445"/>
                <a:chOff x="1204547" y="3701097"/>
                <a:chExt cx="9782907" cy="1517445"/>
              </a:xfrm>
            </p:grpSpPr>
            <p:sp>
              <p:nvSpPr>
                <p:cNvPr id="337" name="Content Placeholder 2"/>
                <p:cNvSpPr txBox="1">
                  <a:spLocks/>
                </p:cNvSpPr>
                <p:nvPr/>
              </p:nvSpPr>
              <p:spPr>
                <a:xfrm>
                  <a:off x="1204547" y="3775118"/>
                  <a:ext cx="9782907" cy="1443424"/>
                </a:xfrm>
                <a:prstGeom prst="rect">
                  <a:avLst/>
                </a:prstGeom>
              </p:spPr>
              <p:txBody>
                <a:bodyPr vert="horz" lIns="109680" tIns="54839" rIns="109680" bIns="54839" rtlCol="0">
                  <a:normAutofit/>
                </a:bodyPr>
                <a:lstStyle>
                  <a:lvl1pPr marL="0" indent="0" algn="ctr" defTabSz="1096787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buFont typeface="Arial" panose="020B0604020202020204" pitchFamily="34" charset="0"/>
                    <a:buNone/>
                    <a:defRPr sz="2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8395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96787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45179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93570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741966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290361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838754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387142" indent="0" algn="ctr" defTabSz="1096787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buFont typeface="Arial" panose="020B0604020202020204" pitchFamily="34" charset="0"/>
                    <a:buNone/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ý :             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,                      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</a:t>
                  </a:r>
                </a:p>
                <a:p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dương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1 , </a:t>
                  </a:r>
                  <a:r>
                    <a:rPr lang="en-US" sz="384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384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endParaRPr lang="en-US" sz="3600" dirty="0"/>
                </a:p>
              </p:txBody>
            </p:sp>
            <p:grpSp>
              <p:nvGrpSpPr>
                <p:cNvPr id="188" name="Group 187"/>
                <p:cNvGrpSpPr/>
                <p:nvPr/>
              </p:nvGrpSpPr>
              <p:grpSpPr>
                <a:xfrm>
                  <a:off x="3341210" y="3701097"/>
                  <a:ext cx="4984055" cy="639935"/>
                  <a:chOff x="3341210" y="3701097"/>
                  <a:chExt cx="4984055" cy="639935"/>
                </a:xfrm>
              </p:grpSpPr>
              <p:graphicFrame>
                <p:nvGraphicFramePr>
                  <p:cNvPr id="338" name="Object 33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4347357"/>
                      </p:ext>
                    </p:extLst>
                  </p:nvPr>
                </p:nvGraphicFramePr>
                <p:xfrm>
                  <a:off x="3341210" y="3701097"/>
                  <a:ext cx="1157552" cy="5516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3" imgW="393480" imgH="203040" progId="Equation.DSMT4">
                          <p:embed/>
                        </p:oleObj>
                      </mc:Choice>
                      <mc:Fallback>
                        <p:oleObj name="Equation" r:id="rId3" imgW="393480" imgH="203040" progId="Equation.DSMT4">
                          <p:embed/>
                          <p:pic>
                            <p:nvPicPr>
                              <p:cNvPr id="338" name="Object 337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341210" y="3701097"/>
                                <a:ext cx="1157552" cy="55166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39" name="Object 3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874795030"/>
                      </p:ext>
                    </p:extLst>
                  </p:nvPr>
                </p:nvGraphicFramePr>
                <p:xfrm>
                  <a:off x="6521617" y="3753350"/>
                  <a:ext cx="1803648" cy="5876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5" imgW="825480" imgH="228600" progId="Equation.DSMT4">
                          <p:embed/>
                        </p:oleObj>
                      </mc:Choice>
                      <mc:Fallback>
                        <p:oleObj name="Equation" r:id="rId5" imgW="825480" imgH="228600" progId="Equation.DSMT4">
                          <p:embed/>
                          <p:pic>
                            <p:nvPicPr>
                              <p:cNvPr id="339" name="Object 338"/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6521617" y="3753350"/>
                                <a:ext cx="1803648" cy="58768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340" name="Object 3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4168841"/>
                  </p:ext>
                </p:extLst>
              </p:nvPr>
            </p:nvGraphicFramePr>
            <p:xfrm>
              <a:off x="3788763" y="4952985"/>
              <a:ext cx="5557345" cy="11437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666880" imgH="457200" progId="Equation.DSMT4">
                      <p:embed/>
                    </p:oleObj>
                  </mc:Choice>
                  <mc:Fallback>
                    <p:oleObj name="Equation" r:id="rId7" imgW="2666880" imgH="457200" progId="Equation.DSMT4">
                      <p:embed/>
                      <p:pic>
                        <p:nvPicPr>
                          <p:cNvPr id="340" name="Object 33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88763" y="4952985"/>
                            <a:ext cx="5557345" cy="114377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5363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AF5FD-C354-48F3-9F8C-5590F73A5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" y="-77320"/>
            <a:ext cx="14597454" cy="9734900"/>
          </a:xfrm>
          <a:prstGeom prst="rect">
            <a:avLst/>
          </a:prstGeom>
        </p:spPr>
      </p:pic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5" y="5975961"/>
            <a:ext cx="3638408" cy="2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4104057" y="3909774"/>
            <a:ext cx="8386173" cy="2142074"/>
          </a:xfrm>
          <a:prstGeom prst="rect">
            <a:avLst/>
          </a:prstGeom>
          <a:noFill/>
        </p:spPr>
        <p:txBody>
          <a:bodyPr wrap="none" lIns="109680" tIns="54839" rIns="109680" bIns="54839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vi-VN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2)</a:t>
            </a:r>
            <a:endParaRPr lang="en-US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5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5" y="-69871"/>
            <a:ext cx="14762831" cy="84187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3195158">
            <a:off x="3732393" y="3029491"/>
            <a:ext cx="2807452" cy="2397191"/>
            <a:chOff x="3342892" y="2422282"/>
            <a:chExt cx="3124200" cy="2840038"/>
          </a:xfrm>
        </p:grpSpPr>
        <p:pic>
          <p:nvPicPr>
            <p:cNvPr id="4" name="Picture 3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3342892" y="2422282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056421"/>
              <a:endParaRPr lang="en-US" sz="252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rot="21402936">
            <a:off x="2882712" y="4248848"/>
            <a:ext cx="3912941" cy="3368905"/>
            <a:chOff x="4949897" y="2798474"/>
            <a:chExt cx="3306762" cy="2809875"/>
          </a:xfrm>
        </p:grpSpPr>
        <p:pic>
          <p:nvPicPr>
            <p:cNvPr id="7" name="Picture 2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97" y="2798474"/>
              <a:ext cx="3306762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642979" y="4767166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056421"/>
              <a:endParaRPr lang="en-US" sz="252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1708587">
            <a:off x="3588677" y="739509"/>
            <a:ext cx="2805437" cy="2979820"/>
            <a:chOff x="5514087" y="915891"/>
            <a:chExt cx="2943225" cy="2786063"/>
          </a:xfrm>
        </p:grpSpPr>
        <p:pic>
          <p:nvPicPr>
            <p:cNvPr id="10" name="Picture 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087" y="915891"/>
              <a:ext cx="2943225" cy="278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685314" y="1001486"/>
              <a:ext cx="370115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056421"/>
              <a:endParaRPr lang="en-US" sz="252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9" y="1909544"/>
            <a:ext cx="3922808" cy="36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41;p46"/>
          <p:cNvSpPr txBox="1">
            <a:spLocks noGrp="1"/>
          </p:cNvSpPr>
          <p:nvPr/>
        </p:nvSpPr>
        <p:spPr>
          <a:xfrm>
            <a:off x="1591285" y="2955174"/>
            <a:ext cx="2739637" cy="1546304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105731" tIns="105731" rIns="105731" bIns="1057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056421">
              <a:buClr>
                <a:srgbClr val="3F3F3F"/>
              </a:buClr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5283" y="4035946"/>
            <a:ext cx="7049962" cy="772685"/>
          </a:xfrm>
          <a:prstGeom prst="rect">
            <a:avLst/>
          </a:prstGeom>
          <a:solidFill>
            <a:schemeClr val="bg1"/>
          </a:solidFill>
          <a:ln w="60325">
            <a:solidFill>
              <a:srgbClr val="479F73"/>
            </a:solidFill>
          </a:ln>
        </p:spPr>
        <p:txBody>
          <a:bodyPr wrap="square" lIns="105748" tIns="53422" rIns="105748" bIns="53422">
            <a:spAutoFit/>
          </a:bodyPr>
          <a:lstStyle/>
          <a:p>
            <a:pPr algn="just" defTabSz="1056421">
              <a:lnSpc>
                <a:spcPct val="150000"/>
              </a:lnSpc>
            </a:pP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  <a:endParaRPr lang="en-US" sz="2880" b="1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2207" y="6630248"/>
            <a:ext cx="7087799" cy="772685"/>
          </a:xfrm>
          <a:prstGeom prst="rect">
            <a:avLst/>
          </a:prstGeom>
          <a:ln w="76200">
            <a:solidFill>
              <a:srgbClr val="E5C10F"/>
            </a:solidFill>
          </a:ln>
        </p:spPr>
        <p:txBody>
          <a:bodyPr wrap="square" lIns="105748" tIns="53422" rIns="105748" bIns="53422">
            <a:spAutoFit/>
          </a:bodyPr>
          <a:lstStyle/>
          <a:p>
            <a:pPr defTabSz="1056421">
              <a:lnSpc>
                <a:spcPct val="150000"/>
              </a:lnSpc>
            </a:pP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thực tế</a:t>
            </a:r>
            <a:endParaRPr lang="en-US" sz="2880" b="1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8804" y="1449552"/>
            <a:ext cx="6908063" cy="772685"/>
          </a:xfrm>
          <a:prstGeom prst="rect">
            <a:avLst/>
          </a:prstGeom>
          <a:ln w="60325">
            <a:solidFill>
              <a:srgbClr val="FF6C0D"/>
            </a:solidFill>
          </a:ln>
        </p:spPr>
        <p:txBody>
          <a:bodyPr wrap="square" lIns="105748" tIns="53422" rIns="105748" bIns="53422">
            <a:spAutoFit/>
          </a:bodyPr>
          <a:lstStyle/>
          <a:p>
            <a:pPr defTabSz="1056421">
              <a:lnSpc>
                <a:spcPct val="150000"/>
              </a:lnSpc>
            </a:pPr>
            <a:r>
              <a:rPr lang="en-US" sz="2880" b="1" dirty="0">
                <a:solidFill>
                  <a:srgbClr val="3F3F3F"/>
                </a:solidFill>
              </a:rPr>
              <a:t>     </a:t>
            </a:r>
            <a:r>
              <a:rPr lang="vi-VN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88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80" b="1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80" b="1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2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5651903" y="438326"/>
            <a:ext cx="6099714" cy="772469"/>
          </a:xfrm>
          <a:prstGeom prst="rect">
            <a:avLst/>
          </a:prstGeom>
          <a:noFill/>
        </p:spPr>
        <p:txBody>
          <a:bodyPr wrap="none" lIns="109680" tIns="54839" rIns="109680" bIns="54839">
            <a:spAutoFit/>
          </a:bodyPr>
          <a:lstStyle/>
          <a:p>
            <a:pPr algn="ctr"/>
            <a:r>
              <a:rPr lang="en-US" sz="43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</a:t>
            </a:r>
            <a:r>
              <a:rPr lang="en-US" sz="43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3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82035" y="1614372"/>
            <a:ext cx="8994602" cy="664747"/>
            <a:chOff x="4163559" y="1614373"/>
            <a:chExt cx="8994602" cy="664747"/>
          </a:xfrm>
        </p:grpSpPr>
        <p:sp>
          <p:nvSpPr>
            <p:cNvPr id="3" name="TextBox 2"/>
            <p:cNvSpPr txBox="1"/>
            <p:nvPr/>
          </p:nvSpPr>
          <p:spPr>
            <a:xfrm>
              <a:off x="4163559" y="1614373"/>
              <a:ext cx="8994602" cy="664747"/>
            </a:xfrm>
            <a:prstGeom prst="rect">
              <a:avLst/>
            </a:prstGeom>
            <a:noFill/>
          </p:spPr>
          <p:txBody>
            <a:bodyPr wrap="square" lIns="109680" tIns="54839" rIns="109680" bIns="54839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391570"/>
                </p:ext>
              </p:extLst>
            </p:nvPr>
          </p:nvGraphicFramePr>
          <p:xfrm>
            <a:off x="7098123" y="1734387"/>
            <a:ext cx="683615" cy="491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720" imgH="139680" progId="Equation.DSMT4">
                    <p:embed/>
                  </p:oleObj>
                </mc:Choice>
                <mc:Fallback>
                  <p:oleObj name="Equation" r:id="rId2" imgW="126720" imgH="1396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098123" y="1734387"/>
                          <a:ext cx="683615" cy="4916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11976"/>
              </p:ext>
            </p:extLst>
          </p:nvPr>
        </p:nvGraphicFramePr>
        <p:xfrm>
          <a:off x="2019256" y="2410262"/>
          <a:ext cx="2494811" cy="101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393480" progId="Equation.DSMT4">
                  <p:embed/>
                </p:oleObj>
              </mc:Choice>
              <mc:Fallback>
                <p:oleObj name="Equation" r:id="rId4" imgW="85068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9256" y="2410262"/>
                        <a:ext cx="2494811" cy="1013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A70061-7A6C-4C90-BE55-7332ADDBB79D}"/>
              </a:ext>
            </a:extLst>
          </p:cNvPr>
          <p:cNvSpPr txBox="1"/>
          <p:nvPr/>
        </p:nvSpPr>
        <p:spPr>
          <a:xfrm>
            <a:off x="3351887" y="7386213"/>
            <a:ext cx="40880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HẾT GIỜ!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77486"/>
              </p:ext>
            </p:extLst>
          </p:nvPr>
        </p:nvGraphicFramePr>
        <p:xfrm>
          <a:off x="2019257" y="3859012"/>
          <a:ext cx="2494811" cy="102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9257" y="3859012"/>
                        <a:ext cx="2494811" cy="102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95455"/>
              </p:ext>
            </p:extLst>
          </p:nvPr>
        </p:nvGraphicFramePr>
        <p:xfrm>
          <a:off x="7266562" y="2349894"/>
          <a:ext cx="3773488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431640" progId="Equation.DSMT4">
                  <p:embed/>
                </p:oleObj>
              </mc:Choice>
              <mc:Fallback>
                <p:oleObj name="Equation" r:id="rId8" imgW="1536480" imgH="431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6562" y="2349894"/>
                        <a:ext cx="3773488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07116"/>
              </p:ext>
            </p:extLst>
          </p:nvPr>
        </p:nvGraphicFramePr>
        <p:xfrm>
          <a:off x="7315200" y="3838422"/>
          <a:ext cx="3676213" cy="112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431640" progId="Equation.DSMT4">
                  <p:embed/>
                </p:oleObj>
              </mc:Choice>
              <mc:Fallback>
                <p:oleObj name="Equation" r:id="rId10" imgW="140940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5200" y="3838422"/>
                        <a:ext cx="3676213" cy="112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75628" y="5018379"/>
            <a:ext cx="10701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+mj-lt"/>
              </a:rPr>
              <a:t>Cặp chẵn làm phần a,d</a:t>
            </a:r>
          </a:p>
          <a:p>
            <a:r>
              <a:rPr lang="vi-VN" sz="2800" dirty="0">
                <a:solidFill>
                  <a:srgbClr val="00B050"/>
                </a:solidFill>
                <a:latin typeface="+mj-lt"/>
              </a:rPr>
              <a:t>Cặp lẻ làm phần c,d</a:t>
            </a:r>
          </a:p>
          <a:p>
            <a:r>
              <a:rPr lang="vi-VN" sz="2800" dirty="0">
                <a:solidFill>
                  <a:srgbClr val="00B050"/>
                </a:solidFill>
                <a:latin typeface="+mj-lt"/>
              </a:rPr>
              <a:t>Mỗi cặp thảo luận và cùng làm trong 7 phút</a:t>
            </a:r>
          </a:p>
          <a:p>
            <a:r>
              <a:rPr lang="vi-VN" sz="2800" dirty="0">
                <a:solidFill>
                  <a:srgbClr val="00B050"/>
                </a:solidFill>
                <a:latin typeface="+mj-lt"/>
              </a:rPr>
              <a:t>Sau đó cô giáo đưa ra đáp án chấm chéo giữa các cặp với nhau.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CF20B8-3F71-B24E-B95D-34F65908D7E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99411" y="7234594"/>
            <a:ext cx="1469500" cy="10919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0269" y="7234594"/>
            <a:ext cx="12759143" cy="8764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/>
        </p:nvSpPr>
        <p:spPr>
          <a:xfrm>
            <a:off x="399020" y="7234594"/>
            <a:ext cx="12759143" cy="876474"/>
          </a:xfrm>
          <a:prstGeom prst="rect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61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42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2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12663"/>
              </p:ext>
            </p:extLst>
          </p:nvPr>
        </p:nvGraphicFramePr>
        <p:xfrm>
          <a:off x="520260" y="863599"/>
          <a:ext cx="13731768" cy="725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942">
                  <a:extLst>
                    <a:ext uri="{9D8B030D-6E8A-4147-A177-3AD203B41FA5}">
                      <a16:colId xmlns:a16="http://schemas.microsoft.com/office/drawing/2014/main" val="328764017"/>
                    </a:ext>
                  </a:extLst>
                </a:gridCol>
                <a:gridCol w="3432942">
                  <a:extLst>
                    <a:ext uri="{9D8B030D-6E8A-4147-A177-3AD203B41FA5}">
                      <a16:colId xmlns:a16="http://schemas.microsoft.com/office/drawing/2014/main" val="1849293810"/>
                    </a:ext>
                  </a:extLst>
                </a:gridCol>
                <a:gridCol w="3432942">
                  <a:extLst>
                    <a:ext uri="{9D8B030D-6E8A-4147-A177-3AD203B41FA5}">
                      <a16:colId xmlns:a16="http://schemas.microsoft.com/office/drawing/2014/main" val="2946127592"/>
                    </a:ext>
                  </a:extLst>
                </a:gridCol>
                <a:gridCol w="3432942">
                  <a:extLst>
                    <a:ext uri="{9D8B030D-6E8A-4147-A177-3AD203B41FA5}">
                      <a16:colId xmlns:a16="http://schemas.microsoft.com/office/drawing/2014/main" val="1913169042"/>
                    </a:ext>
                  </a:extLst>
                </a:gridCol>
              </a:tblGrid>
              <a:tr h="72556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77089"/>
                  </a:ext>
                </a:extLst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455404"/>
              </p:ext>
            </p:extLst>
          </p:nvPr>
        </p:nvGraphicFramePr>
        <p:xfrm>
          <a:off x="4191768" y="890673"/>
          <a:ext cx="2794002" cy="614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438280" progId="Equation.DSMT4">
                  <p:embed/>
                </p:oleObj>
              </mc:Choice>
              <mc:Fallback>
                <p:oleObj name="Equation" r:id="rId3" imgW="914400" imgH="24382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768" y="890673"/>
                        <a:ext cx="2794002" cy="6148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4455"/>
              </p:ext>
            </p:extLst>
          </p:nvPr>
        </p:nvGraphicFramePr>
        <p:xfrm>
          <a:off x="7457093" y="863598"/>
          <a:ext cx="3357562" cy="662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2882880" progId="Equation.DSMT4">
                  <p:embed/>
                </p:oleObj>
              </mc:Choice>
              <mc:Fallback>
                <p:oleObj name="Equation" r:id="rId5" imgW="1536480" imgH="2882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7093" y="863598"/>
                        <a:ext cx="3357562" cy="662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74050"/>
              </p:ext>
            </p:extLst>
          </p:nvPr>
        </p:nvGraphicFramePr>
        <p:xfrm>
          <a:off x="11112628" y="890673"/>
          <a:ext cx="2970952" cy="603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400" imgH="2489040" progId="Equation.DSMT4">
                  <p:embed/>
                </p:oleObj>
              </mc:Choice>
              <mc:Fallback>
                <p:oleObj name="Equation" r:id="rId7" imgW="1409400" imgH="248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12628" y="890673"/>
                        <a:ext cx="2970952" cy="603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68924"/>
              </p:ext>
            </p:extLst>
          </p:nvPr>
        </p:nvGraphicFramePr>
        <p:xfrm>
          <a:off x="673721" y="863598"/>
          <a:ext cx="2760655" cy="596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438280" progId="Equation.DSMT4">
                  <p:embed/>
                </p:oleObj>
              </mc:Choice>
              <mc:Fallback>
                <p:oleObj name="Equation" r:id="rId9" imgW="850680" imgH="24382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3721" y="863598"/>
                        <a:ext cx="2760655" cy="596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75218" y="117917"/>
            <a:ext cx="12618720" cy="828007"/>
          </a:xfrm>
          <a:prstGeom prst="rect">
            <a:avLst/>
          </a:prstGeom>
        </p:spPr>
        <p:txBody>
          <a:bodyPr vert="horz" lIns="109680" tIns="54839" rIns="109680" bIns="54839" rtlCol="0" anchor="ctr">
            <a:normAutofit/>
          </a:bodyPr>
          <a:lstStyle>
            <a:lvl1pPr algn="l" defTabSz="10967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/>
              <a:t>B</a:t>
            </a:r>
            <a:r>
              <a:rPr lang="vi-VN" sz="3600" b="1" u="sng" dirty="0"/>
              <a:t>ài tập 1</a:t>
            </a:r>
            <a:r>
              <a:rPr lang="en-US" sz="3600" b="1" u="sng" dirty="0"/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30024"/>
              </p:ext>
            </p:extLst>
          </p:nvPr>
        </p:nvGraphicFramePr>
        <p:xfrm>
          <a:off x="715249" y="6825689"/>
          <a:ext cx="2060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393480" progId="Equation.DSMT4">
                  <p:embed/>
                </p:oleObj>
              </mc:Choice>
              <mc:Fallback>
                <p:oleObj name="Equation" r:id="rId11" imgW="812520" imgH="393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249" y="6825689"/>
                        <a:ext cx="20605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55077"/>
              </p:ext>
            </p:extLst>
          </p:nvPr>
        </p:nvGraphicFramePr>
        <p:xfrm>
          <a:off x="4203871" y="7140578"/>
          <a:ext cx="1909763" cy="92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393480" progId="Equation.DSMT4">
                  <p:embed/>
                </p:oleObj>
              </mc:Choice>
              <mc:Fallback>
                <p:oleObj name="Equation" r:id="rId13" imgW="88884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03871" y="7140578"/>
                        <a:ext cx="1909763" cy="92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82603"/>
              </p:ext>
            </p:extLst>
          </p:nvPr>
        </p:nvGraphicFramePr>
        <p:xfrm>
          <a:off x="7745416" y="7283451"/>
          <a:ext cx="1628776" cy="82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12520" imgH="393480" progId="Equation.DSMT4">
                  <p:embed/>
                </p:oleObj>
              </mc:Choice>
              <mc:Fallback>
                <p:oleObj name="Equation" r:id="rId15" imgW="81252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5416" y="7283451"/>
                        <a:ext cx="1628776" cy="828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14178"/>
              </p:ext>
            </p:extLst>
          </p:nvPr>
        </p:nvGraphicFramePr>
        <p:xfrm>
          <a:off x="11142916" y="6928237"/>
          <a:ext cx="1908175" cy="82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393480" progId="Equation.DSMT4">
                  <p:embed/>
                </p:oleObj>
              </mc:Choice>
              <mc:Fallback>
                <p:oleObj name="Equation" r:id="rId17" imgW="952200" imgH="39348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142916" y="6928237"/>
                        <a:ext cx="1908175" cy="828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9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933" y="1"/>
            <a:ext cx="14190134" cy="1157189"/>
          </a:xfrm>
          <a:prstGeom prst="rect">
            <a:avLst/>
          </a:prstGeom>
          <a:noFill/>
        </p:spPr>
        <p:txBody>
          <a:bodyPr wrap="square" lIns="109680" tIns="54839" rIns="109680" bIns="54839" rtlCol="0">
            <a:spAutoFit/>
          </a:bodyPr>
          <a:lstStyle/>
          <a:p>
            <a:r>
              <a:rPr lang="vi-VN" sz="3400" b="1" dirty="0">
                <a:latin typeface="+mj-lt"/>
              </a:rPr>
              <a:t>Bài 1.32 :</a:t>
            </a:r>
            <a:r>
              <a:rPr lang="vi-VN" sz="3400" dirty="0">
                <a:latin typeface="+mj-lt"/>
              </a:rPr>
              <a:t> Diện tích một hồ nước ngọt lớn nhất trên thế giới được cho trong bảng </a:t>
            </a:r>
            <a:r>
              <a:rPr lang="vi-VN" sz="3400">
                <a:latin typeface="+mj-lt"/>
              </a:rPr>
              <a:t>sau. Em </a:t>
            </a:r>
            <a:r>
              <a:rPr lang="vi-VN" sz="3400" dirty="0">
                <a:latin typeface="+mj-lt"/>
              </a:rPr>
              <a:t>hãy sắp xếp theo thứ tự từ nhỏ đến lớn.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96893"/>
              </p:ext>
            </p:extLst>
          </p:nvPr>
        </p:nvGraphicFramePr>
        <p:xfrm>
          <a:off x="846666" y="1422400"/>
          <a:ext cx="13383420" cy="657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710">
                  <a:extLst>
                    <a:ext uri="{9D8B030D-6E8A-4147-A177-3AD203B41FA5}">
                      <a16:colId xmlns:a16="http://schemas.microsoft.com/office/drawing/2014/main" val="651208289"/>
                    </a:ext>
                  </a:extLst>
                </a:gridCol>
                <a:gridCol w="6691710">
                  <a:extLst>
                    <a:ext uri="{9D8B030D-6E8A-4147-A177-3AD203B41FA5}">
                      <a16:colId xmlns:a16="http://schemas.microsoft.com/office/drawing/2014/main" val="2525094257"/>
                    </a:ext>
                  </a:extLst>
                </a:gridCol>
              </a:tblGrid>
              <a:tr h="65758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Hồ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96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solidFill>
                            <a:schemeClr val="tx1"/>
                          </a:solidFill>
                          <a:latin typeface="+mj-lt"/>
                        </a:rPr>
                        <a:t>Diện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tích 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42794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Baikal  (Nga)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038485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Caspian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(Châu Âu, Châu Á)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797157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Ontario (Bắc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Mĩ)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697505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Michigan (Mĩ)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130733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(Bắc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Mĩ)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8106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Victoria (Châu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56735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Erie (Bắc</a:t>
                      </a:r>
                      <a:r>
                        <a:rPr lang="vi-VN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Mĩ)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588991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Vostok (Nam Cực)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91220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Nicaragua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396549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16968"/>
              </p:ext>
            </p:extLst>
          </p:nvPr>
        </p:nvGraphicFramePr>
        <p:xfrm>
          <a:off x="10240433" y="2039655"/>
          <a:ext cx="1452034" cy="62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28600" progId="Equation.DSMT4">
                  <p:embed/>
                </p:oleObj>
              </mc:Choice>
              <mc:Fallback>
                <p:oleObj name="Equation" r:id="rId2" imgW="58392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0433" y="2039655"/>
                        <a:ext cx="1452034" cy="62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24082"/>
              </p:ext>
            </p:extLst>
          </p:nvPr>
        </p:nvGraphicFramePr>
        <p:xfrm>
          <a:off x="10217153" y="2735005"/>
          <a:ext cx="1452034" cy="6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17153" y="2735005"/>
                        <a:ext cx="1452034" cy="64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47564"/>
              </p:ext>
            </p:extLst>
          </p:nvPr>
        </p:nvGraphicFramePr>
        <p:xfrm>
          <a:off x="10127985" y="7362172"/>
          <a:ext cx="1452035" cy="55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7985" y="7362172"/>
                        <a:ext cx="1452035" cy="550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72288"/>
              </p:ext>
            </p:extLst>
          </p:nvPr>
        </p:nvGraphicFramePr>
        <p:xfrm>
          <a:off x="10342034" y="6006155"/>
          <a:ext cx="1248834" cy="57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42034" y="6006155"/>
                        <a:ext cx="1248834" cy="57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59657"/>
              </p:ext>
            </p:extLst>
          </p:nvPr>
        </p:nvGraphicFramePr>
        <p:xfrm>
          <a:off x="10162117" y="5405146"/>
          <a:ext cx="1608668" cy="63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62117" y="5405146"/>
                        <a:ext cx="1608668" cy="63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95460"/>
              </p:ext>
            </p:extLst>
          </p:nvPr>
        </p:nvGraphicFramePr>
        <p:xfrm>
          <a:off x="10229585" y="4762636"/>
          <a:ext cx="1248834" cy="59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28600" progId="Equation.DSMT4">
                  <p:embed/>
                </p:oleObj>
              </mc:Choice>
              <mc:Fallback>
                <p:oleObj name="Equation" r:id="rId12" imgW="59688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29585" y="4762636"/>
                        <a:ext cx="1248834" cy="591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20470"/>
              </p:ext>
            </p:extLst>
          </p:nvPr>
        </p:nvGraphicFramePr>
        <p:xfrm>
          <a:off x="10318750" y="4119870"/>
          <a:ext cx="1070504" cy="56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28600" progId="Equation.DSMT4">
                  <p:embed/>
                </p:oleObj>
              </mc:Choice>
              <mc:Fallback>
                <p:oleObj name="Equation" r:id="rId14" imgW="5205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318750" y="4119870"/>
                        <a:ext cx="1070504" cy="568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03858"/>
              </p:ext>
            </p:extLst>
          </p:nvPr>
        </p:nvGraphicFramePr>
        <p:xfrm>
          <a:off x="10255119" y="3460325"/>
          <a:ext cx="1608668" cy="59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228600" progId="Equation.DSMT4">
                  <p:embed/>
                </p:oleObj>
              </mc:Choice>
              <mc:Fallback>
                <p:oleObj name="Equation" r:id="rId16" imgW="64764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255119" y="3460325"/>
                        <a:ext cx="1608668" cy="592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80565"/>
              </p:ext>
            </p:extLst>
          </p:nvPr>
        </p:nvGraphicFramePr>
        <p:xfrm>
          <a:off x="10185400" y="6779891"/>
          <a:ext cx="1405468" cy="53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228600" progId="Equation.DSMT4">
                  <p:embed/>
                </p:oleObj>
              </mc:Choice>
              <mc:Fallback>
                <p:oleObj name="Equation" r:id="rId18" imgW="57132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85400" y="6779891"/>
                        <a:ext cx="1405468" cy="53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1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1361</Words>
  <Application>Microsoft Office PowerPoint</Application>
  <PresentationFormat>Custom</PresentationFormat>
  <Paragraphs>290</Paragraphs>
  <Slides>21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Special Elite</vt:lpstr>
      <vt:lpstr>1_Office Theme</vt:lpstr>
      <vt:lpstr>3_Office Theme</vt:lpstr>
      <vt:lpstr>8_Office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 Ở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 PC</cp:lastModifiedBy>
  <cp:revision>176</cp:revision>
  <dcterms:created xsi:type="dcterms:W3CDTF">2018-05-24T12:43:45Z</dcterms:created>
  <dcterms:modified xsi:type="dcterms:W3CDTF">2022-07-14T11:03:29Z</dcterms:modified>
</cp:coreProperties>
</file>