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3.wav" ContentType="audio/x-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2" r:id="rId2"/>
    <p:sldMasterId id="2147483684" r:id="rId3"/>
    <p:sldMasterId id="2147483697" r:id="rId4"/>
    <p:sldMasterId id="2147483709" r:id="rId5"/>
    <p:sldMasterId id="2147483721" r:id="rId6"/>
  </p:sldMasterIdLst>
  <p:notesMasterIdLst>
    <p:notesMasterId r:id="rId39"/>
  </p:notesMasterIdLst>
  <p:sldIdLst>
    <p:sldId id="259" r:id="rId7"/>
    <p:sldId id="260" r:id="rId8"/>
    <p:sldId id="610" r:id="rId9"/>
    <p:sldId id="611" r:id="rId10"/>
    <p:sldId id="612" r:id="rId11"/>
    <p:sldId id="613" r:id="rId12"/>
    <p:sldId id="614" r:id="rId13"/>
    <p:sldId id="615" r:id="rId14"/>
    <p:sldId id="616" r:id="rId15"/>
    <p:sldId id="617" r:id="rId16"/>
    <p:sldId id="262" r:id="rId17"/>
    <p:sldId id="263" r:id="rId18"/>
    <p:sldId id="274" r:id="rId19"/>
    <p:sldId id="631" r:id="rId20"/>
    <p:sldId id="265" r:id="rId21"/>
    <p:sldId id="632" r:id="rId22"/>
    <p:sldId id="633" r:id="rId23"/>
    <p:sldId id="634" r:id="rId24"/>
    <p:sldId id="266" r:id="rId25"/>
    <p:sldId id="635" r:id="rId26"/>
    <p:sldId id="644" r:id="rId27"/>
    <p:sldId id="636" r:id="rId28"/>
    <p:sldId id="637" r:id="rId29"/>
    <p:sldId id="638" r:id="rId30"/>
    <p:sldId id="645" r:id="rId31"/>
    <p:sldId id="639" r:id="rId32"/>
    <p:sldId id="268" r:id="rId33"/>
    <p:sldId id="641" r:id="rId34"/>
    <p:sldId id="642" r:id="rId35"/>
    <p:sldId id="643" r:id="rId36"/>
    <p:sldId id="270" r:id="rId37"/>
    <p:sldId id="271"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JnqeGlOuTiXtNJq6q7sNP86uLk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983" autoAdjust="0"/>
  </p:normalViewPr>
  <p:slideViewPr>
    <p:cSldViewPr snapToGrid="0">
      <p:cViewPr varScale="1">
        <p:scale>
          <a:sx n="98" d="100"/>
          <a:sy n="98" d="100"/>
        </p:scale>
        <p:origin x="1046"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87330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871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157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508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180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601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889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52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1277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068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b="1" i="1" u="sng">
                <a:solidFill>
                  <a:srgbClr val="FF0000"/>
                </a:solidFill>
                <a:latin typeface="Arial"/>
                <a:ea typeface="Arial"/>
                <a:cs typeface="Arial"/>
                <a:sym typeface="Arial"/>
              </a:rPr>
              <a:t>Gợi ý:</a:t>
            </a:r>
            <a:r>
              <a:rPr lang="en-US" sz="1200">
                <a:solidFill>
                  <a:srgbClr val="FF0000"/>
                </a:solidFill>
                <a:latin typeface="Arial"/>
                <a:ea typeface="Arial"/>
                <a:cs typeface="Arial"/>
                <a:sym typeface="Arial"/>
              </a:rPr>
              <a:t> Đ</a:t>
            </a:r>
            <a:r>
              <a:rPr lang="en-US" sz="1200">
                <a:solidFill>
                  <a:srgbClr val="FF0000"/>
                </a:solidFill>
                <a:latin typeface="Calibri"/>
                <a:ea typeface="Calibri"/>
                <a:cs typeface="Calibri"/>
                <a:sym typeface="Calibri"/>
              </a:rPr>
              <a:t>ưa ra bài toán thực tế có kèm hướng dẫn ban đầu đối với bài toán để học sinh về nhà tư duy tiếp</a:t>
            </a:r>
            <a:r>
              <a:rPr lang="en-US" sz="1200">
                <a:solidFill>
                  <a:srgbClr val="FF0000"/>
                </a:solidFill>
                <a:latin typeface="Arial"/>
                <a:ea typeface="Arial"/>
                <a:cs typeface="Arial"/>
                <a:sym typeface="Arial"/>
              </a:rPr>
              <a:t> hoặc giải quyết tại lớp nếu có thời gian.</a:t>
            </a:r>
            <a:endParaRPr/>
          </a:p>
        </p:txBody>
      </p:sp>
      <p:sp>
        <p:nvSpPr>
          <p:cNvPr id="481" name="Google Shape;48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589962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78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850837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357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796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115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32</a:t>
            </a:fld>
            <a:endParaRPr>
              <a:solidFill>
                <a:srgbClr val="000000"/>
              </a:solidFill>
            </a:endParaRPr>
          </a:p>
        </p:txBody>
      </p:sp>
    </p:spTree>
    <p:extLst>
      <p:ext uri="{BB962C8B-B14F-4D97-AF65-F5344CB8AC3E}">
        <p14:creationId xmlns:p14="http://schemas.microsoft.com/office/powerpoint/2010/main" val="278147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Nhấn</a:t>
            </a:r>
            <a:r>
              <a:rPr lang="en-US" b="1" baseline="0"/>
              <a:t> vào bông hoa số để ra câu hỏi. Tại trang câu hỏi nhấn bông hoa góc trên tay phải để quay lại màn hình này. Khi này bông hoa số được thay bởi hình hộp quà. Nhấn hộp quà để ra phần thưởng. Nhấn vào nội dung phần thưởng để làm mất hình hộp quà và phần thưởng đã mở được. Nhấn vào bông hoa cuối cùng (đặt hình mũi tên) để đi đến slide tiêu đề bài học.</a:t>
            </a:r>
            <a:endParaRPr lang="en-US" b="1"/>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347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extLst>
      <p:ext uri="{BB962C8B-B14F-4D97-AF65-F5344CB8AC3E}">
        <p14:creationId xmlns:p14="http://schemas.microsoft.com/office/powerpoint/2010/main" val="139955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2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GV dẫn</a:t>
            </a:r>
            <a:r>
              <a:rPr lang="en-US" baseline="0"/>
              <a:t> dắt HS thực hiện HĐ1, nếu không trình bày trên bảng thì nhấn vào LG HĐ1 góc cuối bên phải slide này để chuyển sang slide lời giải</a:t>
            </a: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47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426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59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2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89" name="Google Shape;8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4"/>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4" name="Google Shape;164;p2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p45"/>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70" name="Google Shape;170;p45"/>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5"/>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p46"/>
          <p:cNvSpPr txBox="1">
            <a:spLocks noGrp="1"/>
          </p:cNvSpPr>
          <p:nvPr>
            <p:ph type="title"/>
          </p:nvPr>
        </p:nvSpPr>
        <p:spPr>
          <a:xfrm>
            <a:off x="623888" y="1282305"/>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46"/>
          <p:cNvSpPr txBox="1">
            <a:spLocks noGrp="1"/>
          </p:cNvSpPr>
          <p:nvPr>
            <p:ph type="body" idx="1"/>
          </p:nvPr>
        </p:nvSpPr>
        <p:spPr>
          <a:xfrm>
            <a:off x="623888" y="3442099"/>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76" name="Google Shape;176;p46"/>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6"/>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6"/>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9"/>
        <p:cNvGrpSpPr/>
        <p:nvPr/>
      </p:nvGrpSpPr>
      <p:grpSpPr>
        <a:xfrm>
          <a:off x="0" y="0"/>
          <a:ext cx="0" cy="0"/>
          <a:chOff x="0" y="0"/>
          <a:chExt cx="0" cy="0"/>
        </a:xfrm>
      </p:grpSpPr>
      <p:sp>
        <p:nvSpPr>
          <p:cNvPr id="180" name="Google Shape;180;p47"/>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2" name="Google Shape;182;p4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47"/>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7"/>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6"/>
        <p:cNvGrpSpPr/>
        <p:nvPr/>
      </p:nvGrpSpPr>
      <p:grpSpPr>
        <a:xfrm>
          <a:off x="0" y="0"/>
          <a:ext cx="0" cy="0"/>
          <a:chOff x="0" y="0"/>
          <a:chExt cx="0" cy="0"/>
        </a:xfrm>
      </p:grpSpPr>
      <p:sp>
        <p:nvSpPr>
          <p:cNvPr id="187" name="Google Shape;187;p48"/>
          <p:cNvSpPr txBox="1">
            <a:spLocks noGrp="1"/>
          </p:cNvSpPr>
          <p:nvPr>
            <p:ph type="title"/>
          </p:nvPr>
        </p:nvSpPr>
        <p:spPr>
          <a:xfrm>
            <a:off x="629841"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9" name="Google Shape;189;p4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0" name="Google Shape;190;p48"/>
          <p:cNvSpPr txBox="1">
            <a:spLocks noGrp="1"/>
          </p:cNvSpPr>
          <p:nvPr>
            <p:ph type="body" idx="3"/>
          </p:nvPr>
        </p:nvSpPr>
        <p:spPr>
          <a:xfrm>
            <a:off x="4629151"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91" name="Google Shape;191;p48"/>
          <p:cNvSpPr txBox="1">
            <a:spLocks noGrp="1"/>
          </p:cNvSpPr>
          <p:nvPr>
            <p:ph type="body" idx="4"/>
          </p:nvPr>
        </p:nvSpPr>
        <p:spPr>
          <a:xfrm>
            <a:off x="4629151"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2" name="Google Shape;192;p48"/>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48"/>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
        <p:cNvGrpSpPr/>
        <p:nvPr/>
      </p:nvGrpSpPr>
      <p:grpSpPr>
        <a:xfrm>
          <a:off x="0" y="0"/>
          <a:ext cx="0" cy="0"/>
          <a:chOff x="0" y="0"/>
          <a:chExt cx="0" cy="0"/>
        </a:xfrm>
      </p:grpSpPr>
      <p:sp>
        <p:nvSpPr>
          <p:cNvPr id="196" name="Google Shape;196;p49"/>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49"/>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9"/>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4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p5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5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p5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1"/>
          <p:cNvSpPr txBox="1">
            <a:spLocks noGrp="1"/>
          </p:cNvSpPr>
          <p:nvPr>
            <p:ph type="body" idx="1"/>
          </p:nvPr>
        </p:nvSpPr>
        <p:spPr>
          <a:xfrm>
            <a:off x="3887391" y="740570"/>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07" name="Google Shape;207;p5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08" name="Google Shape;208;p5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5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p5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2"/>
          <p:cNvSpPr>
            <a:spLocks noGrp="1"/>
          </p:cNvSpPr>
          <p:nvPr>
            <p:ph type="pic" idx="2"/>
          </p:nvPr>
        </p:nvSpPr>
        <p:spPr>
          <a:xfrm>
            <a:off x="3887391" y="740570"/>
            <a:ext cx="4629150" cy="3655219"/>
          </a:xfrm>
          <a:prstGeom prst="rect">
            <a:avLst/>
          </a:prstGeom>
          <a:noFill/>
          <a:ln>
            <a:noFill/>
          </a:ln>
        </p:spPr>
      </p:sp>
      <p:sp>
        <p:nvSpPr>
          <p:cNvPr id="214" name="Google Shape;214;p5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15" name="Google Shape;215;p5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5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p53"/>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1" name="Google Shape;221;p5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5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54"/>
          <p:cNvSpPr txBox="1">
            <a:spLocks noGrp="1"/>
          </p:cNvSpPr>
          <p:nvPr>
            <p:ph type="title"/>
          </p:nvPr>
        </p:nvSpPr>
        <p:spPr>
          <a:xfrm rot="5400000">
            <a:off x="5350074"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54"/>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7" name="Google Shape;227;p54"/>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54"/>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6"/>
        <p:cNvGrpSpPr/>
        <p:nvPr/>
      </p:nvGrpSpPr>
      <p:grpSpPr>
        <a:xfrm>
          <a:off x="0" y="0"/>
          <a:ext cx="0" cy="0"/>
          <a:chOff x="0" y="0"/>
          <a:chExt cx="0" cy="0"/>
        </a:xfrm>
      </p:grpSpPr>
      <p:pic>
        <p:nvPicPr>
          <p:cNvPr id="237" name="Google Shape;237;p26"/>
          <p:cNvPicPr preferRelativeResize="0"/>
          <p:nvPr/>
        </p:nvPicPr>
        <p:blipFill rotWithShape="1">
          <a:blip r:embed="rId2">
            <a:alphaModFix/>
          </a:blip>
          <a:srcRect t="10460" b="16308"/>
          <a:stretch/>
        </p:blipFill>
        <p:spPr>
          <a:xfrm>
            <a:off x="7991500" y="4324350"/>
            <a:ext cx="604818" cy="442913"/>
          </a:xfrm>
          <a:prstGeom prst="rect">
            <a:avLst/>
          </a:prstGeom>
          <a:noFill/>
          <a:ln>
            <a:noFill/>
          </a:ln>
        </p:spPr>
      </p:pic>
      <p:sp>
        <p:nvSpPr>
          <p:cNvPr id="238" name="Google Shape;23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1"/>
        <p:cNvGrpSpPr/>
        <p:nvPr/>
      </p:nvGrpSpPr>
      <p:grpSpPr>
        <a:xfrm>
          <a:off x="0" y="0"/>
          <a:ext cx="0" cy="0"/>
          <a:chOff x="0" y="0"/>
          <a:chExt cx="0" cy="0"/>
        </a:xfrm>
      </p:grpSpPr>
      <p:sp>
        <p:nvSpPr>
          <p:cNvPr id="242" name="Google Shape;242;p5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5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44" name="Google Shape;244;p5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5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5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7"/>
        <p:cNvGrpSpPr/>
        <p:nvPr/>
      </p:nvGrpSpPr>
      <p:grpSpPr>
        <a:xfrm>
          <a:off x="0" y="0"/>
          <a:ext cx="0" cy="0"/>
          <a:chOff x="0" y="0"/>
          <a:chExt cx="0" cy="0"/>
        </a:xfrm>
      </p:grpSpPr>
      <p:sp>
        <p:nvSpPr>
          <p:cNvPr id="248" name="Google Shape;248;p5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5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0" name="Google Shape;250;p5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5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5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3"/>
        <p:cNvGrpSpPr/>
        <p:nvPr/>
      </p:nvGrpSpPr>
      <p:grpSpPr>
        <a:xfrm>
          <a:off x="0" y="0"/>
          <a:ext cx="0" cy="0"/>
          <a:chOff x="0" y="0"/>
          <a:chExt cx="0" cy="0"/>
        </a:xfrm>
      </p:grpSpPr>
      <p:sp>
        <p:nvSpPr>
          <p:cNvPr id="254" name="Google Shape;254;p5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5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56" name="Google Shape;256;p5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5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5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9"/>
        <p:cNvGrpSpPr/>
        <p:nvPr/>
      </p:nvGrpSpPr>
      <p:grpSpPr>
        <a:xfrm>
          <a:off x="0" y="0"/>
          <a:ext cx="0" cy="0"/>
          <a:chOff x="0" y="0"/>
          <a:chExt cx="0" cy="0"/>
        </a:xfrm>
      </p:grpSpPr>
      <p:sp>
        <p:nvSpPr>
          <p:cNvPr id="260" name="Google Shape;260;p5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58"/>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2" name="Google Shape;262;p58"/>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3" name="Google Shape;263;p5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5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5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6"/>
        <p:cNvGrpSpPr/>
        <p:nvPr/>
      </p:nvGrpSpPr>
      <p:grpSpPr>
        <a:xfrm>
          <a:off x="0" y="0"/>
          <a:ext cx="0" cy="0"/>
          <a:chOff x="0" y="0"/>
          <a:chExt cx="0" cy="0"/>
        </a:xfrm>
      </p:grpSpPr>
      <p:sp>
        <p:nvSpPr>
          <p:cNvPr id="267" name="Google Shape;267;p59"/>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59"/>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9" name="Google Shape;269;p59"/>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0" name="Google Shape;270;p59"/>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71" name="Google Shape;271;p59"/>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2" name="Google Shape;272;p5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5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5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5"/>
        <p:cNvGrpSpPr/>
        <p:nvPr/>
      </p:nvGrpSpPr>
      <p:grpSpPr>
        <a:xfrm>
          <a:off x="0" y="0"/>
          <a:ext cx="0" cy="0"/>
          <a:chOff x="0" y="0"/>
          <a:chExt cx="0" cy="0"/>
        </a:xfrm>
      </p:grpSpPr>
      <p:sp>
        <p:nvSpPr>
          <p:cNvPr id="276" name="Google Shape;276;p6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6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6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6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0"/>
        <p:cNvGrpSpPr/>
        <p:nvPr/>
      </p:nvGrpSpPr>
      <p:grpSpPr>
        <a:xfrm>
          <a:off x="0" y="0"/>
          <a:ext cx="0" cy="0"/>
          <a:chOff x="0" y="0"/>
          <a:chExt cx="0" cy="0"/>
        </a:xfrm>
      </p:grpSpPr>
      <p:sp>
        <p:nvSpPr>
          <p:cNvPr id="281" name="Google Shape;281;p6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6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83" name="Google Shape;283;p6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4" name="Google Shape;284;p6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6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6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7"/>
        <p:cNvGrpSpPr/>
        <p:nvPr/>
      </p:nvGrpSpPr>
      <p:grpSpPr>
        <a:xfrm>
          <a:off x="0" y="0"/>
          <a:ext cx="0" cy="0"/>
          <a:chOff x="0" y="0"/>
          <a:chExt cx="0" cy="0"/>
        </a:xfrm>
      </p:grpSpPr>
      <p:sp>
        <p:nvSpPr>
          <p:cNvPr id="288" name="Google Shape;288;p6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62"/>
          <p:cNvSpPr>
            <a:spLocks noGrp="1"/>
          </p:cNvSpPr>
          <p:nvPr>
            <p:ph type="pic" idx="2"/>
          </p:nvPr>
        </p:nvSpPr>
        <p:spPr>
          <a:xfrm>
            <a:off x="3887391" y="740569"/>
            <a:ext cx="4629150" cy="3655219"/>
          </a:xfrm>
          <a:prstGeom prst="rect">
            <a:avLst/>
          </a:prstGeom>
          <a:noFill/>
          <a:ln>
            <a:noFill/>
          </a:ln>
        </p:spPr>
      </p:sp>
      <p:sp>
        <p:nvSpPr>
          <p:cNvPr id="290" name="Google Shape;290;p6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91" name="Google Shape;291;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6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4"/>
        <p:cNvGrpSpPr/>
        <p:nvPr/>
      </p:nvGrpSpPr>
      <p:grpSpPr>
        <a:xfrm>
          <a:off x="0" y="0"/>
          <a:ext cx="0" cy="0"/>
          <a:chOff x="0" y="0"/>
          <a:chExt cx="0" cy="0"/>
        </a:xfrm>
      </p:grpSpPr>
      <p:sp>
        <p:nvSpPr>
          <p:cNvPr id="295" name="Google Shape;295;p6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6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7" name="Google Shape;297;p6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6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6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0"/>
        <p:cNvGrpSpPr/>
        <p:nvPr/>
      </p:nvGrpSpPr>
      <p:grpSpPr>
        <a:xfrm>
          <a:off x="0" y="0"/>
          <a:ext cx="0" cy="0"/>
          <a:chOff x="0" y="0"/>
          <a:chExt cx="0" cy="0"/>
        </a:xfrm>
      </p:grpSpPr>
      <p:sp>
        <p:nvSpPr>
          <p:cNvPr id="301" name="Google Shape;301;p6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64"/>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3" name="Google Shape;303;p6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6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6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306"/>
        <p:cNvGrpSpPr/>
        <p:nvPr/>
      </p:nvGrpSpPr>
      <p:grpSpPr>
        <a:xfrm>
          <a:off x="0" y="0"/>
          <a:ext cx="0" cy="0"/>
          <a:chOff x="0" y="0"/>
          <a:chExt cx="0" cy="0"/>
        </a:xfrm>
      </p:grpSpPr>
      <p:sp>
        <p:nvSpPr>
          <p:cNvPr id="307" name="Google Shape;307;p6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65"/>
          <p:cNvSpPr txBox="1">
            <a:spLocks noGrp="1"/>
          </p:cNvSpPr>
          <p:nvPr>
            <p:ph type="body" idx="1"/>
          </p:nvPr>
        </p:nvSpPr>
        <p:spPr>
          <a:xfrm>
            <a:off x="457200" y="1200150"/>
            <a:ext cx="4038600" cy="16394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9" name="Google Shape;309;p65"/>
          <p:cNvSpPr txBox="1">
            <a:spLocks noGrp="1"/>
          </p:cNvSpPr>
          <p:nvPr>
            <p:ph type="body" idx="2"/>
          </p:nvPr>
        </p:nvSpPr>
        <p:spPr>
          <a:xfrm>
            <a:off x="4648200" y="1200150"/>
            <a:ext cx="4038600" cy="16394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0" name="Google Shape;310;p65"/>
          <p:cNvSpPr txBox="1">
            <a:spLocks noGrp="1"/>
          </p:cNvSpPr>
          <p:nvPr>
            <p:ph type="body" idx="3"/>
          </p:nvPr>
        </p:nvSpPr>
        <p:spPr>
          <a:xfrm>
            <a:off x="457200" y="2953942"/>
            <a:ext cx="4038600" cy="16406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1" name="Google Shape;311;p65"/>
          <p:cNvSpPr txBox="1">
            <a:spLocks noGrp="1"/>
          </p:cNvSpPr>
          <p:nvPr>
            <p:ph type="body" idx="4"/>
          </p:nvPr>
        </p:nvSpPr>
        <p:spPr>
          <a:xfrm>
            <a:off x="4648200" y="2953942"/>
            <a:ext cx="4038600" cy="16406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2" name="Google Shape;312;p6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6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6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88888"/>
                </a:solidFill>
                <a:latin typeface="Calibri"/>
                <a:ea typeface="Calibri"/>
                <a:cs typeface="Calibri"/>
                <a:sym typeface="Calibri"/>
              </a:defRPr>
            </a:lvl1pPr>
            <a:lvl2pPr marL="0" marR="0" lvl="1" indent="0" algn="r">
              <a:spcBef>
                <a:spcPts val="0"/>
              </a:spcBef>
              <a:buNone/>
              <a:defRPr sz="900">
                <a:solidFill>
                  <a:srgbClr val="888888"/>
                </a:solidFill>
                <a:latin typeface="Calibri"/>
                <a:ea typeface="Calibri"/>
                <a:cs typeface="Calibri"/>
                <a:sym typeface="Calibri"/>
              </a:defRPr>
            </a:lvl2pPr>
            <a:lvl3pPr marL="0" marR="0" lvl="2" indent="0" algn="r">
              <a:spcBef>
                <a:spcPts val="0"/>
              </a:spcBef>
              <a:buNone/>
              <a:defRPr sz="900">
                <a:solidFill>
                  <a:srgbClr val="888888"/>
                </a:solidFill>
                <a:latin typeface="Calibri"/>
                <a:ea typeface="Calibri"/>
                <a:cs typeface="Calibri"/>
                <a:sym typeface="Calibri"/>
              </a:defRPr>
            </a:lvl3pPr>
            <a:lvl4pPr marL="0" marR="0" lvl="3" indent="0" algn="r">
              <a:spcBef>
                <a:spcPts val="0"/>
              </a:spcBef>
              <a:buNone/>
              <a:defRPr sz="900">
                <a:solidFill>
                  <a:srgbClr val="888888"/>
                </a:solidFill>
                <a:latin typeface="Calibri"/>
                <a:ea typeface="Calibri"/>
                <a:cs typeface="Calibri"/>
                <a:sym typeface="Calibri"/>
              </a:defRPr>
            </a:lvl4pPr>
            <a:lvl5pPr marL="0" marR="0" lvl="4" indent="0" algn="r">
              <a:spcBef>
                <a:spcPts val="0"/>
              </a:spcBef>
              <a:buNone/>
              <a:defRPr sz="900">
                <a:solidFill>
                  <a:srgbClr val="888888"/>
                </a:solidFill>
                <a:latin typeface="Calibri"/>
                <a:ea typeface="Calibri"/>
                <a:cs typeface="Calibri"/>
                <a:sym typeface="Calibri"/>
              </a:defRPr>
            </a:lvl5pPr>
            <a:lvl6pPr marL="0" marR="0" lvl="5" indent="0" algn="r">
              <a:spcBef>
                <a:spcPts val="0"/>
              </a:spcBef>
              <a:buNone/>
              <a:defRPr sz="900">
                <a:solidFill>
                  <a:srgbClr val="888888"/>
                </a:solidFill>
                <a:latin typeface="Calibri"/>
                <a:ea typeface="Calibri"/>
                <a:cs typeface="Calibri"/>
                <a:sym typeface="Calibri"/>
              </a:defRPr>
            </a:lvl6pPr>
            <a:lvl7pPr marL="0" marR="0" lvl="6" indent="0" algn="r">
              <a:spcBef>
                <a:spcPts val="0"/>
              </a:spcBef>
              <a:buNone/>
              <a:defRPr sz="900">
                <a:solidFill>
                  <a:srgbClr val="888888"/>
                </a:solidFill>
                <a:latin typeface="Calibri"/>
                <a:ea typeface="Calibri"/>
                <a:cs typeface="Calibri"/>
                <a:sym typeface="Calibri"/>
              </a:defRPr>
            </a:lvl7pPr>
            <a:lvl8pPr marL="0" marR="0" lvl="7" indent="0" algn="r">
              <a:spcBef>
                <a:spcPts val="0"/>
              </a:spcBef>
              <a:buNone/>
              <a:defRPr sz="900">
                <a:solidFill>
                  <a:srgbClr val="888888"/>
                </a:solidFill>
                <a:latin typeface="Calibri"/>
                <a:ea typeface="Calibri"/>
                <a:cs typeface="Calibri"/>
                <a:sym typeface="Calibri"/>
              </a:defRPr>
            </a:lvl8pPr>
            <a:lvl9pPr marL="0" marR="0" lvl="8" indent="0" algn="r">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1"/>
        <p:cNvGrpSpPr/>
        <p:nvPr/>
      </p:nvGrpSpPr>
      <p:grpSpPr>
        <a:xfrm>
          <a:off x="0" y="0"/>
          <a:ext cx="0" cy="0"/>
          <a:chOff x="0" y="0"/>
          <a:chExt cx="0" cy="0"/>
        </a:xfrm>
      </p:grpSpPr>
      <p:sp>
        <p:nvSpPr>
          <p:cNvPr id="322" name="Google Shape;322;p67"/>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67"/>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4" name="Google Shape;324;p67"/>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6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6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7"/>
        <p:cNvGrpSpPr/>
        <p:nvPr/>
      </p:nvGrpSpPr>
      <p:grpSpPr>
        <a:xfrm>
          <a:off x="0" y="0"/>
          <a:ext cx="0" cy="0"/>
          <a:chOff x="0" y="0"/>
          <a:chExt cx="0" cy="0"/>
        </a:xfrm>
      </p:grpSpPr>
      <p:sp>
        <p:nvSpPr>
          <p:cNvPr id="328" name="Google Shape;328;p68"/>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68"/>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68"/>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6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6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3"/>
        <p:cNvGrpSpPr/>
        <p:nvPr/>
      </p:nvGrpSpPr>
      <p:grpSpPr>
        <a:xfrm>
          <a:off x="0" y="0"/>
          <a:ext cx="0" cy="0"/>
          <a:chOff x="0" y="0"/>
          <a:chExt cx="0" cy="0"/>
        </a:xfrm>
      </p:grpSpPr>
      <p:sp>
        <p:nvSpPr>
          <p:cNvPr id="334" name="Google Shape;334;p69"/>
          <p:cNvSpPr txBox="1">
            <a:spLocks noGrp="1"/>
          </p:cNvSpPr>
          <p:nvPr>
            <p:ph type="title"/>
          </p:nvPr>
        </p:nvSpPr>
        <p:spPr>
          <a:xfrm>
            <a:off x="623888" y="1282700"/>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69"/>
          <p:cNvSpPr txBox="1">
            <a:spLocks noGrp="1"/>
          </p:cNvSpPr>
          <p:nvPr>
            <p:ph type="body" idx="1"/>
          </p:nvPr>
        </p:nvSpPr>
        <p:spPr>
          <a:xfrm>
            <a:off x="623888" y="3441700"/>
            <a:ext cx="7886700" cy="11255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6" name="Google Shape;336;p69"/>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69"/>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69"/>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9"/>
        <p:cNvGrpSpPr/>
        <p:nvPr/>
      </p:nvGrpSpPr>
      <p:grpSpPr>
        <a:xfrm>
          <a:off x="0" y="0"/>
          <a:ext cx="0" cy="0"/>
          <a:chOff x="0" y="0"/>
          <a:chExt cx="0" cy="0"/>
        </a:xfrm>
      </p:grpSpPr>
      <p:sp>
        <p:nvSpPr>
          <p:cNvPr id="340" name="Google Shape;340;p70"/>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70"/>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70"/>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70"/>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7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7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6"/>
        <p:cNvGrpSpPr/>
        <p:nvPr/>
      </p:nvGrpSpPr>
      <p:grpSpPr>
        <a:xfrm>
          <a:off x="0" y="0"/>
          <a:ext cx="0" cy="0"/>
          <a:chOff x="0" y="0"/>
          <a:chExt cx="0" cy="0"/>
        </a:xfrm>
      </p:grpSpPr>
      <p:sp>
        <p:nvSpPr>
          <p:cNvPr id="347" name="Google Shape;347;p71"/>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71"/>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9" name="Google Shape;349;p71"/>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71"/>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1" name="Google Shape;351;p71"/>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7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7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7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7"/>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105" name="Google Shape;105;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5"/>
        <p:cNvGrpSpPr/>
        <p:nvPr/>
      </p:nvGrpSpPr>
      <p:grpSpPr>
        <a:xfrm>
          <a:off x="0" y="0"/>
          <a:ext cx="0" cy="0"/>
          <a:chOff x="0" y="0"/>
          <a:chExt cx="0" cy="0"/>
        </a:xfrm>
      </p:grpSpPr>
      <p:sp>
        <p:nvSpPr>
          <p:cNvPr id="356" name="Google Shape;356;p72"/>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72"/>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7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7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0"/>
        <p:cNvGrpSpPr/>
        <p:nvPr/>
      </p:nvGrpSpPr>
      <p:grpSpPr>
        <a:xfrm>
          <a:off x="0" y="0"/>
          <a:ext cx="0" cy="0"/>
          <a:chOff x="0" y="0"/>
          <a:chExt cx="0" cy="0"/>
        </a:xfrm>
      </p:grpSpPr>
      <p:sp>
        <p:nvSpPr>
          <p:cNvPr id="361" name="Google Shape;361;p7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7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7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4"/>
        <p:cNvGrpSpPr/>
        <p:nvPr/>
      </p:nvGrpSpPr>
      <p:grpSpPr>
        <a:xfrm>
          <a:off x="0" y="0"/>
          <a:ext cx="0" cy="0"/>
          <a:chOff x="0" y="0"/>
          <a:chExt cx="0" cy="0"/>
        </a:xfrm>
      </p:grpSpPr>
      <p:sp>
        <p:nvSpPr>
          <p:cNvPr id="365" name="Google Shape;365;p74"/>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74"/>
          <p:cNvSpPr txBox="1">
            <a:spLocks noGrp="1"/>
          </p:cNvSpPr>
          <p:nvPr>
            <p:ph type="body" idx="1"/>
          </p:nvPr>
        </p:nvSpPr>
        <p:spPr>
          <a:xfrm>
            <a:off x="3887788" y="741363"/>
            <a:ext cx="4629150" cy="36544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67" name="Google Shape;367;p74"/>
          <p:cNvSpPr txBox="1">
            <a:spLocks noGrp="1"/>
          </p:cNvSpPr>
          <p:nvPr>
            <p:ph type="body" idx="2"/>
          </p:nvPr>
        </p:nvSpPr>
        <p:spPr>
          <a:xfrm>
            <a:off x="630238" y="1543050"/>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8" name="Google Shape;368;p74"/>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7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7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1"/>
        <p:cNvGrpSpPr/>
        <p:nvPr/>
      </p:nvGrpSpPr>
      <p:grpSpPr>
        <a:xfrm>
          <a:off x="0" y="0"/>
          <a:ext cx="0" cy="0"/>
          <a:chOff x="0" y="0"/>
          <a:chExt cx="0" cy="0"/>
        </a:xfrm>
      </p:grpSpPr>
      <p:sp>
        <p:nvSpPr>
          <p:cNvPr id="372" name="Google Shape;372;p75"/>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75"/>
          <p:cNvSpPr>
            <a:spLocks noGrp="1"/>
          </p:cNvSpPr>
          <p:nvPr>
            <p:ph type="pic" idx="2"/>
          </p:nvPr>
        </p:nvSpPr>
        <p:spPr>
          <a:xfrm>
            <a:off x="3887788" y="741363"/>
            <a:ext cx="4629150" cy="3654425"/>
          </a:xfrm>
          <a:prstGeom prst="rect">
            <a:avLst/>
          </a:prstGeom>
          <a:noFill/>
          <a:ln>
            <a:noFill/>
          </a:ln>
        </p:spPr>
      </p:sp>
      <p:sp>
        <p:nvSpPr>
          <p:cNvPr id="374" name="Google Shape;374;p75"/>
          <p:cNvSpPr txBox="1">
            <a:spLocks noGrp="1"/>
          </p:cNvSpPr>
          <p:nvPr>
            <p:ph type="body" idx="1"/>
          </p:nvPr>
        </p:nvSpPr>
        <p:spPr>
          <a:xfrm>
            <a:off x="630238" y="1543050"/>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5" name="Google Shape;375;p75"/>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75"/>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7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8"/>
        <p:cNvGrpSpPr/>
        <p:nvPr/>
      </p:nvGrpSpPr>
      <p:grpSpPr>
        <a:xfrm>
          <a:off x="0" y="0"/>
          <a:ext cx="0" cy="0"/>
          <a:chOff x="0" y="0"/>
          <a:chExt cx="0" cy="0"/>
        </a:xfrm>
      </p:grpSpPr>
      <p:sp>
        <p:nvSpPr>
          <p:cNvPr id="379" name="Google Shape;379;p7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76"/>
          <p:cNvSpPr txBox="1">
            <a:spLocks noGrp="1"/>
          </p:cNvSpPr>
          <p:nvPr>
            <p:ph type="body" idx="1"/>
          </p:nvPr>
        </p:nvSpPr>
        <p:spPr>
          <a:xfrm rot="5400000">
            <a:off x="2940844" y="-942181"/>
            <a:ext cx="3262312"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76"/>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7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7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4"/>
        <p:cNvGrpSpPr/>
        <p:nvPr/>
      </p:nvGrpSpPr>
      <p:grpSpPr>
        <a:xfrm>
          <a:off x="0" y="0"/>
          <a:ext cx="0" cy="0"/>
          <a:chOff x="0" y="0"/>
          <a:chExt cx="0" cy="0"/>
        </a:xfrm>
      </p:grpSpPr>
      <p:sp>
        <p:nvSpPr>
          <p:cNvPr id="385" name="Google Shape;385;p77"/>
          <p:cNvSpPr txBox="1">
            <a:spLocks noGrp="1"/>
          </p:cNvSpPr>
          <p:nvPr>
            <p:ph type="title"/>
          </p:nvPr>
        </p:nvSpPr>
        <p:spPr>
          <a:xfrm rot="5400000">
            <a:off x="5350669" y="1467644"/>
            <a:ext cx="4357687"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77"/>
          <p:cNvSpPr txBox="1">
            <a:spLocks noGrp="1"/>
          </p:cNvSpPr>
          <p:nvPr>
            <p:ph type="body" idx="1"/>
          </p:nvPr>
        </p:nvSpPr>
        <p:spPr>
          <a:xfrm rot="5400000">
            <a:off x="1331119" y="-427831"/>
            <a:ext cx="4357687"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p77"/>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7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7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DE73-63CF-431B-81D3-3ED84EF21D9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D4BC747-CDAC-4979-BD36-AEE55A3CFA1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D78C997-798D-4724-B5CE-9B5CBE03D713}"/>
              </a:ext>
            </a:extLst>
          </p:cNvPr>
          <p:cNvSpPr>
            <a:spLocks noGrp="1"/>
          </p:cNvSpPr>
          <p:nvPr>
            <p:ph type="dt" sz="half" idx="10"/>
          </p:nvPr>
        </p:nvSpPr>
        <p:spPr/>
        <p:txBody>
          <a:bodyPr/>
          <a:lstStyle/>
          <a:p>
            <a:fld id="{DAE4E733-45F8-4887-BE30-8A110D2E4820}" type="datetimeFigureOut">
              <a:rPr lang="en-US" smtClean="0"/>
              <a:t>8/16/2024</a:t>
            </a:fld>
            <a:endParaRPr lang="en-US"/>
          </a:p>
        </p:txBody>
      </p:sp>
      <p:sp>
        <p:nvSpPr>
          <p:cNvPr id="5" name="Footer Placeholder 4">
            <a:extLst>
              <a:ext uri="{FF2B5EF4-FFF2-40B4-BE49-F238E27FC236}">
                <a16:creationId xmlns:a16="http://schemas.microsoft.com/office/drawing/2014/main" id="{5EE90150-A027-4B96-AA72-7BEB59A7B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37B40-2900-4959-A9A0-85F7DBECB5DD}"/>
              </a:ext>
            </a:extLst>
          </p:cNvPr>
          <p:cNvSpPr>
            <a:spLocks noGrp="1"/>
          </p:cNvSpPr>
          <p:nvPr>
            <p:ph type="sldNum" sz="quarter" idx="12"/>
          </p:nvPr>
        </p:nvSpPr>
        <p:spPr/>
        <p:txBody>
          <a:bodyPr/>
          <a:lstStyle/>
          <a:p>
            <a:fld id="{912E5A0D-40DD-4DFC-B461-024F1BFE269A}" type="slidenum">
              <a:rPr lang="en-US" smtClean="0"/>
              <a:t>‹#›</a:t>
            </a:fld>
            <a:endParaRPr lang="en-US"/>
          </a:p>
        </p:txBody>
      </p:sp>
    </p:spTree>
    <p:extLst>
      <p:ext uri="{BB962C8B-B14F-4D97-AF65-F5344CB8AC3E}">
        <p14:creationId xmlns:p14="http://schemas.microsoft.com/office/powerpoint/2010/main" val="3321560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CEAC-5FD0-4721-A09D-D95A615CD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9EA82-3472-4AE7-B444-4A1E48008E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C67E4-5CD4-468B-8133-61DE605E9526}"/>
              </a:ext>
            </a:extLst>
          </p:cNvPr>
          <p:cNvSpPr>
            <a:spLocks noGrp="1"/>
          </p:cNvSpPr>
          <p:nvPr>
            <p:ph type="dt" sz="half" idx="10"/>
          </p:nvPr>
        </p:nvSpPr>
        <p:spPr/>
        <p:txBody>
          <a:bodyPr/>
          <a:lstStyle/>
          <a:p>
            <a:fld id="{DAE4E733-45F8-4887-BE30-8A110D2E4820}" type="datetimeFigureOut">
              <a:rPr lang="en-US" smtClean="0"/>
              <a:t>8/16/2024</a:t>
            </a:fld>
            <a:endParaRPr lang="en-US"/>
          </a:p>
        </p:txBody>
      </p:sp>
      <p:sp>
        <p:nvSpPr>
          <p:cNvPr id="5" name="Footer Placeholder 4">
            <a:extLst>
              <a:ext uri="{FF2B5EF4-FFF2-40B4-BE49-F238E27FC236}">
                <a16:creationId xmlns:a16="http://schemas.microsoft.com/office/drawing/2014/main" id="{AD2C626A-91A8-47DB-B374-2BDF8A51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4F50D-9FCD-42BE-B0CD-7C6B9133FA4A}"/>
              </a:ext>
            </a:extLst>
          </p:cNvPr>
          <p:cNvSpPr>
            <a:spLocks noGrp="1"/>
          </p:cNvSpPr>
          <p:nvPr>
            <p:ph type="sldNum" sz="quarter" idx="12"/>
          </p:nvPr>
        </p:nvSpPr>
        <p:spPr/>
        <p:txBody>
          <a:bodyPr/>
          <a:lstStyle/>
          <a:p>
            <a:fld id="{912E5A0D-40DD-4DFC-B461-024F1BFE269A}" type="slidenum">
              <a:rPr lang="en-US" smtClean="0"/>
              <a:t>‹#›</a:t>
            </a:fld>
            <a:endParaRPr lang="en-US"/>
          </a:p>
        </p:txBody>
      </p:sp>
    </p:spTree>
    <p:extLst>
      <p:ext uri="{BB962C8B-B14F-4D97-AF65-F5344CB8AC3E}">
        <p14:creationId xmlns:p14="http://schemas.microsoft.com/office/powerpoint/2010/main" val="3240989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D683-408F-4DB5-A59A-EB6E009C5EB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564F2B-1C3B-43D6-893B-C0F429D3729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6C179B-0B8B-441C-8599-3471DEDB25E6}"/>
              </a:ext>
            </a:extLst>
          </p:cNvPr>
          <p:cNvSpPr>
            <a:spLocks noGrp="1"/>
          </p:cNvSpPr>
          <p:nvPr>
            <p:ph type="dt" sz="half" idx="10"/>
          </p:nvPr>
        </p:nvSpPr>
        <p:spPr/>
        <p:txBody>
          <a:bodyPr/>
          <a:lstStyle/>
          <a:p>
            <a:fld id="{DAE4E733-45F8-4887-BE30-8A110D2E4820}" type="datetimeFigureOut">
              <a:rPr lang="en-US" smtClean="0"/>
              <a:t>8/16/2024</a:t>
            </a:fld>
            <a:endParaRPr lang="en-US"/>
          </a:p>
        </p:txBody>
      </p:sp>
      <p:sp>
        <p:nvSpPr>
          <p:cNvPr id="5" name="Footer Placeholder 4">
            <a:extLst>
              <a:ext uri="{FF2B5EF4-FFF2-40B4-BE49-F238E27FC236}">
                <a16:creationId xmlns:a16="http://schemas.microsoft.com/office/drawing/2014/main" id="{93EAC0EC-DC81-4E0B-8AD6-EEECECEC2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0FDB1-4C54-45B3-8093-1B3CF424628C}"/>
              </a:ext>
            </a:extLst>
          </p:cNvPr>
          <p:cNvSpPr>
            <a:spLocks noGrp="1"/>
          </p:cNvSpPr>
          <p:nvPr>
            <p:ph type="sldNum" sz="quarter" idx="12"/>
          </p:nvPr>
        </p:nvSpPr>
        <p:spPr/>
        <p:txBody>
          <a:bodyPr/>
          <a:lstStyle/>
          <a:p>
            <a:fld id="{912E5A0D-40DD-4DFC-B461-024F1BFE269A}" type="slidenum">
              <a:rPr lang="en-US" smtClean="0"/>
              <a:t>‹#›</a:t>
            </a:fld>
            <a:endParaRPr lang="en-US"/>
          </a:p>
        </p:txBody>
      </p:sp>
    </p:spTree>
    <p:extLst>
      <p:ext uri="{BB962C8B-B14F-4D97-AF65-F5344CB8AC3E}">
        <p14:creationId xmlns:p14="http://schemas.microsoft.com/office/powerpoint/2010/main" val="20445338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9D6D-0573-4B7B-9FC1-9B2484C06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6DA418-5698-44B4-855A-C8C003B88B5E}"/>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1BDACC-50E0-4DC8-801C-17BE7121CE6D}"/>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0F4641-815D-425A-AAA1-8C18AD43ED7C}"/>
              </a:ext>
            </a:extLst>
          </p:cNvPr>
          <p:cNvSpPr>
            <a:spLocks noGrp="1"/>
          </p:cNvSpPr>
          <p:nvPr>
            <p:ph type="dt" sz="half" idx="10"/>
          </p:nvPr>
        </p:nvSpPr>
        <p:spPr/>
        <p:txBody>
          <a:bodyPr/>
          <a:lstStyle/>
          <a:p>
            <a:fld id="{DAE4E733-45F8-4887-BE30-8A110D2E4820}" type="datetimeFigureOut">
              <a:rPr lang="en-US" smtClean="0"/>
              <a:t>8/16/2024</a:t>
            </a:fld>
            <a:endParaRPr lang="en-US"/>
          </a:p>
        </p:txBody>
      </p:sp>
      <p:sp>
        <p:nvSpPr>
          <p:cNvPr id="6" name="Footer Placeholder 5">
            <a:extLst>
              <a:ext uri="{FF2B5EF4-FFF2-40B4-BE49-F238E27FC236}">
                <a16:creationId xmlns:a16="http://schemas.microsoft.com/office/drawing/2014/main" id="{B151944A-176C-498C-8F3A-A69514933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71FB0-2BCB-40AB-976F-69BB12840AA1}"/>
              </a:ext>
            </a:extLst>
          </p:cNvPr>
          <p:cNvSpPr>
            <a:spLocks noGrp="1"/>
          </p:cNvSpPr>
          <p:nvPr>
            <p:ph type="sldNum" sz="quarter" idx="12"/>
          </p:nvPr>
        </p:nvSpPr>
        <p:spPr/>
        <p:txBody>
          <a:bodyPr/>
          <a:lstStyle/>
          <a:p>
            <a:fld id="{912E5A0D-40DD-4DFC-B461-024F1BFE269A}" type="slidenum">
              <a:rPr lang="en-US" smtClean="0"/>
              <a:t>‹#›</a:t>
            </a:fld>
            <a:endParaRPr lang="en-US"/>
          </a:p>
        </p:txBody>
      </p:sp>
    </p:spTree>
    <p:extLst>
      <p:ext uri="{BB962C8B-B14F-4D97-AF65-F5344CB8AC3E}">
        <p14:creationId xmlns:p14="http://schemas.microsoft.com/office/powerpoint/2010/main" val="179138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11" name="Google Shape;111;p3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112" name="Google Shape;112;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0F28-909F-4248-8187-F1392B2AF6B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5B83A7-0ADA-4E1B-BED2-7419489203D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275624F-2124-4880-8312-9C1B26E6DD10}"/>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7C93C5-31BB-4A8F-BA82-41509C3ACBE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A535E70-3036-48EE-8914-81403AA89431}"/>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8E4350-B589-4789-856E-8AE58E7EDF6E}"/>
              </a:ext>
            </a:extLst>
          </p:cNvPr>
          <p:cNvSpPr>
            <a:spLocks noGrp="1"/>
          </p:cNvSpPr>
          <p:nvPr>
            <p:ph type="dt" sz="half" idx="10"/>
          </p:nvPr>
        </p:nvSpPr>
        <p:spPr/>
        <p:txBody>
          <a:bodyPr/>
          <a:lstStyle/>
          <a:p>
            <a:fld id="{DAE4E733-45F8-4887-BE30-8A110D2E4820}" type="datetimeFigureOut">
              <a:rPr lang="en-US" smtClean="0"/>
              <a:t>8/16/2024</a:t>
            </a:fld>
            <a:endParaRPr lang="en-US"/>
          </a:p>
        </p:txBody>
      </p:sp>
      <p:sp>
        <p:nvSpPr>
          <p:cNvPr id="8" name="Footer Placeholder 7">
            <a:extLst>
              <a:ext uri="{FF2B5EF4-FFF2-40B4-BE49-F238E27FC236}">
                <a16:creationId xmlns:a16="http://schemas.microsoft.com/office/drawing/2014/main" id="{F470E443-8E68-4AA4-806A-2DB8BDA936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EB304E-FCB6-450B-A50A-67607E679DA2}"/>
              </a:ext>
            </a:extLst>
          </p:cNvPr>
          <p:cNvSpPr>
            <a:spLocks noGrp="1"/>
          </p:cNvSpPr>
          <p:nvPr>
            <p:ph type="sldNum" sz="quarter" idx="12"/>
          </p:nvPr>
        </p:nvSpPr>
        <p:spPr/>
        <p:txBody>
          <a:bodyPr/>
          <a:lstStyle/>
          <a:p>
            <a:fld id="{912E5A0D-40DD-4DFC-B461-024F1BFE269A}" type="slidenum">
              <a:rPr lang="en-US" smtClean="0"/>
              <a:t>‹#›</a:t>
            </a:fld>
            <a:endParaRPr lang="en-US"/>
          </a:p>
        </p:txBody>
      </p:sp>
    </p:spTree>
    <p:extLst>
      <p:ext uri="{BB962C8B-B14F-4D97-AF65-F5344CB8AC3E}">
        <p14:creationId xmlns:p14="http://schemas.microsoft.com/office/powerpoint/2010/main" val="4223789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826D-7E9E-4C1F-BC11-61DFBDE4C6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C568C3-4D1E-4602-9A31-FA10F3201D56}"/>
              </a:ext>
            </a:extLst>
          </p:cNvPr>
          <p:cNvSpPr>
            <a:spLocks noGrp="1"/>
          </p:cNvSpPr>
          <p:nvPr>
            <p:ph type="dt" sz="half" idx="10"/>
          </p:nvPr>
        </p:nvSpPr>
        <p:spPr/>
        <p:txBody>
          <a:bodyPr/>
          <a:lstStyle/>
          <a:p>
            <a:fld id="{DAE4E733-45F8-4887-BE30-8A110D2E4820}" type="datetimeFigureOut">
              <a:rPr lang="en-US" smtClean="0"/>
              <a:t>8/16/2024</a:t>
            </a:fld>
            <a:endParaRPr lang="en-US"/>
          </a:p>
        </p:txBody>
      </p:sp>
      <p:sp>
        <p:nvSpPr>
          <p:cNvPr id="4" name="Footer Placeholder 3">
            <a:extLst>
              <a:ext uri="{FF2B5EF4-FFF2-40B4-BE49-F238E27FC236}">
                <a16:creationId xmlns:a16="http://schemas.microsoft.com/office/drawing/2014/main" id="{B5D43191-BBC4-448F-83A1-B14468EF06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105188-E3C7-456D-865D-0B91D1264983}"/>
              </a:ext>
            </a:extLst>
          </p:cNvPr>
          <p:cNvSpPr>
            <a:spLocks noGrp="1"/>
          </p:cNvSpPr>
          <p:nvPr>
            <p:ph type="sldNum" sz="quarter" idx="12"/>
          </p:nvPr>
        </p:nvSpPr>
        <p:spPr/>
        <p:txBody>
          <a:bodyPr/>
          <a:lstStyle/>
          <a:p>
            <a:fld id="{912E5A0D-40DD-4DFC-B461-024F1BFE269A}" type="slidenum">
              <a:rPr lang="en-US" smtClean="0"/>
              <a:t>‹#›</a:t>
            </a:fld>
            <a:endParaRPr lang="en-US"/>
          </a:p>
        </p:txBody>
      </p:sp>
    </p:spTree>
    <p:extLst>
      <p:ext uri="{BB962C8B-B14F-4D97-AF65-F5344CB8AC3E}">
        <p14:creationId xmlns:p14="http://schemas.microsoft.com/office/powerpoint/2010/main" val="987888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A7200-2BC6-4AD1-AE08-C329F97D0C95}"/>
              </a:ext>
            </a:extLst>
          </p:cNvPr>
          <p:cNvSpPr>
            <a:spLocks noGrp="1"/>
          </p:cNvSpPr>
          <p:nvPr>
            <p:ph type="dt" sz="half" idx="10"/>
          </p:nvPr>
        </p:nvSpPr>
        <p:spPr/>
        <p:txBody>
          <a:bodyPr/>
          <a:lstStyle/>
          <a:p>
            <a:fld id="{DAE4E733-45F8-4887-BE30-8A110D2E4820}" type="datetimeFigureOut">
              <a:rPr lang="en-US" smtClean="0"/>
              <a:t>8/16/2024</a:t>
            </a:fld>
            <a:endParaRPr lang="en-US"/>
          </a:p>
        </p:txBody>
      </p:sp>
      <p:sp>
        <p:nvSpPr>
          <p:cNvPr id="3" name="Footer Placeholder 2">
            <a:extLst>
              <a:ext uri="{FF2B5EF4-FFF2-40B4-BE49-F238E27FC236}">
                <a16:creationId xmlns:a16="http://schemas.microsoft.com/office/drawing/2014/main" id="{450427FC-3C6F-4B0F-B3A3-85D97F4135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8F61AF-9D41-4656-93DE-A22E4EB89DC6}"/>
              </a:ext>
            </a:extLst>
          </p:cNvPr>
          <p:cNvSpPr>
            <a:spLocks noGrp="1"/>
          </p:cNvSpPr>
          <p:nvPr>
            <p:ph type="sldNum" sz="quarter" idx="12"/>
          </p:nvPr>
        </p:nvSpPr>
        <p:spPr/>
        <p:txBody>
          <a:bodyPr/>
          <a:lstStyle/>
          <a:p>
            <a:fld id="{912E5A0D-40DD-4DFC-B461-024F1BFE269A}" type="slidenum">
              <a:rPr lang="en-US" smtClean="0"/>
              <a:t>‹#›</a:t>
            </a:fld>
            <a:endParaRPr lang="en-US"/>
          </a:p>
        </p:txBody>
      </p:sp>
    </p:spTree>
    <p:extLst>
      <p:ext uri="{BB962C8B-B14F-4D97-AF65-F5344CB8AC3E}">
        <p14:creationId xmlns:p14="http://schemas.microsoft.com/office/powerpoint/2010/main" val="9909586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8894-DD5F-4B59-8900-7D3447009A0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98929EF-7740-4278-8DD0-F8FD5059B14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B137FD-4B6A-49D8-8810-DFA8F0DBFD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A24A5F-F111-4AAF-A90D-EE62E1863CE8}"/>
              </a:ext>
            </a:extLst>
          </p:cNvPr>
          <p:cNvSpPr>
            <a:spLocks noGrp="1"/>
          </p:cNvSpPr>
          <p:nvPr>
            <p:ph type="dt" sz="half" idx="10"/>
          </p:nvPr>
        </p:nvSpPr>
        <p:spPr/>
        <p:txBody>
          <a:bodyPr/>
          <a:lstStyle/>
          <a:p>
            <a:fld id="{DAE4E733-45F8-4887-BE30-8A110D2E4820}" type="datetimeFigureOut">
              <a:rPr lang="en-US" smtClean="0"/>
              <a:t>8/16/2024</a:t>
            </a:fld>
            <a:endParaRPr lang="en-US"/>
          </a:p>
        </p:txBody>
      </p:sp>
      <p:sp>
        <p:nvSpPr>
          <p:cNvPr id="6" name="Footer Placeholder 5">
            <a:extLst>
              <a:ext uri="{FF2B5EF4-FFF2-40B4-BE49-F238E27FC236}">
                <a16:creationId xmlns:a16="http://schemas.microsoft.com/office/drawing/2014/main" id="{665C2F43-1E3E-4A39-A17C-374E1090C8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32BC9-8FE8-4B58-8EBD-047D755F915B}"/>
              </a:ext>
            </a:extLst>
          </p:cNvPr>
          <p:cNvSpPr>
            <a:spLocks noGrp="1"/>
          </p:cNvSpPr>
          <p:nvPr>
            <p:ph type="sldNum" sz="quarter" idx="12"/>
          </p:nvPr>
        </p:nvSpPr>
        <p:spPr/>
        <p:txBody>
          <a:bodyPr/>
          <a:lstStyle/>
          <a:p>
            <a:fld id="{912E5A0D-40DD-4DFC-B461-024F1BFE269A}" type="slidenum">
              <a:rPr lang="en-US" smtClean="0"/>
              <a:t>‹#›</a:t>
            </a:fld>
            <a:endParaRPr lang="en-US"/>
          </a:p>
        </p:txBody>
      </p:sp>
    </p:spTree>
    <p:extLst>
      <p:ext uri="{BB962C8B-B14F-4D97-AF65-F5344CB8AC3E}">
        <p14:creationId xmlns:p14="http://schemas.microsoft.com/office/powerpoint/2010/main" val="136489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B5F1-7F3C-4AAE-9561-4BC7081327F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65EB240-23BD-41C0-BEB2-FEAE5971A86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21EF8CB-14CC-4069-BD21-75F994C56B0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769F745-BFE7-43F6-98E8-92B14858BFBF}"/>
              </a:ext>
            </a:extLst>
          </p:cNvPr>
          <p:cNvSpPr>
            <a:spLocks noGrp="1"/>
          </p:cNvSpPr>
          <p:nvPr>
            <p:ph type="dt" sz="half" idx="10"/>
          </p:nvPr>
        </p:nvSpPr>
        <p:spPr/>
        <p:txBody>
          <a:bodyPr/>
          <a:lstStyle/>
          <a:p>
            <a:fld id="{DAE4E733-45F8-4887-BE30-8A110D2E4820}" type="datetimeFigureOut">
              <a:rPr lang="en-US" smtClean="0"/>
              <a:t>8/16/2024</a:t>
            </a:fld>
            <a:endParaRPr lang="en-US"/>
          </a:p>
        </p:txBody>
      </p:sp>
      <p:sp>
        <p:nvSpPr>
          <p:cNvPr id="6" name="Footer Placeholder 5">
            <a:extLst>
              <a:ext uri="{FF2B5EF4-FFF2-40B4-BE49-F238E27FC236}">
                <a16:creationId xmlns:a16="http://schemas.microsoft.com/office/drawing/2014/main" id="{1BCA3833-DD99-45B4-856C-19D68FE95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BFB98C-2BC2-4C5C-9D44-8FC87160CBE2}"/>
              </a:ext>
            </a:extLst>
          </p:cNvPr>
          <p:cNvSpPr>
            <a:spLocks noGrp="1"/>
          </p:cNvSpPr>
          <p:nvPr>
            <p:ph type="sldNum" sz="quarter" idx="12"/>
          </p:nvPr>
        </p:nvSpPr>
        <p:spPr/>
        <p:txBody>
          <a:bodyPr/>
          <a:lstStyle/>
          <a:p>
            <a:fld id="{912E5A0D-40DD-4DFC-B461-024F1BFE269A}" type="slidenum">
              <a:rPr lang="en-US" smtClean="0"/>
              <a:t>‹#›</a:t>
            </a:fld>
            <a:endParaRPr lang="en-US"/>
          </a:p>
        </p:txBody>
      </p:sp>
    </p:spTree>
    <p:extLst>
      <p:ext uri="{BB962C8B-B14F-4D97-AF65-F5344CB8AC3E}">
        <p14:creationId xmlns:p14="http://schemas.microsoft.com/office/powerpoint/2010/main" val="1050738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712-EB5A-441D-8D37-33539B0491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C6360C-A31D-4B6E-B05B-3CC3F465EF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E5B26-4997-4FFC-A3B4-8AE46749529B}"/>
              </a:ext>
            </a:extLst>
          </p:cNvPr>
          <p:cNvSpPr>
            <a:spLocks noGrp="1"/>
          </p:cNvSpPr>
          <p:nvPr>
            <p:ph type="dt" sz="half" idx="10"/>
          </p:nvPr>
        </p:nvSpPr>
        <p:spPr/>
        <p:txBody>
          <a:bodyPr/>
          <a:lstStyle/>
          <a:p>
            <a:fld id="{DAE4E733-45F8-4887-BE30-8A110D2E4820}" type="datetimeFigureOut">
              <a:rPr lang="en-US" smtClean="0"/>
              <a:t>8/16/2024</a:t>
            </a:fld>
            <a:endParaRPr lang="en-US"/>
          </a:p>
        </p:txBody>
      </p:sp>
      <p:sp>
        <p:nvSpPr>
          <p:cNvPr id="5" name="Footer Placeholder 4">
            <a:extLst>
              <a:ext uri="{FF2B5EF4-FFF2-40B4-BE49-F238E27FC236}">
                <a16:creationId xmlns:a16="http://schemas.microsoft.com/office/drawing/2014/main" id="{F1B541D1-4A72-4F7F-90A6-BF1148858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56D83-A2B1-4B31-96FA-203C3DE1BD27}"/>
              </a:ext>
            </a:extLst>
          </p:cNvPr>
          <p:cNvSpPr>
            <a:spLocks noGrp="1"/>
          </p:cNvSpPr>
          <p:nvPr>
            <p:ph type="sldNum" sz="quarter" idx="12"/>
          </p:nvPr>
        </p:nvSpPr>
        <p:spPr/>
        <p:txBody>
          <a:bodyPr/>
          <a:lstStyle/>
          <a:p>
            <a:fld id="{912E5A0D-40DD-4DFC-B461-024F1BFE269A}" type="slidenum">
              <a:rPr lang="en-US" smtClean="0"/>
              <a:t>‹#›</a:t>
            </a:fld>
            <a:endParaRPr lang="en-US"/>
          </a:p>
        </p:txBody>
      </p:sp>
    </p:spTree>
    <p:extLst>
      <p:ext uri="{BB962C8B-B14F-4D97-AF65-F5344CB8AC3E}">
        <p14:creationId xmlns:p14="http://schemas.microsoft.com/office/powerpoint/2010/main" val="4198151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DFF2CF-FEEA-4E63-ACCD-06A49C0CA4F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D01038-198F-4F09-91EB-138E78877444}"/>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1B350-17AC-4BED-94B3-C9637AF19846}"/>
              </a:ext>
            </a:extLst>
          </p:cNvPr>
          <p:cNvSpPr>
            <a:spLocks noGrp="1"/>
          </p:cNvSpPr>
          <p:nvPr>
            <p:ph type="dt" sz="half" idx="10"/>
          </p:nvPr>
        </p:nvSpPr>
        <p:spPr/>
        <p:txBody>
          <a:bodyPr/>
          <a:lstStyle/>
          <a:p>
            <a:fld id="{DAE4E733-45F8-4887-BE30-8A110D2E4820}" type="datetimeFigureOut">
              <a:rPr lang="en-US" smtClean="0"/>
              <a:t>8/16/2024</a:t>
            </a:fld>
            <a:endParaRPr lang="en-US"/>
          </a:p>
        </p:txBody>
      </p:sp>
      <p:sp>
        <p:nvSpPr>
          <p:cNvPr id="5" name="Footer Placeholder 4">
            <a:extLst>
              <a:ext uri="{FF2B5EF4-FFF2-40B4-BE49-F238E27FC236}">
                <a16:creationId xmlns:a16="http://schemas.microsoft.com/office/drawing/2014/main" id="{E01650DA-98C9-46AC-A599-8E64D11F7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CFB80-DE03-4FAF-A9C2-CE7A4EDA905B}"/>
              </a:ext>
            </a:extLst>
          </p:cNvPr>
          <p:cNvSpPr>
            <a:spLocks noGrp="1"/>
          </p:cNvSpPr>
          <p:nvPr>
            <p:ph type="sldNum" sz="quarter" idx="12"/>
          </p:nvPr>
        </p:nvSpPr>
        <p:spPr/>
        <p:txBody>
          <a:bodyPr/>
          <a:lstStyle/>
          <a:p>
            <a:fld id="{912E5A0D-40DD-4DFC-B461-024F1BFE269A}" type="slidenum">
              <a:rPr lang="en-US" smtClean="0"/>
              <a:t>‹#›</a:t>
            </a:fld>
            <a:endParaRPr lang="en-US"/>
          </a:p>
        </p:txBody>
      </p:sp>
    </p:spTree>
    <p:extLst>
      <p:ext uri="{BB962C8B-B14F-4D97-AF65-F5344CB8AC3E}">
        <p14:creationId xmlns:p14="http://schemas.microsoft.com/office/powerpoint/2010/main" val="12264169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49599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913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806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18" name="Google Shape;118;p3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19" name="Google Shape;119;p39"/>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20" name="Google Shape;120;p39"/>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21" name="Google Shape;121;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2084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2166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20601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67521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793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61684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405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860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4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32" name="Google Shape;132;p4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133" name="Google Shape;133;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4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2"/>
          <p:cNvSpPr>
            <a:spLocks noGrp="1"/>
          </p:cNvSpPr>
          <p:nvPr>
            <p:ph type="pic" idx="2"/>
          </p:nvPr>
        </p:nvSpPr>
        <p:spPr>
          <a:xfrm>
            <a:off x="1792288" y="459581"/>
            <a:ext cx="5486400" cy="3086100"/>
          </a:xfrm>
          <a:prstGeom prst="rect">
            <a:avLst/>
          </a:prstGeom>
          <a:noFill/>
          <a:ln>
            <a:noFill/>
          </a:ln>
        </p:spPr>
      </p:sp>
      <p:sp>
        <p:nvSpPr>
          <p:cNvPr id="139" name="Google Shape;139;p4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140" name="Google Shape;140;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3" name="Google Shape;83;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8" name="Google Shape;158;p2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230"/>
        <p:cNvGrpSpPr/>
        <p:nvPr/>
      </p:nvGrpSpPr>
      <p:grpSpPr>
        <a:xfrm>
          <a:off x="0" y="0"/>
          <a:ext cx="0" cy="0"/>
          <a:chOff x="0" y="0"/>
          <a:chExt cx="0" cy="0"/>
        </a:xfrm>
      </p:grpSpPr>
      <p:sp>
        <p:nvSpPr>
          <p:cNvPr id="231" name="Google Shape;231;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2" name="Google Shape;232;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3" name="Google Shape;233;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6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7" name="Google Shape;317;p66"/>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66"/>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9" name="Google Shape;319;p6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0" name="Google Shape;320;p6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5A097-BBB1-4F43-B884-383E0A70D3C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7E270A-F552-4146-98A5-9D5CFBC552B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F3297-C8E0-4E4E-88C3-5AB755396E2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E4E733-45F8-4887-BE30-8A110D2E4820}" type="datetimeFigureOut">
              <a:rPr lang="en-US" smtClean="0"/>
              <a:t>8/16/2024</a:t>
            </a:fld>
            <a:endParaRPr lang="en-US"/>
          </a:p>
        </p:txBody>
      </p:sp>
      <p:sp>
        <p:nvSpPr>
          <p:cNvPr id="5" name="Footer Placeholder 4">
            <a:extLst>
              <a:ext uri="{FF2B5EF4-FFF2-40B4-BE49-F238E27FC236}">
                <a16:creationId xmlns:a16="http://schemas.microsoft.com/office/drawing/2014/main" id="{8B3B9481-D0F3-4D03-8D1A-84155A829A2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F6824B-645E-4F80-B744-7820222664D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12E5A0D-40DD-4DFC-B461-024F1BFE269A}" type="slidenum">
              <a:rPr lang="en-US" smtClean="0"/>
              <a:t>‹#›</a:t>
            </a:fld>
            <a:endParaRPr lang="en-US"/>
          </a:p>
        </p:txBody>
      </p:sp>
    </p:spTree>
    <p:extLst>
      <p:ext uri="{BB962C8B-B14F-4D97-AF65-F5344CB8AC3E}">
        <p14:creationId xmlns:p14="http://schemas.microsoft.com/office/powerpoint/2010/main" val="31863344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9E9F21DE-91B0-4F59-9729-201E87135832}" type="datetimeFigureOut">
              <a:rPr lang="en-US" smtClean="0">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304932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7.xml"/><Relationship Id="rId7" Type="http://schemas.openxmlformats.org/officeDocument/2006/relationships/image" Target="../media/image2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slide" Target="slide5.xml"/><Relationship Id="rId10" Type="http://schemas.openxmlformats.org/officeDocument/2006/relationships/image" Target="../media/image22.png"/><Relationship Id="rId4" Type="http://schemas.openxmlformats.org/officeDocument/2006/relationships/image" Target="../media/image18.jpeg"/><Relationship Id="rId9" Type="http://schemas.openxmlformats.org/officeDocument/2006/relationships/image" Target="../media/image270.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slide" Target="slide2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700.png"/><Relationship Id="rId4" Type="http://schemas.openxmlformats.org/officeDocument/2006/relationships/image" Target="../media/image690.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6.xml"/><Relationship Id="rId6" Type="http://schemas.openxmlformats.org/officeDocument/2006/relationships/image" Target="../media/image7.gif"/><Relationship Id="rId5" Type="http://schemas.openxmlformats.org/officeDocument/2006/relationships/image" Target="../media/image6.gif"/><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png"/><Relationship Id="rId18" Type="http://schemas.openxmlformats.org/officeDocument/2006/relationships/slide" Target="slide10.xml"/><Relationship Id="rId3" Type="http://schemas.openxmlformats.org/officeDocument/2006/relationships/audio" Target="../media/audio1.wav"/><Relationship Id="rId21" Type="http://schemas.openxmlformats.org/officeDocument/2006/relationships/slide" Target="slide5.xml"/><Relationship Id="rId7" Type="http://schemas.openxmlformats.org/officeDocument/2006/relationships/image" Target="../media/image9.jpeg"/><Relationship Id="rId12" Type="http://schemas.openxmlformats.org/officeDocument/2006/relationships/slide" Target="slide7.xml"/><Relationship Id="rId17"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slide" Target="slide9.xml"/><Relationship Id="rId20" Type="http://schemas.openxmlformats.org/officeDocument/2006/relationships/image" Target="../media/image17.png"/><Relationship Id="rId1" Type="http://schemas.openxmlformats.org/officeDocument/2006/relationships/slideLayout" Target="../slideLayouts/slideLayout47.xml"/><Relationship Id="rId6" Type="http://schemas.openxmlformats.org/officeDocument/2006/relationships/image" Target="../media/image8.jpeg"/><Relationship Id="rId11" Type="http://schemas.openxmlformats.org/officeDocument/2006/relationships/image" Target="../media/image12.png"/><Relationship Id="rId5" Type="http://schemas.openxmlformats.org/officeDocument/2006/relationships/audio" Target="../media/audio3.wav"/><Relationship Id="rId15" Type="http://schemas.openxmlformats.org/officeDocument/2006/relationships/image" Target="../media/image14.png"/><Relationship Id="rId10" Type="http://schemas.openxmlformats.org/officeDocument/2006/relationships/slide" Target="slide6.xml"/><Relationship Id="rId19" Type="http://schemas.openxmlformats.org/officeDocument/2006/relationships/image" Target="../media/image16.pn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8.xml"/><Relationship Id="rId22"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7.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slide" Target="slide5.xml"/><Relationship Id="rId10" Type="http://schemas.openxmlformats.org/officeDocument/2006/relationships/image" Target="../media/image22.png"/><Relationship Id="rId4" Type="http://schemas.openxmlformats.org/officeDocument/2006/relationships/image" Target="../media/image18.jpe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Layout" Target="../slideLayouts/slideLayout47.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jpeg"/><Relationship Id="rId5" Type="http://schemas.openxmlformats.org/officeDocument/2006/relationships/image" Target="../media/image23.png"/><Relationship Id="rId10" Type="http://schemas.openxmlformats.org/officeDocument/2006/relationships/image" Target="../media/image22.png"/><Relationship Id="rId4" Type="http://schemas.openxmlformats.org/officeDocument/2006/relationships/image" Target="../media/image18.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Layout" Target="../slideLayouts/slideLayout47.xml"/><Relationship Id="rId7" Type="http://schemas.openxmlformats.org/officeDocument/2006/relationships/image" Target="../media/image2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jpeg"/><Relationship Id="rId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18.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47.xml"/><Relationship Id="rId7" Type="http://schemas.openxmlformats.org/officeDocument/2006/relationships/slide" Target="slide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jpeg"/><Relationship Id="rId5" Type="http://schemas.openxmlformats.org/officeDocument/2006/relationships/image" Target="../media/image220.png"/><Relationship Id="rId4" Type="http://schemas.openxmlformats.org/officeDocument/2006/relationships/image" Target="../media/image18.jpe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419" name="Google Shape;419;p4" descr="OPL20U25GSXzBJYl68kk8uQGfFKzs7yb1M4KJWUiLk6ZEvGF+qCIPSnY57AbBFCvTW$2024 ID13 T9CTST nhan sp KNTT$ STT 108+K4lPs7H94VUqPe2XwIsfPRnrXQE//QTEXxb8/8N4CNc6FpgZahzpTjFhMzSA7T/nHJa11DE8Ng2TP3iAmRczFlmslSuUNOgUeb6yRvs0="/>
          <p:cNvGrpSpPr/>
          <p:nvPr/>
        </p:nvGrpSpPr>
        <p:grpSpPr>
          <a:xfrm>
            <a:off x="152400" y="90612"/>
            <a:ext cx="9068412" cy="830815"/>
            <a:chOff x="-715" y="384"/>
            <a:chExt cx="5323" cy="629"/>
          </a:xfrm>
        </p:grpSpPr>
        <p:sp>
          <p:nvSpPr>
            <p:cNvPr id="420" name="Google Shape;420;p4"/>
            <p:cNvSpPr txBox="1"/>
            <p:nvPr/>
          </p:nvSpPr>
          <p:spPr>
            <a:xfrm>
              <a:off x="-715" y="384"/>
              <a:ext cx="5323" cy="6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Times New Roman"/>
                  <a:ea typeface="Times New Roman"/>
                  <a:cs typeface="Times New Roman"/>
                  <a:sym typeface="Times New Roman"/>
                </a:rPr>
                <a:t>PHÒNG GD&amp;ĐT HUYỆN…. </a:t>
              </a:r>
              <a:endParaRPr/>
            </a:p>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TRƯỜNG THCS….</a:t>
              </a:r>
              <a:endParaRPr/>
            </a:p>
          </p:txBody>
        </p:sp>
        <p:cxnSp>
          <p:nvCxnSpPr>
            <p:cNvPr id="421" name="Google Shape;421;p4"/>
            <p:cNvCxnSpPr/>
            <p:nvPr/>
          </p:nvCxnSpPr>
          <p:spPr>
            <a:xfrm>
              <a:off x="1349" y="1013"/>
              <a:ext cx="1296" cy="0"/>
            </a:xfrm>
            <a:prstGeom prst="straightConnector1">
              <a:avLst/>
            </a:prstGeom>
            <a:noFill/>
            <a:ln w="9525" cap="flat" cmpd="sng">
              <a:solidFill>
                <a:srgbClr val="0000CC"/>
              </a:solidFill>
              <a:prstDash val="solid"/>
              <a:round/>
              <a:headEnd type="none" w="med" len="med"/>
              <a:tailEnd type="none" w="med" len="med"/>
            </a:ln>
          </p:spPr>
        </p:cxnSp>
      </p:grpSp>
      <p:sp>
        <p:nvSpPr>
          <p:cNvPr id="422" name="Google Shape;422;p4" descr="OPL20U25GSXzBJYl68kk8uQGfFKzs7yb1M4KJWUiLk6ZEvGF+qCIPSnY57AbBFCvTW$2024 ID13 T9CTST nhan sp KNTT$ STT 108+K4lPs7H94VUqPe2XwIsfPRnrXQE//QTEXxb8/8N4CNc6FpgZahzpTjFhMzSA7T/nHJa11DE8Ng2TP3iAmRczFlmslSuUNOgUeb6yRvs0="/>
          <p:cNvSpPr txBox="1"/>
          <p:nvPr/>
        </p:nvSpPr>
        <p:spPr>
          <a:xfrm>
            <a:off x="1393490" y="1885950"/>
            <a:ext cx="6586232" cy="1938992"/>
          </a:xfrm>
          <a:prstGeom prst="rect">
            <a:avLst/>
          </a:prstGeom>
          <a:noFill/>
          <a:ln w="57150" cap="flat" cmpd="sng">
            <a:solidFill>
              <a:srgbClr val="FF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0099"/>
              </a:buClr>
              <a:buSzPts val="2400"/>
              <a:buFont typeface="Arial"/>
              <a:buNone/>
            </a:pPr>
            <a:r>
              <a:rPr lang="en-US" sz="2400" b="1" dirty="0">
                <a:solidFill>
                  <a:srgbClr val="000099"/>
                </a:solidFill>
                <a:latin typeface="Times New Roman"/>
                <a:ea typeface="Times New Roman"/>
                <a:cs typeface="Times New Roman"/>
                <a:sym typeface="Times New Roman"/>
              </a:rPr>
              <a:t>Môn: </a:t>
            </a:r>
            <a:r>
              <a:rPr lang="en-US" sz="2400" b="1" dirty="0" err="1">
                <a:solidFill>
                  <a:srgbClr val="000099"/>
                </a:solidFill>
                <a:latin typeface="Times New Roman"/>
                <a:ea typeface="Times New Roman"/>
                <a:cs typeface="Times New Roman"/>
                <a:sym typeface="Times New Roman"/>
              </a:rPr>
              <a:t>Toán</a:t>
            </a:r>
            <a:r>
              <a:rPr lang="en-US" sz="2400" b="1" dirty="0">
                <a:solidFill>
                  <a:srgbClr val="000099"/>
                </a:solidFill>
                <a:latin typeface="Times New Roman"/>
                <a:ea typeface="Times New Roman"/>
                <a:cs typeface="Times New Roman"/>
                <a:sym typeface="Times New Roman"/>
              </a:rPr>
              <a:t>/ </a:t>
            </a:r>
            <a:r>
              <a:rPr lang="en-US" sz="2400" b="1" dirty="0" err="1">
                <a:solidFill>
                  <a:srgbClr val="000099"/>
                </a:solidFill>
                <a:latin typeface="Times New Roman"/>
                <a:ea typeface="Times New Roman"/>
                <a:cs typeface="Times New Roman"/>
                <a:sym typeface="Times New Roman"/>
              </a:rPr>
              <a:t>Lớp</a:t>
            </a:r>
            <a:r>
              <a:rPr lang="en-US" sz="2400" b="1" dirty="0">
                <a:solidFill>
                  <a:srgbClr val="000099"/>
                </a:solidFill>
                <a:latin typeface="Times New Roman"/>
                <a:ea typeface="Times New Roman"/>
                <a:cs typeface="Times New Roman"/>
                <a:sym typeface="Times New Roman"/>
              </a:rPr>
              <a:t> 9 (KNTTVCS)</a:t>
            </a:r>
            <a:endParaRPr dirty="0"/>
          </a:p>
          <a:p>
            <a:pPr marL="0" marR="0" lvl="0" indent="0" algn="l" rtl="0">
              <a:spcBef>
                <a:spcPts val="0"/>
              </a:spcBef>
              <a:spcAft>
                <a:spcPts val="0"/>
              </a:spcAft>
              <a:buNone/>
            </a:pPr>
            <a:r>
              <a:rPr lang="en-US" sz="2400" b="1" dirty="0">
                <a:solidFill>
                  <a:srgbClr val="000099"/>
                </a:solidFill>
                <a:latin typeface="Times New Roman"/>
                <a:ea typeface="Times New Roman"/>
                <a:cs typeface="Times New Roman"/>
                <a:sym typeface="Times New Roman"/>
              </a:rPr>
              <a:t>GVS: Minh </a:t>
            </a:r>
            <a:r>
              <a:rPr lang="en-US" sz="2400" b="1" dirty="0" err="1">
                <a:solidFill>
                  <a:srgbClr val="000099"/>
                </a:solidFill>
                <a:latin typeface="Times New Roman"/>
                <a:ea typeface="Times New Roman"/>
                <a:cs typeface="Times New Roman"/>
                <a:sym typeface="Times New Roman"/>
              </a:rPr>
              <a:t>Thuyền</a:t>
            </a:r>
            <a:endParaRPr dirty="0"/>
          </a:p>
          <a:p>
            <a:pPr marL="0" marR="0" lvl="0" indent="0" algn="l" rtl="0">
              <a:spcBef>
                <a:spcPts val="0"/>
              </a:spcBef>
              <a:spcAft>
                <a:spcPts val="0"/>
              </a:spcAft>
              <a:buNone/>
            </a:pPr>
            <a:r>
              <a:rPr lang="en-US" sz="2400" b="1">
                <a:solidFill>
                  <a:srgbClr val="000099"/>
                </a:solidFill>
                <a:latin typeface="Times New Roman"/>
                <a:ea typeface="Times New Roman"/>
                <a:cs typeface="Times New Roman"/>
                <a:sym typeface="Times New Roman"/>
              </a:rPr>
              <a:t>GV PB1:Phạm Nga</a:t>
            </a:r>
            <a:endParaRPr dirty="0"/>
          </a:p>
          <a:p>
            <a:pPr marL="0" marR="0" lvl="0" indent="0" algn="l" rtl="0">
              <a:spcBef>
                <a:spcPts val="0"/>
              </a:spcBef>
              <a:spcAft>
                <a:spcPts val="0"/>
              </a:spcAft>
              <a:buNone/>
            </a:pPr>
            <a:r>
              <a:rPr lang="en-US" sz="2400" b="1" dirty="0">
                <a:solidFill>
                  <a:srgbClr val="000099"/>
                </a:solidFill>
                <a:latin typeface="Times New Roman"/>
                <a:ea typeface="Times New Roman"/>
                <a:cs typeface="Times New Roman"/>
                <a:sym typeface="Times New Roman"/>
              </a:rPr>
              <a:t>GV PB2:</a:t>
            </a:r>
            <a:endParaRPr dirty="0"/>
          </a:p>
          <a:p>
            <a:pPr marL="0" marR="0" lvl="0" indent="0" algn="l" rtl="0">
              <a:spcBef>
                <a:spcPts val="0"/>
              </a:spcBef>
              <a:spcAft>
                <a:spcPts val="0"/>
              </a:spcAft>
              <a:buNone/>
            </a:pPr>
            <a:r>
              <a:rPr lang="en-US" sz="2400" b="1" dirty="0" err="1">
                <a:solidFill>
                  <a:srgbClr val="000099"/>
                </a:solidFill>
                <a:latin typeface="Times New Roman"/>
                <a:ea typeface="Times New Roman"/>
                <a:cs typeface="Times New Roman"/>
                <a:sym typeface="Times New Roman"/>
              </a:rPr>
              <a:t>Tổ</a:t>
            </a:r>
            <a:r>
              <a:rPr lang="en-US" sz="2400" b="1" dirty="0">
                <a:solidFill>
                  <a:srgbClr val="000099"/>
                </a:solidFill>
                <a:latin typeface="Times New Roman"/>
                <a:ea typeface="Times New Roman"/>
                <a:cs typeface="Times New Roman"/>
                <a:sym typeface="Times New Roman"/>
              </a:rPr>
              <a:t> </a:t>
            </a:r>
            <a:r>
              <a:rPr lang="en-US" sz="2400" b="1" dirty="0" err="1">
                <a:solidFill>
                  <a:srgbClr val="000099"/>
                </a:solidFill>
                <a:latin typeface="Times New Roman"/>
                <a:ea typeface="Times New Roman"/>
                <a:cs typeface="Times New Roman"/>
                <a:sym typeface="Times New Roman"/>
              </a:rPr>
              <a:t>trưởng</a:t>
            </a:r>
            <a:r>
              <a:rPr lang="en-US" sz="2400" b="1" dirty="0">
                <a:solidFill>
                  <a:srgbClr val="000099"/>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 calcmode="lin" valueType="num">
                                      <p:cBhvr additive="base">
                                        <p:cTn id="7" dur="500"/>
                                        <p:tgtEl>
                                          <p:spTgt spid="422"/>
                                        </p:tgtEl>
                                        <p:attrNameLst>
                                          <p:attrName>ppt_w</p:attrName>
                                        </p:attrNameLst>
                                      </p:cBhvr>
                                      <p:tavLst>
                                        <p:tav tm="0">
                                          <p:val>
                                            <p:strVal val="0"/>
                                          </p:val>
                                        </p:tav>
                                        <p:tav tm="100000">
                                          <p:val>
                                            <p:strVal val="#ppt_w"/>
                                          </p:val>
                                        </p:tav>
                                      </p:tavLst>
                                    </p:anim>
                                    <p:anim calcmode="lin" valueType="num">
                                      <p:cBhvr additive="base">
                                        <p:cTn id="8" dur="500"/>
                                        <p:tgtEl>
                                          <p:spTgt spid="42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PL20U25GSXzBJYl68kk8uQGfFKzs7yb1M4KJWUiLk6ZEvGF+qCIPSnY57AbBFCvTW$2024 ID13 T9CTST nhan sp KNTT$ STT 10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99396" y="-2055837"/>
            <a:ext cx="4095175" cy="80224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PL20U25GSXzBJYl68kk8uQGfFKzs7yb1M4KJWUiLk6ZEvGF+qCIPSnY57AbBFCvTW$2024 ID13 T9CTST nhan sp KNTT$ STT 108+K4lPs7H94VUqPe2XwIsfPRnrXQE//QTEXxb8/8N4CNc6FpgZahzpTjFhMzSA7T/nHJa11DE8Ng2TP3iAmRczFlmslSuUNOgUeb6yRvs0=">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3915" y="0"/>
            <a:ext cx="528638" cy="5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Rectangle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EDFF55A0-D2A9-4DC1-8FCD-1AE5B9F2594F}"/>
                  </a:ext>
                </a:extLst>
              </p:cNvPr>
              <p:cNvSpPr/>
              <p:nvPr/>
            </p:nvSpPr>
            <p:spPr>
              <a:xfrm>
                <a:off x="1196578" y="585011"/>
                <a:ext cx="6750844" cy="2554545"/>
              </a:xfrm>
              <a:prstGeom prst="rect">
                <a:avLst/>
              </a:prstGeom>
            </p:spPr>
            <p:txBody>
              <a:bodyPr wrap="square">
                <a:spAutoFit/>
              </a:bodyPr>
              <a:lstStyle/>
              <a:p>
                <a:pPr defTabSz="685800">
                  <a:lnSpc>
                    <a:spcPct val="130000"/>
                  </a:lnSpc>
                  <a:buClrTx/>
                </a:pPr>
                <a:r>
                  <a:rPr lang="en-US" sz="2100" b="1" kern="1200" dirty="0" err="1">
                    <a:solidFill>
                      <a:srgbClr val="FF0000"/>
                    </a:solidFill>
                    <a:latin typeface="Times New Roman" pitchFamily="18" charset="0"/>
                    <a:ea typeface="+mn-ea"/>
                    <a:cs typeface="Times New Roman" pitchFamily="18" charset="0"/>
                  </a:rPr>
                  <a:t>Câu</a:t>
                </a:r>
                <a:r>
                  <a:rPr lang="en-US" sz="2100" b="1" kern="1200" dirty="0">
                    <a:solidFill>
                      <a:srgbClr val="FF0000"/>
                    </a:solidFill>
                    <a:latin typeface="Times New Roman" pitchFamily="18" charset="0"/>
                    <a:ea typeface="+mn-ea"/>
                    <a:cs typeface="Times New Roman" pitchFamily="18" charset="0"/>
                  </a:rPr>
                  <a:t> 5:</a:t>
                </a:r>
                <a:r>
                  <a:rPr lang="en-US" sz="1800"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Trong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cặp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sau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cặp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nào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nghiệm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hệ</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trình</a:t>
                </a:r>
                <a:r>
                  <a:rPr lang="en-US" sz="2400" dirty="0">
                    <a:effectLst/>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2400" i="1">
                            <a:effectLst/>
                            <a:latin typeface="Cambria Math" panose="02040503050406030204" pitchFamily="18" charset="0"/>
                          </a:rPr>
                        </m:ctrlPr>
                      </m:dPr>
                      <m:e>
                        <m:eqArr>
                          <m:eqArrPr>
                            <m:ctrlPr>
                              <a:rPr lang="en-US" sz="2400" i="1">
                                <a:effectLst/>
                                <a:latin typeface="Cambria Math" panose="020405030504060302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qArr>
                      </m:e>
                    </m:d>
                  </m:oMath>
                </a14:m>
                <a:r>
                  <a:rPr lang="en-US" sz="2400" dirty="0">
                    <a:effectLst/>
                    <a:latin typeface="Times New Roman" panose="02020603050405020304" pitchFamily="18" charset="0"/>
                    <a:ea typeface="Times New Roman" panose="02020603050405020304" pitchFamily="18" charset="0"/>
                  </a:rPr>
                  <a:t>?</a:t>
                </a:r>
                <a:endParaRPr lang="en-US" sz="2400" b="1" kern="1200" dirty="0">
                  <a:solidFill>
                    <a:srgbClr val="FF0000"/>
                  </a:solidFill>
                  <a:latin typeface="Times New Roman" pitchFamily="18" charset="0"/>
                  <a:ea typeface="+mn-ea"/>
                  <a:cs typeface="Times New Roman" pitchFamily="18" charset="0"/>
                </a:endParaRPr>
              </a:p>
              <a:p>
                <a:pPr defTabSz="685800">
                  <a:lnSpc>
                    <a:spcPct val="130000"/>
                  </a:lnSpc>
                  <a:buClrTx/>
                </a:pPr>
                <a:r>
                  <a:rPr lang="en-US" sz="2100" b="1" kern="1200" dirty="0">
                    <a:solidFill>
                      <a:srgbClr val="FF0000"/>
                    </a:solidFill>
                    <a:latin typeface="Times New Roman" pitchFamily="18" charset="0"/>
                    <a:ea typeface="+mn-ea"/>
                    <a:cs typeface="Times New Roman" pitchFamily="18" charset="0"/>
                  </a:rPr>
                  <a:t>A.</a:t>
                </a:r>
                <a:r>
                  <a:rPr lang="en-US" sz="2400" b="1" kern="1200" dirty="0">
                    <a:solidFill>
                      <a:srgbClr val="FF0000"/>
                    </a:solidFill>
                    <a:latin typeface="Times New Roman" pitchFamily="18" charset="0"/>
                    <a:ea typeface="+mn-ea"/>
                    <a:cs typeface="Times New Roman" pitchFamily="18" charset="0"/>
                  </a:rPr>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 0</m:t>
                        </m:r>
                      </m:e>
                    </m:d>
                  </m:oMath>
                </a14:m>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a:t>			</a:t>
                </a:r>
                <a:r>
                  <a:rPr lang="en-US" sz="2100" b="1" kern="1200" dirty="0">
                    <a:solidFill>
                      <a:srgbClr val="FF0000"/>
                    </a:solidFill>
                    <a:latin typeface="Times New Roman" pitchFamily="18" charset="0"/>
                    <a:ea typeface="+mn-ea"/>
                    <a:cs typeface="Times New Roman" pitchFamily="18" charset="0"/>
                  </a:rPr>
                  <a:t>B.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 2</m:t>
                        </m:r>
                      </m:e>
                    </m:d>
                    <m:r>
                      <m:rPr>
                        <m:nor/>
                      </m:rPr>
                      <a:rPr lang="en-US" sz="2400">
                        <a:latin typeface="Times New Roman" panose="02020603050405020304" pitchFamily="18" charset="0"/>
                        <a:cs typeface="Times New Roman" panose="02020603050405020304" pitchFamily="18" charset="0"/>
                      </a:rPr>
                      <m:t> </m:t>
                    </m:r>
                  </m:oMath>
                </a14:m>
                <a:endParaRPr lang="en-US" sz="2400" kern="1200" dirty="0">
                  <a:solidFill>
                    <a:srgbClr val="FF0000"/>
                  </a:solidFill>
                  <a:latin typeface="Times New Roman" pitchFamily="18" charset="0"/>
                  <a:ea typeface="+mn-ea"/>
                  <a:cs typeface="Times New Roman" pitchFamily="18" charset="0"/>
                </a:endParaRPr>
              </a:p>
              <a:p>
                <a:pPr defTabSz="685800">
                  <a:lnSpc>
                    <a:spcPct val="130000"/>
                  </a:lnSpc>
                  <a:buClrTx/>
                </a:pPr>
                <a:r>
                  <a:rPr lang="en-US" sz="2100" b="1" kern="1200" dirty="0">
                    <a:solidFill>
                      <a:srgbClr val="FF0000"/>
                    </a:solidFill>
                    <a:latin typeface="Times New Roman" pitchFamily="18" charset="0"/>
                    <a:ea typeface="+mn-ea"/>
                    <a:cs typeface="Times New Roman" pitchFamily="18" charset="0"/>
                  </a:rPr>
                  <a:t>C.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 1</m:t>
                        </m:r>
                      </m:e>
                    </m:d>
                  </m:oMath>
                </a14:m>
                <a:r>
                  <a:rPr lang="en-US" sz="24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t>				</a:t>
                </a:r>
                <a:r>
                  <a:rPr lang="en-US" sz="2100" b="1" kern="1200" dirty="0">
                    <a:solidFill>
                      <a:srgbClr val="FF0000"/>
                    </a:solidFill>
                    <a:latin typeface="Times New Roman" pitchFamily="18" charset="0"/>
                    <a:ea typeface="+mn-ea"/>
                    <a:cs typeface="Times New Roman" pitchFamily="18" charset="0"/>
                  </a:rPr>
                  <a:t>D.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 1</m:t>
                        </m:r>
                      </m:e>
                    </m:d>
                    <m:r>
                      <a:rPr lang="en-US" sz="2400" i="1">
                        <a:latin typeface="Cambria Math" panose="02040503050406030204" pitchFamily="18" charset="0"/>
                      </a:rPr>
                      <m:t>.</m:t>
                    </m:r>
                  </m:oMath>
                </a14:m>
                <a:endParaRPr lang="en-US" sz="24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p:sp>
            <p:nvSpPr>
              <p:cNvPr id="2" name="Rectangle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EDFF55A0-D2A9-4DC1-8FCD-1AE5B9F2594F}"/>
                  </a:ext>
                </a:extLst>
              </p:cNvPr>
              <p:cNvSpPr>
                <a:spLocks noRot="1" noChangeAspect="1" noMove="1" noResize="1" noEditPoints="1" noAdjustHandles="1" noChangeArrowheads="1" noChangeShapeType="1" noTextEdit="1"/>
              </p:cNvSpPr>
              <p:nvPr/>
            </p:nvSpPr>
            <p:spPr>
              <a:xfrm>
                <a:off x="1196578" y="585011"/>
                <a:ext cx="6750844" cy="2554545"/>
              </a:xfrm>
              <a:prstGeom prst="rect">
                <a:avLst/>
              </a:prstGeom>
              <a:blipFill>
                <a:blip r:embed="rId7"/>
                <a:stretch>
                  <a:fillRect l="-1354" b="-4535"/>
                </a:stretch>
              </a:blipFill>
            </p:spPr>
            <p:txBody>
              <a:bodyPr/>
              <a:lstStyle/>
              <a:p>
                <a:r>
                  <a:rPr lang="en-US">
                    <a:noFill/>
                  </a:rPr>
                  <a:t> </a:t>
                </a:r>
              </a:p>
            </p:txBody>
          </p:sp>
        </mc:Fallback>
      </mc:AlternateContent>
      <p:grpSp>
        <p:nvGrpSpPr>
          <p:cNvPr id="3" name="Group 2" descr="OPL20U25GSXzBJYl68kk8uQGfFKzs7yb1M4KJWUiLk6ZEvGF+qCIPSnY57AbBFCvTW$2024 ID13 T9CTST nhan sp KNTT$ STT 108+K4lPs7H94VUqPe2XwIsfPRnrXQE//QTEXxb8/8N4CNc6FpgZahzpTjFhMzSA7T/nHJa11DE8Ng2TP3iAmRczFlmslSuUNOgUeb6yRvs0="/>
          <p:cNvGrpSpPr/>
          <p:nvPr/>
        </p:nvGrpSpPr>
        <p:grpSpPr>
          <a:xfrm>
            <a:off x="327926" y="3771988"/>
            <a:ext cx="8417642" cy="1325372"/>
            <a:chOff x="67736" y="3580342"/>
            <a:chExt cx="8620432" cy="1523136"/>
          </a:xfrm>
        </p:grpSpPr>
        <p:pic>
          <p:nvPicPr>
            <p:cNvPr id="11" name="Picture 3" descr="D:\ẢNH LÀM CHIPI\MOI NHAT\81277115d54491d5dc558a5e282eb2dd.jpg">
              <a:extLst>
                <a:ext uri="{FF2B5EF4-FFF2-40B4-BE49-F238E27FC236}">
                  <a16:creationId xmlns:a16="http://schemas.microsoft.com/office/drawing/2014/main" id="{8EC00DD3-5C24-47BB-829A-5473689B307E}"/>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3616384" y="31694"/>
              <a:ext cx="1523136" cy="86204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Rectangle 12" descr="OPL20U25GSXzBJYl68kk8uQGfFKzs7yb1M4KJWUiLk6ZEvGF+qCIPSnY57AbBFCvTW2023.18.144+K4lPs7H94VUqPe2XwIsfPRnrXQE//QTEXxb8/8N4CNc6FpgZahzpTjFhMzSA7T/nHJa11DE8Ng2TP3iAmRczFlmslSuUNOgUeb6yRvs0=">
                  <a:extLst>
                    <a:ext uri="{FF2B5EF4-FFF2-40B4-BE49-F238E27FC236}">
                      <a16:creationId xmlns:a16="http://schemas.microsoft.com/office/drawing/2014/main" id="{0BF226B6-450D-4CEE-B0E9-FF9D950E883D}"/>
                    </a:ext>
                  </a:extLst>
                </p:cNvPr>
                <p:cNvSpPr/>
                <p:nvPr/>
              </p:nvSpPr>
              <p:spPr>
                <a:xfrm>
                  <a:off x="1727567" y="3995747"/>
                  <a:ext cx="5600700" cy="573427"/>
                </a:xfrm>
                <a:prstGeom prst="rect">
                  <a:avLst/>
                </a:prstGeom>
              </p:spPr>
              <p:txBody>
                <a:bodyPr wrap="square">
                  <a:spAutoFit/>
                </a:bodyPr>
                <a:lstStyle/>
                <a:p>
                  <a:pPr algn="ctr" defTabSz="685800">
                    <a:buClrTx/>
                  </a:pPr>
                  <a:r>
                    <a:rPr lang="en-US" sz="3000" kern="1200" dirty="0" err="1">
                      <a:solidFill>
                        <a:prstClr val="black"/>
                      </a:solidFill>
                      <a:latin typeface="Times New Roman" panose="02020603050405020304" pitchFamily="18" charset="0"/>
                      <a:ea typeface="+mn-ea"/>
                      <a:cs typeface="Times New Roman" panose="02020603050405020304" pitchFamily="18" charset="0"/>
                    </a:rPr>
                    <a:t>Đáp</a:t>
                  </a:r>
                  <a:r>
                    <a:rPr lang="en-US" sz="3000" kern="1200" dirty="0">
                      <a:solidFill>
                        <a:prstClr val="black"/>
                      </a:solidFill>
                      <a:latin typeface="Times New Roman" panose="02020603050405020304" pitchFamily="18" charset="0"/>
                      <a:ea typeface="+mn-ea"/>
                      <a:cs typeface="Times New Roman" panose="02020603050405020304" pitchFamily="18" charset="0"/>
                    </a:rPr>
                    <a:t> </a:t>
                  </a:r>
                  <a:r>
                    <a:rPr lang="en-US" sz="3000" kern="1200" dirty="0" err="1">
                      <a:solidFill>
                        <a:prstClr val="black"/>
                      </a:solidFill>
                      <a:latin typeface="Times New Roman" panose="02020603050405020304" pitchFamily="18" charset="0"/>
                      <a:ea typeface="+mn-ea"/>
                      <a:cs typeface="Times New Roman" panose="02020603050405020304" pitchFamily="18" charset="0"/>
                    </a:rPr>
                    <a:t>án</a:t>
                  </a:r>
                  <a:r>
                    <a:rPr lang="en-US" sz="3000" kern="1200" dirty="0">
                      <a:solidFill>
                        <a:prstClr val="black"/>
                      </a:solidFill>
                      <a:latin typeface="Times New Roman" panose="02020603050405020304" pitchFamily="18" charset="0"/>
                      <a:ea typeface="+mn-ea"/>
                      <a:cs typeface="Times New Roman" panose="02020603050405020304" pitchFamily="18" charset="0"/>
                    </a:rPr>
                    <a:t> :  </a:t>
                  </a:r>
                  <a:r>
                    <a:rPr lang="vi-VN" sz="3000" b="1" kern="1200">
                      <a:solidFill>
                        <a:srgbClr val="FF0000"/>
                      </a:solidFill>
                      <a:latin typeface="Times New Roman" panose="02020603050405020304" pitchFamily="18" charset="0"/>
                      <a:ea typeface="+mn-ea"/>
                      <a:cs typeface="Times New Roman" panose="02020603050405020304" pitchFamily="18" charset="0"/>
                    </a:rPr>
                    <a:t>C.</a:t>
                  </a:r>
                  <a:r>
                    <a:rPr lang="en-US" sz="3000" b="1" kern="1200">
                      <a:solidFill>
                        <a:srgbClr val="FF0000"/>
                      </a:solidFill>
                      <a:latin typeface="Times New Roman" panose="02020603050405020304" pitchFamily="18" charset="0"/>
                      <a:ea typeface="+mn-ea"/>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1; 1</m:t>
                          </m:r>
                        </m:e>
                      </m:d>
                    </m:oMath>
                  </a14:m>
                  <a:r>
                    <a:rPr lang="vi-VN" sz="3000" b="1" kern="1200">
                      <a:solidFill>
                        <a:srgbClr val="FF0000"/>
                      </a:solidFill>
                      <a:latin typeface="Times New Roman" panose="02020603050405020304" pitchFamily="18" charset="0"/>
                      <a:ea typeface="+mn-ea"/>
                      <a:cs typeface="Times New Roman" panose="02020603050405020304" pitchFamily="18" charset="0"/>
                    </a:rPr>
                    <a:t> </a:t>
                  </a:r>
                  <a:endParaRPr lang="en-US" sz="3000" b="1" kern="1200" dirty="0">
                    <a:solidFill>
                      <a:srgbClr val="FF0000"/>
                    </a:solidFill>
                    <a:latin typeface="Times New Roman" panose="02020603050405020304" pitchFamily="18" charset="0"/>
                    <a:ea typeface="+mn-ea"/>
                    <a:cs typeface="Times New Roman" panose="02020603050405020304" pitchFamily="18" charset="0"/>
                  </a:endParaRPr>
                </a:p>
              </p:txBody>
            </p:sp>
          </mc:Choice>
          <mc:Fallback xmlns="">
            <p:sp>
              <p:nvSpPr>
                <p:cNvPr id="13" name="Rectangle 12" descr="OPL20U25GSXzBJYl68kk8uQGfFKzs7yb1M4KJWUiLk6ZEvGF+qCIPSnY57AbBFCvTW2023.18.144+K4lPs7H94VUqPe2XwIsfPRnrXQE//QTEXxb8/8N4CNc6FpgZahzpTjFhMzSA7T/nHJa11DE8Ng2TP3iAmRczFlmslSuUNOgUeb6yRvs0=">
                  <a:extLst>
                    <a:ext uri="{FF2B5EF4-FFF2-40B4-BE49-F238E27FC236}">
                      <a16:creationId xmlns="" xmlns:a16="http://schemas.microsoft.com/office/drawing/2014/main" id="{0BF226B6-450D-4CEE-B0E9-FF9D950E883D}"/>
                    </a:ext>
                  </a:extLst>
                </p:cNvPr>
                <p:cNvSpPr>
                  <a:spLocks noRot="1" noChangeAspect="1" noMove="1" noResize="1" noEditPoints="1" noAdjustHandles="1" noChangeArrowheads="1" noChangeShapeType="1" noTextEdit="1"/>
                </p:cNvSpPr>
                <p:nvPr/>
              </p:nvSpPr>
              <p:spPr>
                <a:xfrm>
                  <a:off x="1727567" y="3995747"/>
                  <a:ext cx="5600700" cy="573427"/>
                </a:xfrm>
                <a:prstGeom prst="rect">
                  <a:avLst/>
                </a:prstGeom>
                <a:blipFill rotWithShape="0">
                  <a:blip r:embed="rId9"/>
                  <a:stretch>
                    <a:fillRect t="-12195" b="-51220"/>
                  </a:stretch>
                </a:blipFill>
              </p:spPr>
              <p:txBody>
                <a:bodyPr/>
                <a:lstStyle/>
                <a:p>
                  <a:r>
                    <a:rPr lang="en-US">
                      <a:noFill/>
                    </a:rPr>
                    <a:t> </a:t>
                  </a:r>
                </a:p>
              </p:txBody>
            </p:sp>
          </mc:Fallback>
        </mc:AlternateContent>
      </p:grpSp>
      <p:pic>
        <p:nvPicPr>
          <p:cNvPr id="4" name="COUNTDOWN TIMER ( v 679 ) 30 sec with sound music effects 4K" descr="OPL20U25GSXzBJYl68kk8uQGfFKzs7yb1M4KJWUiLk6ZEvGF+qCIPSnY57AbBFCvTW$2024 ID13 T9CTST nhan sp KNTT$ STT 108+K4lPs7H94VUqPe2XwIsfPRnrXQE//QTEXxb8/8N4CNc6FpgZahzpTjFhMzSA7T/nHJa11DE8Ng2TP3iAmRczFlmslSuUNOgUeb6yRvs0=">
            <a:hlinkClick r:id="" action="ppaction://media"/>
            <a:extLst>
              <a:ext uri="{FF2B5EF4-FFF2-40B4-BE49-F238E27FC236}">
                <a16:creationId xmlns:a16="http://schemas.microsoft.com/office/drawing/2014/main" id="{DAC50DE6-324A-E2F5-1BA7-28766D28157B}"/>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64546" y="72614"/>
            <a:ext cx="984382" cy="553715"/>
          </a:xfrm>
          <a:prstGeom prst="rect">
            <a:avLst/>
          </a:prstGeom>
        </p:spPr>
      </p:pic>
    </p:spTree>
    <p:extLst>
      <p:ext uri="{BB962C8B-B14F-4D97-AF65-F5344CB8AC3E}">
        <p14:creationId xmlns:p14="http://schemas.microsoft.com/office/powerpoint/2010/main" val="55122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04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0"/>
        <p:cNvGrpSpPr/>
        <p:nvPr/>
      </p:nvGrpSpPr>
      <p:grpSpPr>
        <a:xfrm>
          <a:off x="0" y="0"/>
          <a:ext cx="0" cy="0"/>
          <a:chOff x="0" y="0"/>
          <a:chExt cx="0" cy="0"/>
        </a:xfrm>
      </p:grpSpPr>
      <p:sp>
        <p:nvSpPr>
          <p:cNvPr id="441" name="Google Shape;441;p7" descr="OPL20U25GSXzBJYl68kk8uQGfFKzs7yb1M4KJWUiLk6ZEvGF+qCIPSnY57AbBFCvTW$2024 ID13 T9CTST nhan sp KNTT$ STT 108+K4lPs7H94VUqPe2XwIsfPRnrXQE//QTEXxb8/8N4CNc6FpgZahzpTjFhMzSA7T/nHJa11DE8Ng2TP3iAmRczFlmslSuUNOgUeb6yRvs0="/>
          <p:cNvSpPr/>
          <p:nvPr/>
        </p:nvSpPr>
        <p:spPr>
          <a:xfrm>
            <a:off x="1283234" y="1850090"/>
            <a:ext cx="6861841"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002060"/>
                </a:solidFill>
                <a:latin typeface="Times New Roman"/>
                <a:ea typeface="Times New Roman"/>
                <a:cs typeface="Times New Roman"/>
                <a:sym typeface="Times New Roman"/>
              </a:rPr>
              <a:t>BÀI 2: GIẢI HỆ PHƯƠNG TRÌNH BẬC NHẤT </a:t>
            </a:r>
            <a:r>
              <a:rPr lang="en-US" sz="3200" b="1">
                <a:solidFill>
                  <a:srgbClr val="002060"/>
                </a:solidFill>
                <a:latin typeface="Times New Roman"/>
                <a:ea typeface="Times New Roman"/>
                <a:cs typeface="Times New Roman"/>
                <a:sym typeface="Times New Roman"/>
              </a:rPr>
              <a:t>HAI ẨN</a:t>
            </a:r>
            <a:endParaRPr dirty="0"/>
          </a:p>
        </p:txBody>
      </p:sp>
      <p:sp>
        <p:nvSpPr>
          <p:cNvPr id="442" name="Google Shape;442;p7" descr="OPL20U25GSXzBJYl68kk8uQGfFKzs7yb1M4KJWUiLk6ZEvGF+qCIPSnY57AbBFCvTW$2024 ID13 T9CTST nhan sp KNTT$ STT 108+K4lPs7H94VUqPe2XwIsfPRnrXQE//QTEXxb8/8N4CNc6FpgZahzpTjFhMzSA7T/nHJa11DE8Ng2TP3iAmRczFlmslSuUNOgUeb6yRvs0="/>
          <p:cNvSpPr/>
          <p:nvPr/>
        </p:nvSpPr>
        <p:spPr>
          <a:xfrm>
            <a:off x="3192712" y="1082326"/>
            <a:ext cx="3025508" cy="57708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3200" b="1" dirty="0">
                <a:solidFill>
                  <a:srgbClr val="FF0000"/>
                </a:solidFill>
                <a:latin typeface="Times New Roman"/>
                <a:ea typeface="Times New Roman"/>
                <a:cs typeface="Times New Roman"/>
                <a:sym typeface="Times New Roman"/>
              </a:rPr>
              <a:t>CHƯƠNG I</a:t>
            </a:r>
            <a:endParaRPr dirty="0"/>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5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446"/>
        <p:cNvGrpSpPr/>
        <p:nvPr/>
      </p:nvGrpSpPr>
      <p:grpSpPr>
        <a:xfrm>
          <a:off x="0" y="0"/>
          <a:ext cx="0" cy="0"/>
          <a:chOff x="0" y="0"/>
          <a:chExt cx="0" cy="0"/>
        </a:xfrm>
      </p:grpSpPr>
      <p:sp>
        <p:nvSpPr>
          <p:cNvPr id="447" name="Google Shape;447;p8" descr="OPL20U25GSXzBJYl68kk8uQGfFKzs7yb1M4KJWUiLk6ZEvGF+qCIPSnY57AbBFCvTW$2024 ID13 T9CTST nhan sp KNTT$ STT 108+K4lPs7H94VUqPe2XwIsfPRnrXQE//QTEXxb8/8N4CNc6FpgZahzpTjFhMzSA7T/nHJa11DE8Ng2TP3iAmRczFlmslSuUNOgUeb6yRvs0="/>
          <p:cNvSpPr/>
          <p:nvPr/>
        </p:nvSpPr>
        <p:spPr>
          <a:xfrm>
            <a:off x="234277" y="454668"/>
            <a:ext cx="3237355" cy="3086100"/>
          </a:xfrm>
          <a:prstGeom prst="sun">
            <a:avLst>
              <a:gd name="adj" fmla="val 25000"/>
            </a:avLst>
          </a:prstGeom>
          <a:solidFill>
            <a:srgbClr val="FFC000"/>
          </a:solidFill>
          <a:ln w="11425"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HOẠT ĐỘNG</a:t>
            </a:r>
            <a:endParaRPr/>
          </a:p>
        </p:txBody>
      </p:sp>
      <p:sp>
        <p:nvSpPr>
          <p:cNvPr id="448" name="Google Shape;448;p8" descr="OPL20U25GSXzBJYl68kk8uQGfFKzs7yb1M4KJWUiLk6ZEvGF+qCIPSnY57AbBFCvTW$2024 ID13 T9CTST nhan sp KNTT$ STT 108+K4lPs7H94VUqPe2XwIsfPRnrXQE//QTEXxb8/8N4CNc6FpgZahzpTjFhMzSA7T/nHJa11DE8Ng2TP3iAmRczFlmslSuUNOgUeb6yRvs0="/>
          <p:cNvSpPr txBox="1"/>
          <p:nvPr/>
        </p:nvSpPr>
        <p:spPr>
          <a:xfrm>
            <a:off x="3735374" y="1662149"/>
            <a:ext cx="58658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HÌNH THÀNH KIẾN THỨC</a:t>
            </a:r>
            <a:endParaRPr sz="3200">
              <a:solidFill>
                <a:srgbClr val="000000"/>
              </a:solidFill>
              <a:latin typeface="Calibri"/>
              <a:ea typeface="Calibri"/>
              <a:cs typeface="Calibri"/>
              <a:sym typeface="Calibri"/>
            </a:endParaRPr>
          </a:p>
        </p:txBody>
      </p:sp>
      <p:pic>
        <p:nvPicPr>
          <p:cNvPr id="449" name="Google Shape;449;p8"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3">
            <a:alphaModFix/>
          </a:blip>
          <a:srcRect/>
          <a:stretch/>
        </p:blipFill>
        <p:spPr>
          <a:xfrm>
            <a:off x="4981073" y="2674299"/>
            <a:ext cx="2186740" cy="2186740"/>
          </a:xfrm>
          <a:prstGeom prst="rect">
            <a:avLst/>
          </a:prstGeom>
          <a:noFill/>
          <a:ln>
            <a:noFill/>
          </a:ln>
        </p:spPr>
      </p:pic>
      <p:sp>
        <p:nvSpPr>
          <p:cNvPr id="450" name="Google Shape;450;p8" descr="OPL20U25GSXzBJYl68kk8uQGfFKzs7yb1M4KJWUiLk6ZEvGF+qCIPSnY57AbBFCvTW$2024 ID13 T9CTST nhan sp KNTT$ STT 108+K4lPs7H94VUqPe2XwIsfPRnrXQE//QTEXxb8/8N4CNc6FpgZahzpTjFhMzSA7T/nHJa11DE8Ng2TP3iAmRczFlmslSuUNOgUeb6yRvs0="/>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51" name="Google Shape;451;p8" descr="OPL20U25GSXzBJYl68kk8uQGfFKzs7yb1M4KJWUiLk6ZEvGF+qCIPSnY57AbBFCvTW$2024 ID13 T9CTST nhan sp KNTT$ STT 108+K4lPs7H94VUqPe2XwIsfPRnrXQE//QTEXxb8/8N4CNc6FpgZahzpTjFhMzSA7T/nHJa11DE8Ng2TP3iAmRczFlmslSuUNOgUeb6yRvs0="/>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52" name="Google Shape;452;p8" descr="OPL20U25GSXzBJYl68kk8uQGfFKzs7yb1M4KJWUiLk6ZEvGF+qCIPSnY57AbBFCvTW$2024 ID13 T9CTST nhan sp KNTT$ STT 108+K4lPs7H94VUqPe2XwIsfPRnrXQE//QTEXxb8/8N4CNc6FpgZahzpTjFhMzSA7T/nHJa11DE8Ng2TP3iAmRczFlmslSuUNOgUeb6yRvs0="/>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1500"/>
                                        <p:tgtEl>
                                          <p:spTgt spid="447"/>
                                        </p:tgtEl>
                                      </p:cBhvr>
                                    </p:animEffect>
                                  </p:childTnLst>
                                </p:cTn>
                              </p:par>
                            </p:childTnLst>
                          </p:cTn>
                        </p:par>
                        <p:par>
                          <p:cTn id="8" fill="hold">
                            <p:stCondLst>
                              <p:cond delay="1500"/>
                            </p:stCondLst>
                            <p:childTnLst>
                              <p:par>
                                <p:cTn id="9" presetID="23" presetClass="entr" presetSubtype="16" fill="hold" nodeType="afterEffect">
                                  <p:stCondLst>
                                    <p:cond delay="0"/>
                                  </p:stCondLst>
                                  <p:childTnLst>
                                    <p:set>
                                      <p:cBhvr>
                                        <p:cTn id="10" dur="1" fill="hold">
                                          <p:stCondLst>
                                            <p:cond delay="0"/>
                                          </p:stCondLst>
                                        </p:cTn>
                                        <p:tgtEl>
                                          <p:spTgt spid="448"/>
                                        </p:tgtEl>
                                        <p:attrNameLst>
                                          <p:attrName>style.visibility</p:attrName>
                                        </p:attrNameLst>
                                      </p:cBhvr>
                                      <p:to>
                                        <p:strVal val="visible"/>
                                      </p:to>
                                    </p:set>
                                    <p:anim calcmode="lin" valueType="num">
                                      <p:cBhvr additive="base">
                                        <p:cTn id="11" dur="500"/>
                                        <p:tgtEl>
                                          <p:spTgt spid="448"/>
                                        </p:tgtEl>
                                        <p:attrNameLst>
                                          <p:attrName>ppt_w</p:attrName>
                                        </p:attrNameLst>
                                      </p:cBhvr>
                                      <p:tavLst>
                                        <p:tav tm="0">
                                          <p:val>
                                            <p:strVal val="0"/>
                                          </p:val>
                                        </p:tav>
                                        <p:tav tm="100000">
                                          <p:val>
                                            <p:strVal val="#ppt_w"/>
                                          </p:val>
                                        </p:tav>
                                      </p:tavLst>
                                    </p:anim>
                                    <p:anim calcmode="lin" valueType="num">
                                      <p:cBhvr additive="base">
                                        <p:cTn id="12" dur="500"/>
                                        <p:tgtEl>
                                          <p:spTgt spid="448"/>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449"/>
                                        </p:tgtEl>
                                        <p:attrNameLst>
                                          <p:attrName>style.visibility</p:attrName>
                                        </p:attrNameLst>
                                      </p:cBhvr>
                                      <p:to>
                                        <p:strVal val="visible"/>
                                      </p:to>
                                    </p:set>
                                    <p:anim calcmode="lin" valueType="num">
                                      <p:cBhvr additive="base">
                                        <p:cTn id="16" dur="500"/>
                                        <p:tgtEl>
                                          <p:spTgt spid="449"/>
                                        </p:tgtEl>
                                        <p:attrNameLst>
                                          <p:attrName>ppt_w</p:attrName>
                                        </p:attrNameLst>
                                      </p:cBhvr>
                                      <p:tavLst>
                                        <p:tav tm="0">
                                          <p:val>
                                            <p:strVal val="0"/>
                                          </p:val>
                                        </p:tav>
                                        <p:tav tm="100000">
                                          <p:val>
                                            <p:strVal val="#ppt_w"/>
                                          </p:val>
                                        </p:tav>
                                      </p:tavLst>
                                    </p:anim>
                                    <p:anim calcmode="lin" valueType="num">
                                      <p:cBhvr additive="base">
                                        <p:cTn id="17" dur="500"/>
                                        <p:tgtEl>
                                          <p:spTgt spid="44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descr="OPL20U25GSXzBJYl68kk8uQGfFKzs7yb1M4KJWUiLk6ZEvGF+qCIPSnY57AbBFCvTW$2024 ID13 T9CTST nhan sp KNTT$ STT 108+K4lPs7H94VUqPe2XwIsfPRnrXQE//QTEXxb8/8N4CNc6FpgZahzpTjFhMzSA7T/nHJa11DE8Ng2TP3iAmRczFlmslSuUNOgUeb6yRvs0="/>
          <p:cNvGrpSpPr/>
          <p:nvPr/>
        </p:nvGrpSpPr>
        <p:grpSpPr>
          <a:xfrm>
            <a:off x="1674424" y="490044"/>
            <a:ext cx="6271187" cy="756537"/>
            <a:chOff x="-698518" y="647701"/>
            <a:chExt cx="11425663" cy="1429494"/>
          </a:xfrm>
        </p:grpSpPr>
        <p:grpSp>
          <p:nvGrpSpPr>
            <p:cNvPr id="17" name="Group 17"/>
            <p:cNvGrpSpPr/>
            <p:nvPr/>
          </p:nvGrpSpPr>
          <p:grpSpPr>
            <a:xfrm>
              <a:off x="-698518" y="647701"/>
              <a:ext cx="11425663" cy="1429494"/>
              <a:chOff x="0" y="0"/>
              <a:chExt cx="3806980" cy="406400"/>
            </a:xfrm>
          </p:grpSpPr>
          <p:sp>
            <p:nvSpPr>
              <p:cNvPr id="18" name="Freeform 18"/>
              <p:cNvSpPr/>
              <p:nvPr/>
            </p:nvSpPr>
            <p:spPr>
              <a:xfrm>
                <a:off x="203200" y="-326"/>
                <a:ext cx="3400580" cy="407051"/>
              </a:xfrm>
              <a:custGeom>
                <a:avLst/>
                <a:gdLst/>
                <a:ahLst/>
                <a:cxnLst/>
                <a:rect l="l" t="t" r="r" b="b"/>
                <a:pathLst>
                  <a:path w="3400580" h="407051">
                    <a:moveTo>
                      <a:pt x="3400580" y="326"/>
                    </a:moveTo>
                    <a:cubicBezTo>
                      <a:pt x="3327767" y="0"/>
                      <a:pt x="3260346" y="38659"/>
                      <a:pt x="3223845" y="101663"/>
                    </a:cubicBezTo>
                    <a:cubicBezTo>
                      <a:pt x="3187344" y="164667"/>
                      <a:pt x="3187344" y="242385"/>
                      <a:pt x="3223845" y="305389"/>
                    </a:cubicBezTo>
                    <a:cubicBezTo>
                      <a:pt x="3260346" y="368393"/>
                      <a:pt x="3327767" y="407052"/>
                      <a:pt x="340058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0" y="-38100"/>
                <a:ext cx="812800" cy="444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0" name="TextBox 20"/>
            <p:cNvSpPr txBox="1"/>
            <p:nvPr/>
          </p:nvSpPr>
          <p:spPr>
            <a:xfrm>
              <a:off x="990600" y="1073683"/>
              <a:ext cx="8361675" cy="795090"/>
            </a:xfrm>
            <a:prstGeom prst="rect">
              <a:avLst/>
            </a:prstGeom>
          </p:spPr>
          <p:txBody>
            <a:bodyPr wrap="square" lIns="0" tIns="0" rIns="0" bIns="0" rtlCol="0" anchor="t">
              <a:spAutoFit/>
            </a:bodyPr>
            <a:lstStyle/>
            <a:p>
              <a:pPr marL="0" marR="0" lvl="0" indent="0" algn="l" defTabSz="914400" rtl="0" eaLnBrk="1" fontAlgn="auto" latinLnBrk="0" hangingPunct="1">
                <a:lnSpc>
                  <a:spcPts val="311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NỘI DUNG BÀI HỌC</a:t>
              </a:r>
            </a:p>
          </p:txBody>
        </p:sp>
      </p:grpSp>
      <p:grpSp>
        <p:nvGrpSpPr>
          <p:cNvPr id="27" name="Group 27" descr="OPL20U25GSXzBJYl68kk8uQGfFKzs7yb1M4KJWUiLk6ZEvGF+qCIPSnY57AbBFCvTW$2024 ID13 T9CTST nhan sp KNTT$ STT 108+K4lPs7H94VUqPe2XwIsfPRnrXQE//QTEXxb8/8N4CNc6FpgZahzpTjFhMzSA7T/nHJa11DE8Ng2TP3iAmRczFlmslSuUNOgUeb6yRvs0="/>
          <p:cNvGrpSpPr/>
          <p:nvPr/>
        </p:nvGrpSpPr>
        <p:grpSpPr>
          <a:xfrm>
            <a:off x="-509017" y="4260364"/>
            <a:ext cx="2043704" cy="19705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9"/>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0" name="Group 30" descr="OPL20U25GSXzBJYl68kk8uQGfFKzs7yb1M4KJWUiLk6ZEvGF+qCIPSnY57AbBFCvTW$2024 ID13 T9CTST nhan sp KNTT$ STT 108+K4lPs7H94VUqPe2XwIsfPRnrXQE//QTEXxb8/8N4CNc6FpgZahzpTjFhMzSA7T/nHJa11DE8Ng2TP3iAmRczFlmslSuUNOgUeb6yRvs0="/>
          <p:cNvGrpSpPr>
            <a:grpSpLocks noChangeAspect="1"/>
          </p:cNvGrpSpPr>
          <p:nvPr/>
        </p:nvGrpSpPr>
        <p:grpSpPr>
          <a:xfrm>
            <a:off x="323214" y="4629149"/>
            <a:ext cx="1482937" cy="1482937"/>
            <a:chOff x="0" y="0"/>
            <a:chExt cx="6355080" cy="6355080"/>
          </a:xfrm>
        </p:grpSpPr>
        <p:sp>
          <p:nvSpPr>
            <p:cNvPr id="31" name="Freeform 3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descr="OPL20U25GSXzBJYl68kk8uQGfFKzs7yb1M4KJWUiLk6ZEvGF+qCIPSnY57AbBFCvTW$2024 ID13 T9CTST nhan sp KNTT$ STT 108+K4lPs7H94VUqPe2XwIsfPRnrXQE//QTEXxb8/8N4CNc6FpgZahzpTjFhMzSA7T/nHJa11DE8Ng2TP3iAmRczFlmslSuUNOgUeb6yRvs0="/>
          <p:cNvGrpSpPr/>
          <p:nvPr/>
        </p:nvGrpSpPr>
        <p:grpSpPr>
          <a:xfrm>
            <a:off x="7907209" y="-912486"/>
            <a:ext cx="2043704" cy="1970597"/>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4"/>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5" name="Group 35" descr="OPL20U25GSXzBJYl68kk8uQGfFKzs7yb1M4KJWUiLk6ZEvGF+qCIPSnY57AbBFCvTW$2024 ID13 T9CTST nhan sp KNTT$ STT 108+K4lPs7H94VUqPe2XwIsfPRnrXQE//QTEXxb8/8N4CNc6FpgZahzpTjFhMzSA7T/nHJa11DE8Ng2TP3iAmRczFlmslSuUNOgUeb6yRvs0="/>
          <p:cNvGrpSpPr>
            <a:grpSpLocks noChangeAspect="1"/>
          </p:cNvGrpSpPr>
          <p:nvPr/>
        </p:nvGrpSpPr>
        <p:grpSpPr>
          <a:xfrm>
            <a:off x="7487175" y="-759598"/>
            <a:ext cx="1482937" cy="1482937"/>
            <a:chOff x="0" y="0"/>
            <a:chExt cx="6355080" cy="6355080"/>
          </a:xfrm>
        </p:grpSpPr>
        <p:sp>
          <p:nvSpPr>
            <p:cNvPr id="36" name="Freeform 3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7" name="Picture 37" descr="OPL20U25GSXzBJYl68kk8uQGfFKzs7yb1M4KJWUiLk6ZEvGF+qCIPSnY57AbBFCvTW$2024 ID13 T9CTST nhan sp KNTT$ STT 108+K4lPs7H94VUqPe2XwIsfPRnrXQE//QTEXxb8/8N4CNc6FpgZahzpTjFhMzSA7T/nHJa11DE8Ng2TP3iAmRczFlmslSuUNOgUeb6yRvs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629649" y="4629149"/>
            <a:ext cx="912755" cy="1018417"/>
          </a:xfrm>
          <a:prstGeom prst="rect">
            <a:avLst/>
          </a:prstGeom>
        </p:spPr>
      </p:pic>
      <p:grpSp>
        <p:nvGrpSpPr>
          <p:cNvPr id="43" name="Group 42" descr="OPL20U25GSXzBJYl68kk8uQGfFKzs7yb1M4KJWUiLk6ZEvGF+qCIPSnY57AbBFCvTW$2024 ID13 T9CTST nhan sp KNTT$ STT 108+K4lPs7H94VUqPe2XwIsfPRnrXQE//QTEXxb8/8N4CNc6FpgZahzpTjFhMzSA7T/nHJa11DE8Ng2TP3iAmRczFlmslSuUNOgUeb6yRvs0="/>
          <p:cNvGrpSpPr/>
          <p:nvPr/>
        </p:nvGrpSpPr>
        <p:grpSpPr>
          <a:xfrm>
            <a:off x="311946" y="1689816"/>
            <a:ext cx="2969352" cy="2863133"/>
            <a:chOff x="623892" y="3683125"/>
            <a:chExt cx="5409951" cy="5409951"/>
          </a:xfrm>
        </p:grpSpPr>
        <p:grpSp>
          <p:nvGrpSpPr>
            <p:cNvPr id="2" name="Group 2"/>
            <p:cNvGrpSpPr/>
            <p:nvPr/>
          </p:nvGrpSpPr>
          <p:grpSpPr>
            <a:xfrm>
              <a:off x="623892" y="3683125"/>
              <a:ext cx="5409951" cy="5409951"/>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40000"/>
                  <a:lumOff val="60000"/>
                </a:schemeClr>
              </a:solidFill>
              <a:ln w="114300">
                <a:solidFill>
                  <a:srgbClr val="03666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9" name="Rectangle 38"/>
            <p:cNvSpPr/>
            <p:nvPr/>
          </p:nvSpPr>
          <p:spPr>
            <a:xfrm>
              <a:off x="796135" y="4149007"/>
              <a:ext cx="5065457" cy="369187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01.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kern="1200" dirty="0" err="1">
                  <a:solidFill>
                    <a:prstClr val="black"/>
                  </a:solidFill>
                  <a:latin typeface="Times New Roman" panose="02020603050405020304" pitchFamily="18" charset="0"/>
                  <a:ea typeface="+mn-ea"/>
                  <a:cs typeface="Times New Roman" panose="02020603050405020304" pitchFamily="18" charset="0"/>
                </a:rPr>
                <a:t>Phương</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pháp</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thế</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4" name="Group 43" descr="OPL20U25GSXzBJYl68kk8uQGfFKzs7yb1M4KJWUiLk6ZEvGF+qCIPSnY57AbBFCvTW$2024 ID13 T9CTST nhan sp KNTT$ STT 108+K4lPs7H94VUqPe2XwIsfPRnrXQE//QTEXxb8/8N4CNc6FpgZahzpTjFhMzSA7T/nHJa11DE8Ng2TP3iAmRczFlmslSuUNOgUeb6yRvs0="/>
          <p:cNvGrpSpPr/>
          <p:nvPr/>
        </p:nvGrpSpPr>
        <p:grpSpPr>
          <a:xfrm>
            <a:off x="3178355" y="1689816"/>
            <a:ext cx="3030080" cy="2863133"/>
            <a:chOff x="6729407" y="3683125"/>
            <a:chExt cx="5520594" cy="5409951"/>
          </a:xfrm>
        </p:grpSpPr>
        <p:grpSp>
          <p:nvGrpSpPr>
            <p:cNvPr id="12" name="Group 12"/>
            <p:cNvGrpSpPr/>
            <p:nvPr/>
          </p:nvGrpSpPr>
          <p:grpSpPr>
            <a:xfrm>
              <a:off x="6729407" y="3683125"/>
              <a:ext cx="5409951" cy="5409951"/>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C165"/>
              </a:solidFill>
              <a:ln w="114300">
                <a:solidFill>
                  <a:srgbClr val="03666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41" name="Rectangle 40"/>
            <p:cNvSpPr/>
            <p:nvPr/>
          </p:nvSpPr>
          <p:spPr>
            <a:xfrm>
              <a:off x="6741475" y="4149007"/>
              <a:ext cx="5508526" cy="369187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kern="1200" dirty="0" err="1">
                  <a:solidFill>
                    <a:prstClr val="black"/>
                  </a:solidFill>
                  <a:latin typeface="Times New Roman" panose="02020603050405020304" pitchFamily="18" charset="0"/>
                  <a:ea typeface="+mn-ea"/>
                  <a:cs typeface="Times New Roman" panose="02020603050405020304" pitchFamily="18" charset="0"/>
                </a:rPr>
                <a:t>Phương</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pháp</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cộng</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đại</a:t>
              </a:r>
              <a:r>
                <a:rPr lang="en-US" sz="2800" b="1" kern="1200" dirty="0">
                  <a:solidFill>
                    <a:prstClr val="black"/>
                  </a:solidFill>
                  <a:latin typeface="Times New Roman" panose="02020603050405020304" pitchFamily="18" charset="0"/>
                  <a:ea typeface="+mn-ea"/>
                  <a:cs typeface="Times New Roman" panose="02020603050405020304" pitchFamily="18" charset="0"/>
                </a:rPr>
                <a:t> </a:t>
              </a:r>
              <a:r>
                <a:rPr lang="en-US" sz="2800" b="1" kern="1200" dirty="0" err="1">
                  <a:solidFill>
                    <a:prstClr val="black"/>
                  </a:solidFill>
                  <a:latin typeface="Times New Roman" panose="02020603050405020304" pitchFamily="18" charset="0"/>
                  <a:ea typeface="+mn-ea"/>
                  <a:cs typeface="Times New Roman" panose="02020603050405020304" pitchFamily="18" charset="0"/>
                </a:rPr>
                <a:t>số</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5" name="Group 44" descr="OPL20U25GSXzBJYl68kk8uQGfFKzs7yb1M4KJWUiLk6ZEvGF+qCIPSnY57AbBFCvTW$2024 ID13 T9CTST nhan sp KNTT$ STT 108+K4lPs7H94VUqPe2XwIsfPRnrXQE//QTEXxb8/8N4CNc6FpgZahzpTjFhMzSA7T/nHJa11DE8Ng2TP3iAmRczFlmslSuUNOgUeb6yRvs0="/>
          <p:cNvGrpSpPr/>
          <p:nvPr/>
        </p:nvGrpSpPr>
        <p:grpSpPr>
          <a:xfrm>
            <a:off x="5869331" y="1549392"/>
            <a:ext cx="3459086" cy="3273614"/>
            <a:chOff x="12511423" y="3685913"/>
            <a:chExt cx="5543653" cy="5409951"/>
          </a:xfrm>
        </p:grpSpPr>
        <p:grpSp>
          <p:nvGrpSpPr>
            <p:cNvPr id="7" name="Group 7"/>
            <p:cNvGrpSpPr/>
            <p:nvPr/>
          </p:nvGrpSpPr>
          <p:grpSpPr>
            <a:xfrm>
              <a:off x="12511423" y="3685913"/>
              <a:ext cx="5409951" cy="5409951"/>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40000"/>
                  <a:lumOff val="60000"/>
                </a:schemeClr>
              </a:solidFill>
              <a:ln w="114300">
                <a:solidFill>
                  <a:srgbClr val="03666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42" name="Rectangle 41"/>
            <p:cNvSpPr/>
            <p:nvPr/>
          </p:nvSpPr>
          <p:spPr>
            <a:xfrm>
              <a:off x="12669267" y="4086267"/>
              <a:ext cx="5385809" cy="477316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kern="1200" dirty="0" err="1">
                  <a:solidFill>
                    <a:prstClr val="black"/>
                  </a:solidFill>
                  <a:latin typeface="Times New Roman" panose="02020603050405020304" pitchFamily="18" charset="0"/>
                  <a:ea typeface="+mn-ea"/>
                  <a:cs typeface="Times New Roman" panose="02020603050405020304" pitchFamily="18" charset="0"/>
                </a:rPr>
                <a:t>Sử</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dụng</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máy</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tính</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cầm</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tay</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để</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tìm</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nghiệm</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hệ</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phương</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trình</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bậc</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kern="1200" dirty="0" err="1">
                  <a:solidFill>
                    <a:prstClr val="black"/>
                  </a:solidFill>
                  <a:latin typeface="Times New Roman" panose="02020603050405020304" pitchFamily="18" charset="0"/>
                  <a:ea typeface="+mn-ea"/>
                  <a:cs typeface="Times New Roman" panose="02020603050405020304" pitchFamily="18" charset="0"/>
                </a:rPr>
                <a:t>nhất</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hai</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ẩn</a:t>
              </a:r>
              <a:endParaRPr lang="en-US" sz="2400" b="1" kern="1200" dirty="0">
                <a:solidFill>
                  <a:prstClr val="black"/>
                </a:solidFill>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30107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E12D3928-7D3C-464F-97F5-2FC711A562A0}"/>
              </a:ext>
            </a:extLst>
          </p:cNvPr>
          <p:cNvSpPr txBox="1"/>
          <p:nvPr/>
        </p:nvSpPr>
        <p:spPr>
          <a:xfrm>
            <a:off x="328613" y="653863"/>
            <a:ext cx="3522716" cy="523220"/>
          </a:xfrm>
          <a:prstGeom prst="rect">
            <a:avLst/>
          </a:prstGeom>
          <a:noFill/>
        </p:spPr>
        <p:txBody>
          <a:bodyPr wrap="square" rtlCol="0">
            <a:spAutoFit/>
          </a:bodyPr>
          <a:lstStyle/>
          <a:p>
            <a:pPr defTabSz="685800">
              <a:buClrTx/>
            </a:pPr>
            <a:r>
              <a:rPr lang="en-US" sz="2800" b="1" kern="1200" dirty="0" err="1">
                <a:solidFill>
                  <a:srgbClr val="FF0000"/>
                </a:solidFill>
                <a:latin typeface="Times New Roman" panose="02020603050405020304" pitchFamily="18" charset="0"/>
                <a:ea typeface="+mn-ea"/>
                <a:cs typeface="Times New Roman" panose="02020603050405020304" pitchFamily="18" charset="0"/>
              </a:rPr>
              <a:t>Bài</a:t>
            </a:r>
            <a:r>
              <a:rPr lang="en-US" sz="2800" b="1" kern="1200" dirty="0">
                <a:solidFill>
                  <a:srgbClr val="FF0000"/>
                </a:solidFill>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latin typeface="Times New Roman" panose="02020603050405020304" pitchFamily="18" charset="0"/>
                <a:ea typeface="+mn-ea"/>
                <a:cs typeface="Times New Roman" panose="02020603050405020304" pitchFamily="18" charset="0"/>
              </a:rPr>
              <a:t>toán</a:t>
            </a:r>
            <a:r>
              <a:rPr lang="en-US" sz="2800" b="1" kern="1200" dirty="0">
                <a:solidFill>
                  <a:srgbClr val="FF0000"/>
                </a:solidFill>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latin typeface="Times New Roman" panose="02020603050405020304" pitchFamily="18" charset="0"/>
                <a:ea typeface="+mn-ea"/>
                <a:cs typeface="Times New Roman" panose="02020603050405020304" pitchFamily="18" charset="0"/>
              </a:rPr>
              <a:t>mở</a:t>
            </a:r>
            <a:r>
              <a:rPr lang="en-US" sz="2800" b="1" kern="1200" dirty="0">
                <a:solidFill>
                  <a:srgbClr val="FF0000"/>
                </a:solidFill>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latin typeface="Times New Roman" panose="02020603050405020304" pitchFamily="18" charset="0"/>
                <a:ea typeface="+mn-ea"/>
                <a:cs typeface="Times New Roman" panose="02020603050405020304" pitchFamily="18" charset="0"/>
              </a:rPr>
              <a:t>đầu</a:t>
            </a:r>
            <a:r>
              <a:rPr lang="en-US" sz="280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4" name="TextBox 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EDF37A2-9C48-429A-B034-4899608EEB56}"/>
              </a:ext>
            </a:extLst>
          </p:cNvPr>
          <p:cNvSpPr txBox="1"/>
          <p:nvPr/>
        </p:nvSpPr>
        <p:spPr>
          <a:xfrm>
            <a:off x="328612" y="1274252"/>
            <a:ext cx="8336756" cy="1200329"/>
          </a:xfrm>
          <a:prstGeom prst="rect">
            <a:avLst/>
          </a:prstGeom>
          <a:noFill/>
        </p:spPr>
        <p:txBody>
          <a:bodyPr wrap="square" rtlCol="0">
            <a:spAutoFit/>
          </a:bodyPr>
          <a:lstStyle/>
          <a:p>
            <a:pPr algn="just" defTabSz="685800">
              <a:buClrTx/>
            </a:pPr>
            <a:r>
              <a:rPr lang="en-US" sz="2400" kern="1200">
                <a:solidFill>
                  <a:prstClr val="black"/>
                </a:solidFill>
                <a:latin typeface="Times New Roman" panose="02020603050405020304" pitchFamily="18" charset="0"/>
                <a:ea typeface="+mn-ea"/>
                <a:cs typeface="Times New Roman" panose="02020603050405020304" pitchFamily="18" charset="0"/>
              </a:rPr>
              <a:t>	Một </a:t>
            </a:r>
            <a:r>
              <a:rPr lang="en-US" sz="2400" kern="1200" dirty="0" err="1">
                <a:solidFill>
                  <a:prstClr val="black"/>
                </a:solidFill>
                <a:latin typeface="Times New Roman" panose="02020603050405020304" pitchFamily="18" charset="0"/>
                <a:ea typeface="+mn-ea"/>
                <a:cs typeface="Times New Roman" panose="02020603050405020304" pitchFamily="18" charset="0"/>
              </a:rPr>
              <a:t>mảnh</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vườn</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được</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đánh</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thành</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nhiều</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mỗi</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trồng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cùng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một</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số</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cây</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bắp</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cải</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Hãy</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tính</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số</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cây</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bắp</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cải</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được</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trồng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trên</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mảnh</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vườn</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đó</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biết</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err="1">
                <a:solidFill>
                  <a:prstClr val="black"/>
                </a:solidFill>
                <a:latin typeface="Times New Roman" panose="02020603050405020304" pitchFamily="18" charset="0"/>
                <a:ea typeface="+mn-ea"/>
                <a:cs typeface="Times New Roman" panose="02020603050405020304" pitchFamily="18" charset="0"/>
              </a:rPr>
              <a:t>rằng</a:t>
            </a:r>
            <a:r>
              <a:rPr lang="en-US" sz="2400" kern="1200">
                <a:solidFill>
                  <a:prstClr val="black"/>
                </a:solidFill>
                <a:latin typeface="Times New Roman" panose="02020603050405020304" pitchFamily="18" charset="0"/>
                <a:ea typeface="+mn-ea"/>
                <a:cs typeface="Times New Roman" panose="02020603050405020304" pitchFamily="18" charset="0"/>
              </a:rPr>
              <a:t>:</a:t>
            </a:r>
            <a:endParaRPr lang="en-US" sz="2400" kern="1200" dirty="0">
              <a:solidFill>
                <a:prstClr val="black"/>
              </a:solidFill>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descr="OPL20U25GSXzBJYl68kk8uQGfFKzs7yb1M4KJWUiLk6ZEvGF+qCIPSnY57AbBFCvTW$2024 ID13 T9CTST nhan sp KNTT$ STT 108+K4lPs7H94VUqPe2XwIsfPRnrXQE//QTEXxb8/8N4CNc6FpgZahzpTjFhMzSA7T/nHJa11DE8Ng2TP3iAmRczFlmslSuUNOgUeb6yRvs0="/>
              <p:cNvSpPr/>
              <p:nvPr/>
            </p:nvSpPr>
            <p:spPr>
              <a:xfrm>
                <a:off x="328612" y="3591030"/>
                <a:ext cx="8586787" cy="830997"/>
              </a:xfrm>
              <a:prstGeom prst="rect">
                <a:avLst/>
              </a:prstGeom>
            </p:spPr>
            <p:txBody>
              <a:bodyPr wrap="square">
                <a:spAutoFit/>
              </a:bodyPr>
              <a:lstStyle/>
              <a:p>
                <a:pPr lvl="0" defTabSz="685800">
                  <a:buClrTx/>
                </a:pP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Nếu</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giảm</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đi</a:t>
                </a:r>
                <a:r>
                  <a:rPr lang="en-US" sz="24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ea typeface="+mn-ea"/>
                        <a:cs typeface="Times New Roman" panose="02020603050405020304" pitchFamily="18" charset="0"/>
                      </a:rPr>
                      <m:t>4</m:t>
                    </m:r>
                  </m:oMath>
                </a14:m>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nhưng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mỗi</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trồng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tăng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thêm</a:t>
                </a:r>
                <a:r>
                  <a:rPr lang="en-US" sz="24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ea typeface="+mn-ea"/>
                        <a:cs typeface="Times New Roman" panose="02020603050405020304" pitchFamily="18" charset="0"/>
                      </a:rPr>
                      <m:t>2</m:t>
                    </m:r>
                  </m:oMath>
                </a14:m>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cây</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thì</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số</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bắp</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cải</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cả</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vườn</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sẽ</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tăng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thêm</a:t>
                </a:r>
                <a:r>
                  <a:rPr lang="en-US" sz="24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ea typeface="+mn-ea"/>
                        <a:cs typeface="Times New Roman" panose="02020603050405020304" pitchFamily="18" charset="0"/>
                      </a:rPr>
                      <m:t>64</m:t>
                    </m:r>
                  </m:oMath>
                </a14:m>
                <a:r>
                  <a:rPr lang="en-US" sz="2400" kern="1200" dirty="0">
                    <a:solidFill>
                      <a:prstClr val="black"/>
                    </a:solidFill>
                    <a:latin typeface="Times New Roman" panose="02020603050405020304" pitchFamily="18" charset="0"/>
                    <a:ea typeface="+mn-ea"/>
                    <a:cs typeface="Times New Roman" panose="02020603050405020304" pitchFamily="18" charset="0"/>
                  </a:rPr>
                  <a:t> cây.</a:t>
                </a:r>
              </a:p>
            </p:txBody>
          </p:sp>
        </mc:Choice>
        <mc:Fallback>
          <p:sp>
            <p:nvSpPr>
              <p:cNvPr id="5" name="Rectangle 4"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28612" y="3591030"/>
                <a:ext cx="8586787" cy="830997"/>
              </a:xfrm>
              <a:prstGeom prst="rect">
                <a:avLst/>
              </a:prstGeom>
              <a:blipFill>
                <a:blip r:embed="rId2"/>
                <a:stretch>
                  <a:fillRect l="-1136" t="-5882"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descr="OPL20U25GSXzBJYl68kk8uQGfFKzs7yb1M4KJWUiLk6ZEvGF+qCIPSnY57AbBFCvTW$2024 ID13 T9CTST nhan sp KNTT$ STT 108+K4lPs7H94VUqPe2XwIsfPRnrXQE//QTEXxb8/8N4CNc6FpgZahzpTjFhMzSA7T/nHJa11DE8Ng2TP3iAmRczFlmslSuUNOgUeb6yRvs0="/>
              <p:cNvSpPr/>
              <p:nvPr/>
            </p:nvSpPr>
            <p:spPr>
              <a:xfrm>
                <a:off x="328612" y="2571750"/>
                <a:ext cx="8336756" cy="830997"/>
              </a:xfrm>
              <a:prstGeom prst="rect">
                <a:avLst/>
              </a:prstGeom>
            </p:spPr>
            <p:txBody>
              <a:bodyPr wrap="square">
                <a:spAutoFit/>
              </a:bodyPr>
              <a:lstStyle/>
              <a:p>
                <a:pPr lvl="0" algn="just" defTabSz="685800">
                  <a:buClrTx/>
                </a:pP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Nếu</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tăng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thêm</a:t>
                </a:r>
                <a:r>
                  <a:rPr lang="en-US" sz="24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ea typeface="+mn-ea"/>
                        <a:cs typeface="Times New Roman" panose="02020603050405020304" pitchFamily="18" charset="0"/>
                      </a:rPr>
                      <m:t>8</m:t>
                    </m:r>
                  </m:oMath>
                </a14:m>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nhưng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mỗi</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trồng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ít</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đi</a:t>
                </a:r>
                <a:r>
                  <a:rPr lang="en-US" sz="24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ea typeface="+mn-ea"/>
                        <a:cs typeface="Times New Roman" panose="02020603050405020304" pitchFamily="18" charset="0"/>
                      </a:rPr>
                      <m:t>3</m:t>
                    </m:r>
                  </m:oMath>
                </a14:m>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cây</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bắp</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cải</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thì</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số</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bắp</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cải</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của</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cả</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vườn</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sẽ</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ít</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đi</a:t>
                </a:r>
                <a:r>
                  <a:rPr lang="en-US" sz="24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ea typeface="+mn-ea"/>
                        <a:cs typeface="Times New Roman" panose="02020603050405020304" pitchFamily="18" charset="0"/>
                      </a:rPr>
                      <m:t>108</m:t>
                    </m:r>
                  </m:oMath>
                </a14:m>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err="1">
                    <a:solidFill>
                      <a:prstClr val="black"/>
                    </a:solidFill>
                    <a:latin typeface="Times New Roman" panose="02020603050405020304" pitchFamily="18" charset="0"/>
                    <a:ea typeface="+mn-ea"/>
                    <a:cs typeface="Times New Roman" panose="02020603050405020304" pitchFamily="18" charset="0"/>
                  </a:rPr>
                  <a:t>cây</a:t>
                </a:r>
                <a:r>
                  <a:rPr lang="en-US" sz="2400" kern="1200">
                    <a:solidFill>
                      <a:prstClr val="black"/>
                    </a:solidFill>
                    <a:latin typeface="Times New Roman" panose="02020603050405020304" pitchFamily="18" charset="0"/>
                    <a:ea typeface="+mn-ea"/>
                    <a:cs typeface="Times New Roman" panose="02020603050405020304" pitchFamily="18" charset="0"/>
                  </a:rPr>
                  <a:t>.</a:t>
                </a:r>
                <a:endParaRPr lang="en-US" sz="24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p:sp>
            <p:nvSpPr>
              <p:cNvPr id="6" name="Rectangle 5"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28612" y="2571750"/>
                <a:ext cx="8336756" cy="830997"/>
              </a:xfrm>
              <a:prstGeom prst="rect">
                <a:avLst/>
              </a:prstGeom>
              <a:blipFill>
                <a:blip r:embed="rId3"/>
                <a:stretch>
                  <a:fillRect l="-1170" t="-5882" r="-1170" b="-16176"/>
                </a:stretch>
              </a:blipFill>
            </p:spPr>
            <p:txBody>
              <a:bodyPr/>
              <a:lstStyle/>
              <a:p>
                <a:r>
                  <a:rPr lang="en-US">
                    <a:noFill/>
                  </a:rPr>
                  <a:t> </a:t>
                </a:r>
              </a:p>
            </p:txBody>
          </p:sp>
        </mc:Fallback>
      </mc:AlternateContent>
      <p:sp>
        <p:nvSpPr>
          <p:cNvPr id="7"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F0000"/>
                </a:solidFill>
                <a:latin typeface="Times New Roman"/>
                <a:ea typeface="Times New Roman"/>
                <a:cs typeface="Times New Roman"/>
                <a:sym typeface="Times New Roman"/>
              </a:rPr>
              <a:t>BÀI 2: GIẢI HỆ PHƯƠNG TRÌNH BẬC NHẤT HAI ẨN (</a:t>
            </a:r>
            <a:r>
              <a:rPr lang="en-US" sz="2400" b="1" dirty="0" err="1">
                <a:solidFill>
                  <a:srgbClr val="FF0000"/>
                </a:solidFill>
                <a:latin typeface="Times New Roman"/>
                <a:ea typeface="Times New Roman"/>
                <a:cs typeface="Times New Roman"/>
                <a:sym typeface="Times New Roman"/>
              </a:rPr>
              <a:t>Tiết</a:t>
            </a:r>
            <a:r>
              <a:rPr lang="en-US" sz="2400" b="1" dirty="0">
                <a:solidFill>
                  <a:srgbClr val="FF0000"/>
                </a:solidFill>
                <a:latin typeface="Times New Roman"/>
                <a:ea typeface="Times New Roman"/>
                <a:cs typeface="Times New Roman"/>
                <a:sym typeface="Times New Roman"/>
              </a:rPr>
              <a:t> 1)</a:t>
            </a:r>
            <a:endParaRPr sz="2400" dirty="0">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1224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F0000"/>
                </a:solidFill>
                <a:latin typeface="Times New Roman"/>
                <a:ea typeface="Times New Roman"/>
                <a:cs typeface="Times New Roman"/>
                <a:sym typeface="Times New Roman"/>
              </a:rPr>
              <a:t>BÀI 2: GIẢI HỆ PHƯƠNG TRÌNH BẬC NHẤT HAI ẨN (</a:t>
            </a:r>
            <a:r>
              <a:rPr lang="en-US" sz="2400" b="1" dirty="0" err="1">
                <a:solidFill>
                  <a:srgbClr val="FF0000"/>
                </a:solidFill>
                <a:latin typeface="Times New Roman"/>
                <a:ea typeface="Times New Roman"/>
                <a:cs typeface="Times New Roman"/>
                <a:sym typeface="Times New Roman"/>
              </a:rPr>
              <a:t>Tiết</a:t>
            </a:r>
            <a:r>
              <a:rPr lang="en-US" sz="2400" b="1" dirty="0">
                <a:solidFill>
                  <a:srgbClr val="FF0000"/>
                </a:solidFill>
                <a:latin typeface="Times New Roman"/>
                <a:ea typeface="Times New Roman"/>
                <a:cs typeface="Times New Roman"/>
                <a:sym typeface="Times New Roman"/>
              </a:rPr>
              <a:t> 1)</a:t>
            </a:r>
            <a:endParaRPr sz="2400" dirty="0">
              <a:solidFill>
                <a:srgbClr val="FF0000"/>
              </a:solidFill>
              <a:latin typeface="Times New Roman"/>
              <a:ea typeface="Times New Roman"/>
              <a:cs typeface="Times New Roman"/>
              <a:sym typeface="Times New Roman"/>
            </a:endParaRPr>
          </a:p>
        </p:txBody>
      </p:sp>
      <p:grpSp>
        <p:nvGrpSpPr>
          <p:cNvPr id="2" name="Group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8E391FD-E68A-FB01-E099-091A10573224}"/>
              </a:ext>
            </a:extLst>
          </p:cNvPr>
          <p:cNvGrpSpPr/>
          <p:nvPr/>
        </p:nvGrpSpPr>
        <p:grpSpPr>
          <a:xfrm>
            <a:off x="545567" y="553796"/>
            <a:ext cx="4080222" cy="668620"/>
            <a:chOff x="1664084" y="1086525"/>
            <a:chExt cx="11278486" cy="1278436"/>
          </a:xfrm>
        </p:grpSpPr>
        <p:grpSp>
          <p:nvGrpSpPr>
            <p:cNvPr id="3" name="Group 7">
              <a:extLst>
                <a:ext uri="{FF2B5EF4-FFF2-40B4-BE49-F238E27FC236}">
                  <a16:creationId xmlns:a16="http://schemas.microsoft.com/office/drawing/2014/main" id="{4EBB7FC1-DC39-B1A3-83E5-B6A3F7906E3F}"/>
                </a:ext>
              </a:extLst>
            </p:cNvPr>
            <p:cNvGrpSpPr/>
            <p:nvPr/>
          </p:nvGrpSpPr>
          <p:grpSpPr>
            <a:xfrm>
              <a:off x="1664084" y="1086525"/>
              <a:ext cx="11278486" cy="1278436"/>
              <a:chOff x="0" y="-38100"/>
              <a:chExt cx="3995570" cy="452905"/>
            </a:xfrm>
          </p:grpSpPr>
          <p:sp>
            <p:nvSpPr>
              <p:cNvPr id="5" name="Freeform 8">
                <a:extLst>
                  <a:ext uri="{FF2B5EF4-FFF2-40B4-BE49-F238E27FC236}">
                    <a16:creationId xmlns:a16="http://schemas.microsoft.com/office/drawing/2014/main" id="{F38B5D29-3288-3A23-A0D0-8B3DB79EBA9B}"/>
                  </a:ext>
                </a:extLst>
              </p:cNvPr>
              <p:cNvSpPr/>
              <p:nvPr/>
            </p:nvSpPr>
            <p:spPr>
              <a:xfrm>
                <a:off x="203200" y="-19870"/>
                <a:ext cx="3792370" cy="434675"/>
              </a:xfrm>
              <a:custGeom>
                <a:avLst/>
                <a:gdLst/>
                <a:ahLst/>
                <a:cxnLst/>
                <a:rect l="l" t="t" r="r" b="b"/>
                <a:pathLst>
                  <a:path w="3447734" h="434675">
                    <a:moveTo>
                      <a:pt x="3447734" y="19870"/>
                    </a:moveTo>
                    <a:cubicBezTo>
                      <a:pt x="3365862" y="0"/>
                      <a:pt x="3280219" y="32714"/>
                      <a:pt x="3232443" y="102106"/>
                    </a:cubicBezTo>
                    <a:cubicBezTo>
                      <a:pt x="3184666" y="171499"/>
                      <a:pt x="3184666" y="263177"/>
                      <a:pt x="3232443" y="332569"/>
                    </a:cubicBezTo>
                    <a:cubicBezTo>
                      <a:pt x="3280219" y="401962"/>
                      <a:pt x="3365862" y="434675"/>
                      <a:pt x="3447734" y="414806"/>
                    </a:cubicBezTo>
                    <a:lnTo>
                      <a:pt x="0" y="414806"/>
                    </a:lnTo>
                    <a:cubicBezTo>
                      <a:pt x="81873" y="434675"/>
                      <a:pt x="167515" y="401962"/>
                      <a:pt x="215291" y="332569"/>
                    </a:cubicBezTo>
                    <a:cubicBezTo>
                      <a:pt x="263068" y="263177"/>
                      <a:pt x="263068" y="171499"/>
                      <a:pt x="215291" y="102106"/>
                    </a:cubicBezTo>
                    <a:cubicBezTo>
                      <a:pt x="167515" y="32714"/>
                      <a:pt x="81873" y="0"/>
                      <a:pt x="0" y="19870"/>
                    </a:cubicBezTo>
                    <a:close/>
                  </a:path>
                </a:pathLst>
              </a:custGeom>
              <a:solidFill>
                <a:srgbClr val="036660"/>
              </a:solidFill>
            </p:spPr>
            <p:txBody>
              <a:bodyPr/>
              <a:lstStyle/>
              <a:p>
                <a:endParaRPr lang="en-US"/>
              </a:p>
            </p:txBody>
          </p:sp>
          <p:sp>
            <p:nvSpPr>
              <p:cNvPr id="6" name="TextBox 9">
                <a:extLst>
                  <a:ext uri="{FF2B5EF4-FFF2-40B4-BE49-F238E27FC236}">
                    <a16:creationId xmlns:a16="http://schemas.microsoft.com/office/drawing/2014/main" id="{2280129D-28CB-E623-1C23-57373D50594E}"/>
                  </a:ext>
                </a:extLst>
              </p:cNvPr>
              <p:cNvSpPr txBox="1"/>
              <p:nvPr/>
            </p:nvSpPr>
            <p:spPr>
              <a:xfrm>
                <a:off x="0" y="-38100"/>
                <a:ext cx="812800" cy="444500"/>
              </a:xfrm>
              <a:prstGeom prst="rect">
                <a:avLst/>
              </a:prstGeom>
            </p:spPr>
            <p:txBody>
              <a:bodyPr lIns="25400" tIns="25400" rIns="25400" bIns="25400" rtlCol="0" anchor="ctr"/>
              <a:lstStyle/>
              <a:p>
                <a:pPr algn="ctr">
                  <a:lnSpc>
                    <a:spcPts val="1330"/>
                  </a:lnSpc>
                </a:pPr>
                <a:endParaRPr sz="900"/>
              </a:p>
            </p:txBody>
          </p:sp>
        </p:grpSp>
        <p:sp>
          <p:nvSpPr>
            <p:cNvPr id="4" name="TextBox 18">
              <a:extLst>
                <a:ext uri="{FF2B5EF4-FFF2-40B4-BE49-F238E27FC236}">
                  <a16:creationId xmlns:a16="http://schemas.microsoft.com/office/drawing/2014/main" id="{00A2BF70-1491-734C-6BBB-603712B53010}"/>
                </a:ext>
              </a:extLst>
            </p:cNvPr>
            <p:cNvSpPr txBox="1"/>
            <p:nvPr/>
          </p:nvSpPr>
          <p:spPr>
            <a:xfrm>
              <a:off x="3143041" y="1409941"/>
              <a:ext cx="9012373" cy="743794"/>
            </a:xfrm>
            <a:prstGeom prst="rect">
              <a:avLst/>
            </a:prstGeom>
          </p:spPr>
          <p:txBody>
            <a:bodyPr wrap="square" lIns="0" tIns="0" rIns="0" bIns="0" rtlCol="0" anchor="t">
              <a:spAutoFit/>
            </a:bodyPr>
            <a:lstStyle/>
            <a:p>
              <a:pPr>
                <a:lnSpc>
                  <a:spcPts val="2940"/>
                </a:lnSpc>
                <a:spcBef>
                  <a:spcPct val="0"/>
                </a:spcBef>
              </a:pPr>
              <a:r>
                <a:rPr lang="en-US" sz="2800" b="1" dirty="0" err="1">
                  <a:solidFill>
                    <a:schemeClr val="bg1"/>
                  </a:solidFill>
                  <a:latin typeface="Times New Roman" panose="02020603050405020304" pitchFamily="18" charset="0"/>
                  <a:cs typeface="Times New Roman" panose="02020603050405020304" pitchFamily="18" charset="0"/>
                </a:rPr>
                <a:t>Phương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pháp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thế</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7" name="Group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943B26C3-C028-608A-CE25-C4DA678D54B0}"/>
              </a:ext>
            </a:extLst>
          </p:cNvPr>
          <p:cNvGrpSpPr/>
          <p:nvPr/>
        </p:nvGrpSpPr>
        <p:grpSpPr>
          <a:xfrm>
            <a:off x="87163" y="471967"/>
            <a:ext cx="830020" cy="842657"/>
            <a:chOff x="1219200" y="495300"/>
            <a:chExt cx="2093515" cy="2093515"/>
          </a:xfrm>
        </p:grpSpPr>
        <p:grpSp>
          <p:nvGrpSpPr>
            <p:cNvPr id="8" name="Group 7">
              <a:extLst>
                <a:ext uri="{FF2B5EF4-FFF2-40B4-BE49-F238E27FC236}">
                  <a16:creationId xmlns:a16="http://schemas.microsoft.com/office/drawing/2014/main" id="{B646F99A-12F4-6379-C697-51EC6E4F5201}"/>
                </a:ext>
              </a:extLst>
            </p:cNvPr>
            <p:cNvGrpSpPr/>
            <p:nvPr/>
          </p:nvGrpSpPr>
          <p:grpSpPr>
            <a:xfrm>
              <a:off x="1219200" y="495300"/>
              <a:ext cx="2093515" cy="2093515"/>
              <a:chOff x="5307857" y="563134"/>
              <a:chExt cx="2093515" cy="2093515"/>
            </a:xfrm>
          </p:grpSpPr>
          <p:grpSp>
            <p:nvGrpSpPr>
              <p:cNvPr id="10" name="Group 2">
                <a:extLst>
                  <a:ext uri="{FF2B5EF4-FFF2-40B4-BE49-F238E27FC236}">
                    <a16:creationId xmlns:a16="http://schemas.microsoft.com/office/drawing/2014/main" id="{B485F52B-8B49-2DD7-43A1-E3027388832C}"/>
                  </a:ext>
                </a:extLst>
              </p:cNvPr>
              <p:cNvGrpSpPr>
                <a:grpSpLocks noChangeAspect="1"/>
              </p:cNvGrpSpPr>
              <p:nvPr/>
            </p:nvGrpSpPr>
            <p:grpSpPr>
              <a:xfrm>
                <a:off x="5307857" y="563134"/>
                <a:ext cx="2093515" cy="2093515"/>
                <a:chOff x="0" y="0"/>
                <a:chExt cx="6355080" cy="6355080"/>
              </a:xfrm>
            </p:grpSpPr>
            <p:sp>
              <p:nvSpPr>
                <p:cNvPr id="14" name="Freeform 3">
                  <a:extLst>
                    <a:ext uri="{FF2B5EF4-FFF2-40B4-BE49-F238E27FC236}">
                      <a16:creationId xmlns:a16="http://schemas.microsoft.com/office/drawing/2014/main" id="{ABF1EB7C-04C1-C708-08A5-9938FA605C7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endParaRPr lang="en-US"/>
                </a:p>
              </p:txBody>
            </p:sp>
          </p:grpSp>
          <p:grpSp>
            <p:nvGrpSpPr>
              <p:cNvPr id="11" name="Group 4">
                <a:extLst>
                  <a:ext uri="{FF2B5EF4-FFF2-40B4-BE49-F238E27FC236}">
                    <a16:creationId xmlns:a16="http://schemas.microsoft.com/office/drawing/2014/main" id="{E41AA4DE-64A6-D556-7A78-F4F4215FAD74}"/>
                  </a:ext>
                </a:extLst>
              </p:cNvPr>
              <p:cNvGrpSpPr/>
              <p:nvPr/>
            </p:nvGrpSpPr>
            <p:grpSpPr>
              <a:xfrm>
                <a:off x="5478998" y="734275"/>
                <a:ext cx="1751233" cy="1751233"/>
                <a:chOff x="0" y="0"/>
                <a:chExt cx="812800" cy="812800"/>
              </a:xfrm>
            </p:grpSpPr>
            <p:sp>
              <p:nvSpPr>
                <p:cNvPr id="12" name="Freeform 5">
                  <a:extLst>
                    <a:ext uri="{FF2B5EF4-FFF2-40B4-BE49-F238E27FC236}">
                      <a16:creationId xmlns:a16="http://schemas.microsoft.com/office/drawing/2014/main" id="{AADA8660-12A0-34EA-6902-28308A5B834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endParaRPr lang="en-US"/>
                </a:p>
              </p:txBody>
            </p:sp>
            <p:sp>
              <p:nvSpPr>
                <p:cNvPr id="13" name="TextBox 6">
                  <a:extLst>
                    <a:ext uri="{FF2B5EF4-FFF2-40B4-BE49-F238E27FC236}">
                      <a16:creationId xmlns:a16="http://schemas.microsoft.com/office/drawing/2014/main" id="{DD4A6703-4EB9-DA44-2B7F-38339B01AE60}"/>
                    </a:ext>
                  </a:extLst>
                </p:cNvPr>
                <p:cNvSpPr txBox="1"/>
                <p:nvPr/>
              </p:nvSpPr>
              <p:spPr>
                <a:xfrm>
                  <a:off x="76200" y="38100"/>
                  <a:ext cx="660400" cy="698500"/>
                </a:xfrm>
                <a:prstGeom prst="rect">
                  <a:avLst/>
                </a:prstGeom>
              </p:spPr>
              <p:txBody>
                <a:bodyPr lIns="25400" tIns="25400" rIns="25400" bIns="25400" rtlCol="0" anchor="ctr"/>
                <a:lstStyle/>
                <a:p>
                  <a:pPr algn="ctr">
                    <a:lnSpc>
                      <a:spcPts val="1330"/>
                    </a:lnSpc>
                  </a:pPr>
                  <a:endParaRPr sz="900"/>
                </a:p>
              </p:txBody>
            </p:sp>
          </p:grpSp>
        </p:grpSp>
        <p:sp>
          <p:nvSpPr>
            <p:cNvPr id="9" name="TextBox 8">
              <a:extLst>
                <a:ext uri="{FF2B5EF4-FFF2-40B4-BE49-F238E27FC236}">
                  <a16:creationId xmlns:a16="http://schemas.microsoft.com/office/drawing/2014/main" id="{D3A3EEF7-902B-B43F-AF75-3F1A8FB22F07}"/>
                </a:ext>
              </a:extLst>
            </p:cNvPr>
            <p:cNvSpPr txBox="1"/>
            <p:nvPr/>
          </p:nvSpPr>
          <p:spPr>
            <a:xfrm>
              <a:off x="1650229" y="987096"/>
              <a:ext cx="1313311" cy="1091693"/>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1.</a:t>
              </a:r>
            </a:p>
          </p:txBody>
        </p:sp>
      </p:gr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endParaRPr lang="en-US"/>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endParaRPr lang="en-US"/>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algn="ctr">
                  <a:lnSpc>
                    <a:spcPts val="1330"/>
                  </a:lnSpc>
                </a:pPr>
                <a:endParaRPr sz="900"/>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endParaRPr lang="en-US"/>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algn="ctr">
                  <a:lnSpc>
                    <a:spcPts val="1330"/>
                  </a:lnSpc>
                </a:pPr>
                <a:endParaRPr sz="900"/>
              </a:p>
            </p:txBody>
          </p:sp>
        </p:grpSp>
      </p:grpSp>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40631780-5363-1F48-642C-A6E358C5B126}"/>
              </a:ext>
            </a:extLst>
          </p:cNvPr>
          <p:cNvSpPr txBox="1"/>
          <p:nvPr/>
        </p:nvSpPr>
        <p:spPr>
          <a:xfrm>
            <a:off x="384202" y="1260183"/>
            <a:ext cx="5517136"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endParaRPr lang="en-US"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80E72B03-CA53-D3EF-B6BA-C82614A795A2}"/>
                  </a:ext>
                </a:extLst>
              </p:cNvPr>
              <p:cNvSpPr txBox="1"/>
              <p:nvPr/>
            </p:nvSpPr>
            <p:spPr>
              <a:xfrm>
                <a:off x="178054" y="1819690"/>
                <a:ext cx="8646765" cy="128548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HĐ1: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=3</m:t>
                            </m:r>
                          </m:e>
                          <m:e>
                            <m:r>
                              <a:rPr lang="en-US" sz="2400" b="0" i="1" smtClean="0">
                                <a:latin typeface="Cambria Math" panose="02040503050406030204" pitchFamily="18" charset="0"/>
                              </a:rPr>
                              <m:t>2</m:t>
                            </m:r>
                            <m:r>
                              <a:rPr lang="en-US" sz="2400" b="0" i="1" smtClean="0">
                                <a:latin typeface="Cambria Math" panose="02040503050406030204" pitchFamily="18" charset="0"/>
                              </a:rPr>
                              <m:t>𝑥</m:t>
                            </m:r>
                            <m:r>
                              <a:rPr lang="en-US" sz="2400" b="0" i="1" smtClean="0">
                                <a:latin typeface="Cambria Math" panose="02040503050406030204" pitchFamily="18" charset="0"/>
                              </a:rPr>
                              <m:t>−3</m:t>
                            </m:r>
                            <m:r>
                              <a:rPr lang="en-US" sz="2400" b="0" i="1" smtClean="0">
                                <a:latin typeface="Cambria Math" panose="02040503050406030204" pitchFamily="18" charset="0"/>
                              </a:rPr>
                              <m:t>𝑦</m:t>
                            </m:r>
                            <m:r>
                              <a:rPr lang="en-US" sz="2400" b="0" i="1" smtClean="0">
                                <a:latin typeface="Cambria Math" panose="02040503050406030204" pitchFamily="18" charset="0"/>
                              </a:rPr>
                              <m:t>=1</m:t>
                            </m:r>
                          </m:e>
                        </m:eqArr>
                      </m:e>
                    </m:d>
                    <m:r>
                      <a:rPr lang="en-US" sz="2400" b="0" i="0" smtClean="0">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Giải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sau</a:t>
                </a:r>
                <a:r>
                  <a:rPr lang="en-US" sz="240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80E72B03-CA53-D3EF-B6BA-C82614A795A2}"/>
                  </a:ext>
                </a:extLst>
              </p:cNvPr>
              <p:cNvSpPr txBox="1">
                <a:spLocks noRot="1" noChangeAspect="1" noMove="1" noResize="1" noEditPoints="1" noAdjustHandles="1" noChangeArrowheads="1" noChangeShapeType="1" noTextEdit="1"/>
              </p:cNvSpPr>
              <p:nvPr/>
            </p:nvSpPr>
            <p:spPr>
              <a:xfrm>
                <a:off x="178054" y="1819690"/>
                <a:ext cx="8646765" cy="1285480"/>
              </a:xfrm>
              <a:prstGeom prst="rect">
                <a:avLst/>
              </a:prstGeom>
              <a:blipFill>
                <a:blip r:embed="rId3"/>
                <a:stretch>
                  <a:fillRect l="-1057" b="-104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descr="OPL20U25GSXzBJYl68kk8uQGfFKzs7yb1M4KJWUiLk6ZEvGF+qCIPSnY57AbBFCvTW$2024 ID13 T9CTST nhan sp KNTT$ STT 108+K4lPs7H94VUqPe2XwIsfPRnrXQE//QTEXxb8/8N4CNc6FpgZahzpTjFhMzSA7T/nHJa11DE8Ng2TP3iAmRczFlmslSuUNOgUeb6yRvs0="/>
              <p:cNvSpPr/>
              <p:nvPr/>
            </p:nvSpPr>
            <p:spPr>
              <a:xfrm>
                <a:off x="128782" y="3053994"/>
                <a:ext cx="8418111"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m:t>
                    </m:r>
                  </m:oMath>
                </a14:m>
                <a:r>
                  <a:rPr lang="en-US" sz="2400" dirty="0">
                    <a:latin typeface="Times New Roman" panose="02020603050405020304" pitchFamily="18" charset="0"/>
                    <a:cs typeface="Times New Roman" panose="02020603050405020304" pitchFamily="18" charset="0"/>
                  </a:rPr>
                  <a:t>.</a:t>
                </a:r>
              </a:p>
            </p:txBody>
          </p:sp>
        </mc:Choice>
        <mc:Fallback>
          <p:sp>
            <p:nvSpPr>
              <p:cNvPr id="27" name="Rectangle 26"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28782" y="3053994"/>
                <a:ext cx="8418111" cy="1200329"/>
              </a:xfrm>
              <a:prstGeom prst="rect">
                <a:avLst/>
              </a:prstGeom>
              <a:blipFill>
                <a:blip r:embed="rId4"/>
                <a:stretch>
                  <a:fillRect l="-1086" t="-4061" r="-145" b="-10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27" descr="OPL20U25GSXzBJYl68kk8uQGfFKzs7yb1M4KJWUiLk6ZEvGF+qCIPSnY57AbBFCvTW$2024 ID13 T9CTST nhan sp KNTT$ STT 108+K4lPs7H94VUqPe2XwIsfPRnrXQE//QTEXxb8/8N4CNc6FpgZahzpTjFhMzSA7T/nHJa11DE8Ng2TP3iAmRczFlmslSuUNOgUeb6yRvs0="/>
              <p:cNvSpPr/>
              <p:nvPr/>
            </p:nvSpPr>
            <p:spPr>
              <a:xfrm>
                <a:off x="131740" y="4233902"/>
                <a:ext cx="8288269" cy="830997"/>
              </a:xfrm>
              <a:prstGeom prst="rect">
                <a:avLst/>
              </a:prstGeom>
            </p:spPr>
            <p:txBody>
              <a:bodyPr wrap="square">
                <a:spAutoFit/>
              </a:bodyPr>
              <a:lstStyle/>
              <a:p>
                <a:pPr lvl="0" algn="just"/>
                <a:r>
                  <a:rPr lang="en-US" sz="240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a:t>
                </a:r>
              </a:p>
            </p:txBody>
          </p:sp>
        </mc:Choice>
        <mc:Fallback>
          <p:sp>
            <p:nvSpPr>
              <p:cNvPr id="28" name="Rectangle 27"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31740" y="4233902"/>
                <a:ext cx="8288269" cy="830997"/>
              </a:xfrm>
              <a:prstGeom prst="rect">
                <a:avLst/>
              </a:prstGeom>
              <a:blipFill>
                <a:blip r:embed="rId5"/>
                <a:stretch>
                  <a:fillRect l="-1177" t="-5882" r="-1104" b="-16176"/>
                </a:stretch>
              </a:blipFill>
            </p:spPr>
            <p:txBody>
              <a:bodyPr/>
              <a:lstStyle/>
              <a:p>
                <a:r>
                  <a:rPr lang="en-US">
                    <a:noFill/>
                  </a:rPr>
                  <a:t> </a:t>
                </a:r>
              </a:p>
            </p:txBody>
          </p:sp>
        </mc:Fallback>
      </mc:AlternateContent>
      <p:sp>
        <p:nvSpPr>
          <p:cNvPr id="30" name="Pentagon 29" descr="OPL20U25GSXzBJYl68kk8uQGfFKzs7yb1M4KJWUiLk6ZEvGF+qCIPSnY57AbBFCvTW$2024 ID13 T9CTST nhan sp KNTT$ STT 108+K4lPs7H94VUqPe2XwIsfPRnrXQE//QTEXxb8/8N4CNc6FpgZahzpTjFhMzSA7T/nHJa11DE8Ng2TP3iAmRczFlmslSuUNOgUeb6yRvs0=">
            <a:hlinkClick r:id="rId6" action="ppaction://hlinksldjump"/>
          </p:cNvPr>
          <p:cNvSpPr/>
          <p:nvPr/>
        </p:nvSpPr>
        <p:spPr>
          <a:xfrm>
            <a:off x="7727560" y="4763729"/>
            <a:ext cx="472543" cy="336181"/>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b="1">
                <a:solidFill>
                  <a:srgbClr val="C00000"/>
                </a:solidFill>
                <a:latin typeface="Times New Roman" panose="02020603050405020304" pitchFamily="18" charset="0"/>
                <a:cs typeface="Times New Roman" panose="02020603050405020304" pitchFamily="18" charset="0"/>
              </a:rPr>
              <a:t>LG HĐ1</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circle(in)">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1)</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2" name="Group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8E391FD-E68A-FB01-E099-091A10573224}"/>
              </a:ext>
            </a:extLst>
          </p:cNvPr>
          <p:cNvGrpSpPr/>
          <p:nvPr/>
        </p:nvGrpSpPr>
        <p:grpSpPr>
          <a:xfrm>
            <a:off x="545567" y="553796"/>
            <a:ext cx="4080222" cy="668620"/>
            <a:chOff x="1664084" y="1086525"/>
            <a:chExt cx="11278486" cy="1278436"/>
          </a:xfrm>
        </p:grpSpPr>
        <p:grpSp>
          <p:nvGrpSpPr>
            <p:cNvPr id="3" name="Group 7">
              <a:extLst>
                <a:ext uri="{FF2B5EF4-FFF2-40B4-BE49-F238E27FC236}">
                  <a16:creationId xmlns:a16="http://schemas.microsoft.com/office/drawing/2014/main" id="{4EBB7FC1-DC39-B1A3-83E5-B6A3F7906E3F}"/>
                </a:ext>
              </a:extLst>
            </p:cNvPr>
            <p:cNvGrpSpPr/>
            <p:nvPr/>
          </p:nvGrpSpPr>
          <p:grpSpPr>
            <a:xfrm>
              <a:off x="1664084" y="1086525"/>
              <a:ext cx="11278486" cy="1278436"/>
              <a:chOff x="0" y="-38100"/>
              <a:chExt cx="3995570" cy="452905"/>
            </a:xfrm>
          </p:grpSpPr>
          <p:sp>
            <p:nvSpPr>
              <p:cNvPr id="5" name="Freeform 8">
                <a:extLst>
                  <a:ext uri="{FF2B5EF4-FFF2-40B4-BE49-F238E27FC236}">
                    <a16:creationId xmlns:a16="http://schemas.microsoft.com/office/drawing/2014/main" id="{F38B5D29-3288-3A23-A0D0-8B3DB79EBA9B}"/>
                  </a:ext>
                </a:extLst>
              </p:cNvPr>
              <p:cNvSpPr/>
              <p:nvPr/>
            </p:nvSpPr>
            <p:spPr>
              <a:xfrm>
                <a:off x="203200" y="-19870"/>
                <a:ext cx="3792370" cy="434675"/>
              </a:xfrm>
              <a:custGeom>
                <a:avLst/>
                <a:gdLst/>
                <a:ahLst/>
                <a:cxnLst/>
                <a:rect l="l" t="t" r="r" b="b"/>
                <a:pathLst>
                  <a:path w="3447734" h="434675">
                    <a:moveTo>
                      <a:pt x="3447734" y="19870"/>
                    </a:moveTo>
                    <a:cubicBezTo>
                      <a:pt x="3365862" y="0"/>
                      <a:pt x="3280219" y="32714"/>
                      <a:pt x="3232443" y="102106"/>
                    </a:cubicBezTo>
                    <a:cubicBezTo>
                      <a:pt x="3184666" y="171499"/>
                      <a:pt x="3184666" y="263177"/>
                      <a:pt x="3232443" y="332569"/>
                    </a:cubicBezTo>
                    <a:cubicBezTo>
                      <a:pt x="3280219" y="401962"/>
                      <a:pt x="3365862" y="434675"/>
                      <a:pt x="3447734" y="414806"/>
                    </a:cubicBezTo>
                    <a:lnTo>
                      <a:pt x="0" y="414806"/>
                    </a:lnTo>
                    <a:cubicBezTo>
                      <a:pt x="81873" y="434675"/>
                      <a:pt x="167515" y="401962"/>
                      <a:pt x="215291" y="332569"/>
                    </a:cubicBezTo>
                    <a:cubicBezTo>
                      <a:pt x="263068" y="263177"/>
                      <a:pt x="263068" y="171499"/>
                      <a:pt x="215291" y="102106"/>
                    </a:cubicBezTo>
                    <a:cubicBezTo>
                      <a:pt x="167515" y="32714"/>
                      <a:pt x="81873" y="0"/>
                      <a:pt x="0" y="1987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9">
                <a:extLst>
                  <a:ext uri="{FF2B5EF4-FFF2-40B4-BE49-F238E27FC236}">
                    <a16:creationId xmlns:a16="http://schemas.microsoft.com/office/drawing/2014/main" id="{2280129D-28CB-E623-1C23-57373D50594E}"/>
                  </a:ext>
                </a:extLst>
              </p:cNvPr>
              <p:cNvSpPr txBox="1"/>
              <p:nvPr/>
            </p:nvSpPr>
            <p:spPr>
              <a:xfrm>
                <a:off x="0" y="-38100"/>
                <a:ext cx="812800" cy="444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18">
              <a:extLst>
                <a:ext uri="{FF2B5EF4-FFF2-40B4-BE49-F238E27FC236}">
                  <a16:creationId xmlns:a16="http://schemas.microsoft.com/office/drawing/2014/main" id="{00A2BF70-1491-734C-6BBB-603712B53010}"/>
                </a:ext>
              </a:extLst>
            </p:cNvPr>
            <p:cNvSpPr txBox="1"/>
            <p:nvPr/>
          </p:nvSpPr>
          <p:spPr>
            <a:xfrm>
              <a:off x="3143041" y="1409941"/>
              <a:ext cx="9012373" cy="743794"/>
            </a:xfrm>
            <a:prstGeom prst="rect">
              <a:avLst/>
            </a:prstGeom>
          </p:spPr>
          <p:txBody>
            <a:bodyPr wrap="square" lIns="0" tIns="0" rIns="0" bIns="0" rtlCol="0" anchor="t">
              <a:spAutoFit/>
            </a:bodyPr>
            <a:lstStyle/>
            <a:p>
              <a:pPr marL="0" marR="0" lvl="0" indent="0" algn="l" defTabSz="914400" rtl="0" eaLnBrk="1" fontAlgn="auto" latinLnBrk="0" hangingPunct="1">
                <a:lnSpc>
                  <a:spcPts val="2940"/>
                </a:lnSpc>
                <a:spcBef>
                  <a:spcPct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Phương</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pháp</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thế</a:t>
              </a:r>
              <a:endPar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pSp>
      <p:grpSp>
        <p:nvGrpSpPr>
          <p:cNvPr id="7" name="Group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943B26C3-C028-608A-CE25-C4DA678D54B0}"/>
              </a:ext>
            </a:extLst>
          </p:cNvPr>
          <p:cNvGrpSpPr/>
          <p:nvPr/>
        </p:nvGrpSpPr>
        <p:grpSpPr>
          <a:xfrm>
            <a:off x="87163" y="471967"/>
            <a:ext cx="830020" cy="842657"/>
            <a:chOff x="1219200" y="495300"/>
            <a:chExt cx="2093515" cy="2093515"/>
          </a:xfrm>
        </p:grpSpPr>
        <p:grpSp>
          <p:nvGrpSpPr>
            <p:cNvPr id="8" name="Group 7">
              <a:extLst>
                <a:ext uri="{FF2B5EF4-FFF2-40B4-BE49-F238E27FC236}">
                  <a16:creationId xmlns:a16="http://schemas.microsoft.com/office/drawing/2014/main" id="{B646F99A-12F4-6379-C697-51EC6E4F5201}"/>
                </a:ext>
              </a:extLst>
            </p:cNvPr>
            <p:cNvGrpSpPr/>
            <p:nvPr/>
          </p:nvGrpSpPr>
          <p:grpSpPr>
            <a:xfrm>
              <a:off x="1219200" y="495300"/>
              <a:ext cx="2093515" cy="2093515"/>
              <a:chOff x="5307857" y="563134"/>
              <a:chExt cx="2093515" cy="2093515"/>
            </a:xfrm>
          </p:grpSpPr>
          <p:grpSp>
            <p:nvGrpSpPr>
              <p:cNvPr id="10" name="Group 2">
                <a:extLst>
                  <a:ext uri="{FF2B5EF4-FFF2-40B4-BE49-F238E27FC236}">
                    <a16:creationId xmlns:a16="http://schemas.microsoft.com/office/drawing/2014/main" id="{B485F52B-8B49-2DD7-43A1-E3027388832C}"/>
                  </a:ext>
                </a:extLst>
              </p:cNvPr>
              <p:cNvGrpSpPr>
                <a:grpSpLocks noChangeAspect="1"/>
              </p:cNvGrpSpPr>
              <p:nvPr/>
            </p:nvGrpSpPr>
            <p:grpSpPr>
              <a:xfrm>
                <a:off x="5307857" y="563134"/>
                <a:ext cx="2093515" cy="2093515"/>
                <a:chOff x="0" y="0"/>
                <a:chExt cx="6355080" cy="6355080"/>
              </a:xfrm>
            </p:grpSpPr>
            <p:sp>
              <p:nvSpPr>
                <p:cNvPr id="14" name="Freeform 3">
                  <a:extLst>
                    <a:ext uri="{FF2B5EF4-FFF2-40B4-BE49-F238E27FC236}">
                      <a16:creationId xmlns:a16="http://schemas.microsoft.com/office/drawing/2014/main" id="{ABF1EB7C-04C1-C708-08A5-9938FA605C7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 name="Group 4">
                <a:extLst>
                  <a:ext uri="{FF2B5EF4-FFF2-40B4-BE49-F238E27FC236}">
                    <a16:creationId xmlns:a16="http://schemas.microsoft.com/office/drawing/2014/main" id="{E41AA4DE-64A6-D556-7A78-F4F4215FAD74}"/>
                  </a:ext>
                </a:extLst>
              </p:cNvPr>
              <p:cNvGrpSpPr/>
              <p:nvPr/>
            </p:nvGrpSpPr>
            <p:grpSpPr>
              <a:xfrm>
                <a:off x="5478998" y="734275"/>
                <a:ext cx="1751233" cy="1751233"/>
                <a:chOff x="0" y="0"/>
                <a:chExt cx="812800" cy="812800"/>
              </a:xfrm>
            </p:grpSpPr>
            <p:sp>
              <p:nvSpPr>
                <p:cNvPr id="12" name="Freeform 5">
                  <a:extLst>
                    <a:ext uri="{FF2B5EF4-FFF2-40B4-BE49-F238E27FC236}">
                      <a16:creationId xmlns:a16="http://schemas.microsoft.com/office/drawing/2014/main" id="{AADA8660-12A0-34EA-6902-28308A5B834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Box 6">
                  <a:extLst>
                    <a:ext uri="{FF2B5EF4-FFF2-40B4-BE49-F238E27FC236}">
                      <a16:creationId xmlns:a16="http://schemas.microsoft.com/office/drawing/2014/main" id="{DD4A6703-4EB9-DA44-2B7F-38339B01AE60}"/>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D3A3EEF7-902B-B43F-AF75-3F1A8FB22F07}"/>
                </a:ext>
              </a:extLst>
            </p:cNvPr>
            <p:cNvSpPr txBox="1"/>
            <p:nvPr/>
          </p:nvSpPr>
          <p:spPr>
            <a:xfrm>
              <a:off x="1650229" y="987096"/>
              <a:ext cx="1313311" cy="1091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1.</a:t>
              </a:r>
            </a:p>
          </p:txBody>
        </p:sp>
      </p:gr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40631780-5363-1F48-642C-A6E358C5B126}"/>
              </a:ext>
            </a:extLst>
          </p:cNvPr>
          <p:cNvSpPr txBox="1"/>
          <p:nvPr/>
        </p:nvSpPr>
        <p:spPr>
          <a:xfrm>
            <a:off x="384202" y="1260183"/>
            <a:ext cx="55171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Làm</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quen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80E72B03-CA53-D3EF-B6BA-C82614A795A2}"/>
                  </a:ext>
                </a:extLst>
              </p:cNvPr>
              <p:cNvSpPr txBox="1"/>
              <p:nvPr/>
            </p:nvSpPr>
            <p:spPr>
              <a:xfrm>
                <a:off x="384202" y="1819690"/>
                <a:ext cx="8440617" cy="9161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HĐ1: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Cho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e>
                        </m:eqArr>
                      </m:e>
                    </m:d>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Choice>
        <mc:Fallback>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80E72B03-CA53-D3EF-B6BA-C82614A795A2}"/>
                  </a:ext>
                </a:extLst>
              </p:cNvPr>
              <p:cNvSpPr txBox="1">
                <a:spLocks noRot="1" noChangeAspect="1" noMove="1" noResize="1" noEditPoints="1" noAdjustHandles="1" noChangeArrowheads="1" noChangeShapeType="1" noTextEdit="1"/>
              </p:cNvSpPr>
              <p:nvPr/>
            </p:nvSpPr>
            <p:spPr>
              <a:xfrm>
                <a:off x="384202" y="1819690"/>
                <a:ext cx="8440617" cy="916148"/>
              </a:xfrm>
              <a:prstGeom prst="rect">
                <a:avLst/>
              </a:prstGeom>
              <a:blipFill>
                <a:blip r:embed="rId3"/>
                <a:stretch>
                  <a:fillRect l="-1083"/>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83985104-EE3F-A589-B6AF-FBA8718E4A5E}"/>
              </a:ext>
            </a:extLst>
          </p:cNvPr>
          <p:cNvSpPr txBox="1"/>
          <p:nvPr/>
        </p:nvSpPr>
        <p:spPr>
          <a:xfrm>
            <a:off x="384202" y="2520363"/>
            <a:ext cx="2182265"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endParaRPr 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7CDBD99-1F68-BA37-9E21-A5DE595398AC}"/>
                  </a:ext>
                </a:extLst>
              </p:cNvPr>
              <p:cNvSpPr txBox="1"/>
              <p:nvPr/>
            </p:nvSpPr>
            <p:spPr>
              <a:xfrm>
                <a:off x="384202" y="2959059"/>
                <a:ext cx="834486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=3−</m:t>
                    </m:r>
                    <m:r>
                      <a:rPr lang="en-US" sz="2400" b="0" i="1" smtClean="0">
                        <a:latin typeface="Cambria Math" panose="020405030504060302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p>
              <a:p>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𝑥</m:t>
                    </m:r>
                    <m:r>
                      <a:rPr lang="en-US" sz="2400" b="0" i="1" smtClean="0">
                        <a:latin typeface="Cambria Math" panose="02040503050406030204" pitchFamily="18" charset="0"/>
                      </a:rPr>
                      <m:t>−3.</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3−</m:t>
                        </m:r>
                        <m:r>
                          <a:rPr lang="en-US" sz="2400" b="0" i="1" smtClean="0">
                            <a:latin typeface="Cambria Math" panose="02040503050406030204" pitchFamily="18" charset="0"/>
                          </a:rPr>
                          <m:t>𝑥</m:t>
                        </m:r>
                      </m:e>
                    </m:d>
                    <m:r>
                      <a:rPr lang="en-US" sz="2400" b="0" i="1" smtClean="0">
                        <a:latin typeface="Cambria Math" panose="02040503050406030204" pitchFamily="18" charset="0"/>
                      </a:rPr>
                      <m:t>=1</m:t>
                    </m:r>
                  </m:oMath>
                </a14:m>
                <a:r>
                  <a:rPr lang="en-US" sz="2400" dirty="0">
                    <a:latin typeface="Times New Roman" panose="02020603050405020304" pitchFamily="18" charset="0"/>
                    <a:cs typeface="Times New Roman" panose="02020603050405020304" pitchFamily="18" charset="0"/>
                  </a:rPr>
                  <a:t> hay </a:t>
                </a:r>
                <a14:m>
                  <m:oMath xmlns:m="http://schemas.openxmlformats.org/officeDocument/2006/math">
                    <m:r>
                      <a:rPr lang="en-US" sz="2400" b="0" i="1" smtClean="0">
                        <a:latin typeface="Cambria Math" panose="02040503050406030204" pitchFamily="18" charset="0"/>
                      </a:rPr>
                      <m:t>5</m:t>
                    </m:r>
                    <m:r>
                      <a:rPr lang="en-US" sz="2400" b="0" i="1" smtClean="0">
                        <a:latin typeface="Cambria Math" panose="02040503050406030204" pitchFamily="18" charset="0"/>
                      </a:rPr>
                      <m:t>𝑥</m:t>
                    </m:r>
                    <m:r>
                      <a:rPr lang="en-US" sz="2400" b="0" i="1" smtClean="0">
                        <a:latin typeface="Cambria Math" panose="02040503050406030204" pitchFamily="18" charset="0"/>
                      </a:rPr>
                      <m:t>−9=1</m:t>
                    </m:r>
                    <m:r>
                      <a:rPr lang="en-US" sz="2400" b="0" i="0" smtClean="0">
                        <a:latin typeface="Cambria Math" panose="02040503050406030204" pitchFamily="18" charset="0"/>
                      </a:rPr>
                      <m:t>, </m:t>
                    </m:r>
                  </m:oMath>
                </a14:m>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=2</m:t>
                    </m:r>
                  </m:oMath>
                </a14:m>
                <a:r>
                  <a:rPr lang="en-US" sz="2400" dirty="0">
                    <a:latin typeface="Times New Roman" panose="02020603050405020304" pitchFamily="18" charset="0"/>
                    <a:cs typeface="Times New Roman" panose="02020603050405020304" pitchFamily="18" charset="0"/>
                  </a:rPr>
                  <a:t>.</a:t>
                </a:r>
              </a:p>
            </p:txBody>
          </p:sp>
        </mc:Choice>
        <mc:Fallback>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7CDBD99-1F68-BA37-9E21-A5DE595398AC}"/>
                  </a:ext>
                </a:extLst>
              </p:cNvPr>
              <p:cNvSpPr txBox="1">
                <a:spLocks noRot="1" noChangeAspect="1" noMove="1" noResize="1" noEditPoints="1" noAdjustHandles="1" noChangeArrowheads="1" noChangeShapeType="1" noTextEdit="1"/>
              </p:cNvSpPr>
              <p:nvPr/>
            </p:nvSpPr>
            <p:spPr>
              <a:xfrm>
                <a:off x="384202" y="2959059"/>
                <a:ext cx="8344860" cy="1200329"/>
              </a:xfrm>
              <a:prstGeom prst="rect">
                <a:avLst/>
              </a:prstGeom>
              <a:blipFill>
                <a:blip r:embed="rId4"/>
                <a:stretch>
                  <a:fillRect l="-1096" t="-4061" b="-10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56D8460-A8C3-B4CE-E0BD-E2D6EF3AF2D2}"/>
                  </a:ext>
                </a:extLst>
              </p:cNvPr>
              <p:cNvSpPr txBox="1"/>
              <p:nvPr/>
            </p:nvSpPr>
            <p:spPr>
              <a:xfrm>
                <a:off x="384203" y="4172110"/>
                <a:ext cx="7876134" cy="83099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=3−2=1</m:t>
                    </m:r>
                    <m:r>
                      <a:rPr lang="en-US" sz="2400" b="0" i="0" smtClean="0">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smtClean="0">
                            <a:latin typeface="Cambria Math" panose="02040503050406030204" pitchFamily="18" charset="0"/>
                          </a:rPr>
                        </m:ctrlPr>
                      </m:dPr>
                      <m:e>
                        <m:r>
                          <a:rPr lang="en-US" sz="2400" b="0" i="1" smtClean="0">
                            <a:latin typeface="Cambria Math" panose="02040503050406030204" pitchFamily="18" charset="0"/>
                          </a:rPr>
                          <m:t>2;1</m:t>
                        </m:r>
                      </m:e>
                    </m:d>
                  </m:oMath>
                </a14:m>
                <a:r>
                  <a:rPr lang="en-US" sz="2400" dirty="0">
                    <a:latin typeface="Times New Roman" panose="02020603050405020304" pitchFamily="18" charset="0"/>
                    <a:cs typeface="Times New Roman" panose="02020603050405020304" pitchFamily="18" charset="0"/>
                  </a:rPr>
                  <a:t>.</a:t>
                </a:r>
              </a:p>
            </p:txBody>
          </p:sp>
        </mc:Choice>
        <mc:Fallback>
          <p:sp>
            <p:nvSpPr>
              <p:cNvPr id="28" name="TextBox 2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56D8460-A8C3-B4CE-E0BD-E2D6EF3AF2D2}"/>
                  </a:ext>
                </a:extLst>
              </p:cNvPr>
              <p:cNvSpPr txBox="1">
                <a:spLocks noRot="1" noChangeAspect="1" noMove="1" noResize="1" noEditPoints="1" noAdjustHandles="1" noChangeArrowheads="1" noChangeShapeType="1" noTextEdit="1"/>
              </p:cNvSpPr>
              <p:nvPr/>
            </p:nvSpPr>
            <p:spPr>
              <a:xfrm>
                <a:off x="384203" y="4172110"/>
                <a:ext cx="7876134" cy="830997"/>
              </a:xfrm>
              <a:prstGeom prst="rect">
                <a:avLst/>
              </a:prstGeom>
              <a:blipFill>
                <a:blip r:embed="rId5"/>
                <a:stretch>
                  <a:fillRect l="-1161" t="-5839" r="-1238" b="-15328"/>
                </a:stretch>
              </a:blipFill>
            </p:spPr>
            <p:txBody>
              <a:bodyPr/>
              <a:lstStyle/>
              <a:p>
                <a:r>
                  <a:rPr lang="en-US">
                    <a:noFill/>
                  </a:rPr>
                  <a:t> </a:t>
                </a:r>
              </a:p>
            </p:txBody>
          </p:sp>
        </mc:Fallback>
      </mc:AlternateContent>
    </p:spTree>
    <p:extLst>
      <p:ext uri="{BB962C8B-B14F-4D97-AF65-F5344CB8AC3E}">
        <p14:creationId xmlns:p14="http://schemas.microsoft.com/office/powerpoint/2010/main" val="3818239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1)</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2" name="Group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8E391FD-E68A-FB01-E099-091A10573224}"/>
              </a:ext>
            </a:extLst>
          </p:cNvPr>
          <p:cNvGrpSpPr/>
          <p:nvPr/>
        </p:nvGrpSpPr>
        <p:grpSpPr>
          <a:xfrm>
            <a:off x="622407" y="653688"/>
            <a:ext cx="4080222" cy="668620"/>
            <a:chOff x="1664084" y="1086525"/>
            <a:chExt cx="11278486" cy="1278436"/>
          </a:xfrm>
        </p:grpSpPr>
        <p:grpSp>
          <p:nvGrpSpPr>
            <p:cNvPr id="3" name="Group 7">
              <a:extLst>
                <a:ext uri="{FF2B5EF4-FFF2-40B4-BE49-F238E27FC236}">
                  <a16:creationId xmlns:a16="http://schemas.microsoft.com/office/drawing/2014/main" id="{4EBB7FC1-DC39-B1A3-83E5-B6A3F7906E3F}"/>
                </a:ext>
              </a:extLst>
            </p:cNvPr>
            <p:cNvGrpSpPr/>
            <p:nvPr/>
          </p:nvGrpSpPr>
          <p:grpSpPr>
            <a:xfrm>
              <a:off x="1664084" y="1086525"/>
              <a:ext cx="11278486" cy="1278436"/>
              <a:chOff x="0" y="-38100"/>
              <a:chExt cx="3995570" cy="452905"/>
            </a:xfrm>
          </p:grpSpPr>
          <p:sp>
            <p:nvSpPr>
              <p:cNvPr id="5" name="Freeform 8">
                <a:extLst>
                  <a:ext uri="{FF2B5EF4-FFF2-40B4-BE49-F238E27FC236}">
                    <a16:creationId xmlns:a16="http://schemas.microsoft.com/office/drawing/2014/main" id="{F38B5D29-3288-3A23-A0D0-8B3DB79EBA9B}"/>
                  </a:ext>
                </a:extLst>
              </p:cNvPr>
              <p:cNvSpPr/>
              <p:nvPr/>
            </p:nvSpPr>
            <p:spPr>
              <a:xfrm>
                <a:off x="203200" y="-19870"/>
                <a:ext cx="3792370" cy="434675"/>
              </a:xfrm>
              <a:custGeom>
                <a:avLst/>
                <a:gdLst/>
                <a:ahLst/>
                <a:cxnLst/>
                <a:rect l="l" t="t" r="r" b="b"/>
                <a:pathLst>
                  <a:path w="3447734" h="434675">
                    <a:moveTo>
                      <a:pt x="3447734" y="19870"/>
                    </a:moveTo>
                    <a:cubicBezTo>
                      <a:pt x="3365862" y="0"/>
                      <a:pt x="3280219" y="32714"/>
                      <a:pt x="3232443" y="102106"/>
                    </a:cubicBezTo>
                    <a:cubicBezTo>
                      <a:pt x="3184666" y="171499"/>
                      <a:pt x="3184666" y="263177"/>
                      <a:pt x="3232443" y="332569"/>
                    </a:cubicBezTo>
                    <a:cubicBezTo>
                      <a:pt x="3280219" y="401962"/>
                      <a:pt x="3365862" y="434675"/>
                      <a:pt x="3447734" y="414806"/>
                    </a:cubicBezTo>
                    <a:lnTo>
                      <a:pt x="0" y="414806"/>
                    </a:lnTo>
                    <a:cubicBezTo>
                      <a:pt x="81873" y="434675"/>
                      <a:pt x="167515" y="401962"/>
                      <a:pt x="215291" y="332569"/>
                    </a:cubicBezTo>
                    <a:cubicBezTo>
                      <a:pt x="263068" y="263177"/>
                      <a:pt x="263068" y="171499"/>
                      <a:pt x="215291" y="102106"/>
                    </a:cubicBezTo>
                    <a:cubicBezTo>
                      <a:pt x="167515" y="32714"/>
                      <a:pt x="81873" y="0"/>
                      <a:pt x="0" y="1987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9">
                <a:extLst>
                  <a:ext uri="{FF2B5EF4-FFF2-40B4-BE49-F238E27FC236}">
                    <a16:creationId xmlns:a16="http://schemas.microsoft.com/office/drawing/2014/main" id="{2280129D-28CB-E623-1C23-57373D50594E}"/>
                  </a:ext>
                </a:extLst>
              </p:cNvPr>
              <p:cNvSpPr txBox="1"/>
              <p:nvPr/>
            </p:nvSpPr>
            <p:spPr>
              <a:xfrm>
                <a:off x="0" y="-38100"/>
                <a:ext cx="812800" cy="444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18">
              <a:extLst>
                <a:ext uri="{FF2B5EF4-FFF2-40B4-BE49-F238E27FC236}">
                  <a16:creationId xmlns:a16="http://schemas.microsoft.com/office/drawing/2014/main" id="{00A2BF70-1491-734C-6BBB-603712B53010}"/>
                </a:ext>
              </a:extLst>
            </p:cNvPr>
            <p:cNvSpPr txBox="1"/>
            <p:nvPr/>
          </p:nvSpPr>
          <p:spPr>
            <a:xfrm>
              <a:off x="3143041" y="1409941"/>
              <a:ext cx="9012373" cy="743794"/>
            </a:xfrm>
            <a:prstGeom prst="rect">
              <a:avLst/>
            </a:prstGeom>
          </p:spPr>
          <p:txBody>
            <a:bodyPr wrap="square" lIns="0" tIns="0" rIns="0" bIns="0" rtlCol="0" anchor="t">
              <a:spAutoFit/>
            </a:bodyPr>
            <a:lstStyle/>
            <a:p>
              <a:pPr marL="0" marR="0" lvl="0" indent="0" algn="l" defTabSz="914400" rtl="0" eaLnBrk="1" fontAlgn="auto" latinLnBrk="0" hangingPunct="1">
                <a:lnSpc>
                  <a:spcPts val="2940"/>
                </a:lnSpc>
                <a:spcBef>
                  <a:spcPct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Phương</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pháp</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thế</a:t>
              </a:r>
              <a:endPar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pSp>
      <p:grpSp>
        <p:nvGrpSpPr>
          <p:cNvPr id="7" name="Group 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943B26C3-C028-608A-CE25-C4DA678D54B0}"/>
              </a:ext>
            </a:extLst>
          </p:cNvPr>
          <p:cNvGrpSpPr/>
          <p:nvPr/>
        </p:nvGrpSpPr>
        <p:grpSpPr>
          <a:xfrm>
            <a:off x="164003" y="571859"/>
            <a:ext cx="830020" cy="842657"/>
            <a:chOff x="1219200" y="495300"/>
            <a:chExt cx="2093515" cy="2093515"/>
          </a:xfrm>
        </p:grpSpPr>
        <p:grpSp>
          <p:nvGrpSpPr>
            <p:cNvPr id="8" name="Group 7">
              <a:extLst>
                <a:ext uri="{FF2B5EF4-FFF2-40B4-BE49-F238E27FC236}">
                  <a16:creationId xmlns:a16="http://schemas.microsoft.com/office/drawing/2014/main" id="{B646F99A-12F4-6379-C697-51EC6E4F5201}"/>
                </a:ext>
              </a:extLst>
            </p:cNvPr>
            <p:cNvGrpSpPr/>
            <p:nvPr/>
          </p:nvGrpSpPr>
          <p:grpSpPr>
            <a:xfrm>
              <a:off x="1219200" y="495300"/>
              <a:ext cx="2093515" cy="2093515"/>
              <a:chOff x="5307857" y="563134"/>
              <a:chExt cx="2093515" cy="2093515"/>
            </a:xfrm>
          </p:grpSpPr>
          <p:grpSp>
            <p:nvGrpSpPr>
              <p:cNvPr id="10" name="Group 2">
                <a:extLst>
                  <a:ext uri="{FF2B5EF4-FFF2-40B4-BE49-F238E27FC236}">
                    <a16:creationId xmlns:a16="http://schemas.microsoft.com/office/drawing/2014/main" id="{B485F52B-8B49-2DD7-43A1-E3027388832C}"/>
                  </a:ext>
                </a:extLst>
              </p:cNvPr>
              <p:cNvGrpSpPr>
                <a:grpSpLocks noChangeAspect="1"/>
              </p:cNvGrpSpPr>
              <p:nvPr/>
            </p:nvGrpSpPr>
            <p:grpSpPr>
              <a:xfrm>
                <a:off x="5307857" y="563134"/>
                <a:ext cx="2093515" cy="2093515"/>
                <a:chOff x="0" y="0"/>
                <a:chExt cx="6355080" cy="6355080"/>
              </a:xfrm>
            </p:grpSpPr>
            <p:sp>
              <p:nvSpPr>
                <p:cNvPr id="14" name="Freeform 3">
                  <a:extLst>
                    <a:ext uri="{FF2B5EF4-FFF2-40B4-BE49-F238E27FC236}">
                      <a16:creationId xmlns:a16="http://schemas.microsoft.com/office/drawing/2014/main" id="{ABF1EB7C-04C1-C708-08A5-9938FA605C7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 name="Group 4">
                <a:extLst>
                  <a:ext uri="{FF2B5EF4-FFF2-40B4-BE49-F238E27FC236}">
                    <a16:creationId xmlns:a16="http://schemas.microsoft.com/office/drawing/2014/main" id="{E41AA4DE-64A6-D556-7A78-F4F4215FAD74}"/>
                  </a:ext>
                </a:extLst>
              </p:cNvPr>
              <p:cNvGrpSpPr/>
              <p:nvPr/>
            </p:nvGrpSpPr>
            <p:grpSpPr>
              <a:xfrm>
                <a:off x="5478998" y="734275"/>
                <a:ext cx="1751233" cy="1751233"/>
                <a:chOff x="0" y="0"/>
                <a:chExt cx="812800" cy="812800"/>
              </a:xfrm>
            </p:grpSpPr>
            <p:sp>
              <p:nvSpPr>
                <p:cNvPr id="12" name="Freeform 5">
                  <a:extLst>
                    <a:ext uri="{FF2B5EF4-FFF2-40B4-BE49-F238E27FC236}">
                      <a16:creationId xmlns:a16="http://schemas.microsoft.com/office/drawing/2014/main" id="{AADA8660-12A0-34EA-6902-28308A5B834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Box 6">
                  <a:extLst>
                    <a:ext uri="{FF2B5EF4-FFF2-40B4-BE49-F238E27FC236}">
                      <a16:creationId xmlns:a16="http://schemas.microsoft.com/office/drawing/2014/main" id="{DD4A6703-4EB9-DA44-2B7F-38339B01AE60}"/>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D3A3EEF7-902B-B43F-AF75-3F1A8FB22F07}"/>
                </a:ext>
              </a:extLst>
            </p:cNvPr>
            <p:cNvSpPr txBox="1"/>
            <p:nvPr/>
          </p:nvSpPr>
          <p:spPr>
            <a:xfrm>
              <a:off x="1650229" y="987096"/>
              <a:ext cx="1313311" cy="1091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1.</a:t>
              </a:r>
            </a:p>
          </p:txBody>
        </p:sp>
      </p:gr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40631780-5363-1F48-642C-A6E358C5B126}"/>
              </a:ext>
            </a:extLst>
          </p:cNvPr>
          <p:cNvSpPr txBox="1"/>
          <p:nvPr/>
        </p:nvSpPr>
        <p:spPr>
          <a:xfrm>
            <a:off x="334894" y="1503726"/>
            <a:ext cx="55171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Làm</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quen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9" name="Oval 28"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3F89CA-D316-BE00-37DD-81570FADDF50}"/>
              </a:ext>
            </a:extLst>
          </p:cNvPr>
          <p:cNvSpPr/>
          <p:nvPr/>
        </p:nvSpPr>
        <p:spPr>
          <a:xfrm>
            <a:off x="5622319" y="497911"/>
            <a:ext cx="3500523" cy="178732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Từ</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HĐ1,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em</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nêu</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bước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p:txBody>
      </p:sp>
      <p:sp>
        <p:nvSpPr>
          <p:cNvPr id="30" name="TextBox 29"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41ACD7B7-706D-8C03-6D79-F233DE64A3EC}"/>
              </a:ext>
            </a:extLst>
          </p:cNvPr>
          <p:cNvSpPr txBox="1"/>
          <p:nvPr/>
        </p:nvSpPr>
        <p:spPr>
          <a:xfrm>
            <a:off x="296948" y="2261312"/>
            <a:ext cx="8083602" cy="2308324"/>
          </a:xfrm>
          <a:prstGeom prst="rect">
            <a:avLst/>
          </a:prstGeom>
          <a:noFill/>
        </p:spPr>
        <p:txBody>
          <a:bodyPr wrap="square" rtlCol="0">
            <a:spAutoFit/>
          </a:bodyPr>
          <a:lstStyle/>
          <a:p>
            <a:pPr algn="just"/>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giải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bằng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pháp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thế</a:t>
            </a:r>
            <a:r>
              <a:rPr lang="en-US" sz="2400" b="1" i="1"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diễn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ẩn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ẩn</a:t>
            </a:r>
            <a:r>
              <a:rPr lang="en-US" sz="2400" dirty="0">
                <a:solidFill>
                  <a:srgbClr val="FF0000"/>
                </a:solidFill>
                <a:latin typeface="Times New Roman" panose="02020603050405020304" pitchFamily="18" charset="0"/>
                <a:cs typeface="Times New Roman" panose="02020603050405020304" pitchFamily="18" charset="0"/>
              </a:rPr>
              <a:t> kia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còn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ẩn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460663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xit" presetSubtype="12" fill="hold" grpId="1" nodeType="clickEffect">
                                  <p:stCondLst>
                                    <p:cond delay="0"/>
                                  </p:stCondLst>
                                  <p:childTnLst>
                                    <p:animEffect transition="out" filter="strips(downLeft)">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wipe(down)">
                                      <p:cBhvr>
                                        <p:cTn id="16" dur="500"/>
                                        <p:tgtEl>
                                          <p:spTgt spid="3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0">
                                            <p:txEl>
                                              <p:pRg st="1" end="1"/>
                                            </p:txEl>
                                          </p:spTgt>
                                        </p:tgtEl>
                                        <p:attrNameLst>
                                          <p:attrName>style.visibility</p:attrName>
                                        </p:attrNameLst>
                                      </p:cBhvr>
                                      <p:to>
                                        <p:strVal val="visible"/>
                                      </p:to>
                                    </p:set>
                                    <p:animEffect transition="in" filter="wipe(down)">
                                      <p:cBhvr>
                                        <p:cTn id="21" dur="500"/>
                                        <p:tgtEl>
                                          <p:spTgt spid="3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xEl>
                                              <p:pRg st="2" end="2"/>
                                            </p:txEl>
                                          </p:spTgt>
                                        </p:tgtEl>
                                        <p:attrNameLst>
                                          <p:attrName>style.visibility</p:attrName>
                                        </p:attrNameLst>
                                      </p:cBhvr>
                                      <p:to>
                                        <p:strVal val="visible"/>
                                      </p:to>
                                    </p:set>
                                    <p:animEffect transition="in" filter="wipe(down)">
                                      <p:cBhvr>
                                        <p:cTn id="26"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1)</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29" name="Group 28" descr="OPL20U25GSXzBJYl68kk8uQGfFKzs7yb1M4KJWUiLk6ZEvGF+qCIPSnY57AbBFCvTW$2024 ID13 T9CTST nhan sp KNTT$ STT 108+K4lPs7H94VUqPe2XwIsfPRnrXQE//QTEXxb8/8N4CNc6FpgZahzpTjFhMzSA7T/nHJa11DE8Ng2TP3iAmRczFlmslSuUNOgUeb6yRvs0="/>
          <p:cNvGrpSpPr/>
          <p:nvPr/>
        </p:nvGrpSpPr>
        <p:grpSpPr>
          <a:xfrm>
            <a:off x="150778" y="474935"/>
            <a:ext cx="4421222" cy="809999"/>
            <a:chOff x="164003" y="571859"/>
            <a:chExt cx="4538626" cy="842657"/>
          </a:xfrm>
        </p:grpSpPr>
        <p:grpSp>
          <p:nvGrpSpPr>
            <p:cNvPr id="2" name="Group 1" descr="OPL20U25GSXzBJYl68kk8uQGfFKzs7yb1M4KJWUiLk6ZEvGF+qCIPSnY57AbBFCvTW2023.18.144+K4lPs7H94VUqPe2XwIsfPRnrXQE//QTEXxb8/8N4CNc6FpgZahzpTjFhMzSA7T/nHJa11DE8Ng2TP3iAmRczFlmslSuUNOgUeb6yRvs0=">
              <a:extLst>
                <a:ext uri="{FF2B5EF4-FFF2-40B4-BE49-F238E27FC236}">
                  <a16:creationId xmlns:a16="http://schemas.microsoft.com/office/drawing/2014/main" id="{08E391FD-E68A-FB01-E099-091A10573224}"/>
                </a:ext>
              </a:extLst>
            </p:cNvPr>
            <p:cNvGrpSpPr/>
            <p:nvPr/>
          </p:nvGrpSpPr>
          <p:grpSpPr>
            <a:xfrm>
              <a:off x="622407" y="653688"/>
              <a:ext cx="4080222" cy="668620"/>
              <a:chOff x="1664084" y="1086525"/>
              <a:chExt cx="11278486" cy="1278436"/>
            </a:xfrm>
          </p:grpSpPr>
          <p:grpSp>
            <p:nvGrpSpPr>
              <p:cNvPr id="3" name="Group 7">
                <a:extLst>
                  <a:ext uri="{FF2B5EF4-FFF2-40B4-BE49-F238E27FC236}">
                    <a16:creationId xmlns:a16="http://schemas.microsoft.com/office/drawing/2014/main" id="{4EBB7FC1-DC39-B1A3-83E5-B6A3F7906E3F}"/>
                  </a:ext>
                </a:extLst>
              </p:cNvPr>
              <p:cNvGrpSpPr/>
              <p:nvPr/>
            </p:nvGrpSpPr>
            <p:grpSpPr>
              <a:xfrm>
                <a:off x="1664084" y="1086525"/>
                <a:ext cx="11278486" cy="1278436"/>
                <a:chOff x="0" y="-38100"/>
                <a:chExt cx="3995570" cy="452905"/>
              </a:xfrm>
            </p:grpSpPr>
            <p:sp>
              <p:nvSpPr>
                <p:cNvPr id="5" name="Freeform 8">
                  <a:extLst>
                    <a:ext uri="{FF2B5EF4-FFF2-40B4-BE49-F238E27FC236}">
                      <a16:creationId xmlns:a16="http://schemas.microsoft.com/office/drawing/2014/main" id="{F38B5D29-3288-3A23-A0D0-8B3DB79EBA9B}"/>
                    </a:ext>
                  </a:extLst>
                </p:cNvPr>
                <p:cNvSpPr/>
                <p:nvPr/>
              </p:nvSpPr>
              <p:spPr>
                <a:xfrm>
                  <a:off x="203200" y="-19870"/>
                  <a:ext cx="3792370" cy="434675"/>
                </a:xfrm>
                <a:custGeom>
                  <a:avLst/>
                  <a:gdLst/>
                  <a:ahLst/>
                  <a:cxnLst/>
                  <a:rect l="l" t="t" r="r" b="b"/>
                  <a:pathLst>
                    <a:path w="3447734" h="434675">
                      <a:moveTo>
                        <a:pt x="3447734" y="19870"/>
                      </a:moveTo>
                      <a:cubicBezTo>
                        <a:pt x="3365862" y="0"/>
                        <a:pt x="3280219" y="32714"/>
                        <a:pt x="3232443" y="102106"/>
                      </a:cubicBezTo>
                      <a:cubicBezTo>
                        <a:pt x="3184666" y="171499"/>
                        <a:pt x="3184666" y="263177"/>
                        <a:pt x="3232443" y="332569"/>
                      </a:cubicBezTo>
                      <a:cubicBezTo>
                        <a:pt x="3280219" y="401962"/>
                        <a:pt x="3365862" y="434675"/>
                        <a:pt x="3447734" y="414806"/>
                      </a:cubicBezTo>
                      <a:lnTo>
                        <a:pt x="0" y="414806"/>
                      </a:lnTo>
                      <a:cubicBezTo>
                        <a:pt x="81873" y="434675"/>
                        <a:pt x="167515" y="401962"/>
                        <a:pt x="215291" y="332569"/>
                      </a:cubicBezTo>
                      <a:cubicBezTo>
                        <a:pt x="263068" y="263177"/>
                        <a:pt x="263068" y="171499"/>
                        <a:pt x="215291" y="102106"/>
                      </a:cubicBezTo>
                      <a:cubicBezTo>
                        <a:pt x="167515" y="32714"/>
                        <a:pt x="81873" y="0"/>
                        <a:pt x="0" y="1987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9">
                  <a:extLst>
                    <a:ext uri="{FF2B5EF4-FFF2-40B4-BE49-F238E27FC236}">
                      <a16:creationId xmlns:a16="http://schemas.microsoft.com/office/drawing/2014/main" id="{2280129D-28CB-E623-1C23-57373D50594E}"/>
                    </a:ext>
                  </a:extLst>
                </p:cNvPr>
                <p:cNvSpPr txBox="1"/>
                <p:nvPr/>
              </p:nvSpPr>
              <p:spPr>
                <a:xfrm>
                  <a:off x="0" y="-38100"/>
                  <a:ext cx="812800" cy="444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18">
                <a:extLst>
                  <a:ext uri="{FF2B5EF4-FFF2-40B4-BE49-F238E27FC236}">
                    <a16:creationId xmlns:a16="http://schemas.microsoft.com/office/drawing/2014/main" id="{00A2BF70-1491-734C-6BBB-603712B53010}"/>
                  </a:ext>
                </a:extLst>
              </p:cNvPr>
              <p:cNvSpPr txBox="1"/>
              <p:nvPr/>
            </p:nvSpPr>
            <p:spPr>
              <a:xfrm>
                <a:off x="3143041" y="1409941"/>
                <a:ext cx="9012373" cy="743794"/>
              </a:xfrm>
              <a:prstGeom prst="rect">
                <a:avLst/>
              </a:prstGeom>
            </p:spPr>
            <p:txBody>
              <a:bodyPr wrap="square" lIns="0" tIns="0" rIns="0" bIns="0" rtlCol="0" anchor="t">
                <a:spAutoFit/>
              </a:bodyPr>
              <a:lstStyle/>
              <a:p>
                <a:pPr marL="0" marR="0" lvl="0" indent="0" algn="l" defTabSz="914400" rtl="0" eaLnBrk="1" fontAlgn="auto" latinLnBrk="0" hangingPunct="1">
                  <a:lnSpc>
                    <a:spcPts val="2940"/>
                  </a:lnSpc>
                  <a:spcBef>
                    <a:spcPct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Phương</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pháp</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thế</a:t>
                </a:r>
                <a:endPar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pSp>
        <p:grpSp>
          <p:nvGrpSpPr>
            <p:cNvPr id="7" name="Group 6" descr="OPL20U25GSXzBJYl68kk8uQGfFKzs7yb1M4KJWUiLk6ZEvGF+qCIPSnY57AbBFCvTW2023.18.144+K4lPs7H94VUqPe2XwIsfPRnrXQE//QTEXxb8/8N4CNc6FpgZahzpTjFhMzSA7T/nHJa11DE8Ng2TP3iAmRczFlmslSuUNOgUeb6yRvs0=">
              <a:extLst>
                <a:ext uri="{FF2B5EF4-FFF2-40B4-BE49-F238E27FC236}">
                  <a16:creationId xmlns:a16="http://schemas.microsoft.com/office/drawing/2014/main" id="{943B26C3-C028-608A-CE25-C4DA678D54B0}"/>
                </a:ext>
              </a:extLst>
            </p:cNvPr>
            <p:cNvGrpSpPr/>
            <p:nvPr/>
          </p:nvGrpSpPr>
          <p:grpSpPr>
            <a:xfrm>
              <a:off x="164003" y="571859"/>
              <a:ext cx="830020" cy="842657"/>
              <a:chOff x="1219200" y="495300"/>
              <a:chExt cx="2093515" cy="2093515"/>
            </a:xfrm>
          </p:grpSpPr>
          <p:grpSp>
            <p:nvGrpSpPr>
              <p:cNvPr id="8" name="Group 7">
                <a:extLst>
                  <a:ext uri="{FF2B5EF4-FFF2-40B4-BE49-F238E27FC236}">
                    <a16:creationId xmlns:a16="http://schemas.microsoft.com/office/drawing/2014/main" id="{B646F99A-12F4-6379-C697-51EC6E4F5201}"/>
                  </a:ext>
                </a:extLst>
              </p:cNvPr>
              <p:cNvGrpSpPr/>
              <p:nvPr/>
            </p:nvGrpSpPr>
            <p:grpSpPr>
              <a:xfrm>
                <a:off x="1219200" y="495300"/>
                <a:ext cx="2093515" cy="2093515"/>
                <a:chOff x="5307857" y="563134"/>
                <a:chExt cx="2093515" cy="2093515"/>
              </a:xfrm>
            </p:grpSpPr>
            <p:grpSp>
              <p:nvGrpSpPr>
                <p:cNvPr id="10" name="Group 2">
                  <a:extLst>
                    <a:ext uri="{FF2B5EF4-FFF2-40B4-BE49-F238E27FC236}">
                      <a16:creationId xmlns:a16="http://schemas.microsoft.com/office/drawing/2014/main" id="{B485F52B-8B49-2DD7-43A1-E3027388832C}"/>
                    </a:ext>
                  </a:extLst>
                </p:cNvPr>
                <p:cNvGrpSpPr>
                  <a:grpSpLocks noChangeAspect="1"/>
                </p:cNvGrpSpPr>
                <p:nvPr/>
              </p:nvGrpSpPr>
              <p:grpSpPr>
                <a:xfrm>
                  <a:off x="5307857" y="563134"/>
                  <a:ext cx="2093515" cy="2093515"/>
                  <a:chOff x="0" y="0"/>
                  <a:chExt cx="6355080" cy="6355080"/>
                </a:xfrm>
              </p:grpSpPr>
              <p:sp>
                <p:nvSpPr>
                  <p:cNvPr id="14" name="Freeform 3">
                    <a:extLst>
                      <a:ext uri="{FF2B5EF4-FFF2-40B4-BE49-F238E27FC236}">
                        <a16:creationId xmlns:a16="http://schemas.microsoft.com/office/drawing/2014/main" id="{ABF1EB7C-04C1-C708-08A5-9938FA605C7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 name="Group 4">
                  <a:extLst>
                    <a:ext uri="{FF2B5EF4-FFF2-40B4-BE49-F238E27FC236}">
                      <a16:creationId xmlns:a16="http://schemas.microsoft.com/office/drawing/2014/main" id="{E41AA4DE-64A6-D556-7A78-F4F4215FAD74}"/>
                    </a:ext>
                  </a:extLst>
                </p:cNvPr>
                <p:cNvGrpSpPr/>
                <p:nvPr/>
              </p:nvGrpSpPr>
              <p:grpSpPr>
                <a:xfrm>
                  <a:off x="5478998" y="734275"/>
                  <a:ext cx="1751233" cy="1751233"/>
                  <a:chOff x="0" y="0"/>
                  <a:chExt cx="812800" cy="812800"/>
                </a:xfrm>
              </p:grpSpPr>
              <p:sp>
                <p:nvSpPr>
                  <p:cNvPr id="12" name="Freeform 5">
                    <a:extLst>
                      <a:ext uri="{FF2B5EF4-FFF2-40B4-BE49-F238E27FC236}">
                        <a16:creationId xmlns:a16="http://schemas.microsoft.com/office/drawing/2014/main" id="{AADA8660-12A0-34EA-6902-28308A5B834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Box 6">
                    <a:extLst>
                      <a:ext uri="{FF2B5EF4-FFF2-40B4-BE49-F238E27FC236}">
                        <a16:creationId xmlns:a16="http://schemas.microsoft.com/office/drawing/2014/main" id="{DD4A6703-4EB9-DA44-2B7F-38339B01AE60}"/>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D3A3EEF7-902B-B43F-AF75-3F1A8FB22F07}"/>
                  </a:ext>
                </a:extLst>
              </p:cNvPr>
              <p:cNvSpPr txBox="1"/>
              <p:nvPr/>
            </p:nvSpPr>
            <p:spPr>
              <a:xfrm>
                <a:off x="1650229" y="987096"/>
                <a:ext cx="1313311" cy="1091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1.</a:t>
                </a:r>
              </a:p>
            </p:txBody>
          </p:sp>
        </p:grpSp>
      </p:gr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384969" y="1217110"/>
                <a:ext cx="8487462" cy="78168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Ví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smtClean="0">
                            <a:latin typeface="Cambria Math" panose="02040503050406030204" pitchFamily="18" charset="0"/>
                            <a:cs typeface="Times New Roman" panose="02020603050405020304" pitchFamily="18" charset="0"/>
                          </a:rPr>
                        </m:ctrlPr>
                      </m:dPr>
                      <m:e>
                        <m:eqArr>
                          <m:eqArrPr>
                            <m:ctrlPr>
                              <a:rPr lang="en-US" sz="2400" i="1" smtClean="0">
                                <a:latin typeface="Cambria Math" panose="02040503050406030204" pitchFamily="18" charset="0"/>
                                <a:cs typeface="Times New Roman" panose="02020603050405020304" pitchFamily="18" charset="0"/>
                              </a:rPr>
                            </m:ctrlPr>
                          </m:eqArrPr>
                          <m:e>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=3</m:t>
                            </m:r>
                          </m:e>
                          <m:e>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=4</m:t>
                            </m:r>
                          </m:e>
                        </m:eqArr>
                        <m:r>
                          <a:rPr lang="en-US" sz="2400" b="0" i="1" smtClean="0">
                            <a:latin typeface="Cambria Math" panose="02040503050406030204" pitchFamily="18" charset="0"/>
                            <a:cs typeface="Times New Roman" panose="02020603050405020304" pitchFamily="18" charset="0"/>
                          </a:rPr>
                          <m:t> </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p>
            </p:txBody>
          </p:sp>
        </mc:Choice>
        <mc:Fallback>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384969" y="1217110"/>
                <a:ext cx="8487462" cy="781689"/>
              </a:xfrm>
              <a:prstGeom prst="rect">
                <a:avLst/>
              </a:prstGeom>
              <a:blipFill>
                <a:blip r:embed="rId3"/>
                <a:stretch>
                  <a:fillRect l="-1078" r="-1509"/>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409460" y="1874604"/>
            <a:ext cx="83002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Giải</a:t>
            </a:r>
            <a:endParaRPr 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p:nvPr/>
            </p:nvSpPr>
            <p:spPr>
              <a:xfrm>
                <a:off x="407190" y="2689040"/>
                <a:ext cx="8344860"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Thế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ta </a:t>
                </a:r>
                <a:r>
                  <a:rPr lang="en-US" sz="2400" err="1">
                    <a:latin typeface="Times New Roman" panose="02020603050405020304" pitchFamily="18" charset="0"/>
                    <a:cs typeface="Times New Roman" panose="02020603050405020304" pitchFamily="18" charset="0"/>
                  </a:rPr>
                  <a:t>được</a:t>
                </a:r>
                <a:r>
                  <a:rPr lang="en-US" sz="2400">
                    <a:latin typeface="Times New Roman" panose="02020603050405020304" pitchFamily="18" charset="0"/>
                    <a:cs typeface="Times New Roman" panose="02020603050405020304" pitchFamily="18" charset="0"/>
                  </a:rPr>
                  <a:t>:</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r>
                          <a:rPr lang="en-US" sz="2400" b="0" i="1" smtClean="0">
                            <a:latin typeface="Cambria Math" panose="02040503050406030204" pitchFamily="18" charset="0"/>
                          </a:rPr>
                          <m:t>𝑥</m:t>
                        </m:r>
                        <m:r>
                          <a:rPr lang="en-US" sz="2400" b="0" i="1" smtClean="0">
                            <a:latin typeface="Cambria Math" panose="02040503050406030204" pitchFamily="18" charset="0"/>
                          </a:rPr>
                          <m:t>−3</m:t>
                        </m:r>
                      </m:e>
                    </m:d>
                    <m:r>
                      <a:rPr lang="en-US" sz="2400" b="0" i="1" smtClean="0">
                        <a:latin typeface="Cambria Math" panose="02040503050406030204" pitchFamily="18" charset="0"/>
                      </a:rPr>
                      <m:t>=4</m:t>
                    </m:r>
                  </m:oMath>
                </a14:m>
                <a:r>
                  <a:rPr lang="en-US" sz="2400" dirty="0">
                    <a:latin typeface="Times New Roman" panose="02020603050405020304" pitchFamily="18" charset="0"/>
                    <a:cs typeface="Times New Roman" panose="02020603050405020304" pitchFamily="18" charset="0"/>
                  </a:rPr>
                  <a:t> hay </a:t>
                </a:r>
                <a14:m>
                  <m:oMath xmlns:m="http://schemas.openxmlformats.org/officeDocument/2006/math">
                    <m:r>
                      <a:rPr lang="en-US" sz="2400" b="0" i="1" smtClean="0">
                        <a:latin typeface="Cambria Math" panose="02040503050406030204" pitchFamily="18" charset="0"/>
                      </a:rPr>
                      <m:t>5</m:t>
                    </m:r>
                    <m:r>
                      <a:rPr lang="en-US" sz="2400" b="0" i="1" smtClean="0">
                        <a:latin typeface="Cambria Math" panose="02040503050406030204" pitchFamily="18" charset="0"/>
                      </a:rPr>
                      <m:t>𝑥</m:t>
                    </m:r>
                    <m:r>
                      <a:rPr lang="en-US" sz="2400" b="0" i="1" smtClean="0">
                        <a:latin typeface="Cambria Math" panose="02040503050406030204" pitchFamily="18" charset="0"/>
                      </a:rPr>
                      <m:t>−6=</m:t>
                    </m:r>
                    <m:r>
                      <a:rPr lang="en-US" sz="2400" b="0" i="0" smtClean="0">
                        <a:latin typeface="Cambria Math" panose="02040503050406030204" pitchFamily="18" charset="0"/>
                      </a:rPr>
                      <m:t>4, </m:t>
                    </m:r>
                  </m:oMath>
                </a14:m>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=2</m:t>
                    </m:r>
                  </m:oMath>
                </a14:m>
                <a:r>
                  <a:rPr lang="en-US" sz="2400" dirty="0">
                    <a:latin typeface="Times New Roman" panose="02020603050405020304" pitchFamily="18" charset="0"/>
                    <a:cs typeface="Times New Roman" panose="02020603050405020304" pitchFamily="18" charset="0"/>
                  </a:rPr>
                  <a:t>.</a:t>
                </a:r>
              </a:p>
            </p:txBody>
          </p:sp>
        </mc:Choice>
        <mc:Fallback>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a:spLocks noRot="1" noChangeAspect="1" noMove="1" noResize="1" noEditPoints="1" noAdjustHandles="1" noChangeArrowheads="1" noChangeShapeType="1" noTextEdit="1"/>
              </p:cNvSpPr>
              <p:nvPr/>
            </p:nvSpPr>
            <p:spPr>
              <a:xfrm>
                <a:off x="407190" y="2689040"/>
                <a:ext cx="8344860" cy="830997"/>
              </a:xfrm>
              <a:prstGeom prst="rect">
                <a:avLst/>
              </a:prstGeom>
              <a:blipFill>
                <a:blip r:embed="rId4"/>
                <a:stretch>
                  <a:fillRect l="-1169" t="-5882"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A70332D-6D6A-1BBB-C100-B908D0E39CB4}"/>
                  </a:ext>
                </a:extLst>
              </p:cNvPr>
              <p:cNvSpPr txBox="1"/>
              <p:nvPr/>
            </p:nvSpPr>
            <p:spPr>
              <a:xfrm>
                <a:off x="384969" y="3494793"/>
                <a:ext cx="7925443"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=2.2−3=1</m:t>
                    </m:r>
                    <m:r>
                      <a:rPr lang="en-US" sz="2400" b="0" i="0" smtClean="0">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Vậy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smtClean="0">
                            <a:latin typeface="Cambria Math" panose="02040503050406030204" pitchFamily="18" charset="0"/>
                          </a:rPr>
                        </m:ctrlPr>
                      </m:dPr>
                      <m:e>
                        <m:r>
                          <a:rPr lang="en-US" sz="2400" b="0" i="1" smtClean="0">
                            <a:latin typeface="Cambria Math" panose="02040503050406030204" pitchFamily="18" charset="0"/>
                          </a:rPr>
                          <m:t>2;1</m:t>
                        </m:r>
                      </m:e>
                    </m:d>
                  </m:oMath>
                </a14:m>
                <a:r>
                  <a:rPr lang="en-US" sz="2400" dirty="0">
                    <a:latin typeface="Times New Roman" panose="02020603050405020304" pitchFamily="18" charset="0"/>
                    <a:cs typeface="Times New Roman" panose="02020603050405020304" pitchFamily="18" charset="0"/>
                  </a:rPr>
                  <a:t>.</a:t>
                </a:r>
              </a:p>
            </p:txBody>
          </p:sp>
        </mc:Choice>
        <mc:Fallback>
          <p:sp>
            <p:nvSpPr>
              <p:cNvPr id="28" name="TextBox 2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A70332D-6D6A-1BBB-C100-B908D0E39CB4}"/>
                  </a:ext>
                </a:extLst>
              </p:cNvPr>
              <p:cNvSpPr txBox="1">
                <a:spLocks noRot="1" noChangeAspect="1" noMove="1" noResize="1" noEditPoints="1" noAdjustHandles="1" noChangeArrowheads="1" noChangeShapeType="1" noTextEdit="1"/>
              </p:cNvSpPr>
              <p:nvPr/>
            </p:nvSpPr>
            <p:spPr>
              <a:xfrm>
                <a:off x="384969" y="3494793"/>
                <a:ext cx="7925443" cy="830997"/>
              </a:xfrm>
              <a:prstGeom prst="rect">
                <a:avLst/>
              </a:prstGeom>
              <a:blipFill>
                <a:blip r:embed="rId5"/>
                <a:stretch>
                  <a:fillRect l="-1154" t="-5839" b="-153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descr="OPL20U25GSXzBJYl68kk8uQGfFKzs7yb1M4KJWUiLk6ZEvGF+qCIPSnY57AbBFCvTW$2024 ID13 T9CTST nhan sp KNTT$ STT 108+K4lPs7H94VUqPe2XwIsfPRnrXQE//QTEXxb8/8N4CNc6FpgZahzpTjFhMzSA7T/nHJa11DE8Ng2TP3iAmRczFlmslSuUNOgUeb6yRvs0="/>
              <p:cNvSpPr/>
              <p:nvPr/>
            </p:nvSpPr>
            <p:spPr>
              <a:xfrm>
                <a:off x="384969" y="2276901"/>
                <a:ext cx="6355808"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𝑦</m:t>
                    </m:r>
                    <m:r>
                      <a:rPr lang="en-US" sz="2400" i="1">
                        <a:latin typeface="Cambria Math" panose="02040503050406030204" pitchFamily="18" charset="0"/>
                      </a:rPr>
                      <m:t>=2</m:t>
                    </m:r>
                    <m:r>
                      <a:rPr lang="en-US" sz="2400" i="1">
                        <a:latin typeface="Cambria Math" panose="02040503050406030204" pitchFamily="18" charset="0"/>
                      </a:rPr>
                      <m:t>𝑥</m:t>
                    </m:r>
                    <m:r>
                      <a:rPr lang="en-US" sz="2400" i="1">
                        <a:latin typeface="Cambria Math" panose="02040503050406030204" pitchFamily="18" charset="0"/>
                      </a:rPr>
                      <m:t>−3</m:t>
                    </m:r>
                  </m:oMath>
                </a14:m>
                <a:r>
                  <a:rPr lang="en-US" sz="2400" dirty="0">
                    <a:latin typeface="Times New Roman" panose="02020603050405020304" pitchFamily="18" charset="0"/>
                    <a:cs typeface="Times New Roman" panose="02020603050405020304" pitchFamily="18" charset="0"/>
                  </a:rPr>
                  <a:t>.</a:t>
                </a:r>
                <a:endParaRPr lang="en-US"/>
              </a:p>
            </p:txBody>
          </p:sp>
        </mc:Choice>
        <mc:Fallback>
          <p:sp>
            <p:nvSpPr>
              <p:cNvPr id="24" name="Rectangle 23"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84969" y="2276901"/>
                <a:ext cx="6355808" cy="461665"/>
              </a:xfrm>
              <a:prstGeom prst="rect">
                <a:avLst/>
              </a:prstGeom>
              <a:blipFill>
                <a:blip r:embed="rId6"/>
                <a:stretch>
                  <a:fillRect l="-1438" t="-10667" b="-30667"/>
                </a:stretch>
              </a:blipFill>
            </p:spPr>
            <p:txBody>
              <a:bodyPr/>
              <a:lstStyle/>
              <a:p>
                <a:r>
                  <a:rPr lang="en-US">
                    <a:noFill/>
                  </a:rPr>
                  <a:t> </a:t>
                </a:r>
              </a:p>
            </p:txBody>
          </p:sp>
        </mc:Fallback>
      </mc:AlternateContent>
      <p:grpSp>
        <p:nvGrpSpPr>
          <p:cNvPr id="32" name="Group 31" descr="OPL20U25GSXzBJYl68kk8uQGfFKzs7yb1M4KJWUiLk6ZEvGF+qCIPSnY57AbBFCvTW$2024 ID13 T9CTST nhan sp KNTT$ STT 108+K4lPs7H94VUqPe2XwIsfPRnrXQE//QTEXxb8/8N4CNc6FpgZahzpTjFhMzSA7T/nHJa11DE8Ng2TP3iAmRczFlmslSuUNOgUeb6yRvs0="/>
          <p:cNvGrpSpPr/>
          <p:nvPr/>
        </p:nvGrpSpPr>
        <p:grpSpPr>
          <a:xfrm>
            <a:off x="6370825" y="3016668"/>
            <a:ext cx="2780795" cy="2105784"/>
            <a:chOff x="6370825" y="3016668"/>
            <a:chExt cx="2780795" cy="2105784"/>
          </a:xfrm>
        </p:grpSpPr>
        <p:sp>
          <p:nvSpPr>
            <p:cNvPr id="31" name="Cloud 30"/>
            <p:cNvSpPr/>
            <p:nvPr/>
          </p:nvSpPr>
          <p:spPr>
            <a:xfrm>
              <a:off x="6370825" y="3016668"/>
              <a:ext cx="2780795" cy="2105784"/>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Rectangle 32"/>
                <p:cNvSpPr/>
                <p:nvPr/>
              </p:nvSpPr>
              <p:spPr>
                <a:xfrm>
                  <a:off x="6505433" y="3216033"/>
                  <a:ext cx="2294440" cy="1569660"/>
                </a:xfrm>
                <a:prstGeom prst="rect">
                  <a:avLst/>
                </a:prstGeom>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Thay </a:t>
                  </a:r>
                  <a:r>
                    <a:rPr lang="en-US" sz="2400" err="1">
                      <a:solidFill>
                        <a:schemeClr val="bg1"/>
                      </a:solidFill>
                      <a:latin typeface="Times New Roman" panose="02020603050405020304" pitchFamily="18" charset="0"/>
                      <a:cs typeface="Times New Roman" panose="02020603050405020304" pitchFamily="18" charset="0"/>
                    </a:rPr>
                    <a:t>vì</a:t>
                  </a:r>
                  <a:r>
                    <a:rPr lang="en-US" sz="2400">
                      <a:solidFill>
                        <a:schemeClr val="bg1"/>
                      </a:solidFill>
                      <a:latin typeface="Times New Roman" panose="02020603050405020304" pitchFamily="18" charset="0"/>
                      <a:cs typeface="Times New Roman" panose="02020603050405020304" pitchFamily="18" charset="0"/>
                    </a:rPr>
                    <a:t> biểu diễn </a:t>
                  </a:r>
                  <a14:m>
                    <m:oMath xmlns:m="http://schemas.openxmlformats.org/officeDocument/2006/math">
                      <m:r>
                        <a:rPr lang="en-US" sz="2400" i="1">
                          <a:solidFill>
                            <a:schemeClr val="bg1"/>
                          </a:solidFill>
                          <a:latin typeface="Cambria Math" panose="02040503050406030204" pitchFamily="18" charset="0"/>
                        </a:rPr>
                        <m:t>𝑦</m:t>
                      </m:r>
                    </m:oMath>
                  </a14:m>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rPr>
                        <m:t>𝑥</m:t>
                      </m:r>
                    </m:oMath>
                  </a14:m>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thì</a:t>
                  </a:r>
                  <a:r>
                    <a:rPr lang="en-US" sz="2400">
                      <a:solidFill>
                        <a:schemeClr val="bg1"/>
                      </a:solidFill>
                      <a:latin typeface="Times New Roman" panose="02020603050405020304" pitchFamily="18" charset="0"/>
                      <a:cs typeface="Times New Roman" panose="02020603050405020304" pitchFamily="18" charset="0"/>
                    </a:rPr>
                    <a:t> có </a:t>
                  </a:r>
                  <a:r>
                    <a:rPr lang="en-US" sz="2400" err="1">
                      <a:solidFill>
                        <a:schemeClr val="bg1"/>
                      </a:solidFill>
                      <a:latin typeface="Times New Roman" panose="02020603050405020304" pitchFamily="18" charset="0"/>
                      <a:cs typeface="Times New Roman" panose="02020603050405020304" pitchFamily="18" charset="0"/>
                    </a:rPr>
                    <a:t>thể</a:t>
                  </a:r>
                  <a:r>
                    <a:rPr lang="en-US" sz="2400">
                      <a:solidFill>
                        <a:schemeClr val="bg1"/>
                      </a:solidFill>
                      <a:latin typeface="Times New Roman" panose="02020603050405020304" pitchFamily="18" charset="0"/>
                      <a:cs typeface="Times New Roman" panose="02020603050405020304" pitchFamily="18" charset="0"/>
                    </a:rPr>
                    <a:t> biểu diễn </a:t>
                  </a:r>
                  <a14:m>
                    <m:oMath xmlns:m="http://schemas.openxmlformats.org/officeDocument/2006/math">
                      <m:r>
                        <a:rPr lang="en-US" sz="2400" i="1">
                          <a:solidFill>
                            <a:schemeClr val="bg1"/>
                          </a:solidFill>
                          <a:latin typeface="Cambria Math" panose="02040503050406030204" pitchFamily="18" charset="0"/>
                        </a:rPr>
                        <m:t>𝑥</m:t>
                      </m:r>
                    </m:oMath>
                  </a14:m>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rPr>
                        <m:t>𝑦</m:t>
                      </m:r>
                    </m:oMath>
                  </a14:m>
                  <a:r>
                    <a:rPr lang="en-US" sz="2400" dirty="0">
                      <a:solidFill>
                        <a:schemeClr val="bg1"/>
                      </a:solidFill>
                      <a:latin typeface="Times New Roman" panose="02020603050405020304" pitchFamily="18" charset="0"/>
                      <a:cs typeface="Times New Roman" panose="02020603050405020304" pitchFamily="18" charset="0"/>
                    </a:rPr>
                    <a:t> không?</a:t>
                  </a:r>
                </a:p>
              </p:txBody>
            </p:sp>
          </mc:Choice>
          <mc:Fallback xmlns="">
            <p:sp>
              <p:nvSpPr>
                <p:cNvPr id="33" name="Rectangle 32"/>
                <p:cNvSpPr>
                  <a:spLocks noRot="1" noChangeAspect="1" noMove="1" noResize="1" noEditPoints="1" noAdjustHandles="1" noChangeArrowheads="1" noChangeShapeType="1" noTextEdit="1"/>
                </p:cNvSpPr>
                <p:nvPr/>
              </p:nvSpPr>
              <p:spPr>
                <a:xfrm>
                  <a:off x="6505433" y="3216033"/>
                  <a:ext cx="2294440" cy="1569660"/>
                </a:xfrm>
                <a:prstGeom prst="rect">
                  <a:avLst/>
                </a:prstGeom>
                <a:blipFill rotWithShape="0">
                  <a:blip r:embed="rId7"/>
                  <a:stretch>
                    <a:fillRect l="-1857" t="-3113" r="-3714" b="-8171"/>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4" name="TextBox 3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3F227CA-A684-FB0B-5847-FCEEB0D0AD32}"/>
                  </a:ext>
                </a:extLst>
              </p:cNvPr>
              <p:cNvSpPr txBox="1"/>
              <p:nvPr/>
            </p:nvSpPr>
            <p:spPr>
              <a:xfrm>
                <a:off x="318692" y="4291455"/>
                <a:ext cx="7797366" cy="830997"/>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Chú ý: </a:t>
                </a:r>
                <a:r>
                  <a:rPr lang="en-US" sz="2400" dirty="0" err="1">
                    <a:latin typeface="Times New Roman" panose="02020603050405020304" pitchFamily="18" charset="0"/>
                    <a:cs typeface="Times New Roman" panose="02020603050405020304" pitchFamily="18" charset="0"/>
                  </a:rPr>
                  <a:t>Tùy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 </m:t>
                    </m:r>
                  </m:oMath>
                </a14:m>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p>
            </p:txBody>
          </p:sp>
        </mc:Choice>
        <mc:Fallback>
          <p:sp>
            <p:nvSpPr>
              <p:cNvPr id="34" name="TextBox 3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3F227CA-A684-FB0B-5847-FCEEB0D0AD32}"/>
                  </a:ext>
                </a:extLst>
              </p:cNvPr>
              <p:cNvSpPr txBox="1">
                <a:spLocks noRot="1" noChangeAspect="1" noMove="1" noResize="1" noEditPoints="1" noAdjustHandles="1" noChangeArrowheads="1" noChangeShapeType="1" noTextEdit="1"/>
              </p:cNvSpPr>
              <p:nvPr/>
            </p:nvSpPr>
            <p:spPr>
              <a:xfrm>
                <a:off x="318692" y="4291455"/>
                <a:ext cx="7797366" cy="830997"/>
              </a:xfrm>
              <a:prstGeom prst="rect">
                <a:avLst/>
              </a:prstGeom>
              <a:blipFill>
                <a:blip r:embed="rId8"/>
                <a:stretch>
                  <a:fillRect l="-1173" t="-5882" r="-1251" b="-16176"/>
                </a:stretch>
              </a:blipFill>
            </p:spPr>
            <p:txBody>
              <a:bodyPr/>
              <a:lstStyle/>
              <a:p>
                <a:r>
                  <a:rPr lang="en-US">
                    <a:noFill/>
                  </a:rPr>
                  <a:t> </a:t>
                </a:r>
              </a:p>
            </p:txBody>
          </p:sp>
        </mc:Fallback>
      </mc:AlternateContent>
    </p:spTree>
    <p:extLst>
      <p:ext uri="{BB962C8B-B14F-4D97-AF65-F5344CB8AC3E}">
        <p14:creationId xmlns:p14="http://schemas.microsoft.com/office/powerpoint/2010/main" val="31169934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4"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468"/>
        <p:cNvGrpSpPr/>
        <p:nvPr/>
      </p:nvGrpSpPr>
      <p:grpSpPr>
        <a:xfrm>
          <a:off x="0" y="0"/>
          <a:ext cx="0" cy="0"/>
          <a:chOff x="0" y="0"/>
          <a:chExt cx="0" cy="0"/>
        </a:xfrm>
      </p:grpSpPr>
      <p:sp>
        <p:nvSpPr>
          <p:cNvPr id="469" name="Google Shape;469;p11" descr="OPL20U25GSXzBJYl68kk8uQGfFKzs7yb1M4KJWUiLk6ZEvGF+qCIPSnY57AbBFCvTW$2024 ID13 T9CTST nhan sp KNTT$ STT 108+K4lPs7H94VUqPe2XwIsfPRnrXQE//QTEXxb8/8N4CNc6FpgZahzpTjFhMzSA7T/nHJa11DE8Ng2TP3iAmRczFlmslSuUNOgUeb6yRvs0="/>
          <p:cNvSpPr/>
          <p:nvPr/>
        </p:nvSpPr>
        <p:spPr>
          <a:xfrm>
            <a:off x="726621" y="996042"/>
            <a:ext cx="3249386" cy="3099707"/>
          </a:xfrm>
          <a:prstGeom prst="sun">
            <a:avLst>
              <a:gd name="adj" fmla="val 25000"/>
            </a:avLst>
          </a:prstGeom>
          <a:solidFill>
            <a:srgbClr val="FFC000"/>
          </a:solidFill>
          <a:ln w="11425"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HOẠT ĐỘNG </a:t>
            </a:r>
            <a:endParaRPr/>
          </a:p>
        </p:txBody>
      </p:sp>
      <p:sp>
        <p:nvSpPr>
          <p:cNvPr id="470" name="Google Shape;470;p11" descr="OPL20U25GSXzBJYl68kk8uQGfFKzs7yb1M4KJWUiLk6ZEvGF+qCIPSnY57AbBFCvTW$2024 ID13 T9CTST nhan sp KNTT$ STT 108+K4lPs7H94VUqPe2XwIsfPRnrXQE//QTEXxb8/8N4CNc6FpgZahzpTjFhMzSA7T/nHJa11DE8Ng2TP3iAmRczFlmslSuUNOgUeb6yRvs0="/>
          <p:cNvSpPr txBox="1"/>
          <p:nvPr/>
        </p:nvSpPr>
        <p:spPr>
          <a:xfrm>
            <a:off x="5105400" y="1710018"/>
            <a:ext cx="309482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LUYỆN TẬP</a:t>
            </a:r>
            <a:endParaRPr sz="3200">
              <a:solidFill>
                <a:srgbClr val="000000"/>
              </a:solidFill>
              <a:latin typeface="Calibri"/>
              <a:ea typeface="Calibri"/>
              <a:cs typeface="Calibri"/>
              <a:sym typeface="Calibri"/>
            </a:endParaRPr>
          </a:p>
        </p:txBody>
      </p:sp>
      <p:pic>
        <p:nvPicPr>
          <p:cNvPr id="471" name="Google Shape;471;p11"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3">
            <a:alphaModFix/>
          </a:blip>
          <a:srcRect/>
          <a:stretch/>
        </p:blipFill>
        <p:spPr>
          <a:xfrm>
            <a:off x="3886200" y="2294793"/>
            <a:ext cx="4762500" cy="2857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fade">
                                      <p:cBhvr>
                                        <p:cTn id="7" dur="1500"/>
                                        <p:tgtEl>
                                          <p:spTgt spid="46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70"/>
                                        </p:tgtEl>
                                        <p:attrNameLst>
                                          <p:attrName>style.visibility</p:attrName>
                                        </p:attrNameLst>
                                      </p:cBhvr>
                                      <p:to>
                                        <p:strVal val="visible"/>
                                      </p:to>
                                    </p:set>
                                    <p:animEffect transition="in" filter="fade">
                                      <p:cBhvr>
                                        <p:cTn id="11"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 descr="OPL20U25GSXzBJYl68kk8uQGfFKzs7yb1M4KJWUiLk6ZEvGF+qCIPSnY57AbBFCvTW$2024 ID13 T9CTST nhan sp KNTT$ STT 108+K4lPs7H94VUqPe2XwIsfPRnrXQE//QTEXxb8/8N4CNc6FpgZahzpTjFhMzSA7T/nHJa11DE8Ng2TP3iAmRczFlmslSuUNOgUeb6yRvs0="/>
          <p:cNvSpPr/>
          <p:nvPr/>
        </p:nvSpPr>
        <p:spPr>
          <a:xfrm>
            <a:off x="685800" y="235118"/>
            <a:ext cx="3143250" cy="3086100"/>
          </a:xfrm>
          <a:prstGeom prst="sun">
            <a:avLst>
              <a:gd name="adj" fmla="val 25000"/>
            </a:avLst>
          </a:prstGeom>
          <a:solidFill>
            <a:srgbClr val="FFC000"/>
          </a:solidFill>
          <a:ln w="11425"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HOẠT ĐỘNG</a:t>
            </a:r>
            <a:endParaRPr/>
          </a:p>
        </p:txBody>
      </p:sp>
      <p:sp>
        <p:nvSpPr>
          <p:cNvPr id="429" name="Google Shape;429;p5" descr="OPL20U25GSXzBJYl68kk8uQGfFKzs7yb1M4KJWUiLk6ZEvGF+qCIPSnY57AbBFCvTW$2024 ID13 T9CTST nhan sp KNTT$ STT 108+K4lPs7H94VUqPe2XwIsfPRnrXQE//QTEXxb8/8N4CNc6FpgZahzpTjFhMzSA7T/nHJa11DE8Ng2TP3iAmRczFlmslSuUNOgUeb6yRvs0="/>
          <p:cNvSpPr txBox="1"/>
          <p:nvPr/>
        </p:nvSpPr>
        <p:spPr>
          <a:xfrm>
            <a:off x="3962400" y="1518024"/>
            <a:ext cx="4648200" cy="584775"/>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MỞ ĐẦU/ KHỞI ĐỘNG</a:t>
            </a:r>
            <a:endParaRPr sz="3200">
              <a:solidFill>
                <a:schemeClr val="dk1"/>
              </a:solidFill>
              <a:latin typeface="Calibri"/>
              <a:ea typeface="Calibri"/>
              <a:cs typeface="Calibri"/>
              <a:sym typeface="Calibri"/>
            </a:endParaRPr>
          </a:p>
        </p:txBody>
      </p:sp>
      <p:pic>
        <p:nvPicPr>
          <p:cNvPr id="430" name="Google Shape;430;p5"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3">
            <a:alphaModFix/>
          </a:blip>
          <a:srcRect l="18710" t="12221" r="20015" b="20370"/>
          <a:stretch/>
        </p:blipFill>
        <p:spPr>
          <a:xfrm>
            <a:off x="4572000" y="2190750"/>
            <a:ext cx="1752600" cy="1696666"/>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500"/>
                                        <p:tgtEl>
                                          <p:spTgt spid="428"/>
                                        </p:tgtEl>
                                      </p:cBhvr>
                                    </p:animEffect>
                                  </p:childTnLst>
                                </p:cTn>
                              </p:par>
                            </p:childTnLst>
                          </p:cTn>
                        </p:par>
                        <p:par>
                          <p:cTn id="8" fill="hold">
                            <p:stCondLst>
                              <p:cond delay="1500"/>
                            </p:stCondLst>
                            <p:childTnLst>
                              <p:par>
                                <p:cTn id="9" presetID="23" presetClass="entr" presetSubtype="16" fill="hold" nodeType="afterEffect">
                                  <p:stCondLst>
                                    <p:cond delay="0"/>
                                  </p:stCondLst>
                                  <p:childTnLst>
                                    <p:set>
                                      <p:cBhvr>
                                        <p:cTn id="10" dur="1" fill="hold">
                                          <p:stCondLst>
                                            <p:cond delay="0"/>
                                          </p:stCondLst>
                                        </p:cTn>
                                        <p:tgtEl>
                                          <p:spTgt spid="429"/>
                                        </p:tgtEl>
                                        <p:attrNameLst>
                                          <p:attrName>style.visibility</p:attrName>
                                        </p:attrNameLst>
                                      </p:cBhvr>
                                      <p:to>
                                        <p:strVal val="visible"/>
                                      </p:to>
                                    </p:set>
                                    <p:anim calcmode="lin" valueType="num">
                                      <p:cBhvr additive="base">
                                        <p:cTn id="11" dur="500"/>
                                        <p:tgtEl>
                                          <p:spTgt spid="429"/>
                                        </p:tgtEl>
                                        <p:attrNameLst>
                                          <p:attrName>ppt_w</p:attrName>
                                        </p:attrNameLst>
                                      </p:cBhvr>
                                      <p:tavLst>
                                        <p:tav tm="0">
                                          <p:val>
                                            <p:strVal val="0"/>
                                          </p:val>
                                        </p:tav>
                                        <p:tav tm="100000">
                                          <p:val>
                                            <p:strVal val="#ppt_w"/>
                                          </p:val>
                                        </p:tav>
                                      </p:tavLst>
                                    </p:anim>
                                    <p:anim calcmode="lin" valueType="num">
                                      <p:cBhvr additive="base">
                                        <p:cTn id="12" dur="500"/>
                                        <p:tgtEl>
                                          <p:spTgt spid="42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1)</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mc:AlternateContent xmlns:mc="http://schemas.openxmlformats.org/markup-compatibility/2006">
        <mc:Choice xmlns:a14="http://schemas.microsoft.com/office/drawing/2010/main"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4871793" y="553512"/>
                <a:ext cx="4201262" cy="4261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rPr>
                  <a:t>Luyện </a:t>
                </a:r>
                <a:r>
                  <a:rPr kumimoji="0" lang="en-US" sz="28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sym typeface="Arial"/>
                  </a:rPr>
                  <a:t>tập</a:t>
                </a:r>
                <a:r>
                  <a:rPr kumimoji="0" lang="en-US" sz="28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rPr>
                  <a:t> 1</a:t>
                </a:r>
                <a:r>
                  <a:rPr kumimoji="0" lang="en-US" sz="28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sym typeface="Arial"/>
                  </a:rPr>
                  <a:t>:</a:t>
                </a:r>
                <a:r>
                  <a:rPr kumimoji="0" lang="en-US" sz="2800" b="0"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sym typeface="Arial"/>
                  </a:rPr>
                  <a:t> </a:t>
                </a:r>
              </a:p>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Giải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trình sau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a) </a:t>
                </a:r>
                <a14:m>
                  <m:oMath xmlns:m="http://schemas.openxmlformats.org/officeDocument/2006/math">
                    <m:d>
                      <m:dPr>
                        <m:begChr m:val="{"/>
                        <m:endChr m:val=""/>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e>
                          <m:e>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+5</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m:t>
                            </m:r>
                          </m:e>
                        </m:eqAr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 </m:t>
                    </m:r>
                  </m:oMath>
                </a14:m>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b</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m:t>
                            </m:r>
                          </m:e>
                          <m:e>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7</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e>
                    </m:d>
                  </m:oMath>
                </a14:m>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mc:Choice>
        <mc:Fallback>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4871793" y="553512"/>
                <a:ext cx="4201262" cy="4261551"/>
              </a:xfrm>
              <a:prstGeom prst="rect">
                <a:avLst/>
              </a:prstGeom>
              <a:blipFill>
                <a:blip r:embed="rId3"/>
                <a:stretch>
                  <a:fillRect/>
                </a:stretch>
              </a:blipFill>
            </p:spPr>
            <p:txBody>
              <a:bodyPr/>
              <a:lstStyle/>
              <a:p>
                <a:r>
                  <a:rPr lang="en-US">
                    <a:noFill/>
                  </a:rPr>
                  <a:t> </a:t>
                </a:r>
              </a:p>
            </p:txBody>
          </p:sp>
        </mc:Fallback>
      </mc:AlternateContent>
      <p:sp>
        <p:nvSpPr>
          <p:cNvPr id="30" name="Pentagon 29" descr="OPL20U25GSXzBJYl68kk8uQGfFKzs7yb1M4KJWUiLk6ZEvGF+qCIPSnY57AbBFCvTW$2024 ID13 T9CTST nhan sp KNTT$ STT 108+K4lPs7H94VUqPe2XwIsfPRnrXQE//QTEXxb8/8N4CNc6FpgZahzpTjFhMzSA7T/nHJa11DE8Ng2TP3iAmRczFlmslSuUNOgUeb6yRvs0=">
            <a:hlinkClick r:id="rId4" action="ppaction://hlinksldjump"/>
          </p:cNvPr>
          <p:cNvSpPr/>
          <p:nvPr/>
        </p:nvSpPr>
        <p:spPr>
          <a:xfrm>
            <a:off x="7761415" y="4807319"/>
            <a:ext cx="472543" cy="336181"/>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b="1">
                <a:solidFill>
                  <a:srgbClr val="C00000"/>
                </a:solidFill>
                <a:latin typeface="Times New Roman" panose="02020603050405020304" pitchFamily="18" charset="0"/>
                <a:cs typeface="Times New Roman" panose="02020603050405020304" pitchFamily="18" charset="0"/>
              </a:rPr>
              <a:t>LG LT1</a:t>
            </a:r>
          </a:p>
        </p:txBody>
      </p:sp>
      <mc:AlternateContent xmlns:mc="http://schemas.openxmlformats.org/markup-compatibility/2006">
        <mc:Choice xmlns:a14="http://schemas.microsoft.com/office/drawing/2010/main" Requires="a14">
          <p:sp>
            <p:nvSpPr>
              <p:cNvPr id="31" name="TextBox 30"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148485" y="500646"/>
                <a:ext cx="4829273" cy="1062855"/>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Ví </a:t>
                </a:r>
                <a:r>
                  <a:rPr lang="en-US" sz="2200" b="1" dirty="0" err="1">
                    <a:latin typeface="Times New Roman" panose="02020603050405020304" pitchFamily="18" charset="0"/>
                    <a:cs typeface="Times New Roman" panose="02020603050405020304" pitchFamily="18" charset="0"/>
                  </a:rPr>
                  <a:t>dụ</a:t>
                </a:r>
                <a:r>
                  <a:rPr lang="en-US" sz="2200" b="1" dirty="0">
                    <a:latin typeface="Times New Roman" panose="02020603050405020304" pitchFamily="18" charset="0"/>
                    <a:cs typeface="Times New Roman" panose="02020603050405020304" pitchFamily="18" charset="0"/>
                  </a:rPr>
                  <a:t> 1:</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200" i="1" smtClean="0">
                            <a:latin typeface="Cambria Math" panose="02040503050406030204" pitchFamily="18" charset="0"/>
                            <a:cs typeface="Times New Roman" panose="02020603050405020304" pitchFamily="18" charset="0"/>
                          </a:rPr>
                        </m:ctrlPr>
                      </m:dPr>
                      <m:e>
                        <m:eqArr>
                          <m:eqArrPr>
                            <m:ctrlPr>
                              <a:rPr lang="en-US" sz="2200" i="1" smtClean="0">
                                <a:latin typeface="Cambria Math" panose="02040503050406030204" pitchFamily="18" charset="0"/>
                                <a:cs typeface="Times New Roman" panose="02020603050405020304" pitchFamily="18" charset="0"/>
                              </a:rPr>
                            </m:ctrlPr>
                          </m:eqArrPr>
                          <m:e>
                            <m:r>
                              <a:rPr lang="en-US" sz="2200" b="0" i="1" smtClean="0">
                                <a:latin typeface="Cambria Math" panose="02040503050406030204" pitchFamily="18" charset="0"/>
                                <a:cs typeface="Times New Roman" panose="02020603050405020304" pitchFamily="18" charset="0"/>
                              </a:rPr>
                              <m:t>2</m:t>
                            </m:r>
                            <m:r>
                              <a:rPr lang="en-US" sz="2200" b="0" i="1" smtClean="0">
                                <a:latin typeface="Cambria Math" panose="02040503050406030204" pitchFamily="18" charset="0"/>
                                <a:cs typeface="Times New Roman" panose="02020603050405020304" pitchFamily="18" charset="0"/>
                              </a:rPr>
                              <m:t>𝑥</m:t>
                            </m:r>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𝑦</m:t>
                            </m:r>
                            <m:r>
                              <a:rPr lang="en-US" sz="2200" b="0" i="1" smtClean="0">
                                <a:latin typeface="Cambria Math" panose="02040503050406030204" pitchFamily="18" charset="0"/>
                                <a:cs typeface="Times New Roman" panose="02020603050405020304" pitchFamily="18" charset="0"/>
                              </a:rPr>
                              <m:t>=3</m:t>
                            </m:r>
                          </m:e>
                          <m:e>
                            <m:r>
                              <a:rPr lang="en-US" sz="2200" b="0" i="1" smtClean="0">
                                <a:latin typeface="Cambria Math" panose="02040503050406030204" pitchFamily="18" charset="0"/>
                                <a:cs typeface="Times New Roman" panose="02020603050405020304" pitchFamily="18" charset="0"/>
                              </a:rPr>
                              <m:t>𝑥</m:t>
                            </m:r>
                            <m:r>
                              <a:rPr lang="en-US" sz="2200" b="0" i="1" smtClean="0">
                                <a:latin typeface="Cambria Math" panose="02040503050406030204" pitchFamily="18" charset="0"/>
                                <a:cs typeface="Times New Roman" panose="02020603050405020304" pitchFamily="18" charset="0"/>
                              </a:rPr>
                              <m:t>+2</m:t>
                            </m:r>
                            <m:r>
                              <a:rPr lang="en-US" sz="2200" b="0" i="1" smtClean="0">
                                <a:latin typeface="Cambria Math" panose="02040503050406030204" pitchFamily="18" charset="0"/>
                                <a:cs typeface="Times New Roman" panose="02020603050405020304" pitchFamily="18" charset="0"/>
                              </a:rPr>
                              <m:t>𝑦</m:t>
                            </m:r>
                            <m:r>
                              <a:rPr lang="en-US" sz="2200" b="0" i="1" smtClean="0">
                                <a:latin typeface="Cambria Math" panose="02040503050406030204" pitchFamily="18" charset="0"/>
                                <a:cs typeface="Times New Roman" panose="02020603050405020304" pitchFamily="18" charset="0"/>
                              </a:rPr>
                              <m:t>=4</m:t>
                            </m:r>
                          </m:e>
                        </m:eqArr>
                        <m:r>
                          <a:rPr lang="en-US" sz="2200" b="0" i="1" smtClean="0">
                            <a:latin typeface="Cambria Math" panose="02040503050406030204" pitchFamily="18" charset="0"/>
                            <a:cs typeface="Times New Roman" panose="02020603050405020304" pitchFamily="18" charset="0"/>
                          </a:rPr>
                          <m:t> </m:t>
                        </m:r>
                      </m:e>
                    </m:d>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p>
            </p:txBody>
          </p:sp>
        </mc:Choice>
        <mc:Fallback>
          <p:sp>
            <p:nvSpPr>
              <p:cNvPr id="31" name="TextBox 30"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148485" y="500646"/>
                <a:ext cx="4829273" cy="1062855"/>
              </a:xfrm>
              <a:prstGeom prst="rect">
                <a:avLst/>
              </a:prstGeom>
              <a:blipFill>
                <a:blip r:embed="rId5"/>
                <a:stretch>
                  <a:fillRect l="-1639" t="-4023"/>
                </a:stretch>
              </a:blipFill>
            </p:spPr>
            <p:txBody>
              <a:bodyPr/>
              <a:lstStyle/>
              <a:p>
                <a:r>
                  <a:rPr lang="en-US">
                    <a:noFill/>
                  </a:rPr>
                  <a:t> </a:t>
                </a:r>
              </a:p>
            </p:txBody>
          </p:sp>
        </mc:Fallback>
      </mc:AlternateContent>
      <p:sp>
        <p:nvSpPr>
          <p:cNvPr id="32" name="TextBox 3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148485" y="1535490"/>
            <a:ext cx="1285334" cy="430887"/>
          </a:xfrm>
          <a:prstGeom prst="rect">
            <a:avLst/>
          </a:prstGeom>
          <a:noFill/>
        </p:spPr>
        <p:txBody>
          <a:bodyPr wrap="square" rtlCol="0">
            <a:spAutoFit/>
          </a:bodyPr>
          <a:lstStyle/>
          <a:p>
            <a:r>
              <a:rPr lang="en-US" sz="2200" b="1" dirty="0" err="1">
                <a:latin typeface="Times New Roman" panose="02020603050405020304" pitchFamily="18" charset="0"/>
                <a:cs typeface="Times New Roman" panose="02020603050405020304" pitchFamily="18" charset="0"/>
              </a:rPr>
              <a:t>Giải</a:t>
            </a:r>
            <a:endParaRPr lang="en-US" sz="22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3" name="TextBox 3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p:nvPr/>
            </p:nvSpPr>
            <p:spPr>
              <a:xfrm>
                <a:off x="146325" y="2634302"/>
                <a:ext cx="4764633" cy="1107996"/>
              </a:xfrm>
              <a:prstGeom prst="rect">
                <a:avLst/>
              </a:prstGeom>
              <a:noFill/>
            </p:spPr>
            <p:txBody>
              <a:bodyPr wrap="square" rtlCol="0">
                <a:spAutoFit/>
              </a:bodyPr>
              <a:lstStyle/>
              <a:p>
                <a:r>
                  <a:rPr lang="en-US" sz="2200">
                    <a:latin typeface="Times New Roman" panose="02020603050405020304" pitchFamily="18" charset="0"/>
                    <a:cs typeface="Times New Roman" panose="02020603050405020304" pitchFamily="18" charset="0"/>
                  </a:rPr>
                  <a:t>Thế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ta </a:t>
                </a:r>
                <a:r>
                  <a:rPr lang="en-US" sz="2200" err="1">
                    <a:latin typeface="Times New Roman" panose="02020603050405020304" pitchFamily="18" charset="0"/>
                    <a:cs typeface="Times New Roman" panose="02020603050405020304" pitchFamily="18" charset="0"/>
                  </a:rPr>
                  <a:t>được</a:t>
                </a:r>
                <a:r>
                  <a:rPr lang="en-US" sz="2200">
                    <a:latin typeface="Times New Roman" panose="02020603050405020304" pitchFamily="18" charset="0"/>
                    <a:cs typeface="Times New Roman" panose="02020603050405020304" pitchFamily="18" charset="0"/>
                  </a:rPr>
                  <a:t>:</a:t>
                </a:r>
                <a14:m>
                  <m:oMath xmlns:m="http://schemas.openxmlformats.org/officeDocument/2006/math">
                    <m:r>
                      <a:rPr lang="en-US" sz="2200" b="0" i="0" smtClean="0">
                        <a:latin typeface="Cambria Math" panose="02040503050406030204" pitchFamily="18" charset="0"/>
                      </a:rPr>
                      <m:t> </m:t>
                    </m:r>
                    <m:r>
                      <a:rPr lang="en-US" sz="2200" b="0" i="1" smtClean="0">
                        <a:latin typeface="Cambria Math" panose="02040503050406030204" pitchFamily="18" charset="0"/>
                      </a:rPr>
                      <m:t>𝑥</m:t>
                    </m:r>
                    <m:r>
                      <a:rPr lang="en-US" sz="2200" b="0" i="1" smtClean="0">
                        <a:latin typeface="Cambria Math" panose="02040503050406030204" pitchFamily="18" charset="0"/>
                      </a:rPr>
                      <m:t>+2.</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2</m:t>
                        </m:r>
                        <m:r>
                          <a:rPr lang="en-US" sz="2200" b="0" i="1" smtClean="0">
                            <a:latin typeface="Cambria Math" panose="02040503050406030204" pitchFamily="18" charset="0"/>
                          </a:rPr>
                          <m:t>𝑥</m:t>
                        </m:r>
                        <m:r>
                          <a:rPr lang="en-US" sz="2200" b="0" i="1" smtClean="0">
                            <a:latin typeface="Cambria Math" panose="02040503050406030204" pitchFamily="18" charset="0"/>
                          </a:rPr>
                          <m:t>−3</m:t>
                        </m:r>
                      </m:e>
                    </m:d>
                    <m:r>
                      <a:rPr lang="en-US" sz="2200" b="0" i="1" smtClean="0">
                        <a:latin typeface="Cambria Math" panose="02040503050406030204" pitchFamily="18" charset="0"/>
                      </a:rPr>
                      <m:t>=4</m:t>
                    </m:r>
                  </m:oMath>
                </a14:m>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hay </a:t>
                </a:r>
                <a14:m>
                  <m:oMath xmlns:m="http://schemas.openxmlformats.org/officeDocument/2006/math">
                    <m:r>
                      <a:rPr lang="en-US" sz="2200" b="0" i="1" smtClean="0">
                        <a:latin typeface="Cambria Math" panose="02040503050406030204" pitchFamily="18" charset="0"/>
                      </a:rPr>
                      <m:t>5</m:t>
                    </m:r>
                    <m:r>
                      <a:rPr lang="en-US" sz="2200" b="0" i="1" smtClean="0">
                        <a:latin typeface="Cambria Math" panose="02040503050406030204" pitchFamily="18" charset="0"/>
                      </a:rPr>
                      <m:t>𝑥</m:t>
                    </m:r>
                    <m:r>
                      <a:rPr lang="en-US" sz="2200" b="0" i="1" smtClean="0">
                        <a:latin typeface="Cambria Math" panose="02040503050406030204" pitchFamily="18" charset="0"/>
                      </a:rPr>
                      <m:t>−6=</m:t>
                    </m:r>
                    <m:r>
                      <a:rPr lang="en-US" sz="2200" b="0" i="0" smtClean="0">
                        <a:latin typeface="Cambria Math" panose="02040503050406030204" pitchFamily="18" charset="0"/>
                      </a:rPr>
                      <m:t>4, </m:t>
                    </m:r>
                  </m:oMath>
                </a14:m>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b="0" i="1" smtClean="0">
                        <a:latin typeface="Cambria Math" panose="02040503050406030204" pitchFamily="18" charset="0"/>
                      </a:rPr>
                      <m:t>𝑥</m:t>
                    </m:r>
                    <m:r>
                      <a:rPr lang="en-US" sz="2200" b="0" i="1" smtClean="0">
                        <a:latin typeface="Cambria Math" panose="02040503050406030204" pitchFamily="18" charset="0"/>
                      </a:rPr>
                      <m:t>=2</m:t>
                    </m:r>
                  </m:oMath>
                </a14:m>
                <a:r>
                  <a:rPr lang="en-US" sz="2200" dirty="0">
                    <a:latin typeface="Times New Roman" panose="02020603050405020304" pitchFamily="18" charset="0"/>
                    <a:cs typeface="Times New Roman" panose="02020603050405020304" pitchFamily="18" charset="0"/>
                  </a:rPr>
                  <a:t>.</a:t>
                </a:r>
              </a:p>
            </p:txBody>
          </p:sp>
        </mc:Choice>
        <mc:Fallback>
          <p:sp>
            <p:nvSpPr>
              <p:cNvPr id="33" name="TextBox 3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a:spLocks noRot="1" noChangeAspect="1" noMove="1" noResize="1" noEditPoints="1" noAdjustHandles="1" noChangeArrowheads="1" noChangeShapeType="1" noTextEdit="1"/>
              </p:cNvSpPr>
              <p:nvPr/>
            </p:nvSpPr>
            <p:spPr>
              <a:xfrm>
                <a:off x="146325" y="2634302"/>
                <a:ext cx="4764633" cy="1107996"/>
              </a:xfrm>
              <a:prstGeom prst="rect">
                <a:avLst/>
              </a:prstGeom>
              <a:blipFill>
                <a:blip r:embed="rId6"/>
                <a:stretch>
                  <a:fillRect l="-1662" t="-3846" b="-1044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A70332D-6D6A-1BBB-C100-B908D0E39CB4}"/>
                  </a:ext>
                </a:extLst>
              </p:cNvPr>
              <p:cNvSpPr txBox="1"/>
              <p:nvPr/>
            </p:nvSpPr>
            <p:spPr>
              <a:xfrm>
                <a:off x="146325" y="3754800"/>
                <a:ext cx="4509491" cy="110799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Từ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b="0" i="1" smtClean="0">
                        <a:latin typeface="Cambria Math" panose="02040503050406030204" pitchFamily="18" charset="0"/>
                      </a:rPr>
                      <m:t>𝑦</m:t>
                    </m:r>
                    <m:r>
                      <a:rPr lang="en-US" sz="2200" b="0" i="1" smtClean="0">
                        <a:latin typeface="Cambria Math" panose="02040503050406030204" pitchFamily="18" charset="0"/>
                      </a:rPr>
                      <m:t>=2.2−3=1</m:t>
                    </m:r>
                    <m:r>
                      <a:rPr lang="en-US" sz="2200" b="0" i="0" smtClean="0">
                        <a:latin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Vậy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200" i="1" smtClean="0">
                            <a:latin typeface="Cambria Math" panose="02040503050406030204" pitchFamily="18" charset="0"/>
                          </a:rPr>
                        </m:ctrlPr>
                      </m:dPr>
                      <m:e>
                        <m:r>
                          <a:rPr lang="en-US" sz="2200" b="0" i="1" smtClean="0">
                            <a:latin typeface="Cambria Math" panose="02040503050406030204" pitchFamily="18" charset="0"/>
                          </a:rPr>
                          <m:t>2;1</m:t>
                        </m:r>
                      </m:e>
                    </m:d>
                  </m:oMath>
                </a14:m>
                <a:r>
                  <a:rPr lang="en-US" sz="2200" dirty="0">
                    <a:latin typeface="Times New Roman" panose="02020603050405020304" pitchFamily="18" charset="0"/>
                    <a:cs typeface="Times New Roman" panose="02020603050405020304" pitchFamily="18" charset="0"/>
                  </a:rPr>
                  <a:t>.</a:t>
                </a:r>
              </a:p>
            </p:txBody>
          </p:sp>
        </mc:Choice>
        <mc:Fallback>
          <p:sp>
            <p:nvSpPr>
              <p:cNvPr id="34" name="TextBox 3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A70332D-6D6A-1BBB-C100-B908D0E39CB4}"/>
                  </a:ext>
                </a:extLst>
              </p:cNvPr>
              <p:cNvSpPr txBox="1">
                <a:spLocks noRot="1" noChangeAspect="1" noMove="1" noResize="1" noEditPoints="1" noAdjustHandles="1" noChangeArrowheads="1" noChangeShapeType="1" noTextEdit="1"/>
              </p:cNvSpPr>
              <p:nvPr/>
            </p:nvSpPr>
            <p:spPr>
              <a:xfrm>
                <a:off x="146325" y="3754800"/>
                <a:ext cx="4509491" cy="1107996"/>
              </a:xfrm>
              <a:prstGeom prst="rect">
                <a:avLst/>
              </a:prstGeom>
              <a:blipFill>
                <a:blip r:embed="rId7"/>
                <a:stretch>
                  <a:fillRect l="-1757" t="-3846" b="-98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Rectangle 34" descr="OPL20U25GSXzBJYl68kk8uQGfFKzs7yb1M4KJWUiLk6ZEvGF+qCIPSnY57AbBFCvTW$2024 ID13 T9CTST nhan sp KNTT$ STT 108+K4lPs7H94VUqPe2XwIsfPRnrXQE//QTEXxb8/8N4CNc6FpgZahzpTjFhMzSA7T/nHJa11DE8Ng2TP3iAmRczFlmslSuUNOgUeb6yRvs0="/>
              <p:cNvSpPr/>
              <p:nvPr/>
            </p:nvSpPr>
            <p:spPr>
              <a:xfrm>
                <a:off x="148485" y="1864861"/>
                <a:ext cx="412397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Từ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𝑦</m:t>
                    </m:r>
                    <m:r>
                      <a:rPr lang="en-US" sz="2200" i="1">
                        <a:latin typeface="Cambria Math" panose="02040503050406030204" pitchFamily="18" charset="0"/>
                      </a:rPr>
                      <m:t>=2</m:t>
                    </m:r>
                    <m:r>
                      <a:rPr lang="en-US" sz="2200" i="1">
                        <a:latin typeface="Cambria Math" panose="02040503050406030204" pitchFamily="18" charset="0"/>
                      </a:rPr>
                      <m:t>𝑥</m:t>
                    </m:r>
                    <m:r>
                      <a:rPr lang="en-US" sz="2200" i="1">
                        <a:latin typeface="Cambria Math" panose="02040503050406030204" pitchFamily="18" charset="0"/>
                      </a:rPr>
                      <m:t>−3</m:t>
                    </m:r>
                  </m:oMath>
                </a14:m>
                <a:r>
                  <a:rPr lang="en-US" sz="2200" dirty="0">
                    <a:latin typeface="Times New Roman" panose="02020603050405020304" pitchFamily="18" charset="0"/>
                    <a:cs typeface="Times New Roman" panose="02020603050405020304" pitchFamily="18" charset="0"/>
                  </a:rPr>
                  <a:t>.</a:t>
                </a:r>
                <a:endParaRPr lang="en-US" sz="2200"/>
              </a:p>
            </p:txBody>
          </p:sp>
        </mc:Choice>
        <mc:Fallback>
          <p:sp>
            <p:nvSpPr>
              <p:cNvPr id="35" name="Rectangle 34"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48485" y="1864861"/>
                <a:ext cx="4123970" cy="769441"/>
              </a:xfrm>
              <a:prstGeom prst="rect">
                <a:avLst/>
              </a:prstGeom>
              <a:blipFill>
                <a:blip r:embed="rId8"/>
                <a:stretch>
                  <a:fillRect l="-1920" t="-5556" b="-15079"/>
                </a:stretch>
              </a:blipFill>
            </p:spPr>
            <p:txBody>
              <a:bodyPr/>
              <a:lstStyle/>
              <a:p>
                <a:r>
                  <a:rPr lang="en-US">
                    <a:noFill/>
                  </a:rPr>
                  <a:t> </a:t>
                </a:r>
              </a:p>
            </p:txBody>
          </p:sp>
        </mc:Fallback>
      </mc:AlternateContent>
      <p:cxnSp>
        <p:nvCxnSpPr>
          <p:cNvPr id="3" name="Straight Connector 2" descr="OPL20U25GSXzBJYl68kk8uQGfFKzs7yb1M4KJWUiLk6ZEvGF+qCIPSnY57AbBFCvTW$2024 ID13 T9CTST nhan sp KNTT$ STT 108+K4lPs7H94VUqPe2XwIsfPRnrXQE//QTEXxb8/8N4CNc6FpgZahzpTjFhMzSA7T/nHJa11DE8Ng2TP3iAmRczFlmslSuUNOgUeb6yRvs0="/>
          <p:cNvCxnSpPr/>
          <p:nvPr/>
        </p:nvCxnSpPr>
        <p:spPr>
          <a:xfrm flipH="1">
            <a:off x="4666596" y="461624"/>
            <a:ext cx="7620" cy="45657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2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39"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37"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2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5380443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algn="ctr">
              <a:defRPr/>
            </a:pPr>
            <a:r>
              <a:rPr lang="en-US" sz="2400" b="1" dirty="0">
                <a:solidFill>
                  <a:srgbClr val="FF0000"/>
                </a:solidFill>
                <a:latin typeface="Times New Roman"/>
                <a:ea typeface="Times New Roman"/>
                <a:cs typeface="Times New Roman"/>
                <a:sym typeface="Times New Roman"/>
              </a:rPr>
              <a:t>BÀI 2: GIẢI HỆ PHƯƠNG TRÌNH BẬC NHẤT HAI ẨN (</a:t>
            </a:r>
            <a:r>
              <a:rPr lang="en-US" sz="2400" b="1" dirty="0" err="1">
                <a:solidFill>
                  <a:srgbClr val="FF0000"/>
                </a:solidFill>
                <a:latin typeface="Times New Roman"/>
                <a:ea typeface="Times New Roman"/>
                <a:cs typeface="Times New Roman"/>
                <a:sym typeface="Times New Roman"/>
              </a:rPr>
              <a:t>Tiết</a:t>
            </a:r>
            <a:r>
              <a:rPr lang="en-US" sz="2400" b="1" dirty="0">
                <a:solidFill>
                  <a:srgbClr val="FF0000"/>
                </a:solidFill>
                <a:latin typeface="Times New Roman"/>
                <a:ea typeface="Times New Roman"/>
                <a:cs typeface="Times New Roman"/>
                <a:sym typeface="Times New Roman"/>
              </a:rPr>
              <a:t> 1)</a:t>
            </a:r>
            <a:endParaRPr sz="2400" dirty="0">
              <a:solidFill>
                <a:srgbClr val="FF0000"/>
              </a:solidFill>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a:defRPr/>
                </a:pPr>
                <a:endParaRPr lang="en-US"/>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a:defRPr/>
                </a:pPr>
                <a:endParaRPr lang="en-US"/>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algn="ctr">
                  <a:lnSpc>
                    <a:spcPts val="1330"/>
                  </a:lnSpc>
                  <a:defRPr/>
                </a:pPr>
                <a:endParaRPr sz="900"/>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a:defRPr/>
                </a:pPr>
                <a:endParaRPr lang="en-US"/>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algn="ctr">
                  <a:lnSpc>
                    <a:spcPts val="1330"/>
                  </a:lnSpc>
                  <a:defRPr/>
                </a:pPr>
                <a:endParaRPr sz="900"/>
              </a:p>
            </p:txBody>
          </p:sp>
        </p:grpSp>
      </p:grpSp>
      <mc:AlternateContent xmlns:mc="http://schemas.openxmlformats.org/markup-compatibility/2006">
        <mc:Choice xmlns:a14="http://schemas.microsoft.com/office/drawing/2010/main"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445673" y="484099"/>
                <a:ext cx="8022131" cy="1285480"/>
              </a:xfrm>
              <a:prstGeom prst="rect">
                <a:avLst/>
              </a:prstGeom>
              <a:noFill/>
            </p:spPr>
            <p:txBody>
              <a:bodyPr wrap="square" rtlCol="0">
                <a:spAutoFit/>
              </a:bodyPr>
              <a:lstStyle/>
              <a:p>
                <a:pPr>
                  <a:defRPr/>
                </a:pPr>
                <a:r>
                  <a:rPr lang="en-US" sz="2400" b="1" dirty="0">
                    <a:latin typeface="Times New Roman" panose="02020603050405020304" pitchFamily="18" charset="0"/>
                    <a:cs typeface="Times New Roman" panose="02020603050405020304" pitchFamily="18" charset="0"/>
                  </a:rPr>
                  <a:t>Luyện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a:t>
                </a:r>
              </a:p>
              <a:p>
                <a:pPr>
                  <a:defRPr/>
                </a:pPr>
                <a:r>
                  <a:rPr lang="en-US" sz="2400" dirty="0">
                    <a:latin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400" i="1" smtClean="0">
                            <a:latin typeface="Cambria Math" panose="02040503050406030204" pitchFamily="18" charset="0"/>
                            <a:cs typeface="Times New Roman" panose="02020603050405020304" pitchFamily="18" charset="0"/>
                          </a:rPr>
                        </m:ctrlPr>
                      </m:dPr>
                      <m:e>
                        <m:eqArr>
                          <m:eqArrPr>
                            <m:ctrlPr>
                              <a:rPr lang="en-US" sz="2400" i="1" smtClean="0">
                                <a:latin typeface="Cambria Math" panose="02040503050406030204" pitchFamily="18" charset="0"/>
                                <a:cs typeface="Times New Roman" panose="02020603050405020304" pitchFamily="18" charset="0"/>
                              </a:rPr>
                            </m:ctrlPr>
                          </m:eqArrPr>
                          <m:e>
                            <m:r>
                              <a:rPr lang="en-US" sz="2400" i="1" smtClean="0">
                                <a:latin typeface="Cambria Math" panose="02040503050406030204" pitchFamily="18" charset="0"/>
                                <a:cs typeface="Times New Roman" panose="02020603050405020304" pitchFamily="18" charset="0"/>
                              </a:rPr>
                              <m:t>𝑥</m:t>
                            </m:r>
                            <m:r>
                              <a:rPr lang="en-US" sz="2400" i="1" smtClean="0">
                                <a:latin typeface="Cambria Math" panose="02040503050406030204" pitchFamily="18" charset="0"/>
                                <a:cs typeface="Times New Roman" panose="02020603050405020304" pitchFamily="18" charset="0"/>
                              </a:rPr>
                              <m:t>−3</m:t>
                            </m:r>
                            <m:r>
                              <a:rPr lang="en-US" sz="2400" i="1" smtClean="0">
                                <a:latin typeface="Cambria Math" panose="02040503050406030204" pitchFamily="18" charset="0"/>
                                <a:cs typeface="Times New Roman" panose="02020603050405020304" pitchFamily="18" charset="0"/>
                              </a:rPr>
                              <m:t>𝑦</m:t>
                            </m:r>
                            <m:r>
                              <a:rPr lang="en-US" sz="2400" i="1" smtClean="0">
                                <a:latin typeface="Cambria Math" panose="02040503050406030204" pitchFamily="18" charset="0"/>
                                <a:cs typeface="Times New Roman" panose="02020603050405020304" pitchFamily="18" charset="0"/>
                              </a:rPr>
                              <m:t>=2</m:t>
                            </m:r>
                          </m:e>
                          <m:e>
                            <m:r>
                              <a:rPr lang="en-US" sz="2400" i="1" smtClean="0">
                                <a:latin typeface="Cambria Math" panose="02040503050406030204" pitchFamily="18" charset="0"/>
                                <a:cs typeface="Times New Roman" panose="02020603050405020304" pitchFamily="18" charset="0"/>
                              </a:rPr>
                              <m:t>−2</m:t>
                            </m:r>
                            <m:r>
                              <a:rPr lang="en-US" sz="2400" i="1" smtClean="0">
                                <a:latin typeface="Cambria Math" panose="02040503050406030204" pitchFamily="18" charset="0"/>
                                <a:cs typeface="Times New Roman" panose="02020603050405020304" pitchFamily="18" charset="0"/>
                              </a:rPr>
                              <m:t>𝑥</m:t>
                            </m:r>
                            <m:r>
                              <a:rPr lang="en-US" sz="2400" i="1" smtClean="0">
                                <a:latin typeface="Cambria Math" panose="02040503050406030204" pitchFamily="18" charset="0"/>
                                <a:cs typeface="Times New Roman" panose="02020603050405020304" pitchFamily="18" charset="0"/>
                              </a:rPr>
                              <m:t>+5</m:t>
                            </m:r>
                            <m:r>
                              <a:rPr lang="en-US" sz="2400" i="1" smtClean="0">
                                <a:latin typeface="Cambria Math" panose="02040503050406030204" pitchFamily="18" charset="0"/>
                                <a:cs typeface="Times New Roman" panose="02020603050405020304" pitchFamily="18" charset="0"/>
                              </a:rPr>
                              <m:t>𝑦</m:t>
                            </m:r>
                            <m:r>
                              <a:rPr lang="en-US" sz="2400" i="1" smtClean="0">
                                <a:latin typeface="Cambria Math" panose="02040503050406030204" pitchFamily="18" charset="0"/>
                                <a:cs typeface="Times New Roman" panose="02020603050405020304" pitchFamily="18" charset="0"/>
                              </a:rPr>
                              <m:t>=1</m:t>
                            </m:r>
                          </m:e>
                        </m:eqArr>
                        <m:r>
                          <a:rPr lang="en-US" sz="2400" i="1" smtClean="0">
                            <a:latin typeface="Cambria Math" panose="02040503050406030204" pitchFamily="18" charset="0"/>
                            <a:cs typeface="Times New Roman" panose="02020603050405020304" pitchFamily="18" charset="0"/>
                          </a:rPr>
                          <m:t>;</m:t>
                        </m:r>
                      </m:e>
                    </m:d>
                    <m:r>
                      <a:rPr lang="en-US" sz="2400" i="1"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2400" i="1" smtClean="0">
                            <a:latin typeface="Cambria Math" panose="02040503050406030204" pitchFamily="18" charset="0"/>
                            <a:cs typeface="Times New Roman" panose="02020603050405020304" pitchFamily="18" charset="0"/>
                          </a:rPr>
                        </m:ctrlPr>
                      </m:dPr>
                      <m:e>
                        <m:eqArr>
                          <m:eqArrPr>
                            <m:ctrlPr>
                              <a:rPr lang="en-US" sz="2400" i="1" smtClean="0">
                                <a:latin typeface="Cambria Math" panose="02040503050406030204" pitchFamily="18" charset="0"/>
                                <a:cs typeface="Times New Roman" panose="02020603050405020304" pitchFamily="18" charset="0"/>
                              </a:rPr>
                            </m:ctrlPr>
                          </m:eqArrPr>
                          <m:e>
                            <m:r>
                              <a:rPr lang="en-US" sz="2400" i="1" smtClean="0">
                                <a:latin typeface="Cambria Math" panose="02040503050406030204" pitchFamily="18" charset="0"/>
                                <a:cs typeface="Times New Roman" panose="02020603050405020304" pitchFamily="18" charset="0"/>
                              </a:rPr>
                              <m:t>4</m:t>
                            </m:r>
                            <m:r>
                              <a:rPr lang="en-US" sz="2400" i="1" smtClean="0">
                                <a:latin typeface="Cambria Math" panose="02040503050406030204" pitchFamily="18" charset="0"/>
                                <a:cs typeface="Times New Roman" panose="02020603050405020304" pitchFamily="18" charset="0"/>
                              </a:rPr>
                              <m:t>𝑥</m:t>
                            </m:r>
                            <m:r>
                              <a:rPr lang="en-US" sz="2400" i="1" smtClean="0">
                                <a:latin typeface="Cambria Math" panose="02040503050406030204" pitchFamily="18" charset="0"/>
                                <a:cs typeface="Times New Roman" panose="02020603050405020304" pitchFamily="18" charset="0"/>
                              </a:rPr>
                              <m:t>+</m:t>
                            </m:r>
                            <m:r>
                              <a:rPr lang="en-US" sz="2400" i="1" smtClean="0">
                                <a:latin typeface="Cambria Math" panose="02040503050406030204" pitchFamily="18" charset="0"/>
                                <a:cs typeface="Times New Roman" panose="02020603050405020304" pitchFamily="18" charset="0"/>
                              </a:rPr>
                              <m:t>𝑦</m:t>
                            </m:r>
                            <m:r>
                              <a:rPr lang="en-US" sz="2400" i="1" smtClean="0">
                                <a:latin typeface="Cambria Math" panose="02040503050406030204" pitchFamily="18" charset="0"/>
                                <a:cs typeface="Times New Roman" panose="02020603050405020304" pitchFamily="18" charset="0"/>
                              </a:rPr>
                              <m:t>=−1</m:t>
                            </m:r>
                          </m:e>
                          <m:e>
                            <m:r>
                              <a:rPr lang="en-US" sz="2400" i="1" smtClean="0">
                                <a:latin typeface="Cambria Math" panose="02040503050406030204" pitchFamily="18" charset="0"/>
                                <a:cs typeface="Times New Roman" panose="02020603050405020304" pitchFamily="18" charset="0"/>
                              </a:rPr>
                              <m:t>7</m:t>
                            </m:r>
                            <m:r>
                              <a:rPr lang="en-US" sz="2400" i="1" smtClean="0">
                                <a:latin typeface="Cambria Math" panose="02040503050406030204" pitchFamily="18" charset="0"/>
                                <a:cs typeface="Times New Roman" panose="02020603050405020304" pitchFamily="18" charset="0"/>
                              </a:rPr>
                              <m:t>𝑥</m:t>
                            </m:r>
                            <m:r>
                              <a:rPr lang="en-US" sz="2400" i="1" smtClean="0">
                                <a:latin typeface="Cambria Math" panose="02040503050406030204" pitchFamily="18" charset="0"/>
                                <a:cs typeface="Times New Roman" panose="02020603050405020304" pitchFamily="18" charset="0"/>
                              </a:rPr>
                              <m:t>+2</m:t>
                            </m:r>
                            <m:r>
                              <a:rPr lang="en-US" sz="2400" i="1" smtClean="0">
                                <a:latin typeface="Cambria Math" panose="02040503050406030204" pitchFamily="18" charset="0"/>
                                <a:cs typeface="Times New Roman" panose="02020603050405020304" pitchFamily="18" charset="0"/>
                              </a:rPr>
                              <m:t>𝑦</m:t>
                            </m:r>
                            <m:r>
                              <a:rPr lang="en-US" sz="2400" i="1" smtClean="0">
                                <a:latin typeface="Cambria Math" panose="02040503050406030204" pitchFamily="18" charset="0"/>
                                <a:cs typeface="Times New Roman" panose="02020603050405020304" pitchFamily="18" charset="0"/>
                              </a:rPr>
                              <m:t>=−3</m:t>
                            </m:r>
                          </m:e>
                        </m:eqArr>
                      </m:e>
                    </m:d>
                  </m:oMath>
                </a14:m>
                <a:r>
                  <a:rPr lang="en-US" sz="2400" dirty="0">
                    <a:latin typeface="Times New Roman" panose="02020603050405020304" pitchFamily="18" charset="0"/>
                    <a:cs typeface="Times New Roman" panose="02020603050405020304" pitchFamily="18" charset="0"/>
                  </a:rPr>
                  <a:t> .</a:t>
                </a:r>
              </a:p>
            </p:txBody>
          </p:sp>
        </mc:Choice>
        <mc:Fallback>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445673" y="484099"/>
                <a:ext cx="8022131" cy="1285480"/>
              </a:xfrm>
              <a:prstGeom prst="rect">
                <a:avLst/>
              </a:prstGeom>
              <a:blipFill>
                <a:blip r:embed="rId3"/>
                <a:stretch>
                  <a:fillRect l="-1140" t="-3791"/>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192103" y="1544496"/>
            <a:ext cx="830020" cy="461665"/>
          </a:xfrm>
          <a:prstGeom prst="rect">
            <a:avLst/>
          </a:prstGeom>
          <a:noFill/>
        </p:spPr>
        <p:txBody>
          <a:bodyPr wrap="square" rtlCol="0">
            <a:spAutoFit/>
          </a:bodyPr>
          <a:lstStyle/>
          <a:p>
            <a:pPr>
              <a:defRPr/>
            </a:pPr>
            <a:r>
              <a:rPr lang="en-US" sz="2400" b="1" dirty="0" err="1">
                <a:latin typeface="Times New Roman" panose="02020603050405020304" pitchFamily="18" charset="0"/>
                <a:cs typeface="Times New Roman" panose="02020603050405020304" pitchFamily="18" charset="0"/>
              </a:rPr>
              <a:t>Giải</a:t>
            </a:r>
            <a:endParaRPr 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p:nvPr/>
            </p:nvSpPr>
            <p:spPr>
              <a:xfrm>
                <a:off x="361150" y="1806459"/>
                <a:ext cx="8590748" cy="1200329"/>
              </a:xfrm>
              <a:prstGeom prst="rect">
                <a:avLst/>
              </a:prstGeom>
              <a:noFill/>
            </p:spPr>
            <p:txBody>
              <a:bodyPr wrap="square" rtlCol="0">
                <a:spAutoFit/>
              </a:bodyPr>
              <a:lstStyle/>
              <a:p>
                <a:pPr algn="just">
                  <a:defRPr/>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cs typeface="Times New Roman" panose="02020603050405020304" pitchFamily="18" charset="0"/>
                      </a:rPr>
                      <m:t>𝑥</m:t>
                    </m:r>
                    <m:r>
                      <a:rPr lang="en-US" sz="2400" i="1" smtClean="0">
                        <a:latin typeface="Cambria Math" panose="02040503050406030204" pitchFamily="18" charset="0"/>
                        <a:cs typeface="Times New Roman" panose="02020603050405020304" pitchFamily="18" charset="0"/>
                      </a:rPr>
                      <m:t>=2+3</m:t>
                    </m:r>
                    <m:r>
                      <a:rPr lang="en-US" sz="2400" i="1" smtClean="0">
                        <a:latin typeface="Cambria Math" panose="02040503050406030204" pitchFamily="18" charset="0"/>
                        <a:cs typeface="Times New Roman" panose="020206030504050203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cs typeface="Times New Roman" panose="02020603050405020304" pitchFamily="18" charset="0"/>
                      </a:rPr>
                      <m:t>−2</m:t>
                    </m:r>
                    <m:d>
                      <m:dPr>
                        <m:ctrlPr>
                          <a:rPr lang="en-US" sz="2400" i="1" smtClean="0">
                            <a:latin typeface="Cambria Math" panose="02040503050406030204" pitchFamily="18" charset="0"/>
                            <a:cs typeface="Times New Roman" panose="02020603050405020304" pitchFamily="18" charset="0"/>
                          </a:rPr>
                        </m:ctrlPr>
                      </m:dPr>
                      <m:e>
                        <m:r>
                          <a:rPr lang="en-US" sz="2400" i="1" smtClean="0">
                            <a:latin typeface="Cambria Math" panose="02040503050406030204" pitchFamily="18" charset="0"/>
                            <a:cs typeface="Times New Roman" panose="02020603050405020304" pitchFamily="18" charset="0"/>
                          </a:rPr>
                          <m:t>2+3</m:t>
                        </m:r>
                        <m:r>
                          <a:rPr lang="en-US" sz="2400" i="1" smtClean="0">
                            <a:latin typeface="Cambria Math" panose="02040503050406030204" pitchFamily="18" charset="0"/>
                            <a:cs typeface="Times New Roman" panose="02020603050405020304" pitchFamily="18" charset="0"/>
                          </a:rPr>
                          <m:t>𝑦</m:t>
                        </m:r>
                      </m:e>
                    </m:d>
                    <m:r>
                      <a:rPr lang="en-US" sz="2400" i="1" smtClean="0">
                        <a:latin typeface="Cambria Math" panose="02040503050406030204" pitchFamily="18" charset="0"/>
                        <a:cs typeface="Times New Roman" panose="02020603050405020304" pitchFamily="18" charset="0"/>
                      </a:rPr>
                      <m:t>+5</m:t>
                    </m:r>
                    <m:r>
                      <a:rPr lang="en-US" sz="2400" i="1" smtClean="0">
                        <a:latin typeface="Cambria Math" panose="02040503050406030204" pitchFamily="18" charset="0"/>
                        <a:cs typeface="Times New Roman" panose="02020603050405020304" pitchFamily="18" charset="0"/>
                      </a:rPr>
                      <m:t>𝑦</m:t>
                    </m:r>
                    <m:r>
                      <a:rPr lang="en-US" sz="2400" i="1" smtClean="0">
                        <a:latin typeface="Cambria Math" panose="02040503050406030204" pitchFamily="18" charset="0"/>
                        <a:cs typeface="Times New Roman" panose="02020603050405020304" pitchFamily="18" charset="0"/>
                      </a:rPr>
                      <m:t>=1</m:t>
                    </m:r>
                  </m:oMath>
                </a14:m>
                <a:r>
                  <a:rPr lang="en-US" sz="2400" dirty="0">
                    <a:latin typeface="Times New Roman" panose="02020603050405020304" pitchFamily="18" charset="0"/>
                    <a:cs typeface="Times New Roman" panose="02020603050405020304" pitchFamily="18" charset="0"/>
                  </a:rPr>
                  <a:t> hay </a:t>
                </a:r>
                <a14:m>
                  <m:oMath xmlns:m="http://schemas.openxmlformats.org/officeDocument/2006/math">
                    <m:r>
                      <a:rPr lang="en-US" sz="2400" i="1" smtClean="0">
                        <a:latin typeface="Cambria Math" panose="02040503050406030204" pitchFamily="18" charset="0"/>
                        <a:cs typeface="Times New Roman" panose="02020603050405020304" pitchFamily="18" charset="0"/>
                      </a:rPr>
                      <m:t>−</m:t>
                    </m:r>
                    <m:r>
                      <a:rPr lang="en-US" sz="2400" i="1" smtClean="0">
                        <a:latin typeface="Cambria Math" panose="02040503050406030204" pitchFamily="18" charset="0"/>
                        <a:cs typeface="Times New Roman" panose="02020603050405020304" pitchFamily="18" charset="0"/>
                      </a:rPr>
                      <m:t>𝑦</m:t>
                    </m:r>
                    <m:r>
                      <a:rPr lang="en-US" sz="2400" i="1" smtClean="0">
                        <a:latin typeface="Cambria Math" panose="02040503050406030204" pitchFamily="18" charset="0"/>
                        <a:cs typeface="Times New Roman" panose="02020603050405020304" pitchFamily="18" charset="0"/>
                      </a:rPr>
                      <m:t>=5 </m:t>
                    </m:r>
                  </m:oMath>
                </a14:m>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y</a:t>
                </a:r>
                <a14:m>
                  <m:oMath xmlns:m="http://schemas.openxmlformats.org/officeDocument/2006/math">
                    <m:r>
                      <a:rPr lang="en-US" sz="2400" i="1" smtClean="0">
                        <a:latin typeface="Cambria Math" panose="02040503050406030204" pitchFamily="18" charset="0"/>
                      </a:rPr>
                      <m:t>=−5</m:t>
                    </m:r>
                  </m:oMath>
                </a14:m>
                <a:r>
                  <a:rPr lang="en-US" sz="2400" dirty="0">
                    <a:latin typeface="Times New Roman" panose="02020603050405020304" pitchFamily="18" charset="0"/>
                    <a:cs typeface="Times New Roman" panose="02020603050405020304" pitchFamily="18" charset="0"/>
                  </a:rPr>
                  <a:t>.</a:t>
                </a:r>
              </a:p>
            </p:txBody>
          </p:sp>
        </mc:Choice>
        <mc:Fallback>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a:spLocks noRot="1" noChangeAspect="1" noMove="1" noResize="1" noEditPoints="1" noAdjustHandles="1" noChangeArrowheads="1" noChangeShapeType="1" noTextEdit="1"/>
              </p:cNvSpPr>
              <p:nvPr/>
            </p:nvSpPr>
            <p:spPr>
              <a:xfrm>
                <a:off x="361150" y="1806459"/>
                <a:ext cx="8590748" cy="1200329"/>
              </a:xfrm>
              <a:prstGeom prst="rect">
                <a:avLst/>
              </a:prstGeom>
              <a:blipFill>
                <a:blip r:embed="rId4"/>
                <a:stretch>
                  <a:fillRect l="-1065" t="-4061" r="-1136" b="-10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A70332D-6D6A-1BBB-C100-B908D0E39CB4}"/>
                  </a:ext>
                </a:extLst>
              </p:cNvPr>
              <p:cNvSpPr txBox="1"/>
              <p:nvPr/>
            </p:nvSpPr>
            <p:spPr>
              <a:xfrm>
                <a:off x="334894" y="2865830"/>
                <a:ext cx="8447957" cy="830997"/>
              </a:xfrm>
              <a:prstGeom prst="rect">
                <a:avLst/>
              </a:prstGeom>
              <a:noFill/>
            </p:spPr>
            <p:txBody>
              <a:bodyPr wrap="square" rtlCol="0">
                <a:spAutoFit/>
              </a:bodyPr>
              <a:lstStyle/>
              <a:p>
                <a:pPr algn="just">
                  <a:defRPr/>
                </a:pPr>
                <a:r>
                  <a:rPr lang="en-US" sz="2400" dirty="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cs typeface="Times New Roman" panose="02020603050405020304" pitchFamily="18" charset="0"/>
                      </a:rPr>
                      <m:t>𝑥</m:t>
                    </m:r>
                    <m:r>
                      <a:rPr lang="en-US" sz="2400" i="1" smtClean="0">
                        <a:latin typeface="Cambria Math" panose="02040503050406030204" pitchFamily="18" charset="0"/>
                        <a:cs typeface="Times New Roman" panose="02020603050405020304" pitchFamily="18" charset="0"/>
                      </a:rPr>
                      <m:t>=2+3.</m:t>
                    </m:r>
                    <m:d>
                      <m:dPr>
                        <m:ctrlPr>
                          <a:rPr lang="en-US" sz="2400" i="1" smtClean="0">
                            <a:latin typeface="Cambria Math" panose="02040503050406030204" pitchFamily="18" charset="0"/>
                            <a:cs typeface="Times New Roman" panose="02020603050405020304" pitchFamily="18" charset="0"/>
                          </a:rPr>
                        </m:ctrlPr>
                      </m:dPr>
                      <m:e>
                        <m:r>
                          <a:rPr lang="en-US" sz="2400" i="1" smtClean="0">
                            <a:latin typeface="Cambria Math" panose="02040503050406030204" pitchFamily="18" charset="0"/>
                            <a:cs typeface="Times New Roman" panose="02020603050405020304" pitchFamily="18" charset="0"/>
                          </a:rPr>
                          <m:t>−5</m:t>
                        </m:r>
                      </m:e>
                    </m:d>
                    <m:r>
                      <a:rPr lang="en-US" sz="2400" i="1" smtClean="0">
                        <a:latin typeface="Cambria Math" panose="02040503050406030204" pitchFamily="18" charset="0"/>
                        <a:cs typeface="Times New Roman" panose="02020603050405020304" pitchFamily="18" charset="0"/>
                      </a:rPr>
                      <m:t>=−13</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smtClean="0">
                            <a:latin typeface="Cambria Math" panose="02040503050406030204" pitchFamily="18" charset="0"/>
                          </a:rPr>
                        </m:ctrlPr>
                      </m:dPr>
                      <m:e>
                        <m:r>
                          <a:rPr lang="en-US" sz="2400" i="1" smtClean="0">
                            <a:latin typeface="Cambria Math" panose="02040503050406030204" pitchFamily="18" charset="0"/>
                          </a:rPr>
                          <m:t>−13;−5</m:t>
                        </m:r>
                      </m:e>
                    </m:d>
                  </m:oMath>
                </a14:m>
                <a:r>
                  <a:rPr lang="en-US" sz="2400" dirty="0">
                    <a:latin typeface="Times New Roman" panose="02020603050405020304" pitchFamily="18" charset="0"/>
                    <a:cs typeface="Times New Roman" panose="02020603050405020304" pitchFamily="18" charset="0"/>
                  </a:rPr>
                  <a:t>.</a:t>
                </a:r>
              </a:p>
            </p:txBody>
          </p:sp>
        </mc:Choice>
        <mc:Fallback>
          <p:sp>
            <p:nvSpPr>
              <p:cNvPr id="28" name="TextBox 2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A70332D-6D6A-1BBB-C100-B908D0E39CB4}"/>
                  </a:ext>
                </a:extLst>
              </p:cNvPr>
              <p:cNvSpPr txBox="1">
                <a:spLocks noRot="1" noChangeAspect="1" noMove="1" noResize="1" noEditPoints="1" noAdjustHandles="1" noChangeArrowheads="1" noChangeShapeType="1" noTextEdit="1"/>
              </p:cNvSpPr>
              <p:nvPr/>
            </p:nvSpPr>
            <p:spPr>
              <a:xfrm>
                <a:off x="334894" y="2865830"/>
                <a:ext cx="8447957" cy="830997"/>
              </a:xfrm>
              <a:prstGeom prst="rect">
                <a:avLst/>
              </a:prstGeom>
              <a:blipFill>
                <a:blip r:embed="rId5"/>
                <a:stretch>
                  <a:fillRect l="-1154" t="-5882" r="-1082"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7F662AD0-8CAD-78D5-A37B-240DCBC0F5CE}"/>
                  </a:ext>
                </a:extLst>
              </p:cNvPr>
              <p:cNvSpPr txBox="1"/>
              <p:nvPr/>
            </p:nvSpPr>
            <p:spPr>
              <a:xfrm>
                <a:off x="259977" y="3534079"/>
                <a:ext cx="8808983" cy="830997"/>
              </a:xfrm>
              <a:prstGeom prst="rect">
                <a:avLst/>
              </a:prstGeom>
              <a:noFill/>
            </p:spPr>
            <p:txBody>
              <a:bodyPr wrap="square" rtlCol="0">
                <a:spAutoFit/>
              </a:bodyPr>
              <a:lstStyle/>
              <a:p>
                <a:pPr algn="just">
                  <a:defRPr/>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cs typeface="Times New Roman" panose="02020603050405020304" pitchFamily="18" charset="0"/>
                      </a:rPr>
                      <m:t>𝑦</m:t>
                    </m:r>
                    <m:r>
                      <a:rPr lang="en-US" sz="2400" i="1" smtClean="0">
                        <a:latin typeface="Cambria Math" panose="02040503050406030204" pitchFamily="18" charset="0"/>
                        <a:cs typeface="Times New Roman" panose="02020603050405020304" pitchFamily="18" charset="0"/>
                      </a:rPr>
                      <m:t>=−1−4</m:t>
                    </m:r>
                    <m:r>
                      <a:rPr lang="en-US" sz="2400" i="1" smtClean="0">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cs typeface="Times New Roman" panose="02020603050405020304" pitchFamily="18" charset="0"/>
                      </a:rPr>
                      <m:t>7</m:t>
                    </m:r>
                    <m:r>
                      <a:rPr lang="en-US" sz="2400" i="1" smtClean="0">
                        <a:latin typeface="Cambria Math" panose="02040503050406030204" pitchFamily="18" charset="0"/>
                        <a:cs typeface="Times New Roman" panose="02020603050405020304" pitchFamily="18" charset="0"/>
                      </a:rPr>
                      <m:t>𝑥</m:t>
                    </m:r>
                    <m:r>
                      <a:rPr lang="en-US" sz="2400" i="1" smtClean="0">
                        <a:latin typeface="Cambria Math" panose="02040503050406030204" pitchFamily="18" charset="0"/>
                        <a:cs typeface="Times New Roman" panose="02020603050405020304" pitchFamily="18" charset="0"/>
                      </a:rPr>
                      <m:t>+2</m:t>
                    </m:r>
                    <m:d>
                      <m:dPr>
                        <m:ctrlPr>
                          <a:rPr lang="en-US" sz="2400" i="1" smtClean="0">
                            <a:latin typeface="Cambria Math" panose="02040503050406030204" pitchFamily="18" charset="0"/>
                            <a:cs typeface="Times New Roman" panose="02020603050405020304" pitchFamily="18" charset="0"/>
                          </a:rPr>
                        </m:ctrlPr>
                      </m:dPr>
                      <m:e>
                        <m:r>
                          <a:rPr lang="en-US" sz="2400" i="1" smtClean="0">
                            <a:latin typeface="Cambria Math" panose="02040503050406030204" pitchFamily="18" charset="0"/>
                            <a:cs typeface="Times New Roman" panose="02020603050405020304" pitchFamily="18" charset="0"/>
                          </a:rPr>
                          <m:t>−1−4</m:t>
                        </m:r>
                        <m:r>
                          <a:rPr lang="en-US" sz="2400" i="1" smtClean="0">
                            <a:latin typeface="Cambria Math" panose="02040503050406030204" pitchFamily="18" charset="0"/>
                            <a:cs typeface="Times New Roman" panose="02020603050405020304" pitchFamily="18" charset="0"/>
                          </a:rPr>
                          <m:t>𝑥</m:t>
                        </m:r>
                      </m:e>
                    </m:d>
                    <m:r>
                      <a:rPr lang="en-US" sz="2400" i="1" smtClean="0">
                        <a:latin typeface="Cambria Math" panose="02040503050406030204" pitchFamily="18" charset="0"/>
                        <a:cs typeface="Times New Roman" panose="02020603050405020304" pitchFamily="18" charset="0"/>
                      </a:rPr>
                      <m:t>=−3</m:t>
                    </m:r>
                  </m:oMath>
                </a14:m>
                <a:r>
                  <a:rPr lang="en-US" sz="2400" dirty="0">
                    <a:latin typeface="Times New Roman" panose="02020603050405020304" pitchFamily="18" charset="0"/>
                    <a:cs typeface="Times New Roman" panose="02020603050405020304" pitchFamily="18" charset="0"/>
                  </a:rPr>
                  <a:t> hay suy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rPr>
                      <m:t>𝑥</m:t>
                    </m:r>
                    <m:r>
                      <a:rPr lang="en-US" sz="2400" i="1" smtClean="0">
                        <a:latin typeface="Cambria Math" panose="02040503050406030204" pitchFamily="18" charset="0"/>
                      </a:rPr>
                      <m:t>=−1</m:t>
                    </m:r>
                  </m:oMath>
                </a14:m>
                <a:r>
                  <a:rPr lang="en-US" sz="2400" dirty="0">
                    <a:latin typeface="Times New Roman" panose="02020603050405020304" pitchFamily="18" charset="0"/>
                    <a:cs typeface="Times New Roman" panose="02020603050405020304" pitchFamily="18" charset="0"/>
                  </a:rPr>
                  <a:t>.</a:t>
                </a:r>
              </a:p>
            </p:txBody>
          </p:sp>
        </mc:Choice>
        <mc:Fallback>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7F662AD0-8CAD-78D5-A37B-240DCBC0F5CE}"/>
                  </a:ext>
                </a:extLst>
              </p:cNvPr>
              <p:cNvSpPr txBox="1">
                <a:spLocks noRot="1" noChangeAspect="1" noMove="1" noResize="1" noEditPoints="1" noAdjustHandles="1" noChangeArrowheads="1" noChangeShapeType="1" noTextEdit="1"/>
              </p:cNvSpPr>
              <p:nvPr/>
            </p:nvSpPr>
            <p:spPr>
              <a:xfrm>
                <a:off x="259977" y="3534079"/>
                <a:ext cx="8808983" cy="830997"/>
              </a:xfrm>
              <a:prstGeom prst="rect">
                <a:avLst/>
              </a:prstGeom>
              <a:blipFill>
                <a:blip r:embed="rId6"/>
                <a:stretch>
                  <a:fillRect l="-1107" t="-5882" r="-1038"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929F593D-FAA9-0537-2678-45ACACE513F6}"/>
                  </a:ext>
                </a:extLst>
              </p:cNvPr>
              <p:cNvSpPr txBox="1"/>
              <p:nvPr/>
            </p:nvSpPr>
            <p:spPr>
              <a:xfrm>
                <a:off x="287510" y="4293774"/>
                <a:ext cx="8297803" cy="830997"/>
              </a:xfrm>
              <a:prstGeom prst="rect">
                <a:avLst/>
              </a:prstGeom>
              <a:noFill/>
            </p:spPr>
            <p:txBody>
              <a:bodyPr wrap="square" rtlCol="0">
                <a:spAutoFit/>
              </a:bodyPr>
              <a:lstStyle/>
              <a:p>
                <a:pPr algn="just">
                  <a:defRPr/>
                </a:pPr>
                <a:r>
                  <a:rPr lang="en-US" sz="2400" dirty="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rPr>
                      <m:t>𝑦</m:t>
                    </m:r>
                    <m:r>
                      <a:rPr lang="en-US" sz="2400" i="1" smtClean="0">
                        <a:latin typeface="Cambria Math" panose="02040503050406030204" pitchFamily="18" charset="0"/>
                      </a:rPr>
                      <m:t>=−1−4.</m:t>
                    </m:r>
                    <m:d>
                      <m:dPr>
                        <m:ctrlPr>
                          <a:rPr lang="en-US" sz="2400" i="1" smtClean="0">
                            <a:latin typeface="Cambria Math" panose="02040503050406030204" pitchFamily="18" charset="0"/>
                          </a:rPr>
                        </m:ctrlPr>
                      </m:dPr>
                      <m:e>
                        <m:r>
                          <a:rPr lang="en-US" sz="2400" i="1" smtClean="0">
                            <a:latin typeface="Cambria Math" panose="02040503050406030204" pitchFamily="18" charset="0"/>
                          </a:rPr>
                          <m:t>−1</m:t>
                        </m:r>
                      </m:e>
                    </m:d>
                    <m:r>
                      <a:rPr lang="en-US" sz="2400" i="1" smtClean="0">
                        <a:latin typeface="Cambria Math" panose="02040503050406030204" pitchFamily="18" charset="0"/>
                      </a:rPr>
                      <m:t>=</m:t>
                    </m:r>
                    <m:r>
                      <a:rPr lang="en-US" sz="2400" smtClean="0">
                        <a:latin typeface="Cambria Math" panose="02040503050406030204" pitchFamily="18" charset="0"/>
                      </a:rPr>
                      <m:t>3.</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smtClean="0">
                            <a:latin typeface="Cambria Math" panose="02040503050406030204" pitchFamily="18" charset="0"/>
                          </a:rPr>
                        </m:ctrlPr>
                      </m:dPr>
                      <m:e>
                        <m:r>
                          <a:rPr lang="en-US" sz="2400" i="1" smtClean="0">
                            <a:latin typeface="Cambria Math" panose="02040503050406030204" pitchFamily="18" charset="0"/>
                          </a:rPr>
                          <m:t>−1;3</m:t>
                        </m:r>
                      </m:e>
                    </m:d>
                  </m:oMath>
                </a14:m>
                <a:r>
                  <a:rPr lang="en-US" sz="2400" dirty="0">
                    <a:latin typeface="Times New Roman" panose="02020603050405020304" pitchFamily="18" charset="0"/>
                    <a:cs typeface="Times New Roman" panose="02020603050405020304" pitchFamily="18" charset="0"/>
                  </a:rPr>
                  <a:t>.</a:t>
                </a:r>
              </a:p>
            </p:txBody>
          </p:sp>
        </mc:Choice>
        <mc:Fallback>
          <p:sp>
            <p:nvSpPr>
              <p:cNvPr id="29" name="TextBox 28"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929F593D-FAA9-0537-2678-45ACACE513F6}"/>
                  </a:ext>
                </a:extLst>
              </p:cNvPr>
              <p:cNvSpPr txBox="1">
                <a:spLocks noRot="1" noChangeAspect="1" noMove="1" noResize="1" noEditPoints="1" noAdjustHandles="1" noChangeArrowheads="1" noChangeShapeType="1" noTextEdit="1"/>
              </p:cNvSpPr>
              <p:nvPr/>
            </p:nvSpPr>
            <p:spPr>
              <a:xfrm>
                <a:off x="287510" y="4293774"/>
                <a:ext cx="8297803" cy="830997"/>
              </a:xfrm>
              <a:prstGeom prst="rect">
                <a:avLst/>
              </a:prstGeom>
              <a:blipFill>
                <a:blip r:embed="rId7"/>
                <a:stretch>
                  <a:fillRect l="-1102" t="-5839" r="-1176" b="-15328"/>
                </a:stretch>
              </a:blipFill>
            </p:spPr>
            <p:txBody>
              <a:bodyPr/>
              <a:lstStyle/>
              <a:p>
                <a:r>
                  <a:rPr lang="en-US">
                    <a:noFill/>
                  </a:rPr>
                  <a:t> </a:t>
                </a:r>
              </a:p>
            </p:txBody>
          </p:sp>
        </mc:Fallback>
      </mc:AlternateContent>
    </p:spTree>
    <p:extLst>
      <p:ext uri="{BB962C8B-B14F-4D97-AF65-F5344CB8AC3E}">
        <p14:creationId xmlns:p14="http://schemas.microsoft.com/office/powerpoint/2010/main" val="3495412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4"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1)</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361150" y="629297"/>
                <a:ext cx="8721890" cy="7816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Ví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2:</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=8</m:t>
                            </m:r>
                          </m:e>
                        </m:eqAr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 </m:t>
                        </m: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mc:Choice>
        <mc:Fallback>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361150" y="629297"/>
                <a:ext cx="8721890" cy="781689"/>
              </a:xfrm>
              <a:prstGeom prst="rect">
                <a:avLst/>
              </a:prstGeom>
              <a:blipFill>
                <a:blip r:embed="rId3"/>
                <a:stretch>
                  <a:fillRect l="-1048" r="-629"/>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361150" y="1411416"/>
            <a:ext cx="830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p:nvPr/>
            </p:nvSpPr>
            <p:spPr>
              <a:xfrm>
                <a:off x="361150" y="2898215"/>
                <a:ext cx="85719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Do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không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giá</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nào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thỏa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mãn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đã</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vô</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nghiệm</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mc:Choice>
        <mc:Fallback>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a:spLocks noRot="1" noChangeAspect="1" noMove="1" noResize="1" noEditPoints="1" noAdjustHandles="1" noChangeArrowheads="1" noChangeShapeType="1" noTextEdit="1"/>
              </p:cNvSpPr>
              <p:nvPr/>
            </p:nvSpPr>
            <p:spPr>
              <a:xfrm>
                <a:off x="361150" y="2898215"/>
                <a:ext cx="8571985" cy="830997"/>
              </a:xfrm>
              <a:prstGeom prst="rect">
                <a:avLst/>
              </a:prstGeom>
              <a:blipFill>
                <a:blip r:embed="rId4"/>
                <a:stretch>
                  <a:fillRect l="-1067" t="-5839" b="-153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307431" y="3591162"/>
                <a:ext cx="8022131" cy="12854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rPr>
                  <a:t>Luyện </a:t>
                </a:r>
                <a:r>
                  <a:rPr kumimoji="0" lang="en-US" sz="24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sym typeface="Arial"/>
                  </a:rPr>
                  <a:t>tập</a:t>
                </a:r>
                <a:r>
                  <a:rPr kumimoji="0" 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rPr>
                  <a:t> 2:</a:t>
                </a:r>
                <a:r>
                  <a:rPr kumimoji="0" lang="en-US" sz="24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bằng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r>
                  <a:rPr lang="en-US" sz="2400" dirty="0">
                    <a:latin typeface="Times New Roman" panose="02020603050405020304" pitchFamily="18" charset="0"/>
                    <a:cs typeface="Times New Roman" panose="02020603050405020304" pitchFamily="18" charset="0"/>
                  </a:rPr>
                  <a:t>.</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Choice>
        <mc:Fallback>
          <p:sp>
            <p:nvSpPr>
              <p:cNvPr id="24" name="TextBox 2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307431" y="3591162"/>
                <a:ext cx="8022131" cy="1285480"/>
              </a:xfrm>
              <a:prstGeom prst="rect">
                <a:avLst/>
              </a:prstGeom>
              <a:blipFill>
                <a:blip r:embed="rId5"/>
                <a:stretch>
                  <a:fillRect l="-1140" b="-9953"/>
                </a:stretch>
              </a:blipFill>
            </p:spPr>
            <p:txBody>
              <a:bodyPr/>
              <a:lstStyle/>
              <a:p>
                <a:r>
                  <a:rPr lang="en-US">
                    <a:noFill/>
                  </a:rPr>
                  <a:t> </a:t>
                </a:r>
              </a:p>
            </p:txBody>
          </p:sp>
        </mc:Fallback>
      </mc:AlternateContent>
      <p:sp>
        <p:nvSpPr>
          <p:cNvPr id="28" name="Pentagon 27" descr="OPL20U25GSXzBJYl68kk8uQGfFKzs7yb1M4KJWUiLk6ZEvGF+qCIPSnY57AbBFCvTW$2024 ID13 T9CTST nhan sp KNTT$ STT 108+K4lPs7H94VUqPe2XwIsfPRnrXQE//QTEXxb8/8N4CNc6FpgZahzpTjFhMzSA7T/nHJa11DE8Ng2TP3iAmRczFlmslSuUNOgUeb6yRvs0=">
            <a:hlinkClick r:id="rId6" action="ppaction://hlinksldjump"/>
          </p:cNvPr>
          <p:cNvSpPr/>
          <p:nvPr/>
        </p:nvSpPr>
        <p:spPr>
          <a:xfrm>
            <a:off x="7719447" y="4570783"/>
            <a:ext cx="472543" cy="336181"/>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b="1">
                <a:solidFill>
                  <a:srgbClr val="C00000"/>
                </a:solidFill>
                <a:latin typeface="Times New Roman" panose="02020603050405020304" pitchFamily="18" charset="0"/>
                <a:cs typeface="Times New Roman" panose="02020603050405020304" pitchFamily="18" charset="0"/>
              </a:rPr>
              <a:t>LG LT2</a:t>
            </a:r>
          </a:p>
        </p:txBody>
      </p:sp>
      <mc:AlternateContent xmlns:mc="http://schemas.openxmlformats.org/markup-compatibility/2006">
        <mc:Choice xmlns:a14="http://schemas.microsoft.com/office/drawing/2010/main" Requires="a14">
          <p:sp>
            <p:nvSpPr>
              <p:cNvPr id="2" name="Rectangle 1" descr="OPL20U25GSXzBJYl68kk8uQGfFKzs7yb1M4KJWUiLk6ZEvGF+qCIPSnY57AbBFCvTW$2024 ID13 T9CTST nhan sp KNTT$ STT 108+K4lPs7H94VUqPe2XwIsfPRnrXQE//QTEXxb8/8N4CNc6FpgZahzpTjFhMzSA7T/nHJa11DE8Ng2TP3iAmRczFlmslSuUNOgUeb6yRvs0="/>
              <p:cNvSpPr/>
              <p:nvPr/>
            </p:nvSpPr>
            <p:spPr>
              <a:xfrm>
                <a:off x="361150" y="1747598"/>
                <a:ext cx="8462228" cy="1200329"/>
              </a:xfrm>
              <a:prstGeom prst="rect">
                <a:avLst/>
              </a:prstGeom>
            </p:spPr>
            <p:txBody>
              <a:bodyPr wrap="square">
                <a:spAutoFit/>
              </a:bodyPr>
              <a:lstStyle/>
              <a:p>
                <a:pPr lvl="0">
                  <a:defRPr/>
                </a:pPr>
                <a:r>
                  <a:rPr lang="en-US" sz="2400" dirty="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m:t>
                    </m:r>
                    <m:r>
                      <a:rPr lang="en-US" sz="2400">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−2</m:t>
                    </m:r>
                  </m:oMath>
                </a14:m>
                <a:endParaRPr lang="en-US" sz="2400">
                  <a:latin typeface="Times New Roman" panose="02020603050405020304" pitchFamily="18" charset="0"/>
                </a:endParaRPr>
              </a:p>
              <a:p>
                <a:pPr lvl="0">
                  <a:defRPr/>
                </a:pPr>
                <a:r>
                  <a:rPr lang="en-US" sz="2400">
                    <a:latin typeface="Times New Roman" panose="02020603050405020304" pitchFamily="18" charset="0"/>
                    <a:cs typeface="Times New Roman" panose="02020603050405020304" pitchFamily="18" charset="0"/>
                  </a:rPr>
                  <a:t>Thế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2.</m:t>
                    </m:r>
                    <m:d>
                      <m:dPr>
                        <m:ctrlPr>
                          <a:rPr lang="en-US" sz="2400" i="1">
                            <a:latin typeface="Cambria Math" panose="02040503050406030204" pitchFamily="18" charset="0"/>
                          </a:rPr>
                        </m:ctrlPr>
                      </m:dPr>
                      <m:e>
                        <m:r>
                          <a:rPr lang="en-US" sz="2400" i="1">
                            <a:latin typeface="Cambria Math" panose="02040503050406030204" pitchFamily="18" charset="0"/>
                          </a:rPr>
                          <m:t>𝑦</m:t>
                        </m:r>
                        <m:r>
                          <a:rPr lang="en-US" sz="2400" i="1">
                            <a:latin typeface="Cambria Math" panose="02040503050406030204" pitchFamily="18" charset="0"/>
                          </a:rPr>
                          <m:t>−2</m:t>
                        </m:r>
                      </m:e>
                    </m:d>
                    <m:r>
                      <a:rPr lang="en-US" sz="2400" i="1">
                        <a:latin typeface="Cambria Math" panose="02040503050406030204" pitchFamily="18" charset="0"/>
                      </a:rPr>
                      <m:t>−2</m:t>
                    </m:r>
                    <m:r>
                      <a:rPr lang="en-US" sz="2400" i="1">
                        <a:latin typeface="Cambria Math" panose="02040503050406030204" pitchFamily="18" charset="0"/>
                      </a:rPr>
                      <m:t>𝑦</m:t>
                    </m:r>
                    <m:r>
                      <a:rPr lang="en-US" sz="2400" i="1">
                        <a:latin typeface="Cambria Math" panose="02040503050406030204" pitchFamily="18" charset="0"/>
                      </a:rPr>
                      <m:t> =8</m:t>
                    </m:r>
                  </m:oMath>
                </a14:m>
                <a:r>
                  <a:rPr lang="en-US" sz="2400" dirty="0">
                    <a:latin typeface="Times New Roman" panose="02020603050405020304" pitchFamily="18" charset="0"/>
                    <a:cs typeface="Times New Roman" panose="02020603050405020304" pitchFamily="18" charset="0"/>
                  </a:rPr>
                  <a:t> hay </a:t>
                </a:r>
                <a14:m>
                  <m:oMath xmlns:m="http://schemas.openxmlformats.org/officeDocument/2006/math">
                    <m:r>
                      <a:rPr lang="en-US" sz="2400" i="1">
                        <a:latin typeface="Cambria Math" panose="02040503050406030204" pitchFamily="18" charset="0"/>
                      </a:rPr>
                      <m:t>0</m:t>
                    </m:r>
                    <m:r>
                      <a:rPr lang="en-US" sz="2400" i="1">
                        <a:latin typeface="Cambria Math" panose="02040503050406030204" pitchFamily="18" charset="0"/>
                      </a:rPr>
                      <m:t>𝑦</m:t>
                    </m:r>
                    <m:r>
                      <a:rPr lang="en-US" sz="2400" i="1">
                        <a:latin typeface="Cambria Math" panose="02040503050406030204" pitchFamily="18" charset="0"/>
                      </a:rPr>
                      <m:t>−4=</m:t>
                    </m:r>
                    <m:r>
                      <a:rPr lang="en-US" sz="2400">
                        <a:latin typeface="Cambria Math" panose="02040503050406030204" pitchFamily="18" charset="0"/>
                      </a:rPr>
                      <m:t>8</m:t>
                    </m:r>
                  </m:oMath>
                </a14:m>
                <a:r>
                  <a:rPr lang="en-US" sz="2400" dirty="0">
                    <a:latin typeface="Times New Roman" panose="02020603050405020304" pitchFamily="18" charset="0"/>
                    <a:cs typeface="Times New Roman" panose="02020603050405020304" pitchFamily="18" charset="0"/>
                  </a:rPr>
                  <a:t> (1).</a:t>
                </a:r>
              </a:p>
            </p:txBody>
          </p:sp>
        </mc:Choice>
        <mc:Fallback>
          <p:sp>
            <p:nvSpPr>
              <p:cNvPr id="2" name="Rectangle 1"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61150" y="1747598"/>
                <a:ext cx="8462228" cy="1200329"/>
              </a:xfrm>
              <a:prstGeom prst="rect">
                <a:avLst/>
              </a:prstGeom>
              <a:blipFill>
                <a:blip r:embed="rId7"/>
                <a:stretch>
                  <a:fillRect l="-1081"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41231613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1)</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445673" y="491783"/>
                <a:ext cx="8022131" cy="12854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Luyện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tập</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2:</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r>
                  <a:rPr lang="en-US" sz="2400" dirty="0">
                    <a:latin typeface="Times New Roman" panose="02020603050405020304" pitchFamily="18" charset="0"/>
                    <a:cs typeface="Times New Roman" panose="02020603050405020304" pitchFamily="18" charset="0"/>
                  </a:rPr>
                  <a:t>.</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Choice>
        <mc:Fallback>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445673" y="491783"/>
                <a:ext cx="8022131" cy="1285480"/>
              </a:xfrm>
              <a:prstGeom prst="rect">
                <a:avLst/>
              </a:prstGeom>
              <a:blipFill>
                <a:blip r:embed="rId3"/>
                <a:stretch>
                  <a:fillRect l="-1140" b="-9953"/>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437991" y="1705860"/>
            <a:ext cx="830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p:nvPr/>
            </p:nvSpPr>
            <p:spPr>
              <a:xfrm>
                <a:off x="323049" y="2261639"/>
                <a:ext cx="8610085" cy="1938992"/>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
                    <a:srgbClr val="000000"/>
                  </a:buClr>
                  <a:buSzTx/>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Từ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nhất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y</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−2</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3+2</m:t>
                        </m:r>
                        <m:r>
                          <a:rPr lang="en-US" sz="2400" b="0" i="1" smtClean="0">
                            <a:latin typeface="Cambria Math" panose="02040503050406030204" pitchFamily="18" charset="0"/>
                            <a:cs typeface="Times New Roman" panose="02020603050405020304" pitchFamily="18" charset="0"/>
                          </a:rPr>
                          <m:t>𝑥</m:t>
                        </m:r>
                      </m:e>
                    </m:d>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hay</a:t>
                </a:r>
                <a:r>
                  <a:rPr lang="en-US" sz="2400" dirty="0">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0</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−6=−4</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sym typeface="Arial"/>
                      </a:rPr>
                      <m:t> </m:t>
                    </m:r>
                  </m:oMath>
                </a14:m>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suy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 </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(1).</a:t>
                </a:r>
              </a:p>
              <a:p>
                <a:pPr algn="just">
                  <a:defRPr/>
                </a:pPr>
                <a:r>
                  <a:rPr lang="en-US" sz="2400" dirty="0">
                    <a:latin typeface="Times New Roman" panose="02020603050405020304" pitchFamily="18" charset="0"/>
                    <a:cs typeface="Times New Roman" panose="02020603050405020304" pitchFamily="18" charset="0"/>
                  </a:rPr>
                  <a:t>Do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a:t>
                </a:r>
              </a:p>
            </p:txBody>
          </p:sp>
        </mc:Choice>
        <mc:Fallback>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a:spLocks noRot="1" noChangeAspect="1" noMove="1" noResize="1" noEditPoints="1" noAdjustHandles="1" noChangeArrowheads="1" noChangeShapeType="1" noTextEdit="1"/>
              </p:cNvSpPr>
              <p:nvPr/>
            </p:nvSpPr>
            <p:spPr>
              <a:xfrm>
                <a:off x="323049" y="2261639"/>
                <a:ext cx="8610085" cy="1938992"/>
              </a:xfrm>
              <a:prstGeom prst="rect">
                <a:avLst/>
              </a:prstGeom>
              <a:blipFill>
                <a:blip r:embed="rId4"/>
                <a:stretch>
                  <a:fillRect l="-1133" t="-2516" r="-1062" b="-6289"/>
                </a:stretch>
              </a:blipFill>
            </p:spPr>
            <p:txBody>
              <a:bodyPr/>
              <a:lstStyle/>
              <a:p>
                <a:r>
                  <a:rPr lang="en-US">
                    <a:noFill/>
                  </a:rPr>
                  <a:t> </a:t>
                </a:r>
              </a:p>
            </p:txBody>
          </p:sp>
        </mc:Fallback>
      </mc:AlternateContent>
    </p:spTree>
    <p:extLst>
      <p:ext uri="{BB962C8B-B14F-4D97-AF65-F5344CB8AC3E}">
        <p14:creationId xmlns:p14="http://schemas.microsoft.com/office/powerpoint/2010/main" val="26260115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1)</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324018" y="553512"/>
                <a:ext cx="8901895" cy="7816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Ví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3:</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e>
                        </m:eqAr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 </m:t>
                        </m: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mc:Choice>
        <mc:Fallback>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324018" y="553512"/>
                <a:ext cx="8901895" cy="781689"/>
              </a:xfrm>
              <a:prstGeom prst="rect">
                <a:avLst/>
              </a:prstGeom>
              <a:blipFill>
                <a:blip r:embed="rId3"/>
                <a:stretch>
                  <a:fillRect l="-1027"/>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362591" y="1191305"/>
            <a:ext cx="830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p:nvPr/>
            </p:nvSpPr>
            <p:spPr>
              <a:xfrm>
                <a:off x="410203" y="2429877"/>
                <a:ext cx="84622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hay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(3)</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Choice>
        <mc:Fallback>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a:spLocks noRot="1" noChangeAspect="1" noMove="1" noResize="1" noEditPoints="1" noAdjustHandles="1" noChangeArrowheads="1" noChangeShapeType="1" noTextEdit="1"/>
              </p:cNvSpPr>
              <p:nvPr/>
            </p:nvSpPr>
            <p:spPr>
              <a:xfrm>
                <a:off x="410203" y="2429877"/>
                <a:ext cx="8462228" cy="461665"/>
              </a:xfrm>
              <a:prstGeom prst="rect">
                <a:avLst/>
              </a:prstGeom>
              <a:blipFill>
                <a:blip r:embed="rId4"/>
                <a:stretch>
                  <a:fillRect l="-1081" t="-10667" b="-30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descr="OPL20U25GSXzBJYl68kk8uQGfFKzs7yb1M4KJWUiLk6ZEvGF+qCIPSnY57AbBFCvTW$2024 ID13 T9CTST nhan sp KNTT$ STT 108+K4lPs7H94VUqPe2XwIsfPRnrXQE//QTEXxb8/8N4CNc6FpgZahzpTjFhMzSA7T/nHJa11DE8Ng2TP3iAmRczFlmslSuUNOgUeb6yRvs0="/>
              <p:cNvSpPr/>
              <p:nvPr/>
            </p:nvSpPr>
            <p:spPr>
              <a:xfrm>
                <a:off x="398886" y="1663746"/>
                <a:ext cx="8302982" cy="830997"/>
              </a:xfrm>
              <a:prstGeom prst="rect">
                <a:avLst/>
              </a:prstGeom>
            </p:spPr>
            <p:txBody>
              <a:bodyPr wrap="square">
                <a:spAutoFit/>
              </a:bodyPr>
              <a:lstStyle/>
              <a:p>
                <a:pPr lvl="0">
                  <a:defRPr/>
                </a:pPr>
                <a:r>
                  <a:rPr lang="en-US" sz="2400" dirty="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+2.</m:t>
                    </m:r>
                  </m:oMath>
                </a14:m>
                <a:r>
                  <a:rPr lang="en-US" sz="240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a:t>
                </a:r>
              </a:p>
              <a:p>
                <a:pPr lvl="0">
                  <a:defRPr/>
                </a:pP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−3</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−2</m:t>
                        </m:r>
                      </m:e>
                    </m:d>
                    <m:r>
                      <a:rPr lang="en-US" sz="2400" i="1">
                        <a:latin typeface="Cambria Math" panose="02040503050406030204" pitchFamily="18" charset="0"/>
                        <a:cs typeface="Times New Roman" panose="02020603050405020304" pitchFamily="18" charset="0"/>
                      </a:rPr>
                      <m:t>=6</m:t>
                    </m:r>
                  </m:oMath>
                </a14:m>
                <a:r>
                  <a:rPr lang="en-US" sz="2400" dirty="0">
                    <a:latin typeface="Times New Roman" panose="02020603050405020304" pitchFamily="18" charset="0"/>
                    <a:cs typeface="Times New Roman" panose="02020603050405020304" pitchFamily="18" charset="0"/>
                  </a:rPr>
                  <a:t> </a:t>
                </a:r>
                <a:endParaRPr lang="en-US"/>
              </a:p>
            </p:txBody>
          </p:sp>
        </mc:Choice>
        <mc:Fallback>
          <p:sp>
            <p:nvSpPr>
              <p:cNvPr id="2" name="Rectangle 1"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98886" y="1663746"/>
                <a:ext cx="8302982" cy="830997"/>
              </a:xfrm>
              <a:prstGeom prst="rect">
                <a:avLst/>
              </a:prstGeom>
              <a:blipFill>
                <a:blip r:embed="rId5"/>
                <a:stretch>
                  <a:fillRect l="-1101" t="-5882"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descr="OPL20U25GSXzBJYl68kk8uQGfFKzs7yb1M4KJWUiLk6ZEvGF+qCIPSnY57AbBFCvTW$2024 ID13 T9CTST nhan sp KNTT$ STT 108+K4lPs7H94VUqPe2XwIsfPRnrXQE//QTEXxb8/8N4CNc6FpgZahzpTjFhMzSA7T/nHJa11DE8Ng2TP3iAmRczFlmslSuUNOgUeb6yRvs0="/>
              <p:cNvSpPr/>
              <p:nvPr/>
            </p:nvSpPr>
            <p:spPr>
              <a:xfrm>
                <a:off x="310221" y="2891542"/>
                <a:ext cx="8480311" cy="830997"/>
              </a:xfrm>
              <a:prstGeom prst="rect">
                <a:avLst/>
              </a:prstGeom>
            </p:spPr>
            <p:txBody>
              <a:bodyPr wrap="square">
                <a:spAutoFit/>
              </a:bodyPr>
              <a:lstStyle/>
              <a:p>
                <a:pPr lvl="0">
                  <a:defRPr/>
                </a:pPr>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mãn</a:t>
                </a:r>
                <a:r>
                  <a:rPr lang="en-US" sz="2400" dirty="0">
                    <a:latin typeface="Times New Roman" panose="02020603050405020304" pitchFamily="18" charset="0"/>
                    <a:cs typeface="Times New Roman" panose="02020603050405020304" pitchFamily="18" charset="0"/>
                  </a:rPr>
                  <a:t> (3).</a:t>
                </a:r>
              </a:p>
              <a:p>
                <a:pPr lvl="0">
                  <a:defRPr/>
                </a:pP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tùy</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mc:Choice>
        <mc:Fallback>
          <p:sp>
            <p:nvSpPr>
              <p:cNvPr id="3" name="Rectangle 2"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10221" y="2891542"/>
                <a:ext cx="8480311" cy="830997"/>
              </a:xfrm>
              <a:prstGeom prst="rect">
                <a:avLst/>
              </a:prstGeom>
              <a:blipFill>
                <a:blip r:embed="rId6"/>
                <a:stretch>
                  <a:fillRect l="-1150" t="-5839" b="-153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descr="OPL20U25GSXzBJYl68kk8uQGfFKzs7yb1M4KJWUiLk6ZEvGF+qCIPSnY57AbBFCvTW$2024 ID13 T9CTST nhan sp KNTT$ STT 108+K4lPs7H94VUqPe2XwIsfPRnrXQE//QTEXxb8/8N4CNc6FpgZahzpTjFhMzSA7T/nHJa11DE8Ng2TP3iAmRczFlmslSuUNOgUeb6yRvs0="/>
              <p:cNvSpPr/>
              <p:nvPr/>
            </p:nvSpPr>
            <p:spPr>
              <a:xfrm>
                <a:off x="281410" y="3814427"/>
                <a:ext cx="8420458" cy="461665"/>
              </a:xfrm>
              <a:prstGeom prst="rect">
                <a:avLst/>
              </a:prstGeom>
            </p:spPr>
            <p:txBody>
              <a:bodyPr wrap="square">
                <a:spAutoFit/>
              </a:bodyPr>
              <a:lstStyle/>
              <a:p>
                <a:pPr lvl="0">
                  <a:defRPr/>
                </a:pPr>
                <a:r>
                  <a:rPr lang="en-US" sz="2400" dirty="0">
                    <a:latin typeface="Times New Roman" panose="02020603050405020304" pitchFamily="18" charset="0"/>
                    <a:cs typeface="Times New Roman" panose="02020603050405020304" pitchFamily="18" charset="0"/>
                  </a:rPr>
                  <a:t>Vậy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−2</m:t>
                        </m:r>
                      </m:e>
                    </m:d>
                    <m:r>
                      <a:rPr lang="en-US" sz="2400" i="1">
                        <a:latin typeface="Cambria Math" panose="02040503050406030204" pitchFamily="18" charset="0"/>
                        <a:cs typeface="Times New Roman" panose="02020603050405020304" pitchFamily="18" charset="0"/>
                      </a:rPr>
                      <m:t> </m:t>
                    </m:r>
                  </m:oMath>
                </a14:m>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ℝ</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tùy</a:t>
                </a:r>
                <a:r>
                  <a:rPr lang="en-US" sz="2400" dirty="0">
                    <a:latin typeface="Times New Roman" panose="02020603050405020304" pitchFamily="18" charset="0"/>
                    <a:cs typeface="Times New Roman" panose="02020603050405020304" pitchFamily="18" charset="0"/>
                  </a:rPr>
                  <a:t> ý.</a:t>
                </a:r>
              </a:p>
            </p:txBody>
          </p:sp>
        </mc:Choice>
        <mc:Fallback>
          <p:sp>
            <p:nvSpPr>
              <p:cNvPr id="4" name="Rectangle 3"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81410" y="3814427"/>
                <a:ext cx="8420458" cy="461665"/>
              </a:xfrm>
              <a:prstGeom prst="rect">
                <a:avLst/>
              </a:prstGeom>
              <a:blipFill>
                <a:blip r:embed="rId7"/>
                <a:stretch>
                  <a:fillRect l="-1086"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2107067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algn="ctr">
              <a:defRPr/>
            </a:pPr>
            <a:r>
              <a:rPr lang="en-US" sz="2400" b="1" dirty="0">
                <a:solidFill>
                  <a:srgbClr val="FF0000"/>
                </a:solidFill>
                <a:latin typeface="Times New Roman"/>
                <a:ea typeface="Times New Roman"/>
                <a:cs typeface="Times New Roman"/>
                <a:sym typeface="Times New Roman"/>
              </a:rPr>
              <a:t>BÀI 2: GIẢI HỆ PHƯƠNG TRÌNH BẬC NHẤT HAI ẨN (</a:t>
            </a:r>
            <a:r>
              <a:rPr lang="en-US" sz="2400" b="1" dirty="0" err="1">
                <a:solidFill>
                  <a:srgbClr val="FF0000"/>
                </a:solidFill>
                <a:latin typeface="Times New Roman"/>
                <a:ea typeface="Times New Roman"/>
                <a:cs typeface="Times New Roman"/>
                <a:sym typeface="Times New Roman"/>
              </a:rPr>
              <a:t>Tiết</a:t>
            </a:r>
            <a:r>
              <a:rPr lang="en-US" sz="2400" b="1" dirty="0">
                <a:solidFill>
                  <a:srgbClr val="FF0000"/>
                </a:solidFill>
                <a:latin typeface="Times New Roman"/>
                <a:ea typeface="Times New Roman"/>
                <a:cs typeface="Times New Roman"/>
                <a:sym typeface="Times New Roman"/>
              </a:rPr>
              <a:t> 1)</a:t>
            </a:r>
            <a:endParaRPr sz="2400" dirty="0">
              <a:solidFill>
                <a:srgbClr val="FF0000"/>
              </a:solidFill>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a:defRPr/>
                </a:pPr>
                <a:endParaRPr lang="en-US"/>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a:defRPr/>
                </a:pPr>
                <a:endParaRPr lang="en-US"/>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algn="ctr">
                  <a:lnSpc>
                    <a:spcPts val="1330"/>
                  </a:lnSpc>
                  <a:defRPr/>
                </a:pPr>
                <a:endParaRPr sz="900"/>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a:defRPr/>
                </a:pPr>
                <a:endParaRPr lang="en-US"/>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algn="ctr">
                  <a:lnSpc>
                    <a:spcPts val="1330"/>
                  </a:lnSpc>
                  <a:defRPr/>
                </a:pPr>
                <a:endParaRPr sz="900"/>
              </a:p>
            </p:txBody>
          </p:sp>
        </p:grpSp>
      </p:grpSp>
      <mc:AlternateContent xmlns:mc="http://schemas.openxmlformats.org/markup-compatibility/2006">
        <mc:Choice xmlns:a14="http://schemas.microsoft.com/office/drawing/2010/main"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4733623" y="546273"/>
                <a:ext cx="4310555" cy="26321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150000"/>
                  </a:lnSpc>
                  <a:defRPr/>
                </a:pPr>
                <a:r>
                  <a:rPr lang="en-US" sz="2400" b="1" dirty="0">
                    <a:latin typeface="Times New Roman" panose="02020603050405020304" pitchFamily="18" charset="0"/>
                    <a:cs typeface="Times New Roman" panose="02020603050405020304" pitchFamily="18" charset="0"/>
                  </a:rPr>
                  <a:t>Luyện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3</a:t>
                </a:r>
                <a:r>
                  <a:rPr lang="en-US" sz="24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p>
              <a:p>
                <a:pPr>
                  <a:lnSpc>
                    <a:spcPct val="120000"/>
                  </a:lnSpc>
                  <a:defRPr/>
                </a:pPr>
                <a:r>
                  <a:rPr lang="en-US" sz="2400">
                    <a:latin typeface="Times New Roman" panose="02020603050405020304" pitchFamily="18" charset="0"/>
                    <a:cs typeface="Times New Roman" panose="02020603050405020304" pitchFamily="18" charset="0"/>
                  </a:rPr>
                  <a:t>Giải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phương</a:t>
                </a:r>
                <a:r>
                  <a:rPr lang="en-US" sz="2400">
                    <a:latin typeface="Times New Roman" panose="02020603050405020304" pitchFamily="18" charset="0"/>
                    <a:cs typeface="Times New Roman" panose="02020603050405020304" pitchFamily="18" charset="0"/>
                  </a:rPr>
                  <a:t> trình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smtClean="0">
                            <a:latin typeface="Cambria Math" panose="02040503050406030204" pitchFamily="18" charset="0"/>
                            <a:cs typeface="Times New Roman" panose="02020603050405020304" pitchFamily="18" charset="0"/>
                          </a:rPr>
                        </m:ctrlPr>
                      </m:dPr>
                      <m:e>
                        <m:eqArr>
                          <m:eqArrPr>
                            <m:ctrlPr>
                              <a:rPr lang="en-US" sz="2400" i="1" smtClean="0">
                                <a:latin typeface="Cambria Math" panose="02040503050406030204" pitchFamily="18" charset="0"/>
                                <a:cs typeface="Times New Roman" panose="02020603050405020304" pitchFamily="18" charset="0"/>
                              </a:rPr>
                            </m:ctrlPr>
                          </m:eqArrPr>
                          <m:e>
                            <m:r>
                              <a:rPr lang="en-US" sz="2400" i="1" smtClean="0">
                                <a:latin typeface="Cambria Math" panose="02040503050406030204" pitchFamily="18" charset="0"/>
                                <a:cs typeface="Times New Roman" panose="02020603050405020304" pitchFamily="18" charset="0"/>
                              </a:rPr>
                              <m:t>𝑥</m:t>
                            </m:r>
                            <m:r>
                              <a:rPr lang="en-US" sz="2400" i="1" smtClean="0">
                                <a:latin typeface="Cambria Math" panose="02040503050406030204" pitchFamily="18" charset="0"/>
                                <a:cs typeface="Times New Roman" panose="02020603050405020304" pitchFamily="18" charset="0"/>
                              </a:rPr>
                              <m:t>+3</m:t>
                            </m:r>
                            <m:r>
                              <a:rPr lang="en-US" sz="2400" i="1" smtClean="0">
                                <a:latin typeface="Cambria Math" panose="02040503050406030204" pitchFamily="18" charset="0"/>
                                <a:cs typeface="Times New Roman" panose="02020603050405020304" pitchFamily="18" charset="0"/>
                              </a:rPr>
                              <m:t>𝑦</m:t>
                            </m:r>
                            <m:r>
                              <a:rPr lang="en-US" sz="2400" i="1" smtClean="0">
                                <a:latin typeface="Cambria Math" panose="02040503050406030204" pitchFamily="18" charset="0"/>
                                <a:cs typeface="Times New Roman" panose="02020603050405020304" pitchFamily="18" charset="0"/>
                              </a:rPr>
                              <m:t>=−1</m:t>
                            </m:r>
                          </m:e>
                          <m:e>
                            <m:r>
                              <a:rPr lang="en-US" sz="2400" i="1" smtClean="0">
                                <a:latin typeface="Cambria Math" panose="02040503050406030204" pitchFamily="18" charset="0"/>
                                <a:cs typeface="Times New Roman" panose="02020603050405020304" pitchFamily="18" charset="0"/>
                              </a:rPr>
                              <m:t>3</m:t>
                            </m:r>
                            <m:r>
                              <a:rPr lang="en-US" sz="2400" i="1" smtClean="0">
                                <a:latin typeface="Cambria Math" panose="02040503050406030204" pitchFamily="18" charset="0"/>
                                <a:cs typeface="Times New Roman" panose="02020603050405020304" pitchFamily="18" charset="0"/>
                              </a:rPr>
                              <m:t>𝑥</m:t>
                            </m:r>
                            <m:r>
                              <a:rPr lang="en-US" sz="2400" i="1" smtClean="0">
                                <a:latin typeface="Cambria Math" panose="02040503050406030204" pitchFamily="18" charset="0"/>
                                <a:cs typeface="Times New Roman" panose="02020603050405020304" pitchFamily="18" charset="0"/>
                              </a:rPr>
                              <m:t>+9</m:t>
                            </m:r>
                            <m:r>
                              <a:rPr lang="en-US" sz="2400" i="1" smtClean="0">
                                <a:latin typeface="Cambria Math" panose="02040503050406030204" pitchFamily="18" charset="0"/>
                                <a:cs typeface="Times New Roman" panose="02020603050405020304" pitchFamily="18" charset="0"/>
                              </a:rPr>
                              <m:t>𝑦</m:t>
                            </m:r>
                            <m:r>
                              <a:rPr lang="en-US" sz="2400" i="1" smtClean="0">
                                <a:latin typeface="Cambria Math" panose="02040503050406030204" pitchFamily="18" charset="0"/>
                                <a:cs typeface="Times New Roman" panose="02020603050405020304" pitchFamily="18" charset="0"/>
                              </a:rPr>
                              <m:t>=−3</m:t>
                            </m:r>
                          </m:e>
                        </m:eqArr>
                      </m:e>
                    </m:d>
                  </m:oMath>
                </a14:m>
                <a:r>
                  <a:rPr lang="en-US" sz="2400" dirty="0">
                    <a:latin typeface="Times New Roman" panose="02020603050405020304" pitchFamily="18" charset="0"/>
                    <a:cs typeface="Times New Roman" panose="02020603050405020304" pitchFamily="18" charset="0"/>
                  </a:rPr>
                  <a:t> </a:t>
                </a:r>
              </a:p>
              <a:p>
                <a:pPr>
                  <a:lnSpc>
                    <a:spcPct val="150000"/>
                  </a:lnSpc>
                  <a:defRPr/>
                </a:pPr>
                <a:r>
                  <a:rPr lang="en-US" sz="2400" dirty="0">
                    <a:latin typeface="Times New Roman" panose="02020603050405020304" pitchFamily="18" charset="0"/>
                    <a:cs typeface="Times New Roman" panose="02020603050405020304" pitchFamily="18" charset="0"/>
                  </a:rPr>
                  <a:t>bằng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a:t>
                </a:r>
              </a:p>
            </p:txBody>
          </p:sp>
        </mc:Choice>
        <mc:Fallback>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4733623" y="546273"/>
                <a:ext cx="4310555" cy="2632131"/>
              </a:xfrm>
              <a:prstGeom prst="rect">
                <a:avLst/>
              </a:prstGeom>
              <a:blipFill>
                <a:blip r:embed="rId3"/>
                <a:stretch>
                  <a:fillRect/>
                </a:stretch>
              </a:blipFill>
            </p:spPr>
            <p:txBody>
              <a:bodyPr/>
              <a:lstStyle/>
              <a:p>
                <a:r>
                  <a:rPr lang="en-US">
                    <a:noFill/>
                  </a:rPr>
                  <a:t> </a:t>
                </a:r>
              </a:p>
            </p:txBody>
          </p:sp>
        </mc:Fallback>
      </mc:AlternateContent>
      <p:cxnSp>
        <p:nvCxnSpPr>
          <p:cNvPr id="24" name="Straight Connector 23" descr="OPL20U25GSXzBJYl68kk8uQGfFKzs7yb1M4KJWUiLk6ZEvGF+qCIPSnY57AbBFCvTW$2024 ID13 T9CTST nhan sp KNTT$ STT 108+K4lPs7H94VUqPe2XwIsfPRnrXQE//QTEXxb8/8N4CNc6FpgZahzpTjFhMzSA7T/nHJa11DE8Ng2TP3iAmRczFlmslSuUNOgUeb6yRvs0="/>
          <p:cNvCxnSpPr/>
          <p:nvPr/>
        </p:nvCxnSpPr>
        <p:spPr>
          <a:xfrm flipH="1">
            <a:off x="4666596" y="461624"/>
            <a:ext cx="7620" cy="45657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7620" y="379062"/>
                <a:ext cx="4835310" cy="15203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Ví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3</a:t>
                </a:r>
                <a:r>
                  <a:rPr kumimoji="0" lang="en-US" sz="24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Giải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e>
                        </m:eqAr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 </m:t>
                        </m: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mc:Choice>
        <mc:Fallback>
          <p:sp>
            <p:nvSpPr>
              <p:cNvPr id="27" name="TextBox 26"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7620" y="379062"/>
                <a:ext cx="4835310" cy="1520353"/>
              </a:xfrm>
              <a:prstGeom prst="rect">
                <a:avLst/>
              </a:prstGeom>
              <a:blipFill>
                <a:blip r:embed="rId4"/>
                <a:stretch>
                  <a:fillRect l="-1892" t="-3200" b="-8000"/>
                </a:stretch>
              </a:blipFill>
            </p:spPr>
            <p:txBody>
              <a:bodyPr/>
              <a:lstStyle/>
              <a:p>
                <a:r>
                  <a:rPr lang="en-US">
                    <a:noFill/>
                  </a:rPr>
                  <a:t> </a:t>
                </a:r>
              </a:p>
            </p:txBody>
          </p:sp>
        </mc:Fallback>
      </mc:AlternateContent>
      <p:sp>
        <p:nvSpPr>
          <p:cNvPr id="28" name="TextBox 27"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7620" y="1881282"/>
            <a:ext cx="830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29" name="TextBox 28"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p:nvPr/>
            </p:nvSpPr>
            <p:spPr>
              <a:xfrm>
                <a:off x="66805" y="3725245"/>
                <a:ext cx="4570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hay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 </m:t>
                    </m:r>
                  </m:oMath>
                </a14:m>
                <a:r>
                  <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(luôn</a:t>
                </a:r>
                <a:r>
                  <a:rPr kumimoji="0" lang="en-US" sz="24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đúng)</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Choice>
        <mc:Fallback>
          <p:sp>
            <p:nvSpPr>
              <p:cNvPr id="29" name="TextBox 28"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AFFB0FF-6FC5-5914-3D5C-42BCA1AE1634}"/>
                  </a:ext>
                </a:extLst>
              </p:cNvPr>
              <p:cNvSpPr txBox="1">
                <a:spLocks noRot="1" noChangeAspect="1" noMove="1" noResize="1" noEditPoints="1" noAdjustHandles="1" noChangeArrowheads="1" noChangeShapeType="1" noTextEdit="1"/>
              </p:cNvSpPr>
              <p:nvPr/>
            </p:nvSpPr>
            <p:spPr>
              <a:xfrm>
                <a:off x="66805" y="3725245"/>
                <a:ext cx="4570088" cy="461665"/>
              </a:xfrm>
              <a:prstGeom prst="rect">
                <a:avLst/>
              </a:prstGeom>
              <a:blipFill>
                <a:blip r:embed="rId5"/>
                <a:stretch>
                  <a:fillRect l="-2133" t="-10526"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Rectangle 29" descr="OPL20U25GSXzBJYl68kk8uQGfFKzs7yb1M4KJWUiLk6ZEvGF+qCIPSnY57AbBFCvTW$2024 ID13 T9CTST nhan sp KNTT$ STT 108+K4lPs7H94VUqPe2XwIsfPRnrXQE//QTEXxb8/8N4CNc6FpgZahzpTjFhMzSA7T/nHJa11DE8Ng2TP3iAmRczFlmslSuUNOgUeb6yRvs0="/>
              <p:cNvSpPr/>
              <p:nvPr/>
            </p:nvSpPr>
            <p:spPr>
              <a:xfrm>
                <a:off x="67028" y="2226244"/>
                <a:ext cx="4540161" cy="1569660"/>
              </a:xfrm>
              <a:prstGeom prst="rect">
                <a:avLst/>
              </a:prstGeom>
            </p:spPr>
            <p:txBody>
              <a:bodyPr wrap="square">
                <a:spAutoFit/>
              </a:bodyPr>
              <a:lstStyle/>
              <a:p>
                <a:pPr lvl="0">
                  <a:defRPr/>
                </a:pPr>
                <a:r>
                  <a:rPr lang="en-US" sz="2400" dirty="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+2.</m:t>
                    </m:r>
                  </m:oMath>
                </a14:m>
                <a:endParaRPr lang="en-US" sz="2400" dirty="0">
                  <a:latin typeface="Times New Roman" panose="02020603050405020304" pitchFamily="18" charset="0"/>
                  <a:cs typeface="Times New Roman" panose="02020603050405020304" pitchFamily="18" charset="0"/>
                </a:endParaRPr>
              </a:p>
              <a:p>
                <a:pPr lvl="0">
                  <a:defRPr/>
                </a:pP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−3</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−2</m:t>
                        </m:r>
                      </m:e>
                    </m:d>
                    <m:r>
                      <a:rPr lang="en-US" sz="2400" i="1">
                        <a:latin typeface="Cambria Math" panose="02040503050406030204" pitchFamily="18" charset="0"/>
                        <a:cs typeface="Times New Roman" panose="02020603050405020304" pitchFamily="18" charset="0"/>
                      </a:rPr>
                      <m:t>=6</m:t>
                    </m:r>
                  </m:oMath>
                </a14:m>
                <a:r>
                  <a:rPr lang="en-US" sz="2400" dirty="0">
                    <a:latin typeface="Times New Roman" panose="02020603050405020304" pitchFamily="18" charset="0"/>
                    <a:cs typeface="Times New Roman" panose="02020603050405020304" pitchFamily="18" charset="0"/>
                  </a:rPr>
                  <a:t> </a:t>
                </a:r>
                <a:endParaRPr lang="en-US"/>
              </a:p>
            </p:txBody>
          </p:sp>
        </mc:Choice>
        <mc:Fallback>
          <p:sp>
            <p:nvSpPr>
              <p:cNvPr id="30" name="Rectangle 29"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7028" y="2226244"/>
                <a:ext cx="4540161" cy="1569660"/>
              </a:xfrm>
              <a:prstGeom prst="rect">
                <a:avLst/>
              </a:prstGeom>
              <a:blipFill>
                <a:blip r:embed="rId6"/>
                <a:stretch>
                  <a:fillRect l="-2148" t="-3101" b="-77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descr="OPL20U25GSXzBJYl68kk8uQGfFKzs7yb1M4KJWUiLk6ZEvGF+qCIPSnY57AbBFCvTW$2024 ID13 T9CTST nhan sp KNTT$ STT 108+K4lPs7H94VUqPe2XwIsfPRnrXQE//QTEXxb8/8N4CNc6FpgZahzpTjFhMzSA7T/nHJa11DE8Ng2TP3iAmRczFlmslSuUNOgUeb6yRvs0="/>
              <p:cNvSpPr/>
              <p:nvPr/>
            </p:nvSpPr>
            <p:spPr>
              <a:xfrm>
                <a:off x="48046" y="4148232"/>
                <a:ext cx="4558697" cy="830997"/>
              </a:xfrm>
              <a:prstGeom prst="rect">
                <a:avLst/>
              </a:prstGeom>
            </p:spPr>
            <p:txBody>
              <a:bodyPr wrap="square">
                <a:spAutoFit/>
              </a:bodyPr>
              <a:lstStyle/>
              <a:p>
                <a:pPr lvl="0" algn="just">
                  <a:defRPr/>
                </a:pPr>
                <a:r>
                  <a:rPr lang="en-US" sz="2400">
                    <a:latin typeface="Times New Roman" panose="02020603050405020304" pitchFamily="18" charset="0"/>
                    <a:cs typeface="Times New Roman" panose="02020603050405020304" pitchFamily="18" charset="0"/>
                  </a:rPr>
                  <a:t>Vậy: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−2</m:t>
                        </m:r>
                      </m:e>
                    </m:d>
                    <m:r>
                      <a:rPr lang="en-US" sz="2400" i="1">
                        <a:latin typeface="Cambria Math" panose="02040503050406030204" pitchFamily="18" charset="0"/>
                        <a:cs typeface="Times New Roman" panose="02020603050405020304" pitchFamily="18" charset="0"/>
                      </a:rPr>
                      <m:t> </m:t>
                    </m:r>
                  </m:oMath>
                </a14:m>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ℝ</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tùy</a:t>
                </a:r>
                <a:r>
                  <a:rPr lang="en-US" sz="2400" dirty="0">
                    <a:latin typeface="Times New Roman" panose="02020603050405020304" pitchFamily="18" charset="0"/>
                    <a:cs typeface="Times New Roman" panose="02020603050405020304" pitchFamily="18" charset="0"/>
                  </a:rPr>
                  <a:t> ý.</a:t>
                </a:r>
              </a:p>
            </p:txBody>
          </p:sp>
        </mc:Choice>
        <mc:Fallback>
          <p:sp>
            <p:nvSpPr>
              <p:cNvPr id="32" name="Rectangle 31" descr="OPL20U25GSXzBJYl68kk8uQGfFKzs7yb1M4KJWUiLk6ZEvGF+qCIPSnY57AbBFCvTW$2024 ID13 T9CTST nhan sp KNTT$ STT 108+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8046" y="4148232"/>
                <a:ext cx="4558697" cy="830997"/>
              </a:xfrm>
              <a:prstGeom prst="rect">
                <a:avLst/>
              </a:prstGeom>
              <a:blipFill>
                <a:blip r:embed="rId7"/>
                <a:stretch>
                  <a:fillRect l="-2139" t="-5839" r="-2005" b="-15328"/>
                </a:stretch>
              </a:blipFill>
            </p:spPr>
            <p:txBody>
              <a:bodyPr/>
              <a:lstStyle/>
              <a:p>
                <a:r>
                  <a:rPr lang="en-US">
                    <a:noFill/>
                  </a:rPr>
                  <a:t> </a:t>
                </a:r>
              </a:p>
            </p:txBody>
          </p:sp>
        </mc:Fallback>
      </mc:AlternateContent>
      <p:sp>
        <p:nvSpPr>
          <p:cNvPr id="26" name="Pentagon 25" descr="OPL20U25GSXzBJYl68kk8uQGfFKzs7yb1M4KJWUiLk6ZEvGF+qCIPSnY57AbBFCvTW$2024 ID13 T9CTST nhan sp KNTT$ STT 108+K4lPs7H94VUqPe2XwIsfPRnrXQE//QTEXxb8/8N4CNc6FpgZahzpTjFhMzSA7T/nHJa11DE8Ng2TP3iAmRczFlmslSuUNOgUeb6yRvs0=">
            <a:hlinkClick r:id="rId8" action="ppaction://hlinksldjump"/>
          </p:cNvPr>
          <p:cNvSpPr/>
          <p:nvPr/>
        </p:nvSpPr>
        <p:spPr>
          <a:xfrm>
            <a:off x="7719447" y="4570783"/>
            <a:ext cx="472543" cy="336181"/>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b="1">
                <a:solidFill>
                  <a:srgbClr val="C00000"/>
                </a:solidFill>
                <a:latin typeface="Times New Roman" panose="02020603050405020304" pitchFamily="18" charset="0"/>
                <a:cs typeface="Times New Roman" panose="02020603050405020304" pitchFamily="18" charset="0"/>
              </a:rPr>
              <a:t>LG LT3</a:t>
            </a:r>
          </a:p>
        </p:txBody>
      </p:sp>
    </p:spTree>
    <p:extLst>
      <p:ext uri="{BB962C8B-B14F-4D97-AF65-F5344CB8AC3E}">
        <p14:creationId xmlns:p14="http://schemas.microsoft.com/office/powerpoint/2010/main" val="29172784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1)</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445673" y="491783"/>
                <a:ext cx="8022131" cy="128548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Luyện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tập</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2400" b="1" dirty="0">
                    <a:latin typeface="Times New Roman" panose="02020603050405020304" pitchFamily="18" charset="0"/>
                    <a:cs typeface="Times New Roman" panose="02020603050405020304" pitchFamily="18" charset="0"/>
                  </a:rPr>
                  <a:t>3</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m:t>
                            </m:r>
                          </m:e>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mc:Choice>
        <mc:Fallback>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a:spLocks noRot="1" noChangeAspect="1" noMove="1" noResize="1" noEditPoints="1" noAdjustHandles="1" noChangeArrowheads="1" noChangeShapeType="1" noTextEdit="1"/>
              </p:cNvSpPr>
              <p:nvPr/>
            </p:nvSpPr>
            <p:spPr>
              <a:xfrm>
                <a:off x="445673" y="491783"/>
                <a:ext cx="8022131" cy="1285480"/>
              </a:xfrm>
              <a:prstGeom prst="rect">
                <a:avLst/>
              </a:prstGeom>
              <a:blipFill>
                <a:blip r:embed="rId3"/>
                <a:stretch>
                  <a:fillRect l="-1140" b="-9953"/>
                </a:stretch>
              </a:blipFill>
            </p:spPr>
            <p:txBody>
              <a:bodyPr/>
              <a:lstStyle/>
              <a:p>
                <a:r>
                  <a:rPr lang="en-US">
                    <a:noFill/>
                  </a:rPr>
                  <a:t> </a:t>
                </a:r>
              </a:p>
            </p:txBody>
          </p:sp>
        </mc:Fallback>
      </mc:AlternateContent>
      <p:sp>
        <p:nvSpPr>
          <p:cNvPr id="26" name="TextBox 25"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193AC6A5-F097-257C-A28D-C56D9C29A091}"/>
              </a:ext>
            </a:extLst>
          </p:cNvPr>
          <p:cNvSpPr txBox="1"/>
          <p:nvPr/>
        </p:nvSpPr>
        <p:spPr>
          <a:xfrm>
            <a:off x="437991" y="1705860"/>
            <a:ext cx="830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Giải</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p:nvPr/>
            </p:nvSpPr>
            <p:spPr>
              <a:xfrm>
                <a:off x="384202" y="2106135"/>
                <a:ext cx="8375596"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Từ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nhất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=−1−3</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(2)</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3</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−1−3</m:t>
                        </m:r>
                        <m:r>
                          <a:rPr lang="en-US" sz="2400" b="0" i="1" smtClean="0">
                            <a:latin typeface="Cambria Math" panose="02040503050406030204" pitchFamily="18" charset="0"/>
                            <a:cs typeface="Times New Roman" panose="02020603050405020304" pitchFamily="18" charset="0"/>
                          </a:rPr>
                          <m:t>𝑦</m:t>
                        </m:r>
                      </m:e>
                    </m:d>
                    <m:r>
                      <a:rPr lang="en-US" sz="2400" b="0" i="1" smtClean="0">
                        <a:latin typeface="Cambria Math" panose="02040503050406030204" pitchFamily="18" charset="0"/>
                        <a:cs typeface="Times New Roman" panose="02020603050405020304" pitchFamily="18" charset="0"/>
                      </a:rPr>
                      <m:t>+9</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=−3</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hay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=0.</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(3)</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𝑥</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đều</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thỏa</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mãn</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(3).</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aseline="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tùy</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𝑥</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giá</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tương</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ứng</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tính</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bởi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(2).</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aseline="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−1−3</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𝑦</m:t>
                        </m:r>
                      </m:e>
                    </m:d>
                    <m:r>
                      <a:rPr lang="en-US" sz="2400" b="0" i="1" smtClean="0">
                        <a:latin typeface="Cambria Math" panose="02040503050406030204" pitchFamily="18" charset="0"/>
                        <a:cs typeface="Times New Roman" panose="02020603050405020304" pitchFamily="18" charset="0"/>
                      </a:rPr>
                      <m:t> </m:t>
                    </m:r>
                  </m:oMath>
                </a14:m>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𝑦</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ℝ</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tùy</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ý.</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Choice>
        <mc:Fallback>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a:spLocks noRot="1" noChangeAspect="1" noMove="1" noResize="1" noEditPoints="1" noAdjustHandles="1" noChangeArrowheads="1" noChangeShapeType="1" noTextEdit="1"/>
              </p:cNvSpPr>
              <p:nvPr/>
            </p:nvSpPr>
            <p:spPr>
              <a:xfrm>
                <a:off x="384202" y="2106135"/>
                <a:ext cx="8375596" cy="2677656"/>
              </a:xfrm>
              <a:prstGeom prst="rect">
                <a:avLst/>
              </a:prstGeom>
              <a:blipFill>
                <a:blip r:embed="rId4"/>
                <a:stretch>
                  <a:fillRect l="-1092" t="-1818" r="-218" b="-4091"/>
                </a:stretch>
              </a:blipFill>
            </p:spPr>
            <p:txBody>
              <a:bodyPr/>
              <a:lstStyle/>
              <a:p>
                <a:r>
                  <a:rPr lang="en-US">
                    <a:noFill/>
                  </a:rPr>
                  <a:t> </a:t>
                </a:r>
              </a:p>
            </p:txBody>
          </p:sp>
        </mc:Fallback>
      </mc:AlternateContent>
    </p:spTree>
    <p:extLst>
      <p:ext uri="{BB962C8B-B14F-4D97-AF65-F5344CB8AC3E}">
        <p14:creationId xmlns:p14="http://schemas.microsoft.com/office/powerpoint/2010/main" val="17475147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482"/>
        <p:cNvGrpSpPr/>
        <p:nvPr/>
      </p:nvGrpSpPr>
      <p:grpSpPr>
        <a:xfrm>
          <a:off x="0" y="0"/>
          <a:ext cx="0" cy="0"/>
          <a:chOff x="0" y="0"/>
          <a:chExt cx="0" cy="0"/>
        </a:xfrm>
      </p:grpSpPr>
      <p:sp>
        <p:nvSpPr>
          <p:cNvPr id="483" name="Google Shape;483;p13" descr="OPL20U25GSXzBJYl68kk8uQGfFKzs7yb1M4KJWUiLk6ZEvGF+qCIPSnY57AbBFCvTW$2024 ID13 T9CTST nhan sp KNTT$ STT 108+K4lPs7H94VUqPe2XwIsfPRnrXQE//QTEXxb8/8N4CNc6FpgZahzpTjFhMzSA7T/nHJa11DE8Ng2TP3iAmRczFlmslSuUNOgUeb6yRvs0="/>
          <p:cNvSpPr/>
          <p:nvPr/>
        </p:nvSpPr>
        <p:spPr>
          <a:xfrm>
            <a:off x="609600" y="514350"/>
            <a:ext cx="3235960" cy="3185160"/>
          </a:xfrm>
          <a:prstGeom prst="sun">
            <a:avLst>
              <a:gd name="adj" fmla="val 25000"/>
            </a:avLst>
          </a:prstGeom>
          <a:solidFill>
            <a:srgbClr val="FFC000"/>
          </a:solidFill>
          <a:ln w="11425"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02060"/>
                </a:solidFill>
                <a:latin typeface="Times New Roman"/>
                <a:ea typeface="Times New Roman"/>
                <a:cs typeface="Times New Roman"/>
                <a:sym typeface="Times New Roman"/>
              </a:rPr>
              <a:t>HOẠT ĐỘNG</a:t>
            </a:r>
            <a:endParaRPr/>
          </a:p>
        </p:txBody>
      </p:sp>
      <p:pic>
        <p:nvPicPr>
          <p:cNvPr id="484" name="Google Shape;484;p13"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3">
            <a:alphaModFix/>
          </a:blip>
          <a:srcRect/>
          <a:stretch/>
        </p:blipFill>
        <p:spPr>
          <a:xfrm>
            <a:off x="6679225" y="2676087"/>
            <a:ext cx="2320220" cy="2234972"/>
          </a:xfrm>
          <a:prstGeom prst="rect">
            <a:avLst/>
          </a:prstGeom>
          <a:noFill/>
          <a:ln>
            <a:noFill/>
          </a:ln>
        </p:spPr>
      </p:pic>
      <p:sp>
        <p:nvSpPr>
          <p:cNvPr id="485" name="Google Shape;485;p13" descr="OPL20U25GSXzBJYl68kk8uQGfFKzs7yb1M4KJWUiLk6ZEvGF+qCIPSnY57AbBFCvTW$2024 ID13 T9CTST nhan sp KNTT$ STT 108+K4lPs7H94VUqPe2XwIsfPRnrXQE//QTEXxb8/8N4CNc6FpgZahzpTjFhMzSA7T/nHJa11DE8Ng2TP3iAmRczFlmslSuUNOgUeb6yRvs0="/>
          <p:cNvSpPr txBox="1"/>
          <p:nvPr/>
        </p:nvSpPr>
        <p:spPr>
          <a:xfrm>
            <a:off x="4075090" y="1815147"/>
            <a:ext cx="2438400" cy="583565"/>
          </a:xfrm>
          <a:prstGeom prst="rect">
            <a:avLst/>
          </a:prstGeom>
          <a:solidFill>
            <a:srgbClr val="FBD4B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VẬN DỤNG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animEffect transition="in" filter="fade">
                                      <p:cBhvr>
                                        <p:cTn id="7" dur="1500"/>
                                        <p:tgtEl>
                                          <p:spTgt spid="48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84"/>
                                        </p:tgtEl>
                                        <p:attrNameLst>
                                          <p:attrName>style.visibility</p:attrName>
                                        </p:attrNameLst>
                                      </p:cBhvr>
                                      <p:to>
                                        <p:strVal val="visible"/>
                                      </p:to>
                                    </p:set>
                                    <p:animEffect transition="in" filter="fade">
                                      <p:cBhvr>
                                        <p:cTn id="11" dur="500"/>
                                        <p:tgtEl>
                                          <p:spTgt spid="48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fade">
                                      <p:cBhvr>
                                        <p:cTn id="15" dur="10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1)</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4618015" y="537284"/>
            <a:ext cx="43015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err="1">
                <a:solidFill>
                  <a:srgbClr val="0000CC"/>
                </a:solidFill>
                <a:latin typeface="Times New Roman" panose="02020603050405020304" pitchFamily="18" charset="0"/>
                <a:cs typeface="Times New Roman" panose="02020603050405020304" pitchFamily="18" charset="0"/>
              </a:rPr>
              <a:t>Vận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dụng</a:t>
            </a:r>
            <a:r>
              <a:rPr lang="en-US" sz="2400" b="1" dirty="0">
                <a:solidFill>
                  <a:srgbClr val="0000CC"/>
                </a:solidFill>
                <a:latin typeface="Times New Roman" panose="02020603050405020304" pitchFamily="18" charset="0"/>
                <a:cs typeface="Times New Roman" panose="02020603050405020304" pitchFamily="18" charset="0"/>
              </a:rPr>
              <a:t> 1</a:t>
            </a:r>
            <a:r>
              <a:rPr kumimoji="0" lang="en-US" sz="24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rPr>
              <a:t>:</a:t>
            </a:r>
            <a:endParaRPr kumimoji="0" lang="en-US" sz="24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3" name="TextBox 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2DA6AF-8B56-8477-7A71-267853B2DA29}"/>
                  </a:ext>
                </a:extLst>
              </p:cNvPr>
              <p:cNvSpPr txBox="1"/>
              <p:nvPr/>
            </p:nvSpPr>
            <p:spPr>
              <a:xfrm>
                <a:off x="4653903" y="898065"/>
                <a:ext cx="4229812" cy="3631763"/>
              </a:xfrm>
              <a:prstGeom prst="rect">
                <a:avLst/>
              </a:prstGeom>
              <a:noFill/>
            </p:spPr>
            <p:txBody>
              <a:bodyPr wrap="square" rtlCol="0">
                <a:spAutoFit/>
              </a:bodyPr>
              <a:lstStyle/>
              <a:p>
                <a:pPr algn="just"/>
                <a:r>
                  <a:rPr lang="en-US" sz="2300" dirty="0">
                    <a:latin typeface="Times New Roman" panose="02020603050405020304" pitchFamily="18" charset="0"/>
                    <a:cs typeface="Times New Roman" panose="02020603050405020304" pitchFamily="18" charset="0"/>
                  </a:rPr>
                  <a:t>Xét </a:t>
                </a:r>
                <a:r>
                  <a:rPr lang="en-US" sz="2300" dirty="0" err="1">
                    <a:latin typeface="Times New Roman" panose="02020603050405020304" pitchFamily="18" charset="0"/>
                    <a:cs typeface="Times New Roman" panose="02020603050405020304" pitchFamily="18" charset="0"/>
                  </a:rPr>
                  <a:t>bài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toán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huống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đầu</a:t>
                </a:r>
                <a:r>
                  <a:rPr lang="en-US" sz="2300">
                    <a:latin typeface="Times New Roman" panose="02020603050405020304" pitchFamily="18" charset="0"/>
                    <a:cs typeface="Times New Roman" panose="02020603050405020304" pitchFamily="18" charset="0"/>
                  </a:rPr>
                  <a:t>. </a:t>
                </a:r>
              </a:p>
              <a:p>
                <a:pPr algn="just"/>
                <a:r>
                  <a:rPr lang="en-US" sz="2300">
                    <a:latin typeface="Times New Roman" panose="02020603050405020304" pitchFamily="18" charset="0"/>
                    <a:cs typeface="Times New Roman" panose="02020603050405020304" pitchFamily="18" charset="0"/>
                  </a:rPr>
                  <a:t>Gọi </a:t>
                </a:r>
                <a14:m>
                  <m:oMath xmlns:m="http://schemas.openxmlformats.org/officeDocument/2006/math">
                    <m:r>
                      <a:rPr lang="en-US" sz="2300" b="0" i="1" smtClean="0">
                        <a:latin typeface="Cambria Math" panose="02040503050406030204" pitchFamily="18" charset="0"/>
                        <a:cs typeface="Times New Roman" panose="02020603050405020304" pitchFamily="18" charset="0"/>
                      </a:rPr>
                      <m:t>𝑥</m:t>
                    </m:r>
                  </m:oMath>
                </a14:m>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luống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vườn</a:t>
                </a:r>
                <a:r>
                  <a:rPr lang="en-US" sz="2300" dirty="0">
                    <a:latin typeface="Times New Roman" panose="02020603050405020304" pitchFamily="18" charset="0"/>
                    <a:cs typeface="Times New Roman" panose="02020603050405020304" pitchFamily="18" charset="0"/>
                  </a:rPr>
                  <a:t>, </a:t>
                </a:r>
                <a14:m>
                  <m:oMath xmlns:m="http://schemas.openxmlformats.org/officeDocument/2006/math">
                    <m:r>
                      <a:rPr lang="en-US" sz="2300" b="0" i="1" smtClean="0">
                        <a:latin typeface="Cambria Math" panose="02040503050406030204" pitchFamily="18" charset="0"/>
                        <a:cs typeface="Times New Roman" panose="02020603050405020304" pitchFamily="18" charset="0"/>
                      </a:rPr>
                      <m:t>𝑦</m:t>
                    </m:r>
                  </m:oMath>
                </a14:m>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cây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bắp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trồng</a:t>
                </a:r>
                <a:r>
                  <a:rPr lang="en-US" sz="2300" dirty="0">
                    <a:latin typeface="Times New Roman" panose="02020603050405020304" pitchFamily="18" charset="0"/>
                    <a:cs typeface="Times New Roman" panose="02020603050405020304" pitchFamily="18" charset="0"/>
                  </a:rPr>
                  <a:t> ở </a:t>
                </a:r>
                <a:r>
                  <a:rPr lang="en-US" sz="2300" dirty="0" err="1">
                    <a:latin typeface="Times New Roman" panose="02020603050405020304" pitchFamily="18" charset="0"/>
                    <a:cs typeface="Times New Roman" panose="02020603050405020304" pitchFamily="18" charset="0"/>
                  </a:rPr>
                  <a:t>mỗi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luống</a:t>
                </a:r>
                <a:r>
                  <a:rPr lang="en-US" sz="23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300" i="1" smtClean="0">
                            <a:latin typeface="Cambria Math" panose="02040503050406030204" pitchFamily="18" charset="0"/>
                            <a:cs typeface="Times New Roman" panose="02020603050405020304" pitchFamily="18" charset="0"/>
                          </a:rPr>
                        </m:ctrlPr>
                      </m:dPr>
                      <m:e>
                        <m:r>
                          <a:rPr lang="en-US" sz="2300" b="0" i="1" smtClean="0">
                            <a:latin typeface="Cambria Math" panose="02040503050406030204" pitchFamily="18" charset="0"/>
                            <a:cs typeface="Times New Roman" panose="02020603050405020304" pitchFamily="18" charset="0"/>
                          </a:rPr>
                          <m:t>𝑥</m:t>
                        </m:r>
                        <m:r>
                          <a:rPr lang="en-US" sz="2300" b="0" i="1" smtClean="0">
                            <a:latin typeface="Cambria Math" panose="02040503050406030204" pitchFamily="18" charset="0"/>
                            <a:cs typeface="Times New Roman" panose="02020603050405020304" pitchFamily="18" charset="0"/>
                          </a:rPr>
                          <m:t>, </m:t>
                        </m:r>
                        <m:r>
                          <a:rPr lang="en-US" sz="2300" b="0" i="1" smtClean="0">
                            <a:latin typeface="Cambria Math" panose="02040503050406030204" pitchFamily="18" charset="0"/>
                            <a:cs typeface="Times New Roman" panose="02020603050405020304" pitchFamily="18" charset="0"/>
                          </a:rPr>
                          <m:t>𝑦</m:t>
                        </m:r>
                        <m:r>
                          <a:rPr lang="en-US" sz="23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3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300" i="1">
                                <a:latin typeface="Cambria Math" panose="02040503050406030204" pitchFamily="18" charset="0"/>
                                <a:ea typeface="Cambria Math" panose="02040503050406030204" pitchFamily="18" charset="0"/>
                                <a:cs typeface="Times New Roman" panose="02020603050405020304" pitchFamily="18" charset="0"/>
                              </a:rPr>
                              <m:t>ℕ</m:t>
                            </m:r>
                          </m:e>
                          <m:sup>
                            <m:r>
                              <a:rPr lang="en-US" sz="2300" b="0" i="1" smtClean="0">
                                <a:latin typeface="Cambria Math" panose="02040503050406030204" pitchFamily="18" charset="0"/>
                                <a:ea typeface="Cambria Math" panose="02040503050406030204" pitchFamily="18" charset="0"/>
                                <a:cs typeface="Times New Roman" panose="02020603050405020304" pitchFamily="18" charset="0"/>
                              </a:rPr>
                              <m:t>∗</m:t>
                            </m:r>
                          </m:sup>
                        </m:sSup>
                      </m:e>
                    </m:d>
                  </m:oMath>
                </a14:m>
                <a:r>
                  <a:rPr lang="en-US" sz="2300" dirty="0">
                    <a:latin typeface="Times New Roman" panose="02020603050405020304" pitchFamily="18" charset="0"/>
                    <a:cs typeface="Times New Roman" panose="02020603050405020304" pitchFamily="18" charset="0"/>
                  </a:rPr>
                  <a:t>.</a:t>
                </a:r>
              </a:p>
              <a:p>
                <a:pPr algn="just"/>
                <a:r>
                  <a:rPr lang="en-US" sz="2300" dirty="0">
                    <a:latin typeface="Times New Roman" panose="02020603050405020304" pitchFamily="18" charset="0"/>
                    <a:cs typeface="Times New Roman" panose="02020603050405020304" pitchFamily="18" charset="0"/>
                  </a:rPr>
                  <a:t>a) </a:t>
                </a:r>
                <a:r>
                  <a:rPr lang="en-US" sz="2300" dirty="0" err="1">
                    <a:latin typeface="Times New Roman" panose="02020603050405020304" pitchFamily="18" charset="0"/>
                    <a:cs typeface="Times New Roman" panose="02020603050405020304" pitchFamily="18" charset="0"/>
                  </a:rPr>
                  <a:t>Lập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hệ</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hai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ẩn</a:t>
                </a:r>
                <a:r>
                  <a:rPr lang="en-US" sz="2300" dirty="0">
                    <a:latin typeface="Times New Roman" panose="02020603050405020304" pitchFamily="18" charset="0"/>
                    <a:cs typeface="Times New Roman" panose="02020603050405020304" pitchFamily="18" charset="0"/>
                  </a:rPr>
                  <a:t> </a:t>
                </a:r>
                <a14:m>
                  <m:oMath xmlns:m="http://schemas.openxmlformats.org/officeDocument/2006/math">
                    <m:r>
                      <a:rPr lang="en-US" sz="2300" b="0" i="1" smtClean="0">
                        <a:latin typeface="Cambria Math" panose="02040503050406030204" pitchFamily="18" charset="0"/>
                        <a:cs typeface="Times New Roman" panose="02020603050405020304" pitchFamily="18" charset="0"/>
                      </a:rPr>
                      <m:t>𝑥</m:t>
                    </m:r>
                    <m:r>
                      <a:rPr lang="en-US" sz="2300" b="0" i="1" smtClean="0">
                        <a:latin typeface="Cambria Math" panose="02040503050406030204" pitchFamily="18" charset="0"/>
                        <a:cs typeface="Times New Roman" panose="02020603050405020304" pitchFamily="18" charset="0"/>
                      </a:rPr>
                      <m:t>, </m:t>
                    </m:r>
                    <m:r>
                      <a:rPr lang="en-US" sz="2300" b="0" i="1" smtClean="0">
                        <a:latin typeface="Cambria Math" panose="02040503050406030204" pitchFamily="18" charset="0"/>
                        <a:cs typeface="Times New Roman" panose="02020603050405020304" pitchFamily="18" charset="0"/>
                      </a:rPr>
                      <m:t>𝑦</m:t>
                    </m:r>
                  </m:oMath>
                </a14:m>
                <a:r>
                  <a:rPr lang="en-US" sz="2300" dirty="0">
                    <a:latin typeface="Times New Roman" panose="02020603050405020304" pitchFamily="18" charset="0"/>
                    <a:cs typeface="Times New Roman" panose="02020603050405020304" pitchFamily="18" charset="0"/>
                  </a:rPr>
                  <a:t>.</a:t>
                </a:r>
              </a:p>
              <a:p>
                <a:pPr algn="just"/>
                <a:r>
                  <a:rPr lang="en-US" sz="2300" dirty="0">
                    <a:latin typeface="Times New Roman" panose="02020603050405020304" pitchFamily="18" charset="0"/>
                    <a:cs typeface="Times New Roman" panose="02020603050405020304" pitchFamily="18" charset="0"/>
                  </a:rPr>
                  <a:t>b) </a:t>
                </a:r>
                <a:r>
                  <a:rPr lang="en-US" sz="2300" dirty="0" err="1">
                    <a:latin typeface="Times New Roman" panose="02020603050405020304" pitchFamily="18" charset="0"/>
                    <a:cs typeface="Times New Roman" panose="02020603050405020304" pitchFamily="18" charset="0"/>
                  </a:rPr>
                  <a:t>Giải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hệ</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ở </a:t>
                </a:r>
                <a:r>
                  <a:rPr lang="en-US" sz="2300" dirty="0" err="1">
                    <a:latin typeface="Times New Roman" panose="02020603050405020304" pitchFamily="18" charset="0"/>
                    <a:cs typeface="Times New Roman" panose="02020603050405020304" pitchFamily="18" charset="0"/>
                  </a:rPr>
                  <a:t>câu</a:t>
                </a:r>
                <a:r>
                  <a:rPr lang="en-US" sz="2300" dirty="0">
                    <a:latin typeface="Times New Roman" panose="02020603050405020304" pitchFamily="18" charset="0"/>
                    <a:cs typeface="Times New Roman" panose="02020603050405020304" pitchFamily="18" charset="0"/>
                  </a:rPr>
                  <a:t> a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tìm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câu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toán</a:t>
                </a:r>
                <a:r>
                  <a:rPr lang="en-US" sz="2300" dirty="0">
                    <a:latin typeface="Times New Roman" panose="02020603050405020304" pitchFamily="18" charset="0"/>
                    <a:cs typeface="Times New Roman" panose="02020603050405020304" pitchFamily="18" charset="0"/>
                  </a:rPr>
                  <a:t>.</a:t>
                </a:r>
              </a:p>
            </p:txBody>
          </p:sp>
        </mc:Choice>
        <mc:Fallback>
          <p:sp>
            <p:nvSpPr>
              <p:cNvPr id="3" name="TextBox 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2DA6AF-8B56-8477-7A71-267853B2DA29}"/>
                  </a:ext>
                </a:extLst>
              </p:cNvPr>
              <p:cNvSpPr txBox="1">
                <a:spLocks noRot="1" noChangeAspect="1" noMove="1" noResize="1" noEditPoints="1" noAdjustHandles="1" noChangeArrowheads="1" noChangeShapeType="1" noTextEdit="1"/>
              </p:cNvSpPr>
              <p:nvPr/>
            </p:nvSpPr>
            <p:spPr>
              <a:xfrm>
                <a:off x="4653903" y="898065"/>
                <a:ext cx="4229812" cy="3631763"/>
              </a:xfrm>
              <a:prstGeom prst="rect">
                <a:avLst/>
              </a:prstGeom>
              <a:blipFill>
                <a:blip r:embed="rId3"/>
                <a:stretch>
                  <a:fillRect l="-2017" t="-1342" r="-2161" b="-2685"/>
                </a:stretch>
              </a:blipFill>
            </p:spPr>
            <p:txBody>
              <a:bodyPr/>
              <a:lstStyle/>
              <a:p>
                <a:r>
                  <a:rPr lang="en-US">
                    <a:noFill/>
                  </a:rPr>
                  <a:t> </a:t>
                </a:r>
              </a:p>
            </p:txBody>
          </p:sp>
        </mc:Fallback>
      </mc:AlternateContent>
      <p:grpSp>
        <p:nvGrpSpPr>
          <p:cNvPr id="4" name="Group 3" descr="OPL20U25GSXzBJYl68kk8uQGfFKzs7yb1M4KJWUiLk6ZEvGF+qCIPSnY57AbBFCvTW$2024 ID13 T9CTST nhan sp KNTT$ STT 108+K4lPs7H94VUqPe2XwIsfPRnrXQE//QTEXxb8/8N4CNc6FpgZahzpTjFhMzSA7T/nHJa11DE8Ng2TP3iAmRczFlmslSuUNOgUeb6yRvs0="/>
          <p:cNvGrpSpPr/>
          <p:nvPr/>
        </p:nvGrpSpPr>
        <p:grpSpPr>
          <a:xfrm>
            <a:off x="42044" y="544424"/>
            <a:ext cx="4541521" cy="4571486"/>
            <a:chOff x="4572000" y="523179"/>
            <a:chExt cx="4541521" cy="4571486"/>
          </a:xfrm>
        </p:grpSpPr>
        <p:sp>
          <p:nvSpPr>
            <p:cNvPr id="2" name="Rounded Rectangle 1"/>
            <p:cNvSpPr/>
            <p:nvPr/>
          </p:nvSpPr>
          <p:spPr>
            <a:xfrm>
              <a:off x="4579619" y="534709"/>
              <a:ext cx="4479958" cy="4559956"/>
            </a:xfrm>
            <a:prstGeom prst="roundRect">
              <a:avLst/>
            </a:prstGeom>
            <a:solidFill>
              <a:srgbClr val="FFFFCC"/>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8" name="TextBox 27" descr="OPL20U25GSXzBJYl68kk8uQGfFKzs7yb1M4KJWUiLk6ZEvGF+qCIPSnY57AbBFCvTW2023.18.144+K4lPs7H94VUqPe2XwIsfPRnrXQE//QTEXxb8/8N4CNc6FpgZahzpTjFhMzSA7T/nHJa11DE8Ng2TP3iAmRczFlmslSuUNOgUeb6yRvs0=">
              <a:extLst>
                <a:ext uri="{FF2B5EF4-FFF2-40B4-BE49-F238E27FC236}">
                  <a16:creationId xmlns:a16="http://schemas.microsoft.com/office/drawing/2014/main" id="{E12D3928-7D3C-464F-97F5-2FC711A562A0}"/>
                </a:ext>
              </a:extLst>
            </p:cNvPr>
            <p:cNvSpPr txBox="1"/>
            <p:nvPr/>
          </p:nvSpPr>
          <p:spPr>
            <a:xfrm>
              <a:off x="5629407" y="523179"/>
              <a:ext cx="2613660" cy="461665"/>
            </a:xfrm>
            <a:prstGeom prst="rect">
              <a:avLst/>
            </a:prstGeom>
            <a:noFill/>
          </p:spPr>
          <p:txBody>
            <a:bodyPr wrap="square" rtlCol="0">
              <a:spAutoFit/>
            </a:bodyPr>
            <a:lstStyle/>
            <a:p>
              <a:pPr defTabSz="685800">
                <a:buClrTx/>
              </a:pPr>
              <a:r>
                <a:rPr lang="en-US" sz="2300" b="1" kern="1200" dirty="0" err="1">
                  <a:solidFill>
                    <a:srgbClr val="FF0000"/>
                  </a:solidFill>
                  <a:latin typeface="Times New Roman" panose="02020603050405020304" pitchFamily="18" charset="0"/>
                  <a:ea typeface="+mn-ea"/>
                  <a:cs typeface="Times New Roman" panose="02020603050405020304" pitchFamily="18" charset="0"/>
                </a:rPr>
                <a:t>Bài</a:t>
              </a:r>
              <a:r>
                <a:rPr lang="en-US" sz="2300" b="1" kern="1200" dirty="0">
                  <a:solidFill>
                    <a:srgbClr val="FF0000"/>
                  </a:solidFill>
                  <a:latin typeface="Times New Roman" panose="02020603050405020304" pitchFamily="18" charset="0"/>
                  <a:ea typeface="+mn-ea"/>
                  <a:cs typeface="Times New Roman" panose="02020603050405020304" pitchFamily="18" charset="0"/>
                </a:rPr>
                <a:t> </a:t>
              </a:r>
              <a:r>
                <a:rPr lang="en-US" sz="2300" b="1" kern="1200" dirty="0" err="1">
                  <a:solidFill>
                    <a:srgbClr val="FF0000"/>
                  </a:solidFill>
                  <a:latin typeface="Times New Roman" panose="02020603050405020304" pitchFamily="18" charset="0"/>
                  <a:ea typeface="+mn-ea"/>
                  <a:cs typeface="Times New Roman" panose="02020603050405020304" pitchFamily="18" charset="0"/>
                </a:rPr>
                <a:t>toán</a:t>
              </a:r>
              <a:r>
                <a:rPr lang="en-US" sz="2300" b="1" kern="1200" dirty="0">
                  <a:solidFill>
                    <a:srgbClr val="FF0000"/>
                  </a:solidFill>
                  <a:latin typeface="Times New Roman" panose="02020603050405020304" pitchFamily="18" charset="0"/>
                  <a:ea typeface="+mn-ea"/>
                  <a:cs typeface="Times New Roman" panose="02020603050405020304" pitchFamily="18" charset="0"/>
                </a:rPr>
                <a:t> </a:t>
              </a:r>
              <a:r>
                <a:rPr lang="en-US" sz="2300" b="1" kern="1200" dirty="0" err="1">
                  <a:solidFill>
                    <a:srgbClr val="FF0000"/>
                  </a:solidFill>
                  <a:latin typeface="Times New Roman" panose="02020603050405020304" pitchFamily="18" charset="0"/>
                  <a:ea typeface="+mn-ea"/>
                  <a:cs typeface="Times New Roman" panose="02020603050405020304" pitchFamily="18" charset="0"/>
                </a:rPr>
                <a:t>mở</a:t>
              </a:r>
              <a:r>
                <a:rPr lang="en-US" sz="2300" b="1" kern="1200" dirty="0">
                  <a:solidFill>
                    <a:srgbClr val="FF0000"/>
                  </a:solidFill>
                  <a:latin typeface="Times New Roman" panose="02020603050405020304" pitchFamily="18" charset="0"/>
                  <a:ea typeface="+mn-ea"/>
                  <a:cs typeface="Times New Roman" panose="02020603050405020304" pitchFamily="18" charset="0"/>
                </a:rPr>
                <a:t> </a:t>
              </a:r>
              <a:r>
                <a:rPr lang="en-US" sz="2300" b="1" kern="1200" dirty="0" err="1">
                  <a:solidFill>
                    <a:srgbClr val="FF0000"/>
                  </a:solidFill>
                  <a:latin typeface="Times New Roman" panose="02020603050405020304" pitchFamily="18" charset="0"/>
                  <a:ea typeface="+mn-ea"/>
                  <a:cs typeface="Times New Roman" panose="02020603050405020304" pitchFamily="18" charset="0"/>
                </a:rPr>
                <a:t>đầu</a:t>
              </a:r>
              <a:r>
                <a:rPr lang="en-US" sz="230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29" name="TextBox 28" descr="OPL20U25GSXzBJYl68kk8uQGfFKzs7yb1M4KJWUiLk6ZEvGF+qCIPSnY57AbBFCvTW2023.18.144+K4lPs7H94VUqPe2XwIsfPRnrXQE//QTEXxb8/8N4CNc6FpgZahzpTjFhMzSA7T/nHJa11DE8Ng2TP3iAmRczFlmslSuUNOgUeb6yRvs0=">
              <a:extLst>
                <a:ext uri="{FF2B5EF4-FFF2-40B4-BE49-F238E27FC236}">
                  <a16:creationId xmlns:a16="http://schemas.microsoft.com/office/drawing/2014/main" id="{FEDF37A2-9C48-429A-B034-4899608EEB56}"/>
                </a:ext>
              </a:extLst>
            </p:cNvPr>
            <p:cNvSpPr txBox="1"/>
            <p:nvPr/>
          </p:nvSpPr>
          <p:spPr>
            <a:xfrm>
              <a:off x="4579619" y="830654"/>
              <a:ext cx="4479958" cy="1862048"/>
            </a:xfrm>
            <a:prstGeom prst="rect">
              <a:avLst/>
            </a:prstGeom>
            <a:noFill/>
          </p:spPr>
          <p:txBody>
            <a:bodyPr wrap="square" rtlCol="0">
              <a:spAutoFit/>
            </a:bodyPr>
            <a:lstStyle/>
            <a:p>
              <a:pPr algn="just" defTabSz="685800">
                <a:buClrTx/>
              </a:pPr>
              <a:r>
                <a:rPr lang="en-US" sz="2300" kern="1200">
                  <a:solidFill>
                    <a:prstClr val="black"/>
                  </a:solidFill>
                  <a:latin typeface="Times New Roman" panose="02020603050405020304" pitchFamily="18" charset="0"/>
                  <a:ea typeface="+mn-ea"/>
                  <a:cs typeface="Times New Roman" panose="02020603050405020304" pitchFamily="18" charset="0"/>
                </a:rPr>
                <a:t>	Một </a:t>
              </a:r>
              <a:r>
                <a:rPr lang="en-US" sz="2300" kern="1200" dirty="0" err="1">
                  <a:solidFill>
                    <a:prstClr val="black"/>
                  </a:solidFill>
                  <a:latin typeface="Times New Roman" panose="02020603050405020304" pitchFamily="18" charset="0"/>
                  <a:ea typeface="+mn-ea"/>
                  <a:cs typeface="Times New Roman" panose="02020603050405020304" pitchFamily="18" charset="0"/>
                </a:rPr>
                <a:t>mảnh</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vườn</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được</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đánh</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thành</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nhiều</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mỗi</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trồng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cùng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một</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số</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cây</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bắp</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cải</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Hãy</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tính</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số</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cây</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bắp</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cải</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được</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trồng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trên</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mảnh</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vườn</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đó</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biết</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err="1">
                  <a:solidFill>
                    <a:prstClr val="black"/>
                  </a:solidFill>
                  <a:latin typeface="Times New Roman" panose="02020603050405020304" pitchFamily="18" charset="0"/>
                  <a:ea typeface="+mn-ea"/>
                  <a:cs typeface="Times New Roman" panose="02020603050405020304" pitchFamily="18" charset="0"/>
                </a:rPr>
                <a:t>rằng</a:t>
              </a:r>
              <a:r>
                <a:rPr lang="en-US" sz="2300" kern="1200">
                  <a:solidFill>
                    <a:prstClr val="black"/>
                  </a:solidFill>
                  <a:latin typeface="Times New Roman" panose="02020603050405020304" pitchFamily="18" charset="0"/>
                  <a:ea typeface="+mn-ea"/>
                  <a:cs typeface="Times New Roman" panose="02020603050405020304" pitchFamily="18" charset="0"/>
                </a:rPr>
                <a:t>:</a:t>
              </a:r>
              <a:endParaRPr lang="en-US" sz="2300" kern="1200" dirty="0">
                <a:solidFill>
                  <a:prstClr val="black"/>
                </a:solidFill>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angle 29"/>
                <p:cNvSpPr/>
                <p:nvPr/>
              </p:nvSpPr>
              <p:spPr>
                <a:xfrm>
                  <a:off x="4572000" y="3654601"/>
                  <a:ext cx="4541521" cy="1154162"/>
                </a:xfrm>
                <a:prstGeom prst="rect">
                  <a:avLst/>
                </a:prstGeom>
              </p:spPr>
              <p:txBody>
                <a:bodyPr wrap="square">
                  <a:spAutoFit/>
                </a:bodyPr>
                <a:lstStyle/>
                <a:p>
                  <a:pPr lvl="0" algn="just" defTabSz="685800">
                    <a:buClrTx/>
                  </a:pP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Nếu</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giảm</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đi</a:t>
                  </a:r>
                  <a:r>
                    <a:rPr lang="en-US" sz="23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300" i="1" kern="1200">
                          <a:solidFill>
                            <a:prstClr val="black"/>
                          </a:solidFill>
                          <a:latin typeface="Cambria Math" panose="02040503050406030204" pitchFamily="18" charset="0"/>
                          <a:ea typeface="+mn-ea"/>
                          <a:cs typeface="Times New Roman" panose="02020603050405020304" pitchFamily="18" charset="0"/>
                        </a:rPr>
                        <m:t>4</m:t>
                      </m:r>
                    </m:oMath>
                  </a14:m>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nhưng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mỗi</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trồng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tăng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thêm</a:t>
                  </a:r>
                  <a:r>
                    <a:rPr lang="en-US" sz="23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300" i="1" kern="1200">
                          <a:solidFill>
                            <a:prstClr val="black"/>
                          </a:solidFill>
                          <a:latin typeface="Cambria Math" panose="02040503050406030204" pitchFamily="18" charset="0"/>
                          <a:ea typeface="+mn-ea"/>
                          <a:cs typeface="Times New Roman" panose="02020603050405020304" pitchFamily="18" charset="0"/>
                        </a:rPr>
                        <m:t>2</m:t>
                      </m:r>
                    </m:oMath>
                  </a14:m>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cây</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thì</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số</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bắp</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cải</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cả</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vườn</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sẽ</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tăng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thêm</a:t>
                  </a:r>
                  <a:r>
                    <a:rPr lang="en-US" sz="23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300" i="1" kern="1200">
                          <a:solidFill>
                            <a:prstClr val="black"/>
                          </a:solidFill>
                          <a:latin typeface="Cambria Math" panose="02040503050406030204" pitchFamily="18" charset="0"/>
                          <a:ea typeface="+mn-ea"/>
                          <a:cs typeface="Times New Roman" panose="02020603050405020304" pitchFamily="18" charset="0"/>
                        </a:rPr>
                        <m:t>64</m:t>
                      </m:r>
                    </m:oMath>
                  </a14:m>
                  <a:r>
                    <a:rPr lang="en-US" sz="2300" kern="1200" dirty="0">
                      <a:solidFill>
                        <a:prstClr val="black"/>
                      </a:solidFill>
                      <a:latin typeface="Times New Roman" panose="02020603050405020304" pitchFamily="18" charset="0"/>
                      <a:ea typeface="+mn-ea"/>
                      <a:cs typeface="Times New Roman" panose="02020603050405020304" pitchFamily="18" charset="0"/>
                    </a:rPr>
                    <a:t> cây.</a:t>
                  </a:r>
                </a:p>
              </p:txBody>
            </p:sp>
          </mc:Choice>
          <mc:Fallback xmlns="">
            <p:sp>
              <p:nvSpPr>
                <p:cNvPr id="30" name="Rectangle 29"/>
                <p:cNvSpPr>
                  <a:spLocks noRot="1" noChangeAspect="1" noMove="1" noResize="1" noEditPoints="1" noAdjustHandles="1" noChangeArrowheads="1" noChangeShapeType="1" noTextEdit="1"/>
                </p:cNvSpPr>
                <p:nvPr/>
              </p:nvSpPr>
              <p:spPr>
                <a:xfrm>
                  <a:off x="4572000" y="3654601"/>
                  <a:ext cx="4541521" cy="1154162"/>
                </a:xfrm>
                <a:prstGeom prst="rect">
                  <a:avLst/>
                </a:prstGeom>
                <a:blipFill rotWithShape="0">
                  <a:blip r:embed="rId4"/>
                  <a:stretch>
                    <a:fillRect l="-2013" t="-4762" r="-1879" b="-10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572000" y="2600363"/>
                  <a:ext cx="4479958" cy="1154162"/>
                </a:xfrm>
                <a:prstGeom prst="rect">
                  <a:avLst/>
                </a:prstGeom>
              </p:spPr>
              <p:txBody>
                <a:bodyPr wrap="square">
                  <a:spAutoFit/>
                </a:bodyPr>
                <a:lstStyle/>
                <a:p>
                  <a:pPr lvl="0" algn="just" defTabSz="685800">
                    <a:buClrTx/>
                  </a:pP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Nếu</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tăng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thêm</a:t>
                  </a:r>
                  <a:r>
                    <a:rPr lang="en-US" sz="23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300" i="1" kern="1200">
                          <a:solidFill>
                            <a:prstClr val="black"/>
                          </a:solidFill>
                          <a:latin typeface="Cambria Math" panose="02040503050406030204" pitchFamily="18" charset="0"/>
                          <a:ea typeface="+mn-ea"/>
                          <a:cs typeface="Times New Roman" panose="02020603050405020304" pitchFamily="18" charset="0"/>
                        </a:rPr>
                        <m:t>8</m:t>
                      </m:r>
                    </m:oMath>
                  </a14:m>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nhưng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mỗi</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luống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trồng</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ít</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đi</a:t>
                  </a:r>
                  <a:r>
                    <a:rPr lang="en-US" sz="23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300" i="1" kern="1200">
                          <a:solidFill>
                            <a:prstClr val="black"/>
                          </a:solidFill>
                          <a:latin typeface="Cambria Math" panose="02040503050406030204" pitchFamily="18" charset="0"/>
                          <a:ea typeface="+mn-ea"/>
                          <a:cs typeface="Times New Roman" panose="02020603050405020304" pitchFamily="18" charset="0"/>
                        </a:rPr>
                        <m:t>3</m:t>
                      </m:r>
                    </m:oMath>
                  </a14:m>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cây</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bắp</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cải</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thì</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số</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bắp</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cải</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của</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cả</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vườn</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sẽ</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ít</a:t>
                  </a:r>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dirty="0" err="1">
                      <a:solidFill>
                        <a:prstClr val="black"/>
                      </a:solidFill>
                      <a:latin typeface="Times New Roman" panose="02020603050405020304" pitchFamily="18" charset="0"/>
                      <a:ea typeface="+mn-ea"/>
                      <a:cs typeface="Times New Roman" panose="02020603050405020304" pitchFamily="18" charset="0"/>
                    </a:rPr>
                    <a:t>đi</a:t>
                  </a:r>
                  <a:r>
                    <a:rPr lang="en-US" sz="2300" kern="1200" dirty="0">
                      <a:solidFill>
                        <a:prstClr val="black"/>
                      </a:solidFill>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300" i="1" kern="1200">
                          <a:solidFill>
                            <a:prstClr val="black"/>
                          </a:solidFill>
                          <a:latin typeface="Cambria Math" panose="02040503050406030204" pitchFamily="18" charset="0"/>
                          <a:ea typeface="+mn-ea"/>
                          <a:cs typeface="Times New Roman" panose="02020603050405020304" pitchFamily="18" charset="0"/>
                        </a:rPr>
                        <m:t>108</m:t>
                      </m:r>
                    </m:oMath>
                  </a14:m>
                  <a:r>
                    <a:rPr lang="en-US" sz="2300" kern="1200" dirty="0">
                      <a:solidFill>
                        <a:prstClr val="black"/>
                      </a:solidFill>
                      <a:latin typeface="Times New Roman" panose="02020603050405020304" pitchFamily="18" charset="0"/>
                      <a:ea typeface="+mn-ea"/>
                      <a:cs typeface="Times New Roman" panose="02020603050405020304" pitchFamily="18" charset="0"/>
                    </a:rPr>
                    <a:t> </a:t>
                  </a:r>
                  <a:r>
                    <a:rPr lang="en-US" sz="2300" kern="1200" err="1">
                      <a:solidFill>
                        <a:prstClr val="black"/>
                      </a:solidFill>
                      <a:latin typeface="Times New Roman" panose="02020603050405020304" pitchFamily="18" charset="0"/>
                      <a:ea typeface="+mn-ea"/>
                      <a:cs typeface="Times New Roman" panose="02020603050405020304" pitchFamily="18" charset="0"/>
                    </a:rPr>
                    <a:t>cây</a:t>
                  </a:r>
                  <a:r>
                    <a:rPr lang="en-US" sz="2300" kern="1200">
                      <a:solidFill>
                        <a:prstClr val="black"/>
                      </a:solidFill>
                      <a:latin typeface="Times New Roman" panose="02020603050405020304" pitchFamily="18" charset="0"/>
                      <a:ea typeface="+mn-ea"/>
                      <a:cs typeface="Times New Roman" panose="02020603050405020304" pitchFamily="18" charset="0"/>
                    </a:rPr>
                    <a:t>.</a:t>
                  </a:r>
                  <a:endParaRPr lang="en-US" sz="23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572000" y="2600363"/>
                  <a:ext cx="4479958" cy="1154162"/>
                </a:xfrm>
                <a:prstGeom prst="rect">
                  <a:avLst/>
                </a:prstGeom>
                <a:blipFill rotWithShape="0">
                  <a:blip r:embed="rId5"/>
                  <a:stretch>
                    <a:fillRect l="-2041" t="-4233" r="-1905" b="-10582"/>
                  </a:stretch>
                </a:blipFill>
              </p:spPr>
              <p:txBody>
                <a:bodyPr/>
                <a:lstStyle/>
                <a:p>
                  <a:r>
                    <a:rPr lang="en-US">
                      <a:noFill/>
                    </a:rPr>
                    <a:t> </a:t>
                  </a:r>
                </a:p>
              </p:txBody>
            </p:sp>
          </mc:Fallback>
        </mc:AlternateContent>
      </p:grpSp>
      <p:cxnSp>
        <p:nvCxnSpPr>
          <p:cNvPr id="32" name="Straight Connector 31" descr="OPL20U25GSXzBJYl68kk8uQGfFKzs7yb1M4KJWUiLk6ZEvGF+qCIPSnY57AbBFCvTW$2024 ID13 T9CTST nhan sp KNTT$ STT 108+K4lPs7H94VUqPe2XwIsfPRnrXQE//QTEXxb8/8N4CNc6FpgZahzpTjFhMzSA7T/nHJa11DE8Ng2TP3iAmRczFlmslSuUNOgUeb6yRvs0="/>
          <p:cNvCxnSpPr/>
          <p:nvPr/>
        </p:nvCxnSpPr>
        <p:spPr>
          <a:xfrm flipH="1">
            <a:off x="4591711" y="484484"/>
            <a:ext cx="7620" cy="45657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Pentagon 32" descr="OPL20U25GSXzBJYl68kk8uQGfFKzs7yb1M4KJWUiLk6ZEvGF+qCIPSnY57AbBFCvTW$2024 ID13 T9CTST nhan sp KNTT$ STT 108+K4lPs7H94VUqPe2XwIsfPRnrXQE//QTEXxb8/8N4CNc6FpgZahzpTjFhMzSA7T/nHJa11DE8Ng2TP3iAmRczFlmslSuUNOgUeb6yRvs0=">
            <a:hlinkClick r:id="rId6" action="ppaction://hlinksldjump"/>
          </p:cNvPr>
          <p:cNvSpPr/>
          <p:nvPr/>
        </p:nvSpPr>
        <p:spPr>
          <a:xfrm>
            <a:off x="8411172" y="4661917"/>
            <a:ext cx="472543" cy="336181"/>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b="1">
                <a:solidFill>
                  <a:srgbClr val="C00000"/>
                </a:solidFill>
                <a:latin typeface="Times New Roman" panose="02020603050405020304" pitchFamily="18" charset="0"/>
                <a:cs typeface="Times New Roman" panose="02020603050405020304" pitchFamily="18" charset="0"/>
              </a:rPr>
              <a:t>LG </a:t>
            </a:r>
            <a:r>
              <a:rPr lang="en-US" sz="800" b="1">
                <a:solidFill>
                  <a:srgbClr val="C00000"/>
                </a:solidFill>
                <a:latin typeface="Times New Roman" panose="02020603050405020304" pitchFamily="18" charset="0"/>
                <a:cs typeface="Times New Roman" panose="02020603050405020304" pitchFamily="18" charset="0"/>
                <a:hlinkClick r:id="rId7" action="ppaction://hlinksldjump"/>
              </a:rPr>
              <a:t>VD1</a:t>
            </a:r>
            <a:endParaRPr lang="en-US" sz="8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1799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1)</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445673" y="491783"/>
            <a:ext cx="80221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Vận</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dụng</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p:nvPr/>
            </p:nvSpPr>
            <p:spPr>
              <a:xfrm>
                <a:off x="399570" y="892063"/>
                <a:ext cx="8421700" cy="4240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HD:</a:t>
                </a:r>
              </a:p>
              <a:p>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 </a:t>
                </a:r>
                <a:r>
                  <a:rPr lang="en-US" sz="2400" dirty="0">
                    <a:latin typeface="Times New Roman" panose="02020603050405020304" pitchFamily="18" charset="0"/>
                    <a:cs typeface="Times New Roman" panose="02020603050405020304" pitchFamily="18" charset="0"/>
                  </a:rPr>
                  <a:t>Gọi </a:t>
                </a:r>
                <a14:m>
                  <m:oMath xmlns:m="http://schemas.openxmlformats.org/officeDocument/2006/math">
                    <m:r>
                      <a:rPr lang="en-US" sz="2400" i="1">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luống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ℕ</m:t>
                            </m:r>
                          </m:e>
                          <m:sup>
                            <m:r>
                              <a:rPr lang="en-US" sz="2400" i="1">
                                <a:latin typeface="Cambria Math" panose="02040503050406030204" pitchFamily="18" charset="0"/>
                                <a:ea typeface="Cambria Math" panose="02040503050406030204" pitchFamily="18" charset="0"/>
                                <a:cs typeface="Times New Roman" panose="02020603050405020304" pitchFamily="18" charset="0"/>
                              </a:rPr>
                              <m:t>∗</m:t>
                            </m:r>
                          </m:sup>
                        </m:sSup>
                      </m:e>
                    </m:d>
                  </m:oMath>
                </a14:m>
                <a:r>
                  <a:rPr lang="en-US" sz="2400" dirty="0">
                    <a:latin typeface="Times New Roman" panose="02020603050405020304" pitchFamily="18" charset="0"/>
                    <a:cs typeface="Times New Roman" panose="02020603050405020304" pitchFamily="18" charset="0"/>
                  </a:rPr>
                  <a:t>.</a:t>
                </a:r>
              </a:p>
              <a:p>
                <a:r>
                  <a:rPr lang="en-US" sz="2400" kern="1200" dirty="0">
                    <a:solidFill>
                      <a:prstClr val="black"/>
                    </a:solidFill>
                    <a:latin typeface="Times New Roman" panose="02020603050405020304" pitchFamily="18" charset="0"/>
                    <a:cs typeface="Times New Roman" panose="02020603050405020304" pitchFamily="18" charset="0"/>
                  </a:rPr>
                  <a:t>Nếu </a:t>
                </a:r>
                <a:r>
                  <a:rPr lang="en-US" sz="2400" kern="1200" dirty="0" err="1">
                    <a:solidFill>
                      <a:prstClr val="black"/>
                    </a:solidFill>
                    <a:latin typeface="Times New Roman" panose="02020603050405020304" pitchFamily="18" charset="0"/>
                    <a:cs typeface="Times New Roman" panose="02020603050405020304" pitchFamily="18" charset="0"/>
                  </a:rPr>
                  <a:t>tăng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thêm</a:t>
                </a:r>
                <a:r>
                  <a:rPr lang="en-US" sz="2400" kern="1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cs typeface="Times New Roman" panose="02020603050405020304" pitchFamily="18" charset="0"/>
                      </a:rPr>
                      <m:t>8</m:t>
                    </m:r>
                  </m:oMath>
                </a14:m>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luống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nhưng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mỗi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luống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trồng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ít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đi</a:t>
                </a:r>
                <a:r>
                  <a:rPr lang="en-US" sz="2400" kern="1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cs typeface="Times New Roman" panose="02020603050405020304" pitchFamily="18" charset="0"/>
                      </a:rPr>
                      <m:t>3</m:t>
                    </m:r>
                  </m:oMath>
                </a14:m>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cây</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bắp</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cải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thì</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số</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bắp</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cải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của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cả</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vườn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sẽ</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ít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đi</a:t>
                </a:r>
                <a:r>
                  <a:rPr lang="en-US" sz="2400" kern="1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cs typeface="Times New Roman" panose="02020603050405020304" pitchFamily="18" charset="0"/>
                      </a:rPr>
                      <m:t>108</m:t>
                    </m:r>
                  </m:oMath>
                </a14:m>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cây</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nên</a:t>
                </a:r>
                <a:r>
                  <a:rPr lang="en-US" sz="2400" kern="1200" dirty="0">
                    <a:solidFill>
                      <a:prstClr val="black"/>
                    </a:solidFill>
                    <a:latin typeface="Times New Roman" panose="02020603050405020304" pitchFamily="18" charset="0"/>
                    <a:cs typeface="Times New Roman" panose="02020603050405020304" pitchFamily="18" charset="0"/>
                  </a:rPr>
                  <a:t> ta </a:t>
                </a:r>
                <a:r>
                  <a:rPr lang="en-US" sz="2400" kern="1200" dirty="0" err="1">
                    <a:solidFill>
                      <a:prstClr val="black"/>
                    </a:solidFill>
                    <a:latin typeface="Times New Roman" panose="02020603050405020304" pitchFamily="18" charset="0"/>
                    <a:cs typeface="Times New Roman" panose="02020603050405020304" pitchFamily="18" charset="0"/>
                  </a:rPr>
                  <a:t>có</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phương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trình</a:t>
                </a:r>
                <a:endParaRPr lang="en-US" sz="2400" kern="1200" dirty="0">
                  <a:solidFill>
                    <a:prstClr val="black"/>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+8</m:t>
                          </m:r>
                        </m:e>
                      </m:d>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cs typeface="Times New Roman" panose="02020603050405020304" pitchFamily="18" charset="0"/>
                            </a:rPr>
                            <m:t>−3</m:t>
                          </m:r>
                        </m:e>
                      </m:d>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𝑥𝑦</m:t>
                      </m:r>
                      <m:r>
                        <a:rPr lang="en-US" sz="2400" i="1">
                          <a:latin typeface="Cambria Math" panose="02040503050406030204" pitchFamily="18" charset="0"/>
                          <a:cs typeface="Times New Roman" panose="02020603050405020304" pitchFamily="18" charset="0"/>
                        </a:rPr>
                        <m:t>−108</m:t>
                      </m:r>
                    </m:oMath>
                  </m:oMathPara>
                </a14:m>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r>
                  <a:rPr lang="en-US" sz="2400" kern="1200" dirty="0">
                    <a:solidFill>
                      <a:prstClr val="black"/>
                    </a:solidFill>
                    <a:latin typeface="Times New Roman" panose="02020603050405020304" pitchFamily="18" charset="0"/>
                    <a:cs typeface="Times New Roman" panose="02020603050405020304" pitchFamily="18" charset="0"/>
                  </a:rPr>
                  <a:t>Nếu </a:t>
                </a:r>
                <a:r>
                  <a:rPr lang="en-US" sz="2400" kern="1200" dirty="0" err="1">
                    <a:solidFill>
                      <a:prstClr val="black"/>
                    </a:solidFill>
                    <a:latin typeface="Times New Roman" panose="02020603050405020304" pitchFamily="18" charset="0"/>
                    <a:cs typeface="Times New Roman" panose="02020603050405020304" pitchFamily="18" charset="0"/>
                  </a:rPr>
                  <a:t>giảm</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đi</a:t>
                </a:r>
                <a:r>
                  <a:rPr lang="en-US" sz="2400" kern="1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cs typeface="Times New Roman" panose="02020603050405020304" pitchFamily="18" charset="0"/>
                      </a:rPr>
                      <m:t>4</m:t>
                    </m:r>
                  </m:oMath>
                </a14:m>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luống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nhưng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mỗi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luống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trồng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tăng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thêm</a:t>
                </a:r>
                <a:r>
                  <a:rPr lang="en-US" sz="2400" kern="1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cs typeface="Times New Roman" panose="02020603050405020304" pitchFamily="18" charset="0"/>
                      </a:rPr>
                      <m:t>2</m:t>
                    </m:r>
                  </m:oMath>
                </a14:m>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cây</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thì</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số</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bắp</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cải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cả</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vườn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sẽ</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tăng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thêm</a:t>
                </a:r>
                <a:r>
                  <a:rPr lang="en-US" sz="2400" kern="1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kern="1200">
                        <a:solidFill>
                          <a:prstClr val="black"/>
                        </a:solidFill>
                        <a:latin typeface="Cambria Math" panose="02040503050406030204" pitchFamily="18" charset="0"/>
                        <a:cs typeface="Times New Roman" panose="02020603050405020304" pitchFamily="18" charset="0"/>
                      </a:rPr>
                      <m:t>64</m:t>
                    </m:r>
                  </m:oMath>
                </a14:m>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cây</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nên</a:t>
                </a:r>
                <a:r>
                  <a:rPr lang="en-US" sz="2400" kern="1200" dirty="0">
                    <a:solidFill>
                      <a:prstClr val="black"/>
                    </a:solidFill>
                    <a:latin typeface="Times New Roman" panose="02020603050405020304" pitchFamily="18" charset="0"/>
                    <a:cs typeface="Times New Roman" panose="02020603050405020304" pitchFamily="18" charset="0"/>
                  </a:rPr>
                  <a:t> ta </a:t>
                </a:r>
                <a:r>
                  <a:rPr lang="en-US" sz="2400" kern="1200" dirty="0" err="1">
                    <a:solidFill>
                      <a:prstClr val="black"/>
                    </a:solidFill>
                    <a:latin typeface="Times New Roman" panose="02020603050405020304" pitchFamily="18" charset="0"/>
                    <a:cs typeface="Times New Roman" panose="02020603050405020304" pitchFamily="18" charset="0"/>
                  </a:rPr>
                  <a:t>có</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phương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trình</a:t>
                </a:r>
                <a:r>
                  <a:rPr lang="en-US" sz="2400" kern="1200" dirty="0">
                    <a:solidFill>
                      <a:prstClr val="black"/>
                    </a:solidFill>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−4</m:t>
                          </m:r>
                        </m:e>
                      </m:d>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cs typeface="Times New Roman" panose="02020603050405020304" pitchFamily="18" charset="0"/>
                            </a:rPr>
                            <m:t>+2</m:t>
                          </m:r>
                        </m:e>
                      </m:d>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𝑥𝑦</m:t>
                      </m:r>
                      <m:r>
                        <a:rPr lang="en-US" sz="2400" i="1">
                          <a:latin typeface="Cambria Math" panose="02040503050406030204" pitchFamily="18" charset="0"/>
                          <a:cs typeface="Times New Roman" panose="02020603050405020304" pitchFamily="18" charset="0"/>
                        </a:rPr>
                        <m:t>+64</m:t>
                      </m:r>
                    </m:oMath>
                  </m:oMathPara>
                </a14:m>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d>
                              <m:d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+8</m:t>
                                </m:r>
                              </m:e>
                            </m:d>
                            <m:d>
                              <m:d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d>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−108</m:t>
                            </m:r>
                          </m:e>
                          <m:e>
                            <m:d>
                              <m:d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e>
                            </m:d>
                            <m:d>
                              <m:d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e>
                            </m:d>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+64</m:t>
                            </m:r>
                          </m:e>
                        </m:eqArr>
                      </m:e>
                    </m:d>
                  </m:oMath>
                </a14:m>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Choice>
        <mc:Fallback>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a:spLocks noRot="1" noChangeAspect="1" noMove="1" noResize="1" noEditPoints="1" noAdjustHandles="1" noChangeArrowheads="1" noChangeShapeType="1" noTextEdit="1"/>
              </p:cNvSpPr>
              <p:nvPr/>
            </p:nvSpPr>
            <p:spPr>
              <a:xfrm>
                <a:off x="399570" y="892063"/>
                <a:ext cx="8421700" cy="4240135"/>
              </a:xfrm>
              <a:prstGeom prst="rect">
                <a:avLst/>
              </a:prstGeom>
              <a:blipFill>
                <a:blip r:embed="rId3"/>
                <a:stretch>
                  <a:fillRect l="-1159" t="-1149"/>
                </a:stretch>
              </a:blipFill>
            </p:spPr>
            <p:txBody>
              <a:bodyPr/>
              <a:lstStyle/>
              <a:p>
                <a:r>
                  <a:rPr lang="en-US">
                    <a:noFill/>
                  </a:rPr>
                  <a:t> </a:t>
                </a:r>
              </a:p>
            </p:txBody>
          </p:sp>
        </mc:Fallback>
      </mc:AlternateContent>
    </p:spTree>
    <p:extLst>
      <p:ext uri="{BB962C8B-B14F-4D97-AF65-F5344CB8AC3E}">
        <p14:creationId xmlns:p14="http://schemas.microsoft.com/office/powerpoint/2010/main" val="39452524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L20U25GSXzBJYl68kk8uQGfFKzs7yb1M4KJWUiLk6ZEvGF+qCIPSnY57AbBFCvTW$2024 ID13 T9CTST nhan sp KNTT$ STT 108+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68" y="748546"/>
            <a:ext cx="4325156" cy="44116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descr="OPL20U25GSXzBJYl68kk8uQGfFKzs7yb1M4KJWUiLk6ZEvGF+qCIPSnY57AbBFCvTW$2024 ID13 T9CTST nhan sp KNTT$ STT 108+K4lPs7H94VUqPe2XwIsfPRnrXQE//QTEXxb8/8N4CNc6FpgZahzpTjFhMzSA7T/nHJa11DE8Ng2TP3iAmRczFlmslSuUNOgUeb6yRvs0="/>
          <p:cNvSpPr/>
          <p:nvPr/>
        </p:nvSpPr>
        <p:spPr>
          <a:xfrm>
            <a:off x="1998800" y="171450"/>
            <a:ext cx="5316200" cy="692497"/>
          </a:xfrm>
          <a:prstGeom prst="rect">
            <a:avLst/>
          </a:prstGeom>
          <a:noFill/>
        </p:spPr>
        <p:txBody>
          <a:bodyPr wrap="none" lIns="68580" tIns="34290" rIns="68580" bIns="34290">
            <a:spAutoFit/>
          </a:bodyPr>
          <a:lstStyle/>
          <a:p>
            <a:pPr algn="ctr" defTabSz="685800">
              <a:buClrTx/>
            </a:pPr>
            <a:r>
              <a:rPr lang="en-US" sz="4050" b="1" kern="1200">
                <a:ln w="18000">
                  <a:solidFill>
                    <a:srgbClr val="ED7D31">
                      <a:satMod val="140000"/>
                    </a:srgbClr>
                  </a:solidFill>
                  <a:prstDash val="solid"/>
                  <a:miter lim="800000"/>
                </a:ln>
                <a:solidFill>
                  <a:srgbClr val="00B050"/>
                </a:solidFill>
                <a:effectLst>
                  <a:outerShdw blurRad="25500" dist="23000" dir="7020000" algn="tl">
                    <a:srgbClr val="000000">
                      <a:alpha val="50000"/>
                    </a:srgbClr>
                  </a:outerShdw>
                </a:effectLst>
                <a:latin typeface="Palatino Linotype" pitchFamily="18" charset="0"/>
                <a:ea typeface="+mn-ea"/>
                <a:cs typeface="+mn-cs"/>
              </a:rPr>
              <a:t>HÁI HOA DÂN CHỦ</a:t>
            </a:r>
          </a:p>
        </p:txBody>
      </p:sp>
      <p:grpSp>
        <p:nvGrpSpPr>
          <p:cNvPr id="6" name="Group 5" descr="OPL20U25GSXzBJYl68kk8uQGfFKzs7yb1M4KJWUiLk6ZEvGF+qCIPSnY57AbBFCvTW$2024 ID13 T9CTST nhan sp KNTT$ STT 108+K4lPs7H94VUqPe2XwIsfPRnrXQE//QTEXxb8/8N4CNc6FpgZahzpTjFhMzSA7T/nHJa11DE8Ng2TP3iAmRczFlmslSuUNOgUeb6yRvs0="/>
          <p:cNvGrpSpPr/>
          <p:nvPr/>
        </p:nvGrpSpPr>
        <p:grpSpPr>
          <a:xfrm>
            <a:off x="5372100" y="2686050"/>
            <a:ext cx="2167301" cy="679658"/>
            <a:chOff x="231533" y="1447800"/>
            <a:chExt cx="2889734" cy="906210"/>
          </a:xfrm>
        </p:grpSpPr>
        <p:pic>
          <p:nvPicPr>
            <p:cNvPr id="1027" name="Picture 3"/>
            <p:cNvPicPr>
              <a:picLocks noChangeAspect="1" noChangeArrowheads="1"/>
            </p:cNvPicPr>
            <p:nvPr/>
          </p:nvPicPr>
          <p:blipFill>
            <a:blip r:embed="rId3">
              <a:clrChange>
                <a:clrFrom>
                  <a:srgbClr val="F6F6F6"/>
                </a:clrFrom>
                <a:clrTo>
                  <a:srgbClr val="F6F6F6">
                    <a:alpha val="0"/>
                  </a:srgbClr>
                </a:clrTo>
              </a:clrChange>
              <a:extLst>
                <a:ext uri="{BEBA8EAE-BF5A-486C-A8C5-ECC9F3942E4B}">
                  <a14:imgProps xmlns:a14="http://schemas.microsoft.com/office/drawing/2010/main">
                    <a14:imgLayer r:embed="rId4">
                      <a14:imgEffect>
                        <a14:backgroundRemoval t="9091" b="100000" l="0" r="98026"/>
                      </a14:imgEffect>
                    </a14:imgLayer>
                  </a14:imgProps>
                </a:ext>
                <a:ext uri="{28A0092B-C50C-407E-A947-70E740481C1C}">
                  <a14:useLocalDpi xmlns:a14="http://schemas.microsoft.com/office/drawing/2010/main" val="0"/>
                </a:ext>
              </a:extLst>
            </a:blip>
            <a:srcRect/>
            <a:stretch>
              <a:fillRect/>
            </a:stretch>
          </p:blipFill>
          <p:spPr bwMode="auto">
            <a:xfrm>
              <a:off x="231533" y="1447800"/>
              <a:ext cx="2889734" cy="90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199" y="1750200"/>
              <a:ext cx="1524000" cy="400109"/>
            </a:xfrm>
            <a:prstGeom prst="rect">
              <a:avLst/>
            </a:prstGeom>
            <a:noFill/>
          </p:spPr>
          <p:txBody>
            <a:bodyPr wrap="square" rtlCol="0">
              <a:spAutoFit/>
            </a:bodyPr>
            <a:lstStyle/>
            <a:p>
              <a:pPr algn="ctr" defTabSz="685800">
                <a:buClrTx/>
              </a:pPr>
              <a:r>
                <a:rPr lang="en-US" sz="1350" b="1" i="1" kern="1200">
                  <a:solidFill>
                    <a:srgbClr val="00B050"/>
                  </a:solidFill>
                  <a:latin typeface="Times New Roman" pitchFamily="18" charset="0"/>
                  <a:ea typeface="+mn-ea"/>
                  <a:cs typeface="Times New Roman" pitchFamily="18" charset="0"/>
                </a:rPr>
                <a:t>Bắt đầu</a:t>
              </a:r>
            </a:p>
          </p:txBody>
        </p:sp>
      </p:grpSp>
      <p:grpSp>
        <p:nvGrpSpPr>
          <p:cNvPr id="9" name="Group 8" descr="OPL20U25GSXzBJYl68kk8uQGfFKzs7yb1M4KJWUiLk6ZEvGF+qCIPSnY57AbBFCvTW$2024 ID13 T9CTST nhan sp KNTT$ STT 108+K4lPs7H94VUqPe2XwIsfPRnrXQE//QTEXxb8/8N4CNc6FpgZahzpTjFhMzSA7T/nHJa11DE8Ng2TP3iAmRczFlmslSuUNOgUeb6yRvs0="/>
          <p:cNvGrpSpPr/>
          <p:nvPr/>
        </p:nvGrpSpPr>
        <p:grpSpPr>
          <a:xfrm>
            <a:off x="5600700" y="3371850"/>
            <a:ext cx="2000250" cy="679658"/>
            <a:chOff x="231533" y="1447800"/>
            <a:chExt cx="2889734" cy="906210"/>
          </a:xfrm>
        </p:grpSpPr>
        <p:pic>
          <p:nvPicPr>
            <p:cNvPr id="10" name="Picture 3"/>
            <p:cNvPicPr>
              <a:picLocks noChangeAspect="1" noChangeArrowheads="1"/>
            </p:cNvPicPr>
            <p:nvPr/>
          </p:nvPicPr>
          <p:blipFill>
            <a:blip r:embed="rId3">
              <a:clrChange>
                <a:clrFrom>
                  <a:srgbClr val="F6F6F6"/>
                </a:clrFrom>
                <a:clrTo>
                  <a:srgbClr val="F6F6F6">
                    <a:alpha val="0"/>
                  </a:srgbClr>
                </a:clrTo>
              </a:clrChange>
              <a:extLst>
                <a:ext uri="{BEBA8EAE-BF5A-486C-A8C5-ECC9F3942E4B}">
                  <a14:imgProps xmlns:a14="http://schemas.microsoft.com/office/drawing/2010/main">
                    <a14:imgLayer r:embed="rId4">
                      <a14:imgEffect>
                        <a14:backgroundRemoval t="9091" b="100000" l="0" r="98026"/>
                      </a14:imgEffect>
                    </a14:imgLayer>
                  </a14:imgProps>
                </a:ext>
                <a:ext uri="{28A0092B-C50C-407E-A947-70E740481C1C}">
                  <a14:useLocalDpi xmlns:a14="http://schemas.microsoft.com/office/drawing/2010/main" val="0"/>
                </a:ext>
              </a:extLst>
            </a:blip>
            <a:srcRect/>
            <a:stretch>
              <a:fillRect/>
            </a:stretch>
          </p:blipFill>
          <p:spPr bwMode="auto">
            <a:xfrm>
              <a:off x="231533" y="1447800"/>
              <a:ext cx="2889734" cy="90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19200" y="1750200"/>
              <a:ext cx="1524000" cy="400109"/>
            </a:xfrm>
            <a:prstGeom prst="rect">
              <a:avLst/>
            </a:prstGeom>
            <a:noFill/>
          </p:spPr>
          <p:txBody>
            <a:bodyPr wrap="square" rtlCol="0">
              <a:spAutoFit/>
            </a:bodyPr>
            <a:lstStyle/>
            <a:p>
              <a:pPr algn="ctr" defTabSz="685800">
                <a:buClrTx/>
              </a:pPr>
              <a:r>
                <a:rPr lang="en-US" sz="1350" b="1" i="1" kern="1200">
                  <a:solidFill>
                    <a:srgbClr val="00B050"/>
                  </a:solidFill>
                  <a:latin typeface="Times New Roman" pitchFamily="18" charset="0"/>
                  <a:ea typeface="+mn-ea"/>
                  <a:cs typeface="Times New Roman" pitchFamily="18" charset="0"/>
                </a:rPr>
                <a:t>Giới thiệu</a:t>
              </a:r>
            </a:p>
          </p:txBody>
        </p:sp>
      </p:grpSp>
      <p:pic>
        <p:nvPicPr>
          <p:cNvPr id="1028" name="Picture 4" descr="OPL20U25GSXzBJYl68kk8uQGfFKzs7yb1M4KJWUiLk6ZEvGF+qCIPSnY57AbBFCvTW$2024 ID13 T9CTST nhan sp KNTT$ STT 108+K4lPs7H94VUqPe2XwIsfPRnrXQE//QTEXxb8/8N4CNc6FpgZahzpTjFhMzSA7T/nHJa11DE8Ng2TP3iAmRczFlmslSuUNOgUeb6yRvs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4086192"/>
            <a:ext cx="700560" cy="7005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OPL20U25GSXzBJYl68kk8uQGfFKzs7yb1M4KJWUiLk6ZEvGF+qCIPSnY57AbBFCvTW$2024 ID13 T9CTST nhan sp KNTT$ STT 108+K4lPs7H94VUqPe2XwIsfPRnrXQE//QTEXxb8/8N4CNc6FpgZahzpTjFhMzSA7T/nHJa11DE8Ng2TP3iAmRczFlmslSuUNOgUeb6yRvs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114800"/>
            <a:ext cx="700560" cy="7005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OPL20U25GSXzBJYl68kk8uQGfFKzs7yb1M4KJWUiLk6ZEvGF+qCIPSnY57AbBFCvTW$2024 ID13 T9CTST nhan sp KNTT$ STT 108+K4lPs7H94VUqPe2XwIsfPRnrXQE//QTEXxb8/8N4CNc6FpgZahzpTjFhMzSA7T/nHJa11DE8Ng2TP3iAmRczFlmslSuUNOgUeb6yRvs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85540" y="4100040"/>
            <a:ext cx="700560" cy="700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OPL20U25GSXzBJYl68kk8uQGfFKzs7yb1M4KJWUiLk6ZEvGF+qCIPSnY57AbBFCvTW$2024 ID13 T9CTST nhan sp KNTT$ STT 108+K4lPs7H94VUqPe2XwIsfPRnrXQE//QTEXxb8/8N4CNc6FpgZahzpTjFhMzSA7T/nHJa11DE8Ng2TP3iAmRczFlmslSuUNOgUeb6yRvs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0736" y="4085598"/>
            <a:ext cx="700560" cy="7005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OPL20U25GSXzBJYl68kk8uQGfFKzs7yb1M4KJWUiLk6ZEvGF+qCIPSnY57AbBFCvTW$2024 ID13 T9CTST nhan sp KNTT$ STT 108+K4lPs7H94VUqPe2XwIsfPRnrXQE//QTEXxb8/8N4CNc6FpgZahzpTjFhMzSA7T/nHJa11DE8Ng2TP3iAmRczFlmslSuUNOgUeb6yRvs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32236" y="4114206"/>
            <a:ext cx="700560" cy="7005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OPL20U25GSXzBJYl68kk8uQGfFKzs7yb1M4KJWUiLk6ZEvGF+qCIPSnY57AbBFCvTW$2024 ID13 T9CTST nhan sp KNTT$ STT 108+K4lPs7H94VUqPe2XwIsfPRnrXQE//QTEXxb8/8N4CNc6FpgZahzpTjFhMzSA7T/nHJa11DE8Ng2TP3iAmRczFlmslSuUNOgUeb6yRvs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88976" y="4099446"/>
            <a:ext cx="700560" cy="7005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GIAO AN\MAU POWER POINT DEP\ANH DONG PP\Anh DOng 2\Anh Dong\Anh Dong (26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30129" y="978248"/>
            <a:ext cx="4070572" cy="307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34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4"/>
                                        </p:tgtEl>
                                        <p:attrNameLst>
                                          <p:attrName>style.color</p:attrName>
                                        </p:attrNameLst>
                                      </p:cBhvr>
                                      <p:to>
                                        <a:schemeClr val="bg1"/>
                                      </p:to>
                                    </p:animClr>
                                    <p:animClr clrSpc="rgb" dir="cw">
                                      <p:cBhvr>
                                        <p:cTn id="7" dur="1000" autoRev="1" fill="remove"/>
                                        <p:tgtEl>
                                          <p:spTgt spid="4"/>
                                        </p:tgtEl>
                                        <p:attrNameLst>
                                          <p:attrName>fillcolor</p:attrName>
                                        </p:attrNameLst>
                                      </p:cBhvr>
                                      <p:to>
                                        <a:schemeClr val="bg1"/>
                                      </p:to>
                                    </p:animClr>
                                    <p:set>
                                      <p:cBhvr>
                                        <p:cTn id="8" dur="1000" autoRev="1" fill="remove"/>
                                        <p:tgtEl>
                                          <p:spTgt spid="4"/>
                                        </p:tgtEl>
                                        <p:attrNameLst>
                                          <p:attrName>fill.type</p:attrName>
                                        </p:attrNameLst>
                                      </p:cBhvr>
                                      <p:to>
                                        <p:strVal val="solid"/>
                                      </p:to>
                                    </p:set>
                                    <p:set>
                                      <p:cBhvr>
                                        <p:cTn id="9" dur="1000" autoRev="1" fill="remove"/>
                                        <p:tgtEl>
                                          <p:spTgt spid="4"/>
                                        </p:tgtEl>
                                        <p:attrNameLst>
                                          <p:attrName>fill.on</p:attrName>
                                        </p:attrNameLst>
                                      </p:cBhvr>
                                      <p:to>
                                        <p:strVal val="true"/>
                                      </p:to>
                                    </p:set>
                                  </p:childTnLst>
                                </p:cTn>
                              </p:par>
                              <p:par>
                                <p:cTn id="10" presetID="19"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000" fill="hold"/>
                                        <p:tgtEl>
                                          <p:spTgt spid="6"/>
                                        </p:tgtEl>
                                        <p:attrNameLst>
                                          <p:attrName>ppt_w</p:attrName>
                                        </p:attrNameLst>
                                      </p:cBhvr>
                                      <p:tavLst>
                                        <p:tav tm="0" fmla="#ppt_w*sin(2.5*pi*$)">
                                          <p:val>
                                            <p:fltVal val="0"/>
                                          </p:val>
                                        </p:tav>
                                        <p:tav tm="100000">
                                          <p:val>
                                            <p:fltVal val="1"/>
                                          </p:val>
                                        </p:tav>
                                      </p:tavLst>
                                    </p:anim>
                                    <p:anim calcmode="lin" valueType="num">
                                      <p:cBhvr>
                                        <p:cTn id="13" dur="3000" fill="hold"/>
                                        <p:tgtEl>
                                          <p:spTgt spid="6"/>
                                        </p:tgtEl>
                                        <p:attrNameLst>
                                          <p:attrName>ppt_h</p:attrName>
                                        </p:attrNameLst>
                                      </p:cBhvr>
                                      <p:tavLst>
                                        <p:tav tm="0">
                                          <p:val>
                                            <p:strVal val="#ppt_h"/>
                                          </p:val>
                                        </p:tav>
                                        <p:tav tm="100000">
                                          <p:val>
                                            <p:strVal val="#ppt_h"/>
                                          </p:val>
                                        </p:tav>
                                      </p:tavLst>
                                    </p:anim>
                                  </p:childTnLst>
                                </p:cTn>
                              </p:par>
                              <p:par>
                                <p:cTn id="14" presetID="19"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3000" fill="hold"/>
                                        <p:tgtEl>
                                          <p:spTgt spid="9"/>
                                        </p:tgtEl>
                                        <p:attrNameLst>
                                          <p:attrName>ppt_w</p:attrName>
                                        </p:attrNameLst>
                                      </p:cBhvr>
                                      <p:tavLst>
                                        <p:tav tm="0" fmla="#ppt_w*sin(2.5*pi*$)">
                                          <p:val>
                                            <p:fltVal val="0"/>
                                          </p:val>
                                        </p:tav>
                                        <p:tav tm="100000">
                                          <p:val>
                                            <p:fltVal val="1"/>
                                          </p:val>
                                        </p:tav>
                                      </p:tavLst>
                                    </p:anim>
                                    <p:anim calcmode="lin" valueType="num">
                                      <p:cBhvr>
                                        <p:cTn id="17"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sp>
        <p:nvSpPr>
          <p:cNvPr id="464" name="Google Shape;464;p10" descr="OPL20U25GSXzBJYl68kk8uQGfFKzs7yb1M4KJWUiLk6ZEvGF+qCIPSnY57AbBFCvTW$2024 ID13 T9CTST nhan sp KNTT$ STT 108+K4lPs7H94VUqPe2XwIsfPRnrXQE//QTEXxb8/8N4CNc6FpgZahzpTjFhMzSA7T/nHJa11DE8Ng2TP3iAmRczFlmslSuUNOgUeb6yRvs0="/>
          <p:cNvSpPr/>
          <p:nvPr/>
        </p:nvSpPr>
        <p:spPr>
          <a:xfrm>
            <a:off x="7620" y="0"/>
            <a:ext cx="9144000"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2: GIẢI HỆ PHƯƠNG TRÌNH BẬC NHẤT HAI ẨN (</a:t>
            </a:r>
            <a:r>
              <a:rPr kumimoji="0" lang="en-US" sz="24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Tiết</a:t>
            </a:r>
            <a:r>
              <a:rPr kumimoji="0" lang="en-US" sz="2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1)</a:t>
            </a:r>
            <a:endParaRPr kumimoji="0" sz="24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pSp>
        <p:nvGrpSpPr>
          <p:cNvPr id="15" name="Group 1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1BB4BCC-5D09-22A0-5049-22B2A8A24C7B}"/>
              </a:ext>
            </a:extLst>
          </p:cNvPr>
          <p:cNvGrpSpPr/>
          <p:nvPr/>
        </p:nvGrpSpPr>
        <p:grpSpPr>
          <a:xfrm>
            <a:off x="8467805" y="4233902"/>
            <a:ext cx="1552175" cy="1552175"/>
            <a:chOff x="12416078" y="6890515"/>
            <a:chExt cx="6773496" cy="5722405"/>
          </a:xfrm>
        </p:grpSpPr>
        <p:grpSp>
          <p:nvGrpSpPr>
            <p:cNvPr id="16" name="Group 10">
              <a:extLst>
                <a:ext uri="{FF2B5EF4-FFF2-40B4-BE49-F238E27FC236}">
                  <a16:creationId xmlns:a16="http://schemas.microsoft.com/office/drawing/2014/main" id="{896202B2-FB70-E17F-4925-4B125B81A599}"/>
                </a:ext>
              </a:extLst>
            </p:cNvPr>
            <p:cNvGrpSpPr>
              <a:grpSpLocks noChangeAspect="1"/>
            </p:cNvGrpSpPr>
            <p:nvPr/>
          </p:nvGrpSpPr>
          <p:grpSpPr>
            <a:xfrm>
              <a:off x="12416078" y="6890515"/>
              <a:ext cx="3531480" cy="3531480"/>
              <a:chOff x="0" y="0"/>
              <a:chExt cx="6355080" cy="6355080"/>
            </a:xfrm>
          </p:grpSpPr>
          <p:sp>
            <p:nvSpPr>
              <p:cNvPr id="23" name="Freeform 11">
                <a:extLst>
                  <a:ext uri="{FF2B5EF4-FFF2-40B4-BE49-F238E27FC236}">
                    <a16:creationId xmlns:a16="http://schemas.microsoft.com/office/drawing/2014/main" id="{22994AEA-2FB3-C322-97F9-13D308087AC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2">
              <a:extLst>
                <a:ext uri="{FF2B5EF4-FFF2-40B4-BE49-F238E27FC236}">
                  <a16:creationId xmlns:a16="http://schemas.microsoft.com/office/drawing/2014/main" id="{9CFC5D20-7297-AB90-4C48-74339110A641}"/>
                </a:ext>
              </a:extLst>
            </p:cNvPr>
            <p:cNvGrpSpPr/>
            <p:nvPr/>
          </p:nvGrpSpPr>
          <p:grpSpPr>
            <a:xfrm>
              <a:off x="13956079" y="7379425"/>
              <a:ext cx="5233495" cy="5233495"/>
              <a:chOff x="0" y="0"/>
              <a:chExt cx="812800" cy="812800"/>
            </a:xfrm>
          </p:grpSpPr>
          <p:sp>
            <p:nvSpPr>
              <p:cNvPr id="21" name="Freeform 13">
                <a:extLst>
                  <a:ext uri="{FF2B5EF4-FFF2-40B4-BE49-F238E27FC236}">
                    <a16:creationId xmlns:a16="http://schemas.microsoft.com/office/drawing/2014/main" id="{1F262180-A09A-2B3B-805F-19B939EBBB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660"/>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Box 14">
                <a:extLst>
                  <a:ext uri="{FF2B5EF4-FFF2-40B4-BE49-F238E27FC236}">
                    <a16:creationId xmlns:a16="http://schemas.microsoft.com/office/drawing/2014/main" id="{731ABA72-6DC6-2852-0C44-41AE4680441D}"/>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roup 15">
              <a:extLst>
                <a:ext uri="{FF2B5EF4-FFF2-40B4-BE49-F238E27FC236}">
                  <a16:creationId xmlns:a16="http://schemas.microsoft.com/office/drawing/2014/main" id="{47988744-2E49-B107-B1B1-500086976A05}"/>
                </a:ext>
              </a:extLst>
            </p:cNvPr>
            <p:cNvGrpSpPr/>
            <p:nvPr/>
          </p:nvGrpSpPr>
          <p:grpSpPr>
            <a:xfrm>
              <a:off x="12754843" y="7229280"/>
              <a:ext cx="2853949" cy="2853949"/>
              <a:chOff x="0" y="0"/>
              <a:chExt cx="812800" cy="812800"/>
            </a:xfrm>
          </p:grpSpPr>
          <p:sp>
            <p:nvSpPr>
              <p:cNvPr id="19" name="Freeform 16">
                <a:extLst>
                  <a:ext uri="{FF2B5EF4-FFF2-40B4-BE49-F238E27FC236}">
                    <a16:creationId xmlns:a16="http://schemas.microsoft.com/office/drawing/2014/main" id="{AC9EA9E1-AB4E-F2E6-F5D2-228F7273CEF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00">
                  <a:alpha val="89804"/>
                </a:srgbClr>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7">
                <a:extLst>
                  <a:ext uri="{FF2B5EF4-FFF2-40B4-BE49-F238E27FC236}">
                    <a16:creationId xmlns:a16="http://schemas.microsoft.com/office/drawing/2014/main" id="{A77F967F-0C09-B0F7-EA13-CFCF660BF8B3}"/>
                  </a:ext>
                </a:extLst>
              </p:cNvPr>
              <p:cNvSpPr txBox="1"/>
              <p:nvPr/>
            </p:nvSpPr>
            <p:spPr>
              <a:xfrm>
                <a:off x="76200" y="38100"/>
                <a:ext cx="660400" cy="698500"/>
              </a:xfrm>
              <a:prstGeom prst="rect">
                <a:avLst/>
              </a:prstGeom>
            </p:spPr>
            <p:txBody>
              <a:bodyPr lIns="25400" tIns="25400" rIns="25400" bIns="25400" rtlCol="0" anchor="ctr"/>
              <a:lstStyle/>
              <a:p>
                <a:pPr marL="0" marR="0" lvl="0" indent="0" algn="ctr" defTabSz="914400"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5" name="TextBox 24"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A943CA43-E2F3-8435-E436-FBF0B393558A}"/>
              </a:ext>
            </a:extLst>
          </p:cNvPr>
          <p:cNvSpPr txBox="1"/>
          <p:nvPr/>
        </p:nvSpPr>
        <p:spPr>
          <a:xfrm>
            <a:off x="445673" y="491783"/>
            <a:ext cx="8022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Vận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p:nvPr/>
            </p:nvSpPr>
            <p:spPr>
              <a:xfrm>
                <a:off x="399570" y="892063"/>
                <a:ext cx="8421700" cy="21092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HD:</a:t>
                </a:r>
              </a:p>
              <a:p>
                <a:pPr lvl="0"/>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 </a:t>
                </a:r>
                <a:r>
                  <a:rPr lang="en-US" sz="2400" dirty="0">
                    <a:latin typeface="Times New Roman" panose="02020603050405020304" pitchFamily="18" charset="0"/>
                    <a:cs typeface="Times New Roman" panose="02020603050405020304" pitchFamily="18" charset="0"/>
                  </a:rPr>
                  <a:t>Hay </a:t>
                </a:r>
                <a14:m>
                  <m:oMath xmlns:m="http://schemas.openxmlformats.org/officeDocument/2006/math">
                    <m:d>
                      <m:dPr>
                        <m:begChr m:val="{"/>
                        <m:endChr m:val=""/>
                        <m:ctrlPr>
                          <a:rPr lang="en-US" sz="2400" i="1">
                            <a:latin typeface="Cambria Math" panose="02040503050406030204" pitchFamily="18" charset="0"/>
                            <a:cs typeface="Times New Roman" panose="02020603050405020304" pitchFamily="18" charset="0"/>
                          </a:rPr>
                        </m:ctrlPr>
                      </m:dPr>
                      <m:e>
                        <m:eqArr>
                          <m:eqArrPr>
                            <m:ctrlPr>
                              <a:rPr lang="en-US" sz="2400" i="1">
                                <a:latin typeface="Cambria Math" panose="02040503050406030204" pitchFamily="18" charset="0"/>
                                <a:cs typeface="Times New Roman" panose="02020603050405020304" pitchFamily="18" charset="0"/>
                              </a:rPr>
                            </m:ctrlPr>
                          </m:eqArrPr>
                          <m:e>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+8</m:t>
                            </m:r>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cs typeface="Times New Roman" panose="02020603050405020304" pitchFamily="18" charset="0"/>
                              </a:rPr>
                              <m:t>=−84</m:t>
                            </m:r>
                          </m:e>
                          <m:e>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−4</m:t>
                            </m:r>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cs typeface="Times New Roman" panose="02020603050405020304" pitchFamily="18" charset="0"/>
                              </a:rPr>
                              <m:t>=72</m:t>
                            </m:r>
                          </m:e>
                        </m:eqArr>
                      </m:e>
                    </m:d>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pPr lvl="0"/>
                <a:r>
                  <a:rPr lang="en-US" sz="2400" dirty="0">
                    <a:latin typeface="Times New Roman" panose="02020603050405020304" pitchFamily="18" charset="0"/>
                    <a:cs typeface="Times New Roman" panose="02020603050405020304" pitchFamily="18" charset="0"/>
                  </a:rPr>
                  <a:t>Thu </a:t>
                </a:r>
                <a:r>
                  <a:rPr lang="en-US" sz="2400" dirty="0" err="1">
                    <a:latin typeface="Times New Roman" panose="02020603050405020304" pitchFamily="18" charset="0"/>
                    <a:cs typeface="Times New Roman" panose="02020603050405020304" pitchFamily="18" charset="0"/>
                  </a:rPr>
                  <a:t>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smtClean="0">
                            <a:latin typeface="Cambria Math" panose="02040503050406030204" pitchFamily="18" charset="0"/>
                            <a:cs typeface="Times New Roman" panose="02020603050405020304" pitchFamily="18" charset="0"/>
                          </a:rPr>
                        </m:ctrlPr>
                      </m:dPr>
                      <m:e>
                        <m:eqArr>
                          <m:eqArrPr>
                            <m:ctrlPr>
                              <a:rPr lang="en-US" sz="2400" i="1" smtClean="0">
                                <a:latin typeface="Cambria Math" panose="02040503050406030204" pitchFamily="18" charset="0"/>
                                <a:cs typeface="Times New Roman" panose="02020603050405020304" pitchFamily="18" charset="0"/>
                              </a:rPr>
                            </m:ctrlPr>
                          </m:eqArrPr>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+8</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=−84</m:t>
                            </m:r>
                          </m:e>
                          <m:e>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=36</m:t>
                            </m:r>
                          </m:e>
                        </m:eqArr>
                      </m:e>
                    </m:d>
                  </m:oMath>
                </a14:m>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Choice>
        <mc:Fallback>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2E6DC21C-A6AA-A1D0-E934-1ACB7DF121C5}"/>
                  </a:ext>
                </a:extLst>
              </p:cNvPr>
              <p:cNvSpPr txBox="1">
                <a:spLocks noRot="1" noChangeAspect="1" noMove="1" noResize="1" noEditPoints="1" noAdjustHandles="1" noChangeArrowheads="1" noChangeShapeType="1" noTextEdit="1"/>
              </p:cNvSpPr>
              <p:nvPr/>
            </p:nvSpPr>
            <p:spPr>
              <a:xfrm>
                <a:off x="399570" y="892063"/>
                <a:ext cx="8421700" cy="2109295"/>
              </a:xfrm>
              <a:prstGeom prst="rect">
                <a:avLst/>
              </a:prstGeom>
              <a:blipFill>
                <a:blip r:embed="rId3"/>
                <a:stretch>
                  <a:fillRect l="-1159" t="-23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6EEBD04-59A5-06BC-F996-29C71A6EE864}"/>
                  </a:ext>
                </a:extLst>
              </p:cNvPr>
              <p:cNvSpPr txBox="1"/>
              <p:nvPr/>
            </p:nvSpPr>
            <p:spPr>
              <a:xfrm>
                <a:off x="545566" y="2850777"/>
                <a:ext cx="8001327"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Từ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2400" dirty="0" err="1">
                    <a:latin typeface="Times New Roman" panose="02020603050405020304" pitchFamily="18" charset="0"/>
                    <a:cs typeface="Times New Roman" panose="02020603050405020304" pitchFamily="18" charset="0"/>
                  </a:rPr>
                  <a:t>hai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=36+2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2400" dirty="0" err="1">
                    <a:latin typeface="Times New Roman" panose="02020603050405020304" pitchFamily="18" charset="0"/>
                    <a:cs typeface="Times New Roman" panose="02020603050405020304" pitchFamily="18" charset="0"/>
                  </a:rPr>
                  <a:t>nhất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d>
                      <m:d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36+2</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e>
                    </m:d>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−4</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=72</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hay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10</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=180 </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suy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=18</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lang="en-US" sz="2400" dirty="0">
                  <a:latin typeface="Times New Roman" panose="02020603050405020304" pitchFamily="18" charset="0"/>
                  <a:cs typeface="Times New Roman" panose="02020603050405020304" pitchFamily="18" charset="0"/>
                </a:endParaRPr>
              </a:p>
            </p:txBody>
          </p:sp>
        </mc:Choice>
        <mc:Fallback>
          <p:sp>
            <p:nvSpPr>
              <p:cNvPr id="3" name="TextBox 2"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06EEBD04-59A5-06BC-F996-29C71A6EE864}"/>
                  </a:ext>
                </a:extLst>
              </p:cNvPr>
              <p:cNvSpPr txBox="1">
                <a:spLocks noRot="1" noChangeAspect="1" noMove="1" noResize="1" noEditPoints="1" noAdjustHandles="1" noChangeArrowheads="1" noChangeShapeType="1" noTextEdit="1"/>
              </p:cNvSpPr>
              <p:nvPr/>
            </p:nvSpPr>
            <p:spPr>
              <a:xfrm>
                <a:off x="545566" y="2850777"/>
                <a:ext cx="8001327" cy="1200329"/>
              </a:xfrm>
              <a:prstGeom prst="rect">
                <a:avLst/>
              </a:prstGeom>
              <a:blipFill>
                <a:blip r:embed="rId4"/>
                <a:stretch>
                  <a:fillRect l="-1142" t="-4061" r="-76" b="-10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4A4C038-B48B-F4DB-2E04-5FAB684D162A}"/>
                  </a:ext>
                </a:extLst>
              </p:cNvPr>
              <p:cNvSpPr txBox="1"/>
              <p:nvPr/>
            </p:nvSpPr>
            <p:spPr>
              <a:xfrm>
                <a:off x="614723" y="4087586"/>
                <a:ext cx="8168128"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Từ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đó</a:t>
                </a:r>
                <a:r>
                  <a:rPr kumimoji="0" lang="en-US" sz="24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2400" b="0" i="1"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=36+2.18=72</m:t>
                    </m:r>
                    <m:r>
                      <a:rPr kumimoji="0" lang="en-US" sz="2400" b="0" i="0" u="none" strike="noStrike" kern="0" cap="none" spc="0" normalizeH="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oMath>
                </a14:m>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72.18=1296 </m:t>
                    </m:r>
                  </m:oMath>
                </a14:m>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cây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mc:Choice>
        <mc:Fallback>
          <p:sp>
            <p:nvSpPr>
              <p:cNvPr id="4" name="TextBox 3"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C4A4C038-B48B-F4DB-2E04-5FAB684D162A}"/>
                  </a:ext>
                </a:extLst>
              </p:cNvPr>
              <p:cNvSpPr txBox="1">
                <a:spLocks noRot="1" noChangeAspect="1" noMove="1" noResize="1" noEditPoints="1" noAdjustHandles="1" noChangeArrowheads="1" noChangeShapeType="1" noTextEdit="1"/>
              </p:cNvSpPr>
              <p:nvPr/>
            </p:nvSpPr>
            <p:spPr>
              <a:xfrm>
                <a:off x="614723" y="4087586"/>
                <a:ext cx="8168128" cy="830997"/>
              </a:xfrm>
              <a:prstGeom prst="rect">
                <a:avLst/>
              </a:prstGeom>
              <a:blipFill>
                <a:blip r:embed="rId5"/>
                <a:stretch>
                  <a:fillRect l="-1194"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2553941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15"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3">
            <a:alphaModFix/>
          </a:blip>
          <a:srcRect b="8819"/>
          <a:stretch/>
        </p:blipFill>
        <p:spPr>
          <a:xfrm>
            <a:off x="8382000" y="61457"/>
            <a:ext cx="940866" cy="940866"/>
          </a:xfrm>
          <a:prstGeom prst="rect">
            <a:avLst/>
          </a:prstGeom>
          <a:noFill/>
          <a:ln>
            <a:noFill/>
          </a:ln>
        </p:spPr>
      </p:pic>
      <p:pic>
        <p:nvPicPr>
          <p:cNvPr id="497" name="Google Shape;497;p15" descr="OPL20U25GSXzBJYl68kk8uQGfFKzs7yb1M4KJWUiLk6ZEvGF+qCIPSnY57AbBFCvTW$2024 ID13 T9CTST nhan sp KNTT$ STT 108+K4lPs7H94VUqPe2XwIsfPRnrXQE//QTEXxb8/8N4CNc6FpgZahzpTjFhMzSA7T/nHJa11DE8Ng2TP3iAmRczFlmslSuUNOgUeb6yRvs0="/>
          <p:cNvPicPr preferRelativeResize="0"/>
          <p:nvPr/>
        </p:nvPicPr>
        <p:blipFill rotWithShape="1">
          <a:blip r:embed="rId4">
            <a:alphaModFix/>
          </a:blip>
          <a:srcRect/>
          <a:stretch/>
        </p:blipFill>
        <p:spPr>
          <a:xfrm>
            <a:off x="76200" y="1123950"/>
            <a:ext cx="3071795" cy="2438401"/>
          </a:xfrm>
          <a:prstGeom prst="rect">
            <a:avLst/>
          </a:prstGeom>
          <a:noFill/>
          <a:ln>
            <a:noFill/>
          </a:ln>
        </p:spPr>
      </p:pic>
      <p:sp>
        <p:nvSpPr>
          <p:cNvPr id="498" name="Google Shape;498;p15" descr="OPL20U25GSXzBJYl68kk8uQGfFKzs7yb1M4KJWUiLk6ZEvGF+qCIPSnY57AbBFCvTW$2024 ID13 T9CTST nhan sp KNTT$ STT 108+K4lPs7H94VUqPe2XwIsfPRnrXQE//QTEXxb8/8N4CNc6FpgZahzpTjFhMzSA7T/nHJa11DE8Ng2TP3iAmRczFlmslSuUNOgUeb6yRvs0="/>
          <p:cNvSpPr txBox="1"/>
          <p:nvPr/>
        </p:nvSpPr>
        <p:spPr>
          <a:xfrm>
            <a:off x="2438400" y="251059"/>
            <a:ext cx="5777166" cy="561662"/>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3200" b="1" dirty="0" err="1">
                <a:solidFill>
                  <a:srgbClr val="FF0000"/>
                </a:solidFill>
                <a:latin typeface="Times New Roman"/>
                <a:ea typeface="Times New Roman"/>
                <a:cs typeface="Times New Roman"/>
                <a:sym typeface="Times New Roman"/>
              </a:rPr>
              <a:t>HƯỚNG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DẪN</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HỌC</a:t>
            </a:r>
            <a:r>
              <a:rPr lang="en-US" sz="3200" b="1" dirty="0">
                <a:solidFill>
                  <a:srgbClr val="FF0000"/>
                </a:solidFill>
                <a:latin typeface="Times New Roman"/>
                <a:ea typeface="Times New Roman"/>
                <a:cs typeface="Times New Roman"/>
                <a:sym typeface="Times New Roman"/>
              </a:rPr>
              <a:t> Ở </a:t>
            </a:r>
            <a:r>
              <a:rPr lang="en-US" sz="3200" b="1" dirty="0" err="1">
                <a:solidFill>
                  <a:srgbClr val="FF0000"/>
                </a:solidFill>
                <a:latin typeface="Times New Roman"/>
                <a:ea typeface="Times New Roman"/>
                <a:cs typeface="Times New Roman"/>
                <a:sym typeface="Times New Roman"/>
              </a:rPr>
              <a:t>NHÀ</a:t>
            </a:r>
            <a:endParaRPr sz="1200" dirty="0">
              <a:solidFill>
                <a:srgbClr val="000000"/>
              </a:solidFill>
              <a:latin typeface="Arial"/>
              <a:ea typeface="Arial"/>
              <a:cs typeface="Arial"/>
              <a:sym typeface="Arial"/>
            </a:endParaRPr>
          </a:p>
        </p:txBody>
      </p:sp>
      <p:sp>
        <p:nvSpPr>
          <p:cNvPr id="499" name="Google Shape;499;p15" descr="OPL20U25GSXzBJYl68kk8uQGfFKzs7yb1M4KJWUiLk6ZEvGF+qCIPSnY57AbBFCvTW$2024 ID13 T9CTST nhan sp KNTT$ STT 108+K4lPs7H94VUqPe2XwIsfPRnrXQE//QTEXxb8/8N4CNc6FpgZahzpTjFhMzSA7T/nHJa11DE8Ng2TP3iAmRczFlmslSuUNOgUeb6yRvs0="/>
          <p:cNvSpPr/>
          <p:nvPr/>
        </p:nvSpPr>
        <p:spPr>
          <a:xfrm>
            <a:off x="3147995" y="1313552"/>
            <a:ext cx="5891074" cy="224672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400"/>
              <a:buFont typeface="Noto Sans Symbols"/>
              <a:buChar char="❑"/>
            </a:pPr>
            <a:r>
              <a:rPr lang="en-US" sz="2800" dirty="0" err="1">
                <a:latin typeface="Times New Roman"/>
                <a:ea typeface="Times New Roman"/>
                <a:cs typeface="Times New Roman"/>
                <a:sym typeface="Times New Roman"/>
              </a:rPr>
              <a:t>Ôn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lại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cách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giải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hệ</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phương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trình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bằng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phương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pháp</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thế</a:t>
            </a:r>
            <a:r>
              <a:rPr lang="en-US" sz="2800" dirty="0">
                <a:latin typeface="Times New Roman"/>
                <a:ea typeface="Times New Roman"/>
                <a:cs typeface="Times New Roman"/>
                <a:sym typeface="Times New Roman"/>
              </a:rPr>
              <a:t>.</a:t>
            </a:r>
            <a:endParaRPr sz="2800" dirty="0">
              <a:solidFill>
                <a:srgbClr val="000000"/>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2400"/>
              <a:buFont typeface="Noto Sans Symbols"/>
              <a:buChar char="❑"/>
            </a:pPr>
            <a:r>
              <a:rPr lang="en-US" sz="2800" dirty="0" err="1">
                <a:latin typeface="Times New Roman"/>
                <a:ea typeface="Times New Roman"/>
                <a:cs typeface="Times New Roman"/>
                <a:sym typeface="Times New Roman"/>
              </a:rPr>
              <a:t>Giải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bài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tập</a:t>
            </a:r>
            <a:r>
              <a:rPr lang="en-US" sz="2800" dirty="0">
                <a:latin typeface="Times New Roman"/>
                <a:ea typeface="Times New Roman"/>
                <a:cs typeface="Times New Roman"/>
                <a:sym typeface="Times New Roman"/>
              </a:rPr>
              <a:t> 1.6 SGK/ 16.</a:t>
            </a:r>
            <a:endParaRPr sz="2800" dirty="0">
              <a:solidFill>
                <a:srgbClr val="000000"/>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2400"/>
              <a:buFont typeface="Noto Sans Symbols"/>
              <a:buChar char="❑"/>
            </a:pPr>
            <a:r>
              <a:rPr lang="en-US" sz="2800" dirty="0" err="1">
                <a:latin typeface="Times New Roman"/>
                <a:ea typeface="Times New Roman"/>
                <a:cs typeface="Times New Roman"/>
                <a:sym typeface="Times New Roman"/>
              </a:rPr>
              <a:t>Xem</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trước</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Giải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hệ</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phương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trình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bằng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phương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pháp</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cộng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đại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số</a:t>
            </a:r>
            <a:r>
              <a:rPr lang="en-US" sz="2800" dirty="0">
                <a:latin typeface="Times New Roman"/>
                <a:ea typeface="Times New Roman"/>
                <a:cs typeface="Times New Roman"/>
                <a:sym typeface="Times New Roman"/>
              </a:rPr>
              <a:t>”.</a:t>
            </a:r>
            <a:endParaRPr sz="2800" dirty="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500"/>
                                        <p:tgtEl>
                                          <p:spTgt spid="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9"/>
                                        </p:tgtEl>
                                        <p:attrNameLst>
                                          <p:attrName>style.visibility</p:attrName>
                                        </p:attrNameLst>
                                      </p:cBhvr>
                                      <p:to>
                                        <p:strVal val="visible"/>
                                      </p:to>
                                    </p:set>
                                    <p:animEffect transition="in" filter="fade">
                                      <p:cBhvr>
                                        <p:cTn id="12" dur="20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6" descr="OPL20U25GSXzBJYl68kk8uQGfFKzs7yb1M4KJWUiLk6ZEvGF+qCIPSnY57AbBFCvTW$2024 ID13 T9CTST nhan sp KNTT$ STT 108+K4lPs7H94VUqPe2XwIsfPRnrXQE//QTEXxb8/8N4CNc6FpgZahzpTjFhMzSA7T/nHJa11DE8Ng2TP3iAmRczFlmslSuUNOgUeb6yRvs0="/>
          <p:cNvSpPr/>
          <p:nvPr/>
        </p:nvSpPr>
        <p:spPr>
          <a:xfrm>
            <a:off x="1746826" y="1091467"/>
            <a:ext cx="5981446" cy="198515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2450" b="1">
                <a:solidFill>
                  <a:srgbClr val="FF0000"/>
                </a:solidFill>
                <a:latin typeface="Twentieth Century"/>
                <a:ea typeface="Twentieth Century"/>
                <a:cs typeface="Twentieth Century"/>
                <a:sym typeface="Twentieth Century"/>
              </a:rPr>
              <a:t>T</a:t>
            </a:r>
            <a:r>
              <a:rPr lang="en-US" sz="12450" b="1">
                <a:solidFill>
                  <a:srgbClr val="000000"/>
                </a:solidFill>
                <a:latin typeface="Twentieth Century"/>
                <a:ea typeface="Twentieth Century"/>
                <a:cs typeface="Twentieth Century"/>
                <a:sym typeface="Twentieth Century"/>
              </a:rPr>
              <a:t>H</a:t>
            </a:r>
            <a:r>
              <a:rPr lang="en-US" sz="12450" b="1">
                <a:solidFill>
                  <a:srgbClr val="00B0F0"/>
                </a:solidFill>
                <a:latin typeface="Twentieth Century"/>
                <a:ea typeface="Twentieth Century"/>
                <a:cs typeface="Twentieth Century"/>
                <a:sym typeface="Twentieth Century"/>
              </a:rPr>
              <a:t>E</a:t>
            </a:r>
            <a:r>
              <a:rPr lang="en-US" sz="12450" b="1">
                <a:solidFill>
                  <a:srgbClr val="FF0000"/>
                </a:solidFill>
                <a:latin typeface="Twentieth Century"/>
                <a:ea typeface="Twentieth Century"/>
                <a:cs typeface="Twentieth Century"/>
                <a:sym typeface="Twentieth Century"/>
              </a:rPr>
              <a:t> </a:t>
            </a:r>
            <a:r>
              <a:rPr lang="en-US" sz="12450" b="1">
                <a:solidFill>
                  <a:srgbClr val="CCFF33"/>
                </a:solidFill>
                <a:latin typeface="Twentieth Century"/>
                <a:ea typeface="Twentieth Century"/>
                <a:cs typeface="Twentieth Century"/>
                <a:sym typeface="Twentieth Century"/>
              </a:rPr>
              <a:t>E</a:t>
            </a:r>
            <a:r>
              <a:rPr lang="en-US" sz="12450" b="1">
                <a:solidFill>
                  <a:srgbClr val="0070C0"/>
                </a:solidFill>
                <a:latin typeface="Twentieth Century"/>
                <a:ea typeface="Twentieth Century"/>
                <a:cs typeface="Twentieth Century"/>
                <a:sym typeface="Twentieth Century"/>
              </a:rPr>
              <a:t>N</a:t>
            </a:r>
            <a:r>
              <a:rPr lang="en-US" sz="12450" b="1">
                <a:solidFill>
                  <a:srgbClr val="FF0000"/>
                </a:solidFill>
                <a:latin typeface="Twentieth Century"/>
                <a:ea typeface="Twentieth Century"/>
                <a:cs typeface="Twentieth Century"/>
                <a:sym typeface="Twentieth Century"/>
              </a:rPr>
              <a:t>D</a:t>
            </a:r>
            <a:endParaRPr/>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4 ID13 T9CTST nhan sp KNTT$ STT 108+K4lPs7H94VUqPe2XwIsfPRnrXQE//QTEXxb8/8N4CNc6FpgZahzpTjFhMzSA7T/nHJa11DE8Ng2TP3iAmRczFlmslSuUNOgUeb6yRvs0="/>
          <p:cNvSpPr>
            <a:spLocks noGrp="1"/>
          </p:cNvSpPr>
          <p:nvPr>
            <p:ph type="title"/>
          </p:nvPr>
        </p:nvSpPr>
        <p:spPr/>
        <p:txBody>
          <a:bodyPr/>
          <a:lstStyle/>
          <a:p>
            <a:pPr algn="ctr"/>
            <a:r>
              <a:rPr lang="en-US" b="1">
                <a:solidFill>
                  <a:srgbClr val="FF0000"/>
                </a:solidFill>
                <a:latin typeface="Times New Roman" pitchFamily="18" charset="0"/>
                <a:cs typeface="Times New Roman" pitchFamily="18" charset="0"/>
              </a:rPr>
              <a:t>LUẬT CHƠI</a:t>
            </a:r>
          </a:p>
        </p:txBody>
      </p:sp>
      <p:sp>
        <p:nvSpPr>
          <p:cNvPr id="3" name="Content Placeholder 2" descr="OPL20U25GSXzBJYl68kk8uQGfFKzs7yb1M4KJWUiLk6ZEvGF+qCIPSnY57AbBFCvTW$2024 ID13 T9CTST nhan sp KNTT$ STT 108+K4lPs7H94VUqPe2XwIsfPRnrXQE//QTEXxb8/8N4CNc6FpgZahzpTjFhMzSA7T/nHJa11DE8Ng2TP3iAmRczFlmslSuUNOgUeb6yRvs0="/>
          <p:cNvSpPr>
            <a:spLocks noGrp="1"/>
          </p:cNvSpPr>
          <p:nvPr>
            <p:ph idx="1"/>
          </p:nvPr>
        </p:nvSpPr>
        <p:spPr>
          <a:xfrm>
            <a:off x="678656" y="1268016"/>
            <a:ext cx="8086725" cy="1903809"/>
          </a:xfrm>
        </p:spPr>
        <p:txBody>
          <a:bodyPr/>
          <a:lstStyle/>
          <a:p>
            <a:pPr>
              <a:lnSpc>
                <a:spcPct val="150000"/>
              </a:lnSpc>
              <a:spcBef>
                <a:spcPts val="0"/>
              </a:spcBef>
            </a:pPr>
            <a:r>
              <a:rPr lang="en-US">
                <a:latin typeface="Times New Roman" pitchFamily="18" charset="0"/>
                <a:cs typeface="Times New Roman" pitchFamily="18" charset="0"/>
              </a:rPr>
              <a:t>Hãy chọn 1 bông hoa có con số và trả lời câu hỏi tương ứng.</a:t>
            </a:r>
          </a:p>
          <a:p>
            <a:pPr>
              <a:lnSpc>
                <a:spcPct val="150000"/>
              </a:lnSpc>
            </a:pPr>
            <a:r>
              <a:rPr lang="en-US">
                <a:latin typeface="Times New Roman" pitchFamily="18" charset="0"/>
                <a:cs typeface="Times New Roman" pitchFamily="18" charset="0"/>
              </a:rPr>
              <a:t>Trả lời đúng câu hỏi tương ứng được nhận 1 phần quà ở hộp quà bí mật.</a:t>
            </a:r>
          </a:p>
          <a:p>
            <a:pPr>
              <a:lnSpc>
                <a:spcPct val="150000"/>
              </a:lnSpc>
            </a:pPr>
            <a:r>
              <a:rPr lang="en-US">
                <a:latin typeface="Times New Roman" pitchFamily="18" charset="0"/>
                <a:cs typeface="Times New Roman" pitchFamily="18" charset="0"/>
              </a:rPr>
              <a:t>Không trả lời đúng câu hỏi không được nhận quà.</a:t>
            </a:r>
          </a:p>
        </p:txBody>
      </p:sp>
    </p:spTree>
    <p:extLst>
      <p:ext uri="{BB962C8B-B14F-4D97-AF65-F5344CB8AC3E}">
        <p14:creationId xmlns:p14="http://schemas.microsoft.com/office/powerpoint/2010/main" val="417255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L20U25GSXzBJYl68kk8uQGfFKzs7yb1M4KJWUiLk6ZEvGF+qCIPSnY57AbBFCvTW$2024 ID13 T9CTST nhan sp KNTT$ STT 108+K4lPs7H94VUqPe2XwIsfPRnrXQE//QTEXxb8/8N4CNc6FpgZahzpTjFhMzSA7T/nHJa11DE8Ng2TP3iAmRczFlmslSuUNOgUeb6yRvs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Q1" descr="OPL20U25GSXzBJYl68kk8uQGfFKzs7yb1M4KJWUiLk6ZEvGF+qCIPSnY57AbBFCvTW$2024 ID13 T9CTST nhan sp KNTT$ STT 108+K4lPs7H94VUqPe2XwIsfPRnrXQE//QTEXxb8/8N4CNc6FpgZahzpTjFhMzSA7T/nHJa11DE8Ng2TP3iAmRczFlmslSuUNOgUeb6yRvs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3925" y="2095601"/>
            <a:ext cx="684336" cy="6843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Q2" descr="OPL20U25GSXzBJYl68kk8uQGfFKzs7yb1M4KJWUiLk6ZEvGF+qCIPSnY57AbBFCvTW$2024 ID13 T9CTST nhan sp KNTT$ STT 108+K4lPs7H94VUqPe2XwIsfPRnrXQE//QTEXxb8/8N4CNc6FpgZahzpTjFhMzSA7T/nHJa11DE8Ng2TP3iAmRczFlmslSuUNOgUeb6yRvs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3170" y="839141"/>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Q3" descr="OPL20U25GSXzBJYl68kk8uQGfFKzs7yb1M4KJWUiLk6ZEvGF+qCIPSnY57AbBFCvTW$2024 ID13 T9CTST nhan sp KNTT$ STT 108+K4lPs7H94VUqPe2XwIsfPRnrXQE//QTEXxb8/8N4CNc6FpgZahzpTjFhMzSA7T/nHJa11DE8Ng2TP3iAmRczFlmslSuUNOgUeb6yRvs0="/>
          <p:cNvPicPr>
            <a:picLocks noChangeAspect="1" noChangeArrowheads="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844590" y="513830"/>
            <a:ext cx="468423" cy="481807"/>
          </a:xfrm>
          <a:prstGeom prst="rect">
            <a:avLst/>
          </a:prstGeom>
          <a:noFill/>
          <a:extLst>
            <a:ext uri="{909E8E84-426E-40DD-AFC4-6F175D3DCCD1}">
              <a14:hiddenFill xmlns:a14="http://schemas.microsoft.com/office/drawing/2010/main">
                <a:solidFill>
                  <a:srgbClr val="FFFFFF"/>
                </a:solidFill>
              </a14:hiddenFill>
            </a:ext>
          </a:extLst>
        </p:spPr>
      </p:pic>
      <p:pic>
        <p:nvPicPr>
          <p:cNvPr id="36" name="H1" descr="OPL20U25GSXzBJYl68kk8uQGfFKzs7yb1M4KJWUiLk6ZEvGF+qCIPSnY57AbBFCvTW$2024 ID13 T9CTST nhan sp KNTT$ STT 108+K4lPs7H94VUqPe2XwIsfPRnrXQE//QTEXxb8/8N4CNc6FpgZahzpTjFhMzSA7T/nHJa11DE8Ng2TP3iAmRczFlmslSuUNOgUeb6yRvs0=">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2190" y="2071515"/>
            <a:ext cx="727472" cy="708422"/>
          </a:xfrm>
          <a:prstGeom prst="rect">
            <a:avLst/>
          </a:prstGeom>
          <a:noFill/>
          <a:extLst>
            <a:ext uri="{909E8E84-426E-40DD-AFC4-6F175D3DCCD1}">
              <a14:hiddenFill xmlns:a14="http://schemas.microsoft.com/office/drawing/2010/main">
                <a:solidFill>
                  <a:srgbClr val="FFFFFF"/>
                </a:solidFill>
              </a14:hiddenFill>
            </a:ext>
          </a:extLst>
        </p:spPr>
      </p:pic>
      <p:pic>
        <p:nvPicPr>
          <p:cNvPr id="37" name="H2" descr="OPL20U25GSXzBJYl68kk8uQGfFKzs7yb1M4KJWUiLk6ZEvGF+qCIPSnY57AbBFCvTW$2024 ID13 T9CTST nhan sp KNTT$ STT 108+K4lPs7H94VUqPe2XwIsfPRnrXQE//QTEXxb8/8N4CNc6FpgZahzpTjFhMzSA7T/nHJa11DE8Ng2TP3iAmRczFlmslSuUNOgUeb6yRvs0=">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4709" y="780206"/>
            <a:ext cx="727472" cy="708422"/>
          </a:xfrm>
          <a:prstGeom prst="rect">
            <a:avLst/>
          </a:prstGeom>
          <a:noFill/>
          <a:extLst>
            <a:ext uri="{909E8E84-426E-40DD-AFC4-6F175D3DCCD1}">
              <a14:hiddenFill xmlns:a14="http://schemas.microsoft.com/office/drawing/2010/main">
                <a:solidFill>
                  <a:srgbClr val="FFFFFF"/>
                </a:solidFill>
              </a14:hiddenFill>
            </a:ext>
          </a:extLst>
        </p:spPr>
      </p:pic>
      <p:pic>
        <p:nvPicPr>
          <p:cNvPr id="38" name="H3" descr="OPL20U25GSXzBJYl68kk8uQGfFKzs7yb1M4KJWUiLk6ZEvGF+qCIPSnY57AbBFCvTW$2024 ID13 T9CTST nhan sp KNTT$ STT 108+K4lPs7H94VUqPe2XwIsfPRnrXQE//QTEXxb8/8N4CNc6FpgZahzpTjFhMzSA7T/nHJa11DE8Ng2TP3iAmRczFlmslSuUNOgUeb6yRvs0=">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89889" y="360358"/>
            <a:ext cx="727472" cy="708422"/>
          </a:xfrm>
          <a:prstGeom prst="rect">
            <a:avLst/>
          </a:prstGeom>
          <a:noFill/>
          <a:extLst>
            <a:ext uri="{909E8E84-426E-40DD-AFC4-6F175D3DCCD1}">
              <a14:hiddenFill xmlns:a14="http://schemas.microsoft.com/office/drawing/2010/main">
                <a:solidFill>
                  <a:srgbClr val="FFFFFF"/>
                </a:solidFill>
              </a14:hiddenFill>
            </a:ext>
          </a:extLst>
        </p:spPr>
      </p:pic>
      <p:pic>
        <p:nvPicPr>
          <p:cNvPr id="45" name="Q5" descr="OPL20U25GSXzBJYl68kk8uQGfFKzs7yb1M4KJWUiLk6ZEvGF+qCIPSnY57AbBFCvTW$2024 ID13 T9CTST nhan sp KNTT$ STT 108+K4lPs7H94VUqPe2XwIsfPRnrXQE//QTEXxb8/8N4CNc6FpgZahzpTjFhMzSA7T/nHJa11DE8Ng2TP3iAmRczFlmslSuUNOgUeb6yRvs0="/>
          <p:cNvPicPr>
            <a:picLocks noChangeAspect="1" noChangeArrowheads="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300434" y="893512"/>
            <a:ext cx="468423" cy="481807"/>
          </a:xfrm>
          <a:prstGeom prst="rect">
            <a:avLst/>
          </a:prstGeom>
          <a:noFill/>
          <a:extLst>
            <a:ext uri="{909E8E84-426E-40DD-AFC4-6F175D3DCCD1}">
              <a14:hiddenFill xmlns:a14="http://schemas.microsoft.com/office/drawing/2010/main">
                <a:solidFill>
                  <a:srgbClr val="FFFFFF"/>
                </a:solidFill>
              </a14:hiddenFill>
            </a:ext>
          </a:extLst>
        </p:spPr>
      </p:pic>
      <p:pic>
        <p:nvPicPr>
          <p:cNvPr id="46" name="Q4" descr="OPL20U25GSXzBJYl68kk8uQGfFKzs7yb1M4KJWUiLk6ZEvGF+qCIPSnY57AbBFCvTW$2024 ID13 T9CTST nhan sp KNTT$ STT 108+K4lPs7H94VUqPe2XwIsfPRnrXQE//QTEXxb8/8N4CNc6FpgZahzpTjFhMzSA7T/nHJa11DE8Ng2TP3iAmRczFlmslSuUNOgUeb6yRvs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1723" y="416436"/>
            <a:ext cx="684336" cy="68433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descr="OPL20U25GSXzBJYl68kk8uQGfFKzs7yb1M4KJWUiLk6ZEvGF+qCIPSnY57AbBFCvTW$2024 ID13 T9CTST nhan sp KNTT$ STT 108+K4lPs7H94VUqPe2XwIsfPRnrXQE//QTEXxb8/8N4CNc6FpgZahzpTjFhMzSA7T/nHJa11DE8Ng2TP3iAmRczFlmslSuUNOgUeb6yRvs0="/>
          <p:cNvSpPr txBox="1"/>
          <p:nvPr/>
        </p:nvSpPr>
        <p:spPr>
          <a:xfrm>
            <a:off x="5200652" y="2219576"/>
            <a:ext cx="2441875" cy="584775"/>
          </a:xfrm>
          <a:prstGeom prst="rect">
            <a:avLst/>
          </a:prstGeom>
          <a:solidFill>
            <a:srgbClr val="FFFF00"/>
          </a:solidFill>
        </p:spPr>
        <p:txBody>
          <a:bodyPr wrap="square" rtlCol="0">
            <a:spAutoFit/>
          </a:bodyPr>
          <a:lstStyle/>
          <a:p>
            <a:pPr algn="ctr" defTabSz="685800">
              <a:buClrTx/>
            </a:pPr>
            <a:r>
              <a:rPr lang="en-US" sz="1600" b="1" i="1" kern="1200">
                <a:solidFill>
                  <a:srgbClr val="FF0000"/>
                </a:solidFill>
                <a:latin typeface="Times New Roman" pitchFamily="18" charset="0"/>
                <a:ea typeface="+mn-ea"/>
                <a:cs typeface="Times New Roman" pitchFamily="18" charset="0"/>
              </a:rPr>
              <a:t>Phần thưởng của em là 1 chiếc bút bi</a:t>
            </a:r>
          </a:p>
        </p:txBody>
      </p:sp>
      <p:sp>
        <p:nvSpPr>
          <p:cNvPr id="48" name="TextBox 47"/>
          <p:cNvSpPr txBox="1"/>
          <p:nvPr/>
        </p:nvSpPr>
        <p:spPr>
          <a:xfrm>
            <a:off x="5389194" y="2239158"/>
            <a:ext cx="2133378" cy="584775"/>
          </a:xfrm>
          <a:prstGeom prst="rect">
            <a:avLst/>
          </a:prstGeom>
          <a:solidFill>
            <a:srgbClr val="FFFF00"/>
          </a:solidFill>
        </p:spPr>
        <p:txBody>
          <a:bodyPr wrap="square" rtlCol="0">
            <a:spAutoFit/>
          </a:bodyPr>
          <a:lstStyle/>
          <a:p>
            <a:pPr algn="ctr" defTabSz="685800">
              <a:buClrTx/>
            </a:pPr>
            <a:r>
              <a:rPr lang="en-US" sz="1600" b="1" i="1" kern="1200">
                <a:solidFill>
                  <a:srgbClr val="FF0000"/>
                </a:solidFill>
                <a:latin typeface="Times New Roman" pitchFamily="18" charset="0"/>
                <a:ea typeface="+mn-ea"/>
                <a:cs typeface="Times New Roman" pitchFamily="18" charset="0"/>
              </a:rPr>
              <a:t>Phần thưởng của em là 1 tràng pháo tay</a:t>
            </a:r>
          </a:p>
        </p:txBody>
      </p:sp>
      <p:pic>
        <p:nvPicPr>
          <p:cNvPr id="50" name="H4" descr="D:\GIAO AN 2018\GAME PP\14 Hai Hoa Dan Chu\4.png">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77592" y="469468"/>
            <a:ext cx="727472" cy="708422"/>
          </a:xfrm>
          <a:prstGeom prst="rect">
            <a:avLst/>
          </a:prstGeom>
          <a:noFill/>
          <a:extLst>
            <a:ext uri="{909E8E84-426E-40DD-AFC4-6F175D3DCCD1}">
              <a14:hiddenFill xmlns:a14="http://schemas.microsoft.com/office/drawing/2010/main">
                <a:solidFill>
                  <a:srgbClr val="FFFFFF"/>
                </a:solidFill>
              </a14:hiddenFill>
            </a:ext>
          </a:extLst>
        </p:spPr>
      </p:pic>
      <p:pic>
        <p:nvPicPr>
          <p:cNvPr id="51" name="H5" descr="D:\GIAO AN 2018\GAME PP\14 Hai Hoa Dan Chu\5.png">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10638" y="780204"/>
            <a:ext cx="727472" cy="708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hlinkClick r:id="" action="ppaction://noaction"/>
            <a:extLst>
              <a:ext uri="{FF2B5EF4-FFF2-40B4-BE49-F238E27FC236}">
                <a16:creationId xmlns:a16="http://schemas.microsoft.com/office/drawing/2014/main" id="{472A6CF1-9C5F-49C3-BE74-9CE206BBAC6C}"/>
              </a:ext>
            </a:extLst>
          </p:cNvPr>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67548" y="3302102"/>
            <a:ext cx="528638" cy="5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hlinkClick r:id="rId21" action="ppaction://hlinksldjump"/>
            <a:extLst>
              <a:ext uri="{FF2B5EF4-FFF2-40B4-BE49-F238E27FC236}">
                <a16:creationId xmlns:a16="http://schemas.microsoft.com/office/drawing/2014/main" id="{870A7BF9-2455-4E57-8DBF-32E6E300385A}"/>
              </a:ext>
            </a:extLst>
          </p:cNvPr>
          <p:cNvSpPr txBox="1"/>
          <p:nvPr/>
        </p:nvSpPr>
        <p:spPr>
          <a:xfrm>
            <a:off x="5359440" y="2258740"/>
            <a:ext cx="2124297" cy="584775"/>
          </a:xfrm>
          <a:prstGeom prst="rect">
            <a:avLst/>
          </a:prstGeom>
          <a:solidFill>
            <a:srgbClr val="FFFF00"/>
          </a:solidFill>
        </p:spPr>
        <p:txBody>
          <a:bodyPr wrap="square" rtlCol="0">
            <a:spAutoFit/>
          </a:bodyPr>
          <a:lstStyle/>
          <a:p>
            <a:pPr algn="ctr" defTabSz="685800">
              <a:buClrTx/>
            </a:pPr>
            <a:r>
              <a:rPr lang="en-US" sz="1600" b="1" i="1" kern="1200">
                <a:solidFill>
                  <a:srgbClr val="FF0000"/>
                </a:solidFill>
                <a:latin typeface="Times New Roman" pitchFamily="18" charset="0"/>
                <a:ea typeface="+mn-ea"/>
                <a:cs typeface="Times New Roman" pitchFamily="18" charset="0"/>
              </a:rPr>
              <a:t>Phần thưởng của em là 1 chiếc thước kẻ</a:t>
            </a:r>
          </a:p>
        </p:txBody>
      </p:sp>
      <p:sp>
        <p:nvSpPr>
          <p:cNvPr id="22" name="TextBox 21">
            <a:extLst>
              <a:ext uri="{FF2B5EF4-FFF2-40B4-BE49-F238E27FC236}">
                <a16:creationId xmlns:a16="http://schemas.microsoft.com/office/drawing/2014/main" id="{8AE2AF62-A7E5-4A36-86F7-E0306B8C92B5}"/>
              </a:ext>
            </a:extLst>
          </p:cNvPr>
          <p:cNvSpPr txBox="1"/>
          <p:nvPr/>
        </p:nvSpPr>
        <p:spPr>
          <a:xfrm>
            <a:off x="5216359" y="2201544"/>
            <a:ext cx="2246286" cy="584775"/>
          </a:xfrm>
          <a:prstGeom prst="rect">
            <a:avLst/>
          </a:prstGeom>
          <a:solidFill>
            <a:srgbClr val="FFFF00"/>
          </a:solidFill>
        </p:spPr>
        <p:txBody>
          <a:bodyPr wrap="square" rtlCol="0">
            <a:spAutoFit/>
          </a:bodyPr>
          <a:lstStyle/>
          <a:p>
            <a:pPr algn="ctr" defTabSz="685800">
              <a:buClrTx/>
            </a:pPr>
            <a:r>
              <a:rPr lang="en-US" sz="1600" b="1" i="1" kern="1200">
                <a:solidFill>
                  <a:srgbClr val="FF0000"/>
                </a:solidFill>
                <a:latin typeface="Times New Roman" pitchFamily="18" charset="0"/>
                <a:ea typeface="+mn-ea"/>
                <a:cs typeface="Times New Roman" pitchFamily="18" charset="0"/>
              </a:rPr>
              <a:t>Phần thưởng của em là 1 chiếc bút chì</a:t>
            </a:r>
          </a:p>
        </p:txBody>
      </p:sp>
      <p:sp>
        <p:nvSpPr>
          <p:cNvPr id="23" name="TextBox 22">
            <a:extLst>
              <a:ext uri="{FF2B5EF4-FFF2-40B4-BE49-F238E27FC236}">
                <a16:creationId xmlns:a16="http://schemas.microsoft.com/office/drawing/2014/main" id="{8439AC4C-C5D1-4AAB-9A42-01BB0D65759C}"/>
              </a:ext>
            </a:extLst>
          </p:cNvPr>
          <p:cNvSpPr txBox="1"/>
          <p:nvPr/>
        </p:nvSpPr>
        <p:spPr>
          <a:xfrm>
            <a:off x="5382652" y="2265544"/>
            <a:ext cx="2095700" cy="584775"/>
          </a:xfrm>
          <a:prstGeom prst="rect">
            <a:avLst/>
          </a:prstGeom>
          <a:solidFill>
            <a:srgbClr val="FFFF00"/>
          </a:solidFill>
        </p:spPr>
        <p:txBody>
          <a:bodyPr wrap="square" rtlCol="0">
            <a:spAutoFit/>
          </a:bodyPr>
          <a:lstStyle/>
          <a:p>
            <a:pPr algn="ctr" defTabSz="685800">
              <a:buClrTx/>
            </a:pPr>
            <a:r>
              <a:rPr lang="en-US" sz="1600" b="1" i="1" kern="1200">
                <a:solidFill>
                  <a:srgbClr val="FF0000"/>
                </a:solidFill>
                <a:latin typeface="Times New Roman" pitchFamily="18" charset="0"/>
                <a:ea typeface="+mn-ea"/>
                <a:cs typeface="Times New Roman" pitchFamily="18" charset="0"/>
              </a:rPr>
              <a:t>Phần thưởng của em là 1 quyển vở</a:t>
            </a:r>
          </a:p>
        </p:txBody>
      </p:sp>
      <p:sp>
        <p:nvSpPr>
          <p:cNvPr id="2" name="Action Button: Go to End 1">
            <a:hlinkClick r:id="rId22" action="ppaction://hlinksldjump" highlightClick="1"/>
            <a:extLst>
              <a:ext uri="{FF2B5EF4-FFF2-40B4-BE49-F238E27FC236}">
                <a16:creationId xmlns:a16="http://schemas.microsoft.com/office/drawing/2014/main" id="{20FBEC70-E063-6244-ACBD-AD56A46F3F0E}"/>
              </a:ext>
            </a:extLst>
          </p:cNvPr>
          <p:cNvSpPr/>
          <p:nvPr/>
        </p:nvSpPr>
        <p:spPr>
          <a:xfrm>
            <a:off x="4689402" y="3424371"/>
            <a:ext cx="284929" cy="272729"/>
          </a:xfrm>
          <a:prstGeom prst="actionButtonEnd">
            <a:avLst/>
          </a:prstGeom>
        </p:spPr>
        <p:style>
          <a:lnRef idx="3">
            <a:schemeClr val="lt1"/>
          </a:lnRef>
          <a:fillRef idx="1">
            <a:schemeClr val="accent1"/>
          </a:fillRef>
          <a:effectRef idx="1">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2045192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nextCondLst>
                <p:cond evt="onClick" delay="0">
                  <p:tgtEl>
                    <p:spTgt spid="36"/>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 restart="whenNotActive" fill="hold" evtFilter="cancelBubble" nodeType="interactiveSeq">
                <p:stCondLst>
                  <p:cond evt="onClick" delay="0">
                    <p:tgtEl>
                      <p:spTgt spid="3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0"/>
                                        </p:tgtEl>
                                      </p:cBhvr>
                                    </p:animEffect>
                                    <p:set>
                                      <p:cBhvr>
                                        <p:cTn id="25"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6" restart="whenNotActive" fill="hold" evtFilter="cancelBubble" nodeType="interactiveSeq">
                <p:stCondLst>
                  <p:cond evt="onClick" delay="0">
                    <p:tgtEl>
                      <p:spTgt spid="5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2" restart="whenNotActive" fill="hold" evtFilter="cancelBubble" nodeType="interactiveSeq">
                <p:stCondLst>
                  <p:cond evt="onClick" delay="0">
                    <p:tgtEl>
                      <p:spTgt spid="2060"/>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60"/>
                  </p:tgtEl>
                </p:cond>
              </p:nextCondLst>
            </p:seq>
            <p:seq concurrent="1" nextAc="seek">
              <p:cTn id="40" restart="whenNotActive" fill="hold" evtFilter="cancelBubble" nodeType="interactiveSeq">
                <p:stCondLst>
                  <p:cond evt="onClick" delay="0">
                    <p:tgtEl>
                      <p:spTgt spid="47"/>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47"/>
                                        </p:tgtEl>
                                      </p:cBhvr>
                                    </p:animEffect>
                                    <p:set>
                                      <p:cBhvr>
                                        <p:cTn id="45" dur="1" fill="hold">
                                          <p:stCondLst>
                                            <p:cond delay="499"/>
                                          </p:stCondLst>
                                        </p:cTn>
                                        <p:tgtEl>
                                          <p:spTgt spid="4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060"/>
                                        </p:tgtEl>
                                      </p:cBhvr>
                                    </p:animEffect>
                                    <p:set>
                                      <p:cBhvr>
                                        <p:cTn id="48" dur="1" fill="hold">
                                          <p:stCondLst>
                                            <p:cond delay="499"/>
                                          </p:stCondLst>
                                        </p:cTn>
                                        <p:tgtEl>
                                          <p:spTgt spid="2060"/>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7"/>
                  </p:tgtEl>
                </p:cond>
              </p:nextCondLst>
            </p:seq>
            <p:seq concurrent="1" nextAc="seek">
              <p:cTn id="49" restart="whenNotActive" fill="hold" evtFilter="cancelBubble" nodeType="interactiveSeq">
                <p:stCondLst>
                  <p:cond evt="onClick" delay="0">
                    <p:tgtEl>
                      <p:spTgt spid="2062"/>
                    </p:tgtEl>
                  </p:cond>
                </p:stCondLst>
                <p:endSync evt="end" delay="0">
                  <p:rtn val="all"/>
                </p:endSync>
                <p:childTnLst>
                  <p:par>
                    <p:cTn id="50" fill="hold">
                      <p:stCondLst>
                        <p:cond delay="0"/>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subTnLst>
                                    <p:audio>
                                      <p:cMediaNode>
                                        <p:cTn display="0" masterRel="sameClick">
                                          <p:stCondLst>
                                            <p:cond evt="begin" delay="0">
                                              <p:tn val="5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062"/>
                  </p:tgtEl>
                </p:cond>
              </p:nextCondLst>
            </p:seq>
            <p:seq concurrent="1" nextAc="seek">
              <p:cTn id="57" restart="whenNotActive" fill="hold" evtFilter="cancelBubble" nodeType="interactiveSeq">
                <p:stCondLst>
                  <p:cond evt="onClick" delay="0">
                    <p:tgtEl>
                      <p:spTgt spid="48"/>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48"/>
                                        </p:tgtEl>
                                      </p:cBhvr>
                                    </p:animEffect>
                                    <p:set>
                                      <p:cBhvr>
                                        <p:cTn id="62" dur="1" fill="hold">
                                          <p:stCondLst>
                                            <p:cond delay="499"/>
                                          </p:stCondLst>
                                        </p:cTn>
                                        <p:tgtEl>
                                          <p:spTgt spid="4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062"/>
                                        </p:tgtEl>
                                      </p:cBhvr>
                                    </p:animEffect>
                                    <p:set>
                                      <p:cBhvr>
                                        <p:cTn id="65" dur="1" fill="hold">
                                          <p:stCondLst>
                                            <p:cond delay="499"/>
                                          </p:stCondLst>
                                        </p:cTn>
                                        <p:tgtEl>
                                          <p:spTgt spid="206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66" restart="whenNotActive" fill="hold" evtFilter="cancelBubble" nodeType="interactiveSeq">
                <p:stCondLst>
                  <p:cond evt="onClick" delay="0">
                    <p:tgtEl>
                      <p:spTgt spid="2064"/>
                    </p:tgtEl>
                  </p:cond>
                </p:stCondLst>
                <p:endSync evt="end" delay="0">
                  <p:rtn val="all"/>
                </p:endSync>
                <p:childTnLst>
                  <p:par>
                    <p:cTn id="67" fill="hold">
                      <p:stCondLst>
                        <p:cond delay="0"/>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childTnLst>
                    </p:cTn>
                  </p:par>
                </p:childTnLst>
              </p:cTn>
              <p:nextCondLst>
                <p:cond evt="onClick" delay="0">
                  <p:tgtEl>
                    <p:spTgt spid="2064"/>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21" presetClass="exit" presetSubtype="1" fill="hold" nodeType="withEffect">
                                  <p:stCondLst>
                                    <p:cond delay="0"/>
                                  </p:stCondLst>
                                  <p:childTnLst>
                                    <p:animEffect transition="out" filter="wheel(1)">
                                      <p:cBhvr>
                                        <p:cTn id="81" dur="1000"/>
                                        <p:tgtEl>
                                          <p:spTgt spid="2064"/>
                                        </p:tgtEl>
                                      </p:cBhvr>
                                    </p:animEffect>
                                    <p:set>
                                      <p:cBhvr>
                                        <p:cTn id="82" dur="1" fill="hold">
                                          <p:stCondLst>
                                            <p:cond delay="999"/>
                                          </p:stCondLst>
                                        </p:cTn>
                                        <p:tgtEl>
                                          <p:spTgt spid="2064"/>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1"/>
                  </p:tgtEl>
                </p:cond>
              </p:nextCondLst>
            </p:seq>
            <p:seq concurrent="1" nextAc="seek">
              <p:cTn id="83" restart="whenNotActive" fill="hold" evtFilter="cancelBubble" nodeType="interactiveSeq">
                <p:stCondLst>
                  <p:cond evt="onClick" delay="0">
                    <p:tgtEl>
                      <p:spTgt spid="46"/>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childTnLst>
                    </p:cTn>
                  </p:par>
                </p:childTnLst>
              </p:cTn>
              <p:nextCondLst>
                <p:cond evt="onClick" delay="0">
                  <p:tgtEl>
                    <p:spTgt spid="46"/>
                  </p:tgtEl>
                </p:cond>
              </p:nextCondLst>
            </p:seq>
            <p:seq concurrent="1" nextAc="seek">
              <p:cTn id="91" restart="whenNotActive" fill="hold" evtFilter="cancelBubble" nodeType="interactiveSeq">
                <p:stCondLst>
                  <p:cond evt="onClick" delay="0">
                    <p:tgtEl>
                      <p:spTgt spid="22"/>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22"/>
                                        </p:tgtEl>
                                      </p:cBhvr>
                                    </p:animEffect>
                                    <p:set>
                                      <p:cBhvr>
                                        <p:cTn id="96" dur="1" fill="hold">
                                          <p:stCondLst>
                                            <p:cond delay="499"/>
                                          </p:stCondLst>
                                        </p:cTn>
                                        <p:tgtEl>
                                          <p:spTgt spid="22"/>
                                        </p:tgtEl>
                                        <p:attrNameLst>
                                          <p:attrName>style.visibility</p:attrName>
                                        </p:attrNameLst>
                                      </p:cBhvr>
                                      <p:to>
                                        <p:strVal val="hidden"/>
                                      </p:to>
                                    </p:set>
                                  </p:childTnLst>
                                </p:cTn>
                              </p:par>
                              <p:par>
                                <p:cTn id="97" presetID="21" presetClass="exit" presetSubtype="1" fill="hold" nodeType="withEffect">
                                  <p:stCondLst>
                                    <p:cond delay="0"/>
                                  </p:stCondLst>
                                  <p:childTnLst>
                                    <p:animEffect transition="out" filter="wheel(1)">
                                      <p:cBhvr>
                                        <p:cTn id="98" dur="1000"/>
                                        <p:tgtEl>
                                          <p:spTgt spid="46"/>
                                        </p:tgtEl>
                                      </p:cBhvr>
                                    </p:animEffect>
                                    <p:set>
                                      <p:cBhvr>
                                        <p:cTn id="99"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2"/>
                  </p:tgtEl>
                </p:cond>
              </p:nextCondLst>
            </p:seq>
            <p:seq concurrent="1" nextAc="seek">
              <p:cTn id="100" restart="whenNotActive" fill="hold" evtFilter="cancelBubble" nodeType="interactiveSeq">
                <p:stCondLst>
                  <p:cond evt="onClick" delay="0">
                    <p:tgtEl>
                      <p:spTgt spid="45"/>
                    </p:tgtEl>
                  </p:cond>
                </p:stCondLst>
                <p:endSync evt="end" delay="0">
                  <p:rtn val="all"/>
                </p:endSync>
                <p:childTnLst>
                  <p:par>
                    <p:cTn id="101" fill="hold">
                      <p:stCondLst>
                        <p:cond delay="0"/>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down)">
                                      <p:cBhvr>
                                        <p:cTn id="105" dur="500"/>
                                        <p:tgtEl>
                                          <p:spTgt spid="23"/>
                                        </p:tgtEl>
                                      </p:cBhvr>
                                    </p:animEffect>
                                  </p:childTnLst>
                                </p:cTn>
                              </p:par>
                            </p:childTnLst>
                          </p:cTn>
                        </p:par>
                      </p:childTnLst>
                    </p:cTn>
                  </p:par>
                </p:childTnLst>
              </p:cTn>
              <p:nextCondLst>
                <p:cond evt="onClick" delay="0">
                  <p:tgtEl>
                    <p:spTgt spid="45"/>
                  </p:tgtEl>
                </p:cond>
              </p:nextCondLst>
            </p:seq>
            <p:seq concurrent="1" nextAc="seek">
              <p:cTn id="106" restart="whenNotActive" fill="hold" evtFilter="cancelBubble" nodeType="interactiveSeq">
                <p:stCondLst>
                  <p:cond evt="onClick" delay="0">
                    <p:tgtEl>
                      <p:spTgt spid="23"/>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23"/>
                                        </p:tgtEl>
                                      </p:cBhvr>
                                    </p:animEffect>
                                    <p:set>
                                      <p:cBhvr>
                                        <p:cTn id="111" dur="1" fill="hold">
                                          <p:stCondLst>
                                            <p:cond delay="499"/>
                                          </p:stCondLst>
                                        </p:cTn>
                                        <p:tgtEl>
                                          <p:spTgt spid="23"/>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45"/>
                                        </p:tgtEl>
                                      </p:cBhvr>
                                    </p:animEffect>
                                    <p:set>
                                      <p:cBhvr>
                                        <p:cTn id="114"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47" grpId="0" animBg="1"/>
      <p:bldP spid="47" grpId="1" animBg="1"/>
      <p:bldP spid="48" grpId="0" animBg="1"/>
      <p:bldP spid="48" grpId="1" animBg="1"/>
      <p:bldP spid="21" grpId="0" animBg="1"/>
      <p:bldP spid="21" grpId="1" animBg="1"/>
      <p:bldP spid="22" grpId="0" animBg="1"/>
      <p:bldP spid="22" grpId="1" animBg="1"/>
      <p:bldP spid="23" grpId="0" animBg="1"/>
      <p:bldP spid="2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OPL20U25GSXzBJYl68kk8uQGfFKzs7yb1M4KJWUiLk6ZEvGF+qCIPSnY57AbBFCvTW$2024 ID13 T9CTST nhan sp KNTT$ STT 108+K4lPs7H94VUqPe2XwIsfPRnrXQE//QTEXxb8/8N4CNc6FpgZahzpTjFhMzSA7T/nHJa11DE8Ng2TP3iAmRczFlmslSuUNOgUeb6yRvs0="/>
          <p:cNvGrpSpPr/>
          <p:nvPr/>
        </p:nvGrpSpPr>
        <p:grpSpPr>
          <a:xfrm>
            <a:off x="307181" y="148559"/>
            <a:ext cx="8416568" cy="2839239"/>
            <a:chOff x="304800" y="304799"/>
            <a:chExt cx="8610601" cy="2990851"/>
          </a:xfrm>
        </p:grpSpPr>
        <p:pic>
          <p:nvPicPr>
            <p:cNvPr id="3074" name="Picture 2" descr="D:\ẢNH LÀM CHIPI\MOI NHAT\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114675" y="-2505076"/>
              <a:ext cx="2990851" cy="861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914400"/>
              <a:ext cx="7086600" cy="1191477"/>
            </a:xfrm>
            <a:prstGeom prst="rect">
              <a:avLst/>
            </a:prstGeom>
            <a:noFill/>
          </p:spPr>
          <p:txBody>
            <a:bodyPr wrap="square" rtlCol="0">
              <a:spAutoFit/>
            </a:bodyPr>
            <a:lstStyle/>
            <a:p>
              <a:pPr defTabSz="685800">
                <a:buClrTx/>
              </a:pPr>
              <a:endParaRPr lang="en-US" sz="1350" kern="1200">
                <a:solidFill>
                  <a:prstClr val="black"/>
                </a:solidFill>
                <a:latin typeface="Calibri" panose="020F0502020204030204"/>
                <a:ea typeface="+mn-ea"/>
                <a:cs typeface="+mn-cs"/>
              </a:endParaRPr>
            </a:p>
            <a:p>
              <a:pPr defTabSz="685800">
                <a:buClrTx/>
              </a:pPr>
              <a:endParaRPr lang="en-US" sz="1350" kern="1200">
                <a:solidFill>
                  <a:prstClr val="black"/>
                </a:solidFill>
                <a:latin typeface="Calibri" panose="020F0502020204030204"/>
                <a:ea typeface="+mn-ea"/>
                <a:cs typeface="+mn-cs"/>
              </a:endParaRPr>
            </a:p>
            <a:p>
              <a:pPr defTabSz="685800">
                <a:buClrTx/>
              </a:pPr>
              <a:endParaRPr lang="en-US" sz="1350" kern="1200">
                <a:solidFill>
                  <a:prstClr val="black"/>
                </a:solidFill>
                <a:latin typeface="Calibri" panose="020F0502020204030204"/>
                <a:ea typeface="+mn-ea"/>
                <a:cs typeface="+mn-cs"/>
              </a:endParaRPr>
            </a:p>
            <a:p>
              <a:pPr defTabSz="685800">
                <a:buClrTx/>
              </a:pPr>
              <a:endParaRPr lang="en-US" sz="1350" kern="1200">
                <a:solidFill>
                  <a:prstClr val="black"/>
                </a:solidFill>
                <a:latin typeface="Calibri" panose="020F0502020204030204"/>
                <a:ea typeface="+mn-ea"/>
                <a:cs typeface="+mn-cs"/>
              </a:endParaRPr>
            </a:p>
            <a:p>
              <a:pPr defTabSz="685800">
                <a:buClrTx/>
              </a:pPr>
              <a:endParaRPr lang="en-US" sz="1350" kern="1200">
                <a:solidFill>
                  <a:prstClr val="black"/>
                </a:solidFill>
                <a:latin typeface="Calibri" panose="020F0502020204030204"/>
                <a:ea typeface="+mn-ea"/>
                <a:cs typeface="+mn-cs"/>
              </a:endParaRPr>
            </a:p>
          </p:txBody>
        </p:sp>
      </p:grpSp>
      <p:pic>
        <p:nvPicPr>
          <p:cNvPr id="3076" name="Picture 4" descr="OPL20U25GSXzBJYl68kk8uQGfFKzs7yb1M4KJWUiLk6ZEvGF+qCIPSnY57AbBFCvTW$2024 ID13 T9CTST nhan sp KNTT$ STT 108+K4lPs7H94VUqPe2XwIsfPRnrXQE//QTEXxb8/8N4CNc6FpgZahzpTjFhMzSA7T/nHJa11DE8Ng2TP3iAmRczFlmslSuUNOgUeb6yRvs0=">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5345" y="98553"/>
            <a:ext cx="600984" cy="53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2536B55-8D2B-479B-BDFE-2B53089A099C}"/>
                  </a:ext>
                </a:extLst>
              </p:cNvPr>
              <p:cNvSpPr txBox="1"/>
              <p:nvPr/>
            </p:nvSpPr>
            <p:spPr>
              <a:xfrm>
                <a:off x="1161777" y="535781"/>
                <a:ext cx="7059777" cy="2224327"/>
              </a:xfrm>
              <a:prstGeom prst="rect">
                <a:avLst/>
              </a:prstGeom>
              <a:noFill/>
            </p:spPr>
            <p:txBody>
              <a:bodyPr wrap="square" rtlCol="0">
                <a:spAutoFit/>
              </a:bodyPr>
              <a:lstStyle/>
              <a:p>
                <a:pPr defTabSz="685800">
                  <a:buClrTx/>
                </a:pPr>
                <a:endParaRPr lang="en-US" sz="2100" b="1" kern="1200" dirty="0">
                  <a:solidFill>
                    <a:srgbClr val="FF0000"/>
                  </a:solidFill>
                  <a:latin typeface="Times New Roman" panose="02020603050405020304" pitchFamily="18" charset="0"/>
                  <a:ea typeface="+mn-ea"/>
                  <a:cs typeface="Times New Roman" panose="02020603050405020304" pitchFamily="18" charset="0"/>
                </a:endParaRPr>
              </a:p>
              <a:p>
                <a:pPr defTabSz="685800">
                  <a:buClrTx/>
                </a:pPr>
                <a:r>
                  <a:rPr lang="en-US" sz="2400" b="1" kern="1200" dirty="0" err="1">
                    <a:solidFill>
                      <a:srgbClr val="FF0000"/>
                    </a:solidFill>
                    <a:latin typeface="Times New Roman" panose="02020603050405020304" pitchFamily="18" charset="0"/>
                    <a:ea typeface="+mn-ea"/>
                    <a:cs typeface="Times New Roman" panose="02020603050405020304" pitchFamily="18" charset="0"/>
                  </a:rPr>
                  <a:t>Câu</a:t>
                </a:r>
                <a:r>
                  <a:rPr lang="en-US" sz="2400" b="1" kern="1200" dirty="0">
                    <a:solidFill>
                      <a:srgbClr val="FF0000"/>
                    </a:solidFill>
                    <a:latin typeface="Times New Roman" panose="02020603050405020304" pitchFamily="18" charset="0"/>
                    <a:ea typeface="+mn-ea"/>
                    <a:cs typeface="Times New Roman" panose="02020603050405020304" pitchFamily="18" charset="0"/>
                  </a:rPr>
                  <a:t> 1: </a:t>
                </a:r>
                <a:r>
                  <a:rPr lang="en-US" sz="2400" b="1" dirty="0" err="1">
                    <a:solidFill>
                      <a:srgbClr val="FF0000"/>
                    </a:solidFill>
                    <a:effectLst/>
                    <a:latin typeface="Times New Roman" panose="02020603050405020304" pitchFamily="18" charset="0"/>
                    <a:ea typeface="Calibri" panose="020F0502020204030204" pitchFamily="34" charset="0"/>
                  </a:rPr>
                  <a:t>Phương</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trình</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nào</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sau</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đây</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là</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phương</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trình</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bậc</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nhất</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hai</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ẩn</a:t>
                </a:r>
                <a:r>
                  <a:rPr lang="en-US" sz="2400" b="1" dirty="0">
                    <a:solidFill>
                      <a:srgbClr val="FF0000"/>
                    </a:solidFill>
                    <a:effectLst/>
                    <a:latin typeface="Times New Roman" panose="02020603050405020304" pitchFamily="18" charset="0"/>
                    <a:ea typeface="Calibri" panose="020F0502020204030204" pitchFamily="34" charset="0"/>
                  </a:rPr>
                  <a:t>?</a:t>
                </a:r>
                <a:endParaRPr lang="en-US" sz="2400" b="1" kern="1200" dirty="0">
                  <a:solidFill>
                    <a:srgbClr val="FF0000"/>
                  </a:solidFill>
                  <a:latin typeface="Times New Roman" panose="02020603050405020304" pitchFamily="18" charset="0"/>
                  <a:ea typeface="+mn-ea"/>
                  <a:cs typeface="Times New Roman" panose="02020603050405020304" pitchFamily="18" charset="0"/>
                </a:endParaRPr>
              </a:p>
              <a:p>
                <a:pPr defTabSz="685800">
                  <a:buClrTx/>
                </a:pPr>
                <a:r>
                  <a:rPr lang="vi-VN" sz="2400" b="1" kern="1200" dirty="0">
                    <a:solidFill>
                      <a:srgbClr val="FF0000"/>
                    </a:solidFill>
                    <a:latin typeface="+mj-lt"/>
                    <a:ea typeface="+mn-ea"/>
                    <a:cs typeface="Times New Roman" panose="02020603050405020304" pitchFamily="18" charset="0"/>
                  </a:rPr>
                  <a:t>A.</a:t>
                </a:r>
                <a14:m>
                  <m:oMath xmlns:m="http://schemas.openxmlformats.org/officeDocument/2006/math">
                    <m:r>
                      <a:rPr lang="en-US" sz="2400" b="1" i="0" smtClean="0">
                        <a:latin typeface="Cambria Math" panose="02040503050406030204" pitchFamily="18" charset="0"/>
                      </a:rPr>
                      <m:t>  </m:t>
                    </m:r>
                    <m:r>
                      <a:rPr lang="en-US" sz="2400" i="1">
                        <a:latin typeface="Cambria Math" panose="02040503050406030204" pitchFamily="18" charset="0"/>
                      </a:rPr>
                      <m:t>2</m:t>
                    </m:r>
                    <m:r>
                      <a:rPr lang="en-US" sz="2400" i="1">
                        <a:latin typeface="Cambria Math" panose="02040503050406030204" pitchFamily="18" charset="0"/>
                      </a:rPr>
                      <m:t>𝑥</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3</m:t>
                        </m:r>
                        <m:r>
                          <a:rPr lang="en-US" sz="2400" i="1">
                            <a:latin typeface="Cambria Math" panose="02040503050406030204" pitchFamily="18" charset="0"/>
                          </a:rPr>
                          <m:t>𝑦</m:t>
                        </m:r>
                      </m:e>
                      <m:sup>
                        <m:r>
                          <a:rPr lang="en-US" sz="2400" i="1">
                            <a:latin typeface="Cambria Math" panose="02040503050406030204" pitchFamily="18" charset="0"/>
                          </a:rPr>
                          <m:t>2</m:t>
                        </m:r>
                      </m:sup>
                    </m:sSup>
                    <m:r>
                      <a:rPr lang="en-US" sz="2400" i="1">
                        <a:latin typeface="Cambria Math" panose="02040503050406030204" pitchFamily="18" charset="0"/>
                      </a:rPr>
                      <m:t>=0</m:t>
                    </m:r>
                  </m:oMath>
                </a14:m>
                <a:r>
                  <a:rPr lang="vi-VN" sz="2400" dirty="0">
                    <a:latin typeface="+mj-lt"/>
                    <a:cs typeface="Times New Roman" panose="02020603050405020304" pitchFamily="18" charset="0"/>
                  </a:rPr>
                  <a:t>.</a:t>
                </a:r>
                <a:r>
                  <a:rPr lang="en-US" sz="2400" dirty="0">
                    <a:latin typeface="+mj-lt"/>
                  </a:rPr>
                  <a:t>		</a:t>
                </a:r>
                <a14:m>
                  <m:oMath xmlns:m="http://schemas.openxmlformats.org/officeDocument/2006/math">
                    <m:r>
                      <m:rPr>
                        <m:nor/>
                      </m:rPr>
                      <a:rPr lang="en-US" sz="2400" b="1" kern="1200" dirty="0">
                        <a:solidFill>
                          <a:srgbClr val="FF0000"/>
                        </a:solidFill>
                        <a:latin typeface="Times New Roman" pitchFamily="18" charset="0"/>
                        <a:cs typeface="Times New Roman" pitchFamily="18" charset="0"/>
                      </a:rPr>
                      <m:t>B</m:t>
                    </m:r>
                    <m:r>
                      <m:rPr>
                        <m:nor/>
                      </m:rPr>
                      <a:rPr lang="en-US" sz="2400" b="1" kern="1200" dirty="0">
                        <a:solidFill>
                          <a:srgbClr val="FF0000"/>
                        </a:solidFill>
                        <a:latin typeface="Times New Roman" pitchFamily="18" charset="0"/>
                        <a:cs typeface="Times New Roman" pitchFamily="18" charset="0"/>
                      </a:rPr>
                      <m:t>.</m:t>
                    </m:r>
                    <m:r>
                      <a:rPr lang="en-US" sz="2400" b="0" i="1" kern="1200" dirty="0" smtClean="0">
                        <a:solidFill>
                          <a:srgbClr val="FF0000"/>
                        </a:solidFill>
                        <a:latin typeface="Cambria Math" panose="02040503050406030204" pitchFamily="18" charset="0"/>
                        <a:cs typeface="Times New Roman" pitchFamily="18" charset="0"/>
                      </a:rPr>
                      <m:t>  </m:t>
                    </m:r>
                    <m:r>
                      <a:rPr lang="en-US" sz="2400" i="1">
                        <a:latin typeface="Cambria Math" panose="02040503050406030204" pitchFamily="18" charset="0"/>
                      </a:rPr>
                      <m:t>2</m:t>
                    </m:r>
                    <m:r>
                      <a:rPr lang="en-US" sz="2400" i="1">
                        <a:latin typeface="Cambria Math" panose="02040503050406030204" pitchFamily="18" charset="0"/>
                      </a:rPr>
                      <m:t>𝑥</m:t>
                    </m:r>
                    <m:r>
                      <a:rPr lang="en-US" sz="2400" i="1">
                        <a:latin typeface="Cambria Math" panose="02040503050406030204" pitchFamily="18" charset="0"/>
                      </a:rPr>
                      <m:t>−3</m:t>
                    </m:r>
                    <m:r>
                      <a:rPr lang="en-US" sz="2400" i="1">
                        <a:latin typeface="Cambria Math" panose="02040503050406030204" pitchFamily="18" charset="0"/>
                      </a:rPr>
                      <m:t>𝑦</m:t>
                    </m:r>
                    <m:r>
                      <a:rPr lang="en-US" sz="2400" i="1">
                        <a:latin typeface="Cambria Math" panose="02040503050406030204" pitchFamily="18" charset="0"/>
                      </a:rPr>
                      <m:t>=4</m:t>
                    </m:r>
                  </m:oMath>
                </a14:m>
                <a:r>
                  <a:rPr lang="en-US" sz="2400" dirty="0">
                    <a:latin typeface="+mj-lt"/>
                  </a:rPr>
                  <a:t>.</a:t>
                </a:r>
                <a:endParaRPr lang="en-US" sz="2400" kern="1200" dirty="0">
                  <a:solidFill>
                    <a:prstClr val="black"/>
                  </a:solidFill>
                  <a:latin typeface="+mj-lt"/>
                  <a:ea typeface="+mn-ea"/>
                  <a:cs typeface="Times New Roman" panose="02020603050405020304" pitchFamily="18" charset="0"/>
                </a:endParaRPr>
              </a:p>
              <a:p>
                <a:pPr defTabSz="685800">
                  <a:buClrTx/>
                </a:pPr>
                <a:r>
                  <a:rPr lang="en-US" sz="2400" b="1" kern="1200" dirty="0">
                    <a:solidFill>
                      <a:srgbClr val="FF0000"/>
                    </a:solidFill>
                    <a:latin typeface="Times New Roman" panose="02020603050405020304" pitchFamily="18" charset="0"/>
                    <a:ea typeface="+mn-ea"/>
                    <a:cs typeface="Times New Roman" panose="02020603050405020304" pitchFamily="18" charset="0"/>
                  </a:rPr>
                  <a:t>C.</a:t>
                </a:r>
                <a:r>
                  <a:rPr lang="en-US" sz="2400" b="1" kern="1200" dirty="0">
                    <a:solidFill>
                      <a:srgbClr val="FF0000"/>
                    </a:solidFill>
                    <a:latin typeface="+mj-lt"/>
                    <a:ea typeface="+mn-ea"/>
                    <a:cs typeface="Times New Roman" panose="02020603050405020304" pitchFamily="18" charset="0"/>
                  </a:rPr>
                  <a:t> </a:t>
                </a:r>
                <a14:m>
                  <m:oMath xmlns:m="http://schemas.openxmlformats.org/officeDocument/2006/math">
                    <m:r>
                      <a:rPr lang="en-US" sz="2400" i="1">
                        <a:latin typeface="Cambria Math" panose="02040503050406030204" pitchFamily="18" charset="0"/>
                      </a:rPr>
                      <m:t>𝑥𝑦</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=1</m:t>
                    </m:r>
                  </m:oMath>
                </a14:m>
                <a:r>
                  <a:rPr lang="vi-VN" sz="2400" dirty="0">
                    <a:latin typeface="+mj-lt"/>
                  </a:rPr>
                  <a:t>.</a:t>
                </a:r>
                <a:r>
                  <a:rPr lang="en-US" sz="2400" dirty="0">
                    <a:latin typeface="+mj-lt"/>
                  </a:rPr>
                  <a:t>			</a:t>
                </a:r>
                <a:r>
                  <a:rPr lang="en-US" sz="2400" b="1" kern="1200" dirty="0">
                    <a:solidFill>
                      <a:srgbClr val="FF0000"/>
                    </a:solidFill>
                    <a:latin typeface="Times New Roman" panose="02020603050405020304" pitchFamily="18" charset="0"/>
                    <a:ea typeface="+mn-ea"/>
                    <a:cs typeface="Times New Roman" panose="02020603050405020304" pitchFamily="18" charset="0"/>
                  </a:rPr>
                  <a:t>D.</a:t>
                </a:r>
                <a:r>
                  <a:rPr lang="en-US" sz="2400" b="1" kern="1200" dirty="0">
                    <a:solidFill>
                      <a:srgbClr val="FF0000"/>
                    </a:solidFill>
                    <a:latin typeface="+mj-lt"/>
                    <a:ea typeface="+mn-ea"/>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3</m:t>
                        </m:r>
                      </m:sup>
                    </m:sSup>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=5</m:t>
                    </m:r>
                    <m:r>
                      <m:rPr>
                        <m:nor/>
                      </m:rPr>
                      <a:rPr lang="vi-VN" sz="2400">
                        <a:latin typeface="+mj-lt"/>
                      </a:rPr>
                      <m:t>.</m:t>
                    </m:r>
                  </m:oMath>
                </a14:m>
                <a:endParaRPr lang="en-US" sz="2400" kern="1200" dirty="0">
                  <a:solidFill>
                    <a:prstClr val="black"/>
                  </a:solidFill>
                  <a:latin typeface="+mj-lt"/>
                  <a:ea typeface="+mn-ea"/>
                  <a:cs typeface="Times New Roman" panose="02020603050405020304" pitchFamily="18" charset="0"/>
                </a:endParaRPr>
              </a:p>
              <a:p>
                <a:pPr defTabSz="685800">
                  <a:buClrTx/>
                </a:pPr>
                <a:endParaRPr lang="en-US" sz="21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p:sp>
            <p:nvSpPr>
              <p:cNvPr id="2" name="TextBox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F2536B55-8D2B-479B-BDFE-2B53089A099C}"/>
                  </a:ext>
                </a:extLst>
              </p:cNvPr>
              <p:cNvSpPr txBox="1">
                <a:spLocks noRot="1" noChangeAspect="1" noMove="1" noResize="1" noEditPoints="1" noAdjustHandles="1" noChangeArrowheads="1" noChangeShapeType="1" noTextEdit="1"/>
              </p:cNvSpPr>
              <p:nvPr/>
            </p:nvSpPr>
            <p:spPr>
              <a:xfrm>
                <a:off x="1161777" y="535781"/>
                <a:ext cx="7059777" cy="2224327"/>
              </a:xfrm>
              <a:prstGeom prst="rect">
                <a:avLst/>
              </a:prstGeom>
              <a:blipFill>
                <a:blip r:embed="rId7"/>
                <a:stretch>
                  <a:fillRect l="-1382"/>
                </a:stretch>
              </a:blipFill>
            </p:spPr>
            <p:txBody>
              <a:bodyPr/>
              <a:lstStyle/>
              <a:p>
                <a:r>
                  <a:rPr lang="en-US">
                    <a:noFill/>
                  </a:rPr>
                  <a:t> </a:t>
                </a:r>
              </a:p>
            </p:txBody>
          </p:sp>
        </mc:Fallback>
      </mc:AlternateContent>
      <p:grpSp>
        <p:nvGrpSpPr>
          <p:cNvPr id="7" name="Group 6" descr="OPL20U25GSXzBJYl68kk8uQGfFKzs7yb1M4KJWUiLk6ZEvGF+qCIPSnY57AbBFCvTW$2024 ID13 T9CTST nhan sp KNTT$ STT 108+K4lPs7H94VUqPe2XwIsfPRnrXQE//QTEXxb8/8N4CNc6FpgZahzpTjFhMzSA7T/nHJa11DE8Ng2TP3iAmRczFlmslSuUNOgUeb6yRvs0="/>
          <p:cNvGrpSpPr/>
          <p:nvPr/>
        </p:nvGrpSpPr>
        <p:grpSpPr>
          <a:xfrm>
            <a:off x="1671052" y="2816238"/>
            <a:ext cx="5801897" cy="2893100"/>
            <a:chOff x="914400" y="3581400"/>
            <a:chExt cx="7010400" cy="3673780"/>
          </a:xfrm>
        </p:grpSpPr>
        <p:pic>
          <p:nvPicPr>
            <p:cNvPr id="3075" name="Picture 3" descr="D:\ẢNH LÀM CHIPI\MOI NHAT\81277115d54491d5dc558a5e282eb2dd.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3024110" y="1699655"/>
              <a:ext cx="2848434" cy="66119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914400" y="3581400"/>
                  <a:ext cx="7010400" cy="3673780"/>
                </a:xfrm>
                <a:prstGeom prst="rect">
                  <a:avLst/>
                </a:prstGeom>
                <a:noFill/>
              </p:spPr>
              <p:txBody>
                <a:bodyPr wrap="square" rtlCol="0">
                  <a:spAutoFit/>
                </a:bodyPr>
                <a:lstStyle/>
                <a:p>
                  <a:pPr defTabSz="685800">
                    <a:buClrTx/>
                  </a:pPr>
                  <a:endParaRPr lang="en-US" sz="3000" kern="1200" dirty="0">
                    <a:solidFill>
                      <a:prstClr val="black"/>
                    </a:solidFill>
                    <a:latin typeface="Times New Roman" panose="02020603050405020304" pitchFamily="18" charset="0"/>
                    <a:ea typeface="+mn-ea"/>
                    <a:cs typeface="Times New Roman" panose="02020603050405020304" pitchFamily="18" charset="0"/>
                  </a:endParaRPr>
                </a:p>
                <a:p>
                  <a:pPr defTabSz="685800">
                    <a:buClrTx/>
                  </a:pPr>
                  <a:endParaRPr lang="en-US" sz="3000" kern="1200" dirty="0">
                    <a:solidFill>
                      <a:prstClr val="black"/>
                    </a:solidFill>
                    <a:latin typeface="Times New Roman" panose="02020603050405020304" pitchFamily="18" charset="0"/>
                    <a:ea typeface="+mn-ea"/>
                    <a:cs typeface="Times New Roman" panose="02020603050405020304" pitchFamily="18" charset="0"/>
                  </a:endParaRPr>
                </a:p>
                <a:p>
                  <a:pPr algn="ctr" defTabSz="685800">
                    <a:buClrTx/>
                  </a:pPr>
                  <a:r>
                    <a:rPr lang="en-US" sz="3000" kern="1200" dirty="0" err="1">
                      <a:solidFill>
                        <a:prstClr val="black"/>
                      </a:solidFill>
                      <a:latin typeface="Times New Roman" panose="02020603050405020304" pitchFamily="18" charset="0"/>
                      <a:ea typeface="+mn-ea"/>
                      <a:cs typeface="Times New Roman" panose="02020603050405020304" pitchFamily="18" charset="0"/>
                    </a:rPr>
                    <a:t>Đáp</a:t>
                  </a:r>
                  <a:r>
                    <a:rPr lang="en-US" sz="3000" kern="1200" dirty="0">
                      <a:solidFill>
                        <a:prstClr val="black"/>
                      </a:solidFill>
                      <a:latin typeface="Times New Roman" panose="02020603050405020304" pitchFamily="18" charset="0"/>
                      <a:ea typeface="+mn-ea"/>
                      <a:cs typeface="Times New Roman" panose="02020603050405020304" pitchFamily="18" charset="0"/>
                    </a:rPr>
                    <a:t> </a:t>
                  </a:r>
                  <a:r>
                    <a:rPr lang="en-US" sz="3000" kern="1200" dirty="0" err="1">
                      <a:solidFill>
                        <a:prstClr val="black"/>
                      </a:solidFill>
                      <a:latin typeface="Times New Roman" panose="02020603050405020304" pitchFamily="18" charset="0"/>
                      <a:ea typeface="+mn-ea"/>
                      <a:cs typeface="Times New Roman" panose="02020603050405020304" pitchFamily="18" charset="0"/>
                    </a:rPr>
                    <a:t>án</a:t>
                  </a:r>
                  <a:r>
                    <a:rPr lang="en-US" sz="3000" kern="1200" dirty="0">
                      <a:solidFill>
                        <a:prstClr val="black"/>
                      </a:solidFill>
                      <a:latin typeface="Times New Roman" panose="02020603050405020304" pitchFamily="18" charset="0"/>
                      <a:ea typeface="+mn-ea"/>
                      <a:cs typeface="Times New Roman" panose="02020603050405020304" pitchFamily="18" charset="0"/>
                    </a:rPr>
                    <a:t> :  </a:t>
                  </a:r>
                  <a:r>
                    <a:rPr lang="vi-VN" sz="3000" b="1" kern="1200" dirty="0">
                      <a:solidFill>
                        <a:srgbClr val="FF0000"/>
                      </a:solidFill>
                      <a:latin typeface="Times New Roman" panose="02020603050405020304" pitchFamily="18" charset="0"/>
                      <a:ea typeface="+mn-ea"/>
                      <a:cs typeface="Times New Roman" panose="02020603050405020304" pitchFamily="18" charset="0"/>
                    </a:rPr>
                    <a:t>B. </a:t>
                  </a:r>
                  <a14:m>
                    <m:oMath xmlns:m="http://schemas.openxmlformats.org/officeDocument/2006/math">
                      <m:r>
                        <a:rPr lang="en-US" sz="3200" i="1" smtClean="0">
                          <a:latin typeface="Cambria Math" panose="02040503050406030204" pitchFamily="18" charset="0"/>
                        </a:rPr>
                        <m:t>2</m:t>
                      </m:r>
                      <m:r>
                        <a:rPr lang="en-US" sz="3200" i="1" smtClean="0">
                          <a:latin typeface="Cambria Math" panose="02040503050406030204" pitchFamily="18" charset="0"/>
                        </a:rPr>
                        <m:t>𝑥</m:t>
                      </m:r>
                      <m:r>
                        <a:rPr lang="en-US" sz="3200" i="1" smtClean="0">
                          <a:latin typeface="Cambria Math" panose="02040503050406030204" pitchFamily="18" charset="0"/>
                        </a:rPr>
                        <m:t>−3</m:t>
                      </m:r>
                      <m:r>
                        <a:rPr lang="en-US" sz="3200" i="1" smtClean="0">
                          <a:latin typeface="Cambria Math" panose="02040503050406030204" pitchFamily="18" charset="0"/>
                        </a:rPr>
                        <m:t>𝑦</m:t>
                      </m:r>
                      <m:r>
                        <a:rPr lang="en-US" sz="3200" i="1" smtClean="0">
                          <a:latin typeface="Cambria Math" panose="02040503050406030204" pitchFamily="18" charset="0"/>
                        </a:rPr>
                        <m:t>=4</m:t>
                      </m:r>
                    </m:oMath>
                  </a14:m>
                  <a:r>
                    <a:rPr lang="en-US" sz="3200" dirty="0">
                      <a:latin typeface="+mj-lt"/>
                    </a:rPr>
                    <a:t>.</a:t>
                  </a:r>
                  <a:endParaRPr lang="en-US" sz="3200" kern="1200" dirty="0">
                    <a:solidFill>
                      <a:prstClr val="black"/>
                    </a:solidFill>
                    <a:latin typeface="+mj-lt"/>
                    <a:ea typeface="+mn-ea"/>
                    <a:cs typeface="Times New Roman" panose="02020603050405020304" pitchFamily="18" charset="0"/>
                  </a:endParaRPr>
                </a:p>
                <a:p>
                  <a:pPr algn="ctr" defTabSz="685800">
                    <a:buClrTx/>
                  </a:pPr>
                  <a:endParaRPr lang="en-US" sz="3000" kern="1200" dirty="0">
                    <a:solidFill>
                      <a:prstClr val="black"/>
                    </a:solidFill>
                    <a:latin typeface="Times New Roman" panose="02020603050405020304" pitchFamily="18" charset="0"/>
                    <a:ea typeface="+mn-ea"/>
                    <a:cs typeface="Times New Roman" panose="02020603050405020304" pitchFamily="18" charset="0"/>
                  </a:endParaRPr>
                </a:p>
                <a:p>
                  <a:pPr algn="ctr" defTabSz="685800">
                    <a:buClrTx/>
                  </a:pPr>
                  <a:endParaRPr lang="en-US" sz="3000" kern="1200" dirty="0">
                    <a:solidFill>
                      <a:prstClr val="black"/>
                    </a:solidFill>
                    <a:latin typeface="Times New Roman" panose="02020603050405020304" pitchFamily="18" charset="0"/>
                    <a:ea typeface="+mn-ea"/>
                    <a:cs typeface="Times New Roman" panose="02020603050405020304" pitchFamily="18" charset="0"/>
                  </a:endParaRPr>
                </a:p>
                <a:p>
                  <a:pPr algn="ctr" defTabSz="685800">
                    <a:buClrTx/>
                  </a:pPr>
                  <a:endParaRPr lang="en-US" sz="30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4400" y="3581400"/>
                  <a:ext cx="7010400" cy="3673780"/>
                </a:xfrm>
                <a:prstGeom prst="rect">
                  <a:avLst/>
                </a:prstGeom>
                <a:blipFill>
                  <a:blip r:embed="rId9"/>
                  <a:stretch>
                    <a:fillRect/>
                  </a:stretch>
                </a:blipFill>
              </p:spPr>
              <p:txBody>
                <a:bodyPr/>
                <a:lstStyle/>
                <a:p>
                  <a:r>
                    <a:rPr lang="en-US">
                      <a:noFill/>
                    </a:rPr>
                    <a:t> </a:t>
                  </a:r>
                </a:p>
              </p:txBody>
            </p:sp>
          </mc:Fallback>
        </mc:AlternateContent>
      </p:grpSp>
      <p:pic>
        <p:nvPicPr>
          <p:cNvPr id="8" name="COUNTDOWN TIMER ( v 679 ) 30 sec with sound music effects 4K" descr="OPL20U25GSXzBJYl68kk8uQGfFKzs7yb1M4KJWUiLk6ZEvGF+qCIPSnY57AbBFCvTW$2024 ID13 T9CTST nhan sp KNTT$ STT 108+K4lPs7H94VUqPe2XwIsfPRnrXQE//QTEXxb8/8N4CNc6FpgZahzpTjFhMzSA7T/nHJa11DE8Ng2TP3iAmRczFlmslSuUNOgUeb6yRvs0=">
            <a:hlinkClick r:id="" action="ppaction://media"/>
            <a:extLst>
              <a:ext uri="{FF2B5EF4-FFF2-40B4-BE49-F238E27FC236}">
                <a16:creationId xmlns:a16="http://schemas.microsoft.com/office/drawing/2014/main" id="{2B9C9540-82A8-9A0E-2D22-B6652BC2373A}"/>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64546" y="72614"/>
            <a:ext cx="984382" cy="553715"/>
          </a:xfrm>
          <a:prstGeom prst="rect">
            <a:avLst/>
          </a:prstGeom>
        </p:spPr>
      </p:pic>
    </p:spTree>
    <p:extLst>
      <p:ext uri="{BB962C8B-B14F-4D97-AF65-F5344CB8AC3E}">
        <p14:creationId xmlns:p14="http://schemas.microsoft.com/office/powerpoint/2010/main" val="406234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mediacall" presetSubtype="0" fill="hold" nodeType="withEffect">
                                  <p:stCondLst>
                                    <p:cond delay="0"/>
                                  </p:stCondLst>
                                  <p:childTnLst>
                                    <p:cmd type="call" cmd="playFrom(0.0)">
                                      <p:cBhvr>
                                        <p:cTn id="9" dur="33042"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8"/>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OPL20U25GSXzBJYl68kk8uQGfFKzs7yb1M4KJWUiLk6ZEvGF+qCIPSnY57AbBFCvTW$2024 ID13 T9CTST nhan sp KNTT$ STT 108+K4lPs7H94VUqPe2XwIsfPRnrXQE//QTEXxb8/8N4CNc6FpgZahzpTjFhMzSA7T/nHJa11DE8Ng2TP3iAmRczFlmslSuUNOgUeb6yRvs0="/>
          <p:cNvGrpSpPr/>
          <p:nvPr/>
        </p:nvGrpSpPr>
        <p:grpSpPr>
          <a:xfrm>
            <a:off x="0" y="1"/>
            <a:ext cx="8698326" cy="3063121"/>
            <a:chOff x="479903" y="155786"/>
            <a:chExt cx="8301453" cy="2959953"/>
          </a:xfrm>
        </p:grpSpPr>
        <p:pic>
          <p:nvPicPr>
            <p:cNvPr id="3074" name="Picture 2" descr="D:\ẢNH LÀM CHIPI\MOI NHAT\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188895" y="-2553206"/>
              <a:ext cx="2883470" cy="83014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355755" y="642275"/>
                  <a:ext cx="7161490" cy="2473464"/>
                </a:xfrm>
                <a:prstGeom prst="rect">
                  <a:avLst/>
                </a:prstGeom>
                <a:noFill/>
              </p:spPr>
              <p:txBody>
                <a:bodyPr wrap="square" rtlCol="0">
                  <a:spAutoFit/>
                </a:bodyPr>
                <a:lstStyle/>
                <a:p>
                  <a:pPr defTabSz="685800">
                    <a:buClrTx/>
                  </a:pPr>
                  <a:r>
                    <a:rPr lang="en-US" sz="2400" b="1" kern="1200" dirty="0">
                      <a:solidFill>
                        <a:srgbClr val="FF0000"/>
                      </a:solidFill>
                      <a:latin typeface="Times New Roman" pitchFamily="18" charset="0"/>
                      <a:ea typeface="+mn-ea"/>
                      <a:cs typeface="Times New Roman" pitchFamily="18" charset="0"/>
                    </a:rPr>
                    <a:t>Câu 2:</a:t>
                  </a:r>
                  <a:r>
                    <a:rPr lang="en-US" sz="2400" dirty="0">
                      <a:latin typeface="Times New Roman" panose="02020603050405020304" pitchFamily="18" charset="0"/>
                      <a:cs typeface="Times New Roman" panose="02020603050405020304" pitchFamily="18" charset="0"/>
                    </a:rPr>
                    <a:t>Trong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 2</m:t>
                          </m:r>
                        </m:e>
                      </m:d>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2; 2</m:t>
                          </m:r>
                        </m:e>
                      </m:d>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3; −3</m:t>
                          </m:r>
                        </m:e>
                      </m:d>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1; </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3</m:t>
                              </m:r>
                            </m:den>
                          </m:f>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4</m:t>
                      </m:r>
                      <m:r>
                        <a:rPr lang="en-US" sz="2400" i="1">
                          <a:latin typeface="Cambria Math" panose="02040503050406030204" pitchFamily="18" charset="0"/>
                        </a:rPr>
                        <m:t>𝑥</m:t>
                      </m:r>
                      <m:r>
                        <a:rPr lang="en-US" sz="2400" i="1">
                          <a:latin typeface="Cambria Math" panose="02040503050406030204" pitchFamily="18" charset="0"/>
                        </a:rPr>
                        <m:t>+3</m:t>
                      </m:r>
                      <m:r>
                        <a:rPr lang="en-US" sz="2400" i="1">
                          <a:latin typeface="Cambria Math" panose="02040503050406030204" pitchFamily="18" charset="0"/>
                        </a:rPr>
                        <m:t>𝑦</m:t>
                      </m:r>
                      <m:r>
                        <a:rPr lang="en-US" sz="2400" i="1">
                          <a:latin typeface="Cambria Math" panose="02040503050406030204" pitchFamily="18" charset="0"/>
                        </a:rPr>
                        <m:t>=2</m:t>
                      </m:r>
                    </m:oMath>
                  </a14:m>
                  <a:r>
                    <a:rPr lang="en-US" sz="2400" dirty="0">
                      <a:latin typeface="Times New Roman" panose="02020603050405020304" pitchFamily="18" charset="0"/>
                      <a:cs typeface="Times New Roman" panose="02020603050405020304" pitchFamily="18" charset="0"/>
                    </a:rPr>
                    <a:t>?</a:t>
                  </a:r>
                  <a:endParaRPr lang="en-US" sz="2400" b="1" kern="1200" dirty="0">
                    <a:solidFill>
                      <a:srgbClr val="FF0000"/>
                    </a:solidFill>
                    <a:latin typeface="Times New Roman" panose="02020603050405020304" pitchFamily="18" charset="0"/>
                    <a:ea typeface="+mn-ea"/>
                    <a:cs typeface="Times New Roman" pitchFamily="18" charset="0"/>
                  </a:endParaRPr>
                </a:p>
                <a:p>
                  <a:pPr defTabSz="685800">
                    <a:buClrTx/>
                  </a:pPr>
                  <a14:m>
                    <m:oMath xmlns:m="http://schemas.openxmlformats.org/officeDocument/2006/math">
                      <m:r>
                        <m:rPr>
                          <m:nor/>
                        </m:rPr>
                        <a:rPr lang="vi-VN" sz="2400" b="1" kern="1200" dirty="0">
                          <a:solidFill>
                            <a:srgbClr val="FF0000"/>
                          </a:solidFill>
                          <a:latin typeface="+mj-lt"/>
                          <a:ea typeface="+mn-ea"/>
                          <a:cs typeface="Times New Roman" pitchFamily="18" charset="0"/>
                        </a:rPr>
                        <m:t>A</m:t>
                      </m:r>
                      <m:r>
                        <m:rPr>
                          <m:nor/>
                        </m:rPr>
                        <a:rPr lang="en-US" sz="2400" b="1" kern="1200" dirty="0">
                          <a:solidFill>
                            <a:srgbClr val="FF0000"/>
                          </a:solidFill>
                          <a:latin typeface="+mj-lt"/>
                          <a:ea typeface="+mn-ea"/>
                          <a:cs typeface="Times New Roman" pitchFamily="18" charset="0"/>
                        </a:rPr>
                        <m:t>.</m:t>
                      </m:r>
                      <m:r>
                        <a:rPr lang="vi-VN" sz="2400" i="1" kern="1200" dirty="0">
                          <a:solidFill>
                            <a:srgbClr val="FF0000"/>
                          </a:solidFill>
                          <a:latin typeface="Cambria Math" panose="02040503050406030204" pitchFamily="18" charset="0"/>
                          <a:ea typeface="+mn-ea"/>
                          <a:cs typeface="Times New Roman"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2; 2</m:t>
                          </m:r>
                        </m:e>
                      </m:d>
                    </m:oMath>
                  </a14:m>
                  <a:r>
                    <a:rPr lang="vi-VN" sz="2400" dirty="0">
                      <a:latin typeface="+mj-lt"/>
                    </a:rPr>
                    <a:t>. </a:t>
                  </a:r>
                  <a:r>
                    <a:rPr lang="en-US" sz="2400" dirty="0">
                      <a:latin typeface="+mj-lt"/>
                    </a:rPr>
                    <a:t>				</a:t>
                  </a:r>
                  <a:r>
                    <a:rPr lang="en-US" sz="2400" b="1" kern="1200" dirty="0">
                      <a:solidFill>
                        <a:srgbClr val="FF0000"/>
                      </a:solidFill>
                      <a:latin typeface="Times New Roman" panose="02020603050405020304" pitchFamily="18" charset="0"/>
                      <a:ea typeface="+mn-ea"/>
                      <a:cs typeface="Times New Roman" panose="02020603050405020304" pitchFamily="18" charset="0"/>
                    </a:rPr>
                    <a:t>B.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3; −3</m:t>
                          </m:r>
                        </m:e>
                      </m:d>
                    </m:oMath>
                  </a14:m>
                  <a:r>
                    <a:rPr lang="en-US" sz="2400" dirty="0">
                      <a:latin typeface="+mj-lt"/>
                    </a:rPr>
                    <a:t> </a:t>
                  </a:r>
                  <a:endParaRPr lang="en-US" sz="2400" kern="1200" dirty="0">
                    <a:solidFill>
                      <a:srgbClr val="FF0000"/>
                    </a:solidFill>
                    <a:latin typeface="+mj-lt"/>
                    <a:ea typeface="+mn-ea"/>
                    <a:cs typeface="Times New Roman" pitchFamily="18" charset="0"/>
                  </a:endParaRPr>
                </a:p>
                <a:p>
                  <a:pPr defTabSz="685800">
                    <a:buClrTx/>
                  </a:pPr>
                  <a:r>
                    <a:rPr lang="en-US" sz="2400" b="1" kern="1200" dirty="0">
                      <a:solidFill>
                        <a:srgbClr val="FF0000"/>
                      </a:solidFill>
                      <a:latin typeface="Times New Roman" panose="02020603050405020304" pitchFamily="18" charset="0"/>
                      <a:ea typeface="+mn-ea"/>
                      <a:cs typeface="Times New Roman" panose="02020603050405020304" pitchFamily="18" charset="0"/>
                    </a:rPr>
                    <a:t>C.</a:t>
                  </a:r>
                  <a:r>
                    <a:rPr lang="en-US" sz="2400" b="1" kern="1200" dirty="0">
                      <a:solidFill>
                        <a:srgbClr val="FF0000"/>
                      </a:solidFill>
                      <a:latin typeface="+mj-lt"/>
                      <a:ea typeface="+mn-ea"/>
                      <a:cs typeface="Times New Roman" pitchFamily="18" charset="0"/>
                    </a:rPr>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 </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3</m:t>
                              </m:r>
                            </m:den>
                          </m:f>
                        </m:e>
                      </m:d>
                    </m:oMath>
                  </a14:m>
                  <a:r>
                    <a:rPr lang="en-US" sz="2400" dirty="0">
                      <a:latin typeface="+mj-lt"/>
                    </a:rPr>
                    <a:t>.				</a:t>
                  </a:r>
                  <a:r>
                    <a:rPr lang="en-US" sz="2400" b="1" kern="1200" dirty="0">
                      <a:solidFill>
                        <a:srgbClr val="FF0000"/>
                      </a:solidFill>
                      <a:latin typeface="Times New Roman" panose="02020603050405020304" pitchFamily="18" charset="0"/>
                      <a:ea typeface="+mn-ea"/>
                      <a:cs typeface="Times New Roman" panose="02020603050405020304" pitchFamily="18" charset="0"/>
                    </a:rPr>
                    <a:t>D.</a:t>
                  </a:r>
                  <a:r>
                    <a:rPr lang="en-US" sz="2400" b="1" kern="1200" dirty="0">
                      <a:solidFill>
                        <a:srgbClr val="FF0000"/>
                      </a:solidFill>
                      <a:latin typeface="+mj-lt"/>
                      <a:ea typeface="+mn-ea"/>
                      <a:cs typeface="Times New Roman" pitchFamily="18" charset="0"/>
                    </a:rPr>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 2</m:t>
                          </m:r>
                        </m:e>
                      </m:d>
                      <m:r>
                        <a:rPr lang="en-US" sz="2400" i="1">
                          <a:latin typeface="Cambria Math" panose="02040503050406030204" pitchFamily="18" charset="0"/>
                        </a:rPr>
                        <m:t>.</m:t>
                      </m:r>
                    </m:oMath>
                  </a14:m>
                  <a:endParaRPr lang="en-US" sz="2400" b="1" kern="1200" dirty="0">
                    <a:solidFill>
                      <a:srgbClr val="FF0000"/>
                    </a:solidFill>
                    <a:latin typeface="+mj-lt"/>
                    <a:ea typeface="+mn-ea"/>
                    <a:cs typeface="Times New Roman" pitchFamily="18" charset="0"/>
                  </a:endParaRPr>
                </a:p>
                <a:p>
                  <a:pPr defTabSz="685800">
                    <a:buClrTx/>
                  </a:pPr>
                  <a:endParaRPr lang="en-US" sz="1350" kern="1200" dirty="0">
                    <a:solidFill>
                      <a:prstClr val="black"/>
                    </a:solidFill>
                    <a:latin typeface="Calibri" panose="020F0502020204030204"/>
                    <a:ea typeface="+mn-ea"/>
                    <a:cs typeface="+mn-cs"/>
                  </a:endParaRPr>
                </a:p>
                <a:p>
                  <a:pPr defTabSz="685800">
                    <a:buClrTx/>
                  </a:pPr>
                  <a:endParaRPr lang="en-US" sz="1350" kern="1200" dirty="0">
                    <a:solidFill>
                      <a:prstClr val="black"/>
                    </a:solidFill>
                    <a:latin typeface="Calibri" panose="020F0502020204030204"/>
                    <a:ea typeface="+mn-ea"/>
                    <a:cs typeface="+mn-cs"/>
                  </a:endParaRPr>
                </a:p>
                <a:p>
                  <a:pPr defTabSz="685800">
                    <a:buClrTx/>
                  </a:pPr>
                  <a:endParaRPr lang="en-US" sz="1350" kern="1200" dirty="0">
                    <a:solidFill>
                      <a:prstClr val="black"/>
                    </a:solidFill>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55755" y="642275"/>
                  <a:ext cx="7161490" cy="2473464"/>
                </a:xfrm>
                <a:prstGeom prst="rect">
                  <a:avLst/>
                </a:prstGeom>
                <a:blipFill>
                  <a:blip r:embed="rId5"/>
                  <a:stretch>
                    <a:fillRect l="-1301" r="-2033"/>
                  </a:stretch>
                </a:blipFill>
              </p:spPr>
              <p:txBody>
                <a:bodyPr/>
                <a:lstStyle/>
                <a:p>
                  <a:r>
                    <a:rPr lang="en-US">
                      <a:noFill/>
                    </a:rPr>
                    <a:t> </a:t>
                  </a:r>
                </a:p>
              </p:txBody>
            </p:sp>
          </mc:Fallback>
        </mc:AlternateContent>
      </p:grpSp>
      <p:grpSp>
        <p:nvGrpSpPr>
          <p:cNvPr id="7" name="Group 6" descr="OPL20U25GSXzBJYl68kk8uQGfFKzs7yb1M4KJWUiLk6ZEvGF+qCIPSnY57AbBFCvTW$2024 ID13 T9CTST nhan sp KNTT$ STT 108+K4lPs7H94VUqPe2XwIsfPRnrXQE//QTEXxb8/8N4CNc6FpgZahzpTjFhMzSA7T/nHJa11DE8Ng2TP3iAmRczFlmslSuUNOgUeb6yRvs0="/>
          <p:cNvGrpSpPr/>
          <p:nvPr/>
        </p:nvGrpSpPr>
        <p:grpSpPr>
          <a:xfrm>
            <a:off x="1507331" y="2809960"/>
            <a:ext cx="6493670" cy="2420086"/>
            <a:chOff x="532813" y="3016778"/>
            <a:chExt cx="9296400" cy="3983685"/>
          </a:xfrm>
        </p:grpSpPr>
        <p:pic>
          <p:nvPicPr>
            <p:cNvPr id="3075" name="Picture 3" descr="D:\ẢNH LÀM CHIPI\MOI NHAT\81277115d54491d5dc558a5e282eb2dd.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3276013" y="296332"/>
              <a:ext cx="3809999" cy="9296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1415021" y="3016778"/>
                  <a:ext cx="7010400" cy="3983685"/>
                </a:xfrm>
                <a:prstGeom prst="rect">
                  <a:avLst/>
                </a:prstGeom>
                <a:noFill/>
              </p:spPr>
              <p:txBody>
                <a:bodyPr wrap="square" rtlCol="0">
                  <a:spAutoFit/>
                </a:bodyPr>
                <a:lstStyle/>
                <a:p>
                  <a:pPr defTabSz="685800">
                    <a:buClrTx/>
                  </a:pPr>
                  <a:endParaRPr lang="en-US" sz="3000" kern="1200" dirty="0">
                    <a:solidFill>
                      <a:prstClr val="black"/>
                    </a:solidFill>
                    <a:latin typeface="Times New Roman" panose="02020603050405020304" pitchFamily="18" charset="0"/>
                    <a:ea typeface="+mn-ea"/>
                    <a:cs typeface="Times New Roman" panose="02020603050405020304" pitchFamily="18" charset="0"/>
                  </a:endParaRPr>
                </a:p>
                <a:p>
                  <a:pPr defTabSz="685800">
                    <a:buClrTx/>
                  </a:pPr>
                  <a:endParaRPr lang="en-US" sz="3000" kern="1200" dirty="0">
                    <a:solidFill>
                      <a:prstClr val="black"/>
                    </a:solidFill>
                    <a:latin typeface="Times New Roman" panose="02020603050405020304" pitchFamily="18" charset="0"/>
                    <a:ea typeface="+mn-ea"/>
                    <a:cs typeface="Times New Roman" panose="02020603050405020304" pitchFamily="18" charset="0"/>
                  </a:endParaRPr>
                </a:p>
                <a:p>
                  <a:pPr algn="ctr" defTabSz="685800">
                    <a:buClrTx/>
                  </a:pPr>
                  <a:r>
                    <a:rPr lang="en-US" sz="3000" kern="1200" dirty="0" err="1">
                      <a:solidFill>
                        <a:prstClr val="black"/>
                      </a:solidFill>
                      <a:latin typeface="Times New Roman" panose="02020603050405020304" pitchFamily="18" charset="0"/>
                      <a:ea typeface="+mn-ea"/>
                      <a:cs typeface="Times New Roman" panose="02020603050405020304" pitchFamily="18" charset="0"/>
                    </a:rPr>
                    <a:t>Đáp</a:t>
                  </a:r>
                  <a:r>
                    <a:rPr lang="en-US" sz="3000" kern="1200" dirty="0">
                      <a:solidFill>
                        <a:prstClr val="black"/>
                      </a:solidFill>
                      <a:latin typeface="Times New Roman" panose="02020603050405020304" pitchFamily="18" charset="0"/>
                      <a:ea typeface="+mn-ea"/>
                      <a:cs typeface="Times New Roman" panose="02020603050405020304" pitchFamily="18" charset="0"/>
                    </a:rPr>
                    <a:t> </a:t>
                  </a:r>
                  <a:r>
                    <a:rPr lang="en-US" sz="3000" kern="1200" dirty="0" err="1">
                      <a:solidFill>
                        <a:prstClr val="black"/>
                      </a:solidFill>
                      <a:latin typeface="Times New Roman" panose="02020603050405020304" pitchFamily="18" charset="0"/>
                      <a:ea typeface="+mn-ea"/>
                      <a:cs typeface="Times New Roman" panose="02020603050405020304" pitchFamily="18" charset="0"/>
                    </a:rPr>
                    <a:t>án</a:t>
                  </a:r>
                  <a:r>
                    <a:rPr lang="en-US" sz="3000" kern="1200" dirty="0">
                      <a:solidFill>
                        <a:prstClr val="black"/>
                      </a:solidFill>
                      <a:latin typeface="Times New Roman" panose="02020603050405020304" pitchFamily="18" charset="0"/>
                      <a:ea typeface="+mn-ea"/>
                      <a:cs typeface="Times New Roman" panose="02020603050405020304" pitchFamily="18" charset="0"/>
                    </a:rPr>
                    <a:t> :  </a:t>
                  </a:r>
                  <a:r>
                    <a:rPr lang="vi-VN" sz="3000" b="1" kern="1200" dirty="0">
                      <a:solidFill>
                        <a:srgbClr val="FF0000"/>
                      </a:solidFill>
                      <a:latin typeface="Times New Roman" panose="02020603050405020304" pitchFamily="18" charset="0"/>
                      <a:ea typeface="+mn-ea"/>
                      <a:cs typeface="Times New Roman" panose="02020603050405020304" pitchFamily="18" charset="0"/>
                    </a:rPr>
                    <a:t>D.</a:t>
                  </a:r>
                  <a:r>
                    <a:rPr lang="en-US" sz="3000" b="1" kern="1200" dirty="0">
                      <a:solidFill>
                        <a:srgbClr val="FF0000"/>
                      </a:solidFill>
                      <a:latin typeface="Times New Roman" panose="02020603050405020304" pitchFamily="18" charset="0"/>
                      <a:ea typeface="+mn-ea"/>
                      <a:cs typeface="Times New Roman" panose="02020603050405020304" pitchFamily="18" charset="0"/>
                    </a:rPr>
                    <a:t> </a:t>
                  </a:r>
                  <a14:m>
                    <m:oMath xmlns:m="http://schemas.openxmlformats.org/officeDocument/2006/math">
                      <m:d>
                        <m:dPr>
                          <m:ctrlPr>
                            <a:rPr lang="en-US" sz="3200" i="1" smtClean="0">
                              <a:latin typeface="Cambria Math" panose="02040503050406030204" pitchFamily="18" charset="0"/>
                            </a:rPr>
                          </m:ctrlPr>
                        </m:dPr>
                        <m:e>
                          <m:r>
                            <a:rPr lang="en-US" sz="3200" i="1">
                              <a:latin typeface="Cambria Math" panose="02040503050406030204" pitchFamily="18" charset="0"/>
                            </a:rPr>
                            <m:t>−1; 2</m:t>
                          </m:r>
                        </m:e>
                      </m:d>
                      <m:r>
                        <a:rPr lang="en-US" sz="3200" i="1">
                          <a:latin typeface="Cambria Math" panose="02040503050406030204" pitchFamily="18" charset="0"/>
                        </a:rPr>
                        <m:t>.</m:t>
                      </m:r>
                    </m:oMath>
                  </a14:m>
                  <a:r>
                    <a:rPr lang="vi-VN" sz="3000" b="1" kern="1200" dirty="0">
                      <a:solidFill>
                        <a:srgbClr val="FF0000"/>
                      </a:solidFill>
                      <a:latin typeface="Times New Roman" panose="02020603050405020304" pitchFamily="18" charset="0"/>
                      <a:ea typeface="+mn-ea"/>
                      <a:cs typeface="Times New Roman" panose="02020603050405020304" pitchFamily="18" charset="0"/>
                    </a:rPr>
                    <a:t> </a:t>
                  </a:r>
                  <a:endParaRPr lang="en-US" sz="3000" kern="1200" dirty="0">
                    <a:solidFill>
                      <a:prstClr val="black"/>
                    </a:solidFill>
                    <a:latin typeface="Times New Roman" panose="02020603050405020304" pitchFamily="18" charset="0"/>
                    <a:ea typeface="+mn-ea"/>
                    <a:cs typeface="Times New Roman" panose="02020603050405020304" pitchFamily="18" charset="0"/>
                  </a:endParaRPr>
                </a:p>
                <a:p>
                  <a:pPr algn="ctr" defTabSz="685800">
                    <a:buClrTx/>
                  </a:pPr>
                  <a:endParaRPr lang="en-US" sz="3000" kern="1200" dirty="0">
                    <a:solidFill>
                      <a:prstClr val="black"/>
                    </a:solidFill>
                    <a:latin typeface="Times New Roman" panose="02020603050405020304" pitchFamily="18" charset="0"/>
                    <a:ea typeface="+mn-ea"/>
                    <a:cs typeface="Times New Roman" panose="02020603050405020304" pitchFamily="18" charset="0"/>
                  </a:endParaRPr>
                </a:p>
                <a:p>
                  <a:pPr algn="ctr" defTabSz="685800">
                    <a:buClrTx/>
                  </a:pPr>
                  <a:endParaRPr lang="en-US" sz="30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15021" y="3016778"/>
                  <a:ext cx="7010400" cy="3983685"/>
                </a:xfrm>
                <a:prstGeom prst="rect">
                  <a:avLst/>
                </a:prstGeom>
                <a:blipFill>
                  <a:blip r:embed="rId7"/>
                  <a:stretch>
                    <a:fillRect/>
                  </a:stretch>
                </a:blipFill>
              </p:spPr>
              <p:txBody>
                <a:bodyPr/>
                <a:lstStyle/>
                <a:p>
                  <a:r>
                    <a:rPr lang="en-US">
                      <a:noFill/>
                    </a:rPr>
                    <a:t> </a:t>
                  </a:r>
                </a:p>
              </p:txBody>
            </p:sp>
          </mc:Fallback>
        </mc:AlternateContent>
      </p:grpSp>
      <p:pic>
        <p:nvPicPr>
          <p:cNvPr id="3076" name="Picture 4" descr="OPL20U25GSXzBJYl68kk8uQGfFKzs7yb1M4KJWUiLk6ZEvGF+qCIPSnY57AbBFCvTW$2024 ID13 T9CTST nhan sp KNTT$ STT 108+K4lPs7H94VUqPe2XwIsfPRnrXQE//QTEXxb8/8N4CNc6FpgZahzpTjFhMzSA7T/nHJa11DE8Ng2TP3iAmRczFlmslSuUNOgUeb6yRvs0=">
            <a:hlinkClick r:id="rId8" action="ppaction://hlinksldjump"/>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875" y="71438"/>
            <a:ext cx="528638" cy="5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UNTDOWN TIMER ( v 679 ) 30 sec with sound music effects 4K" descr="OPL20U25GSXzBJYl68kk8uQGfFKzs7yb1M4KJWUiLk6ZEvGF+qCIPSnY57AbBFCvTW$2024 ID13 T9CTST nhan sp KNTT$ STT 108+K4lPs7H94VUqPe2XwIsfPRnrXQE//QTEXxb8/8N4CNc6FpgZahzpTjFhMzSA7T/nHJa11DE8Ng2TP3iAmRczFlmslSuUNOgUeb6yRvs0=">
            <a:hlinkClick r:id="" action="ppaction://media"/>
            <a:extLst>
              <a:ext uri="{FF2B5EF4-FFF2-40B4-BE49-F238E27FC236}">
                <a16:creationId xmlns:a16="http://schemas.microsoft.com/office/drawing/2014/main" id="{A2B98506-D2C1-ADB4-5C87-A4539039D98D}"/>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64546" y="72614"/>
            <a:ext cx="984382" cy="553715"/>
          </a:xfrm>
          <a:prstGeom prst="rect">
            <a:avLst/>
          </a:prstGeom>
        </p:spPr>
      </p:pic>
    </p:spTree>
    <p:extLst>
      <p:ext uri="{BB962C8B-B14F-4D97-AF65-F5344CB8AC3E}">
        <p14:creationId xmlns:p14="http://schemas.microsoft.com/office/powerpoint/2010/main" val="218722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mediacall" presetSubtype="0" fill="hold" nodeType="withEffect">
                                  <p:stCondLst>
                                    <p:cond delay="0"/>
                                  </p:stCondLst>
                                  <p:childTnLst>
                                    <p:cmd type="call" cmd="playFrom(0.0)">
                                      <p:cBhvr>
                                        <p:cTn id="9" dur="33042"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OPL20U25GSXzBJYl68kk8uQGfFKzs7yb1M4KJWUiLk6ZEvGF+qCIPSnY57AbBFCvTW$2024 ID13 T9CTST nhan sp KNTT$ STT 108+K4lPs7H94VUqPe2XwIsfPRnrXQE//QTEXxb8/8N4CNc6FpgZahzpTjFhMzSA7T/nHJa11DE8Ng2TP3iAmRczFlmslSuUNOgUeb6yRvs0="/>
          <p:cNvGrpSpPr/>
          <p:nvPr/>
        </p:nvGrpSpPr>
        <p:grpSpPr>
          <a:xfrm>
            <a:off x="400729" y="12083"/>
            <a:ext cx="7640264" cy="2514600"/>
            <a:chOff x="414493" y="304799"/>
            <a:chExt cx="7623399" cy="2647951"/>
          </a:xfrm>
        </p:grpSpPr>
        <p:pic>
          <p:nvPicPr>
            <p:cNvPr id="3074" name="Picture 2" descr="D:\ẢNH LÀM CHIPI\MOI NHAT\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902217" y="-2182925"/>
              <a:ext cx="2647951" cy="76233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436333" y="883353"/>
                  <a:ext cx="6280445" cy="1895974"/>
                </a:xfrm>
                <a:prstGeom prst="rect">
                  <a:avLst/>
                </a:prstGeom>
                <a:noFill/>
              </p:spPr>
              <p:txBody>
                <a:bodyPr wrap="square" rtlCol="0">
                  <a:spAutoFit/>
                </a:bodyPr>
                <a:lstStyle/>
                <a:p>
                  <a:pPr defTabSz="685800">
                    <a:buClrTx/>
                  </a:pPr>
                  <a:r>
                    <a:rPr lang="en-US" sz="2100" b="1" kern="1200" dirty="0">
                      <a:solidFill>
                        <a:srgbClr val="FF0000"/>
                      </a:solidFill>
                      <a:latin typeface="Times New Roman" pitchFamily="18" charset="0"/>
                      <a:ea typeface="+mn-ea"/>
                      <a:cs typeface="Times New Roman" pitchFamily="18" charset="0"/>
                    </a:rPr>
                    <a:t>Câu 3: </a:t>
                  </a:r>
                  <a:r>
                    <a:rPr lang="en-US" sz="2100" b="1" kern="1200" dirty="0" err="1">
                      <a:solidFill>
                        <a:srgbClr val="FF0000"/>
                      </a:solidFill>
                      <a:latin typeface="Times New Roman" pitchFamily="18" charset="0"/>
                      <a:ea typeface="+mn-ea"/>
                      <a:cs typeface="Times New Roman" pitchFamily="18" charset="0"/>
                    </a:rPr>
                    <a:t>Nghiệm</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tổng</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quát</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của</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phương</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trình</a:t>
                  </a:r>
                  <a:r>
                    <a:rPr lang="en-US" sz="2100" b="1" kern="1200" dirty="0">
                      <a:solidFill>
                        <a:srgbClr val="FF0000"/>
                      </a:solidFill>
                      <a:latin typeface="Times New Roman" pitchFamily="18" charset="0"/>
                      <a:ea typeface="+mn-ea"/>
                      <a:cs typeface="Times New Roman" pitchFamily="18" charset="0"/>
                    </a:rPr>
                    <a:t> </a:t>
                  </a:r>
                </a:p>
                <a:p>
                  <a:pPr defTabSz="685800">
                    <a:buClrTx/>
                  </a:pPr>
                  <a14:m>
                    <m:oMath xmlns:m="http://schemas.openxmlformats.org/officeDocument/2006/math">
                      <m:r>
                        <a:rPr lang="en-US" sz="2100" b="1" i="1" kern="1200" smtClean="0">
                          <a:solidFill>
                            <a:srgbClr val="FF0000"/>
                          </a:solidFill>
                          <a:latin typeface="Cambria Math" panose="02040503050406030204" pitchFamily="18" charset="0"/>
                          <a:ea typeface="+mn-ea"/>
                          <a:cs typeface="Times New Roman" pitchFamily="18" charset="0"/>
                        </a:rPr>
                        <m:t>𝟒</m:t>
                      </m:r>
                      <m:r>
                        <a:rPr lang="en-US" sz="2100" b="1" i="1" kern="1200" smtClean="0">
                          <a:solidFill>
                            <a:srgbClr val="FF0000"/>
                          </a:solidFill>
                          <a:latin typeface="Cambria Math" panose="02040503050406030204" pitchFamily="18" charset="0"/>
                          <a:ea typeface="+mn-ea"/>
                          <a:cs typeface="Times New Roman" pitchFamily="18" charset="0"/>
                        </a:rPr>
                        <m:t>𝒙</m:t>
                      </m:r>
                      <m:r>
                        <a:rPr lang="en-US" sz="2100" b="1" i="1" kern="1200" smtClean="0">
                          <a:solidFill>
                            <a:srgbClr val="FF0000"/>
                          </a:solidFill>
                          <a:latin typeface="Cambria Math" panose="02040503050406030204" pitchFamily="18" charset="0"/>
                          <a:ea typeface="+mn-ea"/>
                          <a:cs typeface="Times New Roman" pitchFamily="18" charset="0"/>
                        </a:rPr>
                        <m:t>+</m:t>
                      </m:r>
                      <m:r>
                        <a:rPr lang="en-US" sz="2100" b="1" i="1" kern="1200" smtClean="0">
                          <a:solidFill>
                            <a:srgbClr val="FF0000"/>
                          </a:solidFill>
                          <a:latin typeface="Cambria Math" panose="02040503050406030204" pitchFamily="18" charset="0"/>
                          <a:ea typeface="+mn-ea"/>
                          <a:cs typeface="Times New Roman" pitchFamily="18" charset="0"/>
                        </a:rPr>
                        <m:t>𝟎</m:t>
                      </m:r>
                      <m:r>
                        <a:rPr lang="en-US" sz="2100" b="1" i="1" kern="1200" smtClean="0">
                          <a:solidFill>
                            <a:srgbClr val="FF0000"/>
                          </a:solidFill>
                          <a:latin typeface="Cambria Math" panose="02040503050406030204" pitchFamily="18" charset="0"/>
                          <a:ea typeface="+mn-ea"/>
                          <a:cs typeface="Times New Roman" pitchFamily="18" charset="0"/>
                        </a:rPr>
                        <m:t>𝒚</m:t>
                      </m:r>
                      <m:r>
                        <a:rPr lang="en-US" sz="2100" b="1" i="1" kern="1200" smtClean="0">
                          <a:solidFill>
                            <a:srgbClr val="FF0000"/>
                          </a:solidFill>
                          <a:latin typeface="Cambria Math" panose="02040503050406030204" pitchFamily="18" charset="0"/>
                          <a:ea typeface="+mn-ea"/>
                          <a:cs typeface="Times New Roman" pitchFamily="18" charset="0"/>
                        </a:rPr>
                        <m:t>=</m:t>
                      </m:r>
                      <m:r>
                        <a:rPr lang="en-US" sz="2100" b="1" i="1" kern="1200" smtClean="0">
                          <a:solidFill>
                            <a:srgbClr val="FF0000"/>
                          </a:solidFill>
                          <a:latin typeface="Cambria Math" panose="02040503050406030204" pitchFamily="18" charset="0"/>
                          <a:ea typeface="+mn-ea"/>
                          <a:cs typeface="Times New Roman" pitchFamily="18" charset="0"/>
                        </a:rPr>
                        <m:t>𝟒</m:t>
                      </m:r>
                      <m:r>
                        <a:rPr lang="en-US" sz="2100" b="1" i="1" kern="1200" smtClean="0">
                          <a:solidFill>
                            <a:srgbClr val="FF0000"/>
                          </a:solidFill>
                          <a:latin typeface="Cambria Math" panose="02040503050406030204" pitchFamily="18" charset="0"/>
                          <a:ea typeface="+mn-ea"/>
                          <a:cs typeface="Times New Roman" pitchFamily="18" charset="0"/>
                        </a:rPr>
                        <m:t> </m:t>
                      </m:r>
                    </m:oMath>
                  </a14:m>
                  <a:r>
                    <a:rPr lang="en-US" sz="2100" b="1" kern="1200" dirty="0">
                      <a:solidFill>
                        <a:srgbClr val="FF0000"/>
                      </a:solidFill>
                      <a:latin typeface="Times New Roman" pitchFamily="18" charset="0"/>
                      <a:ea typeface="+mn-ea"/>
                      <a:cs typeface="Times New Roman" pitchFamily="18" charset="0"/>
                    </a:rPr>
                    <a:t> là</a:t>
                  </a:r>
                </a:p>
                <a:p>
                  <a:pPr defTabSz="685800">
                    <a:buClrTx/>
                  </a:pPr>
                  <a14:m>
                    <m:oMath xmlns:m="http://schemas.openxmlformats.org/officeDocument/2006/math">
                      <m:r>
                        <m:rPr>
                          <m:nor/>
                        </m:rPr>
                        <a:rPr lang="vi-VN" sz="2400" b="1" kern="1200" dirty="0">
                          <a:solidFill>
                            <a:srgbClr val="FF0000"/>
                          </a:solidFill>
                          <a:latin typeface="Times New Roman" panose="02020603050405020304" pitchFamily="18" charset="0"/>
                          <a:ea typeface="+mn-ea"/>
                          <a:cs typeface="Times New Roman" panose="02020603050405020304" pitchFamily="18" charset="0"/>
                        </a:rPr>
                        <m:t>A</m:t>
                      </m:r>
                      <m:r>
                        <m:rPr>
                          <m:nor/>
                        </m:rPr>
                        <a:rPr lang="vi-VN" sz="2400" b="1" kern="1200" dirty="0">
                          <a:solidFill>
                            <a:srgbClr val="FF0000"/>
                          </a:solidFill>
                          <a:latin typeface="Times New Roman" panose="02020603050405020304" pitchFamily="18" charset="0"/>
                          <a:ea typeface="+mn-ea"/>
                          <a:cs typeface="Times New Roman" panose="02020603050405020304" pitchFamily="18" charset="0"/>
                        </a:rPr>
                        <m:t>.</m:t>
                      </m:r>
                      <m:r>
                        <a:rPr lang="en-US" sz="2400" i="1" kern="1200" smtClean="0">
                          <a:solidFill>
                            <a:prstClr val="black"/>
                          </a:solidFill>
                          <a:latin typeface="Cambria Math" panose="02040503050406030204" pitchFamily="18" charset="0"/>
                          <a:ea typeface="+mn-ea"/>
                          <a:cs typeface="Times New Roman" pitchFamily="18" charset="0"/>
                        </a:rPr>
                        <m:t> </m:t>
                      </m:r>
                      <m:r>
                        <a:rPr lang="en-US" sz="2400" b="0" i="1" kern="1200" smtClean="0">
                          <a:solidFill>
                            <a:prstClr val="black"/>
                          </a:solidFill>
                          <a:latin typeface="Cambria Math" panose="02040503050406030204" pitchFamily="18" charset="0"/>
                          <a:ea typeface="+mn-ea"/>
                          <a:cs typeface="Times New Roman" pitchFamily="18" charset="0"/>
                        </a:rPr>
                        <m:t> </m:t>
                      </m:r>
                      <m:d>
                        <m:dPr>
                          <m:ctrlPr>
                            <a:rPr lang="en-US" sz="2400" i="1" kern="1200" smtClean="0">
                              <a:solidFill>
                                <a:prstClr val="black"/>
                              </a:solidFill>
                              <a:latin typeface="Cambria Math" panose="02040503050406030204" pitchFamily="18" charset="0"/>
                              <a:ea typeface="+mn-ea"/>
                              <a:cs typeface="Times New Roman" pitchFamily="18" charset="0"/>
                            </a:rPr>
                          </m:ctrlPr>
                        </m:dPr>
                        <m:e>
                          <m:r>
                            <a:rPr lang="en-US" sz="2400" b="0" i="1" kern="1200" smtClean="0">
                              <a:solidFill>
                                <a:prstClr val="black"/>
                              </a:solidFill>
                              <a:latin typeface="Cambria Math" panose="02040503050406030204" pitchFamily="18" charset="0"/>
                              <a:ea typeface="+mn-ea"/>
                              <a:cs typeface="Times New Roman" pitchFamily="18" charset="0"/>
                            </a:rPr>
                            <m:t>1;</m:t>
                          </m:r>
                          <m:r>
                            <a:rPr lang="en-US" sz="2400" b="0" i="1" kern="1200" smtClean="0">
                              <a:solidFill>
                                <a:prstClr val="black"/>
                              </a:solidFill>
                              <a:latin typeface="Cambria Math" panose="02040503050406030204" pitchFamily="18" charset="0"/>
                              <a:ea typeface="+mn-ea"/>
                              <a:cs typeface="Times New Roman" pitchFamily="18" charset="0"/>
                            </a:rPr>
                            <m:t>𝑦</m:t>
                          </m:r>
                        </m:e>
                      </m:d>
                      <m:r>
                        <a:rPr lang="en-US" sz="2400" b="0" i="1" kern="1200" smtClean="0">
                          <a:solidFill>
                            <a:prstClr val="black"/>
                          </a:solidFill>
                          <a:latin typeface="Cambria Math" panose="02040503050406030204" pitchFamily="18" charset="0"/>
                          <a:ea typeface="+mn-ea"/>
                          <a:cs typeface="Times New Roman" pitchFamily="18" charset="0"/>
                        </a:rPr>
                        <m:t>, </m:t>
                      </m:r>
                      <m:r>
                        <a:rPr lang="en-US" sz="2400" b="0" i="1" kern="1200" smtClean="0">
                          <a:solidFill>
                            <a:prstClr val="black"/>
                          </a:solidFill>
                          <a:latin typeface="Cambria Math" panose="02040503050406030204" pitchFamily="18" charset="0"/>
                          <a:ea typeface="+mn-ea"/>
                          <a:cs typeface="Times New Roman" pitchFamily="18" charset="0"/>
                        </a:rPr>
                        <m:t>𝑦</m:t>
                      </m:r>
                      <m:r>
                        <a:rPr lang="en-US" sz="2400" b="0" i="1" kern="1200" smtClean="0">
                          <a:solidFill>
                            <a:prstClr val="black"/>
                          </a:solidFill>
                          <a:latin typeface="Cambria Math" panose="02040503050406030204" pitchFamily="18" charset="0"/>
                          <a:ea typeface="Cambria Math" panose="02040503050406030204" pitchFamily="18" charset="0"/>
                          <a:cs typeface="Times New Roman" pitchFamily="18" charset="0"/>
                        </a:rPr>
                        <m:t>∈</m:t>
                      </m:r>
                      <m:r>
                        <a:rPr lang="en-US" sz="2400" b="0" i="1" kern="1200" smtClean="0">
                          <a:solidFill>
                            <a:prstClr val="black"/>
                          </a:solidFill>
                          <a:latin typeface="Cambria Math" panose="02040503050406030204" pitchFamily="18" charset="0"/>
                          <a:ea typeface="Cambria Math" panose="02040503050406030204" pitchFamily="18" charset="0"/>
                          <a:cs typeface="Times New Roman" pitchFamily="18" charset="0"/>
                        </a:rPr>
                        <m:t>𝑅</m:t>
                      </m:r>
                      <m:r>
                        <a:rPr lang="en-US" sz="2400" b="0" i="1" kern="1200" smtClean="0">
                          <a:solidFill>
                            <a:prstClr val="black"/>
                          </a:solidFill>
                          <a:latin typeface="Cambria Math" panose="02040503050406030204" pitchFamily="18" charset="0"/>
                          <a:ea typeface="Cambria Math" panose="02040503050406030204" pitchFamily="18" charset="0"/>
                          <a:cs typeface="Times New Roman" pitchFamily="18" charset="0"/>
                        </a:rPr>
                        <m:t>.</m:t>
                      </m:r>
                    </m:oMath>
                  </a14:m>
                  <a:r>
                    <a:rPr lang="en-US" sz="2100" b="1" kern="1200" dirty="0">
                      <a:solidFill>
                        <a:srgbClr val="FF0000"/>
                      </a:solidFill>
                      <a:latin typeface="Times New Roman" pitchFamily="18" charset="0"/>
                      <a:ea typeface="+mn-ea"/>
                      <a:cs typeface="Times New Roman" pitchFamily="18" charset="0"/>
                    </a:rPr>
                    <a:t>			B.   </a:t>
                  </a:r>
                  <a14:m>
                    <m:oMath xmlns:m="http://schemas.openxmlformats.org/officeDocument/2006/math">
                      <m:d>
                        <m:dPr>
                          <m:ctrlPr>
                            <a:rPr lang="en-US" sz="2400" i="1" kern="1200" smtClean="0">
                              <a:solidFill>
                                <a:schemeClr val="tx1"/>
                              </a:solidFill>
                              <a:latin typeface="Cambria Math" panose="02040503050406030204" pitchFamily="18" charset="0"/>
                              <a:ea typeface="+mn-ea"/>
                              <a:cs typeface="Times New Roman" pitchFamily="18" charset="0"/>
                            </a:rPr>
                          </m:ctrlPr>
                        </m:dPr>
                        <m:e>
                          <m:r>
                            <a:rPr lang="en-US" sz="2400" b="0" i="1" kern="1200" smtClean="0">
                              <a:solidFill>
                                <a:schemeClr val="tx1"/>
                              </a:solidFill>
                              <a:latin typeface="Cambria Math" panose="02040503050406030204" pitchFamily="18" charset="0"/>
                              <a:ea typeface="+mn-ea"/>
                              <a:cs typeface="Times New Roman" pitchFamily="18" charset="0"/>
                            </a:rPr>
                            <m:t>1;0</m:t>
                          </m:r>
                        </m:e>
                      </m:d>
                    </m:oMath>
                  </a14:m>
                  <a:endParaRPr lang="en-US" sz="2400" kern="1200" dirty="0">
                    <a:solidFill>
                      <a:srgbClr val="FF0000"/>
                    </a:solidFill>
                    <a:latin typeface="Times New Roman" pitchFamily="18" charset="0"/>
                    <a:ea typeface="+mn-ea"/>
                    <a:cs typeface="Times New Roman" pitchFamily="18" charset="0"/>
                  </a:endParaRPr>
                </a:p>
                <a:p>
                  <a:pPr defTabSz="685800">
                    <a:buClrTx/>
                  </a:pPr>
                  <a:r>
                    <a:rPr lang="en-US" sz="2100" b="1" kern="1200" dirty="0">
                      <a:solidFill>
                        <a:srgbClr val="FF0000"/>
                      </a:solidFill>
                      <a:latin typeface="Times New Roman" pitchFamily="18" charset="0"/>
                      <a:ea typeface="+mn-ea"/>
                      <a:cs typeface="Times New Roman" pitchFamily="18" charset="0"/>
                    </a:rPr>
                    <a:t>C.   </a:t>
                  </a:r>
                  <a14:m>
                    <m:oMath xmlns:m="http://schemas.openxmlformats.org/officeDocument/2006/math">
                      <m:r>
                        <a:rPr lang="en-US" sz="2100" b="0" i="1" kern="1200" smtClean="0">
                          <a:solidFill>
                            <a:schemeClr val="tx1"/>
                          </a:solidFill>
                          <a:latin typeface="Cambria Math" panose="02040503050406030204" pitchFamily="18" charset="0"/>
                          <a:ea typeface="+mn-ea"/>
                          <a:cs typeface="Times New Roman" pitchFamily="18" charset="0"/>
                        </a:rPr>
                        <m:t>𝑥</m:t>
                      </m:r>
                      <m:r>
                        <a:rPr lang="en-US" sz="2100" b="0" i="1" kern="1200" smtClean="0">
                          <a:solidFill>
                            <a:schemeClr val="tx1"/>
                          </a:solidFill>
                          <a:latin typeface="Cambria Math" panose="02040503050406030204" pitchFamily="18" charset="0"/>
                          <a:ea typeface="+mn-ea"/>
                          <a:cs typeface="Times New Roman" pitchFamily="18" charset="0"/>
                        </a:rPr>
                        <m:t>+</m:t>
                      </m:r>
                      <m:r>
                        <a:rPr lang="en-US" sz="2100" b="0" i="1" kern="1200" smtClean="0">
                          <a:solidFill>
                            <a:schemeClr val="tx1"/>
                          </a:solidFill>
                          <a:latin typeface="Cambria Math" panose="02040503050406030204" pitchFamily="18" charset="0"/>
                          <a:ea typeface="+mn-ea"/>
                          <a:cs typeface="Times New Roman" pitchFamily="18" charset="0"/>
                        </a:rPr>
                        <m:t>𝑦</m:t>
                      </m:r>
                      <m:r>
                        <a:rPr lang="en-US" sz="2100" b="0" i="1" kern="1200" smtClean="0">
                          <a:solidFill>
                            <a:schemeClr val="tx1"/>
                          </a:solidFill>
                          <a:latin typeface="Cambria Math" panose="02040503050406030204" pitchFamily="18" charset="0"/>
                          <a:ea typeface="+mn-ea"/>
                          <a:cs typeface="Times New Roman" pitchFamily="18" charset="0"/>
                        </a:rPr>
                        <m:t>=1</m:t>
                      </m:r>
                    </m:oMath>
                  </a14:m>
                  <a:r>
                    <a:rPr lang="en-US" sz="2100" kern="1200" dirty="0">
                      <a:solidFill>
                        <a:schemeClr val="tx1"/>
                      </a:solidFill>
                      <a:latin typeface="Times New Roman" pitchFamily="18" charset="0"/>
                      <a:ea typeface="+mn-ea"/>
                      <a:cs typeface="Times New Roman" pitchFamily="18" charset="0"/>
                    </a:rPr>
                    <a:t>.                           </a:t>
                  </a:r>
                  <a:r>
                    <a:rPr lang="en-US" sz="2100" b="1" kern="1200" dirty="0">
                      <a:solidFill>
                        <a:srgbClr val="FF0000"/>
                      </a:solidFill>
                      <a:latin typeface="Times New Roman" pitchFamily="18" charset="0"/>
                      <a:ea typeface="+mn-ea"/>
                      <a:cs typeface="Times New Roman" pitchFamily="18" charset="0"/>
                    </a:rPr>
                    <a:t>D. </a:t>
                  </a:r>
                  <a14:m>
                    <m:oMath xmlns:m="http://schemas.openxmlformats.org/officeDocument/2006/math">
                      <m:d>
                        <m:dPr>
                          <m:ctrlPr>
                            <a:rPr lang="en-US" sz="2400" i="1" kern="1200" smtClean="0">
                              <a:solidFill>
                                <a:schemeClr val="tx1"/>
                              </a:solidFill>
                              <a:latin typeface="Cambria Math" panose="02040503050406030204" pitchFamily="18" charset="0"/>
                              <a:ea typeface="+mn-ea"/>
                              <a:cs typeface="Times New Roman" pitchFamily="18" charset="0"/>
                            </a:rPr>
                          </m:ctrlPr>
                        </m:dPr>
                        <m:e>
                          <m:r>
                            <a:rPr lang="en-US" sz="2400" b="0" i="1" kern="1200" smtClean="0">
                              <a:solidFill>
                                <a:schemeClr val="tx1"/>
                              </a:solidFill>
                              <a:latin typeface="Cambria Math" panose="02040503050406030204" pitchFamily="18" charset="0"/>
                              <a:ea typeface="+mn-ea"/>
                              <a:cs typeface="Times New Roman" pitchFamily="18" charset="0"/>
                            </a:rPr>
                            <m:t>0;</m:t>
                          </m:r>
                          <m:r>
                            <a:rPr lang="en-US" sz="2400" b="0" i="1" kern="1200" smtClean="0">
                              <a:solidFill>
                                <a:schemeClr val="tx1"/>
                              </a:solidFill>
                              <a:latin typeface="Cambria Math" panose="02040503050406030204" pitchFamily="18" charset="0"/>
                              <a:ea typeface="+mn-ea"/>
                              <a:cs typeface="Times New Roman" pitchFamily="18" charset="0"/>
                            </a:rPr>
                            <m:t>𝑦</m:t>
                          </m:r>
                        </m:e>
                      </m:d>
                      <m:r>
                        <a:rPr lang="en-US" sz="2400" b="0" i="1" kern="1200" smtClean="0">
                          <a:solidFill>
                            <a:schemeClr val="tx1"/>
                          </a:solidFill>
                          <a:latin typeface="Cambria Math" panose="02040503050406030204" pitchFamily="18" charset="0"/>
                          <a:ea typeface="+mn-ea"/>
                          <a:cs typeface="Times New Roman" pitchFamily="18" charset="0"/>
                        </a:rPr>
                        <m:t>, </m:t>
                      </m:r>
                      <m:r>
                        <a:rPr lang="en-US" sz="2400" b="0" i="1" kern="1200" smtClean="0">
                          <a:solidFill>
                            <a:schemeClr val="tx1"/>
                          </a:solidFill>
                          <a:latin typeface="Cambria Math" panose="02040503050406030204" pitchFamily="18" charset="0"/>
                          <a:ea typeface="+mn-ea"/>
                          <a:cs typeface="Times New Roman" pitchFamily="18" charset="0"/>
                        </a:rPr>
                        <m:t>𝑦</m:t>
                      </m:r>
                      <m:r>
                        <a:rPr lang="en-US" sz="2400" b="0" i="1" kern="1200" smtClean="0">
                          <a:solidFill>
                            <a:schemeClr val="tx1"/>
                          </a:solidFill>
                          <a:latin typeface="Cambria Math" panose="02040503050406030204" pitchFamily="18" charset="0"/>
                          <a:ea typeface="Cambria Math" panose="02040503050406030204" pitchFamily="18" charset="0"/>
                          <a:cs typeface="Times New Roman" pitchFamily="18" charset="0"/>
                        </a:rPr>
                        <m:t>∈</m:t>
                      </m:r>
                      <m:r>
                        <a:rPr lang="en-US" sz="2400" b="0" i="1" kern="1200" smtClean="0">
                          <a:solidFill>
                            <a:schemeClr val="tx1"/>
                          </a:solidFill>
                          <a:latin typeface="Cambria Math" panose="02040503050406030204" pitchFamily="18" charset="0"/>
                          <a:ea typeface="Cambria Math" panose="02040503050406030204" pitchFamily="18" charset="0"/>
                          <a:cs typeface="Times New Roman" pitchFamily="18" charset="0"/>
                        </a:rPr>
                        <m:t>𝑅</m:t>
                      </m:r>
                      <m:r>
                        <a:rPr lang="en-US" sz="2400" b="0" i="1" kern="1200" smtClean="0">
                          <a:solidFill>
                            <a:schemeClr val="tx1"/>
                          </a:solidFill>
                          <a:latin typeface="Cambria Math" panose="02040503050406030204" pitchFamily="18" charset="0"/>
                          <a:ea typeface="Cambria Math" panose="02040503050406030204" pitchFamily="18" charset="0"/>
                          <a:cs typeface="Times New Roman" pitchFamily="18" charset="0"/>
                        </a:rPr>
                        <m:t>.</m:t>
                      </m:r>
                    </m:oMath>
                  </a14:m>
                  <a:endParaRPr lang="en-US" sz="2400" kern="1200" dirty="0">
                    <a:solidFill>
                      <a:schemeClr val="tx1"/>
                    </a:solidFill>
                    <a:latin typeface="Times New Roman" pitchFamily="18" charset="0"/>
                    <a:ea typeface="+mn-ea"/>
                    <a:cs typeface="Times New Roman" pitchFamily="18" charset="0"/>
                  </a:endParaRPr>
                </a:p>
                <a:p>
                  <a:pPr defTabSz="685800">
                    <a:buClrTx/>
                  </a:pPr>
                  <a:endParaRPr lang="en-US" sz="2100" kern="1200" dirty="0">
                    <a:solidFill>
                      <a:srgbClr val="FF0000"/>
                    </a:solidFill>
                    <a:latin typeface="Times New Roman" pitchFamily="18" charset="0"/>
                    <a:ea typeface="+mn-ea"/>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36333" y="883353"/>
                  <a:ext cx="6280445" cy="1895974"/>
                </a:xfrm>
                <a:prstGeom prst="rect">
                  <a:avLst/>
                </a:prstGeom>
                <a:blipFill>
                  <a:blip r:embed="rId5"/>
                  <a:stretch>
                    <a:fillRect l="-1163" t="-2034"/>
                  </a:stretch>
                </a:blipFill>
              </p:spPr>
              <p:txBody>
                <a:bodyPr/>
                <a:lstStyle/>
                <a:p>
                  <a:r>
                    <a:rPr lang="en-US">
                      <a:noFill/>
                    </a:rPr>
                    <a:t> </a:t>
                  </a:r>
                </a:p>
              </p:txBody>
            </p:sp>
          </mc:Fallback>
        </mc:AlternateContent>
      </p:grpSp>
      <p:grpSp>
        <p:nvGrpSpPr>
          <p:cNvPr id="7" name="Group 6" descr="OPL20U25GSXzBJYl68kk8uQGfFKzs7yb1M4KJWUiLk6ZEvGF+qCIPSnY57AbBFCvTW$2024 ID13 T9CTST nhan sp KNTT$ STT 108+K4lPs7H94VUqPe2XwIsfPRnrXQE//QTEXxb8/8N4CNc6FpgZahzpTjFhMzSA7T/nHJa11DE8Ng2TP3iAmRczFlmslSuUNOgUeb6yRvs0="/>
          <p:cNvGrpSpPr/>
          <p:nvPr/>
        </p:nvGrpSpPr>
        <p:grpSpPr>
          <a:xfrm>
            <a:off x="313322" y="2456893"/>
            <a:ext cx="7933764" cy="2329419"/>
            <a:chOff x="751547" y="2835503"/>
            <a:chExt cx="7173255" cy="3450995"/>
          </a:xfrm>
        </p:grpSpPr>
        <p:pic>
          <p:nvPicPr>
            <p:cNvPr id="3075" name="Picture 3" descr="D:\ẢNH LÀM CHIPI\MOI NHAT\81277115d54491d5dc558a5e282eb2dd.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2697757" y="1059452"/>
              <a:ext cx="3280836" cy="7173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832974" y="2835503"/>
                  <a:ext cx="7010400" cy="3328550"/>
                </a:xfrm>
                <a:prstGeom prst="rect">
                  <a:avLst/>
                </a:prstGeom>
                <a:noFill/>
              </p:spPr>
              <p:txBody>
                <a:bodyPr wrap="square" rtlCol="0">
                  <a:spAutoFit/>
                </a:bodyPr>
                <a:lstStyle/>
                <a:p>
                  <a:pPr defTabSz="685800">
                    <a:buClrTx/>
                  </a:pPr>
                  <a:endParaRPr lang="en-US" sz="1350" kern="1200" dirty="0">
                    <a:solidFill>
                      <a:prstClr val="black"/>
                    </a:solidFill>
                    <a:latin typeface="Calibri" panose="020F0502020204030204"/>
                    <a:ea typeface="+mn-ea"/>
                    <a:cs typeface="+mn-cs"/>
                  </a:endParaRPr>
                </a:p>
                <a:p>
                  <a:pPr defTabSz="685800">
                    <a:buClrTx/>
                  </a:pPr>
                  <a:endParaRPr lang="en-US" sz="1350" kern="1200" dirty="0">
                    <a:solidFill>
                      <a:prstClr val="black"/>
                    </a:solidFill>
                    <a:latin typeface="Calibri" panose="020F0502020204030204"/>
                    <a:ea typeface="+mn-ea"/>
                    <a:cs typeface="+mn-cs"/>
                  </a:endParaRPr>
                </a:p>
                <a:p>
                  <a:pPr algn="ctr" defTabSz="685800">
                    <a:buClrTx/>
                  </a:pPr>
                  <a:endParaRPr lang="en-US" sz="2700" kern="1200" dirty="0">
                    <a:solidFill>
                      <a:prstClr val="black"/>
                    </a:solidFill>
                    <a:latin typeface="Times New Roman" pitchFamily="18" charset="0"/>
                    <a:ea typeface="+mn-ea"/>
                    <a:cs typeface="Times New Roman" pitchFamily="18" charset="0"/>
                  </a:endParaRPr>
                </a:p>
                <a:p>
                  <a:pPr algn="ctr" defTabSz="685800">
                    <a:buClrTx/>
                  </a:pPr>
                  <a:r>
                    <a:rPr lang="en-US" sz="3000" kern="1200" dirty="0" err="1">
                      <a:solidFill>
                        <a:prstClr val="black"/>
                      </a:solidFill>
                      <a:latin typeface="Times New Roman" pitchFamily="18" charset="0"/>
                      <a:ea typeface="+mn-ea"/>
                      <a:cs typeface="Times New Roman" pitchFamily="18" charset="0"/>
                    </a:rPr>
                    <a:t>Đáp</a:t>
                  </a:r>
                  <a:r>
                    <a:rPr lang="en-US" sz="3000" kern="1200" dirty="0">
                      <a:solidFill>
                        <a:prstClr val="black"/>
                      </a:solidFill>
                      <a:latin typeface="Times New Roman" pitchFamily="18" charset="0"/>
                      <a:ea typeface="+mn-ea"/>
                      <a:cs typeface="Times New Roman" pitchFamily="18" charset="0"/>
                    </a:rPr>
                    <a:t> </a:t>
                  </a:r>
                  <a:r>
                    <a:rPr lang="en-US" sz="3000" kern="1200" dirty="0" err="1">
                      <a:solidFill>
                        <a:prstClr val="black"/>
                      </a:solidFill>
                      <a:latin typeface="Times New Roman" pitchFamily="18" charset="0"/>
                      <a:ea typeface="+mn-ea"/>
                      <a:cs typeface="Times New Roman" pitchFamily="18" charset="0"/>
                    </a:rPr>
                    <a:t>án</a:t>
                  </a:r>
                  <a:r>
                    <a:rPr lang="en-US" sz="3000" kern="1200" dirty="0">
                      <a:solidFill>
                        <a:prstClr val="black"/>
                      </a:solidFill>
                      <a:latin typeface="Times New Roman" pitchFamily="18" charset="0"/>
                      <a:ea typeface="+mn-ea"/>
                      <a:cs typeface="Times New Roman" pitchFamily="18" charset="0"/>
                    </a:rPr>
                    <a:t> :  </a:t>
                  </a:r>
                  <a:r>
                    <a:rPr lang="vi-VN" sz="3000" b="1" kern="1200" dirty="0">
                      <a:solidFill>
                        <a:srgbClr val="FF0000"/>
                      </a:solidFill>
                      <a:latin typeface="Times New Roman" pitchFamily="18" charset="0"/>
                      <a:ea typeface="+mn-ea"/>
                      <a:cs typeface="Times New Roman" pitchFamily="18" charset="0"/>
                    </a:rPr>
                    <a:t>A. </a:t>
                  </a:r>
                  <a14:m>
                    <m:oMath xmlns:m="http://schemas.openxmlformats.org/officeDocument/2006/math">
                      <m:d>
                        <m:dPr>
                          <m:ctrlPr>
                            <a:rPr lang="en-US" sz="3200" i="1" kern="1200" smtClean="0">
                              <a:solidFill>
                                <a:prstClr val="black"/>
                              </a:solidFill>
                              <a:latin typeface="Cambria Math" panose="02040503050406030204" pitchFamily="18" charset="0"/>
                              <a:ea typeface="+mn-ea"/>
                              <a:cs typeface="Times New Roman" pitchFamily="18" charset="0"/>
                            </a:rPr>
                          </m:ctrlPr>
                        </m:dPr>
                        <m:e>
                          <m:r>
                            <a:rPr lang="en-US" sz="3200" b="0" i="1" kern="1200" smtClean="0">
                              <a:solidFill>
                                <a:prstClr val="black"/>
                              </a:solidFill>
                              <a:latin typeface="Cambria Math" panose="02040503050406030204" pitchFamily="18" charset="0"/>
                              <a:ea typeface="+mn-ea"/>
                              <a:cs typeface="Times New Roman" pitchFamily="18" charset="0"/>
                            </a:rPr>
                            <m:t>1;</m:t>
                          </m:r>
                          <m:r>
                            <a:rPr lang="en-US" sz="3200" b="0" i="1" kern="1200" smtClean="0">
                              <a:solidFill>
                                <a:prstClr val="black"/>
                              </a:solidFill>
                              <a:latin typeface="Cambria Math" panose="02040503050406030204" pitchFamily="18" charset="0"/>
                              <a:ea typeface="+mn-ea"/>
                              <a:cs typeface="Times New Roman" pitchFamily="18" charset="0"/>
                            </a:rPr>
                            <m:t>𝑦</m:t>
                          </m:r>
                        </m:e>
                      </m:d>
                      <m:r>
                        <a:rPr lang="en-US" sz="3200" b="0" i="1" kern="1200" smtClean="0">
                          <a:solidFill>
                            <a:prstClr val="black"/>
                          </a:solidFill>
                          <a:latin typeface="Cambria Math" panose="02040503050406030204" pitchFamily="18" charset="0"/>
                          <a:ea typeface="+mn-ea"/>
                          <a:cs typeface="Times New Roman" pitchFamily="18" charset="0"/>
                        </a:rPr>
                        <m:t>, </m:t>
                      </m:r>
                      <m:r>
                        <a:rPr lang="en-US" sz="3200" b="0" i="1" kern="1200" smtClean="0">
                          <a:solidFill>
                            <a:prstClr val="black"/>
                          </a:solidFill>
                          <a:latin typeface="Cambria Math" panose="02040503050406030204" pitchFamily="18" charset="0"/>
                          <a:ea typeface="+mn-ea"/>
                          <a:cs typeface="Times New Roman" pitchFamily="18" charset="0"/>
                        </a:rPr>
                        <m:t>𝑦</m:t>
                      </m:r>
                      <m:r>
                        <a:rPr lang="en-US" sz="3200" b="0" i="1" kern="1200" smtClean="0">
                          <a:solidFill>
                            <a:prstClr val="black"/>
                          </a:solidFill>
                          <a:latin typeface="Cambria Math" panose="02040503050406030204" pitchFamily="18" charset="0"/>
                          <a:ea typeface="Cambria Math" panose="02040503050406030204" pitchFamily="18" charset="0"/>
                          <a:cs typeface="Times New Roman" pitchFamily="18" charset="0"/>
                        </a:rPr>
                        <m:t>∈</m:t>
                      </m:r>
                      <m:r>
                        <a:rPr lang="en-US" sz="3200" b="0" i="1" kern="1200" smtClean="0">
                          <a:solidFill>
                            <a:prstClr val="black"/>
                          </a:solidFill>
                          <a:latin typeface="Cambria Math" panose="02040503050406030204" pitchFamily="18" charset="0"/>
                          <a:ea typeface="Cambria Math" panose="02040503050406030204" pitchFamily="18" charset="0"/>
                          <a:cs typeface="Times New Roman" pitchFamily="18" charset="0"/>
                        </a:rPr>
                        <m:t>𝑅</m:t>
                      </m:r>
                    </m:oMath>
                  </a14:m>
                  <a:endParaRPr lang="en-US" sz="3000" b="1" kern="1200" dirty="0">
                    <a:solidFill>
                      <a:srgbClr val="FF0000"/>
                    </a:solidFill>
                    <a:latin typeface="Times New Roman" pitchFamily="18" charset="0"/>
                    <a:ea typeface="+mn-ea"/>
                    <a:cs typeface="Times New Roman" pitchFamily="18" charset="0"/>
                  </a:endParaRPr>
                </a:p>
                <a:p>
                  <a:pPr algn="ctr" defTabSz="685800">
                    <a:buClrTx/>
                  </a:pPr>
                  <a:endParaRPr lang="en-US" sz="1350" kern="1200" dirty="0">
                    <a:solidFill>
                      <a:prstClr val="black"/>
                    </a:solidFill>
                    <a:latin typeface="Calibri" panose="020F0502020204030204"/>
                    <a:ea typeface="+mn-ea"/>
                    <a:cs typeface="+mn-cs"/>
                  </a:endParaRPr>
                </a:p>
                <a:p>
                  <a:pPr algn="ctr" defTabSz="685800">
                    <a:buClrTx/>
                  </a:pPr>
                  <a:endParaRPr lang="en-US" sz="1350" kern="1200" dirty="0">
                    <a:solidFill>
                      <a:prstClr val="black"/>
                    </a:solidFill>
                    <a:latin typeface="Calibri" panose="020F0502020204030204"/>
                    <a:ea typeface="+mn-ea"/>
                    <a:cs typeface="+mn-cs"/>
                  </a:endParaRPr>
                </a:p>
                <a:p>
                  <a:pPr algn="ctr" defTabSz="685800">
                    <a:buClrTx/>
                  </a:pPr>
                  <a:endParaRPr lang="en-US" sz="1350" kern="1200" dirty="0">
                    <a:solidFill>
                      <a:prstClr val="black"/>
                    </a:solidFill>
                    <a:latin typeface="Calibri" panose="020F0502020204030204"/>
                    <a:ea typeface="+mn-ea"/>
                    <a:cs typeface="+mn-cs"/>
                  </a:endParaRPr>
                </a:p>
                <a:p>
                  <a:pPr algn="ctr" defTabSz="685800">
                    <a:buClrTx/>
                  </a:pPr>
                  <a:endParaRPr lang="en-US" sz="1350" kern="1200" dirty="0">
                    <a:solidFill>
                      <a:prstClr val="black"/>
                    </a:solidFill>
                    <a:latin typeface="Calibri" panose="020F0502020204030204"/>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32974" y="2835503"/>
                  <a:ext cx="7010400" cy="3328550"/>
                </a:xfrm>
                <a:prstGeom prst="rect">
                  <a:avLst/>
                </a:prstGeom>
                <a:blipFill>
                  <a:blip r:embed="rId7"/>
                  <a:stretch>
                    <a:fillRect/>
                  </a:stretch>
                </a:blipFill>
              </p:spPr>
              <p:txBody>
                <a:bodyPr/>
                <a:lstStyle/>
                <a:p>
                  <a:r>
                    <a:rPr lang="en-US">
                      <a:noFill/>
                    </a:rPr>
                    <a:t> </a:t>
                  </a:r>
                </a:p>
              </p:txBody>
            </p:sp>
          </mc:Fallback>
        </mc:AlternateContent>
      </p:grpSp>
      <p:pic>
        <p:nvPicPr>
          <p:cNvPr id="9" name="Picture 4" descr="OPL20U25GSXzBJYl68kk8uQGfFKzs7yb1M4KJWUiLk6ZEvGF+qCIPSnY57AbBFCvTW$2024 ID13 T9CTST nhan sp KNTT$ STT 108+K4lPs7H94VUqPe2XwIsfPRnrXQE//QTEXxb8/8N4CNc6FpgZahzpTjFhMzSA7T/nHJa11DE8Ng2TP3iAmRczFlmslSuUNOgUeb6yRvs0=">
            <a:hlinkClick r:id="rId8" action="ppaction://hlinksldjump"/>
            <a:extLst>
              <a:ext uri="{FF2B5EF4-FFF2-40B4-BE49-F238E27FC236}">
                <a16:creationId xmlns:a16="http://schemas.microsoft.com/office/drawing/2014/main" id="{1F107E3C-10EB-4D06-991C-65C896AC1097}"/>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2559" y="128588"/>
            <a:ext cx="528638" cy="5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COUNTDOWN TIMER ( v 679 ) 30 sec with sound music effects 4K" descr="OPL20U25GSXzBJYl68kk8uQGfFKzs7yb1M4KJWUiLk6ZEvGF+qCIPSnY57AbBFCvTW$2024 ID13 T9CTST nhan sp KNTT$ STT 108+K4lPs7H94VUqPe2XwIsfPRnrXQE//QTEXxb8/8N4CNc6FpgZahzpTjFhMzSA7T/nHJa11DE8Ng2TP3iAmRczFlmslSuUNOgUeb6yRvs0=">
            <a:hlinkClick r:id="" action="ppaction://media"/>
            <a:extLst>
              <a:ext uri="{FF2B5EF4-FFF2-40B4-BE49-F238E27FC236}">
                <a16:creationId xmlns:a16="http://schemas.microsoft.com/office/drawing/2014/main" id="{0C54D8AA-4AEC-57EA-9D86-E2255C71420E}"/>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64546" y="72614"/>
            <a:ext cx="984382" cy="553715"/>
          </a:xfrm>
          <a:prstGeom prst="rect">
            <a:avLst/>
          </a:prstGeom>
        </p:spPr>
      </p:pic>
    </p:spTree>
    <p:extLst>
      <p:ext uri="{BB962C8B-B14F-4D97-AF65-F5344CB8AC3E}">
        <p14:creationId xmlns:p14="http://schemas.microsoft.com/office/powerpoint/2010/main" val="170137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mediacall" presetSubtype="0" fill="hold" nodeType="withEffect">
                                  <p:stCondLst>
                                    <p:cond delay="0"/>
                                  </p:stCondLst>
                                  <p:childTnLst>
                                    <p:cmd type="call" cmd="playFrom(0.0)">
                                      <p:cBhvr>
                                        <p:cTn id="9" dur="33042" fill="hold"/>
                                        <p:tgtEl>
                                          <p:spTgt spid="15"/>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OPL20U25GSXzBJYl68kk8uQGfFKzs7yb1M4KJWUiLk6ZEvGF+qCIPSnY57AbBFCvTW$2024 ID13 T9CTST nhan sp KNTT$ STT 108+K4lPs7H94VUqPe2XwIsfPRnrXQE//QTEXxb8/8N4CNc6FpgZahzpTjFhMzSA7T/nHJa11DE8Ng2TP3iAmRczFlmslSuUNOgUeb6yRvs0="/>
          <p:cNvGrpSpPr/>
          <p:nvPr/>
        </p:nvGrpSpPr>
        <p:grpSpPr>
          <a:xfrm>
            <a:off x="750093" y="-184418"/>
            <a:ext cx="7643813" cy="3911173"/>
            <a:chOff x="249641" y="395474"/>
            <a:chExt cx="8610601" cy="2990851"/>
          </a:xfrm>
        </p:grpSpPr>
        <p:pic>
          <p:nvPicPr>
            <p:cNvPr id="3074" name="Picture 2" descr="D:\ẢNH LÀM CHIPI\MOI NHAT\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059516" y="-2414401"/>
              <a:ext cx="2990851" cy="86106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312103" y="855816"/>
                  <a:ext cx="6983991" cy="2093090"/>
                </a:xfrm>
                <a:prstGeom prst="rect">
                  <a:avLst/>
                </a:prstGeom>
                <a:noFill/>
              </p:spPr>
              <p:txBody>
                <a:bodyPr wrap="square" rtlCol="0">
                  <a:spAutoFit/>
                </a:bodyPr>
                <a:lstStyle/>
                <a:p>
                  <a:pPr defTabSz="685800">
                    <a:buClrTx/>
                  </a:pPr>
                  <a:r>
                    <a:rPr lang="en-US" sz="2100" b="1" kern="1200" dirty="0" err="1">
                      <a:solidFill>
                        <a:srgbClr val="FF0000"/>
                      </a:solidFill>
                      <a:latin typeface="Times New Roman" pitchFamily="18" charset="0"/>
                      <a:ea typeface="+mn-ea"/>
                      <a:cs typeface="Times New Roman" pitchFamily="18" charset="0"/>
                    </a:rPr>
                    <a:t>Câu</a:t>
                  </a:r>
                  <a:r>
                    <a:rPr lang="en-US" sz="2100" b="1" kern="1200" dirty="0">
                      <a:solidFill>
                        <a:srgbClr val="FF0000"/>
                      </a:solidFill>
                      <a:latin typeface="Times New Roman" pitchFamily="18" charset="0"/>
                      <a:ea typeface="+mn-ea"/>
                      <a:cs typeface="Times New Roman" pitchFamily="18" charset="0"/>
                    </a:rPr>
                    <a:t> 4: Trong </a:t>
                  </a:r>
                  <a:r>
                    <a:rPr lang="en-US" sz="2100" b="1" kern="1200" dirty="0" err="1">
                      <a:solidFill>
                        <a:srgbClr val="FF0000"/>
                      </a:solidFill>
                      <a:latin typeface="Times New Roman" pitchFamily="18" charset="0"/>
                      <a:ea typeface="+mn-ea"/>
                      <a:cs typeface="Times New Roman" pitchFamily="18" charset="0"/>
                    </a:rPr>
                    <a:t>các</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hệ</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phương</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trình</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dưới</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đây</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hệ</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nào</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là</a:t>
                  </a:r>
                  <a:r>
                    <a:rPr lang="en-US" sz="2100" b="1" kern="1200" dirty="0">
                      <a:solidFill>
                        <a:srgbClr val="FF0000"/>
                      </a:solidFill>
                      <a:latin typeface="Times New Roman" pitchFamily="18" charset="0"/>
                      <a:ea typeface="+mn-ea"/>
                      <a:cs typeface="Times New Roman" pitchFamily="18" charset="0"/>
                    </a:rPr>
                    <a:t> </a:t>
                  </a:r>
                  <a:r>
                    <a:rPr lang="en-US" sz="2100" b="1" kern="1200" err="1">
                      <a:solidFill>
                        <a:srgbClr val="FF0000"/>
                      </a:solidFill>
                      <a:latin typeface="Times New Roman" pitchFamily="18" charset="0"/>
                      <a:ea typeface="+mn-ea"/>
                      <a:cs typeface="Times New Roman" pitchFamily="18" charset="0"/>
                    </a:rPr>
                    <a:t>hệ</a:t>
                  </a:r>
                  <a:r>
                    <a:rPr lang="en-US" sz="2100" b="1" kern="1200">
                      <a:solidFill>
                        <a:srgbClr val="FF0000"/>
                      </a:solidFill>
                      <a:latin typeface="Times New Roman" pitchFamily="18" charset="0"/>
                      <a:ea typeface="+mn-ea"/>
                      <a:cs typeface="Times New Roman" pitchFamily="18" charset="0"/>
                    </a:rPr>
                    <a:t> hai phương </a:t>
                  </a:r>
                  <a:r>
                    <a:rPr lang="en-US" sz="2100" b="1" kern="1200" dirty="0" err="1">
                      <a:solidFill>
                        <a:srgbClr val="FF0000"/>
                      </a:solidFill>
                      <a:latin typeface="Times New Roman" pitchFamily="18" charset="0"/>
                      <a:ea typeface="+mn-ea"/>
                      <a:cs typeface="Times New Roman" pitchFamily="18" charset="0"/>
                    </a:rPr>
                    <a:t>trình</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bậc</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nhất</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hai</a:t>
                  </a:r>
                  <a:r>
                    <a:rPr lang="en-US" sz="2100" b="1" kern="1200" dirty="0">
                      <a:solidFill>
                        <a:srgbClr val="FF0000"/>
                      </a:solidFill>
                      <a:latin typeface="Times New Roman" pitchFamily="18" charset="0"/>
                      <a:ea typeface="+mn-ea"/>
                      <a:cs typeface="Times New Roman" pitchFamily="18" charset="0"/>
                    </a:rPr>
                    <a:t> </a:t>
                  </a:r>
                  <a:r>
                    <a:rPr lang="en-US" sz="2100" b="1" kern="1200" dirty="0" err="1">
                      <a:solidFill>
                        <a:srgbClr val="FF0000"/>
                      </a:solidFill>
                      <a:latin typeface="Times New Roman" pitchFamily="18" charset="0"/>
                      <a:ea typeface="+mn-ea"/>
                      <a:cs typeface="Times New Roman" pitchFamily="18" charset="0"/>
                    </a:rPr>
                    <a:t>ẩn</a:t>
                  </a:r>
                  <a:r>
                    <a:rPr lang="en-US" sz="2100" b="1" kern="1200" dirty="0">
                      <a:solidFill>
                        <a:srgbClr val="FF0000"/>
                      </a:solidFill>
                      <a:latin typeface="Times New Roman" pitchFamily="18" charset="0"/>
                      <a:ea typeface="+mn-ea"/>
                      <a:cs typeface="Times New Roman" pitchFamily="18" charset="0"/>
                    </a:rPr>
                    <a:t>? </a:t>
                  </a:r>
                </a:p>
                <a:p>
                  <a:pPr defTabSz="685800">
                    <a:buClrTx/>
                  </a:pPr>
                  <a:r>
                    <a:rPr lang="en-US" sz="2100" b="1" kern="1200" dirty="0">
                      <a:solidFill>
                        <a:srgbClr val="FF0000"/>
                      </a:solidFill>
                      <a:latin typeface="Times New Roman" pitchFamily="18" charset="0"/>
                      <a:ea typeface="+mn-ea"/>
                      <a:cs typeface="Times New Roman" pitchFamily="18" charset="0"/>
                    </a:rPr>
                    <a:t>A. </a:t>
                  </a:r>
                  <a14:m>
                    <m:oMath xmlns:m="http://schemas.openxmlformats.org/officeDocument/2006/math">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−2</m:t>
                              </m:r>
                              <m:r>
                                <a:rPr lang="en-US" sz="2400" i="1">
                                  <a:latin typeface="Cambria Math" panose="02040503050406030204" pitchFamily="18" charset="0"/>
                                </a:rPr>
                                <m:t>𝑦</m:t>
                              </m:r>
                              <m:r>
                                <a:rPr lang="en-US" sz="2400" i="1">
                                  <a:latin typeface="Cambria Math" panose="02040503050406030204" pitchFamily="18" charset="0"/>
                                </a:rPr>
                                <m:t>=0</m:t>
                              </m:r>
                            </m:e>
                            <m:e>
                              <m:r>
                                <a:rPr lang="en-US" sz="2400" i="1">
                                  <a:latin typeface="Cambria Math" panose="02040503050406030204" pitchFamily="18" charset="0"/>
                                </a:rPr>
                                <m:t>2</m:t>
                              </m:r>
                              <m:r>
                                <a:rPr lang="en-US" sz="2400" i="1">
                                  <a:latin typeface="Cambria Math" panose="02040503050406030204" pitchFamily="18" charset="0"/>
                                </a:rPr>
                                <m:t>𝑥</m:t>
                              </m:r>
                              <m:r>
                                <a:rPr lang="en-US" sz="2400" i="1">
                                  <a:latin typeface="Cambria Math" panose="02040503050406030204" pitchFamily="18" charset="0"/>
                                </a:rPr>
                                <m:t>+3</m:t>
                              </m:r>
                              <m:r>
                                <a:rPr lang="en-US" sz="2400" i="1">
                                  <a:latin typeface="Cambria Math" panose="02040503050406030204" pitchFamily="18" charset="0"/>
                                </a:rPr>
                                <m:t>𝑦</m:t>
                              </m:r>
                              <m:r>
                                <a:rPr lang="en-US" sz="2400" i="1">
                                  <a:latin typeface="Cambria Math" panose="02040503050406030204" pitchFamily="18" charset="0"/>
                                </a:rPr>
                                <m:t>=1</m:t>
                              </m:r>
                            </m:e>
                          </m:eqArr>
                        </m:e>
                      </m:d>
                      <m:r>
                        <a:rPr lang="en-US" sz="2400" i="1">
                          <a:latin typeface="Cambria Math" panose="02040503050406030204" pitchFamily="18" charset="0"/>
                        </a:rPr>
                        <m:t> </m:t>
                      </m:r>
                    </m:oMath>
                  </a14:m>
                  <a:r>
                    <a:rPr lang="en-US" sz="2100" b="1" kern="1200" dirty="0">
                      <a:solidFill>
                        <a:srgbClr val="FF0000"/>
                      </a:solidFill>
                      <a:latin typeface="Times New Roman" pitchFamily="18" charset="0"/>
                      <a:ea typeface="+mn-ea"/>
                      <a:cs typeface="Times New Roman" pitchFamily="18" charset="0"/>
                    </a:rPr>
                    <a:t>		B. </a:t>
                  </a:r>
                  <a14:m>
                    <m:oMath xmlns:m="http://schemas.openxmlformats.org/officeDocument/2006/math">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𝑥</m:t>
                              </m:r>
                              <m:r>
                                <a:rPr lang="en-US" sz="2400" i="1">
                                  <a:latin typeface="Cambria Math" panose="02040503050406030204" pitchFamily="18" charset="0"/>
                                </a:rPr>
                                <m:t>−2</m:t>
                              </m:r>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2</m:t>
                                  </m:r>
                                </m:sup>
                              </m:sSup>
                              <m:r>
                                <a:rPr lang="en-US" sz="2400" i="1">
                                  <a:latin typeface="Cambria Math" panose="02040503050406030204" pitchFamily="18" charset="0"/>
                                </a:rPr>
                                <m:t>=0</m:t>
                              </m:r>
                            </m:e>
                            <m:e>
                              <m:r>
                                <a:rPr lang="en-US" sz="2400" i="1">
                                  <a:latin typeface="Cambria Math" panose="02040503050406030204" pitchFamily="18" charset="0"/>
                                </a:rPr>
                                <m:t>2</m:t>
                              </m:r>
                              <m:r>
                                <a:rPr lang="en-US" sz="2400" i="1">
                                  <a:latin typeface="Cambria Math" panose="02040503050406030204" pitchFamily="18" charset="0"/>
                                </a:rPr>
                                <m:t>𝑥</m:t>
                              </m:r>
                              <m:r>
                                <a:rPr lang="en-US" sz="2400" i="1">
                                  <a:latin typeface="Cambria Math" panose="02040503050406030204" pitchFamily="18" charset="0"/>
                                </a:rPr>
                                <m:t>+3</m:t>
                              </m:r>
                              <m:r>
                                <a:rPr lang="en-US" sz="2400" i="1">
                                  <a:latin typeface="Cambria Math" panose="02040503050406030204" pitchFamily="18" charset="0"/>
                                </a:rPr>
                                <m:t>𝑦</m:t>
                              </m:r>
                              <m:r>
                                <a:rPr lang="en-US" sz="2400" i="1">
                                  <a:latin typeface="Cambria Math" panose="02040503050406030204" pitchFamily="18" charset="0"/>
                                </a:rPr>
                                <m:t>=1</m:t>
                              </m:r>
                            </m:e>
                          </m:eqArr>
                        </m:e>
                      </m:d>
                    </m:oMath>
                  </a14:m>
                  <a:r>
                    <a:rPr lang="en-US" dirty="0"/>
                    <a:t>	</a:t>
                  </a:r>
                  <a:endParaRPr lang="en-US" sz="2100" kern="1200" dirty="0">
                    <a:solidFill>
                      <a:srgbClr val="FF0000"/>
                    </a:solidFill>
                    <a:latin typeface="Times New Roman" pitchFamily="18" charset="0"/>
                    <a:ea typeface="+mn-ea"/>
                    <a:cs typeface="Times New Roman" pitchFamily="18" charset="0"/>
                  </a:endParaRPr>
                </a:p>
                <a:p>
                  <a:pPr defTabSz="685800">
                    <a:buClrTx/>
                  </a:pPr>
                  <a:r>
                    <a:rPr lang="en-US" sz="2100" b="1" kern="1200" dirty="0">
                      <a:solidFill>
                        <a:srgbClr val="FF0000"/>
                      </a:solidFill>
                      <a:latin typeface="Times New Roman" pitchFamily="18" charset="0"/>
                      <a:ea typeface="+mn-ea"/>
                      <a:cs typeface="Times New Roman" pitchFamily="18" charset="0"/>
                    </a:rPr>
                    <a:t>C. </a:t>
                  </a:r>
                  <a14:m>
                    <m:oMath xmlns:m="http://schemas.openxmlformats.org/officeDocument/2006/math">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𝑥</m:t>
                              </m:r>
                              <m:r>
                                <a:rPr lang="en-US" sz="2400" i="1">
                                  <a:latin typeface="Cambria Math" panose="02040503050406030204" pitchFamily="18" charset="0"/>
                                </a:rPr>
                                <m:t>−2</m:t>
                              </m:r>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2</m:t>
                                  </m:r>
                                </m:sup>
                              </m:sSup>
                              <m:r>
                                <a:rPr lang="en-US" sz="2400" i="1">
                                  <a:latin typeface="Cambria Math" panose="02040503050406030204" pitchFamily="18" charset="0"/>
                                </a:rPr>
                                <m:t>=0</m:t>
                              </m:r>
                            </m:e>
                            <m:e>
                              <m:r>
                                <a:rPr lang="en-US" sz="2400" i="1">
                                  <a:latin typeface="Cambria Math" panose="02040503050406030204" pitchFamily="18" charset="0"/>
                                </a:rPr>
                                <m:t>2</m:t>
                              </m:r>
                              <m:r>
                                <a:rPr lang="en-US" sz="2400" i="1">
                                  <a:latin typeface="Cambria Math" panose="02040503050406030204" pitchFamily="18" charset="0"/>
                                </a:rPr>
                                <m:t>𝑥</m:t>
                              </m:r>
                              <m:r>
                                <a:rPr lang="en-US" sz="2400" i="1">
                                  <a:latin typeface="Cambria Math" panose="02040503050406030204" pitchFamily="18" charset="0"/>
                                </a:rPr>
                                <m:t>−3</m:t>
                              </m:r>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2</m:t>
                                  </m:r>
                                </m:sup>
                              </m:sSup>
                              <m:r>
                                <a:rPr lang="en-US" sz="2400" i="1">
                                  <a:latin typeface="Cambria Math" panose="02040503050406030204" pitchFamily="18" charset="0"/>
                                </a:rPr>
                                <m:t>=1</m:t>
                              </m:r>
                            </m:e>
                          </m:eqArr>
                        </m:e>
                      </m:d>
                    </m:oMath>
                  </a14:m>
                  <a:r>
                    <a:rPr lang="en-US" dirty="0"/>
                    <a:t>	 	</a:t>
                  </a:r>
                  <a:r>
                    <a:rPr lang="en-US" sz="2100" b="1" kern="1200" dirty="0">
                      <a:solidFill>
                        <a:srgbClr val="FF0000"/>
                      </a:solidFill>
                      <a:latin typeface="Times New Roman" pitchFamily="18" charset="0"/>
                      <a:ea typeface="+mn-ea"/>
                      <a:cs typeface="Times New Roman" pitchFamily="18" charset="0"/>
                    </a:rPr>
                    <a:t>D. </a:t>
                  </a:r>
                  <a14:m>
                    <m:oMath xmlns:m="http://schemas.openxmlformats.org/officeDocument/2006/math">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𝑥</m:t>
                              </m:r>
                              <m:r>
                                <a:rPr lang="en-US" sz="2400" i="1">
                                  <a:latin typeface="Cambria Math" panose="02040503050406030204" pitchFamily="18" charset="0"/>
                                </a:rPr>
                                <m:t>−2</m:t>
                              </m:r>
                              <m:r>
                                <a:rPr lang="en-US" sz="2400" i="1">
                                  <a:latin typeface="Cambria Math" panose="02040503050406030204" pitchFamily="18" charset="0"/>
                                </a:rPr>
                                <m:t>𝑦</m:t>
                              </m:r>
                              <m:r>
                                <a:rPr lang="en-US" sz="2400" i="1">
                                  <a:latin typeface="Cambria Math" panose="02040503050406030204" pitchFamily="18" charset="0"/>
                                </a:rPr>
                                <m:t>=0</m:t>
                              </m:r>
                            </m:e>
                            <m:e>
                              <m:r>
                                <a:rPr lang="en-US" sz="2400" i="1">
                                  <a:latin typeface="Cambria Math" panose="02040503050406030204" pitchFamily="18" charset="0"/>
                                </a:rPr>
                                <m:t>2</m:t>
                              </m:r>
                              <m:r>
                                <a:rPr lang="en-US" sz="2400" i="1">
                                  <a:latin typeface="Cambria Math" panose="02040503050406030204" pitchFamily="18" charset="0"/>
                                </a:rPr>
                                <m:t>𝑥</m:t>
                              </m:r>
                              <m:r>
                                <a:rPr lang="en-US" sz="2400" i="1">
                                  <a:latin typeface="Cambria Math" panose="02040503050406030204" pitchFamily="18" charset="0"/>
                                </a:rPr>
                                <m:t>+3</m:t>
                              </m:r>
                              <m:r>
                                <a:rPr lang="en-US" sz="2400" i="1">
                                  <a:latin typeface="Cambria Math" panose="02040503050406030204" pitchFamily="18" charset="0"/>
                                </a:rPr>
                                <m:t>𝑦</m:t>
                              </m:r>
                              <m:r>
                                <a:rPr lang="en-US" sz="2400" i="1">
                                  <a:latin typeface="Cambria Math" panose="02040503050406030204" pitchFamily="18" charset="0"/>
                                </a:rPr>
                                <m:t>=1</m:t>
                              </m:r>
                            </m:e>
                          </m:eqArr>
                        </m:e>
                      </m:d>
                    </m:oMath>
                  </a14:m>
                  <a:endParaRPr lang="en-US" sz="2400" kern="1200" dirty="0">
                    <a:solidFill>
                      <a:srgbClr val="FF0000"/>
                    </a:solidFill>
                    <a:latin typeface="Times New Roman" panose="02020603050405020304" pitchFamily="18" charset="0"/>
                    <a:ea typeface="+mn-ea"/>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12103" y="855816"/>
                  <a:ext cx="6983991" cy="2093090"/>
                </a:xfrm>
                <a:prstGeom prst="rect">
                  <a:avLst/>
                </a:prstGeom>
                <a:blipFill rotWithShape="0">
                  <a:blip r:embed="rId5"/>
                  <a:stretch>
                    <a:fillRect l="-1180" t="-1559"/>
                  </a:stretch>
                </a:blipFill>
              </p:spPr>
              <p:txBody>
                <a:bodyPr/>
                <a:lstStyle/>
                <a:p>
                  <a:r>
                    <a:rPr lang="en-US">
                      <a:noFill/>
                    </a:rPr>
                    <a:t> </a:t>
                  </a:r>
                </a:p>
              </p:txBody>
            </p:sp>
          </mc:Fallback>
        </mc:AlternateContent>
      </p:grpSp>
      <p:grpSp>
        <p:nvGrpSpPr>
          <p:cNvPr id="7" name="Group 6" descr="OPL20U25GSXzBJYl68kk8uQGfFKzs7yb1M4KJWUiLk6ZEvGF+qCIPSnY57AbBFCvTW$2024 ID13 T9CTST nhan sp KNTT$ STT 108+K4lPs7H94VUqPe2XwIsfPRnrXQE//QTEXxb8/8N4CNc6FpgZahzpTjFhMzSA7T/nHJa11DE8Ng2TP3iAmRczFlmslSuUNOgUeb6yRvs0="/>
          <p:cNvGrpSpPr/>
          <p:nvPr/>
        </p:nvGrpSpPr>
        <p:grpSpPr>
          <a:xfrm>
            <a:off x="645460" y="3327186"/>
            <a:ext cx="8337176" cy="1861819"/>
            <a:chOff x="-152401" y="3047996"/>
            <a:chExt cx="9296400" cy="3809999"/>
          </a:xfrm>
        </p:grpSpPr>
        <p:pic>
          <p:nvPicPr>
            <p:cNvPr id="3075" name="Picture 3" descr="D:\ẢNH LÀM CHIPI\MOI NHAT\81277115d54491d5dc558a5e282eb2dd.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2590799" y="304796"/>
              <a:ext cx="3809999" cy="929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3581400"/>
              <a:ext cx="7010400" cy="2462206"/>
            </a:xfrm>
            <a:prstGeom prst="rect">
              <a:avLst/>
            </a:prstGeom>
            <a:noFill/>
          </p:spPr>
          <p:txBody>
            <a:bodyPr wrap="square" rtlCol="0">
              <a:spAutoFit/>
            </a:bodyPr>
            <a:lstStyle/>
            <a:p>
              <a:pPr defTabSz="685800">
                <a:buClrTx/>
              </a:pPr>
              <a:endParaRPr lang="en-US" sz="1350" kern="1200" dirty="0">
                <a:solidFill>
                  <a:prstClr val="black"/>
                </a:solidFill>
                <a:latin typeface="Calibri" panose="020F0502020204030204"/>
                <a:ea typeface="+mn-ea"/>
                <a:cs typeface="+mn-cs"/>
              </a:endParaRPr>
            </a:p>
            <a:p>
              <a:pPr defTabSz="685800">
                <a:buClrTx/>
              </a:pPr>
              <a:endParaRPr lang="en-US" sz="1350" kern="1200" dirty="0">
                <a:solidFill>
                  <a:prstClr val="black"/>
                </a:solidFill>
                <a:latin typeface="Calibri" panose="020F0502020204030204"/>
                <a:ea typeface="+mn-ea"/>
                <a:cs typeface="+mn-cs"/>
              </a:endParaRPr>
            </a:p>
            <a:p>
              <a:pPr algn="ctr" defTabSz="685800">
                <a:buClrTx/>
              </a:pPr>
              <a:endParaRPr lang="en-US" sz="1350" kern="1200" dirty="0">
                <a:solidFill>
                  <a:prstClr val="black"/>
                </a:solidFill>
                <a:latin typeface="Calibri" panose="020F0502020204030204"/>
                <a:ea typeface="+mn-ea"/>
                <a:cs typeface="+mn-cs"/>
              </a:endParaRPr>
            </a:p>
            <a:p>
              <a:pPr algn="ctr" defTabSz="685800">
                <a:buClrTx/>
              </a:pPr>
              <a:endParaRPr lang="en-US" sz="1350" kern="1200" dirty="0">
                <a:solidFill>
                  <a:prstClr val="black"/>
                </a:solidFill>
                <a:latin typeface="Calibri" panose="020F0502020204030204"/>
                <a:ea typeface="+mn-ea"/>
                <a:cs typeface="+mn-cs"/>
              </a:endParaRPr>
            </a:p>
            <a:p>
              <a:pPr algn="ctr" defTabSz="685800">
                <a:buClrTx/>
              </a:pPr>
              <a:endParaRPr lang="en-US" sz="1350" kern="1200" dirty="0">
                <a:solidFill>
                  <a:prstClr val="black"/>
                </a:solidFill>
                <a:latin typeface="Calibri" panose="020F0502020204030204"/>
                <a:ea typeface="+mn-ea"/>
                <a:cs typeface="+mn-cs"/>
              </a:endParaRPr>
            </a:p>
            <a:p>
              <a:pPr algn="ctr" defTabSz="685800">
                <a:buClrTx/>
              </a:pPr>
              <a:endParaRPr lang="en-US" sz="1350" kern="1200" dirty="0">
                <a:solidFill>
                  <a:prstClr val="black"/>
                </a:solidFill>
                <a:latin typeface="Calibri" panose="020F0502020204030204"/>
                <a:ea typeface="+mn-ea"/>
                <a:cs typeface="+mn-cs"/>
              </a:endParaRPr>
            </a:p>
          </p:txBody>
        </p:sp>
      </p:grpSp>
      <p:pic>
        <p:nvPicPr>
          <p:cNvPr id="3076" name="Picture 4" descr="OPL20U25GSXzBJYl68kk8uQGfFKzs7yb1M4KJWUiLk6ZEvGF+qCIPSnY57AbBFCvTW$2024 ID13 T9CTST nhan sp KNTT$ STT 108+K4lPs7H94VUqPe2XwIsfPRnrXQE//QTEXxb8/8N4CNc6FpgZahzpTjFhMzSA7T/nHJa11DE8Ng2TP3iAmRczFlmslSuUNOgUeb6yRvs0=">
            <a:hlinkClick r:id="rId7" action="ppaction://hlinksldjump"/>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926" y="42858"/>
            <a:ext cx="528638" cy="5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Rectangle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5DC501D3-3D5E-467E-A5BB-404B15750179}"/>
                  </a:ext>
                </a:extLst>
              </p:cNvPr>
              <p:cNvSpPr/>
              <p:nvPr/>
            </p:nvSpPr>
            <p:spPr>
              <a:xfrm>
                <a:off x="2067005" y="3724989"/>
                <a:ext cx="5263563" cy="1190839"/>
              </a:xfrm>
              <a:prstGeom prst="rect">
                <a:avLst/>
              </a:prstGeom>
            </p:spPr>
            <p:txBody>
              <a:bodyPr wrap="square">
                <a:spAutoFit/>
              </a:bodyPr>
              <a:lstStyle/>
              <a:p>
                <a:pPr algn="ctr" defTabSz="685800">
                  <a:buClrTx/>
                </a:pPr>
                <a:r>
                  <a:rPr lang="en-US" sz="3000" kern="1200" dirty="0" err="1">
                    <a:solidFill>
                      <a:prstClr val="black"/>
                    </a:solidFill>
                    <a:latin typeface="Times New Roman" panose="02020603050405020304" pitchFamily="18" charset="0"/>
                    <a:ea typeface="+mn-ea"/>
                    <a:cs typeface="Times New Roman" panose="02020603050405020304" pitchFamily="18" charset="0"/>
                  </a:rPr>
                  <a:t>Đáp</a:t>
                </a:r>
                <a:r>
                  <a:rPr lang="en-US" sz="3000" kern="1200" dirty="0">
                    <a:solidFill>
                      <a:prstClr val="black"/>
                    </a:solidFill>
                    <a:latin typeface="Times New Roman" panose="02020603050405020304" pitchFamily="18" charset="0"/>
                    <a:ea typeface="+mn-ea"/>
                    <a:cs typeface="Times New Roman" panose="02020603050405020304" pitchFamily="18" charset="0"/>
                  </a:rPr>
                  <a:t> </a:t>
                </a:r>
                <a:r>
                  <a:rPr lang="en-US" sz="3000" kern="1200" dirty="0" err="1">
                    <a:solidFill>
                      <a:prstClr val="black"/>
                    </a:solidFill>
                    <a:latin typeface="Times New Roman" panose="02020603050405020304" pitchFamily="18" charset="0"/>
                    <a:ea typeface="+mn-ea"/>
                    <a:cs typeface="Times New Roman" panose="02020603050405020304" pitchFamily="18" charset="0"/>
                  </a:rPr>
                  <a:t>án</a:t>
                </a:r>
                <a:r>
                  <a:rPr lang="en-US" sz="3000" kern="1200" dirty="0">
                    <a:solidFill>
                      <a:prstClr val="black"/>
                    </a:solidFill>
                    <a:latin typeface="Times New Roman" panose="02020603050405020304" pitchFamily="18" charset="0"/>
                    <a:ea typeface="+mn-ea"/>
                    <a:cs typeface="Times New Roman" panose="02020603050405020304" pitchFamily="18" charset="0"/>
                  </a:rPr>
                  <a:t> :  </a:t>
                </a:r>
                <a:r>
                  <a:rPr lang="vi-VN" sz="3000" b="1" kern="1200" dirty="0">
                    <a:solidFill>
                      <a:srgbClr val="FF0000"/>
                    </a:solidFill>
                    <a:latin typeface="Times New Roman" panose="02020603050405020304" pitchFamily="18" charset="0"/>
                    <a:ea typeface="+mn-ea"/>
                    <a:cs typeface="Times New Roman" panose="02020603050405020304" pitchFamily="18" charset="0"/>
                  </a:rPr>
                  <a:t>D. </a:t>
                </a:r>
                <a14:m>
                  <m:oMath xmlns:m="http://schemas.openxmlformats.org/officeDocument/2006/math">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en-US" sz="3200" i="1">
                                <a:latin typeface="Cambria Math" panose="02040503050406030204" pitchFamily="18" charset="0"/>
                              </a:rPr>
                              <m:t>𝑥</m:t>
                            </m:r>
                            <m:r>
                              <a:rPr lang="en-US" sz="3200" i="1">
                                <a:latin typeface="Cambria Math" panose="02040503050406030204" pitchFamily="18" charset="0"/>
                              </a:rPr>
                              <m:t>−2</m:t>
                            </m:r>
                            <m:r>
                              <a:rPr lang="en-US" sz="3200" i="1">
                                <a:latin typeface="Cambria Math" panose="02040503050406030204" pitchFamily="18" charset="0"/>
                              </a:rPr>
                              <m:t>𝑦</m:t>
                            </m:r>
                            <m:r>
                              <a:rPr lang="en-US" sz="3200" i="1">
                                <a:latin typeface="Cambria Math" panose="02040503050406030204" pitchFamily="18" charset="0"/>
                              </a:rPr>
                              <m:t>=0</m:t>
                            </m:r>
                          </m:e>
                          <m:e>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+3</m:t>
                            </m:r>
                            <m:r>
                              <a:rPr lang="en-US" sz="3200" i="1">
                                <a:latin typeface="Cambria Math" panose="02040503050406030204" pitchFamily="18" charset="0"/>
                              </a:rPr>
                              <m:t>𝑦</m:t>
                            </m:r>
                            <m:r>
                              <a:rPr lang="en-US" sz="3200" i="1">
                                <a:latin typeface="Cambria Math" panose="02040503050406030204" pitchFamily="18" charset="0"/>
                              </a:rPr>
                              <m:t>=1</m:t>
                            </m:r>
                          </m:e>
                        </m:eqArr>
                      </m:e>
                    </m:d>
                  </m:oMath>
                </a14:m>
                <a:endParaRPr lang="en-US" sz="3000" b="1" kern="1200" dirty="0">
                  <a:solidFill>
                    <a:srgbClr val="FF0000"/>
                  </a:solidFill>
                  <a:latin typeface="Times New Roman" panose="02020603050405020304" pitchFamily="18" charset="0"/>
                  <a:ea typeface="+mn-ea"/>
                  <a:cs typeface="Times New Roman" panose="02020603050405020304" pitchFamily="18" charset="0"/>
                </a:endParaRPr>
              </a:p>
            </p:txBody>
          </p:sp>
        </mc:Choice>
        <mc:Fallback>
          <p:sp>
            <p:nvSpPr>
              <p:cNvPr id="2" name="Rectangle 1" descr="OPL20U25GSXzBJYl68kk8uQGfFKzs7yb1M4KJWUiLk6ZEvGF+qCIPSnY57AbBFCvTW$2024 ID13 T9CTST nhan sp KNTT$ STT 108+K4lPs7H94VUqPe2XwIsfPRnrXQE//QTEXxb8/8N4CNc6FpgZahzpTjFhMzSA7T/nHJa11DE8Ng2TP3iAmRczFlmslSuUNOgUeb6yRvs0=">
                <a:extLst>
                  <a:ext uri="{FF2B5EF4-FFF2-40B4-BE49-F238E27FC236}">
                    <a16:creationId xmlns:a16="http://schemas.microsoft.com/office/drawing/2014/main" id="{5DC501D3-3D5E-467E-A5BB-404B15750179}"/>
                  </a:ext>
                </a:extLst>
              </p:cNvPr>
              <p:cNvSpPr>
                <a:spLocks noRot="1" noChangeAspect="1" noMove="1" noResize="1" noEditPoints="1" noAdjustHandles="1" noChangeArrowheads="1" noChangeShapeType="1" noTextEdit="1"/>
              </p:cNvSpPr>
              <p:nvPr/>
            </p:nvSpPr>
            <p:spPr>
              <a:xfrm>
                <a:off x="2067005" y="3724989"/>
                <a:ext cx="5263563" cy="1190839"/>
              </a:xfrm>
              <a:prstGeom prst="rect">
                <a:avLst/>
              </a:prstGeom>
              <a:blipFill>
                <a:blip r:embed="rId9"/>
                <a:stretch>
                  <a:fillRect/>
                </a:stretch>
              </a:blipFill>
            </p:spPr>
            <p:txBody>
              <a:bodyPr/>
              <a:lstStyle/>
              <a:p>
                <a:r>
                  <a:rPr lang="en-US">
                    <a:noFill/>
                  </a:rPr>
                  <a:t> </a:t>
                </a:r>
              </a:p>
            </p:txBody>
          </p:sp>
        </mc:Fallback>
      </mc:AlternateContent>
      <p:pic>
        <p:nvPicPr>
          <p:cNvPr id="8" name="COUNTDOWN TIMER ( v 679 ) 30 sec with sound music effects 4K" descr="OPL20U25GSXzBJYl68kk8uQGfFKzs7yb1M4KJWUiLk6ZEvGF+qCIPSnY57AbBFCvTW$2024 ID13 T9CTST nhan sp KNTT$ STT 108+K4lPs7H94VUqPe2XwIsfPRnrXQE//QTEXxb8/8N4CNc6FpgZahzpTjFhMzSA7T/nHJa11DE8Ng2TP3iAmRczFlmslSuUNOgUeb6yRvs0=">
            <a:hlinkClick r:id="" action="ppaction://media"/>
            <a:extLst>
              <a:ext uri="{FF2B5EF4-FFF2-40B4-BE49-F238E27FC236}">
                <a16:creationId xmlns:a16="http://schemas.microsoft.com/office/drawing/2014/main" id="{8DF35D28-642F-2920-B2F6-1E103081DBE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4546" y="72614"/>
            <a:ext cx="984382" cy="553715"/>
          </a:xfrm>
          <a:prstGeom prst="rect">
            <a:avLst/>
          </a:prstGeom>
        </p:spPr>
      </p:pic>
    </p:spTree>
    <p:extLst>
      <p:ext uri="{BB962C8B-B14F-4D97-AF65-F5344CB8AC3E}">
        <p14:creationId xmlns:p14="http://schemas.microsoft.com/office/powerpoint/2010/main" val="314736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mediacall" presetSubtype="0" fill="hold" nodeType="withEffect">
                                  <p:stCondLst>
                                    <p:cond delay="0"/>
                                  </p:stCondLst>
                                  <p:childTnLst>
                                    <p:cmd type="call" cmd="playFrom(0.0)">
                                      <p:cBhvr>
                                        <p:cTn id="9" dur="33042"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8"/>
                </p:tgtEl>
              </p:cMediaNode>
            </p:video>
          </p:childTnLst>
        </p:cTn>
      </p:par>
    </p:tnLst>
    <p:bldLst>
      <p:bldP spid="2" grpId="0"/>
    </p:bldLst>
  </p:timing>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2530</Words>
  <Application>Microsoft Office PowerPoint</Application>
  <PresentationFormat>On-screen Show (16:9)</PresentationFormat>
  <Paragraphs>225</Paragraphs>
  <Slides>32</Slides>
  <Notes>23</Notes>
  <HiddenSlides>8</HiddenSlides>
  <MMClips>5</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32</vt:i4>
      </vt:variant>
    </vt:vector>
  </HeadingPairs>
  <TitlesOfParts>
    <vt:vector size="46" baseType="lpstr">
      <vt:lpstr>Arial</vt:lpstr>
      <vt:lpstr>Calibri</vt:lpstr>
      <vt:lpstr>Calibri Light</vt:lpstr>
      <vt:lpstr>Cambria Math</vt:lpstr>
      <vt:lpstr>Noto Sans Symbols</vt:lpstr>
      <vt:lpstr>Palatino Linotype</vt:lpstr>
      <vt:lpstr>Times New Roman</vt:lpstr>
      <vt:lpstr>Twentieth Century</vt:lpstr>
      <vt:lpstr>2_Office Theme</vt:lpstr>
      <vt:lpstr>3_Office Theme</vt:lpstr>
      <vt:lpstr>1_Office Theme</vt:lpstr>
      <vt:lpstr>Custom Design</vt:lpstr>
      <vt:lpstr>4_Office Theme</vt:lpstr>
      <vt:lpstr>5_Office Theme</vt:lpstr>
      <vt:lpstr>PowerPoint Presentation</vt:lpstr>
      <vt:lpstr>PowerPoint Presentation</vt:lpstr>
      <vt:lpstr>PowerPoint Presentation</vt:lpstr>
      <vt:lpstr>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Thuan Nguyen Thi My</dc:creator>
  <cp:lastModifiedBy>Trường Giang Nguyễn</cp:lastModifiedBy>
  <cp:revision>87</cp:revision>
  <dcterms:created xsi:type="dcterms:W3CDTF">2021-07-22T17:31:00Z</dcterms:created>
  <dcterms:modified xsi:type="dcterms:W3CDTF">2024-08-16T08:56:12Z</dcterms:modified>
</cp:coreProperties>
</file>