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85" r:id="rId3"/>
    <p:sldMasterId id="2147483697" r:id="rId4"/>
  </p:sldMasterIdLst>
  <p:notesMasterIdLst>
    <p:notesMasterId r:id="rId27"/>
  </p:notesMasterIdLst>
  <p:handoutMasterIdLst>
    <p:handoutMasterId r:id="rId28"/>
  </p:handoutMasterIdLst>
  <p:sldIdLst>
    <p:sldId id="609" r:id="rId5"/>
    <p:sldId id="626" r:id="rId6"/>
    <p:sldId id="610" r:id="rId7"/>
    <p:sldId id="621" r:id="rId8"/>
    <p:sldId id="611" r:id="rId9"/>
    <p:sldId id="612" r:id="rId10"/>
    <p:sldId id="613" r:id="rId11"/>
    <p:sldId id="627" r:id="rId12"/>
    <p:sldId id="635" r:id="rId13"/>
    <p:sldId id="628" r:id="rId14"/>
    <p:sldId id="629" r:id="rId15"/>
    <p:sldId id="630" r:id="rId16"/>
    <p:sldId id="614" r:id="rId17"/>
    <p:sldId id="615" r:id="rId18"/>
    <p:sldId id="631" r:id="rId19"/>
    <p:sldId id="632" r:id="rId20"/>
    <p:sldId id="633" r:id="rId21"/>
    <p:sldId id="616" r:id="rId22"/>
    <p:sldId id="617" r:id="rId23"/>
    <p:sldId id="634" r:id="rId24"/>
    <p:sldId id="351" r:id="rId25"/>
    <p:sldId id="625"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3" clrIdx="1"/>
  <p:cmAuthor id="3" name="Admin" initials="A" lastIdx="1" clrIdx="2">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91" autoAdjust="0"/>
  </p:normalViewPr>
  <p:slideViewPr>
    <p:cSldViewPr>
      <p:cViewPr varScale="1">
        <p:scale>
          <a:sx n="78" d="100"/>
          <a:sy n="78" d="100"/>
        </p:scale>
        <p:origin x="964" y="52"/>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5-10T22:09:42.716" idx="3">
    <p:pos x="10" y="10"/>
    <p:text>Các yếu tố hình học chưa đưa về định dạng Times New Roman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4-05-14T00:30:12.439" idx="23">
    <p:pos x="10" y="10"/>
    <p:text>Slide này chưa khớp GA word và GV cần bỏ mũ góc</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9/27/2025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9/27/2025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a:t>
            </a:fld>
            <a:endParaRPr lang="en-US"/>
          </a:p>
        </p:txBody>
      </p:sp>
    </p:spTree>
    <p:extLst>
      <p:ext uri="{BB962C8B-B14F-4D97-AF65-F5344CB8AC3E}">
        <p14:creationId xmlns:p14="http://schemas.microsoft.com/office/powerpoint/2010/main" val="221415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2331327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6000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HS hoạt động theo nhóm: </a:t>
            </a:r>
          </a:p>
          <a:p>
            <a:pPr marL="0" indent="0">
              <a:buFontTx/>
              <a:buNone/>
            </a:pPr>
            <a:r>
              <a:rPr lang="en-US"/>
              <a:t>chia lớp thành 2 đội, chơi viết công thức theo hình thức tiếp sức, mỗi học sinh trong đội sẽ chạy lên bản viết 1 công thức, sau đó chạy về đội mình chuyền bút cho thành viên khác, cho đến khi hoàn thành bài tập (hoặc hết thời gian là 1p30s)</a:t>
            </a:r>
          </a:p>
          <a:p>
            <a:pPr marL="171450" indent="-171450">
              <a:buFontTx/>
              <a:buChar char="-"/>
            </a:pPr>
            <a:r>
              <a:rPr lang="en-US"/>
              <a:t>Đội nào viết đúng hơn và nhanh hơn là đội chiến thắng</a:t>
            </a:r>
          </a:p>
        </p:txBody>
      </p:sp>
      <p:sp>
        <p:nvSpPr>
          <p:cNvPr id="4" name="Slide Number Placeholder 3"/>
          <p:cNvSpPr>
            <a:spLocks noGrp="1"/>
          </p:cNvSpPr>
          <p:nvPr>
            <p:ph type="sldNum" sz="quarter" idx="5"/>
          </p:nvPr>
        </p:nvSpPr>
        <p:spPr/>
        <p:txBody>
          <a:bodyPr/>
          <a:lstStyle/>
          <a:p>
            <a:fld id="{D2986841-B6E9-4602-99D2-E5DE711450F7}" type="slidenum">
              <a:rPr lang="en-US" smtClean="0"/>
              <a:t>6</a:t>
            </a:fld>
            <a:endParaRPr lang="en-US"/>
          </a:p>
        </p:txBody>
      </p:sp>
    </p:spTree>
    <p:extLst>
      <p:ext uri="{BB962C8B-B14F-4D97-AF65-F5344CB8AC3E}">
        <p14:creationId xmlns:p14="http://schemas.microsoft.com/office/powerpoint/2010/main" val="2194406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HĐ cá nhân, cho HS nêu định lí và lập lại công thức.</a:t>
            </a:r>
          </a:p>
        </p:txBody>
      </p:sp>
      <p:sp>
        <p:nvSpPr>
          <p:cNvPr id="4" name="Slide Number Placeholder 3"/>
          <p:cNvSpPr>
            <a:spLocks noGrp="1"/>
          </p:cNvSpPr>
          <p:nvPr>
            <p:ph type="sldNum" sz="quarter" idx="5"/>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240536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thực hiện theo nhóm đôi</a:t>
            </a:r>
          </a:p>
        </p:txBody>
      </p:sp>
      <p:sp>
        <p:nvSpPr>
          <p:cNvPr id="4" name="Slide Number Placeholder 3"/>
          <p:cNvSpPr>
            <a:spLocks noGrp="1"/>
          </p:cNvSpPr>
          <p:nvPr>
            <p:ph type="sldNum" sz="quarter" idx="5"/>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2529836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thực hiện cá nhân, 1 bạn lên bảng chữa bài</a:t>
            </a:r>
          </a:p>
        </p:txBody>
      </p:sp>
      <p:sp>
        <p:nvSpPr>
          <p:cNvPr id="4" name="Slide Number Placeholder 3"/>
          <p:cNvSpPr>
            <a:spLocks noGrp="1"/>
          </p:cNvSpPr>
          <p:nvPr>
            <p:ph type="sldNum" sz="quarter" idx="5"/>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287502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15</a:t>
            </a:fld>
            <a:endParaRPr lang="en-US"/>
          </a:p>
        </p:txBody>
      </p:sp>
    </p:spTree>
    <p:extLst>
      <p:ext uri="{BB962C8B-B14F-4D97-AF65-F5344CB8AC3E}">
        <p14:creationId xmlns:p14="http://schemas.microsoft.com/office/powerpoint/2010/main" val="3279956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hoạt động nhóm 6 (6 hs 1 nhóm), làm vào phiếu học tập và lên bảng báo cáo</a:t>
            </a:r>
          </a:p>
        </p:txBody>
      </p:sp>
      <p:sp>
        <p:nvSpPr>
          <p:cNvPr id="4" name="Slide Number Placeholder 3"/>
          <p:cNvSpPr>
            <a:spLocks noGrp="1"/>
          </p:cNvSpPr>
          <p:nvPr>
            <p:ph type="sldNum" sz="quarter" idx="5"/>
          </p:nvPr>
        </p:nvSpPr>
        <p:spPr/>
        <p:txBody>
          <a:bodyPr/>
          <a:lstStyle/>
          <a:p>
            <a:fld id="{D2986841-B6E9-4602-99D2-E5DE711450F7}" type="slidenum">
              <a:rPr lang="en-US" smtClean="0"/>
              <a:t>16</a:t>
            </a:fld>
            <a:endParaRPr lang="en-US"/>
          </a:p>
        </p:txBody>
      </p:sp>
    </p:spTree>
    <p:extLst>
      <p:ext uri="{BB962C8B-B14F-4D97-AF65-F5344CB8AC3E}">
        <p14:creationId xmlns:p14="http://schemas.microsoft.com/office/powerpoint/2010/main" val="1424640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FF0000"/>
                </a:solidFill>
                <a:latin typeface="Arial" panose="020B0604020202020204" pitchFamily="34" charset="0"/>
                <a:cs typeface="Arial" panose="020B0604020202020204" pitchFamily="34" charset="0"/>
              </a:rPr>
              <a:t>Gợi ý:</a:t>
            </a:r>
            <a:r>
              <a:rPr lang="en-US" sz="1200">
                <a:solidFill>
                  <a:srgbClr val="FF0000"/>
                </a:solidFill>
                <a:latin typeface="Arial" panose="020B0604020202020204" pitchFamily="34" charset="0"/>
                <a:cs typeface="Arial" panose="020B0604020202020204" pitchFamily="34" charset="0"/>
              </a:rPr>
              <a:t> Đ</a:t>
            </a:r>
            <a:r>
              <a:rPr lang="vi-VN" sz="120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a:solidFill>
                  <a:srgbClr val="FF0000"/>
                </a:solidFill>
                <a:latin typeface="Arial" panose="020B0604020202020204" pitchFamily="34" charset="0"/>
                <a:cs typeface="Arial" panose="020B0604020202020204" pitchFamily="34" charset="0"/>
              </a:rPr>
              <a:t> hoặc giải quyết tại lớp nếu có thời gian.</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18</a:t>
            </a:fld>
            <a:endParaRPr lang="en-US"/>
          </a:p>
        </p:txBody>
      </p:sp>
    </p:spTree>
    <p:extLst>
      <p:ext uri="{BB962C8B-B14F-4D97-AF65-F5344CB8AC3E}">
        <p14:creationId xmlns:p14="http://schemas.microsoft.com/office/powerpoint/2010/main" val="2271063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8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97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21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274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77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18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03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5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20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62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1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461" b="16308"/>
          <a:stretch/>
        </p:blipFill>
        <p:spPr>
          <a:xfrm>
            <a:off x="7991500" y="4324350"/>
            <a:ext cx="604818" cy="442913"/>
          </a:xfrm>
          <a:prstGeom prst="rect">
            <a:avLst/>
          </a:prstGeom>
        </p:spPr>
      </p:pic>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9/27/2025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9/27/2025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9/27/2025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9/27/2025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9/27/2025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E02100-3795-4BEF-BE9C-06181126E3A6}" type="datetimeFigureOut">
              <a:rPr lang="en-US" smtClean="0">
                <a:solidFill>
                  <a:prstClr val="black">
                    <a:tint val="75000"/>
                  </a:prstClr>
                </a:solidFill>
              </a:rPr>
              <a:pPr/>
              <a:t>9/27/2025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474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27/09/2025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42.emf"/></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png"/><Relationship Id="rId5" Type="http://schemas.openxmlformats.org/officeDocument/2006/relationships/image" Target="../media/image53.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comments" Target="../comments/commen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1.emf"/><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1.emf"/><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685800" y="235118"/>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962400" y="1518024"/>
            <a:ext cx="4648200" cy="584775"/>
          </a:xfrm>
          <a:prstGeom prst="rect">
            <a:avLst/>
          </a:prstGeom>
          <a:solidFill>
            <a:srgbClr val="FFFF00"/>
          </a:solidFill>
        </p:spPr>
        <p:txBody>
          <a:bodyPr wrap="square">
            <a:spAutoFit/>
          </a:bodyPr>
          <a:lstStyle/>
          <a:p>
            <a:r>
              <a:rPr lang="en-US" sz="3200" b="1" dirty="0">
                <a:solidFill>
                  <a:srgbClr val="FF0000"/>
                </a:solidFill>
                <a:latin typeface="Times New Roman" panose="02020603050405020304" pitchFamily="18" charset="0"/>
              </a:rPr>
              <a:t>MỞ ĐẦU/ KHỞI ĐỘNG</a:t>
            </a:r>
            <a:endParaRPr lang="en-US" sz="3200" dirty="0"/>
          </a:p>
        </p:txBody>
      </p:sp>
      <p:pic>
        <p:nvPicPr>
          <p:cNvPr id="6" name="Hình ảnh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4572000" y="2190750"/>
            <a:ext cx="1752600" cy="1696666"/>
          </a:xfrm>
          <a:prstGeom prst="ellipse">
            <a:avLst/>
          </a:prstGeom>
        </p:spPr>
      </p:pic>
    </p:spTree>
    <p:extLst>
      <p:ext uri="{BB962C8B-B14F-4D97-AF65-F5344CB8AC3E}">
        <p14:creationId xmlns:p14="http://schemas.microsoft.com/office/powerpoint/2010/main" val="1749209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30186B8-4178-4EE0-9CB0-A0F607E8A1AE}"/>
              </a:ext>
            </a:extLst>
          </p:cNvPr>
          <p:cNvSpPr txBox="1"/>
          <p:nvPr/>
        </p:nvSpPr>
        <p:spPr>
          <a:xfrm>
            <a:off x="0" y="694791"/>
            <a:ext cx="8382000" cy="584775"/>
          </a:xfrm>
          <a:prstGeom prst="rect">
            <a:avLst/>
          </a:prstGeom>
          <a:noFill/>
        </p:spPr>
        <p:txBody>
          <a:bodyPr wrap="square">
            <a:spAutoFit/>
          </a:bodyPr>
          <a:lstStyle/>
          <a:p>
            <a:r>
              <a:rPr lang="en-US" sz="3200" b="1" spc="-60">
                <a:solidFill>
                  <a:srgbClr val="FF0000"/>
                </a:solidFill>
                <a:latin typeface="Times New Roman" panose="02020603050405020304" pitchFamily="18" charset="0"/>
                <a:ea typeface="Calibri" panose="020F0502020204030204" pitchFamily="34" charset="0"/>
              </a:rPr>
              <a:t> </a:t>
            </a:r>
            <a:r>
              <a:rPr lang="en-US" altLang="zh-CN"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1. Hệ thức giữa cạnh huyền và cạnh góc vuông</a:t>
            </a:r>
            <a:endParaRPr lang="zh-CN" altLang="en-US" sz="3200" b="1" spc="-60"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BDECA07-862F-BE6F-615A-5265F5310B8F}"/>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2AF7BD5-DC30-2A08-1882-3E5DCEDB03DD}"/>
              </a:ext>
            </a:extLst>
          </p:cNvPr>
          <p:cNvPicPr>
            <a:picLocks noChangeAspect="1"/>
          </p:cNvPicPr>
          <p:nvPr/>
        </p:nvPicPr>
        <p:blipFill>
          <a:blip r:embed="rId3"/>
          <a:stretch>
            <a:fillRect/>
          </a:stretch>
        </p:blipFill>
        <p:spPr>
          <a:xfrm>
            <a:off x="5715000" y="2811096"/>
            <a:ext cx="3454400" cy="2008670"/>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E3B62DE-79D6-D254-3996-F76B6ED5D749}"/>
                  </a:ext>
                </a:extLst>
              </p:cNvPr>
              <p:cNvSpPr txBox="1"/>
              <p:nvPr/>
            </p:nvSpPr>
            <p:spPr>
              <a:xfrm>
                <a:off x="228600" y="2803759"/>
                <a:ext cx="8382000" cy="1384995"/>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 </a:t>
                </a:r>
                <a:r>
                  <a:rPr lang="en-US" sz="2800" b="1" u="sng">
                    <a:latin typeface="Times New Roman" panose="02020603050405020304" pitchFamily="18" charset="0"/>
                    <a:cs typeface="Times New Roman" panose="02020603050405020304" pitchFamily="18" charset="0"/>
                  </a:rPr>
                  <a:t>Chú ý</a:t>
                </a:r>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Trong </a:t>
                </a:r>
                <a14:m>
                  <m:oMath xmlns:m="http://schemas.openxmlformats.org/officeDocument/2006/math">
                    <m:r>
                      <m:rPr>
                        <m:nor/>
                      </m:rPr>
                      <a:rPr lang="en-US" sz="280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ABC</m:t>
                    </m:r>
                  </m:oMath>
                </a14:m>
                <a:r>
                  <a:rPr lang="en-US" sz="2800">
                    <a:latin typeface="Times New Roman" panose="02020603050405020304" pitchFamily="18" charset="0"/>
                    <a:cs typeface="Times New Roman" panose="02020603050405020304" pitchFamily="18" charset="0"/>
                  </a:rPr>
                  <a:t> vuông tại </a:t>
                </a:r>
                <a14:m>
                  <m:oMath xmlns:m="http://schemas.openxmlformats.org/officeDocument/2006/math">
                    <m:r>
                      <m:rPr>
                        <m:nor/>
                      </m:rPr>
                      <a:rPr lang="en-US" sz="2800">
                        <a:latin typeface="Times New Roman" panose="02020603050405020304" pitchFamily="18" charset="0"/>
                        <a:ea typeface="Cambria Math" panose="02040503050406030204" pitchFamily="18" charset="0"/>
                        <a:cs typeface="Times New Roman" panose="02020603050405020304" pitchFamily="18" charset="0"/>
                      </a:rPr>
                      <m:t>A</m:t>
                    </m:r>
                  </m:oMath>
                </a14:m>
                <a:r>
                  <a:rPr lang="en-US" sz="2800">
                    <a:latin typeface="Times New Roman" panose="02020603050405020304" pitchFamily="18" charset="0"/>
                    <a:cs typeface="Times New Roman" panose="02020603050405020304" pitchFamily="18" charset="0"/>
                  </a:rPr>
                  <a:t>, ta có: </a:t>
                </a:r>
              </a:p>
              <a:p>
                <a:pPr/>
                <a14:m>
                  <m:oMathPara xmlns:m="http://schemas.openxmlformats.org/officeDocument/2006/math">
                    <m:oMathParaPr>
                      <m:jc m:val="centerGroup"/>
                    </m:oMathParaPr>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b</m:t>
                      </m:r>
                      <m:r>
                        <m:rPr>
                          <m:nor/>
                        </m:rPr>
                        <a:rPr lang="en-US" sz="2800" b="0" i="0" smtClean="0">
                          <a:latin typeface="Times New Roman" panose="02020603050405020304" pitchFamily="18" charset="0"/>
                          <a:cs typeface="Times New Roman" panose="02020603050405020304" pitchFamily="18" charset="0"/>
                        </a:rPr>
                        <m:t> = </m:t>
                      </m:r>
                      <m:r>
                        <m:rPr>
                          <m:nor/>
                        </m:rPr>
                        <a:rPr lang="en-US" sz="2800" b="0" i="0" smtClean="0">
                          <a:latin typeface="Times New Roman" panose="02020603050405020304" pitchFamily="18" charset="0"/>
                          <a:cs typeface="Times New Roman" panose="02020603050405020304" pitchFamily="18" charset="0"/>
                        </a:rPr>
                        <m:t>a</m:t>
                      </m:r>
                      <m:r>
                        <m:rPr>
                          <m:nor/>
                        </m:rPr>
                        <a:rPr lang="en-US" sz="2800" b="0" i="0" smtClean="0">
                          <a:latin typeface="Times New Roman" panose="02020603050405020304" pitchFamily="18" charset="0"/>
                          <a:cs typeface="Times New Roman" panose="02020603050405020304" pitchFamily="18" charset="0"/>
                        </a:rPr>
                        <m:t>.</m:t>
                      </m:r>
                      <m:r>
                        <m:rPr>
                          <m:nor/>
                        </m:rPr>
                        <a:rPr lang="en-US" sz="2800" b="0" i="0" smtClean="0">
                          <a:latin typeface="Times New Roman" panose="02020603050405020304" pitchFamily="18" charset="0"/>
                          <a:cs typeface="Times New Roman" panose="02020603050405020304" pitchFamily="18" charset="0"/>
                        </a:rPr>
                        <m:t>sinB</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m:t>
                      </m:r>
                      <m:r>
                        <m:rPr>
                          <m:nor/>
                        </m:rPr>
                        <a:rPr lang="en-US" sz="2800" i="0" smtClean="0">
                          <a:latin typeface="Times New Roman" panose="02020603050405020304" pitchFamily="18" charset="0"/>
                          <a:cs typeface="Times New Roman" panose="02020603050405020304" pitchFamily="18" charset="0"/>
                        </a:rPr>
                        <m:t>cosC</m:t>
                      </m:r>
                      <m:r>
                        <m:rPr>
                          <m:nor/>
                        </m:rPr>
                        <a:rPr lang="en-US" sz="2800" i="0" smtClean="0">
                          <a:latin typeface="Times New Roman" panose="02020603050405020304" pitchFamily="18" charset="0"/>
                          <a:cs typeface="Times New Roman" panose="02020603050405020304" pitchFamily="18" charset="0"/>
                        </a:rPr>
                        <m:t> </m:t>
                      </m:r>
                    </m:oMath>
                  </m:oMathPara>
                </a14:m>
                <a:endParaRPr lang="en-US" sz="2800" i="1">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nor/>
                        </m:rPr>
                        <a:rPr lang="en-US" sz="2800" i="0" smtClean="0">
                          <a:latin typeface="Times New Roman" panose="02020603050405020304" pitchFamily="18" charset="0"/>
                          <a:cs typeface="Times New Roman" panose="02020603050405020304" pitchFamily="18" charset="0"/>
                        </a:rPr>
                        <m:t>c</m:t>
                      </m:r>
                      <m:r>
                        <m:rPr>
                          <m:nor/>
                        </m:rPr>
                        <a:rPr lang="en-US" sz="2800" b="0" i="0" smtClean="0">
                          <a:latin typeface="Times New Roman" panose="02020603050405020304" pitchFamily="18" charset="0"/>
                          <a:cs typeface="Times New Roman" panose="02020603050405020304" pitchFamily="18" charset="0"/>
                        </a:rPr>
                        <m:t> </m:t>
                      </m:r>
                      <m:r>
                        <m:rPr>
                          <m:nor/>
                        </m:rPr>
                        <a:rPr lang="en-US" sz="2800" i="0" smtClean="0">
                          <a:latin typeface="Times New Roman" panose="02020603050405020304" pitchFamily="18" charset="0"/>
                          <a:cs typeface="Times New Roman" panose="02020603050405020304" pitchFamily="18" charset="0"/>
                        </a:rPr>
                        <m:t>=</m:t>
                      </m:r>
                      <m:r>
                        <m:rPr>
                          <m:nor/>
                        </m:rPr>
                        <a:rPr lang="en-US" sz="2800" b="0" i="0"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a</m:t>
                      </m:r>
                      <m:r>
                        <m:rPr>
                          <m:nor/>
                        </m:rPr>
                        <a:rPr lang="en-US" sz="2800" b="0" i="0" smtClean="0">
                          <a:latin typeface="Times New Roman" panose="02020603050405020304" pitchFamily="18" charset="0"/>
                          <a:cs typeface="Times New Roman" panose="02020603050405020304" pitchFamily="18" charset="0"/>
                        </a:rPr>
                        <m:t>.</m:t>
                      </m:r>
                      <m:r>
                        <m:rPr>
                          <m:nor/>
                        </m:rPr>
                        <a:rPr lang="en-US" sz="2800" b="0" i="0" smtClean="0">
                          <a:latin typeface="Times New Roman" panose="02020603050405020304" pitchFamily="18" charset="0"/>
                          <a:cs typeface="Times New Roman" panose="02020603050405020304" pitchFamily="18" charset="0"/>
                        </a:rPr>
                        <m:t>sinC</m:t>
                      </m:r>
                      <m:r>
                        <m:rPr>
                          <m:nor/>
                        </m:rPr>
                        <a:rPr lang="en-US" sz="2800" b="0" i="0" smtClean="0">
                          <a:latin typeface="Times New Roman" panose="02020603050405020304" pitchFamily="18" charset="0"/>
                          <a:cs typeface="Times New Roman" panose="02020603050405020304" pitchFamily="18" charset="0"/>
                        </a:rPr>
                        <m:t> = </m:t>
                      </m:r>
                      <m:r>
                        <m:rPr>
                          <m:nor/>
                        </m:rPr>
                        <a:rPr lang="en-US" sz="2800" b="0" i="0" smtClean="0">
                          <a:latin typeface="Times New Roman" panose="02020603050405020304" pitchFamily="18" charset="0"/>
                          <a:cs typeface="Times New Roman" panose="02020603050405020304" pitchFamily="18" charset="0"/>
                        </a:rPr>
                        <m:t>a</m:t>
                      </m:r>
                      <m:r>
                        <m:rPr>
                          <m:nor/>
                        </m:rPr>
                        <a:rPr lang="en-US" sz="2800" b="0" i="0" smtClean="0">
                          <a:latin typeface="Times New Roman" panose="02020603050405020304" pitchFamily="18" charset="0"/>
                          <a:cs typeface="Times New Roman" panose="02020603050405020304" pitchFamily="18" charset="0"/>
                        </a:rPr>
                        <m:t>.</m:t>
                      </m:r>
                      <m:r>
                        <m:rPr>
                          <m:nor/>
                        </m:rPr>
                        <a:rPr lang="en-US" sz="2800" b="0" i="0" smtClean="0">
                          <a:latin typeface="Times New Roman" panose="02020603050405020304" pitchFamily="18" charset="0"/>
                          <a:cs typeface="Times New Roman" panose="02020603050405020304" pitchFamily="18" charset="0"/>
                        </a:rPr>
                        <m:t>cosB</m:t>
                      </m:r>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E3B62DE-79D6-D254-3996-F76B6ED5D749}"/>
                  </a:ext>
                </a:extLst>
              </p:cNvPr>
              <p:cNvSpPr txBox="1">
                <a:spLocks noRot="1" noChangeAspect="1" noMove="1" noResize="1" noEditPoints="1" noAdjustHandles="1" noChangeArrowheads="1" noChangeShapeType="1" noTextEdit="1"/>
              </p:cNvSpPr>
              <p:nvPr/>
            </p:nvSpPr>
            <p:spPr>
              <a:xfrm>
                <a:off x="228600" y="2803759"/>
                <a:ext cx="8382000" cy="1384995"/>
              </a:xfrm>
              <a:prstGeom prst="rect">
                <a:avLst/>
              </a:prstGeom>
              <a:blipFill>
                <a:blip r:embed="rId4"/>
                <a:stretch>
                  <a:fillRect l="-1527" t="-4846"/>
                </a:stretch>
              </a:blipFill>
            </p:spPr>
            <p:txBody>
              <a:bodyPr/>
              <a:lstStyle/>
              <a:p>
                <a:r>
                  <a:rPr lang="en-US">
                    <a:noFill/>
                  </a:rPr>
                  <a:t> </a:t>
                </a:r>
              </a:p>
            </p:txBody>
          </p:sp>
        </mc:Fallback>
      </mc:AlternateContent>
      <p:sp>
        <p:nvSpPr>
          <p:cNvPr id="8" name="TextBox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119D813-7103-4708-60F7-CAF4F4A6BD21}"/>
              </a:ext>
            </a:extLst>
          </p:cNvPr>
          <p:cNvSpPr txBox="1"/>
          <p:nvPr/>
        </p:nvSpPr>
        <p:spPr>
          <a:xfrm>
            <a:off x="254000" y="1700307"/>
            <a:ext cx="8382000"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Trong tam giác vuông, mỗi cạnh góc vuông bằng cạnh huyền nhân với sin góc đối hoặc nhân với côsin góc kề.</a:t>
            </a:r>
          </a:p>
        </p:txBody>
      </p:sp>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8E69D6A-761C-97EF-D01E-629EBA2E535D}"/>
              </a:ext>
            </a:extLst>
          </p:cNvPr>
          <p:cNvSpPr txBox="1"/>
          <p:nvPr/>
        </p:nvSpPr>
        <p:spPr>
          <a:xfrm>
            <a:off x="254000" y="1327799"/>
            <a:ext cx="19812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 </a:t>
            </a:r>
            <a:r>
              <a:rPr lang="en-US" sz="2800" b="1" u="sng">
                <a:latin typeface="Times New Roman" panose="02020603050405020304" pitchFamily="18" charset="0"/>
                <a:cs typeface="Times New Roman" panose="02020603050405020304" pitchFamily="18" charset="0"/>
              </a:rPr>
              <a:t>Định lí</a:t>
            </a:r>
            <a:r>
              <a:rPr lang="en-US" sz="2800" b="1">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99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ECA1957-4E83-31B0-6E41-2F371CC6EFEB}"/>
              </a:ext>
            </a:extLst>
          </p:cNvPr>
          <p:cNvPicPr>
            <a:picLocks noChangeAspect="1"/>
          </p:cNvPicPr>
          <p:nvPr/>
        </p:nvPicPr>
        <p:blipFill rotWithShape="1">
          <a:blip r:embed="rId3"/>
          <a:srcRect r="19136"/>
          <a:stretch/>
        </p:blipFill>
        <p:spPr>
          <a:xfrm>
            <a:off x="4756150" y="801507"/>
            <a:ext cx="3429000" cy="2555156"/>
          </a:xfrm>
          <a:prstGeom prst="rect">
            <a:avLst/>
          </a:prstGeom>
        </p:spPr>
      </p:pic>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17D6587-0163-5D4A-73A3-55983F17C794}"/>
              </a:ext>
            </a:extLst>
          </p:cNvPr>
          <p:cNvSpPr txBox="1"/>
          <p:nvPr/>
        </p:nvSpPr>
        <p:spPr>
          <a:xfrm>
            <a:off x="-152400" y="699076"/>
            <a:ext cx="8382000" cy="584775"/>
          </a:xfrm>
          <a:prstGeom prst="rect">
            <a:avLst/>
          </a:prstGeom>
          <a:noFill/>
        </p:spPr>
        <p:txBody>
          <a:bodyPr wrap="square">
            <a:spAutoFit/>
          </a:bodyPr>
          <a:lstStyle/>
          <a:p>
            <a:r>
              <a:rPr lang="en-US" sz="3200" b="1" spc="-60">
                <a:solidFill>
                  <a:srgbClr val="FF0000"/>
                </a:solidFill>
                <a:latin typeface="Times New Roman" panose="02020603050405020304" pitchFamily="18" charset="0"/>
                <a:ea typeface="Calibri" panose="020F0502020204030204" pitchFamily="34" charset="0"/>
              </a:rPr>
              <a:t> </a:t>
            </a:r>
            <a:r>
              <a:rPr lang="en-US" altLang="zh-CN"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1. Hệ thức giữa cạnh huyền và cạnh góc vuông</a:t>
            </a:r>
            <a:endParaRPr lang="zh-CN" altLang="en-US" sz="3200" b="1" spc="-60"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C47D8EF-ACE8-27C4-6751-899CE6D23810}"/>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6B8229B-9BFB-85D0-1014-E2E3D7A94F1F}"/>
              </a:ext>
            </a:extLst>
          </p:cNvPr>
          <p:cNvSpPr txBox="1"/>
          <p:nvPr/>
        </p:nvSpPr>
        <p:spPr>
          <a:xfrm>
            <a:off x="152400" y="1248241"/>
            <a:ext cx="4603750" cy="954107"/>
          </a:xfrm>
          <a:prstGeom prst="rect">
            <a:avLst/>
          </a:prstGeom>
          <a:noFill/>
        </p:spPr>
        <p:txBody>
          <a:bodyPr wrap="square">
            <a:spAutoFit/>
          </a:bodyPr>
          <a:lstStyle/>
          <a:p>
            <a:r>
              <a:rPr lang="en-US" sz="2800" b="1">
                <a:solidFill>
                  <a:prstClr val="black"/>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Ví dụ 1 </a:t>
            </a:r>
            <a:r>
              <a:rPr lang="en-US" sz="2800">
                <a:latin typeface="Times New Roman" panose="02020603050405020304" pitchFamily="18" charset="0"/>
                <a:cs typeface="Times New Roman" panose="02020603050405020304" pitchFamily="18" charset="0"/>
              </a:rPr>
              <a:t>(sgk/trang 75)</a:t>
            </a:r>
            <a:endParaRPr lang="en-US" sz="2800" b="1">
              <a:latin typeface="Times New Roman" panose="02020603050405020304" pitchFamily="18" charset="0"/>
              <a:cs typeface="Times New Roman" panose="02020603050405020304" pitchFamily="18" charset="0"/>
            </a:endParaRPr>
          </a:p>
          <a:p>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en-US"/>
          </a:p>
        </p:txBody>
      </p:sp>
      <mc:AlternateContent xmlns:mc="http://schemas.openxmlformats.org/markup-compatibility/2006" xmlns:a14="http://schemas.microsoft.com/office/drawing/2010/main">
        <mc:Choice Requires="a14">
          <p:sp>
            <p:nvSpPr>
              <p:cNvPr id="12" name="TextBox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BE1D8F0-134B-A3A5-6753-86988D5A512C}"/>
                  </a:ext>
                </a:extLst>
              </p:cNvPr>
              <p:cNvSpPr txBox="1"/>
              <p:nvPr/>
            </p:nvSpPr>
            <p:spPr>
              <a:xfrm>
                <a:off x="152400" y="1752411"/>
                <a:ext cx="8839200" cy="2781659"/>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Một chiếc máy bay bay lên với </a:t>
                </a:r>
              </a:p>
              <a:p>
                <a:r>
                  <a:rPr lang="en-US" sz="2800">
                    <a:solidFill>
                      <a:prstClr val="black"/>
                    </a:solidFill>
                    <a:latin typeface="Times New Roman" panose="02020603050405020304" pitchFamily="18" charset="0"/>
                    <a:cs typeface="Times New Roman" panose="02020603050405020304" pitchFamily="18" charset="0"/>
                  </a:rPr>
                  <a:t>vận tốc </a:t>
                </a:r>
                <a14:m>
                  <m:oMath xmlns:m="http://schemas.openxmlformats.org/officeDocument/2006/math">
                    <m:r>
                      <m:rPr>
                        <m:nor/>
                      </m:rPr>
                      <a:rPr lang="en-US" sz="2800" b="0" i="0" smtClean="0">
                        <a:solidFill>
                          <a:prstClr val="black"/>
                        </a:solidFill>
                        <a:latin typeface="Times New Roman" panose="02020603050405020304" pitchFamily="18" charset="0"/>
                        <a:cs typeface="Times New Roman" panose="02020603050405020304" pitchFamily="18" charset="0"/>
                      </a:rPr>
                      <m:t>500 </m:t>
                    </m:r>
                    <m:r>
                      <m:rPr>
                        <m:nor/>
                      </m:rPr>
                      <a:rPr lang="en-US" sz="2800" b="0" i="0" smtClean="0">
                        <a:solidFill>
                          <a:prstClr val="black"/>
                        </a:solidFill>
                        <a:latin typeface="Times New Roman" panose="02020603050405020304" pitchFamily="18" charset="0"/>
                        <a:cs typeface="Times New Roman" panose="02020603050405020304" pitchFamily="18" charset="0"/>
                      </a:rPr>
                      <m:t>km</m:t>
                    </m:r>
                    <m:r>
                      <m:rPr>
                        <m:nor/>
                      </m:rPr>
                      <a:rPr lang="en-US" sz="2800" b="0" i="0" smtClean="0">
                        <a:solidFill>
                          <a:prstClr val="black"/>
                        </a:solidFill>
                        <a:latin typeface="Times New Roman" panose="02020603050405020304" pitchFamily="18" charset="0"/>
                        <a:cs typeface="Times New Roman" panose="02020603050405020304" pitchFamily="18" charset="0"/>
                      </a:rPr>
                      <m:t>/</m:t>
                    </m:r>
                    <m:r>
                      <m:rPr>
                        <m:nor/>
                      </m:rPr>
                      <a:rPr lang="en-US" sz="2800" b="0" i="0" smtClean="0">
                        <a:solidFill>
                          <a:prstClr val="black"/>
                        </a:solidFill>
                        <a:latin typeface="Times New Roman" panose="02020603050405020304" pitchFamily="18" charset="0"/>
                        <a:cs typeface="Times New Roman" panose="02020603050405020304" pitchFamily="18" charset="0"/>
                      </a:rPr>
                      <m:t>h</m:t>
                    </m:r>
                  </m:oMath>
                </a14:m>
                <a:r>
                  <a:rPr lang="en-US" sz="2800">
                    <a:solidFill>
                      <a:prstClr val="black"/>
                    </a:solidFill>
                    <a:latin typeface="Times New Roman" panose="02020603050405020304" pitchFamily="18" charset="0"/>
                    <a:cs typeface="Times New Roman" panose="02020603050405020304" pitchFamily="18" charset="0"/>
                  </a:rPr>
                  <a:t> . Đường bay</a:t>
                </a:r>
              </a:p>
              <a:p>
                <a:r>
                  <a:rPr lang="en-US" sz="2800">
                    <a:solidFill>
                      <a:prstClr val="black"/>
                    </a:solidFill>
                    <a:latin typeface="Times New Roman" panose="02020603050405020304" pitchFamily="18" charset="0"/>
                    <a:cs typeface="Times New Roman" panose="02020603050405020304" pitchFamily="18" charset="0"/>
                  </a:rPr>
                  <a:t> lên tạo với phương nằm ngang </a:t>
                </a:r>
              </a:p>
              <a:p>
                <a:r>
                  <a:rPr lang="en-US" sz="2800">
                    <a:solidFill>
                      <a:prstClr val="black"/>
                    </a:solidFill>
                    <a:latin typeface="Times New Roman" panose="02020603050405020304" pitchFamily="18" charset="0"/>
                    <a:cs typeface="Times New Roman" panose="02020603050405020304" pitchFamily="18" charset="0"/>
                  </a:rPr>
                  <a:t>một góc </a:t>
                </a:r>
                <a14:m>
                  <m:oMath xmlns:m="http://schemas.openxmlformats.org/officeDocument/2006/math">
                    <m:sSup>
                      <m:sSupPr>
                        <m:ctrlPr>
                          <a:rPr lang="en-US" sz="2800" i="1">
                            <a:latin typeface="Cambria Math" panose="02040503050406030204" pitchFamily="18" charset="0"/>
                          </a:rPr>
                        </m:ctrlPr>
                      </m:sSupPr>
                      <m:e>
                        <m:r>
                          <m:rPr>
                            <m:nor/>
                          </m:rPr>
                          <a:rPr lang="en-US" sz="2800" b="0" i="0" smtClean="0">
                            <a:latin typeface="Times New Roman" panose="02020603050405020304" pitchFamily="18" charset="0"/>
                            <a:cs typeface="Times New Roman" panose="02020603050405020304" pitchFamily="18" charset="0"/>
                          </a:rPr>
                          <m:t>30</m:t>
                        </m:r>
                      </m:e>
                      <m:sup>
                        <m:r>
                          <m:rPr>
                            <m:nor/>
                          </m:rPr>
                          <a:rPr lang="en-US" sz="2800" b="0" i="0" smtClean="0">
                            <a:latin typeface="Cambria Math" panose="02040503050406030204" pitchFamily="18" charset="0"/>
                            <a:cs typeface="Times New Roman" panose="02020603050405020304" pitchFamily="18" charset="0"/>
                          </a:rPr>
                          <m:t>o</m:t>
                        </m:r>
                      </m:sup>
                    </m:sSup>
                  </m:oMath>
                </a14:m>
                <a:r>
                  <a:rPr lang="en-US" sz="2800" baseline="30000">
                    <a:solidFill>
                      <a:prstClr val="black"/>
                    </a:solidFill>
                    <a:latin typeface="Times New Roman" panose="02020603050405020304" pitchFamily="18" charset="0"/>
                    <a:cs typeface="Times New Roman" panose="02020603050405020304" pitchFamily="18" charset="0"/>
                  </a:rPr>
                  <a:t>.</a:t>
                </a:r>
                <a:r>
                  <a:rPr lang="en-US" sz="2800">
                    <a:solidFill>
                      <a:prstClr val="black"/>
                    </a:solidFill>
                    <a:latin typeface="Times New Roman" panose="02020603050405020304" pitchFamily="18" charset="0"/>
                    <a:cs typeface="Times New Roman" panose="02020603050405020304" pitchFamily="18" charset="0"/>
                  </a:rPr>
                  <a:t> Hỏi sau </a:t>
                </a:r>
                <a14:m>
                  <m:oMath xmlns:m="http://schemas.openxmlformats.org/officeDocument/2006/math">
                    <m:r>
                      <m:rPr>
                        <m:nor/>
                      </m:rPr>
                      <a:rPr lang="en-US" sz="2800" b="0" i="0" smtClean="0">
                        <a:solidFill>
                          <a:prstClr val="black"/>
                        </a:solidFill>
                        <a:latin typeface="Times New Roman" panose="02020603050405020304" pitchFamily="18" charset="0"/>
                        <a:cs typeface="Times New Roman" panose="02020603050405020304" pitchFamily="18" charset="0"/>
                      </a:rPr>
                      <m:t>1,2</m:t>
                    </m:r>
                  </m:oMath>
                </a14:m>
                <a:r>
                  <a:rPr lang="en-US" sz="2800">
                    <a:solidFill>
                      <a:prstClr val="black"/>
                    </a:solidFill>
                    <a:latin typeface="Times New Roman" panose="02020603050405020304" pitchFamily="18" charset="0"/>
                    <a:cs typeface="Times New Roman" panose="02020603050405020304" pitchFamily="18" charset="0"/>
                  </a:rPr>
                  <a:t> phút, </a:t>
                </a:r>
              </a:p>
              <a:p>
                <a:r>
                  <a:rPr lang="en-US" sz="2800">
                    <a:solidFill>
                      <a:prstClr val="black"/>
                    </a:solidFill>
                    <a:latin typeface="Times New Roman" panose="02020603050405020304" pitchFamily="18" charset="0"/>
                    <a:cs typeface="Times New Roman" panose="02020603050405020304" pitchFamily="18" charset="0"/>
                  </a:rPr>
                  <a:t>máy bay lên cao được bao nhiêu</a:t>
                </a:r>
              </a:p>
              <a:p>
                <a:r>
                  <a:rPr lang="en-US" sz="2800">
                    <a:solidFill>
                      <a:prstClr val="black"/>
                    </a:solidFill>
                    <a:latin typeface="Times New Roman" panose="02020603050405020304" pitchFamily="18" charset="0"/>
                    <a:cs typeface="Times New Roman" panose="02020603050405020304" pitchFamily="18" charset="0"/>
                  </a:rPr>
                  <a:t>kilômét theo phương thẳng đứng?</a:t>
                </a:r>
                <a:endParaRPr lang="en-US"/>
              </a:p>
            </p:txBody>
          </p:sp>
        </mc:Choice>
        <mc:Fallback xmlns="">
          <p:sp>
            <p:nvSpPr>
              <p:cNvPr id="12" name="TextBox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BE1D8F0-134B-A3A5-6753-86988D5A512C}"/>
                  </a:ext>
                </a:extLst>
              </p:cNvPr>
              <p:cNvSpPr txBox="1">
                <a:spLocks noRot="1" noChangeAspect="1" noMove="1" noResize="1" noEditPoints="1" noAdjustHandles="1" noChangeArrowheads="1" noChangeShapeType="1" noTextEdit="1"/>
              </p:cNvSpPr>
              <p:nvPr/>
            </p:nvSpPr>
            <p:spPr>
              <a:xfrm>
                <a:off x="152400" y="1752411"/>
                <a:ext cx="8839200" cy="2781659"/>
              </a:xfrm>
              <a:prstGeom prst="rect">
                <a:avLst/>
              </a:prstGeom>
              <a:blipFill>
                <a:blip r:embed="rId4"/>
                <a:stretch>
                  <a:fillRect l="-1379" t="-2188" b="-1313"/>
                </a:stretch>
              </a:blipFill>
            </p:spPr>
            <p:txBody>
              <a:bodyPr/>
              <a:lstStyle/>
              <a:p>
                <a:r>
                  <a:rPr lang="en-US">
                    <a:noFill/>
                  </a:rPr>
                  <a:t> </a:t>
                </a:r>
              </a:p>
            </p:txBody>
          </p:sp>
        </mc:Fallback>
      </mc:AlternateContent>
      <p:sp>
        <p:nvSpPr>
          <p:cNvPr id="4" name="Cloud Callout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31D4205-0267-697D-2B99-B63AC94E0FA9}"/>
              </a:ext>
            </a:extLst>
          </p:cNvPr>
          <p:cNvSpPr>
            <a:spLocks noChangeArrowheads="1"/>
          </p:cNvSpPr>
          <p:nvPr/>
        </p:nvSpPr>
        <p:spPr bwMode="auto">
          <a:xfrm>
            <a:off x="5872716" y="3337613"/>
            <a:ext cx="3276600" cy="1828800"/>
          </a:xfrm>
          <a:prstGeom prst="cloudCallout">
            <a:avLst>
              <a:gd name="adj1" fmla="val -43764"/>
              <a:gd name="adj2" fmla="val -48965"/>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cá nhân, một bạn lên chữa bài, thực hiện trong 5 phút.</a:t>
            </a:r>
            <a:endParaRPr lang="vi-VN" sz="2400" spc="-5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0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1000"/>
                                        <p:tgtEl>
                                          <p:spTgt spid="4">
                                            <p:txEl>
                                              <p:pRg st="0" end="0"/>
                                            </p:txEl>
                                          </p:spTgt>
                                        </p:tgtEl>
                                      </p:cBhvr>
                                    </p:animEffect>
                                    <p:anim calcmode="lin" valueType="num">
                                      <p:cBhvr>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7157CD2-0E6C-9E98-0CD5-B1E422C9CB6D}"/>
                  </a:ext>
                </a:extLst>
              </p:cNvPr>
              <p:cNvSpPr txBox="1"/>
              <p:nvPr/>
            </p:nvSpPr>
            <p:spPr>
              <a:xfrm>
                <a:off x="514350" y="822638"/>
                <a:ext cx="4013200" cy="783548"/>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Đổi: </a:t>
                </a:r>
                <a14:m>
                  <m:oMath xmlns:m="http://schemas.openxmlformats.org/officeDocument/2006/math">
                    <m:r>
                      <m:rPr>
                        <m:nor/>
                      </m:rPr>
                      <a:rPr lang="en-US" sz="2800" b="0" i="0" smtClean="0">
                        <a:solidFill>
                          <a:prstClr val="black"/>
                        </a:solidFill>
                        <a:latin typeface="Times New Roman" panose="02020603050405020304" pitchFamily="18" charset="0"/>
                        <a:cs typeface="Times New Roman" panose="02020603050405020304" pitchFamily="18" charset="0"/>
                      </a:rPr>
                      <m:t>1,2 </m:t>
                    </m:r>
                    <m:r>
                      <m:rPr>
                        <m:nor/>
                      </m:rPr>
                      <a:rPr lang="en-US" sz="2800" b="0" i="0" smtClean="0">
                        <a:solidFill>
                          <a:prstClr val="black"/>
                        </a:solidFill>
                        <a:latin typeface="Times New Roman" panose="02020603050405020304" pitchFamily="18" charset="0"/>
                        <a:cs typeface="Times New Roman" panose="02020603050405020304" pitchFamily="18" charset="0"/>
                      </a:rPr>
                      <m:t>ph</m:t>
                    </m:r>
                    <m:r>
                      <m:rPr>
                        <m:nor/>
                      </m:rPr>
                      <a:rPr lang="en-US" sz="2800" b="0" i="0" smtClean="0">
                        <a:solidFill>
                          <a:prstClr val="black"/>
                        </a:solidFill>
                        <a:latin typeface="Times New Roman" panose="02020603050405020304" pitchFamily="18" charset="0"/>
                        <a:cs typeface="Times New Roman" panose="02020603050405020304" pitchFamily="18" charset="0"/>
                      </a:rPr>
                      <m:t>ú</m:t>
                    </m:r>
                    <m:r>
                      <m:rPr>
                        <m:nor/>
                      </m:rPr>
                      <a:rPr lang="en-US" sz="2800" b="0" i="0" smtClean="0">
                        <a:solidFill>
                          <a:prstClr val="black"/>
                        </a:solidFill>
                        <a:latin typeface="Times New Roman" panose="02020603050405020304" pitchFamily="18" charset="0"/>
                        <a:cs typeface="Times New Roman" panose="02020603050405020304" pitchFamily="18" charset="0"/>
                      </a:rPr>
                      <m:t>t</m:t>
                    </m:r>
                    <m:r>
                      <m:rPr>
                        <m:nor/>
                      </m:rPr>
                      <a:rPr lang="en-US" sz="2800" b="0" i="0" smtClean="0">
                        <a:solidFill>
                          <a:prstClr val="black"/>
                        </a:solidFill>
                        <a:latin typeface="Times New Roman" panose="02020603050405020304" pitchFamily="18" charset="0"/>
                        <a:cs typeface="Times New Roman" panose="02020603050405020304" pitchFamily="18" charset="0"/>
                      </a:rPr>
                      <m:t> = </m:t>
                    </m:r>
                    <m:f>
                      <m:fPr>
                        <m:ctrlPr>
                          <a:rPr lang="en-US" sz="2800" b="0" i="1" smtClean="0">
                            <a:solidFill>
                              <a:prstClr val="black"/>
                            </a:solidFill>
                            <a:latin typeface="Cambria Math" panose="02040503050406030204" pitchFamily="18" charset="0"/>
                            <a:cs typeface="Times New Roman" panose="02020603050405020304" pitchFamily="18" charset="0"/>
                          </a:rPr>
                        </m:ctrlPr>
                      </m:fPr>
                      <m:num>
                        <m:r>
                          <m:rPr>
                            <m:nor/>
                          </m:rPr>
                          <a:rPr lang="en-US" sz="2800" b="0" i="0" smtClean="0">
                            <a:solidFill>
                              <a:prstClr val="black"/>
                            </a:solidFill>
                            <a:latin typeface="Times New Roman" panose="02020603050405020304" pitchFamily="18" charset="0"/>
                            <a:cs typeface="Times New Roman" panose="02020603050405020304" pitchFamily="18" charset="0"/>
                          </a:rPr>
                          <m:t>1</m:t>
                        </m:r>
                      </m:num>
                      <m:den>
                        <m:r>
                          <m:rPr>
                            <m:nor/>
                          </m:rPr>
                          <a:rPr lang="en-US" sz="2800" b="0" i="0" smtClean="0">
                            <a:solidFill>
                              <a:prstClr val="black"/>
                            </a:solidFill>
                            <a:latin typeface="Times New Roman" panose="02020603050405020304" pitchFamily="18" charset="0"/>
                            <a:cs typeface="Times New Roman" panose="02020603050405020304" pitchFamily="18" charset="0"/>
                          </a:rPr>
                          <m:t>50</m:t>
                        </m:r>
                      </m:den>
                    </m:f>
                    <m:r>
                      <m:rPr>
                        <m:nor/>
                      </m:rPr>
                      <a:rPr lang="en-US" sz="2800" b="0" i="0" smtClean="0">
                        <a:solidFill>
                          <a:prstClr val="black"/>
                        </a:solidFill>
                        <a:latin typeface="Times New Roman" panose="02020603050405020304" pitchFamily="18" charset="0"/>
                        <a:cs typeface="Times New Roman" panose="02020603050405020304" pitchFamily="18" charset="0"/>
                      </a:rPr>
                      <m:t> </m:t>
                    </m:r>
                    <m:r>
                      <m:rPr>
                        <m:nor/>
                      </m:rPr>
                      <a:rPr lang="en-US" sz="2800" b="0" i="0" smtClean="0">
                        <a:solidFill>
                          <a:prstClr val="black"/>
                        </a:solidFill>
                        <a:latin typeface="Times New Roman" panose="02020603050405020304" pitchFamily="18" charset="0"/>
                        <a:cs typeface="Times New Roman" panose="02020603050405020304" pitchFamily="18" charset="0"/>
                      </a:rPr>
                      <m:t>gi</m:t>
                    </m:r>
                    <m:r>
                      <m:rPr>
                        <m:nor/>
                      </m:rPr>
                      <a:rPr lang="en-US" sz="2800" b="0" i="0" smtClean="0">
                        <a:solidFill>
                          <a:prstClr val="black"/>
                        </a:solidFill>
                        <a:latin typeface="Times New Roman" panose="02020603050405020304" pitchFamily="18" charset="0"/>
                        <a:cs typeface="Times New Roman" panose="02020603050405020304" pitchFamily="18" charset="0"/>
                      </a:rPr>
                      <m:t>ờ</m:t>
                    </m:r>
                  </m:oMath>
                </a14:m>
                <a:endParaRPr lang="en-US" sz="2800">
                  <a:solidFill>
                    <a:prstClr val="black"/>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7157CD2-0E6C-9E98-0CD5-B1E422C9CB6D}"/>
                  </a:ext>
                </a:extLst>
              </p:cNvPr>
              <p:cNvSpPr txBox="1">
                <a:spLocks noRot="1" noChangeAspect="1" noMove="1" noResize="1" noEditPoints="1" noAdjustHandles="1" noChangeArrowheads="1" noChangeShapeType="1" noTextEdit="1"/>
              </p:cNvSpPr>
              <p:nvPr/>
            </p:nvSpPr>
            <p:spPr>
              <a:xfrm>
                <a:off x="514350" y="822638"/>
                <a:ext cx="4013200" cy="783548"/>
              </a:xfrm>
              <a:prstGeom prst="rect">
                <a:avLst/>
              </a:prstGeom>
              <a:blipFill>
                <a:blip r:embed="rId2"/>
                <a:stretch>
                  <a:fillRect l="-3035" b="-8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BD9C761-5EE1-1E45-C939-DF75496A6BF4}"/>
                  </a:ext>
                </a:extLst>
              </p:cNvPr>
              <p:cNvSpPr txBox="1"/>
              <p:nvPr/>
            </p:nvSpPr>
            <p:spPr>
              <a:xfrm>
                <a:off x="400050" y="1777727"/>
                <a:ext cx="8343900" cy="1213602"/>
              </a:xfrm>
              <a:prstGeom prst="rect">
                <a:avLst/>
              </a:prstGeom>
              <a:noFill/>
            </p:spPr>
            <p:txBody>
              <a:bodyPr wrap="square">
                <a:spAutoFit/>
              </a:bodyPr>
              <a:lstStyle/>
              <a:p>
                <a:pPr lvl="0">
                  <a:defRPr/>
                </a:pP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AB</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là đoạn đường máy bay bay lên trong </a:t>
                </a: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1,2 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ph</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ú</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t</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với vận tốc </a:t>
                </a:r>
                <a14:m>
                  <m:oMath xmlns:m="http://schemas.openxmlformats.org/officeDocument/2006/math">
                    <m:r>
                      <m:rPr>
                        <m:nor/>
                      </m:rP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m:t>500 </m:t>
                    </m:r>
                    <m:r>
                      <m:rPr>
                        <m:nor/>
                      </m:rP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m:t>km</m:t>
                    </m:r>
                    <m:r>
                      <m:rPr>
                        <m:nor/>
                      </m:rP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m:t>/</m:t>
                    </m:r>
                    <m:r>
                      <m:rPr>
                        <m:nor/>
                      </m:rP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m:t>h</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nên </a:t>
                </a: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AB</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 = 500.</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1</m:t>
                        </m:r>
                      </m:num>
                      <m:den>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50</m:t>
                        </m:r>
                      </m:den>
                    </m:f>
                    <m:r>
                      <m:rPr>
                        <m:nor/>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 10</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(km)</a:t>
                </a:r>
              </a:p>
            </p:txBody>
          </p:sp>
        </mc:Choice>
        <mc:Fallback xmlns="">
          <p:sp>
            <p:nvSpPr>
              <p:cNvPr id="8" name="TextBox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BD9C761-5EE1-1E45-C939-DF75496A6BF4}"/>
                  </a:ext>
                </a:extLst>
              </p:cNvPr>
              <p:cNvSpPr txBox="1">
                <a:spLocks noRot="1" noChangeAspect="1" noMove="1" noResize="1" noEditPoints="1" noAdjustHandles="1" noChangeArrowheads="1" noChangeShapeType="1" noTextEdit="1"/>
              </p:cNvSpPr>
              <p:nvPr/>
            </p:nvSpPr>
            <p:spPr>
              <a:xfrm>
                <a:off x="400050" y="1777727"/>
                <a:ext cx="8343900" cy="1213602"/>
              </a:xfrm>
              <a:prstGeom prst="rect">
                <a:avLst/>
              </a:prstGeom>
              <a:blipFill>
                <a:blip r:embed="rId3"/>
                <a:stretch>
                  <a:fillRect l="-1535" t="-5528" b="-50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C8CEF2A-ACCA-1FAE-A057-D7E38A52FF11}"/>
                  </a:ext>
                </a:extLst>
              </p:cNvPr>
              <p:cNvSpPr txBox="1"/>
              <p:nvPr/>
            </p:nvSpPr>
            <p:spPr>
              <a:xfrm>
                <a:off x="514350" y="2913977"/>
                <a:ext cx="86360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a:t>
                </a:r>
                <a14:m>
                  <m:oMath xmlns:m="http://schemas.openxmlformats.org/officeDocument/2006/math">
                    <m:r>
                      <m:rPr>
                        <m:nor/>
                      </m:rPr>
                      <a:rPr lang="en-US" sz="280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ABH</m:t>
                    </m:r>
                  </m:oMath>
                </a14:m>
                <a:r>
                  <a:rPr lang="en-US" sz="2800">
                    <a:latin typeface="Times New Roman" panose="02020603050405020304" pitchFamily="18" charset="0"/>
                    <a:cs typeface="Times New Roman" panose="02020603050405020304" pitchFamily="18" charset="0"/>
                  </a:rPr>
                  <a:t> vuông tại </a:t>
                </a:r>
                <a14:m>
                  <m:oMath xmlns:m="http://schemas.openxmlformats.org/officeDocument/2006/math">
                    <m:r>
                      <m:rPr>
                        <m:nor/>
                      </m:rPr>
                      <a:rPr lang="en-US" sz="2800" i="0" smtClean="0">
                        <a:latin typeface="Times New Roman" panose="02020603050405020304" pitchFamily="18" charset="0"/>
                        <a:ea typeface="Cambria Math" panose="02040503050406030204" pitchFamily="18" charset="0"/>
                        <a:cs typeface="Times New Roman" panose="02020603050405020304" pitchFamily="18" charset="0"/>
                      </a:rPr>
                      <m:t>H</m:t>
                    </m:r>
                  </m:oMath>
                </a14:m>
                <a:r>
                  <a:rPr lang="en-US" sz="2800">
                    <a:latin typeface="Times New Roman" panose="02020603050405020304" pitchFamily="18" charset="0"/>
                    <a:cs typeface="Times New Roman" panose="02020603050405020304" pitchFamily="18" charset="0"/>
                  </a:rPr>
                  <a:t>, có: </a:t>
                </a:r>
                <a:endParaRPr lang="en-US" sz="2800" b="0" i="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C8CEF2A-ACCA-1FAE-A057-D7E38A52FF11}"/>
                  </a:ext>
                </a:extLst>
              </p:cNvPr>
              <p:cNvSpPr txBox="1">
                <a:spLocks noRot="1" noChangeAspect="1" noMove="1" noResize="1" noEditPoints="1" noAdjustHandles="1" noChangeArrowheads="1" noChangeShapeType="1" noTextEdit="1"/>
              </p:cNvSpPr>
              <p:nvPr/>
            </p:nvSpPr>
            <p:spPr>
              <a:xfrm>
                <a:off x="514350" y="2913977"/>
                <a:ext cx="8636000" cy="523220"/>
              </a:xfrm>
              <a:prstGeom prst="rect">
                <a:avLst/>
              </a:prstGeom>
              <a:blipFill>
                <a:blip r:embed="rId4"/>
                <a:stretch>
                  <a:fillRect l="-1411"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4C50432-AE63-DB1B-AED8-C3C9C924CA3E}"/>
                  </a:ext>
                </a:extLst>
              </p:cNvPr>
              <p:cNvSpPr txBox="1"/>
              <p:nvPr/>
            </p:nvSpPr>
            <p:spPr>
              <a:xfrm>
                <a:off x="514350" y="4045569"/>
                <a:ext cx="83439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Vậy</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sau </a:t>
                </a: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1,2</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phút, máy bay lên cao được </a:t>
                </a: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5 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km</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theo phương thẳng đứng.</a:t>
                </a:r>
                <a:endParaRPr lang="en-US" sz="2800">
                  <a:latin typeface="Times New Roman" panose="02020603050405020304" pitchFamily="18" charset="0"/>
                  <a:cs typeface="Times New Roman" panose="02020603050405020304" pitchFamily="18" charset="0"/>
                </a:endParaRPr>
              </a:p>
            </p:txBody>
          </p:sp>
        </mc:Choice>
        <mc:Fallback xmlns="">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4C50432-AE63-DB1B-AED8-C3C9C924CA3E}"/>
                  </a:ext>
                </a:extLst>
              </p:cNvPr>
              <p:cNvSpPr txBox="1">
                <a:spLocks noRot="1" noChangeAspect="1" noMove="1" noResize="1" noEditPoints="1" noAdjustHandles="1" noChangeArrowheads="1" noChangeShapeType="1" noTextEdit="1"/>
              </p:cNvSpPr>
              <p:nvPr/>
            </p:nvSpPr>
            <p:spPr>
              <a:xfrm>
                <a:off x="514350" y="4045569"/>
                <a:ext cx="8343900" cy="954107"/>
              </a:xfrm>
              <a:prstGeom prst="rect">
                <a:avLst/>
              </a:prstGeom>
              <a:blipFill>
                <a:blip r:embed="rId5"/>
                <a:stretch>
                  <a:fillRect l="-1461" t="-7051" b="-17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0D47CFB-964B-041B-FBDA-E614B477FA7C}"/>
                  </a:ext>
                </a:extLst>
              </p:cNvPr>
              <p:cNvSpPr txBox="1"/>
              <p:nvPr/>
            </p:nvSpPr>
            <p:spPr>
              <a:xfrm>
                <a:off x="514350" y="3386310"/>
                <a:ext cx="8477250" cy="777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BH</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AB</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sinA</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 10.</m:t>
                    </m:r>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uncPr>
                      <m:fName>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sin</m:t>
                        </m:r>
                      </m:fName>
                      <m:e>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30 = 10.</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2</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den>
                        </m:f>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 5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km</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m:t>
                        </m:r>
                      </m:e>
                    </m:func>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p>
            </p:txBody>
          </p:sp>
        </mc:Choice>
        <mc:Fallback xmlns="">
          <p:sp>
            <p:nvSpPr>
              <p:cNvPr id="19" name="TextBox 1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0D47CFB-964B-041B-FBDA-E614B477FA7C}"/>
                  </a:ext>
                </a:extLst>
              </p:cNvPr>
              <p:cNvSpPr txBox="1">
                <a:spLocks noRot="1" noChangeAspect="1" noMove="1" noResize="1" noEditPoints="1" noAdjustHandles="1" noChangeArrowheads="1" noChangeShapeType="1" noTextEdit="1"/>
              </p:cNvSpPr>
              <p:nvPr/>
            </p:nvSpPr>
            <p:spPr>
              <a:xfrm>
                <a:off x="514350" y="3386310"/>
                <a:ext cx="8477250" cy="777970"/>
              </a:xfrm>
              <a:prstGeom prst="rect">
                <a:avLst/>
              </a:prstGeom>
              <a:blipFill>
                <a:blip r:embed="rId6"/>
                <a:stretch>
                  <a:fillRect/>
                </a:stretch>
              </a:blipFill>
            </p:spPr>
            <p:txBody>
              <a:bodyPr/>
              <a:lstStyle/>
              <a:p>
                <a:r>
                  <a:rPr lang="en-US">
                    <a:noFill/>
                  </a:rPr>
                  <a:t> </a:t>
                </a:r>
              </a:p>
            </p:txBody>
          </p:sp>
        </mc:Fallback>
      </mc:AlternateContent>
      <p:sp>
        <p:nvSpPr>
          <p:cNvPr id="21" name="TextBox 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F1CB280-FD16-C1C7-6659-1E3808976AE1}"/>
              </a:ext>
            </a:extLst>
          </p:cNvPr>
          <p:cNvSpPr txBox="1"/>
          <p:nvPr/>
        </p:nvSpPr>
        <p:spPr>
          <a:xfrm>
            <a:off x="514350" y="214266"/>
            <a:ext cx="4578350" cy="523220"/>
          </a:xfrm>
          <a:prstGeom prst="rect">
            <a:avLst/>
          </a:prstGeom>
          <a:noFill/>
        </p:spPr>
        <p:txBody>
          <a:bodyPr wrap="square">
            <a:spAutoFit/>
          </a:bodyPr>
          <a:lstStyle/>
          <a:p>
            <a:r>
              <a:rPr lang="en-US" sz="2800" b="1" u="sng">
                <a:solidFill>
                  <a:prstClr val="black"/>
                </a:solidFill>
                <a:latin typeface="Times New Roman" panose="02020603050405020304" pitchFamily="18" charset="0"/>
                <a:cs typeface="Times New Roman" panose="02020603050405020304" pitchFamily="18" charset="0"/>
              </a:rPr>
              <a:t>Giải:</a:t>
            </a:r>
            <a:endParaRPr lang="en-US" sz="2800" b="1" u="sng">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93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4"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105400" y="1710018"/>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pic>
        <p:nvPicPr>
          <p:cNvPr id="4" name="Hình ảnh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
        <p:nvSpPr>
          <p:cNvPr id="2" name="Rectangl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6972E21-25B8-CB9D-8573-91607890E201}"/>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3891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4C1FEC7-C86D-0F1C-A0B8-09C9CF9A26C7}"/>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C04549C-8B2B-CC11-DEE1-779C0713BD08}"/>
                  </a:ext>
                </a:extLst>
              </p:cNvPr>
              <p:cNvSpPr txBox="1"/>
              <p:nvPr/>
            </p:nvSpPr>
            <p:spPr>
              <a:xfrm>
                <a:off x="195307" y="758949"/>
                <a:ext cx="8458200" cy="2677656"/>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Bài 1 </a:t>
                </a:r>
                <a:r>
                  <a:rPr lang="en-US" sz="2800">
                    <a:latin typeface="Times New Roman" panose="02020603050405020304" pitchFamily="18" charset="0"/>
                    <a:cs typeface="Times New Roman" panose="02020603050405020304" pitchFamily="18" charset="0"/>
                  </a:rPr>
                  <a:t>(sgk/trang 75)</a:t>
                </a:r>
                <a:endParaRPr lang="en-US" sz="2800" b="1">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Một chiếc thang dài </a:t>
                </a:r>
                <a14:m>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3</m:t>
                    </m:r>
                    <m:r>
                      <m:rPr>
                        <m:nor/>
                      </m:rPr>
                      <a:rPr lang="en-US" sz="2800" b="0" i="0" smtClean="0">
                        <a:latin typeface="Times New Roman" panose="02020603050405020304" pitchFamily="18" charset="0"/>
                        <a:cs typeface="Times New Roman" panose="02020603050405020304" pitchFamily="18" charset="0"/>
                      </a:rPr>
                      <m:t>m</m:t>
                    </m:r>
                  </m:oMath>
                </a14:m>
                <a:r>
                  <a:rPr lang="en-US" sz="2800">
                    <a:latin typeface="Times New Roman" panose="02020603050405020304" pitchFamily="18" charset="0"/>
                    <a:cs typeface="Times New Roman" panose="02020603050405020304" pitchFamily="18" charset="0"/>
                  </a:rPr>
                  <a:t> . Cần đặt chân thang cách chân tường một khoảng cách bao nhiêu mét (làm tròn đến chữ số thập phân thứ hai) để nó tạo được với mặt đất một góc “an toàn” </a:t>
                </a:r>
                <a14:m>
                  <m:oMath xmlns:m="http://schemas.openxmlformats.org/officeDocument/2006/math">
                    <m:sSup>
                      <m:sSupPr>
                        <m:ctrlPr>
                          <a:rPr lang="en-US" sz="2800" i="1" smtClean="0">
                            <a:latin typeface="Cambria Math" panose="02040503050406030204" pitchFamily="18" charset="0"/>
                          </a:rPr>
                        </m:ctrlPr>
                      </m:sSupPr>
                      <m:e>
                        <m:r>
                          <m:rPr>
                            <m:nor/>
                          </m:rPr>
                          <a:rPr lang="en-US" sz="2800" b="0" i="0" smtClean="0">
                            <a:latin typeface="Times New Roman" panose="02020603050405020304" pitchFamily="18" charset="0"/>
                            <a:cs typeface="Times New Roman" panose="02020603050405020304" pitchFamily="18" charset="0"/>
                          </a:rPr>
                          <m:t>65</m:t>
                        </m:r>
                      </m:e>
                      <m:sup>
                        <m:r>
                          <m:rPr>
                            <m:nor/>
                          </m:rPr>
                          <a:rPr lang="en-US" sz="2800" b="0" i="0" smtClean="0">
                            <a:latin typeface="Times New Roman" panose="02020603050405020304" pitchFamily="18" charset="0"/>
                            <a:cs typeface="Times New Roman" panose="02020603050405020304" pitchFamily="18" charset="0"/>
                          </a:rPr>
                          <m:t>o</m:t>
                        </m:r>
                      </m:sup>
                    </m:sSup>
                  </m:oMath>
                </a14:m>
                <a:r>
                  <a:rPr lang="en-US" sz="2800">
                    <a:latin typeface="Times New Roman" panose="02020603050405020304" pitchFamily="18" charset="0"/>
                    <a:cs typeface="Times New Roman" panose="02020603050405020304" pitchFamily="18" charset="0"/>
                  </a:rPr>
                  <a:t> (tức là đảm bảo thang chắc chắn khi sử dụng)</a:t>
                </a:r>
              </a:p>
            </p:txBody>
          </p:sp>
        </mc:Choice>
        <mc:Fallback xmlns="">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C04549C-8B2B-CC11-DEE1-779C0713BD08}"/>
                  </a:ext>
                </a:extLst>
              </p:cNvPr>
              <p:cNvSpPr txBox="1">
                <a:spLocks noRot="1" noChangeAspect="1" noMove="1" noResize="1" noEditPoints="1" noAdjustHandles="1" noChangeArrowheads="1" noChangeShapeType="1" noTextEdit="1"/>
              </p:cNvSpPr>
              <p:nvPr/>
            </p:nvSpPr>
            <p:spPr>
              <a:xfrm>
                <a:off x="195307" y="758949"/>
                <a:ext cx="8458200" cy="2677656"/>
              </a:xfrm>
              <a:prstGeom prst="rect">
                <a:avLst/>
              </a:prstGeom>
              <a:blipFill>
                <a:blip r:embed="rId5"/>
                <a:stretch>
                  <a:fillRect l="-1441" t="-2273" r="-793" b="-5227"/>
                </a:stretch>
              </a:blipFill>
            </p:spPr>
            <p:txBody>
              <a:bodyPr/>
              <a:lstStyle/>
              <a:p>
                <a:r>
                  <a:rPr lang="en-US">
                    <a:noFill/>
                  </a:rPr>
                  <a:t> </a:t>
                </a:r>
              </a:p>
            </p:txBody>
          </p:sp>
        </mc:Fallback>
      </mc:AlternateContent>
      <p:pic>
        <p:nvPicPr>
          <p:cNvPr id="3" name="Pictur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A22E4A4-3760-26EC-CF84-B76FCA4CD6C5}"/>
              </a:ext>
            </a:extLst>
          </p:cNvPr>
          <p:cNvPicPr>
            <a:picLocks noChangeAspect="1"/>
          </p:cNvPicPr>
          <p:nvPr/>
        </p:nvPicPr>
        <p:blipFill>
          <a:blip r:embed="rId6"/>
          <a:stretch>
            <a:fillRect/>
          </a:stretch>
        </p:blipFill>
        <p:spPr>
          <a:xfrm>
            <a:off x="3429000" y="3090678"/>
            <a:ext cx="1797670" cy="2052822"/>
          </a:xfrm>
          <a:prstGeom prst="rect">
            <a:avLst/>
          </a:prstGeom>
        </p:spPr>
      </p:pic>
      <p:sp>
        <p:nvSpPr>
          <p:cNvPr id="4" name="Cloud Callout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6BC6CC8-2CF8-2385-16DD-B5E6F64E8951}"/>
              </a:ext>
            </a:extLst>
          </p:cNvPr>
          <p:cNvSpPr>
            <a:spLocks noChangeArrowheads="1"/>
          </p:cNvSpPr>
          <p:nvPr/>
        </p:nvSpPr>
        <p:spPr bwMode="auto">
          <a:xfrm>
            <a:off x="5638800" y="3032789"/>
            <a:ext cx="3276600" cy="1828800"/>
          </a:xfrm>
          <a:prstGeom prst="cloudCallout">
            <a:avLst>
              <a:gd name="adj1" fmla="val -57717"/>
              <a:gd name="adj2" fmla="val -75709"/>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cá nhân, một bạn lên chữa bài, thực hiện trong 5 phút.</a:t>
            </a:r>
            <a:endParaRPr lang="vi-VN" sz="2400" spc="-50">
              <a:solidFill>
                <a:schemeClr val="tx1"/>
              </a:solidFill>
              <a:latin typeface="Times New Roman" panose="02020603050405020304" pitchFamily="18" charset="0"/>
              <a:cs typeface="Times New Roman" panose="02020603050405020304" pitchFamily="18" charset="0"/>
            </a:endParaRPr>
          </a:p>
        </p:txBody>
      </p:sp>
      <p:pic>
        <p:nvPicPr>
          <p:cNvPr id="6" name="5 Minutes timer (Đồng hồ đếm ngược 5 phút)" descr="OPL20U25GSXzBJYl68kk8uQGfFKzs7yb1M4KJWUiLk6ZEvGF+qCIPSnY57AbBFCvTW$2024 ID13 T9CTST nhan sp KNTT$ STT 108+K4lPs7H94VUqPe2XwIsfPRnrXQE//QTEXxb8/8N4CNc6FpgZahzpTjFhMzSA7T/nHJa11DE8Ng2TP3iAmRczFlmslSuUNOgUeb6yRvs0=">
            <a:hlinkClick r:id="" action="ppaction://media"/>
            <a:extLst>
              <a:ext uri="{FF2B5EF4-FFF2-40B4-BE49-F238E27FC236}">
                <a16:creationId xmlns:a16="http://schemas.microsoft.com/office/drawing/2014/main" id="{47B92177-493D-E40C-C97A-7C9AEDB86BA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153400" y="765540"/>
            <a:ext cx="881107" cy="547762"/>
          </a:xfrm>
          <a:prstGeom prst="rect">
            <a:avLst/>
          </a:prstGeom>
        </p:spPr>
      </p:pic>
    </p:spTree>
    <p:extLst>
      <p:ext uri="{BB962C8B-B14F-4D97-AF65-F5344CB8AC3E}">
        <p14:creationId xmlns:p14="http://schemas.microsoft.com/office/powerpoint/2010/main" val="33809341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6"/>
                </p:tgtEl>
              </p:cMediaNode>
            </p:video>
          </p:childTnLst>
        </p:cTn>
      </p:par>
    </p:tnLst>
    <p:bldLst>
      <p:bldP spid="2"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B688F31-7D3B-5573-3695-C8DC8B77D0EB}"/>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dirty="0">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a:t>
            </a:r>
            <a:r>
              <a:rPr lang="en-US" sz="2100" b="1" dirty="0" err="1">
                <a:ln/>
                <a:solidFill>
                  <a:srgbClr val="FF0000"/>
                </a:solidFill>
                <a:latin typeface="Times New Roman" panose="02020603050405020304" pitchFamily="18" charset="0"/>
                <a:cs typeface="Times New Roman" panose="02020603050405020304" pitchFamily="18" charset="0"/>
              </a:rPr>
              <a:t>Tiết</a:t>
            </a:r>
            <a:r>
              <a:rPr lang="en-US" sz="2100" b="1">
                <a:ln/>
                <a:solidFill>
                  <a:srgbClr val="FF0000"/>
                </a:solidFill>
                <a:latin typeface="Times New Roman" panose="02020603050405020304" pitchFamily="18" charset="0"/>
                <a:cs typeface="Times New Roman" panose="02020603050405020304" pitchFamily="18" charset="0"/>
              </a:rPr>
              <a: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5" name="TextBox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BB029A4-6107-3039-795E-755E7718E19F}"/>
              </a:ext>
            </a:extLst>
          </p:cNvPr>
          <p:cNvSpPr txBox="1"/>
          <p:nvPr/>
        </p:nvSpPr>
        <p:spPr>
          <a:xfrm>
            <a:off x="160519" y="701393"/>
            <a:ext cx="962123" cy="523220"/>
          </a:xfrm>
          <a:prstGeom prst="rect">
            <a:avLst/>
          </a:prstGeom>
          <a:noFill/>
        </p:spPr>
        <p:txBody>
          <a:bodyPr wrap="none" rtlCol="0">
            <a:spAutoFit/>
          </a:bodyPr>
          <a:lstStyle/>
          <a:p>
            <a:r>
              <a:rPr lang="en-US" sz="2800" b="1" u="sng">
                <a:latin typeface="Times New Roman" panose="02020603050405020304" pitchFamily="18" charset="0"/>
                <a:cs typeface="Times New Roman" panose="02020603050405020304" pitchFamily="18" charset="0"/>
              </a:rPr>
              <a:t>Giải</a:t>
            </a:r>
            <a:r>
              <a:rPr lang="en-US" sz="2800" b="1">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2" name="TextBox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1742283-F284-9881-6BA5-520DD5CB2D7E}"/>
                  </a:ext>
                </a:extLst>
              </p:cNvPr>
              <p:cNvSpPr txBox="1"/>
              <p:nvPr/>
            </p:nvSpPr>
            <p:spPr>
              <a:xfrm>
                <a:off x="142590" y="1120752"/>
                <a:ext cx="6130545" cy="89255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Gọi </a:t>
                </a:r>
                <a14:m>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AB</m:t>
                    </m:r>
                  </m:oMath>
                </a14:m>
                <a:r>
                  <a:rPr lang="en-US" sz="2600">
                    <a:latin typeface="Times New Roman" panose="02020603050405020304" pitchFamily="18" charset="0"/>
                    <a:cs typeface="Times New Roman" panose="02020603050405020304" pitchFamily="18" charset="0"/>
                  </a:rPr>
                  <a:t> là chiều cao của chiếc thang, </a:t>
                </a:r>
                <a14:m>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BC</m:t>
                    </m:r>
                  </m:oMath>
                </a14:m>
                <a:r>
                  <a:rPr lang="en-US" sz="2600">
                    <a:latin typeface="Times New Roman" panose="02020603050405020304" pitchFamily="18" charset="0"/>
                    <a:cs typeface="Times New Roman" panose="02020603050405020304" pitchFamily="18" charset="0"/>
                  </a:rPr>
                  <a:t> là khoảng cách từ chân thang đến chân tường.</a:t>
                </a:r>
              </a:p>
            </p:txBody>
          </p:sp>
        </mc:Choice>
        <mc:Fallback xmlns="">
          <p:sp>
            <p:nvSpPr>
              <p:cNvPr id="12" name="TextBox 1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1742283-F284-9881-6BA5-520DD5CB2D7E}"/>
                  </a:ext>
                </a:extLst>
              </p:cNvPr>
              <p:cNvSpPr txBox="1">
                <a:spLocks noRot="1" noChangeAspect="1" noMove="1" noResize="1" noEditPoints="1" noAdjustHandles="1" noChangeArrowheads="1" noChangeShapeType="1" noTextEdit="1"/>
              </p:cNvSpPr>
              <p:nvPr/>
            </p:nvSpPr>
            <p:spPr>
              <a:xfrm>
                <a:off x="142590" y="1120752"/>
                <a:ext cx="6130545" cy="892552"/>
              </a:xfrm>
              <a:prstGeom prst="rect">
                <a:avLst/>
              </a:prstGeom>
              <a:blipFill>
                <a:blip r:embed="rId3"/>
                <a:stretch>
                  <a:fillRect l="-1789" t="-6164" b="-16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B2835EB-7202-92F1-131D-FCF7B6E81D56}"/>
                  </a:ext>
                </a:extLst>
              </p:cNvPr>
              <p:cNvSpPr txBox="1"/>
              <p:nvPr/>
            </p:nvSpPr>
            <p:spPr>
              <a:xfrm>
                <a:off x="142436" y="1962150"/>
                <a:ext cx="6584673" cy="90563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Khi đó, góc tạo bởi chân thang và mặt đất </a:t>
                </a:r>
              </a:p>
              <a:p>
                <a:r>
                  <a:rPr lang="en-US" sz="2600">
                    <a:latin typeface="Times New Roman" panose="02020603050405020304" pitchFamily="18" charset="0"/>
                    <a:cs typeface="Times New Roman" panose="02020603050405020304" pitchFamily="18" charset="0"/>
                  </a:rPr>
                  <a:t>là góc </a:t>
                </a:r>
                <a14:m>
                  <m:oMath xmlns:m="http://schemas.openxmlformats.org/officeDocument/2006/math">
                    <m:acc>
                      <m:accPr>
                        <m:chr m:val="̂"/>
                        <m:ctrlPr>
                          <a:rPr lang="en-US" sz="2600" i="1" smtClean="0">
                            <a:latin typeface="Cambria Math" panose="02040503050406030204" pitchFamily="18" charset="0"/>
                          </a:rPr>
                        </m:ctrlPr>
                      </m:accPr>
                      <m:e>
                        <m:r>
                          <m:rPr>
                            <m:nor/>
                          </m:rPr>
                          <a:rPr lang="en-US" sz="2600" b="0" i="0" smtClean="0">
                            <a:latin typeface="Times New Roman" panose="02020603050405020304" pitchFamily="18" charset="0"/>
                            <a:cs typeface="Times New Roman" panose="02020603050405020304" pitchFamily="18" charset="0"/>
                          </a:rPr>
                          <m:t>ABC</m:t>
                        </m:r>
                      </m:e>
                    </m:acc>
                  </m:oMath>
                </a14:m>
                <a:r>
                  <a:rPr lang="en-US" sz="2600">
                    <a:latin typeface="Times New Roman" panose="02020603050405020304" pitchFamily="18" charset="0"/>
                    <a:cs typeface="Times New Roman" panose="02020603050405020304" pitchFamily="18" charset="0"/>
                  </a:rPr>
                  <a:t>, để đảm bảo an toàn thì </a:t>
                </a:r>
                <a14:m>
                  <m:oMath xmlns:m="http://schemas.openxmlformats.org/officeDocument/2006/math">
                    <m:acc>
                      <m:accPr>
                        <m:chr m:val="̂"/>
                        <m:ctrlPr>
                          <a:rPr lang="en-US" sz="2600" i="1">
                            <a:latin typeface="Cambria Math" panose="02040503050406030204" pitchFamily="18" charset="0"/>
                          </a:rPr>
                        </m:ctrlPr>
                      </m:accPr>
                      <m:e>
                        <m:r>
                          <m:rPr>
                            <m:nor/>
                          </m:rPr>
                          <a:rPr lang="en-US" sz="2600" i="0">
                            <a:latin typeface="Times New Roman" panose="02020603050405020304" pitchFamily="18" charset="0"/>
                            <a:cs typeface="Times New Roman" panose="02020603050405020304" pitchFamily="18" charset="0"/>
                          </a:rPr>
                          <m:t>ABC</m:t>
                        </m:r>
                      </m:e>
                    </m:acc>
                    <m:r>
                      <a:rPr lang="en-US" sz="2600" b="0" i="0" smtClean="0">
                        <a:latin typeface="Cambria Math" panose="02040503050406030204" pitchFamily="18" charset="0"/>
                      </a:rPr>
                      <m:t>=</m:t>
                    </m:r>
                  </m:oMath>
                </a14:m>
                <a:r>
                  <a:rPr lang="en-US" sz="260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latin typeface="Cambria Math" panose="02040503050406030204" pitchFamily="18" charset="0"/>
                            <a:cs typeface="Times New Roman" panose="02020603050405020304" pitchFamily="18" charset="0"/>
                          </a:rPr>
                        </m:ctrlPr>
                      </m:sSupPr>
                      <m:e>
                        <m:r>
                          <m:rPr>
                            <m:nor/>
                          </m:rPr>
                          <a:rPr lang="en-US" sz="2600" b="0" i="0" smtClean="0">
                            <a:latin typeface="Times New Roman" panose="02020603050405020304" pitchFamily="18" charset="0"/>
                            <a:cs typeface="Times New Roman" panose="02020603050405020304" pitchFamily="18" charset="0"/>
                          </a:rPr>
                          <m:t>65</m:t>
                        </m:r>
                      </m:e>
                      <m:sup>
                        <m:r>
                          <a:rPr lang="en-US" sz="2600" b="0" i="1" smtClean="0">
                            <a:latin typeface="Cambria Math" panose="02040503050406030204" pitchFamily="18" charset="0"/>
                            <a:cs typeface="Times New Roman" panose="02020603050405020304" pitchFamily="18" charset="0"/>
                          </a:rPr>
                          <m:t>0</m:t>
                        </m:r>
                      </m:sup>
                    </m:sSup>
                  </m:oMath>
                </a14:m>
                <a:endParaRPr lang="en-US" sz="2600">
                  <a:latin typeface="Times New Roman" panose="02020603050405020304" pitchFamily="18" charset="0"/>
                  <a:cs typeface="Times New Roman" panose="02020603050405020304" pitchFamily="18" charset="0"/>
                </a:endParaRPr>
              </a:p>
            </p:txBody>
          </p:sp>
        </mc:Choice>
        <mc:Fallback xmlns="">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B2835EB-7202-92F1-131D-FCF7B6E81D56}"/>
                  </a:ext>
                </a:extLst>
              </p:cNvPr>
              <p:cNvSpPr txBox="1">
                <a:spLocks noRot="1" noChangeAspect="1" noMove="1" noResize="1" noEditPoints="1" noAdjustHandles="1" noChangeArrowheads="1" noChangeShapeType="1" noTextEdit="1"/>
              </p:cNvSpPr>
              <p:nvPr/>
            </p:nvSpPr>
            <p:spPr>
              <a:xfrm>
                <a:off x="142436" y="1962150"/>
                <a:ext cx="6584673" cy="905633"/>
              </a:xfrm>
              <a:prstGeom prst="rect">
                <a:avLst/>
              </a:prstGeom>
              <a:blipFill>
                <a:blip r:embed="rId4"/>
                <a:stretch>
                  <a:fillRect l="-1665" t="-6081" b="-16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3CFFFB6-B261-19DB-247A-9E1839A48D87}"/>
                  </a:ext>
                </a:extLst>
              </p:cNvPr>
              <p:cNvSpPr txBox="1"/>
              <p:nvPr/>
            </p:nvSpPr>
            <p:spPr>
              <a:xfrm>
                <a:off x="142436" y="2867783"/>
                <a:ext cx="4573018"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Xét </a:t>
                </a:r>
                <a14:m>
                  <m:oMath xmlns:m="http://schemas.openxmlformats.org/officeDocument/2006/math">
                    <m:r>
                      <m:rPr>
                        <m:nor/>
                      </m:rPr>
                      <a:rPr lang="en-US" sz="260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600" b="0" i="0" smtClean="0">
                        <a:latin typeface="Times New Roman" panose="02020603050405020304" pitchFamily="18" charset="0"/>
                        <a:ea typeface="Cambria Math" panose="02040503050406030204" pitchFamily="18" charset="0"/>
                        <a:cs typeface="Times New Roman" panose="02020603050405020304" pitchFamily="18" charset="0"/>
                      </a:rPr>
                      <m:t>ABC</m:t>
                    </m:r>
                    <m:r>
                      <m:rPr>
                        <m:nor/>
                      </m:rPr>
                      <a:rPr lang="en-US" sz="2600" i="0">
                        <a:latin typeface="Times New Roman" panose="02020603050405020304" pitchFamily="18" charset="0"/>
                        <a:cs typeface="Times New Roman" panose="02020603050405020304" pitchFamily="18" charset="0"/>
                      </a:rPr>
                      <m:t> </m:t>
                    </m:r>
                  </m:oMath>
                </a14:m>
                <a:r>
                  <a:rPr lang="en-US" sz="2600">
                    <a:latin typeface="Times New Roman" panose="02020603050405020304" pitchFamily="18" charset="0"/>
                    <a:cs typeface="Times New Roman" panose="02020603050405020304" pitchFamily="18" charset="0"/>
                  </a:rPr>
                  <a:t>vuông tại </a:t>
                </a:r>
                <a14:m>
                  <m:oMath xmlns:m="http://schemas.openxmlformats.org/officeDocument/2006/math">
                    <m:r>
                      <m:rPr>
                        <m:nor/>
                      </m:rPr>
                      <a:rPr lang="en-US" sz="2600" b="0" i="0" smtClean="0">
                        <a:latin typeface="Times New Roman" panose="02020603050405020304" pitchFamily="18" charset="0"/>
                        <a:cs typeface="Times New Roman" panose="02020603050405020304" pitchFamily="18" charset="0"/>
                      </a:rPr>
                      <m:t>C</m:t>
                    </m:r>
                  </m:oMath>
                </a14:m>
                <a:r>
                  <a:rPr lang="en-US" sz="2600">
                    <a:latin typeface="Times New Roman" panose="02020603050405020304" pitchFamily="18" charset="0"/>
                    <a:cs typeface="Times New Roman" panose="02020603050405020304" pitchFamily="18" charset="0"/>
                  </a:rPr>
                  <a:t>, có: </a:t>
                </a:r>
                <a:endParaRPr lang="en-US" sz="2600" b="0" i="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3CFFFB6-B261-19DB-247A-9E1839A48D87}"/>
                  </a:ext>
                </a:extLst>
              </p:cNvPr>
              <p:cNvSpPr txBox="1">
                <a:spLocks noRot="1" noChangeAspect="1" noMove="1" noResize="1" noEditPoints="1" noAdjustHandles="1" noChangeArrowheads="1" noChangeShapeType="1" noTextEdit="1"/>
              </p:cNvSpPr>
              <p:nvPr/>
            </p:nvSpPr>
            <p:spPr>
              <a:xfrm>
                <a:off x="142436" y="2867783"/>
                <a:ext cx="4573018" cy="492443"/>
              </a:xfrm>
              <a:prstGeom prst="rect">
                <a:avLst/>
              </a:prstGeom>
              <a:blipFill>
                <a:blip r:embed="rId5"/>
                <a:stretch>
                  <a:fillRect l="-2397" t="-11111" b="-30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344F39F-29FC-B4C9-D03C-2A2588FB182B}"/>
                  </a:ext>
                </a:extLst>
              </p:cNvPr>
              <p:cNvSpPr txBox="1"/>
              <p:nvPr/>
            </p:nvSpPr>
            <p:spPr>
              <a:xfrm>
                <a:off x="458878" y="3351766"/>
                <a:ext cx="8477250" cy="492443"/>
              </a:xfrm>
              <a:prstGeom prst="rect">
                <a:avLst/>
              </a:prstGeom>
              <a:noFill/>
            </p:spPr>
            <p:txBody>
              <a:bodyPr wrap="square">
                <a:spAutoFit/>
              </a:bodyPr>
              <a:lstStyle/>
              <a:p>
                <a:pPr lvl="0">
                  <a:defRPr/>
                </a:pPr>
                <a14:m>
                  <m:oMath xmlns:m="http://schemas.openxmlformats.org/officeDocument/2006/math">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BC</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 </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AB</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cosB</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 3.</m:t>
                    </m:r>
                    <m:func>
                      <m:funcPr>
                        <m:ctrlP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ctrlPr>
                      </m:funcPr>
                      <m:fName>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cos</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sSup>
                          <m:sSupPr>
                            <m:ctrlPr>
                              <a:rPr lang="en-US" sz="2600" i="1">
                                <a:solidFill>
                                  <a:schemeClr val="tx1"/>
                                </a:solidFill>
                                <a:latin typeface="Cambria Math" panose="02040503050406030204" pitchFamily="18" charset="0"/>
                                <a:cs typeface="Times New Roman" panose="02020603050405020304" pitchFamily="18" charset="0"/>
                              </a:rPr>
                            </m:ctrlPr>
                          </m:sSupPr>
                          <m:e>
                            <m:r>
                              <m:rPr>
                                <m:nor/>
                              </m:rPr>
                              <a:rPr lang="en-US" sz="2600">
                                <a:solidFill>
                                  <a:schemeClr val="tx1"/>
                                </a:solidFill>
                                <a:latin typeface="Times New Roman" panose="02020603050405020304" pitchFamily="18" charset="0"/>
                                <a:cs typeface="Times New Roman" panose="02020603050405020304" pitchFamily="18" charset="0"/>
                              </a:rPr>
                              <m:t>65</m:t>
                            </m:r>
                          </m:e>
                          <m:sup>
                            <m:r>
                              <a:rPr lang="en-US" sz="2600" i="1">
                                <a:solidFill>
                                  <a:schemeClr val="tx1"/>
                                </a:solidFill>
                                <a:latin typeface="Cambria Math" panose="02040503050406030204" pitchFamily="18" charset="0"/>
                                <a:cs typeface="Times New Roman" panose="02020603050405020304" pitchFamily="18" charset="0"/>
                              </a:rPr>
                              <m:t>0</m:t>
                            </m:r>
                          </m:sup>
                        </m:sSup>
                      </m:fName>
                      <m:e>
                        <m:r>
                          <m:rPr>
                            <m:nor/>
                          </m:rPr>
                          <a:rPr lang="en-US" sz="2600" i="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1,27 (</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m</m:t>
                        </m:r>
                        <m:r>
                          <m:rPr>
                            <m:nor/>
                          </m:rPr>
                          <a:rPr kumimoji="0" lang="en-US" sz="2600" b="0" i="0" u="none" strike="noStrike" kern="1200" cap="none" spc="0" normalizeH="0" baseline="0" noProof="0" smtClean="0">
                            <a:ln>
                              <a:noFill/>
                            </a:ln>
                            <a:solidFill>
                              <a:schemeClr val="tx1"/>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m:t>
                        </m:r>
                      </m:e>
                    </m:func>
                  </m:oMath>
                </a14:m>
                <a:r>
                  <a:rPr kumimoji="0" lang="en-US" sz="26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p>
            </p:txBody>
          </p:sp>
        </mc:Choice>
        <mc:Fallback xmlns="">
          <p:sp>
            <p:nvSpPr>
              <p:cNvPr id="15" name="TextBox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344F39F-29FC-B4C9-D03C-2A2588FB182B}"/>
                  </a:ext>
                </a:extLst>
              </p:cNvPr>
              <p:cNvSpPr txBox="1">
                <a:spLocks noRot="1" noChangeAspect="1" noMove="1" noResize="1" noEditPoints="1" noAdjustHandles="1" noChangeArrowheads="1" noChangeShapeType="1" noTextEdit="1"/>
              </p:cNvSpPr>
              <p:nvPr/>
            </p:nvSpPr>
            <p:spPr>
              <a:xfrm>
                <a:off x="458878" y="3351766"/>
                <a:ext cx="8477250" cy="492443"/>
              </a:xfrm>
              <a:prstGeom prst="rect">
                <a:avLst/>
              </a:prstGeom>
              <a:blipFill>
                <a:blip r:embed="rId6"/>
                <a:stretch>
                  <a:fillRect/>
                </a:stretch>
              </a:blipFill>
            </p:spPr>
            <p:txBody>
              <a:bodyPr/>
              <a:lstStyle/>
              <a:p>
                <a:r>
                  <a:rPr lang="en-US">
                    <a:noFill/>
                  </a:rPr>
                  <a:t> </a:t>
                </a:r>
              </a:p>
            </p:txBody>
          </p:sp>
        </mc:Fallback>
      </mc:AlternateContent>
      <p:pic>
        <p:nvPicPr>
          <p:cNvPr id="17" name="Picture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1E7955B-4023-0910-282C-1E99AE4688FE}"/>
              </a:ext>
            </a:extLst>
          </p:cNvPr>
          <p:cNvPicPr>
            <a:picLocks noChangeAspect="1"/>
          </p:cNvPicPr>
          <p:nvPr/>
        </p:nvPicPr>
        <p:blipFill>
          <a:blip r:embed="rId7"/>
          <a:stretch>
            <a:fillRect/>
          </a:stretch>
        </p:blipFill>
        <p:spPr>
          <a:xfrm>
            <a:off x="5935702" y="1262488"/>
            <a:ext cx="1582813" cy="2342645"/>
          </a:xfrm>
          <a:prstGeom prst="rect">
            <a:avLst/>
          </a:prstGeom>
        </p:spPr>
      </p:pic>
      <p:pic>
        <p:nvPicPr>
          <p:cNvPr id="19" name="Picture 1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FCACFE2-F081-6B7B-07A2-D93157EE5A63}"/>
              </a:ext>
            </a:extLst>
          </p:cNvPr>
          <p:cNvPicPr>
            <a:picLocks noChangeAspect="1"/>
          </p:cNvPicPr>
          <p:nvPr/>
        </p:nvPicPr>
        <p:blipFill>
          <a:blip r:embed="rId8"/>
          <a:stretch>
            <a:fillRect/>
          </a:stretch>
        </p:blipFill>
        <p:spPr>
          <a:xfrm>
            <a:off x="7387141" y="1366974"/>
            <a:ext cx="1756859" cy="2006219"/>
          </a:xfrm>
          <a:prstGeom prst="rect">
            <a:avLst/>
          </a:prstGeom>
        </p:spPr>
      </p:pic>
      <mc:AlternateContent xmlns:mc="http://schemas.openxmlformats.org/markup-compatibility/2006" xmlns:a14="http://schemas.microsoft.com/office/drawing/2010/main">
        <mc:Choice Requires="a14">
          <p:sp>
            <p:nvSpPr>
              <p:cNvPr id="20" name="TextBox 1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FBBF1D4-3116-CC68-18C8-35E30259F616}"/>
                  </a:ext>
                </a:extLst>
              </p:cNvPr>
              <p:cNvSpPr txBox="1"/>
              <p:nvPr/>
            </p:nvSpPr>
            <p:spPr>
              <a:xfrm>
                <a:off x="138107" y="3888875"/>
                <a:ext cx="9264162" cy="89255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Vậy, cần đặt khoảng cách từ chân thang đến chân tường khoảng</a:t>
                </a:r>
                <a14:m>
                  <m:oMath xmlns:m="http://schemas.openxmlformats.org/officeDocument/2006/math">
                    <m:r>
                      <a:rPr lang="en-US" sz="2600" b="0" i="0" smtClean="0">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1,27</m:t>
                    </m:r>
                  </m:oMath>
                </a14:m>
                <a:r>
                  <a:rPr lang="en-US" sz="2600">
                    <a:latin typeface="Times New Roman" panose="02020603050405020304" pitchFamily="18" charset="0"/>
                    <a:cs typeface="Times New Roman" panose="02020603050405020304" pitchFamily="18" charset="0"/>
                  </a:rPr>
                  <a:t>m.</a:t>
                </a:r>
              </a:p>
            </p:txBody>
          </p:sp>
        </mc:Choice>
        <mc:Fallback xmlns="">
          <p:sp>
            <p:nvSpPr>
              <p:cNvPr id="20" name="TextBox 1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FBBF1D4-3116-CC68-18C8-35E30259F616}"/>
                  </a:ext>
                </a:extLst>
              </p:cNvPr>
              <p:cNvSpPr txBox="1">
                <a:spLocks noRot="1" noChangeAspect="1" noMove="1" noResize="1" noEditPoints="1" noAdjustHandles="1" noChangeArrowheads="1" noChangeShapeType="1" noTextEdit="1"/>
              </p:cNvSpPr>
              <p:nvPr/>
            </p:nvSpPr>
            <p:spPr>
              <a:xfrm>
                <a:off x="138107" y="3888875"/>
                <a:ext cx="9264162" cy="892552"/>
              </a:xfrm>
              <a:prstGeom prst="rect">
                <a:avLst/>
              </a:prstGeom>
              <a:blipFill>
                <a:blip r:embed="rId9"/>
                <a:stretch>
                  <a:fillRect l="-1185" t="-6164" b="-16438"/>
                </a:stretch>
              </a:blipFill>
            </p:spPr>
            <p:txBody>
              <a:bodyPr/>
              <a:lstStyle/>
              <a:p>
                <a:r>
                  <a:rPr lang="en-US">
                    <a:noFill/>
                  </a:rPr>
                  <a:t> </a:t>
                </a:r>
              </a:p>
            </p:txBody>
          </p:sp>
        </mc:Fallback>
      </mc:AlternateContent>
    </p:spTree>
    <p:extLst>
      <p:ext uri="{BB962C8B-B14F-4D97-AF65-F5344CB8AC3E}">
        <p14:creationId xmlns:p14="http://schemas.microsoft.com/office/powerpoint/2010/main" val="151462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barn(inVertical)">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6037D3E-6880-1C3F-6675-FF6890481CC2}"/>
                  </a:ext>
                </a:extLst>
              </p:cNvPr>
              <p:cNvSpPr txBox="1"/>
              <p:nvPr/>
            </p:nvSpPr>
            <p:spPr>
              <a:xfrm>
                <a:off x="114300" y="632616"/>
                <a:ext cx="8382000" cy="2246769"/>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Bài 2 </a:t>
                </a:r>
                <a:r>
                  <a:rPr lang="en-US" sz="2800">
                    <a:latin typeface="Times New Roman" panose="02020603050405020304" pitchFamily="18" charset="0"/>
                    <a:cs typeface="Times New Roman" panose="02020603050405020304" pitchFamily="18" charset="0"/>
                  </a:rPr>
                  <a:t>(sgk/trang 75)</a:t>
                </a:r>
                <a:endParaRPr lang="en-US" sz="2800" b="1">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Một khúc sông rộng </a:t>
                </a:r>
                <a14:m>
                  <m:oMath xmlns:m="http://schemas.openxmlformats.org/officeDocument/2006/math">
                    <m:r>
                      <m:rPr>
                        <m:nor/>
                      </m:rPr>
                      <a:rPr lang="en-US" sz="2800">
                        <a:latin typeface="Times New Roman" panose="02020603050405020304" pitchFamily="18" charset="0"/>
                        <a:cs typeface="Times New Roman" panose="02020603050405020304" pitchFamily="18" charset="0"/>
                      </a:rPr>
                      <m:t>250</m:t>
                    </m:r>
                    <m:r>
                      <m:rPr>
                        <m:nor/>
                      </m:rPr>
                      <a:rPr lang="en-US" sz="2800">
                        <a:latin typeface="Times New Roman" panose="02020603050405020304" pitchFamily="18" charset="0"/>
                        <a:cs typeface="Times New Roman" panose="02020603050405020304" pitchFamily="18" charset="0"/>
                      </a:rPr>
                      <m:t>m</m:t>
                    </m:r>
                  </m:oMath>
                </a14:m>
                <a:r>
                  <a:rPr lang="en-US" sz="2800">
                    <a:latin typeface="Times New Roman" panose="02020603050405020304" pitchFamily="18" charset="0"/>
                    <a:cs typeface="Times New Roman" panose="02020603050405020304" pitchFamily="18" charset="0"/>
                  </a:rPr>
                  <a:t>. Một con đò chèo qua sông bị dòng nước đẩy xiên nên phải chèo khoảng </a:t>
                </a:r>
                <a14:m>
                  <m:oMath xmlns:m="http://schemas.openxmlformats.org/officeDocument/2006/math">
                    <m:r>
                      <m:rPr>
                        <m:nor/>
                      </m:rPr>
                      <a:rPr lang="en-US" sz="2800" b="0" i="0" smtClean="0">
                        <a:latin typeface="Times New Roman" panose="02020603050405020304" pitchFamily="18" charset="0"/>
                        <a:cs typeface="Times New Roman" panose="02020603050405020304" pitchFamily="18" charset="0"/>
                      </a:rPr>
                      <m:t>3</m:t>
                    </m:r>
                    <m:r>
                      <m:rPr>
                        <m:nor/>
                      </m:rPr>
                      <a:rPr lang="en-US" sz="2800">
                        <a:latin typeface="Times New Roman" panose="02020603050405020304" pitchFamily="18" charset="0"/>
                        <a:cs typeface="Times New Roman" panose="02020603050405020304" pitchFamily="18" charset="0"/>
                      </a:rPr>
                      <m:t>20</m:t>
                    </m:r>
                    <m:r>
                      <m:rPr>
                        <m:nor/>
                      </m:rPr>
                      <a:rPr lang="en-US" sz="2800">
                        <a:latin typeface="Times New Roman" panose="02020603050405020304" pitchFamily="18" charset="0"/>
                        <a:cs typeface="Times New Roman" panose="02020603050405020304" pitchFamily="18" charset="0"/>
                      </a:rPr>
                      <m:t>m</m:t>
                    </m:r>
                  </m:oMath>
                </a14:m>
                <a:r>
                  <a:rPr lang="en-US" sz="2800">
                    <a:latin typeface="Times New Roman" panose="02020603050405020304" pitchFamily="18" charset="0"/>
                    <a:cs typeface="Times New Roman" panose="02020603050405020304" pitchFamily="18" charset="0"/>
                  </a:rPr>
                  <a:t> mới sang được bờ bên kia. Hỏi dòng nước đã đẩy con đò đi lệch một góc </a:t>
                </a:r>
                <a14:m>
                  <m:oMath xmlns:m="http://schemas.openxmlformats.org/officeDocument/2006/math">
                    <m:r>
                      <m:rPr>
                        <m:nor/>
                      </m:rPr>
                      <a:rPr lang="en-US" sz="2800" i="0" smtClean="0">
                        <a:latin typeface="Times New Roman" panose="02020603050405020304" pitchFamily="18" charset="0"/>
                        <a:ea typeface="Cambria Math" panose="02040503050406030204" pitchFamily="18" charset="0"/>
                        <a:cs typeface="Times New Roman" panose="02020603050405020304" pitchFamily="18" charset="0"/>
                      </a:rPr>
                      <m:t>α</m:t>
                    </m:r>
                  </m:oMath>
                </a14:m>
                <a:r>
                  <a:rPr lang="en-US" sz="2800">
                    <a:latin typeface="Times New Roman" panose="02020603050405020304" pitchFamily="18" charset="0"/>
                    <a:cs typeface="Times New Roman" panose="02020603050405020304" pitchFamily="18" charset="0"/>
                  </a:rPr>
                  <a:t> bằng bao nhiêu độ (làm tròn đến phút)?</a:t>
                </a:r>
              </a:p>
            </p:txBody>
          </p:sp>
        </mc:Choice>
        <mc:Fallback xmlns="">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6037D3E-6880-1C3F-6675-FF6890481CC2}"/>
                  </a:ext>
                </a:extLst>
              </p:cNvPr>
              <p:cNvSpPr txBox="1">
                <a:spLocks noRot="1" noChangeAspect="1" noMove="1" noResize="1" noEditPoints="1" noAdjustHandles="1" noChangeArrowheads="1" noChangeShapeType="1" noTextEdit="1"/>
              </p:cNvSpPr>
              <p:nvPr/>
            </p:nvSpPr>
            <p:spPr>
              <a:xfrm>
                <a:off x="114300" y="632616"/>
                <a:ext cx="8382000" cy="2246769"/>
              </a:xfrm>
              <a:prstGeom prst="rect">
                <a:avLst/>
              </a:prstGeom>
              <a:blipFill>
                <a:blip r:embed="rId3"/>
                <a:stretch>
                  <a:fillRect l="-1527" t="-2989" r="-1018" b="-6793"/>
                </a:stretch>
              </a:blipFill>
            </p:spPr>
            <p:txBody>
              <a:bodyPr/>
              <a:lstStyle/>
              <a:p>
                <a:r>
                  <a:rPr lang="en-US">
                    <a:noFill/>
                  </a:rPr>
                  <a:t> </a:t>
                </a:r>
              </a:p>
            </p:txBody>
          </p:sp>
        </mc:Fallback>
      </mc:AlternateContent>
      <p:pic>
        <p:nvPicPr>
          <p:cNvPr id="6" name="Pictur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4101128-B63A-34AD-0CE0-1EB987787F74}"/>
              </a:ext>
            </a:extLst>
          </p:cNvPr>
          <p:cNvPicPr>
            <a:picLocks noChangeAspect="1"/>
          </p:cNvPicPr>
          <p:nvPr/>
        </p:nvPicPr>
        <p:blipFill>
          <a:blip r:embed="rId4"/>
          <a:stretch>
            <a:fillRect/>
          </a:stretch>
        </p:blipFill>
        <p:spPr>
          <a:xfrm>
            <a:off x="3200400" y="2843983"/>
            <a:ext cx="2209800" cy="2247044"/>
          </a:xfrm>
          <a:prstGeom prst="rect">
            <a:avLst/>
          </a:prstGeom>
        </p:spPr>
      </p:pic>
      <p:sp>
        <p:nvSpPr>
          <p:cNvPr id="2" name="Rectangl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774E244-AE30-0848-23C0-226F2B3B1CE0}"/>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dirty="0">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a:t>
            </a:r>
            <a:r>
              <a:rPr lang="en-US" sz="2100" b="1" dirty="0" err="1">
                <a:ln/>
                <a:solidFill>
                  <a:srgbClr val="FF0000"/>
                </a:solidFill>
                <a:latin typeface="Times New Roman" panose="02020603050405020304" pitchFamily="18" charset="0"/>
                <a:cs typeface="Times New Roman" panose="02020603050405020304" pitchFamily="18" charset="0"/>
              </a:rPr>
              <a:t>Tiết</a:t>
            </a:r>
            <a:r>
              <a:rPr lang="en-US" sz="2100" b="1">
                <a:ln/>
                <a:solidFill>
                  <a:srgbClr val="FF0000"/>
                </a:solidFill>
                <a:latin typeface="Times New Roman" panose="02020603050405020304" pitchFamily="18" charset="0"/>
                <a:cs typeface="Times New Roman" panose="02020603050405020304" pitchFamily="18" charset="0"/>
              </a:rPr>
              <a:t> 1)</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3" name="Cloud Callout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A71D6F2-6F34-1EB9-C5BE-69AE47EA6E8C}"/>
              </a:ext>
            </a:extLst>
          </p:cNvPr>
          <p:cNvSpPr>
            <a:spLocks noChangeArrowheads="1"/>
          </p:cNvSpPr>
          <p:nvPr/>
        </p:nvSpPr>
        <p:spPr bwMode="auto">
          <a:xfrm>
            <a:off x="5181600" y="3314700"/>
            <a:ext cx="4114800" cy="1828800"/>
          </a:xfrm>
          <a:prstGeom prst="cloudCallout">
            <a:avLst>
              <a:gd name="adj1" fmla="val -30795"/>
              <a:gd name="adj2" fmla="val -67736"/>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cá nhóm (6 HS) trong 5 phút, làm vào phiếu học tập và 1 nhóm lên bảng báo cáo.</a:t>
            </a:r>
            <a:endParaRPr lang="vi-VN" sz="2400" spc="-5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69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09AF415-0E1A-9E21-CB77-8B7F6FF2DE54}"/>
                  </a:ext>
                </a:extLst>
              </p:cNvPr>
              <p:cNvSpPr txBox="1"/>
              <p:nvPr/>
            </p:nvSpPr>
            <p:spPr>
              <a:xfrm>
                <a:off x="150093" y="2109085"/>
                <a:ext cx="8642073" cy="923330"/>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Gọi </a:t>
                </a:r>
                <a14:m>
                  <m:oMath xmlns:m="http://schemas.openxmlformats.org/officeDocument/2006/math">
                    <m:r>
                      <m:rPr>
                        <m:nor/>
                      </m:rPr>
                      <a:rPr lang="en-US" sz="2400">
                        <a:solidFill>
                          <a:prstClr val="black"/>
                        </a:solidFill>
                        <a:latin typeface="Times New Roman" panose="02020603050405020304" pitchFamily="18" charset="0"/>
                        <a:cs typeface="Times New Roman" panose="02020603050405020304" pitchFamily="18" charset="0"/>
                      </a:rPr>
                      <m:t>AB</m:t>
                    </m:r>
                  </m:oMath>
                </a14:m>
                <a:r>
                  <a:rPr lang="en-US" sz="2600">
                    <a:latin typeface="Times New Roman" panose="02020603050405020304" pitchFamily="18" charset="0"/>
                    <a:cs typeface="Times New Roman" panose="02020603050405020304" pitchFamily="18" charset="0"/>
                  </a:rPr>
                  <a:t> là chiều rộng khúc sông, </a:t>
                </a:r>
                <a14:m>
                  <m:oMath xmlns:m="http://schemas.openxmlformats.org/officeDocument/2006/math">
                    <m:r>
                      <m:rPr>
                        <m:nor/>
                      </m:rPr>
                      <a:rPr lang="en-US" sz="2600">
                        <a:solidFill>
                          <a:prstClr val="black"/>
                        </a:solidFill>
                        <a:latin typeface="Times New Roman" panose="02020603050405020304" pitchFamily="18" charset="0"/>
                        <a:cs typeface="Times New Roman" panose="02020603050405020304" pitchFamily="18" charset="0"/>
                      </a:rPr>
                      <m:t>AB</m:t>
                    </m:r>
                    <m:r>
                      <m:rPr>
                        <m:nor/>
                      </m:rPr>
                      <a:rPr lang="en-US" sz="2600" b="0" i="0" smtClean="0">
                        <a:solidFill>
                          <a:prstClr val="black"/>
                        </a:solidFill>
                        <a:latin typeface="Times New Roman" panose="02020603050405020304" pitchFamily="18" charset="0"/>
                        <a:cs typeface="Times New Roman" panose="02020603050405020304" pitchFamily="18" charset="0"/>
                      </a:rPr>
                      <m:t> = 250 </m:t>
                    </m:r>
                    <m:r>
                      <m:rPr>
                        <m:nor/>
                      </m:rPr>
                      <a:rPr lang="en-US" sz="2600" b="0" i="0" smtClean="0">
                        <a:solidFill>
                          <a:prstClr val="black"/>
                        </a:solidFill>
                        <a:latin typeface="Times New Roman" panose="02020603050405020304" pitchFamily="18" charset="0"/>
                        <a:cs typeface="Times New Roman" panose="02020603050405020304" pitchFamily="18" charset="0"/>
                      </a:rPr>
                      <m:t>m</m:t>
                    </m:r>
                  </m:oMath>
                </a14:m>
                <a:endParaRPr lang="en-US" sz="2600" b="0" i="0">
                  <a:solidFill>
                    <a:prstClr val="black"/>
                  </a:solidFill>
                  <a:latin typeface="Times New Roman" panose="02020603050405020304" pitchFamily="18" charset="0"/>
                  <a:cs typeface="Times New Roman" panose="02020603050405020304" pitchFamily="18" charset="0"/>
                </a:endParaRPr>
              </a:p>
              <a:p>
                <a:r>
                  <a:rPr lang="en-US" sz="2400" b="0">
                    <a:solidFill>
                      <a:prstClr val="black"/>
                    </a:solidFill>
                    <a:cs typeface="Times New Roman" panose="02020603050405020304" pitchFamily="18" charset="0"/>
                  </a:rPr>
                  <a:t>        </a:t>
                </a:r>
                <a14:m>
                  <m:oMath xmlns:m="http://schemas.openxmlformats.org/officeDocument/2006/math">
                    <m:r>
                      <m:rPr>
                        <m:nor/>
                      </m:rPr>
                      <a:rPr lang="en-US" sz="2400" b="0" i="0" smtClean="0">
                        <a:solidFill>
                          <a:prstClr val="black"/>
                        </a:solidFill>
                        <a:latin typeface="Times New Roman" panose="02020603050405020304" pitchFamily="18" charset="0"/>
                        <a:cs typeface="Times New Roman" panose="02020603050405020304" pitchFamily="18" charset="0"/>
                      </a:rPr>
                      <m:t>BC</m:t>
                    </m:r>
                    <m:r>
                      <a:rPr lang="en-US" sz="2400" i="1">
                        <a:solidFill>
                          <a:prstClr val="black"/>
                        </a:solidFill>
                        <a:latin typeface="Cambria Math" panose="02040503050406030204" pitchFamily="18" charset="0"/>
                        <a:cs typeface="Times New Roman" panose="02020603050405020304" pitchFamily="18" charset="0"/>
                      </a:rPr>
                      <m:t> </m:t>
                    </m:r>
                  </m:oMath>
                </a14:m>
                <a:r>
                  <a:rPr lang="en-US" sz="2600">
                    <a:latin typeface="Times New Roman" panose="02020603050405020304" pitchFamily="18" charset="0"/>
                    <a:cs typeface="Times New Roman" panose="02020603050405020304" pitchFamily="18" charset="0"/>
                  </a:rPr>
                  <a:t>là quãng đường di chuyển của con đò, </a:t>
                </a:r>
                <a14:m>
                  <m:oMath xmlns:m="http://schemas.openxmlformats.org/officeDocument/2006/math">
                    <m:r>
                      <m:rPr>
                        <m:nor/>
                      </m:rPr>
                      <a:rPr lang="en-US" sz="2800">
                        <a:solidFill>
                          <a:prstClr val="black"/>
                        </a:solidFill>
                        <a:latin typeface="Times New Roman" panose="02020603050405020304" pitchFamily="18" charset="0"/>
                        <a:cs typeface="Times New Roman" panose="02020603050405020304" pitchFamily="18" charset="0"/>
                      </a:rPr>
                      <m:t>BC</m:t>
                    </m:r>
                    <m:r>
                      <m:rPr>
                        <m:nor/>
                      </m:rPr>
                      <a:rPr lang="en-US" sz="2800" b="0" i="0" smtClean="0">
                        <a:solidFill>
                          <a:prstClr val="black"/>
                        </a:solidFill>
                        <a:latin typeface="Times New Roman" panose="02020603050405020304" pitchFamily="18" charset="0"/>
                        <a:cs typeface="Times New Roman" panose="02020603050405020304" pitchFamily="18" charset="0"/>
                      </a:rPr>
                      <m:t> = 320 </m:t>
                    </m:r>
                    <m:r>
                      <m:rPr>
                        <m:nor/>
                      </m:rPr>
                      <a:rPr lang="en-US" sz="2800" b="0" i="0" smtClean="0">
                        <a:solidFill>
                          <a:prstClr val="black"/>
                        </a:solidFill>
                        <a:latin typeface="Times New Roman" panose="02020603050405020304" pitchFamily="18" charset="0"/>
                        <a:cs typeface="Times New Roman" panose="02020603050405020304" pitchFamily="18" charset="0"/>
                      </a:rPr>
                      <m:t>m</m:t>
                    </m:r>
                  </m:oMath>
                </a14:m>
                <a:endParaRPr lang="en-US" sz="2600">
                  <a:solidFill>
                    <a:srgbClr val="FF0000"/>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09AF415-0E1A-9E21-CB77-8B7F6FF2DE54}"/>
                  </a:ext>
                </a:extLst>
              </p:cNvPr>
              <p:cNvSpPr txBox="1">
                <a:spLocks noRot="1" noChangeAspect="1" noMove="1" noResize="1" noEditPoints="1" noAdjustHandles="1" noChangeArrowheads="1" noChangeShapeType="1" noTextEdit="1"/>
              </p:cNvSpPr>
              <p:nvPr/>
            </p:nvSpPr>
            <p:spPr>
              <a:xfrm>
                <a:off x="150093" y="2109085"/>
                <a:ext cx="8642073" cy="923330"/>
              </a:xfrm>
              <a:prstGeom prst="rect">
                <a:avLst/>
              </a:prstGeom>
              <a:blipFill>
                <a:blip r:embed="rId2"/>
                <a:stretch>
                  <a:fillRect l="-1270" t="-5960" b="-152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068CB13-DB33-9638-3060-372337C29AD1}"/>
                  </a:ext>
                </a:extLst>
              </p:cNvPr>
              <p:cNvSpPr txBox="1"/>
              <p:nvPr/>
            </p:nvSpPr>
            <p:spPr>
              <a:xfrm>
                <a:off x="137393" y="2960690"/>
                <a:ext cx="9006607" cy="505844"/>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Khi đó, dòng nước đã đẩy con đò lệch đi một góc </a:t>
                </a:r>
                <a14:m>
                  <m:oMath xmlns:m="http://schemas.openxmlformats.org/officeDocument/2006/math">
                    <m:acc>
                      <m:accPr>
                        <m:chr m:val="̂"/>
                        <m:ctrlPr>
                          <a:rPr lang="en-US" sz="2600" i="1" smtClean="0">
                            <a:latin typeface="Cambria Math" panose="02040503050406030204" pitchFamily="18" charset="0"/>
                          </a:rPr>
                        </m:ctrlPr>
                      </m:accPr>
                      <m:e>
                        <m:r>
                          <m:rPr>
                            <m:nor/>
                          </m:rPr>
                          <a:rPr lang="en-US" sz="2600" b="0" i="0" smtClean="0">
                            <a:latin typeface="Times New Roman" panose="02020603050405020304" pitchFamily="18" charset="0"/>
                            <a:cs typeface="Times New Roman" panose="02020603050405020304" pitchFamily="18" charset="0"/>
                          </a:rPr>
                          <m:t>ABC</m:t>
                        </m:r>
                      </m:e>
                    </m:acc>
                    <m:r>
                      <a:rPr lang="en-US" sz="2600" b="0" i="0" smtClean="0">
                        <a:latin typeface="Cambria Math" panose="02040503050406030204" pitchFamily="18" charset="0"/>
                      </a:rPr>
                      <m:t>.</m:t>
                    </m:r>
                  </m:oMath>
                </a14:m>
                <a:r>
                  <a:rPr lang="en-US" sz="2600">
                    <a:latin typeface="Times New Roman" panose="02020603050405020304" pitchFamily="18" charset="0"/>
                    <a:cs typeface="Times New Roman" panose="02020603050405020304" pitchFamily="18" charset="0"/>
                  </a:rPr>
                  <a:t> </a:t>
                </a:r>
              </a:p>
            </p:txBody>
          </p:sp>
        </mc:Choice>
        <mc:Fallback xmlns="">
          <p:sp>
            <p:nvSpPr>
              <p:cNvPr id="3" name="TextBox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068CB13-DB33-9638-3060-372337C29AD1}"/>
                  </a:ext>
                </a:extLst>
              </p:cNvPr>
              <p:cNvSpPr txBox="1">
                <a:spLocks noRot="1" noChangeAspect="1" noMove="1" noResize="1" noEditPoints="1" noAdjustHandles="1" noChangeArrowheads="1" noChangeShapeType="1" noTextEdit="1"/>
              </p:cNvSpPr>
              <p:nvPr/>
            </p:nvSpPr>
            <p:spPr>
              <a:xfrm>
                <a:off x="137393" y="2960690"/>
                <a:ext cx="9006607" cy="505844"/>
              </a:xfrm>
              <a:prstGeom prst="rect">
                <a:avLst/>
              </a:prstGeom>
              <a:blipFill>
                <a:blip r:embed="rId3"/>
                <a:stretch>
                  <a:fillRect l="-1219" t="-8434" b="-301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407A0A-FD9E-AA6B-C4C8-FBFE1142F00F}"/>
                  </a:ext>
                </a:extLst>
              </p:cNvPr>
              <p:cNvSpPr txBox="1"/>
              <p:nvPr/>
            </p:nvSpPr>
            <p:spPr>
              <a:xfrm>
                <a:off x="123051" y="3392549"/>
                <a:ext cx="4573018" cy="51328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Xét </a:t>
                </a:r>
                <a14:m>
                  <m:oMath xmlns:m="http://schemas.openxmlformats.org/officeDocument/2006/math">
                    <m:r>
                      <m:rPr>
                        <m:nor/>
                      </m:rPr>
                      <a:rPr lang="en-US" sz="2600" i="0" smtClean="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b="0" i="0" smtClean="0">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600" b="0" i="0" smtClean="0">
                        <a:latin typeface="Times New Roman" panose="02020603050405020304" pitchFamily="18" charset="0"/>
                        <a:ea typeface="Cambria Math" panose="02040503050406030204" pitchFamily="18" charset="0"/>
                        <a:cs typeface="Times New Roman" panose="02020603050405020304" pitchFamily="18" charset="0"/>
                      </a:rPr>
                      <m:t>ABC</m:t>
                    </m:r>
                  </m:oMath>
                </a14:m>
                <a:r>
                  <a:rPr lang="en-US" sz="2600">
                    <a:latin typeface="Times New Roman" panose="02020603050405020304" pitchFamily="18" charset="0"/>
                    <a:cs typeface="Times New Roman" panose="02020603050405020304" pitchFamily="18" charset="0"/>
                  </a:rPr>
                  <a:t> vuông tại </a:t>
                </a:r>
                <a14:m>
                  <m:oMath xmlns:m="http://schemas.openxmlformats.org/officeDocument/2006/math">
                    <m:r>
                      <m:rPr>
                        <m:nor/>
                      </m:rPr>
                      <a:rPr lang="en-US" sz="2800" b="0" i="0" smtClean="0">
                        <a:solidFill>
                          <a:prstClr val="black"/>
                        </a:solidFill>
                        <a:latin typeface="Times New Roman" panose="02020603050405020304" pitchFamily="18" charset="0"/>
                        <a:cs typeface="Times New Roman" panose="02020603050405020304" pitchFamily="18" charset="0"/>
                      </a:rPr>
                      <m:t>A</m:t>
                    </m:r>
                  </m:oMath>
                </a14:m>
                <a:r>
                  <a:rPr lang="en-US" sz="2600">
                    <a:latin typeface="Times New Roman" panose="02020603050405020304" pitchFamily="18" charset="0"/>
                    <a:cs typeface="Times New Roman" panose="02020603050405020304" pitchFamily="18" charset="0"/>
                  </a:rPr>
                  <a:t>, có: </a:t>
                </a:r>
                <a:endParaRPr lang="en-US" sz="2600" b="0" i="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407A0A-FD9E-AA6B-C4C8-FBFE1142F00F}"/>
                  </a:ext>
                </a:extLst>
              </p:cNvPr>
              <p:cNvSpPr txBox="1">
                <a:spLocks noRot="1" noChangeAspect="1" noMove="1" noResize="1" noEditPoints="1" noAdjustHandles="1" noChangeArrowheads="1" noChangeShapeType="1" noTextEdit="1"/>
              </p:cNvSpPr>
              <p:nvPr/>
            </p:nvSpPr>
            <p:spPr>
              <a:xfrm>
                <a:off x="123051" y="3392549"/>
                <a:ext cx="4573018" cy="513282"/>
              </a:xfrm>
              <a:prstGeom prst="rect">
                <a:avLst/>
              </a:prstGeom>
              <a:blipFill>
                <a:blip r:embed="rId4"/>
                <a:stretch>
                  <a:fillRect l="-2400" t="-8333"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2C7E750-A305-18E0-CC10-786DFC129A88}"/>
                  </a:ext>
                </a:extLst>
              </p:cNvPr>
              <p:cNvSpPr txBox="1"/>
              <p:nvPr/>
            </p:nvSpPr>
            <p:spPr>
              <a:xfrm>
                <a:off x="990600" y="3791464"/>
                <a:ext cx="4191000" cy="739818"/>
              </a:xfrm>
              <a:prstGeom prst="rect">
                <a:avLst/>
              </a:prstGeom>
              <a:noFill/>
            </p:spPr>
            <p:txBody>
              <a:bodyPr wrap="square">
                <a:spAutoFit/>
              </a:bodyPr>
              <a:lstStyle/>
              <a:p>
                <a:pPr lvl="0">
                  <a:defRPr/>
                </a:pPr>
                <a14:m>
                  <m:oMath xmlns:m="http://schemas.openxmlformats.org/officeDocument/2006/math">
                    <m:func>
                      <m:func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uncPr>
                      <m:fName>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cos</m:t>
                        </m:r>
                      </m:fName>
                      <m:e>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B</m:t>
                        </m:r>
                      </m:e>
                    </m:func>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 </m:t>
                    </m:r>
                    <m:f>
                      <m:f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AB</m:t>
                        </m:r>
                      </m:num>
                      <m:den>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BC</m:t>
                        </m:r>
                      </m:den>
                    </m:f>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m:t>
                    </m:r>
                    <m:f>
                      <m:fPr>
                        <m:ctrlPr>
                          <a:rPr lang="en-US" sz="2600" i="1">
                            <a:solidFill>
                              <a:prstClr val="black"/>
                            </a:solidFill>
                            <a:latin typeface="Cambria Math" panose="02040503050406030204" pitchFamily="18" charset="0"/>
                            <a:cs typeface="Times New Roman" panose="02020603050405020304" pitchFamily="18" charset="0"/>
                          </a:rPr>
                        </m:ctrlPr>
                      </m:fPr>
                      <m:num>
                        <m:r>
                          <m:rPr>
                            <m:nor/>
                          </m:rPr>
                          <a:rPr lang="en-US" sz="2600" b="0" i="0" smtClean="0">
                            <a:solidFill>
                              <a:prstClr val="black"/>
                            </a:solidFill>
                            <a:latin typeface="Times New Roman" panose="02020603050405020304" pitchFamily="18" charset="0"/>
                            <a:cs typeface="Times New Roman" panose="02020603050405020304" pitchFamily="18" charset="0"/>
                          </a:rPr>
                          <m:t>250</m:t>
                        </m:r>
                      </m:num>
                      <m:den>
                        <m:r>
                          <m:rPr>
                            <m:nor/>
                          </m:rPr>
                          <a:rPr lang="en-US" sz="2600" b="0" i="0" smtClean="0">
                            <a:solidFill>
                              <a:prstClr val="black"/>
                            </a:solidFill>
                            <a:latin typeface="Times New Roman" panose="02020603050405020304" pitchFamily="18" charset="0"/>
                            <a:cs typeface="Times New Roman" panose="02020603050405020304" pitchFamily="18" charset="0"/>
                          </a:rPr>
                          <m:t>320</m:t>
                        </m:r>
                      </m:den>
                    </m:f>
                    <m:r>
                      <m:rPr>
                        <m:nor/>
                      </m:rPr>
                      <a:rPr lang="en-US" sz="2600" b="0" i="0" smtClean="0">
                        <a:solidFill>
                          <a:prstClr val="black"/>
                        </a:solidFill>
                        <a:latin typeface="Times New Roman" panose="02020603050405020304" pitchFamily="18" charset="0"/>
                        <a:cs typeface="Times New Roman" panose="02020603050405020304" pitchFamily="18" charset="0"/>
                      </a:rPr>
                      <m:t>=</m:t>
                    </m:r>
                  </m:oMath>
                </a14:m>
                <a:r>
                  <a:rPr lang="en-US" sz="260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prstClr val="black"/>
                            </a:solidFill>
                            <a:latin typeface="Cambria Math" panose="02040503050406030204" pitchFamily="18" charset="0"/>
                            <a:cs typeface="Times New Roman" panose="02020603050405020304" pitchFamily="18" charset="0"/>
                          </a:rPr>
                        </m:ctrlPr>
                      </m:fPr>
                      <m:num>
                        <m:r>
                          <m:rPr>
                            <m:nor/>
                          </m:rPr>
                          <a:rPr lang="en-US" sz="2600" i="0">
                            <a:solidFill>
                              <a:prstClr val="black"/>
                            </a:solidFill>
                            <a:latin typeface="Times New Roman" panose="02020603050405020304" pitchFamily="18" charset="0"/>
                            <a:cs typeface="Times New Roman" panose="02020603050405020304" pitchFamily="18" charset="0"/>
                          </a:rPr>
                          <m:t>25</m:t>
                        </m:r>
                      </m:num>
                      <m:den>
                        <m:r>
                          <m:rPr>
                            <m:nor/>
                          </m:rPr>
                          <a:rPr lang="en-US" sz="2600" i="0">
                            <a:solidFill>
                              <a:prstClr val="black"/>
                            </a:solidFill>
                            <a:latin typeface="Times New Roman" panose="02020603050405020304" pitchFamily="18" charset="0"/>
                            <a:cs typeface="Times New Roman" panose="02020603050405020304" pitchFamily="18" charset="0"/>
                          </a:rPr>
                          <m:t>32</m:t>
                        </m:r>
                      </m:den>
                    </m:f>
                  </m:oMath>
                </a14:m>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2C7E750-A305-18E0-CC10-786DFC129A88}"/>
                  </a:ext>
                </a:extLst>
              </p:cNvPr>
              <p:cNvSpPr txBox="1">
                <a:spLocks noRot="1" noChangeAspect="1" noMove="1" noResize="1" noEditPoints="1" noAdjustHandles="1" noChangeArrowheads="1" noChangeShapeType="1" noTextEdit="1"/>
              </p:cNvSpPr>
              <p:nvPr/>
            </p:nvSpPr>
            <p:spPr>
              <a:xfrm>
                <a:off x="990600" y="3791464"/>
                <a:ext cx="4191000" cy="73981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EE4C442-A1D7-8B28-8FC8-FEEFB9DB787C}"/>
                  </a:ext>
                </a:extLst>
              </p:cNvPr>
              <p:cNvSpPr txBox="1"/>
              <p:nvPr/>
            </p:nvSpPr>
            <p:spPr>
              <a:xfrm>
                <a:off x="110351" y="4479134"/>
                <a:ext cx="9264162"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Vậy, dòng nước đã đẩy con đò lệch đi một góc khoảng </a:t>
                </a:r>
                <a14:m>
                  <m:oMath xmlns:m="http://schemas.openxmlformats.org/officeDocument/2006/math">
                    <m:sSup>
                      <m:sSupPr>
                        <m:ctrlPr>
                          <a:rPr lang="en-US" sz="2600" i="1">
                            <a:solidFill>
                              <a:prstClr val="black"/>
                            </a:solidFill>
                            <a:latin typeface="Cambria Math" panose="02040503050406030204" pitchFamily="18" charset="0"/>
                            <a:cs typeface="Times New Roman" panose="02020603050405020304" pitchFamily="18" charset="0"/>
                          </a:rPr>
                        </m:ctrlPr>
                      </m:sSupPr>
                      <m:e>
                        <m:r>
                          <m:rPr>
                            <m:nor/>
                          </m:rPr>
                          <a:rPr lang="en-US" sz="2600">
                            <a:solidFill>
                              <a:prstClr val="black"/>
                            </a:solidFill>
                            <a:latin typeface="Times New Roman" panose="02020603050405020304" pitchFamily="18" charset="0"/>
                            <a:cs typeface="Times New Roman" panose="02020603050405020304" pitchFamily="18" charset="0"/>
                          </a:rPr>
                          <m:t>38</m:t>
                        </m:r>
                      </m:e>
                      <m:sup>
                        <m:r>
                          <a:rPr lang="en-US" sz="2600" i="1">
                            <a:solidFill>
                              <a:prstClr val="black"/>
                            </a:solidFill>
                            <a:latin typeface="Cambria Math" panose="02040503050406030204" pitchFamily="18" charset="0"/>
                            <a:cs typeface="Times New Roman" panose="02020603050405020304" pitchFamily="18" charset="0"/>
                          </a:rPr>
                          <m:t>0</m:t>
                        </m:r>
                      </m:sup>
                    </m:sSup>
                    <m:r>
                      <m:rPr>
                        <m:nor/>
                      </m:rPr>
                      <a:rPr lang="en-US" sz="2600">
                        <a:solidFill>
                          <a:prstClr val="black"/>
                        </a:solidFill>
                        <a:latin typeface="Times New Roman" panose="02020603050405020304" pitchFamily="18" charset="0"/>
                        <a:cs typeface="Times New Roman" panose="02020603050405020304" pitchFamily="18" charset="0"/>
                      </a:rPr>
                      <m:t>37′</m:t>
                    </m:r>
                  </m:oMath>
                </a14:m>
                <a:endParaRPr lang="en-US" sz="2600">
                  <a:latin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EE4C442-A1D7-8B28-8FC8-FEEFB9DB787C}"/>
                  </a:ext>
                </a:extLst>
              </p:cNvPr>
              <p:cNvSpPr txBox="1">
                <a:spLocks noRot="1" noChangeAspect="1" noMove="1" noResize="1" noEditPoints="1" noAdjustHandles="1" noChangeArrowheads="1" noChangeShapeType="1" noTextEdit="1"/>
              </p:cNvSpPr>
              <p:nvPr/>
            </p:nvSpPr>
            <p:spPr>
              <a:xfrm>
                <a:off x="110351" y="4479134"/>
                <a:ext cx="9264162" cy="492443"/>
              </a:xfrm>
              <a:prstGeom prst="rect">
                <a:avLst/>
              </a:prstGeom>
              <a:blipFill>
                <a:blip r:embed="rId6"/>
                <a:stretch>
                  <a:fillRect l="-1184" t="-11111" b="-29630"/>
                </a:stretch>
              </a:blipFill>
            </p:spPr>
            <p:txBody>
              <a:bodyPr/>
              <a:lstStyle/>
              <a:p>
                <a:r>
                  <a:rPr lang="en-US">
                    <a:noFill/>
                  </a:rPr>
                  <a:t> </a:t>
                </a:r>
              </a:p>
            </p:txBody>
          </p:sp>
        </mc:Fallback>
      </mc:AlternateContent>
      <p:pic>
        <p:nvPicPr>
          <p:cNvPr id="7" name="Picture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14A0DB9-5E0C-E5A9-36DA-E22C8509823C}"/>
              </a:ext>
            </a:extLst>
          </p:cNvPr>
          <p:cNvPicPr>
            <a:picLocks noChangeAspect="1"/>
          </p:cNvPicPr>
          <p:nvPr/>
        </p:nvPicPr>
        <p:blipFill>
          <a:blip r:embed="rId7"/>
          <a:stretch>
            <a:fillRect/>
          </a:stretch>
        </p:blipFill>
        <p:spPr>
          <a:xfrm>
            <a:off x="4309070" y="176151"/>
            <a:ext cx="1927359" cy="1959843"/>
          </a:xfrm>
          <a:prstGeom prst="rect">
            <a:avLst/>
          </a:prstGeom>
        </p:spPr>
      </p:pic>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D81DA2E-1320-9E38-C464-37CECF03CBCE}"/>
                  </a:ext>
                </a:extLst>
              </p:cNvPr>
              <p:cNvSpPr txBox="1"/>
              <p:nvPr/>
            </p:nvSpPr>
            <p:spPr>
              <a:xfrm>
                <a:off x="4329123" y="3943953"/>
                <a:ext cx="4191000" cy="501804"/>
              </a:xfrm>
              <a:prstGeom prst="rect">
                <a:avLst/>
              </a:prstGeom>
              <a:noFill/>
            </p:spPr>
            <p:txBody>
              <a:bodyPr wrap="square">
                <a:spAutoFit/>
              </a:bodyPr>
              <a:lstStyle/>
              <a:p>
                <a:pPr lvl="0">
                  <a:defRPr/>
                </a:pPr>
                <a:r>
                  <a:rPr lang="en-US" sz="2600">
                    <a:solidFill>
                      <a:prstClr val="black"/>
                    </a:solidFill>
                    <a:latin typeface="Times New Roman" panose="02020603050405020304" pitchFamily="18" charset="0"/>
                    <a:cs typeface="Times New Roman" panose="02020603050405020304" pitchFamily="18" charset="0"/>
                  </a:rPr>
                  <a:t>hay </a:t>
                </a:r>
                <a14:m>
                  <m:oMath xmlns:m="http://schemas.openxmlformats.org/officeDocument/2006/math">
                    <m:acc>
                      <m:accPr>
                        <m:chr m:val="̂"/>
                        <m:ctrlPr>
                          <a:rPr lang="en-US" sz="2600" i="1" smtClean="0">
                            <a:solidFill>
                              <a:prstClr val="black"/>
                            </a:solidFill>
                            <a:latin typeface="Cambria Math" panose="02040503050406030204" pitchFamily="18" charset="0"/>
                            <a:cs typeface="Times New Roman" panose="02020603050405020304" pitchFamily="18" charset="0"/>
                          </a:rPr>
                        </m:ctrlPr>
                      </m:accPr>
                      <m:e>
                        <m:r>
                          <m:rPr>
                            <m:nor/>
                          </m:rPr>
                          <a:rPr lang="en-US" sz="2600" b="0" i="0" smtClean="0">
                            <a:solidFill>
                              <a:prstClr val="black"/>
                            </a:solidFill>
                            <a:latin typeface="Times New Roman" panose="02020603050405020304" pitchFamily="18" charset="0"/>
                            <a:cs typeface="Times New Roman" panose="02020603050405020304" pitchFamily="18" charset="0"/>
                          </a:rPr>
                          <m:t>B</m:t>
                        </m:r>
                      </m:e>
                    </m:acc>
                    <m:r>
                      <m:rPr>
                        <m:nor/>
                      </m:rPr>
                      <a:rPr lang="en-US" sz="2600" b="0" i="0" smtClean="0">
                        <a:solidFill>
                          <a:prstClr val="black"/>
                        </a:solidFill>
                        <a:latin typeface="Times New Roman" panose="02020603050405020304" pitchFamily="18" charset="0"/>
                        <a:cs typeface="Times New Roman" panose="02020603050405020304" pitchFamily="18" charset="0"/>
                      </a:rPr>
                      <m:t> </m:t>
                    </m:r>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m:t>
                    </m:r>
                  </m:oMath>
                </a14:m>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sSup>
                      <m:sSupPr>
                        <m:ctrlP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sSupPr>
                      <m:e>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38</m:t>
                        </m:r>
                      </m:e>
                      <m:sup>
                        <m:r>
                          <a:rPr kumimoji="0" lang="en-US" sz="26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0</m:t>
                        </m:r>
                      </m:sup>
                    </m:sSup>
                    <m:r>
                      <m:rPr>
                        <m:nor/>
                      </m:rPr>
                      <a:rPr kumimoji="0" lang="en-US" sz="26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37′</m:t>
                    </m:r>
                  </m:oMath>
                </a14:m>
                <a:endParaRPr kumimoji="0" lang="en-US" sz="2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D81DA2E-1320-9E38-C464-37CECF03CBCE}"/>
                  </a:ext>
                </a:extLst>
              </p:cNvPr>
              <p:cNvSpPr txBox="1">
                <a:spLocks noRot="1" noChangeAspect="1" noMove="1" noResize="1" noEditPoints="1" noAdjustHandles="1" noChangeArrowheads="1" noChangeShapeType="1" noTextEdit="1"/>
              </p:cNvSpPr>
              <p:nvPr/>
            </p:nvSpPr>
            <p:spPr>
              <a:xfrm>
                <a:off x="4329123" y="3943953"/>
                <a:ext cx="4191000" cy="501804"/>
              </a:xfrm>
              <a:prstGeom prst="rect">
                <a:avLst/>
              </a:prstGeom>
              <a:blipFill>
                <a:blip r:embed="rId8"/>
                <a:stretch>
                  <a:fillRect l="-2616" t="-8537" b="-30488"/>
                </a:stretch>
              </a:blipFill>
            </p:spPr>
            <p:txBody>
              <a:bodyPr/>
              <a:lstStyle/>
              <a:p>
                <a:r>
                  <a:rPr lang="en-US">
                    <a:noFill/>
                  </a:rPr>
                  <a:t> </a:t>
                </a:r>
              </a:p>
            </p:txBody>
          </p:sp>
        </mc:Fallback>
      </mc:AlternateContent>
      <p:pic>
        <p:nvPicPr>
          <p:cNvPr id="11" name="Picture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15CD594-757C-DA9D-E7D8-F901C59F86D5}"/>
              </a:ext>
            </a:extLst>
          </p:cNvPr>
          <p:cNvPicPr>
            <a:picLocks noChangeAspect="1"/>
          </p:cNvPicPr>
          <p:nvPr/>
        </p:nvPicPr>
        <p:blipFill>
          <a:blip r:embed="rId9"/>
          <a:stretch>
            <a:fillRect/>
          </a:stretch>
        </p:blipFill>
        <p:spPr>
          <a:xfrm>
            <a:off x="2580854" y="31089"/>
            <a:ext cx="1728216" cy="2212848"/>
          </a:xfrm>
          <a:prstGeom prst="rect">
            <a:avLst/>
          </a:prstGeom>
        </p:spPr>
      </p:pic>
    </p:spTree>
    <p:extLst>
      <p:ext uri="{BB962C8B-B14F-4D97-AF65-F5344CB8AC3E}">
        <p14:creationId xmlns:p14="http://schemas.microsoft.com/office/powerpoint/2010/main" val="5791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08+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2024 ID13 T9CTST nhan sp KNTT$ STT 108+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descr="OPL20U25GSXzBJYl68kk8uQGfFKzs7yb1M4KJWUiLk6ZEvGF+qCIPSnY57AbBFCvTW$2024 ID13 T9CTST nhan sp KNTT$ STT 108+K4lPs7H94VUqPe2XwIsfPRnrXQE//QTEXxb8/8N4CNc6FpgZahzpTjFhMzSA7T/nHJa11DE8Ng2TP3iAmRczFlmslSuUNOgUeb6yRvs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extLst>
      <p:ext uri="{BB962C8B-B14F-4D97-AF65-F5344CB8AC3E}">
        <p14:creationId xmlns:p14="http://schemas.microsoft.com/office/powerpoint/2010/main" val="10782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F714483-5D33-B091-836D-70BC9F9462D8}"/>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53ACE23-0900-A770-9501-BD5D69E0D3DB}"/>
                  </a:ext>
                </a:extLst>
              </p:cNvPr>
              <p:cNvSpPr txBox="1"/>
              <p:nvPr/>
            </p:nvSpPr>
            <p:spPr>
              <a:xfrm>
                <a:off x="152400" y="1352550"/>
                <a:ext cx="88392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Tính góc nghiêng </a:t>
                </a:r>
                <a14:m>
                  <m:oMath xmlns:m="http://schemas.openxmlformats.org/officeDocument/2006/math">
                    <m:r>
                      <m:rPr>
                        <m:nor/>
                      </m:rPr>
                      <a:rPr lang="en-US" sz="2800" i="0" smtClean="0">
                        <a:latin typeface="Times New Roman" panose="02020603050405020304" pitchFamily="18" charset="0"/>
                        <a:ea typeface="Cambria Math" panose="02040503050406030204" pitchFamily="18" charset="0"/>
                        <a:cs typeface="Times New Roman" panose="02020603050405020304" pitchFamily="18" charset="0"/>
                      </a:rPr>
                      <m:t>α</m:t>
                    </m:r>
                    <m:r>
                      <a:rPr lang="en-US" sz="2800" b="0" i="1" smtClean="0">
                        <a:latin typeface="Cambria Math" panose="02040503050406030204" pitchFamily="18" charset="0"/>
                        <a:ea typeface="Cambria Math" panose="02040503050406030204" pitchFamily="18" charset="0"/>
                      </a:rPr>
                      <m:t> </m:t>
                    </m:r>
                  </m:oMath>
                </a14:m>
                <a:r>
                  <a:rPr lang="en-US" sz="2800">
                    <a:latin typeface="Times New Roman" panose="02020603050405020304" pitchFamily="18" charset="0"/>
                    <a:cs typeface="Times New Roman" panose="02020603050405020304" pitchFamily="18" charset="0"/>
                  </a:rPr>
                  <a:t> của thùng xe chở rác trong hình 4.22?</a:t>
                </a:r>
              </a:p>
            </p:txBody>
          </p:sp>
        </mc:Choice>
        <mc:Fallback xmlns="">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53ACE23-0900-A770-9501-BD5D69E0D3DB}"/>
                  </a:ext>
                </a:extLst>
              </p:cNvPr>
              <p:cNvSpPr txBox="1">
                <a:spLocks noRot="1" noChangeAspect="1" noMove="1" noResize="1" noEditPoints="1" noAdjustHandles="1" noChangeArrowheads="1" noChangeShapeType="1" noTextEdit="1"/>
              </p:cNvSpPr>
              <p:nvPr/>
            </p:nvSpPr>
            <p:spPr>
              <a:xfrm>
                <a:off x="152400" y="1352550"/>
                <a:ext cx="8839200" cy="523220"/>
              </a:xfrm>
              <a:prstGeom prst="rect">
                <a:avLst/>
              </a:prstGeom>
              <a:blipFill>
                <a:blip r:embed="rId5"/>
                <a:stretch>
                  <a:fillRect l="-1379" t="-12791" b="-31395"/>
                </a:stretch>
              </a:blipFill>
            </p:spPr>
            <p:txBody>
              <a:bodyPr/>
              <a:lstStyle/>
              <a:p>
                <a:r>
                  <a:rPr lang="en-US">
                    <a:noFill/>
                  </a:rPr>
                  <a:t> </a:t>
                </a:r>
              </a:p>
            </p:txBody>
          </p:sp>
        </mc:Fallback>
      </mc:AlternateContent>
      <p:pic>
        <p:nvPicPr>
          <p:cNvPr id="6" name="Pictur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48959D9-6791-7963-FE16-EDA6380B2247}"/>
              </a:ext>
            </a:extLst>
          </p:cNvPr>
          <p:cNvPicPr>
            <a:picLocks noChangeAspect="1"/>
          </p:cNvPicPr>
          <p:nvPr/>
        </p:nvPicPr>
        <p:blipFill>
          <a:blip r:embed="rId6"/>
          <a:stretch>
            <a:fillRect/>
          </a:stretch>
        </p:blipFill>
        <p:spPr>
          <a:xfrm>
            <a:off x="228600" y="1940670"/>
            <a:ext cx="3810000" cy="3194539"/>
          </a:xfrm>
          <a:prstGeom prst="rect">
            <a:avLst/>
          </a:prstGeom>
        </p:spPr>
      </p:pic>
      <p:sp>
        <p:nvSpPr>
          <p:cNvPr id="8" name="TextBox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86B1CEA-18ED-E1AE-36ED-801D41EB2044}"/>
              </a:ext>
            </a:extLst>
          </p:cNvPr>
          <p:cNvSpPr txBox="1"/>
          <p:nvPr/>
        </p:nvSpPr>
        <p:spPr>
          <a:xfrm>
            <a:off x="152400" y="897592"/>
            <a:ext cx="4572000" cy="523220"/>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Bài 4.9 </a:t>
            </a:r>
            <a:r>
              <a:rPr lang="en-US" sz="2800">
                <a:latin typeface="Times New Roman" panose="02020603050405020304" pitchFamily="18" charset="0"/>
                <a:cs typeface="Times New Roman" panose="02020603050405020304" pitchFamily="18" charset="0"/>
              </a:rPr>
              <a:t>(sgk/trang 77)</a:t>
            </a:r>
            <a:r>
              <a:rPr lang="en-US" sz="2800" b="1">
                <a:latin typeface="Times New Roman" panose="02020603050405020304" pitchFamily="18" charset="0"/>
                <a:cs typeface="Times New Roman" panose="02020603050405020304" pitchFamily="18" charset="0"/>
              </a:rPr>
              <a:t> </a:t>
            </a:r>
            <a:endParaRPr lang="en-US" sz="2800" b="1"/>
          </a:p>
        </p:txBody>
      </p:sp>
      <p:sp>
        <p:nvSpPr>
          <p:cNvPr id="3" name="Cloud Callout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1D2E4767-BC06-3801-3703-0C7E89BB1FD5}"/>
              </a:ext>
            </a:extLst>
          </p:cNvPr>
          <p:cNvSpPr>
            <a:spLocks noChangeArrowheads="1"/>
          </p:cNvSpPr>
          <p:nvPr/>
        </p:nvSpPr>
        <p:spPr bwMode="auto">
          <a:xfrm>
            <a:off x="4724400" y="2330728"/>
            <a:ext cx="4191000" cy="2635460"/>
          </a:xfrm>
          <a:prstGeom prst="cloudCallout">
            <a:avLst>
              <a:gd name="adj1" fmla="val -60030"/>
              <a:gd name="adj2" fmla="val -40654"/>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nhóm theo cặp, cặp nào nhanh nhất, đúng nhất được cộng 1 điểm thưởng. Thời gian tối đa để hoàn thành bài là 5 phút.</a:t>
            </a:r>
            <a:endParaRPr lang="vi-VN" sz="2400" spc="-50">
              <a:solidFill>
                <a:schemeClr val="tx1"/>
              </a:solidFill>
              <a:latin typeface="Times New Roman" panose="02020603050405020304" pitchFamily="18" charset="0"/>
              <a:cs typeface="Times New Roman" panose="02020603050405020304" pitchFamily="18" charset="0"/>
            </a:endParaRPr>
          </a:p>
        </p:txBody>
      </p:sp>
      <p:pic>
        <p:nvPicPr>
          <p:cNvPr id="5" name="5 Minutes timer (Đồng hồ đếm ngược 5 phút)" descr="OPL20U25GSXzBJYl68kk8uQGfFKzs7yb1M4KJWUiLk6ZEvGF+qCIPSnY57AbBFCvTW$2024 ID13 T9CTST nhan sp KNTT$ STT 108+K4lPs7H94VUqPe2XwIsfPRnrXQE//QTEXxb8/8N4CNc6FpgZahzpTjFhMzSA7T/nHJa11DE8Ng2TP3iAmRczFlmslSuUNOgUeb6yRvs0=">
            <a:hlinkClick r:id="" action="ppaction://media"/>
            <a:extLst>
              <a:ext uri="{FF2B5EF4-FFF2-40B4-BE49-F238E27FC236}">
                <a16:creationId xmlns:a16="http://schemas.microsoft.com/office/drawing/2014/main" id="{9BB94086-4326-FF78-0A31-09F9F47E152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72400" y="758949"/>
            <a:ext cx="1033629" cy="642581"/>
          </a:xfrm>
          <a:prstGeom prst="rect">
            <a:avLst/>
          </a:prstGeom>
        </p:spPr>
      </p:pic>
    </p:spTree>
    <p:extLst>
      <p:ext uri="{BB962C8B-B14F-4D97-AF65-F5344CB8AC3E}">
        <p14:creationId xmlns:p14="http://schemas.microsoft.com/office/powerpoint/2010/main" val="4056620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childTnLst>
        </p:cTn>
      </p:par>
    </p:tnLst>
    <p:bldLst>
      <p:bldP spid="4" grpId="0"/>
      <p:bldP spid="8"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loud Callout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729F14D-789D-E3BD-90FF-366428285D5A}"/>
                  </a:ext>
                </a:extLst>
              </p:cNvPr>
              <p:cNvSpPr>
                <a:spLocks noChangeArrowheads="1"/>
              </p:cNvSpPr>
              <p:nvPr/>
            </p:nvSpPr>
            <p:spPr bwMode="auto">
              <a:xfrm>
                <a:off x="1447800" y="0"/>
                <a:ext cx="8382000" cy="3181350"/>
              </a:xfrm>
              <a:prstGeom prst="cloudCallout">
                <a:avLst>
                  <a:gd name="adj1" fmla="val -59800"/>
                  <a:gd name="adj2" fmla="val 7461"/>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Để đo chiều cao của một toà lâu đài, người ta đặt giác kế thẳng đứng tại điểm </a:t>
                </a:r>
                <a14:m>
                  <m:oMath xmlns:m="http://schemas.openxmlformats.org/officeDocument/2006/math">
                    <m:r>
                      <a:rPr lang="en-US" sz="2000" b="0" i="1" smtClean="0">
                        <a:latin typeface="Cambria Math" panose="02040503050406030204" pitchFamily="18" charset="0"/>
                        <a:cs typeface="Times New Roman" panose="02020603050405020304" pitchFamily="18" charset="0"/>
                      </a:rPr>
                      <m:t>𝑀</m:t>
                    </m:r>
                  </m:oMath>
                </a14:m>
                <a:r>
                  <a:rPr lang="en-US" sz="2000">
                    <a:latin typeface="Times New Roman" panose="02020603050405020304" pitchFamily="18" charset="0"/>
                    <a:cs typeface="Times New Roman" panose="02020603050405020304" pitchFamily="18" charset="0"/>
                  </a:rPr>
                  <a:t>. Quay ống ngắm của giác kế sao cho nhìn thấy đỉnh</a:t>
                </a:r>
                <a14:m>
                  <m:oMath xmlns:m="http://schemas.openxmlformats.org/officeDocument/2006/math">
                    <m:r>
                      <a:rPr lang="en-US" sz="2000" b="0" i="0" smtClean="0">
                        <a:latin typeface="Cambria Math" panose="02040503050406030204" pitchFamily="18" charset="0"/>
                        <a:cs typeface="Times New Roman" panose="02020603050405020304" pitchFamily="18" charset="0"/>
                      </a:rPr>
                      <m:t> </m:t>
                    </m:r>
                    <m:r>
                      <a:rPr lang="en-US" sz="2000" b="0" i="1" smtClean="0">
                        <a:latin typeface="Cambria Math" panose="02040503050406030204" pitchFamily="18" charset="0"/>
                        <a:cs typeface="Times New Roman" panose="02020603050405020304" pitchFamily="18" charset="0"/>
                      </a:rPr>
                      <m:t>𝑃</m:t>
                    </m:r>
                    <m:r>
                      <a:rPr lang="en-US" sz="2000" b="0" i="1" smtClean="0">
                        <a:latin typeface="Cambria Math" panose="02040503050406030204" pitchFamily="18" charset="0"/>
                        <a:cs typeface="Times New Roman" panose="02020603050405020304" pitchFamily="18" charset="0"/>
                      </a:rPr>
                      <m:t>′</m:t>
                    </m:r>
                  </m:oMath>
                </a14:m>
                <a:r>
                  <a:rPr lang="en-US" sz="2000">
                    <a:latin typeface="Times New Roman" panose="02020603050405020304" pitchFamily="18" charset="0"/>
                    <a:cs typeface="Times New Roman" panose="02020603050405020304" pitchFamily="18" charset="0"/>
                  </a:rPr>
                  <a:t> của lâu đài dưới góc nhọn </a:t>
                </a:r>
                <a14:m>
                  <m:oMath xmlns:m="http://schemas.openxmlformats.org/officeDocument/2006/math">
                    <m:r>
                      <m:rPr>
                        <m:nor/>
                      </m:rPr>
                      <a:rPr lang="el-GR" sz="2000" i="0" smtClean="0">
                        <a:latin typeface="Times New Roman" panose="02020603050405020304" pitchFamily="18" charset="0"/>
                        <a:ea typeface="Cambria Math" panose="02040503050406030204" pitchFamily="18" charset="0"/>
                        <a:cs typeface="Times New Roman" panose="02020603050405020304" pitchFamily="18" charset="0"/>
                      </a:rPr>
                      <m:t>α</m:t>
                    </m:r>
                  </m:oMath>
                </a14:m>
                <a:r>
                  <a:rPr lang="en-US" sz="2000">
                    <a:latin typeface="Times New Roman" panose="02020603050405020304" pitchFamily="18" charset="0"/>
                    <a:cs typeface="Times New Roman" panose="02020603050405020304" pitchFamily="18" charset="0"/>
                  </a:rPr>
                  <a:t> . Sau đó, đặt giác kế thẳng đứng tại </a:t>
                </a:r>
                <a14:m>
                  <m:oMath xmlns:m="http://schemas.openxmlformats.org/officeDocument/2006/math">
                    <m:r>
                      <a:rPr lang="en-US" sz="2000" b="0" i="1" smtClean="0">
                        <a:latin typeface="Cambria Math" panose="02040503050406030204" pitchFamily="18" charset="0"/>
                        <a:cs typeface="Times New Roman" panose="02020603050405020304" pitchFamily="18" charset="0"/>
                      </a:rPr>
                      <m:t>𝑁</m:t>
                    </m:r>
                  </m:oMath>
                </a14:m>
                <a:r>
                  <a:rPr lang="en-US" sz="2000">
                    <a:latin typeface="Times New Roman" panose="02020603050405020304" pitchFamily="18" charset="0"/>
                    <a:cs typeface="Times New Roman" panose="02020603050405020304" pitchFamily="18" charset="0"/>
                  </a:rPr>
                  <a:t>, </a:t>
                </a:r>
                <a14:m>
                  <m:oMath xmlns:m="http://schemas.openxmlformats.org/officeDocument/2006/math">
                    <m:r>
                      <a:rPr lang="en-US" sz="2000" b="0" i="1" smtClean="0">
                        <a:latin typeface="Cambria Math" panose="02040503050406030204" pitchFamily="18" charset="0"/>
                        <a:cs typeface="Times New Roman" panose="02020603050405020304" pitchFamily="18" charset="0"/>
                      </a:rPr>
                      <m:t>𝑁𝑀</m:t>
                    </m:r>
                    <m:r>
                      <a:rPr lang="en-US" sz="2000" b="0" i="1" smtClean="0">
                        <a:latin typeface="Cambria Math" panose="02040503050406030204" pitchFamily="18" charset="0"/>
                        <a:cs typeface="Times New Roman" panose="02020603050405020304" pitchFamily="18" charset="0"/>
                      </a:rPr>
                      <m:t>=20</m:t>
                    </m:r>
                    <m:r>
                      <a:rPr lang="en-US" sz="2000" b="0" i="1" smtClean="0">
                        <a:latin typeface="Cambria Math" panose="02040503050406030204" pitchFamily="18" charset="0"/>
                        <a:cs typeface="Times New Roman" panose="02020603050405020304" pitchFamily="18" charset="0"/>
                      </a:rPr>
                      <m:t>𝑚</m:t>
                    </m:r>
                  </m:oMath>
                </a14:m>
                <a:r>
                  <a:rPr lang="en-US" sz="2000">
                    <a:latin typeface="Times New Roman" panose="02020603050405020304" pitchFamily="18" charset="0"/>
                    <a:cs typeface="Times New Roman" panose="02020603050405020304" pitchFamily="18" charset="0"/>
                  </a:rPr>
                  <a:t>, thì nhìn thấy đỉnh </a:t>
                </a:r>
                <a14:m>
                  <m:oMath xmlns:m="http://schemas.openxmlformats.org/officeDocument/2006/math">
                    <m:r>
                      <a:rPr lang="en-US" sz="2000" i="1">
                        <a:latin typeface="Cambria Math" panose="02040503050406030204" pitchFamily="18" charset="0"/>
                        <a:cs typeface="Times New Roman" panose="02020603050405020304" pitchFamily="18" charset="0"/>
                      </a:rPr>
                      <m:t>𝑃</m:t>
                    </m:r>
                    <m:r>
                      <a:rPr lang="en-US" sz="2000" i="1">
                        <a:latin typeface="Cambria Math" panose="02040503050406030204" pitchFamily="18" charset="0"/>
                        <a:cs typeface="Times New Roman" panose="02020603050405020304" pitchFamily="18" charset="0"/>
                      </a:rPr>
                      <m:t>′ </m:t>
                    </m:r>
                  </m:oMath>
                </a14:m>
                <a:r>
                  <a:rPr lang="en-US" sz="2000">
                    <a:latin typeface="Times New Roman" panose="02020603050405020304" pitchFamily="18" charset="0"/>
                    <a:cs typeface="Times New Roman" panose="02020603050405020304" pitchFamily="18" charset="0"/>
                  </a:rPr>
                  <a:t>dưới góc nhọn </a:t>
                </a:r>
                <a14:m>
                  <m:oMath xmlns:m="http://schemas.openxmlformats.org/officeDocument/2006/math">
                    <m:r>
                      <m:rPr>
                        <m:nor/>
                      </m:rPr>
                      <a:rPr lang="en-US" sz="2000" i="0" smtClean="0">
                        <a:latin typeface="Times New Roman" panose="02020603050405020304" pitchFamily="18" charset="0"/>
                        <a:ea typeface="Cambria Math" panose="02040503050406030204" pitchFamily="18" charset="0"/>
                        <a:cs typeface="Times New Roman" panose="02020603050405020304" pitchFamily="18" charset="0"/>
                      </a:rPr>
                      <m:t>β</m:t>
                    </m:r>
                  </m:oMath>
                </a14:m>
                <a:r>
                  <a:rPr lang="en-US" sz="2000" b="0" i="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β</m:t>
                    </m:r>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 &lt; </m:t>
                    </m:r>
                    <m:r>
                      <m:rPr>
                        <m:nor/>
                      </m:rPr>
                      <a:rPr lang="en-US" sz="2000" b="0" i="0" smtClean="0">
                        <a:latin typeface="Times New Roman" panose="02020603050405020304" pitchFamily="18" charset="0"/>
                        <a:ea typeface="Cambria Math" panose="02040503050406030204" pitchFamily="18" charset="0"/>
                        <a:cs typeface="Times New Roman" panose="02020603050405020304" pitchFamily="18" charset="0"/>
                      </a:rPr>
                      <m:t>α</m:t>
                    </m:r>
                  </m:oMath>
                </a14:m>
                <a:r>
                  <a:rPr lang="en-US" sz="2000" b="0" i="0">
                    <a:latin typeface="Times New Roman" panose="02020603050405020304" pitchFamily="18" charset="0"/>
                    <a:ea typeface="Cambria Math" panose="020405030504060302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Biết chiều cao của giác kế là </a:t>
                </a:r>
                <a14:m>
                  <m:oMath xmlns:m="http://schemas.openxmlformats.org/officeDocument/2006/math">
                    <m:r>
                      <a:rPr lang="en-US" sz="2000" b="0" i="1" smtClean="0">
                        <a:latin typeface="Cambria Math" panose="02040503050406030204" pitchFamily="18" charset="0"/>
                        <a:cs typeface="Times New Roman" panose="02020603050405020304" pitchFamily="18" charset="0"/>
                      </a:rPr>
                      <m:t>1,6 </m:t>
                    </m:r>
                    <m:r>
                      <a:rPr lang="en-US" sz="2000" b="0" i="1" smtClean="0">
                        <a:latin typeface="Cambria Math" panose="02040503050406030204" pitchFamily="18" charset="0"/>
                        <a:cs typeface="Times New Roman" panose="02020603050405020304" pitchFamily="18" charset="0"/>
                      </a:rPr>
                      <m:t>𝑚</m:t>
                    </m:r>
                  </m:oMath>
                </a14:m>
                <a:r>
                  <a:rPr lang="en-US" sz="2000">
                    <a:latin typeface="Times New Roman" panose="02020603050405020304" pitchFamily="18" charset="0"/>
                    <a:cs typeface="Times New Roman" panose="02020603050405020304" pitchFamily="18" charset="0"/>
                  </a:rPr>
                  <a:t>. </a:t>
                </a:r>
                <a:r>
                  <a:rPr lang="en-US" sz="2000" spc="-50">
                    <a:latin typeface="Times New Roman" panose="02020603050405020304" pitchFamily="18" charset="0"/>
                    <a:cs typeface="Times New Roman" panose="02020603050405020304" pitchFamily="18" charset="0"/>
                  </a:rPr>
                  <a:t>Hãy tính chiều cao của lâu đài</a:t>
                </a:r>
                <a:r>
                  <a:rPr lang="en-US" sz="2400" spc="-50">
                    <a:latin typeface="Times New Roman" panose="02020603050405020304" pitchFamily="18" charset="0"/>
                    <a:cs typeface="Times New Roman" panose="02020603050405020304" pitchFamily="18" charset="0"/>
                  </a:rPr>
                  <a:t>.</a:t>
                </a:r>
                <a:endParaRPr lang="vi-VN" sz="2400" spc="-50">
                  <a:solidFill>
                    <a:schemeClr val="tx1"/>
                  </a:solidFill>
                  <a:latin typeface="Times New Roman" panose="02020603050405020304" pitchFamily="18" charset="0"/>
                  <a:cs typeface="Times New Roman" panose="02020603050405020304" pitchFamily="18" charset="0"/>
                </a:endParaRPr>
              </a:p>
            </p:txBody>
          </p:sp>
        </mc:Choice>
        <mc:Fallback xmlns="">
          <p:sp>
            <p:nvSpPr>
              <p:cNvPr id="2" name="Cloud Callout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729F14D-789D-E3BD-90FF-366428285D5A}"/>
                  </a:ext>
                </a:extLst>
              </p:cNvPr>
              <p:cNvSpPr>
                <a:spLocks noRot="1" noChangeAspect="1" noMove="1" noResize="1" noEditPoints="1" noAdjustHandles="1" noChangeArrowheads="1" noChangeShapeType="1" noTextEdit="1"/>
              </p:cNvSpPr>
              <p:nvPr/>
            </p:nvSpPr>
            <p:spPr bwMode="auto">
              <a:xfrm>
                <a:off x="1447800" y="0"/>
                <a:ext cx="8382000" cy="3181350"/>
              </a:xfrm>
              <a:prstGeom prst="cloudCallout">
                <a:avLst>
                  <a:gd name="adj1" fmla="val -59800"/>
                  <a:gd name="adj2" fmla="val 7461"/>
                </a:avLst>
              </a:prstGeom>
              <a:blipFill>
                <a:blip r:embed="rId2"/>
                <a:stretch>
                  <a:fillRect/>
                </a:stretch>
              </a:blipFill>
              <a:ln w="9525" algn="ctr">
                <a:solidFill>
                  <a:schemeClr val="tx1"/>
                </a:solidFill>
                <a:round/>
                <a:headEnd/>
                <a:tailEnd/>
              </a:ln>
              <a:effectLst/>
            </p:spPr>
            <p:txBody>
              <a:bodyPr/>
              <a:lstStyle/>
              <a:p>
                <a:r>
                  <a:rPr lang="en-US">
                    <a:noFill/>
                  </a:rPr>
                  <a:t> </a:t>
                </a:r>
              </a:p>
            </p:txBody>
          </p:sp>
        </mc:Fallback>
      </mc:AlternateContent>
      <p:pic>
        <p:nvPicPr>
          <p:cNvPr id="3" name="Picture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018FF6E-46BA-CD6C-73C9-A5B14BDF70C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034" y="1809750"/>
            <a:ext cx="1212850" cy="1927622"/>
          </a:xfrm>
          <a:prstGeom prst="rect">
            <a:avLst/>
          </a:prstGeom>
          <a:solidFill>
            <a:schemeClr val="accent5">
              <a:lumMod val="40000"/>
              <a:lumOff val="60000"/>
            </a:schemeClr>
          </a:solidFill>
          <a:ln>
            <a:noFill/>
          </a:ln>
        </p:spPr>
      </p:pic>
      <p:pic>
        <p:nvPicPr>
          <p:cNvPr id="4" name="Pictur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92F5AB3-22CF-3E3B-9A14-33B6D880807E}"/>
              </a:ext>
            </a:extLst>
          </p:cNvPr>
          <p:cNvPicPr>
            <a:picLocks noChangeAspect="1"/>
          </p:cNvPicPr>
          <p:nvPr/>
        </p:nvPicPr>
        <p:blipFill>
          <a:blip r:embed="rId4"/>
          <a:stretch>
            <a:fillRect/>
          </a:stretch>
        </p:blipFill>
        <p:spPr>
          <a:xfrm>
            <a:off x="2819400" y="2895852"/>
            <a:ext cx="4713817" cy="2247648"/>
          </a:xfrm>
          <a:prstGeom prst="rect">
            <a:avLst/>
          </a:prstGeom>
        </p:spPr>
      </p:pic>
    </p:spTree>
    <p:extLst>
      <p:ext uri="{BB962C8B-B14F-4D97-AF65-F5344CB8AC3E}">
        <p14:creationId xmlns:p14="http://schemas.microsoft.com/office/powerpoint/2010/main" val="237153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1000"/>
                                        <p:tgtEl>
                                          <p:spTgt spid="2">
                                            <p:txEl>
                                              <p:pRg st="0" end="0"/>
                                            </p:txEl>
                                          </p:spTgt>
                                        </p:tgtEl>
                                      </p:cBhvr>
                                    </p:animEffect>
                                    <p:anim calcmode="lin" valueType="num">
                                      <p:cBhvr>
                                        <p:cTn id="2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1CAC9D9-6EE9-D600-71E6-49B4814E2A75}"/>
              </a:ext>
            </a:extLst>
          </p:cNvPr>
          <p:cNvSpPr txBox="1"/>
          <p:nvPr/>
        </p:nvSpPr>
        <p:spPr>
          <a:xfrm>
            <a:off x="304800" y="209550"/>
            <a:ext cx="9906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Giải:</a:t>
            </a:r>
          </a:p>
        </p:txBody>
      </p:sp>
      <p:pic>
        <p:nvPicPr>
          <p:cNvPr id="3" name="Pictur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E590410-5E44-123C-6154-5D928FD253E0}"/>
              </a:ext>
            </a:extLst>
          </p:cNvPr>
          <p:cNvPicPr>
            <a:picLocks noChangeAspect="1"/>
          </p:cNvPicPr>
          <p:nvPr/>
        </p:nvPicPr>
        <p:blipFill>
          <a:blip r:embed="rId2"/>
          <a:stretch>
            <a:fillRect/>
          </a:stretch>
        </p:blipFill>
        <p:spPr>
          <a:xfrm>
            <a:off x="3944296" y="187649"/>
            <a:ext cx="2706651" cy="2269423"/>
          </a:xfrm>
          <a:prstGeom prst="rect">
            <a:avLst/>
          </a:prstGeom>
        </p:spPr>
      </p:pic>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2F98774-C5DF-7177-C805-97F6CF8BEC50}"/>
                  </a:ext>
                </a:extLst>
              </p:cNvPr>
              <p:cNvSpPr txBox="1"/>
              <p:nvPr/>
            </p:nvSpPr>
            <p:spPr>
              <a:xfrm>
                <a:off x="635876" y="3830828"/>
                <a:ext cx="2486891" cy="90178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nor/>
                        </m:rPr>
                        <a:rPr lang="en-US" sz="2800" i="0" smtClean="0">
                          <a:latin typeface="Times New Roman" panose="02020603050405020304" pitchFamily="18" charset="0"/>
                          <a:ea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ea typeface="Cambria Math" panose="02040503050406030204" pitchFamily="18" charset="0"/>
                              <a:cs typeface="Times New Roman" panose="02020603050405020304" pitchFamily="18" charset="0"/>
                            </a:rPr>
                          </m:ctrlPr>
                        </m:funcPr>
                        <m:fName>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cos</m:t>
                          </m:r>
                        </m:fName>
                        <m:e>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α</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 = </m:t>
                          </m:r>
                          <m:f>
                            <m:fPr>
                              <m:ctrlPr>
                                <a:rPr lang="en-US" sz="2800" b="0" i="1" smtClean="0">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AB</m:t>
                              </m:r>
                            </m:num>
                            <m:den>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BC</m:t>
                              </m:r>
                            </m:den>
                          </m:f>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2F98774-C5DF-7177-C805-97F6CF8BEC50}"/>
                  </a:ext>
                </a:extLst>
              </p:cNvPr>
              <p:cNvSpPr txBox="1">
                <a:spLocks noRot="1" noChangeAspect="1" noMove="1" noResize="1" noEditPoints="1" noAdjustHandles="1" noChangeArrowheads="1" noChangeShapeType="1" noTextEdit="1"/>
              </p:cNvSpPr>
              <p:nvPr/>
            </p:nvSpPr>
            <p:spPr>
              <a:xfrm>
                <a:off x="635876" y="3830828"/>
                <a:ext cx="2486891" cy="901785"/>
              </a:xfrm>
              <a:prstGeom prst="rect">
                <a:avLst/>
              </a:prstGeom>
              <a:blipFill>
                <a:blip r:embed="rId3"/>
                <a:stretch>
                  <a:fillRect/>
                </a:stretch>
              </a:blipFill>
            </p:spPr>
            <p:txBody>
              <a:bodyPr/>
              <a:lstStyle/>
              <a:p>
                <a:r>
                  <a:rPr lang="en-US">
                    <a:noFill/>
                  </a:rPr>
                  <a:t> </a:t>
                </a:r>
              </a:p>
            </p:txBody>
          </p:sp>
        </mc:Fallback>
      </mc:AlternateContent>
      <p:pic>
        <p:nvPicPr>
          <p:cNvPr id="8" name="Picture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8442542-AF3F-D02B-C60C-682A3AE98683}"/>
              </a:ext>
            </a:extLst>
          </p:cNvPr>
          <p:cNvPicPr>
            <a:picLocks noChangeAspect="1"/>
          </p:cNvPicPr>
          <p:nvPr/>
        </p:nvPicPr>
        <p:blipFill>
          <a:blip r:embed="rId4"/>
          <a:stretch>
            <a:fillRect/>
          </a:stretch>
        </p:blipFill>
        <p:spPr>
          <a:xfrm>
            <a:off x="752036" y="410887"/>
            <a:ext cx="2706651" cy="1940979"/>
          </a:xfrm>
          <a:prstGeom prst="rect">
            <a:avLst/>
          </a:prstGeom>
        </p:spPr>
      </p:pic>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A0E3EDF-727E-CFA5-238B-CA308471AA29}"/>
                  </a:ext>
                </a:extLst>
              </p:cNvPr>
              <p:cNvSpPr txBox="1"/>
              <p:nvPr/>
            </p:nvSpPr>
            <p:spPr>
              <a:xfrm>
                <a:off x="228600" y="2351866"/>
                <a:ext cx="7805364" cy="954107"/>
              </a:xfrm>
              <a:prstGeom prst="rect">
                <a:avLst/>
              </a:prstGeom>
              <a:noFill/>
            </p:spPr>
            <p:txBody>
              <a:bodyPr wrap="square">
                <a:spAutoFit/>
              </a:bodyPr>
              <a:lstStyle/>
              <a:p>
                <a:pPr lvl="0">
                  <a:defRPr/>
                </a:pPr>
                <a:r>
                  <a:rPr lang="en-US" sz="2800">
                    <a:solidFill>
                      <a:prstClr val="black"/>
                    </a:solidFill>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Gọi chiều dài thùng xe là </a:t>
                </a: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m:t>AB</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 ta có: </a:t>
                </a:r>
                <a14:m>
                  <m:oMath xmlns:m="http://schemas.openxmlformats.org/officeDocument/2006/math">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AB</m:t>
                    </m:r>
                    <m:r>
                      <m:rPr>
                        <m:nor/>
                      </m:rPr>
                      <a:rPr lang="en-US" sz="2800">
                        <a:solidFill>
                          <a:prstClr val="black"/>
                        </a:solidFill>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4</m:t>
                    </m:r>
                    <m:r>
                      <m:rPr>
                        <m:nor/>
                      </m:rPr>
                      <a:rPr lang="en-US" sz="2800">
                        <a:latin typeface="Times New Roman" panose="02020603050405020304" pitchFamily="18" charset="0"/>
                        <a:ea typeface="Cambria Math" panose="02040503050406030204" pitchFamily="18" charset="0"/>
                        <a:cs typeface="Times New Roman" panose="02020603050405020304" pitchFamily="18" charset="0"/>
                      </a:rPr>
                      <m:t>m</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chiều dài thân xe là </a:t>
                </a:r>
                <a14:m>
                  <m:oMath xmlns:m="http://schemas.openxmlformats.org/officeDocument/2006/math">
                    <m:r>
                      <m:rPr>
                        <m:nor/>
                      </m:rPr>
                      <a:rPr lang="en-US" sz="2800">
                        <a:latin typeface="Times New Roman" panose="02020603050405020304" pitchFamily="18" charset="0"/>
                        <a:ea typeface="Cambria Math" panose="02040503050406030204" pitchFamily="18" charset="0"/>
                        <a:cs typeface="Times New Roman" panose="02020603050405020304" pitchFamily="18" charset="0"/>
                      </a:rPr>
                      <m:t>BC</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ta có: </a:t>
                </a:r>
                <a14:m>
                  <m:oMath xmlns:m="http://schemas.openxmlformats.org/officeDocument/2006/math">
                    <m:r>
                      <m:rPr>
                        <m:nor/>
                      </m:rPr>
                      <a:rPr lang="en-US" sz="2800">
                        <a:latin typeface="Times New Roman" panose="02020603050405020304" pitchFamily="18" charset="0"/>
                        <a:ea typeface="Cambria Math" panose="02040503050406030204" pitchFamily="18" charset="0"/>
                        <a:cs typeface="Times New Roman" panose="02020603050405020304" pitchFamily="18" charset="0"/>
                      </a:rPr>
                      <m:t>BC</m:t>
                    </m:r>
                    <m:r>
                      <m:rPr>
                        <m:nor/>
                      </m:rPr>
                      <a:rPr lang="en-US" sz="2800">
                        <a:solidFill>
                          <a:prstClr val="black"/>
                        </a:solidFill>
                        <a:latin typeface="Times New Roman" panose="02020603050405020304" pitchFamily="18" charset="0"/>
                        <a:cs typeface="Times New Roman" panose="02020603050405020304" pitchFamily="18" charset="0"/>
                      </a:rPr>
                      <m:t>=</m:t>
                    </m:r>
                    <m:r>
                      <m:rPr>
                        <m:nor/>
                      </m:rPr>
                      <a:rPr lang="en-US" sz="2800" b="0" i="0" smtClean="0">
                        <a:solidFill>
                          <a:prstClr val="black"/>
                        </a:solidFill>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5</m:t>
                    </m:r>
                    <m:r>
                      <m:rPr>
                        <m:nor/>
                      </m:rPr>
                      <a:rPr lang="en-US" sz="2800" b="0" i="0" smtClean="0">
                        <a:latin typeface="Times New Roman" panose="02020603050405020304" pitchFamily="18" charset="0"/>
                        <a:ea typeface="Cambria Math" panose="02040503050406030204" pitchFamily="18" charset="0"/>
                        <a:cs typeface="Times New Roman" panose="02020603050405020304" pitchFamily="18" charset="0"/>
                      </a:rPr>
                      <m:t>m</m:t>
                    </m:r>
                  </m:oMath>
                </a14:m>
                <a:endParaRPr kumimoji="0" lang="en-US" sz="2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A0E3EDF-727E-CFA5-238B-CA308471AA29}"/>
                  </a:ext>
                </a:extLst>
              </p:cNvPr>
              <p:cNvSpPr txBox="1">
                <a:spLocks noRot="1" noChangeAspect="1" noMove="1" noResize="1" noEditPoints="1" noAdjustHandles="1" noChangeArrowheads="1" noChangeShapeType="1" noTextEdit="1"/>
              </p:cNvSpPr>
              <p:nvPr/>
            </p:nvSpPr>
            <p:spPr>
              <a:xfrm>
                <a:off x="228600" y="2351866"/>
                <a:ext cx="7805364" cy="954107"/>
              </a:xfrm>
              <a:prstGeom prst="rect">
                <a:avLst/>
              </a:prstGeom>
              <a:blipFill>
                <a:blip r:embed="rId5"/>
                <a:stretch>
                  <a:fillRect l="-1641" t="-7051" b="-17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CD1435F-AB5C-C653-BB84-B814061B9EC8}"/>
                  </a:ext>
                </a:extLst>
              </p:cNvPr>
              <p:cNvSpPr txBox="1"/>
              <p:nvPr/>
            </p:nvSpPr>
            <p:spPr>
              <a:xfrm>
                <a:off x="379567" y="3327614"/>
                <a:ext cx="5486400" cy="523220"/>
              </a:xfrm>
              <a:prstGeom prst="rect">
                <a:avLst/>
              </a:prstGeom>
              <a:noFill/>
            </p:spPr>
            <p:txBody>
              <a:bodyPr wrap="square">
                <a:spAutoFit/>
              </a:bodyPr>
              <a:lstStyle/>
              <a:p>
                <a:pPr lvl="0">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Theo hình vẽ, </a:t>
                </a:r>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ABC</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vuông tại </a:t>
                </a:r>
                <a14:m>
                  <m:oMath xmlns:m="http://schemas.openxmlformats.org/officeDocument/2006/math">
                    <m:r>
                      <m:rPr>
                        <m:nor/>
                      </m:rPr>
                      <a:rPr lang="en-US" sz="2800" b="0" i="0" smtClean="0">
                        <a:solidFill>
                          <a:prstClr val="black"/>
                        </a:solidFill>
                        <a:latin typeface="Times New Roman" panose="02020603050405020304" pitchFamily="18" charset="0"/>
                        <a:cs typeface="Times New Roman" panose="02020603050405020304" pitchFamily="18" charset="0"/>
                      </a:rPr>
                      <m:t>A</m:t>
                    </m:r>
                  </m:oMath>
                </a14:m>
                <a:endParaRPr kumimoji="0" lang="en-US" sz="28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mc:Choice>
        <mc:Fallback xmlns="">
          <p:sp>
            <p:nvSpPr>
              <p:cNvPr id="13" name="TextBox 1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CD1435F-AB5C-C653-BB84-B814061B9EC8}"/>
                  </a:ext>
                </a:extLst>
              </p:cNvPr>
              <p:cNvSpPr txBox="1">
                <a:spLocks noRot="1" noChangeAspect="1" noMove="1" noResize="1" noEditPoints="1" noAdjustHandles="1" noChangeArrowheads="1" noChangeShapeType="1" noTextEdit="1"/>
              </p:cNvSpPr>
              <p:nvPr/>
            </p:nvSpPr>
            <p:spPr>
              <a:xfrm>
                <a:off x="379567" y="3327614"/>
                <a:ext cx="5486400" cy="523220"/>
              </a:xfrm>
              <a:prstGeom prst="rect">
                <a:avLst/>
              </a:prstGeom>
              <a:blipFill>
                <a:blip r:embed="rId6"/>
                <a:stretch>
                  <a:fillRect l="-2222"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3D8FE0F-E045-5AF0-AE09-06E0C4437E10}"/>
                  </a:ext>
                </a:extLst>
              </p:cNvPr>
              <p:cNvSpPr txBox="1"/>
              <p:nvPr/>
            </p:nvSpPr>
            <p:spPr>
              <a:xfrm>
                <a:off x="2895600" y="3946235"/>
                <a:ext cx="4188372" cy="782650"/>
              </a:xfrm>
              <a:prstGeom prst="rect">
                <a:avLst/>
              </a:prstGeom>
              <a:noFill/>
            </p:spPr>
            <p:txBody>
              <a:bodyPr wrap="square">
                <a:spAutoFit/>
              </a:bodyPr>
              <a:lstStyle/>
              <a:p>
                <a14:m>
                  <m:oMath xmlns:m="http://schemas.openxmlformats.org/officeDocument/2006/math">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m:t>
                    </m:r>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uncPr>
                      <m:fName>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cos</m:t>
                        </m:r>
                      </m:fName>
                      <m:e>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α</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 </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4</m:t>
                            </m:r>
                          </m:num>
                          <m:den>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5</m:t>
                            </m:r>
                          </m:den>
                        </m:f>
                      </m:e>
                    </m:fun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α</m:t>
                    </m:r>
                    <m:r>
                      <m:rPr>
                        <m:nor/>
                      </m:rPr>
                      <a:rPr kumimoji="0" lang="en-US" sz="2800" b="0" i="0" u="none" strike="noStrike" kern="1200" cap="none" spc="0" normalizeH="0" baseline="0" noProof="0" smtClean="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rPr>
                      <m:t>  ≈</m:t>
                    </m:r>
                  </m:oMath>
                </a14:m>
                <a:r>
                  <a:rPr lang="en-US">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latin typeface="Cambria Math" panose="02040503050406030204" pitchFamily="18" charset="0"/>
                            <a:cs typeface="Times New Roman" panose="02020603050405020304" pitchFamily="18" charset="0"/>
                          </a:rPr>
                        </m:ctrlPr>
                      </m:sSupPr>
                      <m:e>
                        <m:r>
                          <m:rPr>
                            <m:nor/>
                          </m:rPr>
                          <a:rPr lang="en-US" sz="2800" b="0" i="0" smtClean="0">
                            <a:latin typeface="Cambria Math" panose="02040503050406030204" pitchFamily="18" charset="0"/>
                            <a:cs typeface="Times New Roman" panose="02020603050405020304" pitchFamily="18" charset="0"/>
                          </a:rPr>
                          <m:t> </m:t>
                        </m:r>
                        <m:r>
                          <m:rPr>
                            <m:nor/>
                          </m:rPr>
                          <a:rPr lang="en-US" sz="2800">
                            <a:latin typeface="Times New Roman" panose="02020603050405020304" pitchFamily="18" charset="0"/>
                            <a:cs typeface="Times New Roman" panose="02020603050405020304" pitchFamily="18" charset="0"/>
                          </a:rPr>
                          <m:t>65</m:t>
                        </m:r>
                      </m:e>
                      <m:sup>
                        <m:r>
                          <a:rPr lang="en-US" sz="2800" i="1">
                            <a:latin typeface="Cambria Math" panose="02040503050406030204" pitchFamily="18" charset="0"/>
                            <a:cs typeface="Times New Roman" panose="02020603050405020304" pitchFamily="18" charset="0"/>
                          </a:rPr>
                          <m:t>0</m:t>
                        </m:r>
                      </m:sup>
                    </m:sSup>
                  </m:oMath>
                </a14:m>
                <a:endParaRPr lang="en-US" sz="2800">
                  <a:latin typeface="Times New Roman" panose="02020603050405020304" pitchFamily="18" charset="0"/>
                  <a:cs typeface="Times New Roman" panose="02020603050405020304" pitchFamily="18" charset="0"/>
                </a:endParaRPr>
              </a:p>
            </p:txBody>
          </p:sp>
        </mc:Choice>
        <mc:Fallback xmlns="">
          <p:sp>
            <p:nvSpPr>
              <p:cNvPr id="17" name="TextBox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3D8FE0F-E045-5AF0-AE09-06E0C4437E10}"/>
                  </a:ext>
                </a:extLst>
              </p:cNvPr>
              <p:cNvSpPr txBox="1">
                <a:spLocks noRot="1" noChangeAspect="1" noMove="1" noResize="1" noEditPoints="1" noAdjustHandles="1" noChangeArrowheads="1" noChangeShapeType="1" noTextEdit="1"/>
              </p:cNvSpPr>
              <p:nvPr/>
            </p:nvSpPr>
            <p:spPr>
              <a:xfrm>
                <a:off x="2895600" y="3946235"/>
                <a:ext cx="4188372" cy="782650"/>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0082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pic>
        <p:nvPicPr>
          <p:cNvPr id="4" name="Google Shape;213;p2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76200" y="1123950"/>
            <a:ext cx="3071795" cy="2438401"/>
          </a:xfrm>
          <a:prstGeom prst="rect">
            <a:avLst/>
          </a:prstGeom>
          <a:noFill/>
          <a:ln>
            <a:noFill/>
          </a:ln>
        </p:spPr>
      </p:pic>
      <p:sp>
        <p:nvSpPr>
          <p:cNvPr id="5" name="Google Shape;214;p2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FA68ACEA-3938-617C-DF6C-B9D82AE7B6EC}"/>
              </a:ext>
            </a:extLst>
          </p:cNvPr>
          <p:cNvSpPr txBox="1"/>
          <p:nvPr/>
        </p:nvSpPr>
        <p:spPr>
          <a:xfrm>
            <a:off x="2438400" y="251059"/>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3A46C90-8605-0A5E-6F29-92C5F343AD8B}"/>
              </a:ext>
            </a:extLst>
          </p:cNvPr>
          <p:cNvSpPr/>
          <p:nvPr/>
        </p:nvSpPr>
        <p:spPr>
          <a:xfrm>
            <a:off x="3147995" y="1313552"/>
            <a:ext cx="5891074" cy="1938992"/>
          </a:xfrm>
          <a:prstGeom prst="rect">
            <a:avLst/>
          </a:prstGeom>
        </p:spPr>
        <p:txBody>
          <a:bodyPr wrap="square">
            <a:spAutoFit/>
          </a:bodyPr>
          <a:lstStyle/>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Times New Roman" panose="02020603050405020304" pitchFamily="18" charset="0"/>
                <a:cs typeface="Arial"/>
                <a:sym typeface="Arial"/>
              </a:rPr>
              <a:t>Ôn lại công thức hệ thức liên hệ giữa cạnh huyền và cạnh góc vuông.</a:t>
            </a:r>
          </a:p>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Times New Roman" panose="02020603050405020304" pitchFamily="18" charset="0"/>
                <a:cs typeface="Arial"/>
                <a:sym typeface="Arial"/>
              </a:rPr>
              <a:t>Làm bài tập 4.12 SGK trang 10.</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Calibri" panose="020F0502020204030204" pitchFamily="34" charset="0"/>
                <a:cs typeface="Arial"/>
                <a:sym typeface="Arial"/>
              </a:rPr>
              <a:t>Tìm hiểu trước bài 12 mục “Hệ thức giữa hai cạnh góc vuông”</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C18184C-C471-E165-6ADE-267C55237CF8}"/>
              </a:ext>
            </a:extLst>
          </p:cNvPr>
          <p:cNvPicPr>
            <a:picLocks noChangeAspect="1"/>
          </p:cNvPicPr>
          <p:nvPr/>
        </p:nvPicPr>
        <p:blipFill>
          <a:blip r:embed="rId2"/>
          <a:stretch>
            <a:fillRect/>
          </a:stretch>
        </p:blipFill>
        <p:spPr>
          <a:xfrm>
            <a:off x="381000" y="133350"/>
            <a:ext cx="8229600" cy="3924048"/>
          </a:xfrm>
          <a:prstGeom prst="rect">
            <a:avLst/>
          </a:prstGeom>
        </p:spPr>
      </p:pic>
      <p:sp>
        <p:nvSpPr>
          <p:cNvPr id="5" name="Right Arrow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FD73F77-5DB7-CDD2-A10F-BDAC9BF4121E}"/>
              </a:ext>
            </a:extLst>
          </p:cNvPr>
          <p:cNvSpPr/>
          <p:nvPr/>
        </p:nvSpPr>
        <p:spPr>
          <a:xfrm>
            <a:off x="128286" y="3790950"/>
            <a:ext cx="8887428" cy="1371600"/>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99"/>
                </a:solidFill>
                <a:latin typeface="Times New Roman" pitchFamily="18" charset="0"/>
                <a:cs typeface="Times New Roman" pitchFamily="18" charset="0"/>
              </a:rPr>
              <a:t>Bài học hôm nay, chúng ta sẽ giải quyết được vấn đề này.</a:t>
            </a:r>
          </a:p>
        </p:txBody>
      </p:sp>
    </p:spTree>
    <p:extLst>
      <p:ext uri="{BB962C8B-B14F-4D97-AF65-F5344CB8AC3E}">
        <p14:creationId xmlns:p14="http://schemas.microsoft.com/office/powerpoint/2010/main" val="265133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4" name="Rectangl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1447800" y="1581150"/>
            <a:ext cx="6705600" cy="2062103"/>
          </a:xfrm>
          <a:prstGeom prst="rect">
            <a:avLst/>
          </a:prstGeom>
          <a:noFill/>
        </p:spPr>
        <p:txBody>
          <a:bodyPr wrap="square" lIns="91440" tIns="45720" rIns="91440" bIns="45720">
            <a:spAutoFit/>
          </a:bodyPr>
          <a:lstStyle/>
          <a:p>
            <a:pPr algn="ctr"/>
            <a:r>
              <a:rPr lang="en-US" sz="3200" b="1">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BÀI 12:  MỘT SỐ HỆ THỨC VỀ CẠNH VÀ GÓC TRONG TAM GIÁC VUÔNG VÀ ỨNG DỤNG  (Tiết1)</a:t>
            </a:r>
            <a:endParaRPr lang="en-US" sz="3200" b="1" dirty="0">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5"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1640889" y="438150"/>
            <a:ext cx="6319422" cy="1054135"/>
          </a:xfrm>
          <a:prstGeom prst="rect">
            <a:avLst/>
          </a:prstGeom>
          <a:noFill/>
        </p:spPr>
        <p:txBody>
          <a:bodyPr wrap="none" lIns="68580" tIns="34290" rIns="68580" bIns="34290">
            <a:spAutoFit/>
          </a:bodyPr>
          <a:lstStyle/>
          <a:p>
            <a:pPr algn="ctr"/>
            <a:r>
              <a:rPr lang="en-US" sz="3200" b="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CHƯƠNG IV: HỆ THỨC LƯỢNG</a:t>
            </a:r>
          </a:p>
          <a:p>
            <a:pPr algn="ctr"/>
            <a:r>
              <a:rPr lang="en-US" sz="3200" b="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TRONG TAM GIÁC VUÔNG</a:t>
            </a:r>
            <a:endPar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852376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234277" y="454668"/>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735374" y="1662149"/>
            <a:ext cx="5865826"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HÌNH THÀNH KIẾN THỨC</a:t>
            </a:r>
            <a:endParaRPr lang="en-US" sz="3200" dirty="0">
              <a:solidFill>
                <a:prstClr val="black"/>
              </a:solidFill>
            </a:endParaRPr>
          </a:p>
        </p:txBody>
      </p:sp>
      <p:pic>
        <p:nvPicPr>
          <p:cNvPr id="4" name="Hình ảnh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341895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45735" y="669036"/>
            <a:ext cx="8382000" cy="584775"/>
          </a:xfrm>
          <a:prstGeom prst="rect">
            <a:avLst/>
          </a:prstGeom>
          <a:noFill/>
        </p:spPr>
        <p:txBody>
          <a:bodyPr wrap="square">
            <a:spAutoFit/>
          </a:bodyPr>
          <a:lstStyle/>
          <a:p>
            <a:r>
              <a:rPr lang="en-US" sz="3200" b="1" spc="-60">
                <a:solidFill>
                  <a:srgbClr val="FF0000"/>
                </a:solidFill>
                <a:latin typeface="Times New Roman" panose="02020603050405020304" pitchFamily="18" charset="0"/>
                <a:ea typeface="Calibri" panose="020F0502020204030204" pitchFamily="34" charset="0"/>
              </a:rPr>
              <a:t> </a:t>
            </a:r>
            <a:r>
              <a:rPr lang="en-US" altLang="zh-CN"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1. Hệ thức giữa cạnh huyền và cạnh góc vuông</a:t>
            </a:r>
            <a:endParaRPr lang="zh-CN" altLang="en-US" sz="3200" b="1" spc="-60"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Rectangl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8BF31104-0F4D-166D-2232-FEC3BA49C79F}"/>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C0B99A9-BA26-AEDF-3490-60BBD350C3AF}"/>
                  </a:ext>
                </a:extLst>
              </p:cNvPr>
              <p:cNvSpPr txBox="1"/>
              <p:nvPr/>
            </p:nvSpPr>
            <p:spPr>
              <a:xfrm>
                <a:off x="432430" y="1235764"/>
                <a:ext cx="8382000" cy="3606565"/>
              </a:xfrm>
              <a:prstGeom prst="rect">
                <a:avLst/>
              </a:prstGeom>
              <a:noFill/>
            </p:spPr>
            <p:txBody>
              <a:bodyPr wrap="square" rtlCol="0">
                <a:spAutoFit/>
              </a:bodyPr>
              <a:lstStyle/>
              <a:p>
                <a:r>
                  <a:rPr lang="en-US" sz="2800">
                    <a:solidFill>
                      <a:schemeClr val="tx1"/>
                    </a:solidFill>
                    <a:latin typeface="Times New Roman" panose="02020603050405020304" pitchFamily="18" charset="0"/>
                    <a:cs typeface="Times New Roman" panose="02020603050405020304" pitchFamily="18" charset="0"/>
                  </a:rPr>
                  <a:t>Cho </a:t>
                </a:r>
                <a14:m>
                  <m:oMath xmlns:m="http://schemas.openxmlformats.org/officeDocument/2006/math">
                    <m:r>
                      <m:rPr>
                        <m:nor/>
                      </m:rPr>
                      <a:rPr lang="en-US" sz="28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ABC</m:t>
                    </m:r>
                  </m:oMath>
                </a14:m>
                <a:r>
                  <a:rPr lang="en-US" sz="2800">
                    <a:solidFill>
                      <a:schemeClr val="tx1"/>
                    </a:solidFill>
                    <a:latin typeface="Times New Roman" panose="02020603050405020304" pitchFamily="18" charset="0"/>
                    <a:cs typeface="Times New Roman" panose="02020603050405020304" pitchFamily="18" charset="0"/>
                  </a:rPr>
                  <a:t> vuông tại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A</m:t>
                    </m:r>
                  </m:oMath>
                </a14:m>
                <a:r>
                  <a:rPr lang="en-US" sz="2800">
                    <a:solidFill>
                      <a:schemeClr val="tx1"/>
                    </a:solidFill>
                    <a:latin typeface="Times New Roman" panose="02020603050405020304" pitchFamily="18" charset="0"/>
                    <a:cs typeface="Times New Roman" panose="02020603050405020304" pitchFamily="18" charset="0"/>
                  </a:rPr>
                  <a:t> , cạnh huyền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a</m:t>
                    </m:r>
                    <m:r>
                      <a:rPr lang="en-US" sz="2800" b="0" i="1" smtClean="0">
                        <a:solidFill>
                          <a:schemeClr val="tx1"/>
                        </a:solidFill>
                        <a:latin typeface="Cambria Math" panose="02040503050406030204" pitchFamily="18" charset="0"/>
                      </a:rPr>
                      <m:t> </m:t>
                    </m:r>
                  </m:oMath>
                </a14:m>
                <a:r>
                  <a:rPr lang="en-US" sz="2800">
                    <a:solidFill>
                      <a:schemeClr val="tx1"/>
                    </a:solidFill>
                    <a:latin typeface="Times New Roman" panose="02020603050405020304" pitchFamily="18" charset="0"/>
                    <a:cs typeface="Times New Roman" panose="02020603050405020304" pitchFamily="18" charset="0"/>
                  </a:rPr>
                  <a:t> và các cạnh góc vuông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b</m:t>
                    </m:r>
                    <m:r>
                      <m:rPr>
                        <m:nor/>
                      </m:rPr>
                      <a:rPr lang="en-US" sz="2800" b="0" i="0" smtClean="0">
                        <a:solidFill>
                          <a:schemeClr val="tx1"/>
                        </a:solidFill>
                        <a:latin typeface="Times New Roman" panose="02020603050405020304" pitchFamily="18" charset="0"/>
                        <a:cs typeface="Times New Roman" panose="02020603050405020304" pitchFamily="18" charset="0"/>
                      </a:rPr>
                      <m:t>, </m:t>
                    </m:r>
                    <m:r>
                      <m:rPr>
                        <m:nor/>
                      </m:rPr>
                      <a:rPr lang="en-US" sz="2800" b="0" i="0" smtClean="0">
                        <a:solidFill>
                          <a:schemeClr val="tx1"/>
                        </a:solidFill>
                        <a:latin typeface="Times New Roman" panose="02020603050405020304" pitchFamily="18" charset="0"/>
                        <a:cs typeface="Times New Roman" panose="02020603050405020304" pitchFamily="18" charset="0"/>
                      </a:rPr>
                      <m:t>c</m:t>
                    </m:r>
                  </m:oMath>
                </a14:m>
                <a:r>
                  <a:rPr lang="en-US" sz="2800">
                    <a:solidFill>
                      <a:schemeClr val="tx1"/>
                    </a:solidFill>
                    <a:latin typeface="Times New Roman" panose="02020603050405020304" pitchFamily="18" charset="0"/>
                    <a:cs typeface="Times New Roman" panose="02020603050405020304" pitchFamily="18" charset="0"/>
                  </a:rPr>
                  <a:t>.</a:t>
                </a:r>
              </a:p>
              <a:p>
                <a:r>
                  <a:rPr lang="en-US" sz="2800">
                    <a:solidFill>
                      <a:schemeClr val="tx1"/>
                    </a:solidFill>
                    <a:latin typeface="Times New Roman" panose="02020603050405020304" pitchFamily="18" charset="0"/>
                    <a:cs typeface="Times New Roman" panose="02020603050405020304" pitchFamily="18" charset="0"/>
                  </a:rPr>
                  <a:t>a) Viết các tỉ số lượng</a:t>
                </a:r>
                <a:r>
                  <a:rPr lang="en-US" sz="2800" i="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giác sin, côsin của </a:t>
                </a:r>
                <a14:m>
                  <m:oMath xmlns:m="http://schemas.openxmlformats.org/officeDocument/2006/math">
                    <m:acc>
                      <m:accPr>
                        <m:chr m:val="̂"/>
                        <m:ctrlPr>
                          <a:rPr lang="en-US" sz="2800" i="1">
                            <a:solidFill>
                              <a:schemeClr val="tx1"/>
                            </a:solidFill>
                            <a:latin typeface="Cambria Math" panose="02040503050406030204" pitchFamily="18" charset="0"/>
                            <a:cs typeface="Times New Roman" panose="02020603050405020304" pitchFamily="18" charset="0"/>
                          </a:rPr>
                        </m:ctrlPr>
                      </m:accPr>
                      <m:e>
                        <m:r>
                          <m:rPr>
                            <m:nor/>
                          </m:rPr>
                          <a:rPr lang="en-US" sz="2800">
                            <a:solidFill>
                              <a:schemeClr val="tx1"/>
                            </a:solidFill>
                            <a:latin typeface="Times New Roman" panose="02020603050405020304" pitchFamily="18" charset="0"/>
                            <a:cs typeface="Times New Roman" panose="02020603050405020304" pitchFamily="18" charset="0"/>
                          </a:rPr>
                          <m:t>B</m:t>
                        </m:r>
                      </m:e>
                    </m:acc>
                  </m:oMath>
                </a14:m>
                <a:r>
                  <a:rPr lang="en-US" sz="280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2800" i="1">
                            <a:solidFill>
                              <a:schemeClr val="tx1"/>
                            </a:solidFill>
                            <a:latin typeface="Cambria Math" panose="02040503050406030204" pitchFamily="18" charset="0"/>
                            <a:cs typeface="Times New Roman" panose="02020603050405020304" pitchFamily="18" charset="0"/>
                          </a:rPr>
                        </m:ctrlPr>
                      </m:accPr>
                      <m:e>
                        <m:r>
                          <m:rPr>
                            <m:nor/>
                          </m:rPr>
                          <a:rPr lang="en-US" sz="2800" b="0" i="0" smtClean="0">
                            <a:solidFill>
                              <a:schemeClr val="tx1"/>
                            </a:solidFill>
                            <a:latin typeface="Times New Roman" panose="02020603050405020304" pitchFamily="18" charset="0"/>
                            <a:cs typeface="Times New Roman" panose="02020603050405020304" pitchFamily="18" charset="0"/>
                          </a:rPr>
                          <m:t>C</m:t>
                        </m:r>
                      </m:e>
                    </m:acc>
                  </m:oMath>
                </a14:m>
                <a:r>
                  <a:rPr lang="en-US" sz="2800">
                    <a:solidFill>
                      <a:schemeClr val="tx1"/>
                    </a:solidFill>
                    <a:latin typeface="Times New Roman" panose="02020603050405020304" pitchFamily="18" charset="0"/>
                    <a:cs typeface="Times New Roman" panose="02020603050405020304" pitchFamily="18" charset="0"/>
                  </a:rPr>
                  <a:t> theo độ dài các cạnh của </a:t>
                </a:r>
                <a14:m>
                  <m:oMath xmlns:m="http://schemas.openxmlformats.org/officeDocument/2006/math">
                    <m:r>
                      <m:rPr>
                        <m:nor/>
                      </m:rPr>
                      <a:rPr lang="en-US" sz="28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ABC</m:t>
                    </m:r>
                    <m:r>
                      <m:rPr>
                        <m:nor/>
                      </m:rPr>
                      <a:rPr lang="en-US" sz="2800" i="0" smtClean="0">
                        <a:solidFill>
                          <a:schemeClr val="tx1"/>
                        </a:solidFill>
                        <a:latin typeface="Times New Roman" panose="02020603050405020304" pitchFamily="18" charset="0"/>
                        <a:cs typeface="Times New Roman" panose="02020603050405020304" pitchFamily="18" charset="0"/>
                      </a:rPr>
                      <m:t> </m:t>
                    </m:r>
                  </m:oMath>
                </a14:m>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b) Viết công thức để tính mỗi</a:t>
                </a:r>
              </a:p>
              <a:p>
                <a:r>
                  <a:rPr lang="en-US" sz="2800">
                    <a:solidFill>
                      <a:schemeClr val="tx1"/>
                    </a:solidFill>
                    <a:latin typeface="Times New Roman" panose="02020603050405020304" pitchFamily="18" charset="0"/>
                    <a:cs typeface="Times New Roman" panose="02020603050405020304" pitchFamily="18" charset="0"/>
                  </a:rPr>
                  <a:t>cạnh góc vuông </a:t>
                </a:r>
                <a14:m>
                  <m:oMath xmlns:m="http://schemas.openxmlformats.org/officeDocument/2006/math">
                    <m:r>
                      <m:rPr>
                        <m:nor/>
                      </m:rPr>
                      <a:rPr lang="en-US" sz="2800">
                        <a:solidFill>
                          <a:schemeClr val="tx1"/>
                        </a:solidFill>
                        <a:latin typeface="Times New Roman" panose="02020603050405020304" pitchFamily="18" charset="0"/>
                        <a:cs typeface="Times New Roman" panose="02020603050405020304" pitchFamily="18" charset="0"/>
                      </a:rPr>
                      <m:t>b</m:t>
                    </m:r>
                  </m:oMath>
                </a14:m>
                <a:r>
                  <a:rPr lang="en-US" sz="280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a:solidFill>
                          <a:schemeClr val="tx1"/>
                        </a:solidFill>
                        <a:latin typeface="Times New Roman" panose="02020603050405020304" pitchFamily="18" charset="0"/>
                        <a:cs typeface="Times New Roman" panose="02020603050405020304" pitchFamily="18" charset="0"/>
                      </a:rPr>
                      <m:t>c</m:t>
                    </m:r>
                  </m:oMath>
                </a14:m>
                <a:r>
                  <a:rPr lang="en-US" sz="2800">
                    <a:solidFill>
                      <a:schemeClr val="tx1"/>
                    </a:solidFill>
                    <a:latin typeface="Times New Roman" panose="02020603050405020304" pitchFamily="18" charset="0"/>
                    <a:cs typeface="Times New Roman" panose="02020603050405020304" pitchFamily="18" charset="0"/>
                  </a:rPr>
                  <a:t> theo </a:t>
                </a:r>
              </a:p>
              <a:p>
                <a:r>
                  <a:rPr lang="en-US" sz="2800">
                    <a:solidFill>
                      <a:schemeClr val="tx1"/>
                    </a:solidFill>
                    <a:latin typeface="Times New Roman" panose="02020603050405020304" pitchFamily="18" charset="0"/>
                    <a:cs typeface="Times New Roman" panose="02020603050405020304" pitchFamily="18" charset="0"/>
                  </a:rPr>
                  <a:t>cạnh huyền a và các tỉ số lượng</a:t>
                </a:r>
              </a:p>
              <a:p>
                <a:r>
                  <a:rPr lang="en-US" sz="2800">
                    <a:solidFill>
                      <a:schemeClr val="tx1"/>
                    </a:solidFill>
                    <a:latin typeface="Times New Roman" panose="02020603050405020304" pitchFamily="18" charset="0"/>
                    <a:cs typeface="Times New Roman" panose="02020603050405020304" pitchFamily="18" charset="0"/>
                  </a:rPr>
                  <a:t>giác của </a:t>
                </a:r>
                <a14:m>
                  <m:oMath xmlns:m="http://schemas.openxmlformats.org/officeDocument/2006/math">
                    <m:acc>
                      <m:accPr>
                        <m:chr m:val="̂"/>
                        <m:ctrlPr>
                          <a:rPr lang="en-US" sz="2800" i="1" smtClean="0">
                            <a:solidFill>
                              <a:schemeClr val="tx1"/>
                            </a:solidFill>
                            <a:latin typeface="Cambria Math" panose="02040503050406030204" pitchFamily="18" charset="0"/>
                            <a:cs typeface="Times New Roman" panose="02020603050405020304" pitchFamily="18" charset="0"/>
                          </a:rPr>
                        </m:ctrlPr>
                      </m:accPr>
                      <m:e>
                        <m:r>
                          <m:rPr>
                            <m:nor/>
                          </m:rPr>
                          <a:rPr lang="en-US" sz="2800" b="0" i="0" smtClean="0">
                            <a:solidFill>
                              <a:schemeClr val="tx1"/>
                            </a:solidFill>
                            <a:latin typeface="Times New Roman" panose="02020603050405020304" pitchFamily="18" charset="0"/>
                            <a:cs typeface="Times New Roman" panose="02020603050405020304" pitchFamily="18" charset="0"/>
                          </a:rPr>
                          <m:t>B</m:t>
                        </m:r>
                      </m:e>
                    </m:acc>
                  </m:oMath>
                </a14:m>
                <a:r>
                  <a:rPr lang="en-US" sz="280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b="0" i="0" smtClean="0">
                        <a:solidFill>
                          <a:schemeClr val="tx1"/>
                        </a:solidFill>
                        <a:latin typeface="Cambria Math" panose="02040503050406030204" pitchFamily="18" charset="0"/>
                        <a:cs typeface="Times New Roman" panose="02020603050405020304" pitchFamily="18" charset="0"/>
                      </a:rPr>
                      <m:t> </m:t>
                    </m:r>
                    <m:acc>
                      <m:accPr>
                        <m:chr m:val="̂"/>
                        <m:ctrlPr>
                          <a:rPr lang="en-US" sz="2800" i="1">
                            <a:solidFill>
                              <a:schemeClr val="tx1"/>
                            </a:solidFill>
                            <a:latin typeface="Cambria Math" panose="02040503050406030204" pitchFamily="18" charset="0"/>
                            <a:cs typeface="Times New Roman" panose="02020603050405020304" pitchFamily="18" charset="0"/>
                          </a:rPr>
                        </m:ctrlPr>
                      </m:accPr>
                      <m:e>
                        <m:r>
                          <m:rPr>
                            <m:nor/>
                          </m:rPr>
                          <a:rPr lang="en-US" sz="2800">
                            <a:solidFill>
                              <a:schemeClr val="tx1"/>
                            </a:solidFill>
                            <a:latin typeface="Times New Roman" panose="02020603050405020304" pitchFamily="18" charset="0"/>
                            <a:cs typeface="Times New Roman" panose="02020603050405020304" pitchFamily="18" charset="0"/>
                          </a:rPr>
                          <m:t>C</m:t>
                        </m:r>
                      </m:e>
                    </m:acc>
                  </m:oMath>
                </a14:m>
                <a:r>
                  <a:rPr lang="en-US" sz="2800">
                    <a:solidFill>
                      <a:schemeClr val="tx1"/>
                    </a:solidFill>
                    <a:latin typeface="Times New Roman" panose="02020603050405020304" pitchFamily="18" charset="0"/>
                    <a:cs typeface="Times New Roman" panose="02020603050405020304" pitchFamily="18" charset="0"/>
                  </a:rPr>
                  <a:t>.</a:t>
                </a:r>
              </a:p>
            </p:txBody>
          </p:sp>
        </mc:Choice>
        <mc:Fallback xmlns="">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C0B99A9-BA26-AEDF-3490-60BBD350C3AF}"/>
                  </a:ext>
                </a:extLst>
              </p:cNvPr>
              <p:cNvSpPr txBox="1">
                <a:spLocks noRot="1" noChangeAspect="1" noMove="1" noResize="1" noEditPoints="1" noAdjustHandles="1" noChangeArrowheads="1" noChangeShapeType="1" noTextEdit="1"/>
              </p:cNvSpPr>
              <p:nvPr/>
            </p:nvSpPr>
            <p:spPr>
              <a:xfrm>
                <a:off x="432430" y="1235764"/>
                <a:ext cx="8382000" cy="3606565"/>
              </a:xfrm>
              <a:prstGeom prst="rect">
                <a:avLst/>
              </a:prstGeom>
              <a:blipFill>
                <a:blip r:embed="rId3"/>
                <a:stretch>
                  <a:fillRect l="-1527" t="-1861" r="-582" b="-2876"/>
                </a:stretch>
              </a:blipFill>
            </p:spPr>
            <p:txBody>
              <a:bodyPr/>
              <a:lstStyle/>
              <a:p>
                <a:r>
                  <a:rPr lang="en-US">
                    <a:noFill/>
                  </a:rPr>
                  <a:t> </a:t>
                </a:r>
              </a:p>
            </p:txBody>
          </p:sp>
        </mc:Fallback>
      </mc:AlternateContent>
      <p:pic>
        <p:nvPicPr>
          <p:cNvPr id="8" name="Picture 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5126671-47EF-B271-3457-9DB23850A5EC}"/>
              </a:ext>
            </a:extLst>
          </p:cNvPr>
          <p:cNvPicPr>
            <a:picLocks noChangeAspect="1"/>
          </p:cNvPicPr>
          <p:nvPr/>
        </p:nvPicPr>
        <p:blipFill>
          <a:blip r:embed="rId4"/>
          <a:stretch>
            <a:fillRect/>
          </a:stretch>
        </p:blipFill>
        <p:spPr>
          <a:xfrm>
            <a:off x="0" y="1110486"/>
            <a:ext cx="504895" cy="714475"/>
          </a:xfrm>
          <a:prstGeom prst="rect">
            <a:avLst/>
          </a:prstGeom>
        </p:spPr>
      </p:pic>
      <p:pic>
        <p:nvPicPr>
          <p:cNvPr id="10" name="Picture 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4F12EC7-214E-8910-EA41-36F022B6A102}"/>
              </a:ext>
            </a:extLst>
          </p:cNvPr>
          <p:cNvPicPr>
            <a:picLocks noChangeAspect="1"/>
          </p:cNvPicPr>
          <p:nvPr/>
        </p:nvPicPr>
        <p:blipFill>
          <a:blip r:embed="rId5"/>
          <a:stretch>
            <a:fillRect/>
          </a:stretch>
        </p:blipFill>
        <p:spPr>
          <a:xfrm>
            <a:off x="5092576" y="2581729"/>
            <a:ext cx="3700083" cy="2187521"/>
          </a:xfrm>
          <a:prstGeom prst="rect">
            <a:avLst/>
          </a:prstGeom>
        </p:spPr>
      </p:pic>
    </p:spTree>
    <p:extLst>
      <p:ext uri="{BB962C8B-B14F-4D97-AF65-F5344CB8AC3E}">
        <p14:creationId xmlns:p14="http://schemas.microsoft.com/office/powerpoint/2010/main" val="34566098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884E1A8-12F1-DC0C-C928-D989C1FDDE30}"/>
              </a:ext>
            </a:extLst>
          </p:cNvPr>
          <p:cNvSpPr/>
          <p:nvPr/>
        </p:nvSpPr>
        <p:spPr>
          <a:xfrm>
            <a:off x="0" y="20285"/>
            <a:ext cx="9144000" cy="707886"/>
          </a:xfrm>
          <a:prstGeom prst="rect">
            <a:avLst/>
          </a:prstGeom>
          <a:solidFill>
            <a:srgbClr val="FFFF00"/>
          </a:solidFill>
        </p:spPr>
        <p:txBody>
          <a:bodyPr wrap="square">
            <a:spAutoFit/>
          </a:bodyPr>
          <a:lstStyle/>
          <a:p>
            <a:pPr algn="ctr"/>
            <a:r>
              <a:rPr lang="en-US" sz="20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1)</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A4F26D8D-96E2-0154-9AD6-DCDAAC96373D}"/>
              </a:ext>
            </a:extLst>
          </p:cNvPr>
          <p:cNvSpPr txBox="1"/>
          <p:nvPr/>
        </p:nvSpPr>
        <p:spPr>
          <a:xfrm>
            <a:off x="406400" y="713065"/>
            <a:ext cx="82296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Thực hiện hoạt động nhóm bằng trò chơi “Tiếp Sức”</a:t>
            </a:r>
          </a:p>
        </p:txBody>
      </p:sp>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B85ACE6-C698-C439-CE01-BED9645BFBE3}"/>
              </a:ext>
            </a:extLst>
          </p:cNvPr>
          <p:cNvSpPr txBox="1"/>
          <p:nvPr/>
        </p:nvSpPr>
        <p:spPr>
          <a:xfrm>
            <a:off x="660400" y="4091255"/>
            <a:ext cx="8255000" cy="954107"/>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 Đội chiến thắng là đội viết được nhiều công thức đúng, và thời gian hoàn thành nhanh hơn. </a:t>
            </a:r>
          </a:p>
        </p:txBody>
      </p:sp>
      <p:sp>
        <p:nvSpPr>
          <p:cNvPr id="16" name="TextBox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33D12D3D-50AF-1E7F-92A3-59AC213106BD}"/>
              </a:ext>
            </a:extLst>
          </p:cNvPr>
          <p:cNvSpPr txBox="1"/>
          <p:nvPr/>
        </p:nvSpPr>
        <p:spPr>
          <a:xfrm>
            <a:off x="660400" y="3583141"/>
            <a:ext cx="7289800"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 Thời gian thi đấu trong 1 phút 30 giây.</a:t>
            </a:r>
          </a:p>
        </p:txBody>
      </p:sp>
      <p:sp>
        <p:nvSpPr>
          <p:cNvPr id="18" name="TextBox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0612E831-3E78-8409-BFE4-0408D2487CB8}"/>
              </a:ext>
            </a:extLst>
          </p:cNvPr>
          <p:cNvSpPr txBox="1"/>
          <p:nvPr/>
        </p:nvSpPr>
        <p:spPr>
          <a:xfrm>
            <a:off x="685800" y="1448365"/>
            <a:ext cx="8229600" cy="2246769"/>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 Lớp trưởng chia lớp thành 2 đội, mỗi đội được phát một viên phấn, thành viên trong đội được lên viết 1 công thức theo yêu cầu đề bài trên phần bảng của đội mình, viết xong chạy về và chuyền phấn cho đồng đội khác.</a:t>
            </a:r>
          </a:p>
        </p:txBody>
      </p:sp>
      <p:sp>
        <p:nvSpPr>
          <p:cNvPr id="20" name="TextBox 19"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520E98C-586E-AADF-6E30-5E202B324882}"/>
              </a:ext>
            </a:extLst>
          </p:cNvPr>
          <p:cNvSpPr txBox="1"/>
          <p:nvPr/>
        </p:nvSpPr>
        <p:spPr>
          <a:xfrm>
            <a:off x="469900" y="1121551"/>
            <a:ext cx="4572000"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 Thể lệ:</a:t>
            </a:r>
          </a:p>
        </p:txBody>
      </p:sp>
    </p:spTree>
    <p:extLst>
      <p:ext uri="{BB962C8B-B14F-4D97-AF65-F5344CB8AC3E}">
        <p14:creationId xmlns:p14="http://schemas.microsoft.com/office/powerpoint/2010/main" val="3348313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arn(inVertical)">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38FAA60-C1F2-15E8-B048-192E7DA64586}"/>
              </a:ext>
            </a:extLst>
          </p:cNvPr>
          <p:cNvPicPr>
            <a:picLocks noChangeAspect="1"/>
          </p:cNvPicPr>
          <p:nvPr/>
        </p:nvPicPr>
        <p:blipFill>
          <a:blip r:embed="rId4"/>
          <a:stretch>
            <a:fillRect/>
          </a:stretch>
        </p:blipFill>
        <p:spPr>
          <a:xfrm>
            <a:off x="188317" y="43770"/>
            <a:ext cx="504895" cy="714475"/>
          </a:xfrm>
          <a:prstGeom prst="rect">
            <a:avLst/>
          </a:prstGeom>
        </p:spPr>
      </p:pic>
      <p:pic>
        <p:nvPicPr>
          <p:cNvPr id="4" name="Picture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18919EF-4DB1-426B-FB4E-EFE1361E14CA}"/>
              </a:ext>
            </a:extLst>
          </p:cNvPr>
          <p:cNvPicPr>
            <a:picLocks noChangeAspect="1"/>
          </p:cNvPicPr>
          <p:nvPr/>
        </p:nvPicPr>
        <p:blipFill>
          <a:blip r:embed="rId5"/>
          <a:stretch>
            <a:fillRect/>
          </a:stretch>
        </p:blipFill>
        <p:spPr>
          <a:xfrm>
            <a:off x="5115681" y="2317480"/>
            <a:ext cx="4011386" cy="2371566"/>
          </a:xfrm>
          <a:prstGeom prst="rect">
            <a:avLst/>
          </a:prstGeom>
        </p:spPr>
      </p:pic>
      <p:pic>
        <p:nvPicPr>
          <p:cNvPr id="5" name="Đồng hồ đếm ngược 1 Phút 30 giây" descr="OPL20U25GSXzBJYl68kk8uQGfFKzs7yb1M4KJWUiLk6ZEvGF+qCIPSnY57AbBFCvTW$2024 ID13 T9CTST nhan sp KNTT$ STT 108+K4lPs7H94VUqPe2XwIsfPRnrXQE//QTEXxb8/8N4CNc6FpgZahzpTjFhMzSA7T/nHJa11DE8Ng2TP3iAmRczFlmslSuUNOgUeb6yRvs0=">
            <a:hlinkClick r:id="" action="ppaction://media"/>
            <a:extLst>
              <a:ext uri="{FF2B5EF4-FFF2-40B4-BE49-F238E27FC236}">
                <a16:creationId xmlns:a16="http://schemas.microsoft.com/office/drawing/2014/main" id="{C2D39149-B146-8D58-C511-235036DFDA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700" y="3714750"/>
            <a:ext cx="1879600" cy="1409700"/>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214E6B2-532F-5658-CA16-B73635779093}"/>
                  </a:ext>
                </a:extLst>
              </p:cNvPr>
              <p:cNvSpPr txBox="1"/>
              <p:nvPr/>
            </p:nvSpPr>
            <p:spPr>
              <a:xfrm>
                <a:off x="693212" y="363814"/>
                <a:ext cx="8382000" cy="3139449"/>
              </a:xfrm>
              <a:prstGeom prst="rect">
                <a:avLst/>
              </a:prstGeom>
              <a:noFill/>
            </p:spPr>
            <p:txBody>
              <a:bodyPr wrap="square" rtlCol="0">
                <a:spAutoFit/>
              </a:bodyPr>
              <a:lstStyle/>
              <a:p>
                <a:r>
                  <a:rPr lang="en-US" sz="2800">
                    <a:solidFill>
                      <a:schemeClr val="tx1"/>
                    </a:solidFill>
                    <a:latin typeface="Times New Roman" panose="02020603050405020304" pitchFamily="18" charset="0"/>
                    <a:cs typeface="Times New Roman" panose="02020603050405020304" pitchFamily="18" charset="0"/>
                  </a:rPr>
                  <a:t>Cho </a:t>
                </a:r>
                <a14:m>
                  <m:oMath xmlns:m="http://schemas.openxmlformats.org/officeDocument/2006/math">
                    <m:r>
                      <m:rPr>
                        <m:nor/>
                      </m:rPr>
                      <a:rPr lang="en-US" sz="28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ABC</m:t>
                    </m:r>
                  </m:oMath>
                </a14:m>
                <a:r>
                  <a:rPr lang="en-US" sz="2800">
                    <a:solidFill>
                      <a:schemeClr val="tx1"/>
                    </a:solidFill>
                    <a:latin typeface="Times New Roman" panose="02020603050405020304" pitchFamily="18" charset="0"/>
                    <a:cs typeface="Times New Roman" panose="02020603050405020304" pitchFamily="18" charset="0"/>
                  </a:rPr>
                  <a:t> vuông tại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A</m:t>
                    </m:r>
                  </m:oMath>
                </a14:m>
                <a:r>
                  <a:rPr lang="en-US" sz="2800">
                    <a:solidFill>
                      <a:schemeClr val="tx1"/>
                    </a:solidFill>
                    <a:latin typeface="Times New Roman" panose="02020603050405020304" pitchFamily="18" charset="0"/>
                    <a:cs typeface="Times New Roman" panose="02020603050405020304" pitchFamily="18" charset="0"/>
                  </a:rPr>
                  <a:t> , cạnh huyền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a</m:t>
                    </m:r>
                    <m:r>
                      <a:rPr lang="en-US" sz="2800" b="0" i="1" smtClean="0">
                        <a:solidFill>
                          <a:schemeClr val="tx1"/>
                        </a:solidFill>
                        <a:latin typeface="Cambria Math" panose="02040503050406030204" pitchFamily="18" charset="0"/>
                      </a:rPr>
                      <m:t> </m:t>
                    </m:r>
                  </m:oMath>
                </a14:m>
                <a:r>
                  <a:rPr lang="en-US" sz="2800">
                    <a:solidFill>
                      <a:schemeClr val="tx1"/>
                    </a:solidFill>
                    <a:latin typeface="Times New Roman" panose="02020603050405020304" pitchFamily="18" charset="0"/>
                    <a:cs typeface="Times New Roman" panose="02020603050405020304" pitchFamily="18" charset="0"/>
                  </a:rPr>
                  <a:t> và các cạnh góc vuông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b</m:t>
                    </m:r>
                    <m:r>
                      <m:rPr>
                        <m:nor/>
                      </m:rPr>
                      <a:rPr lang="en-US" sz="2800" b="0" i="0" smtClean="0">
                        <a:solidFill>
                          <a:schemeClr val="tx1"/>
                        </a:solidFill>
                        <a:latin typeface="Times New Roman" panose="02020603050405020304" pitchFamily="18" charset="0"/>
                        <a:cs typeface="Times New Roman" panose="02020603050405020304" pitchFamily="18" charset="0"/>
                      </a:rPr>
                      <m:t>, </m:t>
                    </m:r>
                    <m:r>
                      <m:rPr>
                        <m:nor/>
                      </m:rPr>
                      <a:rPr lang="en-US" sz="2800" b="0" i="0" smtClean="0">
                        <a:solidFill>
                          <a:schemeClr val="tx1"/>
                        </a:solidFill>
                        <a:latin typeface="Times New Roman" panose="02020603050405020304" pitchFamily="18" charset="0"/>
                        <a:cs typeface="Times New Roman" panose="02020603050405020304" pitchFamily="18" charset="0"/>
                      </a:rPr>
                      <m:t>c</m:t>
                    </m:r>
                  </m:oMath>
                </a14:m>
                <a:r>
                  <a:rPr lang="en-US" sz="2800">
                    <a:solidFill>
                      <a:schemeClr val="tx1"/>
                    </a:solidFill>
                    <a:latin typeface="Times New Roman" panose="02020603050405020304" pitchFamily="18" charset="0"/>
                    <a:cs typeface="Times New Roman" panose="02020603050405020304" pitchFamily="18" charset="0"/>
                  </a:rPr>
                  <a:t>.</a:t>
                </a:r>
              </a:p>
              <a:p>
                <a:r>
                  <a:rPr lang="en-US" sz="2800">
                    <a:solidFill>
                      <a:schemeClr val="tx1"/>
                    </a:solidFill>
                    <a:latin typeface="Times New Roman" panose="02020603050405020304" pitchFamily="18" charset="0"/>
                    <a:cs typeface="Times New Roman" panose="02020603050405020304" pitchFamily="18" charset="0"/>
                  </a:rPr>
                  <a:t>a) Viết các tỉ số lượng</a:t>
                </a:r>
                <a:r>
                  <a:rPr lang="en-US" sz="2800" i="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giác sin, côsin của </a:t>
                </a:r>
                <a14:m>
                  <m:oMath xmlns:m="http://schemas.openxmlformats.org/officeDocument/2006/math">
                    <m:acc>
                      <m:accPr>
                        <m:chr m:val="̂"/>
                        <m:ctrlPr>
                          <a:rPr lang="en-US" sz="2800" i="1">
                            <a:solidFill>
                              <a:schemeClr val="tx1"/>
                            </a:solidFill>
                            <a:latin typeface="Cambria Math" panose="02040503050406030204" pitchFamily="18" charset="0"/>
                            <a:cs typeface="Times New Roman" panose="02020603050405020304" pitchFamily="18" charset="0"/>
                          </a:rPr>
                        </m:ctrlPr>
                      </m:accPr>
                      <m:e>
                        <m:r>
                          <m:rPr>
                            <m:nor/>
                          </m:rPr>
                          <a:rPr lang="en-US" sz="2800">
                            <a:solidFill>
                              <a:schemeClr val="tx1"/>
                            </a:solidFill>
                            <a:latin typeface="Times New Roman" panose="02020603050405020304" pitchFamily="18" charset="0"/>
                            <a:cs typeface="Times New Roman" panose="02020603050405020304" pitchFamily="18" charset="0"/>
                          </a:rPr>
                          <m:t>B</m:t>
                        </m:r>
                      </m:e>
                    </m:acc>
                  </m:oMath>
                </a14:m>
                <a:r>
                  <a:rPr lang="en-US" sz="280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2800" i="1">
                            <a:solidFill>
                              <a:schemeClr val="tx1"/>
                            </a:solidFill>
                            <a:latin typeface="Cambria Math" panose="02040503050406030204" pitchFamily="18" charset="0"/>
                            <a:cs typeface="Times New Roman" panose="02020603050405020304" pitchFamily="18" charset="0"/>
                          </a:rPr>
                        </m:ctrlPr>
                      </m:accPr>
                      <m:e>
                        <m:r>
                          <m:rPr>
                            <m:nor/>
                          </m:rPr>
                          <a:rPr lang="en-US" sz="2800" b="0" i="0" smtClean="0">
                            <a:solidFill>
                              <a:schemeClr val="tx1"/>
                            </a:solidFill>
                            <a:latin typeface="Times New Roman" panose="02020603050405020304" pitchFamily="18" charset="0"/>
                            <a:cs typeface="Times New Roman" panose="02020603050405020304" pitchFamily="18" charset="0"/>
                          </a:rPr>
                          <m:t>C</m:t>
                        </m:r>
                      </m:e>
                    </m:acc>
                  </m:oMath>
                </a14:m>
                <a:r>
                  <a:rPr lang="en-US" sz="2800">
                    <a:solidFill>
                      <a:schemeClr val="tx1"/>
                    </a:solidFill>
                    <a:latin typeface="Times New Roman" panose="02020603050405020304" pitchFamily="18" charset="0"/>
                    <a:cs typeface="Times New Roman" panose="02020603050405020304" pitchFamily="18" charset="0"/>
                  </a:rPr>
                  <a:t> theo độ dài các cạnh của </a:t>
                </a:r>
                <a14:m>
                  <m:oMath xmlns:m="http://schemas.openxmlformats.org/officeDocument/2006/math">
                    <m:r>
                      <m:rPr>
                        <m:nor/>
                      </m:rPr>
                      <a:rPr lang="en-US" sz="28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ABC</m:t>
                    </m:r>
                    <m:r>
                      <m:rPr>
                        <m:nor/>
                      </m:rPr>
                      <a:rPr lang="en-US" sz="2800" i="0" smtClean="0">
                        <a:solidFill>
                          <a:schemeClr val="tx1"/>
                        </a:solidFill>
                        <a:latin typeface="Times New Roman" panose="02020603050405020304" pitchFamily="18" charset="0"/>
                        <a:cs typeface="Times New Roman" panose="02020603050405020304" pitchFamily="18" charset="0"/>
                      </a:rPr>
                      <m:t> </m:t>
                    </m:r>
                  </m:oMath>
                </a14:m>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b) Viết công thức để tính mỗi cạnh góc</a:t>
                </a:r>
              </a:p>
              <a:p>
                <a:r>
                  <a:rPr lang="en-US" sz="2800">
                    <a:solidFill>
                      <a:schemeClr val="tx1"/>
                    </a:solidFill>
                    <a:latin typeface="Times New Roman" panose="02020603050405020304" pitchFamily="18" charset="0"/>
                    <a:cs typeface="Times New Roman" panose="02020603050405020304" pitchFamily="18" charset="0"/>
                  </a:rPr>
                  <a:t> vuông </a:t>
                </a:r>
                <a14:m>
                  <m:oMath xmlns:m="http://schemas.openxmlformats.org/officeDocument/2006/math">
                    <m:r>
                      <m:rPr>
                        <m:nor/>
                      </m:rPr>
                      <a:rPr lang="en-US" sz="2800">
                        <a:solidFill>
                          <a:schemeClr val="tx1"/>
                        </a:solidFill>
                        <a:latin typeface="Times New Roman" panose="02020603050405020304" pitchFamily="18" charset="0"/>
                        <a:cs typeface="Times New Roman" panose="02020603050405020304" pitchFamily="18" charset="0"/>
                      </a:rPr>
                      <m:t>b</m:t>
                    </m:r>
                  </m:oMath>
                </a14:m>
                <a:r>
                  <a:rPr lang="en-US" sz="280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a:solidFill>
                          <a:schemeClr val="tx1"/>
                        </a:solidFill>
                        <a:latin typeface="Times New Roman" panose="02020603050405020304" pitchFamily="18" charset="0"/>
                        <a:cs typeface="Times New Roman" panose="02020603050405020304" pitchFamily="18" charset="0"/>
                      </a:rPr>
                      <m:t>c</m:t>
                    </m:r>
                  </m:oMath>
                </a14:m>
                <a:r>
                  <a:rPr lang="en-US" sz="2800">
                    <a:solidFill>
                      <a:schemeClr val="tx1"/>
                    </a:solidFill>
                    <a:latin typeface="Times New Roman" panose="02020603050405020304" pitchFamily="18" charset="0"/>
                    <a:cs typeface="Times New Roman" panose="02020603050405020304" pitchFamily="18" charset="0"/>
                  </a:rPr>
                  <a:t> theo cạnh huyền a và </a:t>
                </a:r>
              </a:p>
              <a:p>
                <a:r>
                  <a:rPr lang="en-US" sz="2800">
                    <a:solidFill>
                      <a:schemeClr val="tx1"/>
                    </a:solidFill>
                    <a:latin typeface="Times New Roman" panose="02020603050405020304" pitchFamily="18" charset="0"/>
                    <a:cs typeface="Times New Roman" panose="02020603050405020304" pitchFamily="18" charset="0"/>
                  </a:rPr>
                  <a:t>các tỉ số lượng giác của </a:t>
                </a:r>
                <a14:m>
                  <m:oMath xmlns:m="http://schemas.openxmlformats.org/officeDocument/2006/math">
                    <m:acc>
                      <m:accPr>
                        <m:chr m:val="̂"/>
                        <m:ctrlPr>
                          <a:rPr lang="en-US" sz="2800" i="1" smtClean="0">
                            <a:solidFill>
                              <a:schemeClr val="tx1"/>
                            </a:solidFill>
                            <a:latin typeface="Cambria Math" panose="02040503050406030204" pitchFamily="18" charset="0"/>
                            <a:cs typeface="Times New Roman" panose="02020603050405020304" pitchFamily="18" charset="0"/>
                          </a:rPr>
                        </m:ctrlPr>
                      </m:accPr>
                      <m:e>
                        <m:r>
                          <m:rPr>
                            <m:nor/>
                          </m:rPr>
                          <a:rPr lang="en-US" sz="2800" b="0" i="0" smtClean="0">
                            <a:solidFill>
                              <a:schemeClr val="tx1"/>
                            </a:solidFill>
                            <a:latin typeface="Times New Roman" panose="02020603050405020304" pitchFamily="18" charset="0"/>
                            <a:cs typeface="Times New Roman" panose="02020603050405020304" pitchFamily="18" charset="0"/>
                          </a:rPr>
                          <m:t>B</m:t>
                        </m:r>
                      </m:e>
                    </m:acc>
                  </m:oMath>
                </a14:m>
                <a:r>
                  <a:rPr lang="en-US" sz="280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a:rPr lang="en-US" sz="2800" b="0" i="0" smtClean="0">
                        <a:solidFill>
                          <a:schemeClr val="tx1"/>
                        </a:solidFill>
                        <a:latin typeface="Cambria Math" panose="02040503050406030204" pitchFamily="18" charset="0"/>
                        <a:cs typeface="Times New Roman" panose="02020603050405020304" pitchFamily="18" charset="0"/>
                      </a:rPr>
                      <m:t> </m:t>
                    </m:r>
                    <m:acc>
                      <m:accPr>
                        <m:chr m:val="̂"/>
                        <m:ctrlPr>
                          <a:rPr lang="en-US" sz="2800" i="1">
                            <a:solidFill>
                              <a:schemeClr val="tx1"/>
                            </a:solidFill>
                            <a:latin typeface="Cambria Math" panose="02040503050406030204" pitchFamily="18" charset="0"/>
                            <a:cs typeface="Times New Roman" panose="02020603050405020304" pitchFamily="18" charset="0"/>
                          </a:rPr>
                        </m:ctrlPr>
                      </m:accPr>
                      <m:e>
                        <m:r>
                          <m:rPr>
                            <m:nor/>
                          </m:rPr>
                          <a:rPr lang="en-US" sz="2800">
                            <a:solidFill>
                              <a:schemeClr val="tx1"/>
                            </a:solidFill>
                            <a:latin typeface="Times New Roman" panose="02020603050405020304" pitchFamily="18" charset="0"/>
                            <a:cs typeface="Times New Roman" panose="02020603050405020304" pitchFamily="18" charset="0"/>
                          </a:rPr>
                          <m:t>C</m:t>
                        </m:r>
                      </m:e>
                    </m:acc>
                  </m:oMath>
                </a14:m>
                <a:r>
                  <a:rPr lang="en-US" sz="2800">
                    <a:solidFill>
                      <a:schemeClr val="tx1"/>
                    </a:solidFill>
                    <a:latin typeface="Times New Roman" panose="02020603050405020304" pitchFamily="18" charset="0"/>
                    <a:cs typeface="Times New Roman" panose="02020603050405020304" pitchFamily="18" charset="0"/>
                  </a:rPr>
                  <a:t>.</a:t>
                </a:r>
              </a:p>
            </p:txBody>
          </p:sp>
        </mc:Choice>
        <mc:Fallback xmlns="">
          <p:sp>
            <p:nvSpPr>
              <p:cNvPr id="6" name="TextBox 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214E6B2-532F-5658-CA16-B73635779093}"/>
                  </a:ext>
                </a:extLst>
              </p:cNvPr>
              <p:cNvSpPr txBox="1">
                <a:spLocks noRot="1" noChangeAspect="1" noMove="1" noResize="1" noEditPoints="1" noAdjustHandles="1" noChangeArrowheads="1" noChangeShapeType="1" noTextEdit="1"/>
              </p:cNvSpPr>
              <p:nvPr/>
            </p:nvSpPr>
            <p:spPr>
              <a:xfrm>
                <a:off x="693212" y="363814"/>
                <a:ext cx="8382000" cy="3139449"/>
              </a:xfrm>
              <a:prstGeom prst="rect">
                <a:avLst/>
              </a:prstGeom>
              <a:blipFill>
                <a:blip r:embed="rId7"/>
                <a:stretch>
                  <a:fillRect l="-1527" t="-2136" r="-582" b="-4466"/>
                </a:stretch>
              </a:blipFill>
            </p:spPr>
            <p:txBody>
              <a:bodyPr/>
              <a:lstStyle/>
              <a:p>
                <a:r>
                  <a:rPr lang="en-US">
                    <a:noFill/>
                  </a:rPr>
                  <a:t> </a:t>
                </a:r>
              </a:p>
            </p:txBody>
          </p:sp>
        </mc:Fallback>
      </mc:AlternateContent>
    </p:spTree>
    <p:extLst>
      <p:ext uri="{BB962C8B-B14F-4D97-AF65-F5344CB8AC3E}">
        <p14:creationId xmlns:p14="http://schemas.microsoft.com/office/powerpoint/2010/main" val="267699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34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5"/>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B396D10B-3891-29DD-95F9-90BD3CF0273D}"/>
              </a:ext>
            </a:extLst>
          </p:cNvPr>
          <p:cNvPicPr>
            <a:picLocks noChangeAspect="1"/>
          </p:cNvPicPr>
          <p:nvPr/>
        </p:nvPicPr>
        <p:blipFill>
          <a:blip r:embed="rId2"/>
          <a:stretch>
            <a:fillRect/>
          </a:stretch>
        </p:blipFill>
        <p:spPr>
          <a:xfrm>
            <a:off x="2985556" y="-20236"/>
            <a:ext cx="2907845" cy="1719143"/>
          </a:xfrm>
          <a:prstGeom prst="rect">
            <a:avLst/>
          </a:prstGeom>
        </p:spPr>
      </p:pic>
      <mc:AlternateContent xmlns:mc="http://schemas.openxmlformats.org/markup-compatibility/2006" xmlns:a14="http://schemas.microsoft.com/office/drawing/2010/main">
        <mc:Choice Requires="a14">
          <p:sp>
            <p:nvSpPr>
              <p:cNvPr id="3" name="TextBox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62FDA28-EECD-7DA4-1FC3-D36BA18DB945}"/>
                  </a:ext>
                </a:extLst>
              </p:cNvPr>
              <p:cNvSpPr txBox="1"/>
              <p:nvPr/>
            </p:nvSpPr>
            <p:spPr>
              <a:xfrm>
                <a:off x="850115" y="1809750"/>
                <a:ext cx="2129196" cy="696088"/>
              </a:xfrm>
              <a:prstGeom prst="rect">
                <a:avLst/>
              </a:prstGeom>
              <a:noFill/>
            </p:spPr>
            <p:txBody>
              <a:bodyPr wrap="square" lIns="0" tIns="0" rIns="0" bIns="0" rtlCol="0">
                <a:spAutoFit/>
              </a:bodyPr>
              <a:lstStyle/>
              <a:p>
                <a14:m>
                  <m:oMath xmlns:m="http://schemas.openxmlformats.org/officeDocument/2006/math">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sin</m:t>
                        </m:r>
                      </m:fName>
                      <m:e>
                        <m:r>
                          <m:rPr>
                            <m:nor/>
                          </m:rPr>
                          <a:rPr lang="en-US" sz="2800" b="0" i="0" smtClean="0">
                            <a:latin typeface="Times New Roman" panose="02020603050405020304" pitchFamily="18" charset="0"/>
                            <a:cs typeface="Times New Roman" panose="02020603050405020304" pitchFamily="18" charset="0"/>
                          </a:rPr>
                          <m:t>B</m:t>
                        </m:r>
                      </m:e>
                    </m:func>
                    <m:r>
                      <m:rPr>
                        <m:nor/>
                      </m:rPr>
                      <a:rPr lang="en-US" sz="2800" b="0" i="0" smtClean="0">
                        <a:latin typeface="Times New Roman" panose="02020603050405020304" pitchFamily="18" charset="0"/>
                        <a:cs typeface="Times New Roman" panose="02020603050405020304" pitchFamily="18" charset="0"/>
                      </a:rPr>
                      <m:t>= </m:t>
                    </m:r>
                    <m:f>
                      <m:fPr>
                        <m:ctrlPr>
                          <a:rPr lang="en-US" sz="2800" b="0" i="1" smtClean="0">
                            <a:latin typeface="Cambria Math" panose="02040503050406030204" pitchFamily="18" charset="0"/>
                          </a:rPr>
                        </m:ctrlPr>
                      </m:fPr>
                      <m:num>
                        <m:r>
                          <m:rPr>
                            <m:nor/>
                          </m:rPr>
                          <a:rPr lang="en-US" sz="2800" b="0" i="0" smtClean="0">
                            <a:latin typeface="Times New Roman" panose="02020603050405020304" pitchFamily="18" charset="0"/>
                            <a:cs typeface="Times New Roman" panose="02020603050405020304" pitchFamily="18" charset="0"/>
                          </a:rPr>
                          <m:t>b</m:t>
                        </m:r>
                      </m:num>
                      <m:den>
                        <m:r>
                          <m:rPr>
                            <m:nor/>
                          </m:rPr>
                          <a:rPr lang="en-US" sz="2800" b="0" i="0" smtClean="0">
                            <a:latin typeface="Times New Roman" panose="02020603050405020304" pitchFamily="18" charset="0"/>
                            <a:cs typeface="Times New Roman" panose="02020603050405020304" pitchFamily="18" charset="0"/>
                          </a:rPr>
                          <m:t>a</m:t>
                        </m:r>
                      </m:den>
                    </m:f>
                  </m:oMath>
                </a14:m>
                <a:r>
                  <a:rPr lang="en-US" sz="2800">
                    <a:latin typeface="Times New Roman" panose="02020603050405020304" pitchFamily="18" charset="0"/>
                    <a:cs typeface="Times New Roman" panose="02020603050405020304" pitchFamily="18" charset="0"/>
                  </a:rPr>
                  <a:t> </a:t>
                </a:r>
              </a:p>
            </p:txBody>
          </p:sp>
        </mc:Choice>
        <mc:Fallback xmlns="">
          <p:sp>
            <p:nvSpPr>
              <p:cNvPr id="3" name="TextBox 2"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262FDA28-EECD-7DA4-1FC3-D36BA18DB945}"/>
                  </a:ext>
                </a:extLst>
              </p:cNvPr>
              <p:cNvSpPr txBox="1">
                <a:spLocks noRot="1" noChangeAspect="1" noMove="1" noResize="1" noEditPoints="1" noAdjustHandles="1" noChangeArrowheads="1" noChangeShapeType="1" noTextEdit="1"/>
              </p:cNvSpPr>
              <p:nvPr/>
            </p:nvSpPr>
            <p:spPr>
              <a:xfrm>
                <a:off x="850115" y="1809750"/>
                <a:ext cx="2129196" cy="69608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1428075-BBE0-6A23-EB62-24E43AF0F628}"/>
                  </a:ext>
                </a:extLst>
              </p:cNvPr>
              <p:cNvSpPr txBox="1"/>
              <p:nvPr/>
            </p:nvSpPr>
            <p:spPr>
              <a:xfrm>
                <a:off x="850115" y="2659396"/>
                <a:ext cx="1590487" cy="612155"/>
              </a:xfrm>
              <a:prstGeom prst="rect">
                <a:avLst/>
              </a:prstGeom>
              <a:noFill/>
            </p:spPr>
            <p:txBody>
              <a:bodyPr wrap="square" lIns="0" tIns="0" rIns="0" bIns="0" rtlCol="0">
                <a:spAutoFit/>
              </a:bodyPr>
              <a:lstStyle/>
              <a:p>
                <a14:m>
                  <m:oMath xmlns:m="http://schemas.openxmlformats.org/officeDocument/2006/math">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cos</m:t>
                        </m:r>
                      </m:fName>
                      <m:e>
                        <m:r>
                          <m:rPr>
                            <m:nor/>
                          </m:rPr>
                          <a:rPr lang="en-US" sz="2800" b="0" i="0" smtClean="0">
                            <a:latin typeface="Times New Roman" panose="02020603050405020304" pitchFamily="18" charset="0"/>
                            <a:cs typeface="Times New Roman" panose="02020603050405020304" pitchFamily="18" charset="0"/>
                          </a:rPr>
                          <m:t>B</m:t>
                        </m:r>
                      </m:e>
                    </m:func>
                    <m:r>
                      <m:rPr>
                        <m:nor/>
                      </m:rPr>
                      <a:rPr lang="en-US" sz="2800" b="0" i="0" smtClean="0">
                        <a:latin typeface="Times New Roman" panose="02020603050405020304" pitchFamily="18" charset="0"/>
                        <a:cs typeface="Times New Roman" panose="02020603050405020304" pitchFamily="18" charset="0"/>
                      </a:rPr>
                      <m:t>= </m:t>
                    </m:r>
                    <m:f>
                      <m:fPr>
                        <m:ctrlPr>
                          <a:rPr lang="en-US" sz="2800" b="0" i="1" smtClean="0">
                            <a:latin typeface="Cambria Math" panose="02040503050406030204" pitchFamily="18" charset="0"/>
                          </a:rPr>
                        </m:ctrlPr>
                      </m:fPr>
                      <m:num>
                        <m:r>
                          <m:rPr>
                            <m:nor/>
                          </m:rPr>
                          <a:rPr lang="en-US" sz="2800" b="0" i="0" smtClean="0">
                            <a:latin typeface="Times New Roman" panose="02020603050405020304" pitchFamily="18" charset="0"/>
                            <a:cs typeface="Times New Roman" panose="02020603050405020304" pitchFamily="18" charset="0"/>
                          </a:rPr>
                          <m:t>c</m:t>
                        </m:r>
                      </m:num>
                      <m:den>
                        <m:r>
                          <m:rPr>
                            <m:nor/>
                          </m:rPr>
                          <a:rPr lang="en-US" sz="2800" b="0" i="0" smtClean="0">
                            <a:latin typeface="Times New Roman" panose="02020603050405020304" pitchFamily="18" charset="0"/>
                            <a:cs typeface="Times New Roman" panose="02020603050405020304" pitchFamily="18" charset="0"/>
                          </a:rPr>
                          <m:t>a</m:t>
                        </m:r>
                      </m:den>
                    </m:f>
                  </m:oMath>
                </a14:m>
                <a:r>
                  <a:rPr lang="en-US" sz="2800">
                    <a:latin typeface="Times New Roman" panose="02020603050405020304" pitchFamily="18" charset="0"/>
                    <a:cs typeface="Times New Roman" panose="02020603050405020304" pitchFamily="18" charset="0"/>
                  </a:rPr>
                  <a:t> </a:t>
                </a:r>
              </a:p>
            </p:txBody>
          </p:sp>
        </mc:Choice>
        <mc:Fallback xmlns="">
          <p:sp>
            <p:nvSpPr>
              <p:cNvPr id="4" name="TextBox 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C1428075-BBE0-6A23-EB62-24E43AF0F628}"/>
                  </a:ext>
                </a:extLst>
              </p:cNvPr>
              <p:cNvSpPr txBox="1">
                <a:spLocks noRot="1" noChangeAspect="1" noMove="1" noResize="1" noEditPoints="1" noAdjustHandles="1" noChangeArrowheads="1" noChangeShapeType="1" noTextEdit="1"/>
              </p:cNvSpPr>
              <p:nvPr/>
            </p:nvSpPr>
            <p:spPr>
              <a:xfrm>
                <a:off x="850115" y="2659396"/>
                <a:ext cx="1590487" cy="6121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E3E90BD-AF26-CC26-ADCE-0B207D383780}"/>
                  </a:ext>
                </a:extLst>
              </p:cNvPr>
              <p:cNvSpPr txBox="1"/>
              <p:nvPr/>
            </p:nvSpPr>
            <p:spPr>
              <a:xfrm>
                <a:off x="850115" y="3491996"/>
                <a:ext cx="2241682" cy="612155"/>
              </a:xfrm>
              <a:prstGeom prst="rect">
                <a:avLst/>
              </a:prstGeom>
              <a:noFill/>
            </p:spPr>
            <p:txBody>
              <a:bodyPr wrap="square" lIns="0" tIns="0" rIns="0" bIns="0" rtlCol="0">
                <a:spAutoFit/>
              </a:bodyPr>
              <a:lstStyle/>
              <a:p>
                <a14:m>
                  <m:oMath xmlns:m="http://schemas.openxmlformats.org/officeDocument/2006/math">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sin</m:t>
                        </m:r>
                      </m:fName>
                      <m:e>
                        <m:r>
                          <m:rPr>
                            <m:nor/>
                          </m:rPr>
                          <a:rPr lang="en-US" sz="2800" b="0" i="0" smtClean="0">
                            <a:latin typeface="Times New Roman" panose="02020603050405020304" pitchFamily="18" charset="0"/>
                            <a:cs typeface="Times New Roman" panose="02020603050405020304" pitchFamily="18" charset="0"/>
                          </a:rPr>
                          <m:t>C</m:t>
                        </m:r>
                      </m:e>
                    </m:func>
                    <m:r>
                      <m:rPr>
                        <m:nor/>
                      </m:rPr>
                      <a:rPr lang="en-US" sz="2800" b="0" i="0" smtClean="0">
                        <a:latin typeface="Times New Roman" panose="02020603050405020304" pitchFamily="18" charset="0"/>
                        <a:cs typeface="Times New Roman" panose="02020603050405020304" pitchFamily="18" charset="0"/>
                      </a:rPr>
                      <m:t>= </m:t>
                    </m:r>
                    <m:f>
                      <m:fPr>
                        <m:ctrlPr>
                          <a:rPr lang="en-US" sz="2800" b="0" i="1" smtClean="0">
                            <a:latin typeface="Cambria Math" panose="02040503050406030204" pitchFamily="18" charset="0"/>
                          </a:rPr>
                        </m:ctrlPr>
                      </m:fPr>
                      <m:num>
                        <m:r>
                          <m:rPr>
                            <m:nor/>
                          </m:rPr>
                          <a:rPr lang="en-US" sz="2800" b="0" i="0" smtClean="0">
                            <a:latin typeface="Times New Roman" panose="02020603050405020304" pitchFamily="18" charset="0"/>
                            <a:cs typeface="Times New Roman" panose="02020603050405020304" pitchFamily="18" charset="0"/>
                          </a:rPr>
                          <m:t>c</m:t>
                        </m:r>
                      </m:num>
                      <m:den>
                        <m:r>
                          <m:rPr>
                            <m:nor/>
                          </m:rPr>
                          <a:rPr lang="en-US" sz="2800" b="0" i="0" smtClean="0">
                            <a:latin typeface="Times New Roman" panose="02020603050405020304" pitchFamily="18" charset="0"/>
                            <a:cs typeface="Times New Roman" panose="02020603050405020304" pitchFamily="18" charset="0"/>
                          </a:rPr>
                          <m:t>a</m:t>
                        </m:r>
                      </m:den>
                    </m:f>
                  </m:oMath>
                </a14:m>
                <a:r>
                  <a:rPr lang="en-US" sz="2800">
                    <a:latin typeface="Times New Roman" panose="02020603050405020304" pitchFamily="18" charset="0"/>
                    <a:cs typeface="Times New Roman" panose="02020603050405020304" pitchFamily="18" charset="0"/>
                  </a:rPr>
                  <a:t> </a:t>
                </a:r>
              </a:p>
            </p:txBody>
          </p:sp>
        </mc:Choice>
        <mc:Fallback xmlns="">
          <p:sp>
            <p:nvSpPr>
              <p:cNvPr id="7" name="TextBox 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E3E90BD-AF26-CC26-ADCE-0B207D383780}"/>
                  </a:ext>
                </a:extLst>
              </p:cNvPr>
              <p:cNvSpPr txBox="1">
                <a:spLocks noRot="1" noChangeAspect="1" noMove="1" noResize="1" noEditPoints="1" noAdjustHandles="1" noChangeArrowheads="1" noChangeShapeType="1" noTextEdit="1"/>
              </p:cNvSpPr>
              <p:nvPr/>
            </p:nvSpPr>
            <p:spPr>
              <a:xfrm>
                <a:off x="850115" y="3491996"/>
                <a:ext cx="2241682" cy="61215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B9EAB7E-E8DF-51F9-4452-4B3F64CACFCF}"/>
                  </a:ext>
                </a:extLst>
              </p:cNvPr>
              <p:cNvSpPr txBox="1"/>
              <p:nvPr/>
            </p:nvSpPr>
            <p:spPr>
              <a:xfrm>
                <a:off x="821552" y="4231517"/>
                <a:ext cx="2425188" cy="696088"/>
              </a:xfrm>
              <a:prstGeom prst="rect">
                <a:avLst/>
              </a:prstGeom>
              <a:noFill/>
            </p:spPr>
            <p:txBody>
              <a:bodyPr wrap="square" lIns="0" tIns="0" rIns="0" bIns="0" rtlCol="0">
                <a:spAutoFit/>
              </a:bodyPr>
              <a:lstStyle/>
              <a:p>
                <a14:m>
                  <m:oMath xmlns:m="http://schemas.openxmlformats.org/officeDocument/2006/math">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cos</m:t>
                        </m:r>
                      </m:fName>
                      <m:e>
                        <m:r>
                          <m:rPr>
                            <m:nor/>
                          </m:rPr>
                          <a:rPr lang="en-US" sz="2800" b="0" i="0" smtClean="0">
                            <a:latin typeface="Times New Roman" panose="02020603050405020304" pitchFamily="18" charset="0"/>
                            <a:cs typeface="Times New Roman" panose="02020603050405020304" pitchFamily="18" charset="0"/>
                          </a:rPr>
                          <m:t>C</m:t>
                        </m:r>
                      </m:e>
                    </m:func>
                    <m:r>
                      <m:rPr>
                        <m:nor/>
                      </m:rPr>
                      <a:rPr lang="en-US" sz="2800" b="0" i="0" smtClean="0">
                        <a:latin typeface="Times New Roman" panose="02020603050405020304" pitchFamily="18" charset="0"/>
                        <a:cs typeface="Times New Roman" panose="02020603050405020304" pitchFamily="18" charset="0"/>
                      </a:rPr>
                      <m:t>= </m:t>
                    </m:r>
                    <m:f>
                      <m:fPr>
                        <m:ctrlPr>
                          <a:rPr lang="en-US" sz="2800" b="0" i="1" smtClean="0">
                            <a:latin typeface="Cambria Math" panose="02040503050406030204" pitchFamily="18" charset="0"/>
                          </a:rPr>
                        </m:ctrlPr>
                      </m:fPr>
                      <m:num>
                        <m:r>
                          <m:rPr>
                            <m:nor/>
                          </m:rPr>
                          <a:rPr lang="en-US" sz="2800" b="0" i="0" smtClean="0">
                            <a:latin typeface="Times New Roman" panose="02020603050405020304" pitchFamily="18" charset="0"/>
                            <a:cs typeface="Times New Roman" panose="02020603050405020304" pitchFamily="18" charset="0"/>
                          </a:rPr>
                          <m:t>b</m:t>
                        </m:r>
                      </m:num>
                      <m:den>
                        <m:r>
                          <m:rPr>
                            <m:nor/>
                          </m:rPr>
                          <a:rPr lang="en-US" sz="2800" b="0" i="0" smtClean="0">
                            <a:latin typeface="Times New Roman" panose="02020603050405020304" pitchFamily="18" charset="0"/>
                            <a:cs typeface="Times New Roman" panose="02020603050405020304" pitchFamily="18" charset="0"/>
                          </a:rPr>
                          <m:t>a</m:t>
                        </m:r>
                      </m:den>
                    </m:f>
                  </m:oMath>
                </a14:m>
                <a:r>
                  <a:rPr lang="en-US" sz="2800">
                    <a:latin typeface="Times New Roman" panose="02020603050405020304" pitchFamily="18" charset="0"/>
                    <a:cs typeface="Times New Roman" panose="02020603050405020304" pitchFamily="18" charset="0"/>
                  </a:rPr>
                  <a:t> </a:t>
                </a:r>
              </a:p>
            </p:txBody>
          </p:sp>
        </mc:Choice>
        <mc:Fallback xmlns="">
          <p:sp>
            <p:nvSpPr>
              <p:cNvPr id="9" name="TextBox 8"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9B9EAB7E-E8DF-51F9-4452-4B3F64CACFCF}"/>
                  </a:ext>
                </a:extLst>
              </p:cNvPr>
              <p:cNvSpPr txBox="1">
                <a:spLocks noRot="1" noChangeAspect="1" noMove="1" noResize="1" noEditPoints="1" noAdjustHandles="1" noChangeArrowheads="1" noChangeShapeType="1" noTextEdit="1"/>
              </p:cNvSpPr>
              <p:nvPr/>
            </p:nvSpPr>
            <p:spPr>
              <a:xfrm>
                <a:off x="821552" y="4231517"/>
                <a:ext cx="2425188" cy="69608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2ADAEEC-E53E-F110-066F-EEBF8687F370}"/>
                  </a:ext>
                </a:extLst>
              </p:cNvPr>
              <p:cNvSpPr txBox="1"/>
              <p:nvPr/>
            </p:nvSpPr>
            <p:spPr>
              <a:xfrm>
                <a:off x="183176" y="1454204"/>
                <a:ext cx="8777647" cy="523220"/>
              </a:xfrm>
              <a:prstGeom prst="rect">
                <a:avLst/>
              </a:prstGeom>
              <a:noFill/>
            </p:spPr>
            <p:txBody>
              <a:bodyPr wrap="square">
                <a:spAutoFit/>
              </a:bodyPr>
              <a:lstStyle/>
              <a:p>
                <a:r>
                  <a:rPr lang="en-US" sz="280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Xét </a:t>
                </a:r>
                <a14:m>
                  <m:oMath xmlns:m="http://schemas.openxmlformats.org/officeDocument/2006/math">
                    <m:r>
                      <m:rPr>
                        <m:nor/>
                      </m:rPr>
                      <a:rPr lang="en-US" sz="280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ABC</m:t>
                    </m:r>
                  </m:oMath>
                </a14:m>
                <a:r>
                  <a:rPr lang="en-US" sz="2800">
                    <a:solidFill>
                      <a:schemeClr val="tx1"/>
                    </a:solidFill>
                    <a:latin typeface="Times New Roman" panose="02020603050405020304" pitchFamily="18" charset="0"/>
                    <a:cs typeface="Times New Roman" panose="02020603050405020304" pitchFamily="18" charset="0"/>
                  </a:rPr>
                  <a:t> vuông tại </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A</m:t>
                    </m:r>
                  </m:oMath>
                </a14:m>
                <a:r>
                  <a:rPr lang="en-US" sz="2800">
                    <a:solidFill>
                      <a:schemeClr val="tx1"/>
                    </a:solidFill>
                    <a:latin typeface="Times New Roman" panose="02020603050405020304" pitchFamily="18" charset="0"/>
                    <a:cs typeface="Times New Roman" panose="02020603050405020304" pitchFamily="18" charset="0"/>
                  </a:rPr>
                  <a:t> với </a:t>
                </a:r>
                <a14:m>
                  <m:oMath xmlns:m="http://schemas.openxmlformats.org/officeDocument/2006/math">
                    <m:r>
                      <a:rPr lang="en-US" sz="2800" b="0" i="0" smtClean="0">
                        <a:latin typeface="Cambria Math" panose="02040503050406030204" pitchFamily="18" charset="0"/>
                        <a:cs typeface="Times New Roman" panose="02020603050405020304" pitchFamily="18" charset="0"/>
                      </a:rPr>
                      <m:t> </m:t>
                    </m:r>
                    <m:r>
                      <m:rPr>
                        <m:nor/>
                      </m:rPr>
                      <a:rPr lang="en-US" sz="2800" i="0" smtClean="0">
                        <a:latin typeface="Times New Roman" panose="02020603050405020304" pitchFamily="18" charset="0"/>
                        <a:cs typeface="Times New Roman" panose="02020603050405020304" pitchFamily="18" charset="0"/>
                      </a:rPr>
                      <m:t>BC</m:t>
                    </m:r>
                    <m:r>
                      <m:rPr>
                        <m:nor/>
                      </m:rPr>
                      <a:rPr lang="en-US" sz="2800" i="0" smtClean="0">
                        <a:latin typeface="Times New Roman" panose="02020603050405020304" pitchFamily="18" charset="0"/>
                        <a:cs typeface="Times New Roman" panose="02020603050405020304" pitchFamily="18" charset="0"/>
                      </a:rPr>
                      <m:t> = </m:t>
                    </m:r>
                    <m:r>
                      <m:rPr>
                        <m:nor/>
                      </m:rPr>
                      <a:rPr lang="en-US" sz="2800" b="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B</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c</m:t>
                    </m:r>
                    <m:r>
                      <m:rPr>
                        <m:nor/>
                      </m:rPr>
                      <a:rPr lang="en-US" sz="2800" b="0" i="0"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AC</m:t>
                    </m:r>
                    <m:r>
                      <m:rPr>
                        <m:nor/>
                      </m:rPr>
                      <a:rPr lang="en-US" sz="2800" b="0" i="0" smtClean="0">
                        <a:latin typeface="Times New Roman" panose="02020603050405020304" pitchFamily="18" charset="0"/>
                        <a:cs typeface="Times New Roman" panose="02020603050405020304" pitchFamily="18" charset="0"/>
                      </a:rPr>
                      <m:t> = </m:t>
                    </m:r>
                    <m:r>
                      <m:rPr>
                        <m:nor/>
                      </m:rPr>
                      <a:rPr lang="en-US" sz="2800" b="0" i="0" smtClean="0">
                        <a:latin typeface="Times New Roman" panose="02020603050405020304" pitchFamily="18" charset="0"/>
                        <a:cs typeface="Times New Roman" panose="02020603050405020304" pitchFamily="18" charset="0"/>
                      </a:rPr>
                      <m:t>b</m:t>
                    </m:r>
                    <m:r>
                      <m:rPr>
                        <m:nor/>
                      </m:rPr>
                      <a:rPr lang="en-US" sz="2800" b="0" i="0" smtClean="0">
                        <a:latin typeface="Times New Roman" panose="02020603050405020304" pitchFamily="18" charset="0"/>
                        <a:cs typeface="Times New Roman" panose="02020603050405020304" pitchFamily="18" charset="0"/>
                      </a:rPr>
                      <m:t>,</m:t>
                    </m:r>
                  </m:oMath>
                </a14:m>
                <a:r>
                  <a:rPr lang="en-US" sz="2800">
                    <a:solidFill>
                      <a:schemeClr val="tx1"/>
                    </a:solidFill>
                    <a:latin typeface="Times New Roman" panose="02020603050405020304" pitchFamily="18" charset="0"/>
                    <a:cs typeface="Times New Roman" panose="02020603050405020304" pitchFamily="18" charset="0"/>
                  </a:rPr>
                  <a:t> ta có:</a:t>
                </a:r>
              </a:p>
            </p:txBody>
          </p:sp>
        </mc:Choice>
        <mc:Fallback xmlns="">
          <p:sp>
            <p:nvSpPr>
              <p:cNvPr id="14" name="TextBox 13"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E2ADAEEC-E53E-F110-066F-EEBF8687F370}"/>
                  </a:ext>
                </a:extLst>
              </p:cNvPr>
              <p:cNvSpPr txBox="1">
                <a:spLocks noRot="1" noChangeAspect="1" noMove="1" noResize="1" noEditPoints="1" noAdjustHandles="1" noChangeArrowheads="1" noChangeShapeType="1" noTextEdit="1"/>
              </p:cNvSpPr>
              <p:nvPr/>
            </p:nvSpPr>
            <p:spPr>
              <a:xfrm>
                <a:off x="183176" y="1454204"/>
                <a:ext cx="8777647" cy="523220"/>
              </a:xfrm>
              <a:prstGeom prst="rect">
                <a:avLst/>
              </a:prstGeom>
              <a:blipFill>
                <a:blip r:embed="rId7"/>
                <a:stretch>
                  <a:fillRect l="-1389" t="-12941" r="-764" b="-32941"/>
                </a:stretch>
              </a:blipFill>
            </p:spPr>
            <p:txBody>
              <a:bodyPr/>
              <a:lstStyle/>
              <a:p>
                <a:r>
                  <a:rPr lang="en-US">
                    <a:noFill/>
                  </a:rPr>
                  <a:t> </a:t>
                </a:r>
              </a:p>
            </p:txBody>
          </p:sp>
        </mc:Fallback>
      </mc:AlternateContent>
      <p:sp>
        <p:nvSpPr>
          <p:cNvPr id="15" name="TextBox 14"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0006D7F-4458-9A8F-FAC5-96494E9C3AF5}"/>
              </a:ext>
            </a:extLst>
          </p:cNvPr>
          <p:cNvSpPr txBox="1"/>
          <p:nvPr/>
        </p:nvSpPr>
        <p:spPr>
          <a:xfrm>
            <a:off x="317967" y="1923582"/>
            <a:ext cx="527749" cy="523220"/>
          </a:xfrm>
          <a:prstGeom prst="rect">
            <a:avLst/>
          </a:prstGeom>
          <a:noFill/>
        </p:spPr>
        <p:txBody>
          <a:bodyPr wrap="square">
            <a:spAutoFit/>
          </a:bodyPr>
          <a:lstStyle/>
          <a:p>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a:t>
            </a:r>
            <a:endParaRPr lang="en-US"/>
          </a:p>
        </p:txBody>
      </p:sp>
      <p:sp>
        <p:nvSpPr>
          <p:cNvPr id="16" name="TextBox 15"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D20A1565-02AB-8972-B86B-07B32E687D01}"/>
              </a:ext>
            </a:extLst>
          </p:cNvPr>
          <p:cNvSpPr txBox="1"/>
          <p:nvPr/>
        </p:nvSpPr>
        <p:spPr>
          <a:xfrm>
            <a:off x="3646250" y="1896184"/>
            <a:ext cx="527749" cy="523220"/>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b</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en-US"/>
          </a:p>
        </p:txBody>
      </p:sp>
      <mc:AlternateContent xmlns:mc="http://schemas.openxmlformats.org/markup-compatibility/2006" xmlns:a14="http://schemas.microsoft.com/office/drawing/2010/main">
        <mc:Choice Requires="a14">
          <p:sp>
            <p:nvSpPr>
              <p:cNvPr id="17" name="TextBox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B424DF3-6C1F-9B9C-BD43-3C5AFC6ABEC1}"/>
                  </a:ext>
                </a:extLst>
              </p:cNvPr>
              <p:cNvSpPr txBox="1"/>
              <p:nvPr/>
            </p:nvSpPr>
            <p:spPr>
              <a:xfrm>
                <a:off x="4090154" y="3529727"/>
                <a:ext cx="212919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800" i="0" smtClean="0">
                          <a:latin typeface="Times New Roman" panose="02020603050405020304" pitchFamily="18" charset="0"/>
                          <a:cs typeface="Times New Roman" panose="02020603050405020304" pitchFamily="18" charset="0"/>
                        </a:rPr>
                        <m:t>c</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sin</m:t>
                          </m:r>
                        </m:fName>
                        <m:e>
                          <m:r>
                            <m:rPr>
                              <m:nor/>
                            </m:rPr>
                            <a:rPr lang="en-US" sz="2800" b="0" i="0" smtClean="0">
                              <a:latin typeface="Times New Roman" panose="02020603050405020304" pitchFamily="18" charset="0"/>
                              <a:cs typeface="Times New Roman" panose="02020603050405020304" pitchFamily="18" charset="0"/>
                            </a:rPr>
                            <m:t>C</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7" name="TextBox 16"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4B424DF3-6C1F-9B9C-BD43-3C5AFC6ABEC1}"/>
                  </a:ext>
                </a:extLst>
              </p:cNvPr>
              <p:cNvSpPr txBox="1">
                <a:spLocks noRot="1" noChangeAspect="1" noMove="1" noResize="1" noEditPoints="1" noAdjustHandles="1" noChangeArrowheads="1" noChangeShapeType="1" noTextEdit="1"/>
              </p:cNvSpPr>
              <p:nvPr/>
            </p:nvSpPr>
            <p:spPr>
              <a:xfrm>
                <a:off x="4090154" y="3529727"/>
                <a:ext cx="2129196" cy="4308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1FCE8F0-8AA3-BAB1-3803-FAE9E14B9F41}"/>
                  </a:ext>
                </a:extLst>
              </p:cNvPr>
              <p:cNvSpPr txBox="1"/>
              <p:nvPr/>
            </p:nvSpPr>
            <p:spPr>
              <a:xfrm>
                <a:off x="4179837" y="4336962"/>
                <a:ext cx="212919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800" i="0" smtClean="0">
                          <a:latin typeface="Times New Roman" panose="02020603050405020304" pitchFamily="18" charset="0"/>
                          <a:cs typeface="Times New Roman" panose="02020603050405020304" pitchFamily="18" charset="0"/>
                        </a:rPr>
                        <m:t>b</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cos</m:t>
                          </m:r>
                        </m:fName>
                        <m:e>
                          <m:r>
                            <m:rPr>
                              <m:nor/>
                            </m:rPr>
                            <a:rPr lang="en-US" sz="2800" b="0" i="0" smtClean="0">
                              <a:latin typeface="Times New Roman" panose="02020603050405020304" pitchFamily="18" charset="0"/>
                              <a:cs typeface="Times New Roman" panose="02020603050405020304" pitchFamily="18" charset="0"/>
                            </a:rPr>
                            <m:t>C</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8" name="TextBox 17" descr="OPL20U25GSXzBJYl68kk8uQGfFKzs7yb1M4KJWUiLk6ZEvGF+qCIPSnY57AbBFCvTW$2024 ID13 T9CTST nhan sp KNTT$ STT 108+K4lPs7H94VUqPe2XwIsfPRnrXQE//QTEXxb8/8N4CNc6FpgZahzpTjFhMzSA7T/nHJa11DE8Ng2TP3iAmRczFlmslSuUNOgUeb6yRvs0=">
                <a:extLst>
                  <a:ext uri="{FF2B5EF4-FFF2-40B4-BE49-F238E27FC236}">
                    <a16:creationId xmlns:a16="http://schemas.microsoft.com/office/drawing/2014/main" id="{71FCE8F0-8AA3-BAB1-3803-FAE9E14B9F41}"/>
                  </a:ext>
                </a:extLst>
              </p:cNvPr>
              <p:cNvSpPr txBox="1">
                <a:spLocks noRot="1" noChangeAspect="1" noMove="1" noResize="1" noEditPoints="1" noAdjustHandles="1" noChangeArrowheads="1" noChangeShapeType="1" noTextEdit="1"/>
              </p:cNvSpPr>
              <p:nvPr/>
            </p:nvSpPr>
            <p:spPr>
              <a:xfrm>
                <a:off x="4179837" y="4336962"/>
                <a:ext cx="2129196" cy="4308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3DB8527-273C-7759-5DA9-6E6504A43CB4}"/>
                  </a:ext>
                </a:extLst>
              </p:cNvPr>
              <p:cNvSpPr txBox="1"/>
              <p:nvPr/>
            </p:nvSpPr>
            <p:spPr>
              <a:xfrm>
                <a:off x="4301841" y="1972467"/>
                <a:ext cx="2129196"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m:rPr>
                          <m:nor/>
                        </m:rPr>
                        <a:rPr lang="en-US" sz="2800" i="0" smtClean="0">
                          <a:latin typeface="Times New Roman" panose="02020603050405020304" pitchFamily="18" charset="0"/>
                          <a:cs typeface="Times New Roman" panose="02020603050405020304" pitchFamily="18" charset="0"/>
                        </a:rPr>
                        <m:t>b</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sin</m:t>
                          </m:r>
                        </m:fName>
                        <m:e>
                          <m:r>
                            <m:rPr>
                              <m:nor/>
                            </m:rPr>
                            <a:rPr lang="en-US" sz="2800" b="0" i="0" smtClean="0">
                              <a:latin typeface="Times New Roman" panose="02020603050405020304" pitchFamily="18" charset="0"/>
                              <a:cs typeface="Times New Roman" panose="02020603050405020304" pitchFamily="18" charset="0"/>
                            </a:rPr>
                            <m:t>B</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33DB8527-273C-7759-5DA9-6E6504A43CB4}"/>
                  </a:ext>
                </a:extLst>
              </p:cNvPr>
              <p:cNvSpPr txBox="1">
                <a:spLocks noRot="1" noChangeAspect="1" noMove="1" noResize="1" noEditPoints="1" noAdjustHandles="1" noChangeArrowheads="1" noChangeShapeType="1" noTextEdit="1"/>
              </p:cNvSpPr>
              <p:nvPr/>
            </p:nvSpPr>
            <p:spPr>
              <a:xfrm>
                <a:off x="4301841" y="1972467"/>
                <a:ext cx="2129196" cy="430887"/>
              </a:xfrm>
              <a:prstGeom prst="rect">
                <a:avLst/>
              </a:prstGeom>
              <a:blipFill>
                <a:blip r:embed="rId10"/>
                <a:stretch>
                  <a:fillRect l="-2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3095AFE-2DDD-87BB-24A5-1DAC678293AF}"/>
                  </a:ext>
                </a:extLst>
              </p:cNvPr>
              <p:cNvSpPr txBox="1"/>
              <p:nvPr/>
            </p:nvSpPr>
            <p:spPr>
              <a:xfrm>
                <a:off x="4078865" y="2768688"/>
                <a:ext cx="212919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800" i="0" smtClean="0">
                          <a:latin typeface="Times New Roman" panose="02020603050405020304" pitchFamily="18" charset="0"/>
                          <a:cs typeface="Times New Roman" panose="02020603050405020304" pitchFamily="18" charset="0"/>
                        </a:rPr>
                        <m:t>c</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cos</m:t>
                          </m:r>
                        </m:fName>
                        <m:e>
                          <m:r>
                            <m:rPr>
                              <m:nor/>
                            </m:rPr>
                            <a:rPr lang="en-US" sz="2800" b="0" i="0" smtClean="0">
                              <a:latin typeface="Times New Roman" panose="02020603050405020304" pitchFamily="18" charset="0"/>
                              <a:cs typeface="Times New Roman" panose="02020603050405020304" pitchFamily="18" charset="0"/>
                            </a:rPr>
                            <m:t>B</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D3095AFE-2DDD-87BB-24A5-1DAC678293AF}"/>
                  </a:ext>
                </a:extLst>
              </p:cNvPr>
              <p:cNvSpPr txBox="1">
                <a:spLocks noRot="1" noChangeAspect="1" noMove="1" noResize="1" noEditPoints="1" noAdjustHandles="1" noChangeArrowheads="1" noChangeShapeType="1" noTextEdit="1"/>
              </p:cNvSpPr>
              <p:nvPr/>
            </p:nvSpPr>
            <p:spPr>
              <a:xfrm>
                <a:off x="4078865" y="2768688"/>
                <a:ext cx="2129196" cy="430887"/>
              </a:xfrm>
              <a:prstGeom prst="rect">
                <a:avLst/>
              </a:prstGeom>
              <a:blipFill>
                <a:blip r:embed="rId11"/>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100B9661-0450-C592-1FFF-4F5EF3FE727F}"/>
              </a:ext>
            </a:extLst>
          </p:cNvPr>
          <p:cNvCxnSpPr>
            <a:cxnSpLocks/>
          </p:cNvCxnSpPr>
          <p:nvPr/>
        </p:nvCxnSpPr>
        <p:spPr>
          <a:xfrm flipV="1">
            <a:off x="2337286" y="2980028"/>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DF469EE-D18F-67B9-10E8-4D78B7895A99}"/>
              </a:ext>
            </a:extLst>
          </p:cNvPr>
          <p:cNvCxnSpPr>
            <a:cxnSpLocks/>
          </p:cNvCxnSpPr>
          <p:nvPr/>
        </p:nvCxnSpPr>
        <p:spPr>
          <a:xfrm flipV="1">
            <a:off x="2387839" y="4623215"/>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FBE56F9-AABA-07A9-7C95-C1C5DC6E6B97}"/>
              </a:ext>
            </a:extLst>
          </p:cNvPr>
          <p:cNvCxnSpPr>
            <a:cxnSpLocks/>
          </p:cNvCxnSpPr>
          <p:nvPr/>
        </p:nvCxnSpPr>
        <p:spPr>
          <a:xfrm flipV="1">
            <a:off x="2337286" y="3825803"/>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78FDA3D-89D0-293B-B20D-6863BCB87E76}"/>
              </a:ext>
            </a:extLst>
          </p:cNvPr>
          <p:cNvCxnSpPr>
            <a:cxnSpLocks/>
          </p:cNvCxnSpPr>
          <p:nvPr/>
        </p:nvCxnSpPr>
        <p:spPr>
          <a:xfrm flipV="1">
            <a:off x="2337286" y="2154031"/>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677288-122C-0ED8-00AF-D23505F99657}"/>
                  </a:ext>
                </a:extLst>
              </p:cNvPr>
              <p:cNvSpPr txBox="1"/>
              <p:nvPr/>
            </p:nvSpPr>
            <p:spPr>
              <a:xfrm>
                <a:off x="4278246" y="1974946"/>
                <a:ext cx="3783999"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800" i="0" smtClean="0">
                          <a:latin typeface="Times New Roman" panose="02020603050405020304" pitchFamily="18" charset="0"/>
                          <a:cs typeface="Times New Roman" panose="02020603050405020304" pitchFamily="18" charset="0"/>
                        </a:rPr>
                        <m:t>b</m:t>
                      </m:r>
                      <m:r>
                        <m:rPr>
                          <m:nor/>
                        </m:rPr>
                        <a:rPr lang="en-US" sz="2800" i="0" smtClean="0">
                          <a:latin typeface="Times New Roman" panose="02020603050405020304" pitchFamily="18" charset="0"/>
                          <a:cs typeface="Times New Roman" panose="02020603050405020304" pitchFamily="18" charset="0"/>
                        </a:rPr>
                        <m:t>   =   </m:t>
                      </m:r>
                      <m:r>
                        <m:rPr>
                          <m:nor/>
                        </m:rPr>
                        <a:rPr lang="en-US" sz="2800" i="0" smtClean="0">
                          <a:latin typeface="Times New Roman" panose="02020603050405020304" pitchFamily="18" charset="0"/>
                          <a:cs typeface="Times New Roman" panose="02020603050405020304" pitchFamily="18" charset="0"/>
                        </a:rPr>
                        <m:t>a</m:t>
                      </m:r>
                      <m:r>
                        <m:rPr>
                          <m:nor/>
                        </m:rPr>
                        <a:rPr lang="en-US" sz="2800" b="0" i="0" smtClean="0">
                          <a:latin typeface="Times New Roman" panose="02020603050405020304" pitchFamily="18" charset="0"/>
                          <a:cs typeface="Times New Roman" panose="02020603050405020304" pitchFamily="18" charset="0"/>
                        </a:rPr>
                        <m:t>  </m:t>
                      </m:r>
                      <m:r>
                        <m:rPr>
                          <m:nor/>
                        </m:rPr>
                        <a:rPr lang="en-US" sz="2800" i="0" smtClean="0">
                          <a:latin typeface="Times New Roman" panose="020206030504050203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sin</m:t>
                          </m:r>
                        </m:fName>
                        <m:e>
                          <m:r>
                            <m:rPr>
                              <m:nor/>
                            </m:rPr>
                            <a:rPr lang="en-US" sz="2800" b="0" i="0" smtClean="0">
                              <a:latin typeface="Times New Roman" panose="02020603050405020304" pitchFamily="18" charset="0"/>
                              <a:cs typeface="Times New Roman" panose="02020603050405020304" pitchFamily="18" charset="0"/>
                            </a:rPr>
                            <m:t>B</m:t>
                          </m:r>
                        </m:e>
                      </m:func>
                      <m:r>
                        <m:rPr>
                          <m:nor/>
                        </m:rPr>
                        <a:rPr lang="en-US" sz="2800" b="0" i="0" smtClean="0">
                          <a:latin typeface="Times New Roman" panose="02020603050405020304" pitchFamily="18" charset="0"/>
                          <a:cs typeface="Times New Roman" panose="02020603050405020304" pitchFamily="18" charset="0"/>
                        </a:rPr>
                        <m:t> </m:t>
                      </m:r>
                      <m:r>
                        <m:rPr>
                          <m:nor/>
                        </m:rPr>
                        <a:rPr lang="en-US" sz="2800" i="0">
                          <a:latin typeface="Times New Roman" panose="02020603050405020304" pitchFamily="18" charset="0"/>
                          <a:cs typeface="Times New Roman" panose="02020603050405020304" pitchFamily="18" charset="0"/>
                        </a:rPr>
                        <m:t>= </m:t>
                      </m:r>
                      <m:r>
                        <m:rPr>
                          <m:nor/>
                        </m:rPr>
                        <a:rPr lang="en-US" sz="2800" i="0">
                          <a:latin typeface="Times New Roman" panose="02020603050405020304" pitchFamily="18" charset="0"/>
                          <a:cs typeface="Times New Roman" panose="02020603050405020304" pitchFamily="18" charset="0"/>
                        </a:rPr>
                        <m:t>a</m:t>
                      </m:r>
                      <m:r>
                        <m:rPr>
                          <m:nor/>
                        </m:rPr>
                        <a:rPr lang="en-US" sz="2800" i="0">
                          <a:latin typeface="Times New Roman" panose="02020603050405020304" pitchFamily="18" charset="0"/>
                          <a:cs typeface="Times New Roman" panose="02020603050405020304" pitchFamily="18" charset="0"/>
                        </a:rPr>
                        <m:t>.</m:t>
                      </m:r>
                      <m:func>
                        <m:funcPr>
                          <m:ctrlPr>
                            <a:rPr lang="en-US" sz="2800" i="1">
                              <a:latin typeface="Cambria Math" panose="02040503050406030204" pitchFamily="18" charset="0"/>
                            </a:rPr>
                          </m:ctrlPr>
                        </m:funcPr>
                        <m:fName>
                          <m:r>
                            <m:rPr>
                              <m:nor/>
                            </m:rPr>
                            <a:rPr lang="en-US" sz="2800" i="0">
                              <a:latin typeface="Times New Roman" panose="02020603050405020304" pitchFamily="18" charset="0"/>
                              <a:cs typeface="Times New Roman" panose="02020603050405020304" pitchFamily="18" charset="0"/>
                            </a:rPr>
                            <m:t>cos</m:t>
                          </m:r>
                        </m:fName>
                        <m:e>
                          <m:r>
                            <m:rPr>
                              <m:nor/>
                            </m:rPr>
                            <a:rPr lang="en-US" sz="2800" b="0" i="0" smtClean="0">
                              <a:latin typeface="Times New Roman" panose="02020603050405020304" pitchFamily="18" charset="0"/>
                              <a:cs typeface="Times New Roman" panose="02020603050405020304" pitchFamily="18" charset="0"/>
                            </a:rPr>
                            <m:t>C</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E3677288-122C-0ED8-00AF-D23505F99657}"/>
                  </a:ext>
                </a:extLst>
              </p:cNvPr>
              <p:cNvSpPr txBox="1">
                <a:spLocks noRot="1" noChangeAspect="1" noMove="1" noResize="1" noEditPoints="1" noAdjustHandles="1" noChangeArrowheads="1" noChangeShapeType="1" noTextEdit="1"/>
              </p:cNvSpPr>
              <p:nvPr/>
            </p:nvSpPr>
            <p:spPr>
              <a:xfrm>
                <a:off x="4278246" y="1974946"/>
                <a:ext cx="3783999" cy="43088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24E365F-FC44-FE72-2883-8EEA61992EA0}"/>
                  </a:ext>
                </a:extLst>
              </p:cNvPr>
              <p:cNvSpPr txBox="1"/>
              <p:nvPr/>
            </p:nvSpPr>
            <p:spPr>
              <a:xfrm>
                <a:off x="4272692" y="2467487"/>
                <a:ext cx="3783998"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2800" smtClean="0">
                          <a:latin typeface="Times New Roman" panose="02020603050405020304" pitchFamily="18" charset="0"/>
                          <a:cs typeface="Times New Roman" panose="02020603050405020304" pitchFamily="18" charset="0"/>
                        </a:rPr>
                        <m:t>c</m:t>
                      </m:r>
                      <m:r>
                        <m:rPr>
                          <m:nor/>
                        </m:rPr>
                        <a:rPr lang="en-US" sz="2800" b="0" i="0" smtClean="0">
                          <a:latin typeface="Times New Roman" panose="02020603050405020304" pitchFamily="18" charset="0"/>
                          <a:cs typeface="Times New Roman" panose="02020603050405020304" pitchFamily="18" charset="0"/>
                        </a:rPr>
                        <m:t>   </m:t>
                      </m:r>
                      <m:r>
                        <m:rPr>
                          <m:nor/>
                        </m:rPr>
                        <a:rPr lang="en-US" sz="2800" smtClean="0">
                          <a:latin typeface="Times New Roman" panose="02020603050405020304" pitchFamily="18" charset="0"/>
                          <a:cs typeface="Times New Roman" panose="02020603050405020304" pitchFamily="18" charset="0"/>
                        </a:rPr>
                        <m:t>= </m:t>
                      </m:r>
                      <m:r>
                        <m:rPr>
                          <m:nor/>
                        </m:rPr>
                        <a:rPr lang="en-US" sz="2800" b="0" i="0" smtClean="0">
                          <a:latin typeface="Times New Roman" panose="02020603050405020304" pitchFamily="18" charset="0"/>
                          <a:cs typeface="Times New Roman" panose="02020603050405020304" pitchFamily="18" charset="0"/>
                        </a:rPr>
                        <m:t>  </m:t>
                      </m:r>
                      <m:r>
                        <m:rPr>
                          <m:nor/>
                        </m:rPr>
                        <a:rPr lang="en-US" sz="2800" smtClean="0">
                          <a:latin typeface="Times New Roman" panose="02020603050405020304" pitchFamily="18" charset="0"/>
                          <a:cs typeface="Times New Roman" panose="02020603050405020304" pitchFamily="18" charset="0"/>
                        </a:rPr>
                        <m:t>a</m:t>
                      </m:r>
                      <m:r>
                        <m:rPr>
                          <m:nor/>
                        </m:rPr>
                        <a:rPr lang="en-US" sz="2800" b="0" i="0" smtClean="0">
                          <a:latin typeface="Times New Roman" panose="02020603050405020304" pitchFamily="18" charset="0"/>
                          <a:cs typeface="Times New Roman" panose="02020603050405020304" pitchFamily="18" charset="0"/>
                        </a:rPr>
                        <m:t>  </m:t>
                      </m:r>
                      <m:r>
                        <m:rPr>
                          <m:nor/>
                        </m:rPr>
                        <a:rPr lang="en-US" sz="2800" smtClean="0">
                          <a:latin typeface="Times New Roman" panose="02020603050405020304" pitchFamily="18" charset="0"/>
                          <a:cs typeface="Times New Roman" panose="02020603050405020304" pitchFamily="18" charset="0"/>
                        </a:rPr>
                        <m:t>.</m:t>
                      </m:r>
                      <m:func>
                        <m:funcPr>
                          <m:ctrlPr>
                            <a:rPr lang="en-US" sz="2800" i="1">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 </m:t>
                          </m:r>
                          <m:r>
                            <m:rPr>
                              <m:nor/>
                            </m:rPr>
                            <a:rPr lang="en-US" sz="2800">
                              <a:latin typeface="Times New Roman" panose="02020603050405020304" pitchFamily="18" charset="0"/>
                              <a:cs typeface="Times New Roman" panose="02020603050405020304" pitchFamily="18" charset="0"/>
                            </a:rPr>
                            <m:t>sin</m:t>
                          </m:r>
                        </m:fName>
                        <m:e>
                          <m:r>
                            <m:rPr>
                              <m:nor/>
                            </m:rPr>
                            <a:rPr lang="en-US" sz="2800" b="0" i="0" smtClean="0">
                              <a:latin typeface="Times New Roman" panose="02020603050405020304" pitchFamily="18" charset="0"/>
                              <a:cs typeface="Times New Roman" panose="02020603050405020304" pitchFamily="18" charset="0"/>
                            </a:rPr>
                            <m:t>C</m:t>
                          </m:r>
                        </m:e>
                      </m:func>
                      <m:r>
                        <m:rPr>
                          <m:nor/>
                        </m:rPr>
                        <a:rPr lang="en-US" sz="2800" b="0" i="0" smtClean="0">
                          <a:latin typeface="Times New Roman" panose="02020603050405020304" pitchFamily="18" charset="0"/>
                          <a:cs typeface="Times New Roman" panose="02020603050405020304" pitchFamily="18" charset="0"/>
                        </a:rPr>
                        <m:t> </m:t>
                      </m:r>
                      <m:r>
                        <m:rPr>
                          <m:nor/>
                        </m:rPr>
                        <a:rPr lang="en-US" sz="2800" i="0" smtClean="0">
                          <a:latin typeface="Times New Roman" panose="02020603050405020304" pitchFamily="18" charset="0"/>
                          <a:cs typeface="Times New Roman" panose="02020603050405020304" pitchFamily="18" charset="0"/>
                        </a:rPr>
                        <m:t>= </m:t>
                      </m:r>
                      <m:r>
                        <m:rPr>
                          <m:nor/>
                        </m:rPr>
                        <a:rPr lang="en-US" sz="2800" i="0" smtClean="0">
                          <a:latin typeface="Times New Roman" panose="02020603050405020304" pitchFamily="18" charset="0"/>
                          <a:cs typeface="Times New Roman" panose="02020603050405020304" pitchFamily="18" charset="0"/>
                        </a:rPr>
                        <m:t>a</m:t>
                      </m:r>
                      <m:r>
                        <m:rPr>
                          <m:nor/>
                        </m:rPr>
                        <a:rPr lang="en-US" sz="2800" i="0" smtClean="0">
                          <a:latin typeface="Times New Roman" panose="020206030504050203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Times New Roman" panose="02020603050405020304" pitchFamily="18" charset="0"/>
                              <a:cs typeface="Times New Roman" panose="02020603050405020304" pitchFamily="18" charset="0"/>
                            </a:rPr>
                            <m:t>cos</m:t>
                          </m:r>
                        </m:fName>
                        <m:e>
                          <m:r>
                            <m:rPr>
                              <m:nor/>
                            </m:rPr>
                            <a:rPr lang="en-US" sz="2800" b="0" i="0" smtClean="0">
                              <a:latin typeface="Times New Roman" panose="02020603050405020304" pitchFamily="18" charset="0"/>
                              <a:cs typeface="Times New Roman" panose="02020603050405020304" pitchFamily="18" charset="0"/>
                            </a:rPr>
                            <m:t>B</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024E365F-FC44-FE72-2883-8EEA61992EA0}"/>
                  </a:ext>
                </a:extLst>
              </p:cNvPr>
              <p:cNvSpPr txBox="1">
                <a:spLocks noRot="1" noChangeAspect="1" noMove="1" noResize="1" noEditPoints="1" noAdjustHandles="1" noChangeArrowheads="1" noChangeShapeType="1" noTextEdit="1"/>
              </p:cNvSpPr>
              <p:nvPr/>
            </p:nvSpPr>
            <p:spPr>
              <a:xfrm>
                <a:off x="4272692" y="2467487"/>
                <a:ext cx="3783998" cy="430887"/>
              </a:xfrm>
              <a:prstGeom prst="rect">
                <a:avLst/>
              </a:prstGeom>
              <a:blipFill>
                <a:blip r:embed="rId13"/>
                <a:stretch>
                  <a:fillRect/>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19BB52A7-1340-B3FF-9F67-FE23255D3220}"/>
              </a:ext>
            </a:extLst>
          </p:cNvPr>
          <p:cNvSpPr/>
          <p:nvPr/>
        </p:nvSpPr>
        <p:spPr>
          <a:xfrm>
            <a:off x="4262135" y="1949311"/>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828E7F1-B427-5EF1-A0EE-5737F9C43922}"/>
              </a:ext>
            </a:extLst>
          </p:cNvPr>
          <p:cNvSpPr txBox="1"/>
          <p:nvPr/>
        </p:nvSpPr>
        <p:spPr>
          <a:xfrm>
            <a:off x="4082399" y="3018677"/>
            <a:ext cx="1026437" cy="1107996"/>
          </a:xfrm>
          <a:prstGeom prst="rect">
            <a:avLst/>
          </a:prstGeom>
          <a:noFill/>
        </p:spPr>
        <p:txBody>
          <a:bodyPr wrap="square" rtlCol="0">
            <a:spAutoFit/>
          </a:bodyPr>
          <a:lstStyle/>
          <a:p>
            <a:r>
              <a:rPr lang="en-US" sz="2200" b="1">
                <a:latin typeface="Times New Roman" panose="02020603050405020304" pitchFamily="18" charset="0"/>
                <a:cs typeface="Times New Roman" panose="02020603050405020304" pitchFamily="18" charset="0"/>
              </a:rPr>
              <a:t>cạnh góc vuông</a:t>
            </a:r>
          </a:p>
        </p:txBody>
      </p:sp>
      <p:sp>
        <p:nvSpPr>
          <p:cNvPr id="35" name="TextBox 34">
            <a:extLst>
              <a:ext uri="{FF2B5EF4-FFF2-40B4-BE49-F238E27FC236}">
                <a16:creationId xmlns:a16="http://schemas.microsoft.com/office/drawing/2014/main" id="{6907D49A-AD2B-621C-1720-B796CC99EEA4}"/>
              </a:ext>
            </a:extLst>
          </p:cNvPr>
          <p:cNvSpPr txBox="1"/>
          <p:nvPr/>
        </p:nvSpPr>
        <p:spPr>
          <a:xfrm>
            <a:off x="5042609" y="3021671"/>
            <a:ext cx="1026437" cy="769441"/>
          </a:xfrm>
          <a:prstGeom prst="rect">
            <a:avLst/>
          </a:prstGeom>
          <a:noFill/>
        </p:spPr>
        <p:txBody>
          <a:bodyPr wrap="square" rtlCol="0">
            <a:spAutoFit/>
          </a:bodyPr>
          <a:lstStyle/>
          <a:p>
            <a:r>
              <a:rPr lang="en-US" sz="2200" b="1">
                <a:latin typeface="Times New Roman" panose="02020603050405020304" pitchFamily="18" charset="0"/>
                <a:cs typeface="Times New Roman" panose="02020603050405020304" pitchFamily="18" charset="0"/>
              </a:rPr>
              <a:t>cạnh huyền</a:t>
            </a:r>
          </a:p>
        </p:txBody>
      </p:sp>
      <p:sp>
        <p:nvSpPr>
          <p:cNvPr id="36" name="TextBox 35">
            <a:extLst>
              <a:ext uri="{FF2B5EF4-FFF2-40B4-BE49-F238E27FC236}">
                <a16:creationId xmlns:a16="http://schemas.microsoft.com/office/drawing/2014/main" id="{9FFB00D4-3782-DBEC-139C-DB77750FBE8C}"/>
              </a:ext>
            </a:extLst>
          </p:cNvPr>
          <p:cNvSpPr txBox="1"/>
          <p:nvPr/>
        </p:nvSpPr>
        <p:spPr>
          <a:xfrm>
            <a:off x="6133444" y="3024844"/>
            <a:ext cx="820852" cy="769441"/>
          </a:xfrm>
          <a:prstGeom prst="rect">
            <a:avLst/>
          </a:prstGeom>
          <a:noFill/>
        </p:spPr>
        <p:txBody>
          <a:bodyPr wrap="square" rtlCol="0">
            <a:spAutoFit/>
          </a:bodyPr>
          <a:lstStyle/>
          <a:p>
            <a:r>
              <a:rPr lang="en-US" sz="2200" b="1">
                <a:latin typeface="Times New Roman" panose="02020603050405020304" pitchFamily="18" charset="0"/>
                <a:cs typeface="Times New Roman" panose="02020603050405020304" pitchFamily="18" charset="0"/>
              </a:rPr>
              <a:t>góc đối</a:t>
            </a:r>
          </a:p>
        </p:txBody>
      </p:sp>
      <p:sp>
        <p:nvSpPr>
          <p:cNvPr id="37" name="TextBox 36">
            <a:extLst>
              <a:ext uri="{FF2B5EF4-FFF2-40B4-BE49-F238E27FC236}">
                <a16:creationId xmlns:a16="http://schemas.microsoft.com/office/drawing/2014/main" id="{909F75F2-19CB-C05B-00DB-B72C427D3D80}"/>
              </a:ext>
            </a:extLst>
          </p:cNvPr>
          <p:cNvSpPr txBox="1"/>
          <p:nvPr/>
        </p:nvSpPr>
        <p:spPr>
          <a:xfrm>
            <a:off x="7626737" y="3026501"/>
            <a:ext cx="747309" cy="846385"/>
          </a:xfrm>
          <a:prstGeom prst="rect">
            <a:avLst/>
          </a:prstGeom>
          <a:noFill/>
        </p:spPr>
        <p:txBody>
          <a:bodyPr wrap="square" rtlCol="0">
            <a:spAutoFit/>
          </a:bodyPr>
          <a:lstStyle/>
          <a:p>
            <a:r>
              <a:rPr lang="en-US" sz="2200" b="1">
                <a:latin typeface="Times New Roman" panose="02020603050405020304" pitchFamily="18" charset="0"/>
                <a:cs typeface="Times New Roman" panose="02020603050405020304" pitchFamily="18" charset="0"/>
              </a:rPr>
              <a:t>góc kề</a:t>
            </a:r>
          </a:p>
        </p:txBody>
      </p:sp>
      <p:sp>
        <p:nvSpPr>
          <p:cNvPr id="38" name="Rectangle 37">
            <a:extLst>
              <a:ext uri="{FF2B5EF4-FFF2-40B4-BE49-F238E27FC236}">
                <a16:creationId xmlns:a16="http://schemas.microsoft.com/office/drawing/2014/main" id="{30869752-874E-BDC5-6EF1-5DE056A9C20A}"/>
              </a:ext>
            </a:extLst>
          </p:cNvPr>
          <p:cNvSpPr/>
          <p:nvPr/>
        </p:nvSpPr>
        <p:spPr>
          <a:xfrm>
            <a:off x="5178255" y="1937304"/>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E6D6E0D-48F5-DC92-C193-11DBDDAE7889}"/>
              </a:ext>
            </a:extLst>
          </p:cNvPr>
          <p:cNvSpPr/>
          <p:nvPr/>
        </p:nvSpPr>
        <p:spPr>
          <a:xfrm>
            <a:off x="6239433" y="1934912"/>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1420FD7-F145-E34B-8F6C-32B629C1DB23}"/>
              </a:ext>
            </a:extLst>
          </p:cNvPr>
          <p:cNvSpPr/>
          <p:nvPr/>
        </p:nvSpPr>
        <p:spPr>
          <a:xfrm>
            <a:off x="7753813" y="1968511"/>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Connector: Elbow 42">
            <a:extLst>
              <a:ext uri="{FF2B5EF4-FFF2-40B4-BE49-F238E27FC236}">
                <a16:creationId xmlns:a16="http://schemas.microsoft.com/office/drawing/2014/main" id="{4EC1235B-A500-20D2-E6CF-BBA9492C16E1}"/>
              </a:ext>
            </a:extLst>
          </p:cNvPr>
          <p:cNvCxnSpPr>
            <a:cxnSpLocks/>
          </p:cNvCxnSpPr>
          <p:nvPr/>
        </p:nvCxnSpPr>
        <p:spPr>
          <a:xfrm rot="5400000">
            <a:off x="5697652" y="3161937"/>
            <a:ext cx="63743" cy="149221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25F0A3D9-DBB6-F1FA-D505-C76359EF4585}"/>
              </a:ext>
            </a:extLst>
          </p:cNvPr>
          <p:cNvCxnSpPr>
            <a:cxnSpLocks/>
          </p:cNvCxnSpPr>
          <p:nvPr/>
        </p:nvCxnSpPr>
        <p:spPr>
          <a:xfrm rot="5400000">
            <a:off x="6267757" y="2553271"/>
            <a:ext cx="219032" cy="277248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95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29"/>
                                        </p:tgtEl>
                                        <p:attrNameLst>
                                          <p:attrName>ppt_w</p:attrName>
                                        </p:attrNameLst>
                                      </p:cBhvr>
                                      <p:tavLst>
                                        <p:tav tm="0">
                                          <p:val>
                                            <p:strVal val="ppt_w"/>
                                          </p:val>
                                        </p:tav>
                                        <p:tav tm="100000">
                                          <p:val>
                                            <p:fltVal val="0"/>
                                          </p:val>
                                        </p:tav>
                                      </p:tavLst>
                                    </p:anim>
                                    <p:anim calcmode="lin" valueType="num">
                                      <p:cBhvr>
                                        <p:cTn id="64" dur="500"/>
                                        <p:tgtEl>
                                          <p:spTgt spid="29"/>
                                        </p:tgtEl>
                                        <p:attrNameLst>
                                          <p:attrName>ppt_h</p:attrName>
                                        </p:attrNameLst>
                                      </p:cBhvr>
                                      <p:tavLst>
                                        <p:tav tm="0">
                                          <p:val>
                                            <p:strVal val="ppt_h"/>
                                          </p:val>
                                        </p:tav>
                                        <p:tav tm="100000">
                                          <p:val>
                                            <p:fltVal val="0"/>
                                          </p:val>
                                        </p:tav>
                                      </p:tavLst>
                                    </p:anim>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par>
                                <p:cTn id="67" presetID="53" presetClass="exit" presetSubtype="32" fill="hold" grpId="0"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24"/>
                                        </p:tgtEl>
                                        <p:attrNameLst>
                                          <p:attrName>ppt_w</p:attrName>
                                        </p:attrNameLst>
                                      </p:cBhvr>
                                      <p:tavLst>
                                        <p:tav tm="0">
                                          <p:val>
                                            <p:strVal val="ppt_w"/>
                                          </p:val>
                                        </p:tav>
                                        <p:tav tm="100000">
                                          <p:val>
                                            <p:fltVal val="0"/>
                                          </p:val>
                                        </p:tav>
                                      </p:tavLst>
                                    </p:anim>
                                    <p:anim calcmode="lin" valueType="num">
                                      <p:cBhvr>
                                        <p:cTn id="74" dur="500"/>
                                        <p:tgtEl>
                                          <p:spTgt spid="24"/>
                                        </p:tgtEl>
                                        <p:attrNameLst>
                                          <p:attrName>ppt_h</p:attrName>
                                        </p:attrNameLst>
                                      </p:cBhvr>
                                      <p:tavLst>
                                        <p:tav tm="0">
                                          <p:val>
                                            <p:strVal val="ppt_h"/>
                                          </p:val>
                                        </p:tav>
                                        <p:tav tm="100000">
                                          <p:val>
                                            <p:fltVal val="0"/>
                                          </p:val>
                                        </p:tav>
                                      </p:tavLst>
                                    </p:anim>
                                    <p:animEffect transition="out" filter="fade">
                                      <p:cBhvr>
                                        <p:cTn id="75" dur="500"/>
                                        <p:tgtEl>
                                          <p:spTgt spid="24"/>
                                        </p:tgtEl>
                                      </p:cBhvr>
                                    </p:animEffect>
                                    <p:set>
                                      <p:cBhvr>
                                        <p:cTn id="76" dur="1" fill="hold">
                                          <p:stCondLst>
                                            <p:cond delay="499"/>
                                          </p:stCondLst>
                                        </p:cTn>
                                        <p:tgtEl>
                                          <p:spTgt spid="24"/>
                                        </p:tgtEl>
                                        <p:attrNameLst>
                                          <p:attrName>style.visibility</p:attrName>
                                        </p:attrNameLst>
                                      </p:cBhvr>
                                      <p:to>
                                        <p:strVal val="hidden"/>
                                      </p:to>
                                    </p:set>
                                  </p:childTnLst>
                                </p:cTn>
                              </p:par>
                              <p:par>
                                <p:cTn id="77" presetID="53" presetClass="exit" presetSubtype="32" fill="hold" grpId="0" nodeType="withEffect">
                                  <p:stCondLst>
                                    <p:cond delay="0"/>
                                  </p:stCondLst>
                                  <p:childTnLst>
                                    <p:anim calcmode="lin" valueType="num">
                                      <p:cBhvr>
                                        <p:cTn id="78" dur="500"/>
                                        <p:tgtEl>
                                          <p:spTgt spid="20"/>
                                        </p:tgtEl>
                                        <p:attrNameLst>
                                          <p:attrName>ppt_w</p:attrName>
                                        </p:attrNameLst>
                                      </p:cBhvr>
                                      <p:tavLst>
                                        <p:tav tm="0">
                                          <p:val>
                                            <p:strVal val="ppt_w"/>
                                          </p:val>
                                        </p:tav>
                                        <p:tav tm="100000">
                                          <p:val>
                                            <p:fltVal val="0"/>
                                          </p:val>
                                        </p:tav>
                                      </p:tavLst>
                                    </p:anim>
                                    <p:anim calcmode="lin" valueType="num">
                                      <p:cBhvr>
                                        <p:cTn id="79" dur="500"/>
                                        <p:tgtEl>
                                          <p:spTgt spid="20"/>
                                        </p:tgtEl>
                                        <p:attrNameLst>
                                          <p:attrName>ppt_h</p:attrName>
                                        </p:attrNameLst>
                                      </p:cBhvr>
                                      <p:tavLst>
                                        <p:tav tm="0">
                                          <p:val>
                                            <p:strVal val="ppt_h"/>
                                          </p:val>
                                        </p:tav>
                                        <p:tav tm="100000">
                                          <p:val>
                                            <p:fltVal val="0"/>
                                          </p:val>
                                        </p:tav>
                                      </p:tavLst>
                                    </p:anim>
                                    <p:animEffect transition="out" filter="fade">
                                      <p:cBhvr>
                                        <p:cTn id="80" dur="500"/>
                                        <p:tgtEl>
                                          <p:spTgt spid="20"/>
                                        </p:tgtEl>
                                      </p:cBhvr>
                                    </p:animEffect>
                                    <p:set>
                                      <p:cBhvr>
                                        <p:cTn id="81" dur="1" fill="hold">
                                          <p:stCondLst>
                                            <p:cond delay="499"/>
                                          </p:stCondLst>
                                        </p:cTn>
                                        <p:tgtEl>
                                          <p:spTgt spid="2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28"/>
                                        </p:tgtEl>
                                        <p:attrNameLst>
                                          <p:attrName>ppt_w</p:attrName>
                                        </p:attrNameLst>
                                      </p:cBhvr>
                                      <p:tavLst>
                                        <p:tav tm="0">
                                          <p:val>
                                            <p:strVal val="ppt_w"/>
                                          </p:val>
                                        </p:tav>
                                        <p:tav tm="100000">
                                          <p:val>
                                            <p:fltVal val="0"/>
                                          </p:val>
                                        </p:tav>
                                      </p:tavLst>
                                    </p:anim>
                                    <p:anim calcmode="lin" valueType="num">
                                      <p:cBhvr>
                                        <p:cTn id="84" dur="500"/>
                                        <p:tgtEl>
                                          <p:spTgt spid="28"/>
                                        </p:tgtEl>
                                        <p:attrNameLst>
                                          <p:attrName>ppt_h</p:attrName>
                                        </p:attrNameLst>
                                      </p:cBhvr>
                                      <p:tavLst>
                                        <p:tav tm="0">
                                          <p:val>
                                            <p:strVal val="ppt_h"/>
                                          </p:val>
                                        </p:tav>
                                        <p:tav tm="100000">
                                          <p:val>
                                            <p:fltVal val="0"/>
                                          </p:val>
                                        </p:tav>
                                      </p:tavLst>
                                    </p:anim>
                                    <p:animEffect transition="out" filter="fade">
                                      <p:cBhvr>
                                        <p:cTn id="85" dur="500"/>
                                        <p:tgtEl>
                                          <p:spTgt spid="28"/>
                                        </p:tgtEl>
                                      </p:cBhvr>
                                    </p:animEffect>
                                    <p:set>
                                      <p:cBhvr>
                                        <p:cTn id="86" dur="1" fill="hold">
                                          <p:stCondLst>
                                            <p:cond delay="499"/>
                                          </p:stCondLst>
                                        </p:cTn>
                                        <p:tgtEl>
                                          <p:spTgt spid="28"/>
                                        </p:tgtEl>
                                        <p:attrNameLst>
                                          <p:attrName>style.visibility</p:attrName>
                                        </p:attrNameLst>
                                      </p:cBhvr>
                                      <p:to>
                                        <p:strVal val="hidden"/>
                                      </p:to>
                                    </p:set>
                                  </p:childTnLst>
                                </p:cTn>
                              </p:par>
                              <p:par>
                                <p:cTn id="87" presetID="53" presetClass="exit" presetSubtype="32" fill="hold" grpId="0" nodeType="withEffect">
                                  <p:stCondLst>
                                    <p:cond delay="0"/>
                                  </p:stCondLst>
                                  <p:childTnLst>
                                    <p:anim calcmode="lin" valueType="num">
                                      <p:cBhvr>
                                        <p:cTn id="88" dur="500"/>
                                        <p:tgtEl>
                                          <p:spTgt spid="17"/>
                                        </p:tgtEl>
                                        <p:attrNameLst>
                                          <p:attrName>ppt_w</p:attrName>
                                        </p:attrNameLst>
                                      </p:cBhvr>
                                      <p:tavLst>
                                        <p:tav tm="0">
                                          <p:val>
                                            <p:strVal val="ppt_w"/>
                                          </p:val>
                                        </p:tav>
                                        <p:tav tm="100000">
                                          <p:val>
                                            <p:fltVal val="0"/>
                                          </p:val>
                                        </p:tav>
                                      </p:tavLst>
                                    </p:anim>
                                    <p:anim calcmode="lin" valueType="num">
                                      <p:cBhvr>
                                        <p:cTn id="89" dur="500"/>
                                        <p:tgtEl>
                                          <p:spTgt spid="17"/>
                                        </p:tgtEl>
                                        <p:attrNameLst>
                                          <p:attrName>ppt_h</p:attrName>
                                        </p:attrNameLst>
                                      </p:cBhvr>
                                      <p:tavLst>
                                        <p:tav tm="0">
                                          <p:val>
                                            <p:strVal val="ppt_h"/>
                                          </p:val>
                                        </p:tav>
                                        <p:tav tm="100000">
                                          <p:val>
                                            <p:fltVal val="0"/>
                                          </p:val>
                                        </p:tav>
                                      </p:tavLst>
                                    </p:anim>
                                    <p:animEffect transition="out" filter="fade">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53" presetClass="exit" presetSubtype="32" fill="hold" nodeType="withEffect">
                                  <p:stCondLst>
                                    <p:cond delay="0"/>
                                  </p:stCondLst>
                                  <p:childTnLst>
                                    <p:anim calcmode="lin" valueType="num">
                                      <p:cBhvr>
                                        <p:cTn id="93" dur="500"/>
                                        <p:tgtEl>
                                          <p:spTgt spid="27"/>
                                        </p:tgtEl>
                                        <p:attrNameLst>
                                          <p:attrName>ppt_w</p:attrName>
                                        </p:attrNameLst>
                                      </p:cBhvr>
                                      <p:tavLst>
                                        <p:tav tm="0">
                                          <p:val>
                                            <p:strVal val="ppt_w"/>
                                          </p:val>
                                        </p:tav>
                                        <p:tav tm="100000">
                                          <p:val>
                                            <p:fltVal val="0"/>
                                          </p:val>
                                        </p:tav>
                                      </p:tavLst>
                                    </p:anim>
                                    <p:anim calcmode="lin" valueType="num">
                                      <p:cBhvr>
                                        <p:cTn id="94" dur="500"/>
                                        <p:tgtEl>
                                          <p:spTgt spid="27"/>
                                        </p:tgtEl>
                                        <p:attrNameLst>
                                          <p:attrName>ppt_h</p:attrName>
                                        </p:attrNameLst>
                                      </p:cBhvr>
                                      <p:tavLst>
                                        <p:tav tm="0">
                                          <p:val>
                                            <p:strVal val="ppt_h"/>
                                          </p:val>
                                        </p:tav>
                                        <p:tav tm="100000">
                                          <p:val>
                                            <p:fltVal val="0"/>
                                          </p:val>
                                        </p:tav>
                                      </p:tavLst>
                                    </p:anim>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par>
                                <p:cTn id="97" presetID="53" presetClass="exit" presetSubtype="32" fill="hold" grpId="0" nodeType="withEffect">
                                  <p:stCondLst>
                                    <p:cond delay="0"/>
                                  </p:stCondLst>
                                  <p:childTnLst>
                                    <p:anim calcmode="lin" valueType="num">
                                      <p:cBhvr>
                                        <p:cTn id="98" dur="500"/>
                                        <p:tgtEl>
                                          <p:spTgt spid="18"/>
                                        </p:tgtEl>
                                        <p:attrNameLst>
                                          <p:attrName>ppt_w</p:attrName>
                                        </p:attrNameLst>
                                      </p:cBhvr>
                                      <p:tavLst>
                                        <p:tav tm="0">
                                          <p:val>
                                            <p:strVal val="ppt_w"/>
                                          </p:val>
                                        </p:tav>
                                        <p:tav tm="100000">
                                          <p:val>
                                            <p:fltVal val="0"/>
                                          </p:val>
                                        </p:tav>
                                      </p:tavLst>
                                    </p:anim>
                                    <p:anim calcmode="lin" valueType="num">
                                      <p:cBhvr>
                                        <p:cTn id="99" dur="500"/>
                                        <p:tgtEl>
                                          <p:spTgt spid="18"/>
                                        </p:tgtEl>
                                        <p:attrNameLst>
                                          <p:attrName>ppt_h</p:attrName>
                                        </p:attrNameLst>
                                      </p:cBhvr>
                                      <p:tavLst>
                                        <p:tav tm="0">
                                          <p:val>
                                            <p:strVal val="ppt_h"/>
                                          </p:val>
                                        </p:tav>
                                        <p:tav tm="100000">
                                          <p:val>
                                            <p:fltVal val="0"/>
                                          </p:val>
                                        </p:tav>
                                      </p:tavLst>
                                    </p:anim>
                                    <p:animEffect transition="out" filter="fade">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par>
                                <p:cTn id="102" presetID="22" presetClass="entr" presetSubtype="4" fill="hold" grpId="0" nodeType="with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wipe(down)">
                                      <p:cBhvr>
                                        <p:cTn id="104" dur="500"/>
                                        <p:tgtEl>
                                          <p:spTgt spid="16"/>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down)">
                                      <p:cBhvr>
                                        <p:cTn id="107" dur="500"/>
                                        <p:tgtEl>
                                          <p:spTgt spid="30"/>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wipe(down)">
                                      <p:cBhvr>
                                        <p:cTn id="110" dur="500"/>
                                        <p:tgtEl>
                                          <p:spTgt spid="31"/>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wipe(down)">
                                      <p:cBhvr>
                                        <p:cTn id="115" dur="500"/>
                                        <p:tgtEl>
                                          <p:spTgt spid="33"/>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wipe(down)">
                                      <p:cBhvr>
                                        <p:cTn id="118" dur="500"/>
                                        <p:tgtEl>
                                          <p:spTgt spid="34"/>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wipe(down)">
                                      <p:cBhvr>
                                        <p:cTn id="123" dur="500"/>
                                        <p:tgtEl>
                                          <p:spTgt spid="38"/>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wipe(down)">
                                      <p:cBhvr>
                                        <p:cTn id="126" dur="500"/>
                                        <p:tgtEl>
                                          <p:spTgt spid="35"/>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wipe(down)">
                                      <p:cBhvr>
                                        <p:cTn id="131" dur="500"/>
                                        <p:tgtEl>
                                          <p:spTgt spid="39"/>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wipe(down)">
                                      <p:cBhvr>
                                        <p:cTn id="134" dur="500"/>
                                        <p:tgtEl>
                                          <p:spTgt spid="36"/>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wipe(down)">
                                      <p:cBhvr>
                                        <p:cTn id="139" dur="500"/>
                                        <p:tgtEl>
                                          <p:spTgt spid="40"/>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37"/>
                                        </p:tgtEl>
                                        <p:attrNameLst>
                                          <p:attrName>style.visibility</p:attrName>
                                        </p:attrNameLst>
                                      </p:cBhvr>
                                      <p:to>
                                        <p:strVal val="visible"/>
                                      </p:to>
                                    </p:set>
                                    <p:animEffect transition="in" filter="wipe(down)">
                                      <p:cBhvr>
                                        <p:cTn id="142" dur="500"/>
                                        <p:tgtEl>
                                          <p:spTgt spid="37"/>
                                        </p:tgtEl>
                                      </p:cBhvr>
                                    </p:animEffect>
                                  </p:childTnLst>
                                </p:cTn>
                              </p:par>
                              <p:par>
                                <p:cTn id="143" presetID="22" presetClass="entr" presetSubtype="4" fill="hold" nodeType="withEffect">
                                  <p:stCondLst>
                                    <p:cond delay="0"/>
                                  </p:stCondLst>
                                  <p:childTnLst>
                                    <p:set>
                                      <p:cBhvr>
                                        <p:cTn id="144" dur="1" fill="hold">
                                          <p:stCondLst>
                                            <p:cond delay="0"/>
                                          </p:stCondLst>
                                        </p:cTn>
                                        <p:tgtEl>
                                          <p:spTgt spid="43"/>
                                        </p:tgtEl>
                                        <p:attrNameLst>
                                          <p:attrName>style.visibility</p:attrName>
                                        </p:attrNameLst>
                                      </p:cBhvr>
                                      <p:to>
                                        <p:strVal val="visible"/>
                                      </p:to>
                                    </p:set>
                                    <p:animEffect transition="in" filter="wipe(down)">
                                      <p:cBhvr>
                                        <p:cTn id="145" dur="500"/>
                                        <p:tgtEl>
                                          <p:spTgt spid="43"/>
                                        </p:tgtEl>
                                      </p:cBhvr>
                                    </p:animEffect>
                                  </p:childTnLst>
                                </p:cTn>
                              </p:par>
                              <p:par>
                                <p:cTn id="146" presetID="22" presetClass="entr" presetSubtype="4" fill="hold" nodeType="with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wipe(down)">
                                      <p:cBhvr>
                                        <p:cTn id="14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p:bldP spid="14" grpId="0"/>
      <p:bldP spid="15" grpId="0"/>
      <p:bldP spid="16" grpId="0"/>
      <p:bldP spid="17" grpId="0"/>
      <p:bldP spid="17" grpId="1"/>
      <p:bldP spid="18" grpId="0"/>
      <p:bldP spid="18" grpId="1"/>
      <p:bldP spid="19" grpId="0"/>
      <p:bldP spid="19" grpId="1"/>
      <p:bldP spid="20" grpId="0"/>
      <p:bldP spid="20" grpId="1"/>
      <p:bldP spid="30" grpId="0"/>
      <p:bldP spid="31" grpId="0"/>
      <p:bldP spid="33" grpId="0" animBg="1"/>
      <p:bldP spid="34" grpId="0"/>
      <p:bldP spid="35" grpId="0"/>
      <p:bldP spid="36" grpId="0"/>
      <p:bldP spid="37" grpId="0"/>
      <p:bldP spid="38" grpId="0" animBg="1"/>
      <p:bldP spid="39" grpId="0" animBg="1"/>
      <p:bldP spid="4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3141</TotalTime>
  <Words>1579</Words>
  <Application>Microsoft Office PowerPoint</Application>
  <PresentationFormat>On-screen Show (16:9)</PresentationFormat>
  <Paragraphs>130</Paragraphs>
  <Slides>22</Slides>
  <Notes>11</Notes>
  <HiddenSlides>0</HiddenSlides>
  <MMClips>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Arial</vt:lpstr>
      <vt:lpstr>Calibri</vt:lpstr>
      <vt:lpstr>Calibri Light</vt:lpstr>
      <vt:lpstr>Cambria Math</vt:lpstr>
      <vt:lpstr>Times New Roman</vt:lpstr>
      <vt:lpstr>Tw Cen MT</vt:lpstr>
      <vt:lpstr>Wingdings</vt:lpstr>
      <vt:lpstr>Custom Design</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Gia Linh</cp:lastModifiedBy>
  <cp:revision>317</cp:revision>
  <dcterms:created xsi:type="dcterms:W3CDTF">2021-07-22T17:31:00Z</dcterms:created>
  <dcterms:modified xsi:type="dcterms:W3CDTF">2025-09-27T15:06:51Z</dcterms:modified>
</cp:coreProperties>
</file>