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66" r:id="rId3"/>
    <p:sldId id="267" r:id="rId4"/>
    <p:sldId id="257" r:id="rId5"/>
    <p:sldId id="260" r:id="rId6"/>
    <p:sldId id="258" r:id="rId7"/>
    <p:sldId id="269" r:id="rId8"/>
    <p:sldId id="285" r:id="rId9"/>
    <p:sldId id="284" r:id="rId10"/>
    <p:sldId id="288" r:id="rId11"/>
    <p:sldId id="290" r:id="rId12"/>
    <p:sldId id="291" r:id="rId13"/>
    <p:sldId id="292" r:id="rId14"/>
    <p:sldId id="289" r:id="rId1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D4B"/>
    <a:srgbClr val="0097CC"/>
    <a:srgbClr val="165242"/>
    <a:srgbClr val="6C1263"/>
    <a:srgbClr val="661302"/>
    <a:srgbClr val="3E1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3" autoAdjust="0"/>
    <p:restoredTop sz="94660"/>
  </p:normalViewPr>
  <p:slideViewPr>
    <p:cSldViewPr snapToGrid="0">
      <p:cViewPr varScale="1">
        <p:scale>
          <a:sx n="54" d="100"/>
          <a:sy n="54" d="100"/>
        </p:scale>
        <p:origin x="920" y="4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4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8126-957E-456B-A713-55B9F85CA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64C3A-88B6-4634-9119-6BBD60F48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8CF0F-7A28-4E89-8649-EA96E636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24/8/2025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956D-9212-4285-9E8A-53BA5DA7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E3237-1755-403F-92F4-5247854D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509AE-84AC-4742-979C-3BC308C5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24/8/2025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114DD-870D-4830-8FC9-344D9639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3DDB3-1532-45CD-B361-DFE97386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6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i sao nền nhà đổ mồ hôi? Biện pháp khắc phục nền nhà đổ mồ hôi hiệu quả |  Siêu thị nhà mẫ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1097280"/>
            <a:ext cx="4035893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ẬP NHẬT] Bảng giá gạch lát nền mới nhất, Đủ kích thướ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12" y="1097280"/>
            <a:ext cx="5388187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95" descr="Description: Gạch Lục Giác Và Ứng Dụng Trong Trang Trí Tạo Điểm Nhấn - Gạch Né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4627816"/>
            <a:ext cx="4161988" cy="30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79" descr="Description: 20 mẫu Gạch Ốp Tường Bếp đẹp 2021, giá tốt cho tường nhà &amp; Cách phố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36" y="4627816"/>
            <a:ext cx="4370448" cy="31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5072"/>
            <a:ext cx="146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779522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Nhận đặt in tranh gạch 3D giá rẻ nhất Hà Nội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40" y="4627816"/>
            <a:ext cx="3150680" cy="3150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696700" y="1097280"/>
            <a:ext cx="23876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 tên các hình em đã học trong các hình ảnh bên?</a:t>
            </a:r>
          </a:p>
        </p:txBody>
      </p:sp>
    </p:spTree>
    <p:extLst>
      <p:ext uri="{BB962C8B-B14F-4D97-AF65-F5344CB8AC3E}">
        <p14:creationId xmlns:p14="http://schemas.microsoft.com/office/powerpoint/2010/main" val="34365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7" y="1666813"/>
            <a:ext cx="11826241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900" b="1" dirty="0">
                <a:solidFill>
                  <a:srgbClr val="8F7A70"/>
                </a:solidFill>
                <a:latin typeface="SVN-Bariol" panose="02000506040000020003" pitchFamily="2" charset="0"/>
              </a:rPr>
              <a:t>Thử thách 1: </a:t>
            </a:r>
            <a:r>
              <a:rPr lang="en-US" sz="2900" dirty="0">
                <a:solidFill>
                  <a:srgbClr val="8F7A70"/>
                </a:solidFill>
                <a:latin typeface="SVN-Bariol" panose="02000506040000020003" pitchFamily="2" charset="0"/>
              </a:rPr>
              <a:t>Vẽ tam giác đều ABC có cạnh BC = 4,5cm</a:t>
            </a:r>
          </a:p>
        </p:txBody>
      </p:sp>
    </p:spTree>
    <p:extLst>
      <p:ext uri="{BB962C8B-B14F-4D97-AF65-F5344CB8AC3E}">
        <p14:creationId xmlns:p14="http://schemas.microsoft.com/office/powerpoint/2010/main" val="80181042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6" y="1666813"/>
            <a:ext cx="1330010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2: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 hình sau và cho biết: Hình nào là hình tam giác đều?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72" y="2954678"/>
            <a:ext cx="8197738" cy="4500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8569" y="48173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9642" y="47030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b)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97142" y="4626616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8569" y="7454762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516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8981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365847187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6" y="1400113"/>
            <a:ext cx="13300102" cy="9971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3: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sát, dùng </a:t>
            </a:r>
            <a:r>
              <a:rPr lang="en-US" sz="2900" dirty="0" err="1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 kiểm tra trong hình dưới có hình tam giác đều nào không? Hãy chỉ tên tam giác </a:t>
            </a:r>
            <a:r>
              <a:rPr lang="en-US" sz="290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đó (nếu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có)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66" y="2350500"/>
            <a:ext cx="4472663" cy="55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8621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1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62" y="4387341"/>
            <a:ext cx="3207840" cy="21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0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55">
            <a:off x="2079231" y="2309213"/>
            <a:ext cx="3459441" cy="16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96" y="4747417"/>
            <a:ext cx="2905039" cy="17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611" y="1795333"/>
            <a:ext cx="3517273" cy="136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3813C5-94D1-4892-A9CE-FB9397CF7808}"/>
              </a:ext>
            </a:extLst>
          </p:cNvPr>
          <p:cNvSpPr/>
          <p:nvPr/>
        </p:nvSpPr>
        <p:spPr>
          <a:xfrm>
            <a:off x="3532915" y="670953"/>
            <a:ext cx="6980808" cy="48000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 ĐỀU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CFACDD-1AB8-484F-898B-8A3B353845A3}"/>
              </a:ext>
            </a:extLst>
          </p:cNvPr>
          <p:cNvSpPr/>
          <p:nvPr/>
        </p:nvSpPr>
        <p:spPr>
          <a:xfrm>
            <a:off x="3815050" y="1583309"/>
            <a:ext cx="5555730" cy="3946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1239ABA-0C48-486F-81C5-2ED137B7D715}"/>
              </a:ext>
            </a:extLst>
          </p:cNvPr>
          <p:cNvSpPr/>
          <p:nvPr/>
        </p:nvSpPr>
        <p:spPr>
          <a:xfrm>
            <a:off x="9690024" y="1371185"/>
            <a:ext cx="1052983" cy="35444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08929C6-B0B8-4E14-AE44-EBF6A355493F}"/>
              </a:ext>
            </a:extLst>
          </p:cNvPr>
          <p:cNvSpPr/>
          <p:nvPr/>
        </p:nvSpPr>
        <p:spPr>
          <a:xfrm>
            <a:off x="3469139" y="5352386"/>
            <a:ext cx="1052983" cy="354448"/>
          </a:xfrm>
          <a:prstGeom prst="rect">
            <a:avLst/>
          </a:prstGeom>
          <a:solidFill>
            <a:srgbClr val="FCB13E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9484E98-0778-4EC3-81A7-3D78C14BF022}"/>
              </a:ext>
            </a:extLst>
          </p:cNvPr>
          <p:cNvSpPr/>
          <p:nvPr/>
        </p:nvSpPr>
        <p:spPr>
          <a:xfrm>
            <a:off x="2843809" y="944594"/>
            <a:ext cx="1052983" cy="354448"/>
          </a:xfrm>
          <a:prstGeom prst="rect">
            <a:avLst/>
          </a:prstGeom>
          <a:solidFill>
            <a:srgbClr val="E654A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096B5D8-77C6-47C9-B94D-78D4D06D9335}"/>
              </a:ext>
            </a:extLst>
          </p:cNvPr>
          <p:cNvSpPr/>
          <p:nvPr/>
        </p:nvSpPr>
        <p:spPr>
          <a:xfrm>
            <a:off x="7681119" y="6094571"/>
            <a:ext cx="1052983" cy="3544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</p:txBody>
      </p:sp>
      <p:pic>
        <p:nvPicPr>
          <p:cNvPr id="64" name="Picture 6" descr="Mũi Tên Màu Đỏ Lên Biểu - Miễn Phí vector hình ảnh trên Pixabay">
            <a:extLst>
              <a:ext uri="{FF2B5EF4-FFF2-40B4-BE49-F238E27FC236}">
                <a16:creationId xmlns:a16="http://schemas.microsoft.com/office/drawing/2014/main" id="{B236CC50-035D-436F-8D6B-D51789174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449" flipH="1">
            <a:off x="11796073" y="3649097"/>
            <a:ext cx="1034660" cy="9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B6BF8F23-CE15-4B63-8A11-5249D09ABDD4}"/>
              </a:ext>
            </a:extLst>
          </p:cNvPr>
          <p:cNvSpPr/>
          <p:nvPr/>
        </p:nvSpPr>
        <p:spPr>
          <a:xfrm>
            <a:off x="10299296" y="3450696"/>
            <a:ext cx="1654926" cy="6217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(Tiểu học)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9094789-726C-4380-AC19-0DA3E567409D}"/>
              </a:ext>
            </a:extLst>
          </p:cNvPr>
          <p:cNvSpPr/>
          <p:nvPr/>
        </p:nvSpPr>
        <p:spPr>
          <a:xfrm>
            <a:off x="12266316" y="3269681"/>
            <a:ext cx="1818308" cy="58673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ĐỀU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(Lớp 6)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83">
            <a:off x="11536472" y="1430772"/>
            <a:ext cx="1321009" cy="7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493" y="1949503"/>
            <a:ext cx="1325614" cy="101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738">
            <a:off x="12737840" y="1714689"/>
            <a:ext cx="1250708" cy="51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581" y="1743597"/>
            <a:ext cx="1435214" cy="11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276">
            <a:off x="12804588" y="1236563"/>
            <a:ext cx="1005770" cy="8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63094" y="1952424"/>
            <a:ext cx="694232" cy="518821"/>
          </a:xfrm>
          <a:prstGeom prst="rect">
            <a:avLst/>
          </a:prstGeom>
        </p:spPr>
      </p:pic>
      <p:pic>
        <p:nvPicPr>
          <p:cNvPr id="47" name="Picture 12" descr="Cô gái gốc Việt và bí mật 1000 năm của Kim tự tháp Kheops - BBC News Tiếng  Việ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703" y="2585182"/>
            <a:ext cx="729457" cy="58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dmin\Desktop\1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77489" y="1278296"/>
            <a:ext cx="632677" cy="632677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97849" y="2277521"/>
            <a:ext cx="5203506" cy="2766874"/>
          </a:xfrm>
          <a:prstGeom prst="rect">
            <a:avLst/>
          </a:prstGeom>
        </p:spPr>
      </p:pic>
      <p:pic>
        <p:nvPicPr>
          <p:cNvPr id="51" name="Picture 14" descr="Cov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592" y="6146676"/>
            <a:ext cx="1602106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3" descr="Cov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398" y="5907576"/>
            <a:ext cx="1638300" cy="4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Cov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53" y="6008965"/>
            <a:ext cx="1508760" cy="44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03698" y="5438199"/>
            <a:ext cx="1943912" cy="1446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596" y="6846469"/>
            <a:ext cx="2892156" cy="1112368"/>
          </a:xfrm>
          <a:prstGeom prst="rect">
            <a:avLst/>
          </a:prstGeom>
          <a:effectLst>
            <a:innerShdw blurRad="114300">
              <a:srgbClr val="92D050"/>
            </a:innerShdw>
          </a:effectLst>
        </p:spPr>
      </p:pic>
      <p:pic>
        <p:nvPicPr>
          <p:cNvPr id="88" name="Picture 19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2" y="6165424"/>
            <a:ext cx="3818040" cy="4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1" y="5529628"/>
            <a:ext cx="3504313" cy="8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4" descr="Cove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0" y="1716122"/>
            <a:ext cx="1392556" cy="2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3" descr="Cover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0" y="1396081"/>
            <a:ext cx="1811656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2" descr="Cover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56" y="1588486"/>
            <a:ext cx="1198244" cy="2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1" descr="Cover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9" y="715695"/>
            <a:ext cx="1958739" cy="9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0" descr="Cover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" y="865922"/>
            <a:ext cx="1485978" cy="4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78477" y="3402975"/>
            <a:ext cx="11228832" cy="1839961"/>
            <a:chOff x="2206752" y="2743200"/>
            <a:chExt cx="11228832" cy="1839961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06752" y="2754775"/>
              <a:ext cx="11228832" cy="1828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18: HÌNH TAM GIÁC ĐỀU. HÌNH VUÔNG. HÌNH LỤC GIÁC ĐỀU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6721" y="867641"/>
            <a:ext cx="9302290" cy="1938992"/>
            <a:chOff x="2626721" y="612991"/>
            <a:chExt cx="9302290" cy="1938992"/>
          </a:xfrm>
        </p:grpSpPr>
        <p:sp>
          <p:nvSpPr>
            <p:cNvPr id="6" name="Rectangle 5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cap="none" spc="5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cap="none" spc="5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2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08" y="5575315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459" y="10080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latin typeface="Times New Roman" pitchFamily="18" charset="0"/>
                <a:cs typeface="Times New Roman" pitchFamily="18" charset="0"/>
              </a:rPr>
              <a:t>a) Một số yếu tố cơ bản của hình tam giác đều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5055" y="180058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5291" y="171973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(H.4.1),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19860" y="2468568"/>
            <a:ext cx="10436877" cy="2141406"/>
            <a:chOff x="2219860" y="2468568"/>
            <a:chExt cx="10436877" cy="2141406"/>
          </a:xfrm>
        </p:grpSpPr>
        <p:sp>
          <p:nvSpPr>
            <p:cNvPr id="19" name="Isosceles Triangle 18"/>
            <p:cNvSpPr/>
            <p:nvPr/>
          </p:nvSpPr>
          <p:spPr>
            <a:xfrm>
              <a:off x="6015808" y="2468568"/>
              <a:ext cx="1824950" cy="1524642"/>
            </a:xfrm>
            <a:prstGeom prst="triangle">
              <a:avLst/>
            </a:prstGeom>
            <a:solidFill>
              <a:srgbClr val="165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11337035">
              <a:off x="2219860" y="2864612"/>
              <a:ext cx="2667544" cy="1152569"/>
            </a:xfrm>
            <a:prstGeom prst="triangle">
              <a:avLst>
                <a:gd name="adj" fmla="val 32086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rot="9299951">
              <a:off x="9034295" y="3006811"/>
              <a:ext cx="3622442" cy="812389"/>
            </a:xfrm>
            <a:prstGeom prst="triangle">
              <a:avLst>
                <a:gd name="adj" fmla="val 5692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57481" y="4055976"/>
              <a:ext cx="854723" cy="553998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l"/>
              <a:r>
                <a:rPr lang="en-US" sz="290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27971" y="4055976"/>
              <a:ext cx="854723" cy="553998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l"/>
              <a:r>
                <a:rPr lang="en-US" sz="2900"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318076" y="4055976"/>
              <a:ext cx="854723" cy="553998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l"/>
              <a:r>
                <a:rPr lang="en-US" sz="2900">
                  <a:latin typeface="Times New Roman" pitchFamily="18" charset="0"/>
                  <a:cs typeface="Times New Roman" pitchFamily="18" charset="0"/>
                </a:rPr>
                <a:t>c)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44753" y="4563774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4.1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04" y="5704615"/>
            <a:ext cx="2962211" cy="222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77" y="5797017"/>
            <a:ext cx="2107951" cy="210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63371" y="51828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Em hãy tìm một số hình ảnh tam giác đều trong thực tế.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7853" y="4588849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giác đều</a:t>
            </a:r>
          </a:p>
        </p:txBody>
      </p:sp>
      <p:sp>
        <p:nvSpPr>
          <p:cNvPr id="5" name="Rectangle 4"/>
          <p:cNvSpPr/>
          <p:nvPr/>
        </p:nvSpPr>
        <p:spPr>
          <a:xfrm>
            <a:off x="5642408" y="2279392"/>
            <a:ext cx="2668215" cy="28383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7459" y="4238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latin typeface="Times New Roman" pitchFamily="18" charset="0"/>
                <a:cs typeface="Times New Roman" pitchFamily="18" charset="0"/>
              </a:rPr>
              <a:t>1. HÌNH TAM GIÁC ĐỀU</a:t>
            </a:r>
          </a:p>
        </p:txBody>
      </p:sp>
    </p:spTree>
    <p:extLst>
      <p:ext uri="{BB962C8B-B14F-4D97-AF65-F5344CB8AC3E}">
        <p14:creationId xmlns:p14="http://schemas.microsoft.com/office/powerpoint/2010/main" val="29693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21" grpId="0"/>
      <p:bldP spid="21" grpId="1"/>
      <p:bldP spid="31" grpId="0"/>
      <p:bldP spid="18" grpId="0"/>
      <p:bldP spid="18" grpId="1"/>
      <p:bldP spid="5" grpId="0" animBg="1"/>
      <p:bldP spid="5" grpId="1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5541" y="13610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Cho tam giác đều ABC như Hình 4.2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8060" y="2160435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Gọi tên các đỉnh, cạnh, góc của tam giác đều ABC.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8060" y="2812508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Dùng thước thẳng để đo và so sánh các cạnh của tam giác ABC</a:t>
            </a:r>
          </a:p>
        </p:txBody>
      </p:sp>
      <p:sp>
        <p:nvSpPr>
          <p:cNvPr id="12" name="Oval 11"/>
          <p:cNvSpPr/>
          <p:nvPr/>
        </p:nvSpPr>
        <p:spPr>
          <a:xfrm>
            <a:off x="1080001" y="228704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351" y="1462962"/>
            <a:ext cx="3143250" cy="27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1080001" y="297812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080001" y="369397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232" y="3572903"/>
            <a:ext cx="10237919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Sử dụng thước đo góc để đo và so sánh các góc của tam giác ABC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261791" y="4138451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4.2</a:t>
            </a:r>
          </a:p>
        </p:txBody>
      </p:sp>
      <p:sp>
        <p:nvSpPr>
          <p:cNvPr id="17" name="Oval 16"/>
          <p:cNvSpPr/>
          <p:nvPr/>
        </p:nvSpPr>
        <p:spPr>
          <a:xfrm>
            <a:off x="12844745" y="1863179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677595" y="38791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017670" y="38926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9792" y="2164625"/>
            <a:ext cx="84510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9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3320" y="2173641"/>
            <a:ext cx="88678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900">
              <a:solidFill>
                <a:srgbClr val="00B0F0"/>
              </a:solidFill>
            </a:endParaRPr>
          </a:p>
        </p:txBody>
      </p:sp>
      <p:cxnSp>
        <p:nvCxnSpPr>
          <p:cNvPr id="8" name="Straight Connector 7"/>
          <p:cNvCxnSpPr>
            <a:endCxn id="17" idx="0"/>
          </p:cNvCxnSpPr>
          <p:nvPr/>
        </p:nvCxnSpPr>
        <p:spPr>
          <a:xfrm flipV="1">
            <a:off x="11709060" y="1863179"/>
            <a:ext cx="1167150" cy="202755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0"/>
            <a:endCxn id="19" idx="6"/>
          </p:cNvCxnSpPr>
          <p:nvPr/>
        </p:nvCxnSpPr>
        <p:spPr>
          <a:xfrm>
            <a:off x="12876210" y="1863179"/>
            <a:ext cx="1204389" cy="20643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5"/>
          </p:cNvCxnSpPr>
          <p:nvPr/>
        </p:nvCxnSpPr>
        <p:spPr>
          <a:xfrm flipV="1">
            <a:off x="11731308" y="3927535"/>
            <a:ext cx="2349291" cy="11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51978" y="2181299"/>
            <a:ext cx="72167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900">
              <a:solidFill>
                <a:srgbClr val="FFC000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11632550" y="3705546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7806215">
            <a:off x="12676003" y="1777741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5464219">
            <a:off x="13756489" y="3640849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2" grpId="0" animBg="1"/>
      <p:bldP spid="13" grpId="0" animBg="1"/>
      <p:bldP spid="14" grpId="0" animBg="1"/>
      <p:bldP spid="11" grpId="0"/>
      <p:bldP spid="28" grpId="0"/>
      <p:bldP spid="17" grpId="0" animBg="1"/>
      <p:bldP spid="18" grpId="0" animBg="1"/>
      <p:bldP spid="19" grpId="0" animBg="1"/>
      <p:bldP spid="3" grpId="0"/>
      <p:bldP spid="4" grpId="0"/>
      <p:bldP spid="25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84921" y="1701495"/>
            <a:ext cx="7708739" cy="40627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4868410" y="2914189"/>
            <a:ext cx="501906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 tam giác đều: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868410" y="3702957"/>
            <a:ext cx="4132926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cạnh bằng nhau.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68410" y="4465269"/>
            <a:ext cx="6223242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góc bằng nhau và bằng 60</a:t>
            </a:r>
            <a:r>
              <a:rPr lang="en-US" sz="3600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2054" y="2071652"/>
            <a:ext cx="278362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21165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40" y="86953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hành 1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681496" y="1447057"/>
            <a:ext cx="943660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Vẽ tam giác đều ABC cạnh 3cm theo hướng dẫn sau: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681496" y="196760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1: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81496" y="247388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2: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996275" y="1978381"/>
            <a:ext cx="827198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đoạn thẳng AB = 3cm.</a:t>
            </a:r>
            <a:endParaRPr lang="en-US" sz="290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996275" y="2484661"/>
            <a:ext cx="858384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Dùng ê ke có góc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 vẽ góc BAx 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6646">
            <a:off x="5884547" y="4772426"/>
            <a:ext cx="2468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716652" y="594933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4682" y="594741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8025" flipH="1" flipV="1">
            <a:off x="5084660" y="4233372"/>
            <a:ext cx="2602540" cy="178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280682" y="5947415"/>
            <a:ext cx="854872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969937" y="4029140"/>
            <a:ext cx="1165616" cy="19589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82304" y="5981393"/>
            <a:ext cx="135138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155565" y="3961759"/>
            <a:ext cx="1186336" cy="201931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3423" y="398387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4553" y="380870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0440" y="4530409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691126" y="307256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3: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996274" y="3070641"/>
            <a:ext cx="12792621" cy="55707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góc ABy 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 Ta thấy Ax và By cắt nhau tại C, ta được tam giác đều ABC.</a:t>
            </a:r>
            <a:endParaRPr lang="en-US" sz="2900"/>
          </a:p>
        </p:txBody>
      </p:sp>
      <p:sp>
        <p:nvSpPr>
          <p:cNvPr id="41" name="Rectangle 40"/>
          <p:cNvSpPr>
            <a:spLocks/>
          </p:cNvSpPr>
          <p:nvPr/>
        </p:nvSpPr>
        <p:spPr>
          <a:xfrm>
            <a:off x="681496" y="6577314"/>
            <a:ext cx="13435546" cy="99719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Em hãy kiểm tra lại hình vừa vẽ, xem các cạnh của tam giác ABC có bằng nhau không? Các góc có bằng nhau không?</a:t>
            </a:r>
            <a:endParaRPr lang="en-US" sz="2900"/>
          </a:p>
        </p:txBody>
      </p:sp>
      <p:sp>
        <p:nvSpPr>
          <p:cNvPr id="33" name="Oval 32"/>
          <p:cNvSpPr/>
          <p:nvPr/>
        </p:nvSpPr>
        <p:spPr>
          <a:xfrm>
            <a:off x="401080" y="1528984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401080" y="6658260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71400" y="4794859"/>
            <a:ext cx="691232" cy="1178860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638249" y="4794860"/>
            <a:ext cx="725468" cy="1186854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9340" y="361534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  <p:bldP spid="28" grpId="0"/>
      <p:bldP spid="29" grpId="0"/>
      <p:bldP spid="30" grpId="0"/>
      <p:bldP spid="36" grpId="0"/>
      <p:bldP spid="36" grpId="1"/>
      <p:bldP spid="37" grpId="0"/>
      <p:bldP spid="37" grpId="1"/>
      <p:bldP spid="38" grpId="0"/>
      <p:bldP spid="39" grpId="0"/>
      <p:bldP spid="40" grpId="0"/>
      <p:bldP spid="41" grpId="0"/>
      <p:bldP spid="33" grpId="0" animBg="1"/>
      <p:bldP spid="4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19872511">
            <a:off x="3555124" y="3557736"/>
            <a:ext cx="4937760" cy="4663440"/>
            <a:chOff x="576" y="960"/>
            <a:chExt cx="1872" cy="1872"/>
          </a:xfrm>
        </p:grpSpPr>
        <p:sp>
          <p:nvSpPr>
            <p:cNvPr id="18468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9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 rot="13609068">
            <a:off x="5724920" y="3557735"/>
            <a:ext cx="4937760" cy="4663440"/>
            <a:chOff x="576" y="960"/>
            <a:chExt cx="1872" cy="1872"/>
          </a:xfrm>
        </p:grpSpPr>
        <p:sp>
          <p:nvSpPr>
            <p:cNvPr id="18466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476988" y="1226303"/>
            <a:ext cx="8622131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Vẽ 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ABC.</a:t>
            </a:r>
          </a:p>
        </p:txBody>
      </p:sp>
      <p:sp>
        <p:nvSpPr>
          <p:cNvPr id="9223" name="Arc 7"/>
          <p:cNvSpPr>
            <a:spLocks/>
          </p:cNvSpPr>
          <p:nvPr/>
        </p:nvSpPr>
        <p:spPr bwMode="auto">
          <a:xfrm>
            <a:off x="6679326" y="3790148"/>
            <a:ext cx="1480184" cy="2059304"/>
          </a:xfrm>
          <a:custGeom>
            <a:avLst/>
            <a:gdLst>
              <a:gd name="T0" fmla="*/ 0 w 15039"/>
              <a:gd name="T1" fmla="*/ 2147483647 h 20927"/>
              <a:gd name="T2" fmla="*/ 2147483647 w 15039"/>
              <a:gd name="T3" fmla="*/ 0 h 20927"/>
              <a:gd name="T4" fmla="*/ 2147483647 w 15039"/>
              <a:gd name="T5" fmla="*/ 2147483647 h 20927"/>
              <a:gd name="T6" fmla="*/ 0 60000 65536"/>
              <a:gd name="T7" fmla="*/ 0 60000 65536"/>
              <a:gd name="T8" fmla="*/ 0 60000 65536"/>
              <a:gd name="T9" fmla="*/ 0 w 15039"/>
              <a:gd name="T10" fmla="*/ 0 h 20927"/>
              <a:gd name="T11" fmla="*/ 15039 w 15039"/>
              <a:gd name="T12" fmla="*/ 20927 h 209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39" h="20927" fill="none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</a:path>
              <a:path w="15039" h="20927" stroke="0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  <a:lnTo>
                  <a:pt x="15039" y="20927"/>
                </a:lnTo>
                <a:lnTo>
                  <a:pt x="0" y="5422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rc 8"/>
          <p:cNvSpPr>
            <a:spLocks/>
          </p:cNvSpPr>
          <p:nvPr/>
        </p:nvSpPr>
        <p:spPr bwMode="auto">
          <a:xfrm>
            <a:off x="6004954" y="3799670"/>
            <a:ext cx="1531620" cy="2066926"/>
          </a:xfrm>
          <a:custGeom>
            <a:avLst/>
            <a:gdLst>
              <a:gd name="T0" fmla="*/ 2147483647 w 15445"/>
              <a:gd name="T1" fmla="*/ 0 h 20839"/>
              <a:gd name="T2" fmla="*/ 2147483647 w 15445"/>
              <a:gd name="T3" fmla="*/ 2147483647 h 20839"/>
              <a:gd name="T4" fmla="*/ 0 w 15445"/>
              <a:gd name="T5" fmla="*/ 2147483647 h 20839"/>
              <a:gd name="T6" fmla="*/ 0 60000 65536"/>
              <a:gd name="T7" fmla="*/ 0 60000 65536"/>
              <a:gd name="T8" fmla="*/ 0 60000 65536"/>
              <a:gd name="T9" fmla="*/ 0 w 15445"/>
              <a:gd name="T10" fmla="*/ 0 h 20839"/>
              <a:gd name="T11" fmla="*/ 15445 w 15445"/>
              <a:gd name="T12" fmla="*/ 20839 h 20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45" h="20839" fill="none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</a:path>
              <a:path w="15445" h="20839" stroke="0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  <a:lnTo>
                  <a:pt x="0" y="20839"/>
                </a:lnTo>
                <a:lnTo>
                  <a:pt x="568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6010670" y="3997790"/>
            <a:ext cx="108585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100328" y="3997790"/>
            <a:ext cx="107442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467870" y="4923622"/>
            <a:ext cx="12573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7576578" y="4900762"/>
            <a:ext cx="11430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987810" y="5803730"/>
            <a:ext cx="2205990" cy="137160"/>
            <a:chOff x="2228850" y="5029200"/>
            <a:chExt cx="1838325" cy="114300"/>
          </a:xfrm>
        </p:grpSpPr>
        <p:grpSp>
          <p:nvGrpSpPr>
            <p:cNvPr id="18461" name="Group 50"/>
            <p:cNvGrpSpPr>
              <a:grpSpLocks/>
            </p:cNvGrpSpPr>
            <p:nvPr/>
          </p:nvGrpSpPr>
          <p:grpSpPr bwMode="auto">
            <a:xfrm>
              <a:off x="2228850" y="5067300"/>
              <a:ext cx="1838325" cy="38100"/>
              <a:chOff x="2228850" y="5067300"/>
              <a:chExt cx="1838325" cy="38100"/>
            </a:xfrm>
          </p:grpSpPr>
          <p:sp>
            <p:nvSpPr>
              <p:cNvPr id="18463" name="Line 9"/>
              <p:cNvSpPr>
                <a:spLocks noChangeShapeType="1"/>
              </p:cNvSpPr>
              <p:nvPr/>
            </p:nvSpPr>
            <p:spPr bwMode="auto">
              <a:xfrm>
                <a:off x="2247900" y="5086350"/>
                <a:ext cx="1800225" cy="15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Oval 18"/>
              <p:cNvSpPr>
                <a:spLocks noChangeArrowheads="1"/>
              </p:cNvSpPr>
              <p:nvPr/>
            </p:nvSpPr>
            <p:spPr bwMode="auto">
              <a:xfrm>
                <a:off x="2228850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5" name="Oval 19"/>
              <p:cNvSpPr>
                <a:spLocks noChangeArrowheads="1"/>
              </p:cNvSpPr>
              <p:nvPr/>
            </p:nvSpPr>
            <p:spPr bwMode="auto">
              <a:xfrm>
                <a:off x="4029075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8462" name="Line 14"/>
            <p:cNvSpPr>
              <a:spLocks noChangeShapeType="1"/>
            </p:cNvSpPr>
            <p:nvPr/>
          </p:nvSpPr>
          <p:spPr bwMode="auto">
            <a:xfrm>
              <a:off x="3162300" y="5029200"/>
              <a:ext cx="158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8262378" y="571229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759208" y="572372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016509" y="3654892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dirty="0"/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7062228" y="3974930"/>
            <a:ext cx="45720" cy="4572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2798637">
            <a:off x="3523693" y="3528209"/>
            <a:ext cx="4973954" cy="4735830"/>
            <a:chOff x="576" y="960"/>
            <a:chExt cx="1872" cy="1872"/>
          </a:xfrm>
        </p:grpSpPr>
        <p:sp>
          <p:nvSpPr>
            <p:cNvPr id="18459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8812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10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6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223" grpId="0" animBg="1"/>
      <p:bldP spid="9224" grpId="0" animBg="1"/>
      <p:bldP spid="9231" grpId="0"/>
      <p:bldP spid="9232" grpId="0"/>
      <p:bldP spid="9233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692" y="802640"/>
            <a:ext cx="523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c) Vận dụng kiến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122" y="1770729"/>
            <a:ext cx="107565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 hình tam giác đều có cạnh bằng 2 cm.</a:t>
            </a:r>
          </a:p>
        </p:txBody>
      </p:sp>
      <p:sp>
        <p:nvSpPr>
          <p:cNvPr id="2" name="Oval 1"/>
          <p:cNvSpPr/>
          <p:nvPr/>
        </p:nvSpPr>
        <p:spPr>
          <a:xfrm>
            <a:off x="736922" y="19599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46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6922" y="14011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255018" y="13532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 kể tên các hình tam giác đều có trong hình sau: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1" y="2059842"/>
            <a:ext cx="3749040" cy="35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8800" y="551180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36085" y="558721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13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407418" y="6128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1: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Các tam giác AEF, ABC, ADC là các tam giác 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382018" y="6890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2: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giác MND là tam giác 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836085" y="2476500"/>
            <a:ext cx="1484188" cy="1485900"/>
            <a:chOff x="9836085" y="2476500"/>
            <a:chExt cx="1484188" cy="14859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836085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836085" y="2476500"/>
              <a:ext cx="1421892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836085" y="3962400"/>
              <a:ext cx="1484188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294873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086600" y="3456785"/>
            <a:ext cx="234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75771" y="2158532"/>
            <a:ext cx="4846320" cy="3428678"/>
            <a:chOff x="2075771" y="2158532"/>
            <a:chExt cx="4846320" cy="342867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771" y="2158532"/>
              <a:ext cx="4846320" cy="3216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541221" y="5054138"/>
              <a:ext cx="282633" cy="533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6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083E-6 -0.05864 L -0.18316 0.0586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8" y="586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  <p:bldP spid="12" grpId="0"/>
      <p:bldP spid="13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2972</TotalTime>
  <Words>487</Words>
  <Application>Microsoft Office PowerPoint</Application>
  <PresentationFormat>Custom</PresentationFormat>
  <Paragraphs>86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A3.OpenSansBold-San</vt:lpstr>
      <vt:lpstr>A3.OpenSans-San</vt:lpstr>
      <vt:lpstr>Arial</vt:lpstr>
      <vt:lpstr>Calibri</vt:lpstr>
      <vt:lpstr>Calibri Light</vt:lpstr>
      <vt:lpstr>SVN-Bariol</vt:lpstr>
      <vt:lpstr>SVN-Veneer</vt:lpstr>
      <vt:lpstr>Times New Roman</vt:lpstr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198</cp:revision>
  <dcterms:created xsi:type="dcterms:W3CDTF">2021-08-08T07:52:26Z</dcterms:created>
  <dcterms:modified xsi:type="dcterms:W3CDTF">2025-08-24T03:56:19Z</dcterms:modified>
</cp:coreProperties>
</file>