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59" r:id="rId2"/>
  </p:sldMasterIdLst>
  <p:notesMasterIdLst>
    <p:notesMasterId r:id="rId23"/>
  </p:notesMasterIdLst>
  <p:sldIdLst>
    <p:sldId id="256" r:id="rId3"/>
    <p:sldId id="257" r:id="rId4"/>
    <p:sldId id="293" r:id="rId5"/>
    <p:sldId id="274" r:id="rId6"/>
    <p:sldId id="264" r:id="rId7"/>
    <p:sldId id="294" r:id="rId8"/>
    <p:sldId id="286" r:id="rId9"/>
    <p:sldId id="295" r:id="rId10"/>
    <p:sldId id="296" r:id="rId11"/>
    <p:sldId id="297" r:id="rId12"/>
    <p:sldId id="298" r:id="rId13"/>
    <p:sldId id="258" r:id="rId14"/>
    <p:sldId id="299" r:id="rId15"/>
    <p:sldId id="261" r:id="rId16"/>
    <p:sldId id="263" r:id="rId17"/>
    <p:sldId id="269" r:id="rId18"/>
    <p:sldId id="300" r:id="rId19"/>
    <p:sldId id="301" r:id="rId20"/>
    <p:sldId id="267" r:id="rId21"/>
    <p:sldId id="302"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Source Sans Pro" panose="020B0604020202020204" charset="0"/>
      <p:regular r:id="rId28"/>
      <p:bold r:id="rId29"/>
      <p:italic r:id="rId30"/>
      <p:boldItalic r:id="rId31"/>
    </p:embeddedFont>
    <p:embeddedFont>
      <p:font typeface="Roboto Slab"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5C1"/>
    <a:srgbClr val="548235"/>
    <a:srgbClr val="FAD6BE"/>
    <a:srgbClr val="FFC000"/>
    <a:srgbClr val="FFF9E5"/>
    <a:srgbClr val="000000"/>
    <a:srgbClr val="C89800"/>
    <a:srgbClr val="E2EFD9"/>
    <a:srgbClr val="FDEBDF"/>
    <a:srgbClr val="EA6B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1FB10D-A61A-4DE4-8506-F670E7A89527}">
  <a:tblStyle styleId="{701FB10D-A61A-4DE4-8506-F670E7A895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98DAF6-0271-4389-B3DC-BA433CC306D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16BCD-A4AA-4E27-B954-E7C70995790A}" type="doc">
      <dgm:prSet loTypeId="urn:microsoft.com/office/officeart/2005/8/layout/arrow6" loCatId="process" qsTypeId="urn:microsoft.com/office/officeart/2005/8/quickstyle/simple2" qsCatId="simple" csTypeId="urn:microsoft.com/office/officeart/2005/8/colors/accent1_2" csCatId="accent1" phldr="1"/>
      <dgm:spPr/>
      <dgm:t>
        <a:bodyPr/>
        <a:lstStyle/>
        <a:p>
          <a:endParaRPr lang="en-US"/>
        </a:p>
      </dgm:t>
    </dgm:pt>
    <dgm:pt modelId="{649AB511-298F-44D3-9080-60E24C45FCE4}">
      <dgm:prSet phldrT="[Text]" custT="1"/>
      <dgm:spPr/>
      <dgm:t>
        <a:bodyPr/>
        <a:lstStyle/>
        <a:p>
          <a:pPr>
            <a:lnSpc>
              <a:spcPct val="150000"/>
            </a:lnSpc>
          </a:pPr>
          <a:r>
            <a:rPr lang="vi-VN" sz="2400" b="1" dirty="0" smtClean="0"/>
            <a:t>I. Nội dung của bản vẽ chi tiết</a:t>
          </a:r>
          <a:endParaRPr lang="en-US" sz="2400" b="1" dirty="0"/>
        </a:p>
      </dgm:t>
    </dgm:pt>
    <dgm:pt modelId="{6C4F0042-450C-46FD-8051-A0D0146395D6}" type="parTrans" cxnId="{0EE970D6-D38E-4226-840D-0D486A775742}">
      <dgm:prSet/>
      <dgm:spPr/>
      <dgm:t>
        <a:bodyPr/>
        <a:lstStyle/>
        <a:p>
          <a:endParaRPr lang="en-US" sz="2400"/>
        </a:p>
      </dgm:t>
    </dgm:pt>
    <dgm:pt modelId="{8B10F4E7-09E1-40F0-ABAC-CE020B279C2B}" type="sibTrans" cxnId="{0EE970D6-D38E-4226-840D-0D486A775742}">
      <dgm:prSet/>
      <dgm:spPr/>
      <dgm:t>
        <a:bodyPr/>
        <a:lstStyle/>
        <a:p>
          <a:endParaRPr lang="en-US" sz="2400"/>
        </a:p>
      </dgm:t>
    </dgm:pt>
    <dgm:pt modelId="{E44E6906-57E6-4E3A-BA56-F7701282BF07}">
      <dgm:prSet phldrT="[Text]" custT="1"/>
      <dgm:spPr/>
      <dgm:t>
        <a:bodyPr/>
        <a:lstStyle/>
        <a:p>
          <a:pPr>
            <a:lnSpc>
              <a:spcPct val="150000"/>
            </a:lnSpc>
          </a:pPr>
          <a:r>
            <a:rPr lang="vi-VN" sz="2400" b="1" dirty="0" smtClean="0"/>
            <a:t>II. Đọc bản vẽ chi tiết</a:t>
          </a:r>
          <a:endParaRPr lang="en-US" sz="2400" b="1" dirty="0"/>
        </a:p>
      </dgm:t>
    </dgm:pt>
    <dgm:pt modelId="{920BE24F-CEEE-42D3-BE4D-63F915D30864}" type="parTrans" cxnId="{EDA198E2-39BE-48C8-BD97-DF78E1F8A714}">
      <dgm:prSet/>
      <dgm:spPr/>
      <dgm:t>
        <a:bodyPr/>
        <a:lstStyle/>
        <a:p>
          <a:endParaRPr lang="en-US" sz="2400"/>
        </a:p>
      </dgm:t>
    </dgm:pt>
    <dgm:pt modelId="{D7DE49F9-3928-4B90-A390-95C244C0F16F}" type="sibTrans" cxnId="{EDA198E2-39BE-48C8-BD97-DF78E1F8A714}">
      <dgm:prSet/>
      <dgm:spPr/>
      <dgm:t>
        <a:bodyPr/>
        <a:lstStyle/>
        <a:p>
          <a:endParaRPr lang="en-US" sz="2400"/>
        </a:p>
      </dgm:t>
    </dgm:pt>
    <dgm:pt modelId="{D29E29C1-4E68-44BA-B965-179439DDD925}" type="pres">
      <dgm:prSet presAssocID="{CF416BCD-A4AA-4E27-B954-E7C70995790A}" presName="compositeShape" presStyleCnt="0">
        <dgm:presLayoutVars>
          <dgm:chMax val="2"/>
          <dgm:dir/>
          <dgm:resizeHandles val="exact"/>
        </dgm:presLayoutVars>
      </dgm:prSet>
      <dgm:spPr/>
      <dgm:t>
        <a:bodyPr/>
        <a:lstStyle/>
        <a:p>
          <a:endParaRPr lang="en-US"/>
        </a:p>
      </dgm:t>
    </dgm:pt>
    <dgm:pt modelId="{C7D49EF8-C52F-4E35-BEED-394DE7B07D59}" type="pres">
      <dgm:prSet presAssocID="{CF416BCD-A4AA-4E27-B954-E7C70995790A}" presName="ribbon" presStyleLbl="node1" presStyleIdx="0" presStyleCnt="1"/>
      <dgm:spPr>
        <a:solidFill>
          <a:schemeClr val="accent2"/>
        </a:solidFill>
      </dgm:spPr>
    </dgm:pt>
    <dgm:pt modelId="{261B7B6C-D045-4036-8CCB-344C490B9BBE}" type="pres">
      <dgm:prSet presAssocID="{CF416BCD-A4AA-4E27-B954-E7C70995790A}" presName="leftArrowText" presStyleLbl="node1" presStyleIdx="0" presStyleCnt="1" custScaleX="100250">
        <dgm:presLayoutVars>
          <dgm:chMax val="0"/>
          <dgm:bulletEnabled val="1"/>
        </dgm:presLayoutVars>
      </dgm:prSet>
      <dgm:spPr/>
      <dgm:t>
        <a:bodyPr/>
        <a:lstStyle/>
        <a:p>
          <a:endParaRPr lang="en-US"/>
        </a:p>
      </dgm:t>
    </dgm:pt>
    <dgm:pt modelId="{193D47B1-6DEE-45D0-9298-F005D3CA5D6C}" type="pres">
      <dgm:prSet presAssocID="{CF416BCD-A4AA-4E27-B954-E7C70995790A}" presName="rightArrowText" presStyleLbl="node1" presStyleIdx="0" presStyleCnt="1" custScaleX="78135" custLinFactNeighborX="-4054">
        <dgm:presLayoutVars>
          <dgm:chMax val="0"/>
          <dgm:bulletEnabled val="1"/>
        </dgm:presLayoutVars>
      </dgm:prSet>
      <dgm:spPr/>
      <dgm:t>
        <a:bodyPr/>
        <a:lstStyle/>
        <a:p>
          <a:endParaRPr lang="en-US"/>
        </a:p>
      </dgm:t>
    </dgm:pt>
  </dgm:ptLst>
  <dgm:cxnLst>
    <dgm:cxn modelId="{EDA198E2-39BE-48C8-BD97-DF78E1F8A714}" srcId="{CF416BCD-A4AA-4E27-B954-E7C70995790A}" destId="{E44E6906-57E6-4E3A-BA56-F7701282BF07}" srcOrd="1" destOrd="0" parTransId="{920BE24F-CEEE-42D3-BE4D-63F915D30864}" sibTransId="{D7DE49F9-3928-4B90-A390-95C244C0F16F}"/>
    <dgm:cxn modelId="{0EE970D6-D38E-4226-840D-0D486A775742}" srcId="{CF416BCD-A4AA-4E27-B954-E7C70995790A}" destId="{649AB511-298F-44D3-9080-60E24C45FCE4}" srcOrd="0" destOrd="0" parTransId="{6C4F0042-450C-46FD-8051-A0D0146395D6}" sibTransId="{8B10F4E7-09E1-40F0-ABAC-CE020B279C2B}"/>
    <dgm:cxn modelId="{FFB69502-8948-4A17-AEDC-3A50AF8459FB}" type="presOf" srcId="{649AB511-298F-44D3-9080-60E24C45FCE4}" destId="{261B7B6C-D045-4036-8CCB-344C490B9BBE}" srcOrd="0" destOrd="0" presId="urn:microsoft.com/office/officeart/2005/8/layout/arrow6"/>
    <dgm:cxn modelId="{BAEFA35A-1A4E-4962-A9C5-4273D3F1D0D9}" type="presOf" srcId="{E44E6906-57E6-4E3A-BA56-F7701282BF07}" destId="{193D47B1-6DEE-45D0-9298-F005D3CA5D6C}" srcOrd="0" destOrd="0" presId="urn:microsoft.com/office/officeart/2005/8/layout/arrow6"/>
    <dgm:cxn modelId="{368D1DE2-F9BB-4A5D-B0AA-0F648DF6AA0A}" type="presOf" srcId="{CF416BCD-A4AA-4E27-B954-E7C70995790A}" destId="{D29E29C1-4E68-44BA-B965-179439DDD925}" srcOrd="0" destOrd="0" presId="urn:microsoft.com/office/officeart/2005/8/layout/arrow6"/>
    <dgm:cxn modelId="{FFB48E9D-57DE-42FA-986D-089462389193}" type="presParOf" srcId="{D29E29C1-4E68-44BA-B965-179439DDD925}" destId="{C7D49EF8-C52F-4E35-BEED-394DE7B07D59}" srcOrd="0" destOrd="0" presId="urn:microsoft.com/office/officeart/2005/8/layout/arrow6"/>
    <dgm:cxn modelId="{EFDA09D6-E72E-46DB-AFEC-0423783EDCD5}" type="presParOf" srcId="{D29E29C1-4E68-44BA-B965-179439DDD925}" destId="{261B7B6C-D045-4036-8CCB-344C490B9BBE}" srcOrd="1" destOrd="0" presId="urn:microsoft.com/office/officeart/2005/8/layout/arrow6"/>
    <dgm:cxn modelId="{C57CD200-2D5A-4C0A-830D-2D8CC86E37E0}" type="presParOf" srcId="{D29E29C1-4E68-44BA-B965-179439DDD925}" destId="{193D47B1-6DEE-45D0-9298-F005D3CA5D6C}"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49EF8-C52F-4E35-BEED-394DE7B07D59}">
      <dsp:nvSpPr>
        <dsp:cNvPr id="0" name=""/>
        <dsp:cNvSpPr/>
      </dsp:nvSpPr>
      <dsp:spPr>
        <a:xfrm>
          <a:off x="0" y="314382"/>
          <a:ext cx="7147389" cy="2858955"/>
        </a:xfrm>
        <a:prstGeom prst="leftRightRibbon">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61B7B6C-D045-4036-8CCB-344C490B9BBE}">
      <dsp:nvSpPr>
        <dsp:cNvPr id="0" name=""/>
        <dsp:cNvSpPr/>
      </dsp:nvSpPr>
      <dsp:spPr>
        <a:xfrm>
          <a:off x="854738" y="814699"/>
          <a:ext cx="2364534" cy="1400888"/>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150000"/>
            </a:lnSpc>
            <a:spcBef>
              <a:spcPct val="0"/>
            </a:spcBef>
            <a:spcAft>
              <a:spcPct val="35000"/>
            </a:spcAft>
          </a:pPr>
          <a:r>
            <a:rPr lang="vi-VN" sz="2400" b="1" kern="1200" dirty="0" smtClean="0"/>
            <a:t>I. Nội dung của bản vẽ chi tiết</a:t>
          </a:r>
          <a:endParaRPr lang="en-US" sz="2400" b="1" kern="1200" dirty="0"/>
        </a:p>
      </dsp:txBody>
      <dsp:txXfrm>
        <a:off x="854738" y="814699"/>
        <a:ext cx="2364534" cy="1400888"/>
      </dsp:txXfrm>
    </dsp:sp>
    <dsp:sp modelId="{193D47B1-6DEE-45D0-9298-F005D3CA5D6C}">
      <dsp:nvSpPr>
        <dsp:cNvPr id="0" name=""/>
        <dsp:cNvSpPr/>
      </dsp:nvSpPr>
      <dsp:spPr>
        <a:xfrm>
          <a:off x="3765431" y="1272132"/>
          <a:ext cx="2177998" cy="1400888"/>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150000"/>
            </a:lnSpc>
            <a:spcBef>
              <a:spcPct val="0"/>
            </a:spcBef>
            <a:spcAft>
              <a:spcPct val="35000"/>
            </a:spcAft>
          </a:pPr>
          <a:r>
            <a:rPr lang="vi-VN" sz="2400" b="1" kern="1200" dirty="0" smtClean="0"/>
            <a:t>II. Đọc bản vẽ chi tiết</a:t>
          </a:r>
          <a:endParaRPr lang="en-US" sz="2400" b="1" kern="1200" dirty="0"/>
        </a:p>
      </dsp:txBody>
      <dsp:txXfrm>
        <a:off x="3765431" y="1272132"/>
        <a:ext cx="2177998" cy="1400888"/>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283020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3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6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804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002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2926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1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9016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959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96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757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337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91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bf1dbd17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bf1dbd17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845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17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93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8309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12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916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83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066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306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836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89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691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31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Google Shape;51;p7"/>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2" name="Google Shape;52;p7"/>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3" name="Google Shape;53;p7"/>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a:off x="457200" y="4055343"/>
            <a:ext cx="8229600" cy="3687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60" name="Google Shape;60;p9"/>
          <p:cNvSpPr txBox="1">
            <a:spLocks noGrp="1"/>
          </p:cNvSpPr>
          <p:nvPr>
            <p:ph type="sldNum" idx="12"/>
          </p:nvPr>
        </p:nvSpPr>
        <p:spPr>
          <a:xfrm>
            <a:off x="-92"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6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09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rPr>
              <a:pPr>
                <a:buClrTx/>
                <a:buFontTx/>
                <a:buNone/>
              </a:pPr>
              <a:t>6/24/2023</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177834977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1.sv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1.sv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8" Type="http://schemas.openxmlformats.org/officeDocument/2006/relationships/image" Target="../media/image17.svg"/><Relationship Id="rId3" Type="http://schemas.openxmlformats.org/officeDocument/2006/relationships/image" Target="../media/image8.png"/><Relationship Id="rId7" Type="http://schemas.openxmlformats.org/officeDocument/2006/relationships/image" Target="../media/image33.svg"/><Relationship Id="rId17"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image" Target="../media/image15.svg"/><Relationship Id="rId1" Type="http://schemas.openxmlformats.org/officeDocument/2006/relationships/slideLayout" Target="../slideLayouts/slideLayout14.xml"/><Relationship Id="rId19" Type="http://schemas.openxmlformats.org/officeDocument/2006/relationships/image" Target="../media/image1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23" Type="http://schemas.openxmlformats.org/officeDocument/2006/relationships/image" Target="../media/image14.png"/><Relationship Id="rId4" Type="http://schemas.openxmlformats.org/officeDocument/2006/relationships/diagramLayout" Target="../diagrams/layout1.xml"/><Relationship Id="rId22" Type="http://schemas.openxmlformats.org/officeDocument/2006/relationships/image" Target="../media/image27.svg"/><Relationship Id="rId1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667820" y="1734996"/>
            <a:ext cx="8085761" cy="1159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400" dirty="0" smtClean="0">
                <a:solidFill>
                  <a:schemeClr val="accent2">
                    <a:lumMod val="75000"/>
                  </a:schemeClr>
                </a:solidFill>
                <a:latin typeface="+mn-lt"/>
              </a:rPr>
              <a:t>CHÀO MỪNG CẢ LỚP </a:t>
            </a:r>
            <a:br>
              <a:rPr lang="vi-VN" sz="4400" dirty="0" smtClean="0">
                <a:solidFill>
                  <a:schemeClr val="accent2">
                    <a:lumMod val="75000"/>
                  </a:schemeClr>
                </a:solidFill>
                <a:latin typeface="+mn-lt"/>
              </a:rPr>
            </a:br>
            <a:r>
              <a:rPr lang="vi-VN" sz="4400" dirty="0" smtClean="0">
                <a:solidFill>
                  <a:schemeClr val="accent2">
                    <a:lumMod val="75000"/>
                  </a:schemeClr>
                </a:solidFill>
                <a:latin typeface="+mn-lt"/>
              </a:rPr>
              <a:t>ĐẾN VỚI BÀI HỌC HÔM NAY! </a:t>
            </a:r>
            <a:endParaRPr sz="4400" dirty="0">
              <a:solidFill>
                <a:schemeClr val="accent2">
                  <a:lumMod val="75000"/>
                </a:schemeClr>
              </a:solidFill>
              <a:latin typeface="+mn-lt"/>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E8E8E8"/>
              </a:clrFrom>
              <a:clrTo>
                <a:srgbClr val="E8E8E8">
                  <a:alpha val="0"/>
                </a:srgbClr>
              </a:clrTo>
            </a:clrChange>
            <a:extLst>
              <a:ext uri="{28A0092B-C50C-407E-A947-70E740481C1C}">
                <a14:useLocalDpi xmlns:a14="http://schemas.microsoft.com/office/drawing/2010/main" val="0"/>
              </a:ext>
            </a:extLst>
          </a:blip>
          <a:stretch>
            <a:fillRect/>
          </a:stretch>
        </p:blipFill>
        <p:spPr>
          <a:xfrm>
            <a:off x="1836707" y="332522"/>
            <a:ext cx="5470401" cy="4095640"/>
          </a:xfrm>
          <a:prstGeom prst="rect">
            <a:avLst/>
          </a:prstGeom>
        </p:spPr>
      </p:pic>
      <p:sp>
        <p:nvSpPr>
          <p:cNvPr id="9" name="Rectangle 8"/>
          <p:cNvSpPr/>
          <p:nvPr/>
        </p:nvSpPr>
        <p:spPr>
          <a:xfrm>
            <a:off x="7307108" y="3722680"/>
            <a:ext cx="1800493" cy="369332"/>
          </a:xfrm>
          <a:prstGeom prst="rect">
            <a:avLst/>
          </a:prstGeom>
        </p:spPr>
        <p:txBody>
          <a:bodyPr wrap="none">
            <a:spAutoFit/>
          </a:bodyPr>
          <a:lstStyle/>
          <a:p>
            <a:r>
              <a:rPr lang="vi-VN" sz="1800" dirty="0" err="1" smtClean="0"/>
              <a:t>T</a:t>
            </a:r>
            <a:r>
              <a:rPr lang="en-US" sz="1800" dirty="0" err="1" smtClean="0"/>
              <a:t>ên</a:t>
            </a:r>
            <a:r>
              <a:rPr lang="en-US" sz="1800" dirty="0" smtClean="0"/>
              <a:t> </a:t>
            </a:r>
            <a:r>
              <a:rPr lang="en-US" sz="1800" dirty="0" err="1"/>
              <a:t>là</a:t>
            </a:r>
            <a:r>
              <a:rPr lang="en-US" sz="1800" dirty="0"/>
              <a:t> </a:t>
            </a:r>
            <a:r>
              <a:rPr lang="en-US" sz="1800" b="1" dirty="0" err="1">
                <a:solidFill>
                  <a:srgbClr val="C00000"/>
                </a:solidFill>
              </a:rPr>
              <a:t>Đầu</a:t>
            </a:r>
            <a:r>
              <a:rPr lang="en-US" sz="1800" b="1" dirty="0">
                <a:solidFill>
                  <a:srgbClr val="C00000"/>
                </a:solidFill>
              </a:rPr>
              <a:t> </a:t>
            </a:r>
            <a:r>
              <a:rPr lang="en-US" sz="1800" b="1" dirty="0" err="1">
                <a:solidFill>
                  <a:srgbClr val="C00000"/>
                </a:solidFill>
              </a:rPr>
              <a:t>côn</a:t>
            </a:r>
            <a:endParaRPr lang="en-US" sz="1800" b="1" dirty="0">
              <a:solidFill>
                <a:srgbClr val="C00000"/>
              </a:solidFill>
            </a:endParaRPr>
          </a:p>
        </p:txBody>
      </p:sp>
      <p:cxnSp>
        <p:nvCxnSpPr>
          <p:cNvPr id="11" name="Straight Arrow Connector 10"/>
          <p:cNvCxnSpPr/>
          <p:nvPr/>
        </p:nvCxnSpPr>
        <p:spPr>
          <a:xfrm>
            <a:off x="6852863" y="3462391"/>
            <a:ext cx="791110" cy="260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11553" y="1952090"/>
            <a:ext cx="650227" cy="4348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307108" y="1528125"/>
            <a:ext cx="1915909" cy="369332"/>
          </a:xfrm>
          <a:prstGeom prst="rect">
            <a:avLst/>
          </a:prstGeom>
        </p:spPr>
        <p:txBody>
          <a:bodyPr wrap="none">
            <a:spAutoFit/>
          </a:bodyPr>
          <a:lstStyle/>
          <a:p>
            <a:r>
              <a:rPr lang="vi-VN" sz="1800" dirty="0" err="1" smtClean="0"/>
              <a:t>Y</a:t>
            </a:r>
            <a:r>
              <a:rPr lang="en-US" sz="1800" dirty="0" err="1" smtClean="0"/>
              <a:t>êu</a:t>
            </a:r>
            <a:r>
              <a:rPr lang="en-US" sz="1800" dirty="0" smtClean="0"/>
              <a:t> </a:t>
            </a:r>
            <a:r>
              <a:rPr lang="en-US" sz="1800" dirty="0" err="1"/>
              <a:t>cầu</a:t>
            </a:r>
            <a:r>
              <a:rPr lang="en-US" sz="1800" dirty="0"/>
              <a:t> </a:t>
            </a:r>
            <a:r>
              <a:rPr lang="en-US" sz="1800" dirty="0" err="1"/>
              <a:t>kĩ</a:t>
            </a:r>
            <a:r>
              <a:rPr lang="en-US" sz="1800" dirty="0"/>
              <a:t> </a:t>
            </a:r>
            <a:r>
              <a:rPr lang="en-US" sz="1800" dirty="0" err="1"/>
              <a:t>thuật</a:t>
            </a:r>
            <a:r>
              <a:rPr lang="en-US" sz="1800" dirty="0"/>
              <a:t> </a:t>
            </a:r>
          </a:p>
        </p:txBody>
      </p:sp>
      <p:sp>
        <p:nvSpPr>
          <p:cNvPr id="17" name="Rectangle 16"/>
          <p:cNvSpPr/>
          <p:nvPr/>
        </p:nvSpPr>
        <p:spPr>
          <a:xfrm>
            <a:off x="62829" y="332522"/>
            <a:ext cx="1718554" cy="2585323"/>
          </a:xfrm>
          <a:prstGeom prst="rect">
            <a:avLst/>
          </a:prstGeom>
        </p:spPr>
        <p:txBody>
          <a:bodyPr wrap="square">
            <a:spAutoFit/>
          </a:bodyPr>
          <a:lstStyle/>
          <a:p>
            <a:pPr algn="just">
              <a:lnSpc>
                <a:spcPct val="150000"/>
              </a:lnSpc>
            </a:pPr>
            <a:r>
              <a:rPr lang="en-US" sz="1800" dirty="0" err="1"/>
              <a:t>Hình</a:t>
            </a:r>
            <a:r>
              <a:rPr lang="en-US" sz="1800" dirty="0"/>
              <a:t> </a:t>
            </a:r>
            <a:r>
              <a:rPr lang="en-US" sz="1800" dirty="0" err="1"/>
              <a:t>dạng</a:t>
            </a:r>
            <a:r>
              <a:rPr lang="en-US" sz="1800" dirty="0"/>
              <a:t> </a:t>
            </a:r>
            <a:r>
              <a:rPr lang="en-US" sz="1800" dirty="0" err="1"/>
              <a:t>bên</a:t>
            </a:r>
            <a:r>
              <a:rPr lang="en-US" sz="1800" dirty="0"/>
              <a:t> </a:t>
            </a:r>
            <a:r>
              <a:rPr lang="en-US" sz="1800" dirty="0" err="1"/>
              <a:t>ngoài</a:t>
            </a:r>
            <a:r>
              <a:rPr lang="en-US" sz="1800" dirty="0"/>
              <a:t> </a:t>
            </a:r>
            <a:r>
              <a:rPr lang="en-US" sz="1800" dirty="0" err="1"/>
              <a:t>bao</a:t>
            </a:r>
            <a:r>
              <a:rPr lang="en-US" sz="1800" dirty="0"/>
              <a:t> </a:t>
            </a:r>
            <a:r>
              <a:rPr lang="en-US" sz="1800" dirty="0" err="1"/>
              <a:t>gồm</a:t>
            </a:r>
            <a:r>
              <a:rPr lang="en-US" sz="1800" dirty="0"/>
              <a:t> </a:t>
            </a:r>
            <a:r>
              <a:rPr lang="en-US" sz="1800" dirty="0" err="1"/>
              <a:t>một</a:t>
            </a:r>
            <a:r>
              <a:rPr lang="en-US" sz="1800" dirty="0"/>
              <a:t> </a:t>
            </a:r>
            <a:r>
              <a:rPr lang="en-US" sz="1800" dirty="0" err="1"/>
              <a:t>phần</a:t>
            </a:r>
            <a:r>
              <a:rPr lang="en-US" sz="1800" dirty="0"/>
              <a:t> </a:t>
            </a:r>
            <a:r>
              <a:rPr lang="en-US" sz="1800" dirty="0" err="1"/>
              <a:t>hình</a:t>
            </a:r>
            <a:r>
              <a:rPr lang="en-US" sz="1800" dirty="0"/>
              <a:t> </a:t>
            </a:r>
            <a:r>
              <a:rPr lang="en-US" sz="1800" dirty="0" err="1"/>
              <a:t>nón</a:t>
            </a:r>
            <a:r>
              <a:rPr lang="en-US" sz="1800" dirty="0"/>
              <a:t> </a:t>
            </a:r>
            <a:r>
              <a:rPr lang="en-US" sz="1800" dirty="0" err="1"/>
              <a:t>cụt</a:t>
            </a:r>
            <a:r>
              <a:rPr lang="en-US" sz="1800" dirty="0"/>
              <a:t> </a:t>
            </a:r>
            <a:r>
              <a:rPr lang="en-US" sz="1800" dirty="0" err="1"/>
              <a:t>và</a:t>
            </a:r>
            <a:r>
              <a:rPr lang="en-US" sz="1800" dirty="0"/>
              <a:t> </a:t>
            </a:r>
            <a:r>
              <a:rPr lang="en-US" sz="1800" dirty="0" err="1"/>
              <a:t>một</a:t>
            </a:r>
            <a:r>
              <a:rPr lang="en-US" sz="1800" dirty="0"/>
              <a:t> </a:t>
            </a:r>
            <a:r>
              <a:rPr lang="en-US" sz="1800" dirty="0" err="1"/>
              <a:t>phần</a:t>
            </a:r>
            <a:r>
              <a:rPr lang="en-US" sz="1800" dirty="0"/>
              <a:t> </a:t>
            </a:r>
            <a:r>
              <a:rPr lang="en-US" sz="1800" dirty="0" err="1"/>
              <a:t>hình</a:t>
            </a:r>
            <a:r>
              <a:rPr lang="en-US" sz="1800" dirty="0"/>
              <a:t> </a:t>
            </a:r>
            <a:r>
              <a:rPr lang="en-US" sz="1800" dirty="0" err="1"/>
              <a:t>trụ</a:t>
            </a:r>
            <a:r>
              <a:rPr lang="en-US" sz="1800" dirty="0"/>
              <a:t> </a:t>
            </a:r>
            <a:r>
              <a:rPr lang="en-US" sz="1800" dirty="0" err="1"/>
              <a:t>nối</a:t>
            </a:r>
            <a:r>
              <a:rPr lang="en-US" sz="1800" dirty="0"/>
              <a:t> </a:t>
            </a:r>
            <a:r>
              <a:rPr lang="en-US" sz="1800" dirty="0" err="1" smtClean="0"/>
              <a:t>liền</a:t>
            </a:r>
            <a:r>
              <a:rPr lang="vi-VN" sz="1800" dirty="0" smtClean="0"/>
              <a:t>:</a:t>
            </a:r>
            <a:endParaRPr lang="en-US" sz="1800" dirty="0"/>
          </a:p>
        </p:txBody>
      </p:sp>
      <p:cxnSp>
        <p:nvCxnSpPr>
          <p:cNvPr id="19" name="Straight Arrow Connector 18"/>
          <p:cNvCxnSpPr/>
          <p:nvPr/>
        </p:nvCxnSpPr>
        <p:spPr>
          <a:xfrm flipH="1" flipV="1">
            <a:off x="1726058" y="636998"/>
            <a:ext cx="976045" cy="4417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stretch>
            <a:fillRect/>
          </a:stretch>
        </p:blipFill>
        <p:spPr>
          <a:xfrm rot="3363781">
            <a:off x="8058492" y="-59878"/>
            <a:ext cx="1033242" cy="866590"/>
          </a:xfrm>
          <a:prstGeom prst="rect">
            <a:avLst/>
          </a:prstGeom>
        </p:spPr>
      </p:pic>
      <p:pic>
        <p:nvPicPr>
          <p:cNvPr id="23" name="Picture 22"/>
          <p:cNvPicPr>
            <a:picLocks noChangeAspect="1"/>
          </p:cNvPicPr>
          <p:nvPr/>
        </p:nvPicPr>
        <p:blipFill>
          <a:blip r:embed="rId3"/>
          <a:stretch>
            <a:fillRect/>
          </a:stretch>
        </p:blipFill>
        <p:spPr>
          <a:xfrm rot="14788591">
            <a:off x="87722" y="4307457"/>
            <a:ext cx="1043477" cy="875175"/>
          </a:xfrm>
          <a:prstGeom prst="rect">
            <a:avLst/>
          </a:prstGeom>
        </p:spPr>
      </p:pic>
    </p:spTree>
    <p:extLst>
      <p:ext uri="{BB962C8B-B14F-4D97-AF65-F5344CB8AC3E}">
        <p14:creationId xmlns:p14="http://schemas.microsoft.com/office/powerpoint/2010/main" val="204347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59236" y="-184935"/>
            <a:ext cx="6136926" cy="4222679"/>
            <a:chOff x="1733079" y="205483"/>
            <a:chExt cx="6136926" cy="4222679"/>
          </a:xfrm>
        </p:grpSpPr>
        <p:pic>
          <p:nvPicPr>
            <p:cNvPr id="8" name="Picture 7"/>
            <p:cNvPicPr>
              <a:picLocks noChangeAspect="1"/>
            </p:cNvPicPr>
            <p:nvPr/>
          </p:nvPicPr>
          <p:blipFill>
            <a:blip r:embed="rId2">
              <a:clrChange>
                <a:clrFrom>
                  <a:srgbClr val="E8E8E8"/>
                </a:clrFrom>
                <a:clrTo>
                  <a:srgbClr val="E8E8E8">
                    <a:alpha val="0"/>
                  </a:srgbClr>
                </a:clrTo>
              </a:clrChange>
              <a:extLst>
                <a:ext uri="{28A0092B-C50C-407E-A947-70E740481C1C}">
                  <a14:useLocalDpi xmlns:a14="http://schemas.microsoft.com/office/drawing/2010/main" val="0"/>
                </a:ext>
              </a:extLst>
            </a:blip>
            <a:stretch>
              <a:fillRect/>
            </a:stretch>
          </p:blipFill>
          <p:spPr>
            <a:xfrm>
              <a:off x="1836707" y="332522"/>
              <a:ext cx="5470401" cy="4095640"/>
            </a:xfrm>
            <a:prstGeom prst="rect">
              <a:avLst/>
            </a:prstGeom>
          </p:spPr>
        </p:pic>
        <p:sp>
          <p:nvSpPr>
            <p:cNvPr id="2" name="Rectangle 1"/>
            <p:cNvSpPr/>
            <p:nvPr/>
          </p:nvSpPr>
          <p:spPr>
            <a:xfrm>
              <a:off x="1781383" y="205483"/>
              <a:ext cx="5677655" cy="47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33079" y="2808578"/>
              <a:ext cx="5574029" cy="1619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77703" y="568827"/>
              <a:ext cx="1292302" cy="2492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76228" y="2298634"/>
              <a:ext cx="1292302" cy="619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81383" y="568827"/>
              <a:ext cx="103628" cy="2349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1044258" y="2385017"/>
            <a:ext cx="7151904" cy="2112822"/>
          </a:xfrm>
          <a:prstGeom prst="rect">
            <a:avLst/>
          </a:prstGeom>
        </p:spPr>
        <p:txBody>
          <a:bodyPr wrap="square">
            <a:spAutoFit/>
          </a:bodyPr>
          <a:lstStyle/>
          <a:p>
            <a:pPr marL="285750" indent="-285750" algn="just">
              <a:lnSpc>
                <a:spcPct val="170000"/>
              </a:lnSpc>
              <a:buFont typeface="Wingdings" panose="05000000000000000000" pitchFamily="2" charset="2"/>
              <a:buChar char="Ø"/>
            </a:pPr>
            <a:r>
              <a:rPr lang="vi-VN" sz="2000" dirty="0" smtClean="0"/>
              <a:t>Phần </a:t>
            </a:r>
            <a:r>
              <a:rPr lang="vi-VN" sz="2000" dirty="0"/>
              <a:t>hình nón cụt (côn) có chiều dài 30 mm, đường kính đầu nhỏ 20 mm và đường kính đầu lớn 30 mm. </a:t>
            </a:r>
          </a:p>
          <a:p>
            <a:pPr marL="285750" indent="-285750" algn="just">
              <a:lnSpc>
                <a:spcPct val="170000"/>
              </a:lnSpc>
              <a:buFont typeface="Wingdings" panose="05000000000000000000" pitchFamily="2" charset="2"/>
              <a:buChar char="Ø"/>
            </a:pPr>
            <a:r>
              <a:rPr lang="vi-VN" sz="2000" dirty="0" smtClean="0"/>
              <a:t>Phần </a:t>
            </a:r>
            <a:r>
              <a:rPr lang="vi-VN" sz="2000" dirty="0"/>
              <a:t>hình trụ có chiều dài 10 mm và đường kính 30 mm.</a:t>
            </a:r>
          </a:p>
          <a:p>
            <a:pPr marL="285750" indent="-285750" algn="just">
              <a:lnSpc>
                <a:spcPct val="170000"/>
              </a:lnSpc>
              <a:buFont typeface="Wingdings" panose="05000000000000000000" pitchFamily="2" charset="2"/>
              <a:buChar char="Ø"/>
            </a:pPr>
            <a:r>
              <a:rPr lang="vi-VN" sz="2000" dirty="0" smtClean="0"/>
              <a:t>Bên </a:t>
            </a:r>
            <a:r>
              <a:rPr lang="vi-VN" sz="2000" dirty="0"/>
              <a:t>trong chi tiết có một lỗ trụ có đường kính 10 mm.</a:t>
            </a:r>
          </a:p>
        </p:txBody>
      </p:sp>
      <p:pic>
        <p:nvPicPr>
          <p:cNvPr id="18" name="Picture 17"/>
          <p:cNvPicPr>
            <a:picLocks noChangeAspect="1"/>
          </p:cNvPicPr>
          <p:nvPr/>
        </p:nvPicPr>
        <p:blipFill>
          <a:blip r:embed="rId3"/>
          <a:stretch>
            <a:fillRect/>
          </a:stretch>
        </p:blipFill>
        <p:spPr>
          <a:xfrm rot="3363781">
            <a:off x="8058492" y="-59878"/>
            <a:ext cx="1033242" cy="866590"/>
          </a:xfrm>
          <a:prstGeom prst="rect">
            <a:avLst/>
          </a:prstGeom>
        </p:spPr>
      </p:pic>
      <p:pic>
        <p:nvPicPr>
          <p:cNvPr id="20" name="Picture 19"/>
          <p:cNvPicPr>
            <a:picLocks noChangeAspect="1"/>
          </p:cNvPicPr>
          <p:nvPr/>
        </p:nvPicPr>
        <p:blipFill>
          <a:blip r:embed="rId3"/>
          <a:stretch>
            <a:fillRect/>
          </a:stretch>
        </p:blipFill>
        <p:spPr>
          <a:xfrm rot="14788591">
            <a:off x="87722" y="4307457"/>
            <a:ext cx="1043477" cy="875175"/>
          </a:xfrm>
          <a:prstGeom prst="rect">
            <a:avLst/>
          </a:prstGeom>
        </p:spPr>
      </p:pic>
    </p:spTree>
    <p:extLst>
      <p:ext uri="{BB962C8B-B14F-4D97-AF65-F5344CB8AC3E}">
        <p14:creationId xmlns:p14="http://schemas.microsoft.com/office/powerpoint/2010/main" val="145208662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11" name="Google Shape;140;p20"/>
          <p:cNvSpPr txBox="1">
            <a:spLocks/>
          </p:cNvSpPr>
          <p:nvPr/>
        </p:nvSpPr>
        <p:spPr>
          <a:xfrm>
            <a:off x="786150" y="179059"/>
            <a:ext cx="7571700" cy="7026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C00000"/>
                </a:solidFill>
                <a:latin typeface="+mn-lt"/>
              </a:rPr>
              <a:t>2</a:t>
            </a:r>
            <a:r>
              <a:rPr lang="vi-VN" sz="2400" b="1" dirty="0" smtClean="0">
                <a:solidFill>
                  <a:srgbClr val="C00000"/>
                </a:solidFill>
                <a:latin typeface="+mn-lt"/>
              </a:rPr>
              <a:t>. Đọc bản vẽ chi tiết</a:t>
            </a:r>
            <a:endParaRPr lang="vi-VN" sz="2400" b="1" dirty="0">
              <a:solidFill>
                <a:srgbClr val="C00000"/>
              </a:solidFill>
              <a:latin typeface="+mn-lt"/>
            </a:endParaRPr>
          </a:p>
        </p:txBody>
      </p:sp>
      <p:pic>
        <p:nvPicPr>
          <p:cNvPr id="3" name="Picture 2"/>
          <p:cNvPicPr>
            <a:picLocks noChangeAspect="1"/>
          </p:cNvPicPr>
          <p:nvPr/>
        </p:nvPicPr>
        <p:blipFill>
          <a:blip r:embed="rId4">
            <a:clrChange>
              <a:clrFrom>
                <a:srgbClr val="E8E8E8"/>
              </a:clrFrom>
              <a:clrTo>
                <a:srgbClr val="E8E8E8">
                  <a:alpha val="0"/>
                </a:srgbClr>
              </a:clrTo>
            </a:clrChange>
            <a:extLst>
              <a:ext uri="{28A0092B-C50C-407E-A947-70E740481C1C}">
                <a14:useLocalDpi xmlns:a14="http://schemas.microsoft.com/office/drawing/2010/main" val="0"/>
              </a:ext>
            </a:extLst>
          </a:blip>
          <a:stretch>
            <a:fillRect/>
          </a:stretch>
        </p:blipFill>
        <p:spPr>
          <a:xfrm>
            <a:off x="3955550" y="1150736"/>
            <a:ext cx="5095982" cy="3797553"/>
          </a:xfrm>
          <a:prstGeom prst="rect">
            <a:avLst/>
          </a:prstGeom>
        </p:spPr>
      </p:pic>
      <p:grpSp>
        <p:nvGrpSpPr>
          <p:cNvPr id="6" name="Group 5"/>
          <p:cNvGrpSpPr/>
          <p:nvPr/>
        </p:nvGrpSpPr>
        <p:grpSpPr>
          <a:xfrm>
            <a:off x="786150" y="1253478"/>
            <a:ext cx="3025738" cy="2676782"/>
            <a:chOff x="786150" y="1253478"/>
            <a:chExt cx="3025738" cy="2676782"/>
          </a:xfrm>
        </p:grpSpPr>
        <p:sp>
          <p:nvSpPr>
            <p:cNvPr id="2" name="Rectangle 1"/>
            <p:cNvSpPr/>
            <p:nvPr/>
          </p:nvSpPr>
          <p:spPr>
            <a:xfrm>
              <a:off x="786150" y="1991268"/>
              <a:ext cx="3025738" cy="1938992"/>
            </a:xfrm>
            <a:prstGeom prst="rect">
              <a:avLst/>
            </a:prstGeom>
          </p:spPr>
          <p:txBody>
            <a:bodyPr wrap="square">
              <a:spAutoFit/>
            </a:bodyPr>
            <a:lstStyle/>
            <a:p>
              <a:pPr algn="just">
                <a:lnSpc>
                  <a:spcPct val="150000"/>
                </a:lnSpc>
              </a:pPr>
              <a:r>
                <a:rPr lang="vi-VN" sz="2000" dirty="0" err="1"/>
                <a:t>Đ</a:t>
              </a:r>
              <a:r>
                <a:rPr lang="en-US" sz="2000" dirty="0" err="1" smtClean="0"/>
                <a:t>ọc</a:t>
              </a:r>
              <a:r>
                <a:rPr lang="en-US" sz="2000" dirty="0" smtClean="0"/>
                <a:t> </a:t>
              </a:r>
              <a:r>
                <a:rPr lang="en-US" sz="2000" dirty="0" err="1"/>
                <a:t>nội</a:t>
              </a:r>
              <a:r>
                <a:rPr lang="en-US" sz="2000" dirty="0"/>
                <a:t> dung </a:t>
              </a:r>
              <a:r>
                <a:rPr lang="en-US" sz="2000" dirty="0" err="1"/>
                <a:t>mục</a:t>
              </a:r>
              <a:r>
                <a:rPr lang="en-US" sz="2000" dirty="0"/>
                <a:t> II SGK tr.22, </a:t>
              </a:r>
              <a:r>
                <a:rPr lang="en-US" sz="2000" dirty="0" err="1"/>
                <a:t>tìm</a:t>
              </a:r>
              <a:r>
                <a:rPr lang="en-US" sz="2000" dirty="0"/>
                <a:t> </a:t>
              </a:r>
              <a:r>
                <a:rPr lang="en-US" sz="2000" dirty="0" err="1"/>
                <a:t>hiểu</a:t>
              </a:r>
              <a:r>
                <a:rPr lang="en-US" sz="2000" dirty="0"/>
                <a:t> </a:t>
              </a:r>
              <a:r>
                <a:rPr lang="en-US" sz="2000" dirty="0" err="1"/>
                <a:t>trình</a:t>
              </a:r>
              <a:r>
                <a:rPr lang="en-US" sz="2000" dirty="0"/>
                <a:t> </a:t>
              </a:r>
              <a:r>
                <a:rPr lang="en-US" sz="2000" dirty="0" err="1"/>
                <a:t>tự</a:t>
              </a:r>
              <a:r>
                <a:rPr lang="en-US" sz="2000" dirty="0"/>
                <a:t> </a:t>
              </a:r>
              <a:r>
                <a:rPr lang="en-US" sz="2000" dirty="0" err="1"/>
                <a:t>đọc</a:t>
              </a:r>
              <a:r>
                <a:rPr lang="en-US" sz="2000" dirty="0"/>
                <a:t> </a:t>
              </a:r>
              <a:r>
                <a:rPr lang="en-US" sz="2000" dirty="0" err="1"/>
                <a:t>bản</a:t>
              </a:r>
              <a:r>
                <a:rPr lang="en-US" sz="2000" dirty="0"/>
                <a:t> </a:t>
              </a:r>
              <a:r>
                <a:rPr lang="en-US" sz="2000" dirty="0" err="1"/>
                <a:t>vẽ</a:t>
              </a:r>
              <a:r>
                <a:rPr lang="en-US" sz="2000" dirty="0"/>
                <a:t> chi </a:t>
              </a:r>
              <a:r>
                <a:rPr lang="en-US" sz="2000" dirty="0" err="1"/>
                <a:t>tiết</a:t>
              </a:r>
              <a:r>
                <a:rPr lang="en-US" sz="2000" dirty="0"/>
                <a:t> </a:t>
              </a:r>
              <a:r>
                <a:rPr lang="en-US" sz="2000" dirty="0" err="1"/>
                <a:t>của</a:t>
              </a:r>
              <a:r>
                <a:rPr lang="en-US" sz="2000" dirty="0"/>
                <a:t> </a:t>
              </a:r>
              <a:r>
                <a:rPr lang="en-US" sz="2000" dirty="0" err="1"/>
                <a:t>bản</a:t>
              </a:r>
              <a:r>
                <a:rPr lang="en-US" sz="2000" dirty="0"/>
                <a:t> </a:t>
              </a:r>
              <a:r>
                <a:rPr lang="en-US" sz="2000" dirty="0" err="1"/>
                <a:t>vẽ</a:t>
              </a:r>
              <a:r>
                <a:rPr lang="en-US" sz="2000" dirty="0"/>
                <a:t> </a:t>
              </a:r>
              <a:r>
                <a:rPr lang="en-US" sz="2000" dirty="0" err="1"/>
                <a:t>ống</a:t>
              </a:r>
              <a:r>
                <a:rPr lang="en-US" sz="2000" dirty="0"/>
                <a:t> </a:t>
              </a:r>
              <a:r>
                <a:rPr lang="en-US" sz="2000" dirty="0" err="1"/>
                <a:t>lót</a:t>
              </a:r>
              <a:r>
                <a:rPr lang="en-US" sz="2000" dirty="0"/>
                <a:t>.</a:t>
              </a:r>
            </a:p>
          </p:txBody>
        </p:sp>
        <p:pic>
          <p:nvPicPr>
            <p:cNvPr id="4" name="Picture 3"/>
            <p:cNvPicPr>
              <a:picLocks noChangeAspect="1"/>
            </p:cNvPicPr>
            <p:nvPr/>
          </p:nvPicPr>
          <p:blipFill>
            <a:blip r:embed="rId5"/>
            <a:stretch>
              <a:fillRect/>
            </a:stretch>
          </p:blipFill>
          <p:spPr>
            <a:xfrm>
              <a:off x="1847101" y="1253478"/>
              <a:ext cx="903836" cy="737790"/>
            </a:xfrm>
            <a:prstGeom prst="rect">
              <a:avLst/>
            </a:prstGeom>
          </p:spPr>
        </p:pic>
      </p:grpSp>
      <p:pic>
        <p:nvPicPr>
          <p:cNvPr id="16"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284930">
            <a:off x="7971515" y="-666958"/>
            <a:ext cx="1971651" cy="1692035"/>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11" name="Google Shape;140;p20"/>
          <p:cNvSpPr txBox="1">
            <a:spLocks/>
          </p:cNvSpPr>
          <p:nvPr/>
        </p:nvSpPr>
        <p:spPr>
          <a:xfrm>
            <a:off x="786150" y="179059"/>
            <a:ext cx="7571700" cy="7026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C00000"/>
                </a:solidFill>
                <a:latin typeface="+mn-lt"/>
              </a:rPr>
              <a:t>2</a:t>
            </a:r>
            <a:r>
              <a:rPr lang="vi-VN" sz="2400" b="1" dirty="0" smtClean="0">
                <a:solidFill>
                  <a:srgbClr val="C00000"/>
                </a:solidFill>
                <a:latin typeface="+mn-lt"/>
              </a:rPr>
              <a:t>. Đọc bản vẽ chi tiết</a:t>
            </a:r>
            <a:endParaRPr lang="vi-VN" sz="2400" b="1" dirty="0">
              <a:solidFill>
                <a:srgbClr val="C00000"/>
              </a:solidFill>
              <a:latin typeface="+mn-lt"/>
            </a:endParaRPr>
          </a:p>
        </p:txBody>
      </p:sp>
      <p:pic>
        <p:nvPicPr>
          <p:cNvPr id="1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284930">
            <a:off x="7971515" y="-666958"/>
            <a:ext cx="1971651" cy="1692035"/>
          </a:xfrm>
          <a:prstGeom prst="rect">
            <a:avLst/>
          </a:prstGeom>
        </p:spPr>
      </p:pic>
      <p:grpSp>
        <p:nvGrpSpPr>
          <p:cNvPr id="8" name="Group 7"/>
          <p:cNvGrpSpPr/>
          <p:nvPr/>
        </p:nvGrpSpPr>
        <p:grpSpPr>
          <a:xfrm>
            <a:off x="800047" y="832585"/>
            <a:ext cx="5487769" cy="575391"/>
            <a:chOff x="800047" y="832585"/>
            <a:chExt cx="5487769" cy="575391"/>
          </a:xfrm>
        </p:grpSpPr>
        <p:sp>
          <p:nvSpPr>
            <p:cNvPr id="5" name="Rectangle 4"/>
            <p:cNvSpPr/>
            <p:nvPr/>
          </p:nvSpPr>
          <p:spPr>
            <a:xfrm>
              <a:off x="1234830" y="987967"/>
              <a:ext cx="5052986" cy="400110"/>
            </a:xfrm>
            <a:prstGeom prst="rect">
              <a:avLst/>
            </a:prstGeom>
          </p:spPr>
          <p:txBody>
            <a:bodyPr wrap="none">
              <a:spAutoFit/>
            </a:bodyPr>
            <a:lstStyle/>
            <a:p>
              <a:r>
                <a:rPr lang="vi-VN" sz="2000" dirty="0"/>
                <a:t>Các bước tiến hành khi đọc bản vẽ chi tiết:</a:t>
              </a:r>
              <a:endParaRPr lang="en-US" sz="2000" dirty="0"/>
            </a:p>
          </p:txBody>
        </p:sp>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28227" t="22372" r="28627" b="22297"/>
            <a:stretch/>
          </p:blipFill>
          <p:spPr>
            <a:xfrm>
              <a:off x="800047" y="832585"/>
              <a:ext cx="448680" cy="575391"/>
            </a:xfrm>
            <a:prstGeom prst="rect">
              <a:avLst/>
            </a:prstGeom>
          </p:spPr>
        </p:pic>
      </p:grpSp>
      <p:graphicFrame>
        <p:nvGraphicFramePr>
          <p:cNvPr id="7" name="Table 6"/>
          <p:cNvGraphicFramePr>
            <a:graphicFrameLocks noGrp="1"/>
          </p:cNvGraphicFramePr>
          <p:nvPr>
            <p:extLst>
              <p:ext uri="{D42A27DB-BD31-4B8C-83A1-F6EECF244321}">
                <p14:modId xmlns:p14="http://schemas.microsoft.com/office/powerpoint/2010/main" val="1428441902"/>
              </p:ext>
            </p:extLst>
          </p:nvPr>
        </p:nvGraphicFramePr>
        <p:xfrm>
          <a:off x="919713" y="1496424"/>
          <a:ext cx="7438137" cy="3545840"/>
        </p:xfrm>
        <a:graphic>
          <a:graphicData uri="http://schemas.openxmlformats.org/drawingml/2006/table">
            <a:tbl>
              <a:tblPr firstRow="1" firstCol="1" bandRow="1"/>
              <a:tblGrid>
                <a:gridCol w="2406989"/>
                <a:gridCol w="5031148"/>
              </a:tblGrid>
              <a:tr h="126337">
                <a:tc>
                  <a:txBody>
                    <a:bodyPr/>
                    <a:lstStyle/>
                    <a:p>
                      <a:pPr algn="ctr">
                        <a:lnSpc>
                          <a:spcPct val="120000"/>
                        </a:lnSpc>
                        <a:spcBef>
                          <a:spcPts val="240"/>
                        </a:spcBef>
                        <a:spcAft>
                          <a:spcPts val="240"/>
                        </a:spcAft>
                      </a:pPr>
                      <a:r>
                        <a:rPr lang="nl-NL" sz="1800" b="1" i="0" dirty="0">
                          <a:solidFill>
                            <a:srgbClr val="000000"/>
                          </a:solidFill>
                          <a:effectLst/>
                          <a:latin typeface="+mn-lt"/>
                          <a:ea typeface="Times New Roman" panose="02020603050405020304" pitchFamily="18" charset="0"/>
                        </a:rPr>
                        <a:t>Trình tự đọc</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20000"/>
                        </a:lnSpc>
                        <a:spcBef>
                          <a:spcPts val="240"/>
                        </a:spcBef>
                        <a:spcAft>
                          <a:spcPts val="240"/>
                        </a:spcAft>
                      </a:pPr>
                      <a:r>
                        <a:rPr lang="nl-NL" sz="1800" b="1" i="0" dirty="0">
                          <a:solidFill>
                            <a:srgbClr val="000000"/>
                          </a:solidFill>
                          <a:effectLst/>
                          <a:latin typeface="+mn-lt"/>
                          <a:ea typeface="Times New Roman" panose="02020603050405020304" pitchFamily="18" charset="0"/>
                        </a:rPr>
                        <a:t>Nội dung</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484263">
                <a:tc>
                  <a:txBody>
                    <a:bodyPr/>
                    <a:lstStyle/>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1. Khung tên</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c>
                  <a:txBody>
                    <a:bodyPr/>
                    <a:lstStyle/>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Tên gọi chi tiết.</a:t>
                      </a:r>
                      <a:endParaRPr lang="en-US" sz="18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Vật liệu.</a:t>
                      </a:r>
                      <a:endParaRPr lang="en-US" sz="18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Tỉ lệ.</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r>
              <a:tr h="462199">
                <a:tc>
                  <a:txBody>
                    <a:bodyPr/>
                    <a:lstStyle/>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2. Hình biểu diễn</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c>
                  <a:txBody>
                    <a:bodyPr/>
                    <a:lstStyle/>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Tên gọi hình chiếu.</a:t>
                      </a:r>
                      <a:endParaRPr lang="en-US" sz="18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Các hình biểu diễn khác (nếu có).</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r>
              <a:tr h="551692">
                <a:tc>
                  <a:txBody>
                    <a:bodyPr/>
                    <a:lstStyle/>
                    <a:p>
                      <a:pPr algn="just">
                        <a:lnSpc>
                          <a:spcPct val="120000"/>
                        </a:lnSpc>
                        <a:spcBef>
                          <a:spcPts val="240"/>
                        </a:spcBef>
                        <a:spcAft>
                          <a:spcPts val="240"/>
                        </a:spcAft>
                      </a:pPr>
                      <a:r>
                        <a:rPr lang="nl-NL" sz="1800" i="0">
                          <a:solidFill>
                            <a:srgbClr val="000000"/>
                          </a:solidFill>
                          <a:effectLst/>
                          <a:latin typeface="+mn-lt"/>
                          <a:ea typeface="Times New Roman" panose="02020603050405020304" pitchFamily="18" charset="0"/>
                        </a:rPr>
                        <a:t>3. Kích thước</a:t>
                      </a:r>
                      <a:endParaRPr lang="en-US" sz="1800" i="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c>
                  <a:txBody>
                    <a:bodyPr/>
                    <a:lstStyle/>
                    <a:p>
                      <a:pPr algn="just">
                        <a:lnSpc>
                          <a:spcPct val="120000"/>
                        </a:lnSpc>
                        <a:spcBef>
                          <a:spcPts val="240"/>
                        </a:spcBef>
                        <a:spcAft>
                          <a:spcPts val="240"/>
                        </a:spcAft>
                      </a:pP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Kích</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thước</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chung</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của</a:t>
                      </a:r>
                      <a:r>
                        <a:rPr lang="en-US" sz="1800" i="0" dirty="0">
                          <a:solidFill>
                            <a:srgbClr val="000000"/>
                          </a:solidFill>
                          <a:effectLst/>
                          <a:latin typeface="+mn-lt"/>
                          <a:ea typeface="Times New Roman" panose="02020603050405020304" pitchFamily="18" charset="0"/>
                        </a:rPr>
                        <a:t> chi </a:t>
                      </a:r>
                      <a:r>
                        <a:rPr lang="en-US" sz="1800" i="0" dirty="0" err="1">
                          <a:solidFill>
                            <a:srgbClr val="000000"/>
                          </a:solidFill>
                          <a:effectLst/>
                          <a:latin typeface="+mn-lt"/>
                          <a:ea typeface="Times New Roman" panose="02020603050405020304" pitchFamily="18" charset="0"/>
                        </a:rPr>
                        <a:t>tiết</a:t>
                      </a:r>
                      <a:r>
                        <a:rPr lang="en-US" sz="1800" i="0" dirty="0">
                          <a:solidFill>
                            <a:srgbClr val="000000"/>
                          </a:solidFill>
                          <a:effectLst/>
                          <a:latin typeface="+mn-lt"/>
                          <a:ea typeface="Times New Roman" panose="02020603050405020304" pitchFamily="18" charset="0"/>
                        </a:rPr>
                        <a:t>.</a:t>
                      </a:r>
                    </a:p>
                    <a:p>
                      <a:pPr algn="just">
                        <a:lnSpc>
                          <a:spcPct val="120000"/>
                        </a:lnSpc>
                        <a:spcBef>
                          <a:spcPts val="240"/>
                        </a:spcBef>
                        <a:spcAft>
                          <a:spcPts val="240"/>
                        </a:spcAft>
                      </a:pP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Kích</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thước</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các</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thành</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phần</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của</a:t>
                      </a:r>
                      <a:r>
                        <a:rPr lang="en-US" sz="1800" i="0" dirty="0">
                          <a:solidFill>
                            <a:srgbClr val="000000"/>
                          </a:solidFill>
                          <a:effectLst/>
                          <a:latin typeface="+mn-lt"/>
                          <a:ea typeface="Times New Roman" panose="02020603050405020304" pitchFamily="18" charset="0"/>
                        </a:rPr>
                        <a:t> chi </a:t>
                      </a:r>
                      <a:r>
                        <a:rPr lang="en-US" sz="1800" i="0" dirty="0" err="1">
                          <a:solidFill>
                            <a:srgbClr val="000000"/>
                          </a:solidFill>
                          <a:effectLst/>
                          <a:latin typeface="+mn-lt"/>
                          <a:ea typeface="Times New Roman" panose="02020603050405020304" pitchFamily="18" charset="0"/>
                        </a:rPr>
                        <a:t>tiết</a:t>
                      </a:r>
                      <a:r>
                        <a:rPr lang="en-US" sz="1800" i="0" dirty="0">
                          <a:solidFill>
                            <a:srgbClr val="000000"/>
                          </a:solidFill>
                          <a:effectLst/>
                          <a:latin typeface="+mn-lt"/>
                          <a:ea typeface="Times New Roman" panose="02020603050405020304" pitchFamily="18" charset="0"/>
                        </a:rPr>
                        <a:t>.</a:t>
                      </a: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r>
              <a:tr h="305300">
                <a:tc>
                  <a:txBody>
                    <a:bodyPr/>
                    <a:lstStyle/>
                    <a:p>
                      <a:pPr algn="just">
                        <a:lnSpc>
                          <a:spcPct val="120000"/>
                        </a:lnSpc>
                        <a:spcBef>
                          <a:spcPts val="240"/>
                        </a:spcBef>
                        <a:spcAft>
                          <a:spcPts val="240"/>
                        </a:spcAft>
                      </a:pPr>
                      <a:r>
                        <a:rPr lang="nl-NL" sz="1800" i="0">
                          <a:solidFill>
                            <a:srgbClr val="000000"/>
                          </a:solidFill>
                          <a:effectLst/>
                          <a:latin typeface="+mn-lt"/>
                          <a:ea typeface="Times New Roman" panose="02020603050405020304" pitchFamily="18" charset="0"/>
                        </a:rPr>
                        <a:t>4. Yêu cầu kĩ thuật</a:t>
                      </a:r>
                      <a:endParaRPr lang="en-US" sz="1800" i="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c>
                  <a:txBody>
                    <a:bodyPr/>
                    <a:lstStyle/>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Gia công.</a:t>
                      </a:r>
                      <a:endParaRPr lang="en-US" sz="18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Xử lí bề mặt.</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r>
            </a:tbl>
          </a:graphicData>
        </a:graphic>
      </p:graphicFrame>
    </p:spTree>
    <p:extLst>
      <p:ext uri="{BB962C8B-B14F-4D97-AF65-F5344CB8AC3E}">
        <p14:creationId xmlns:p14="http://schemas.microsoft.com/office/powerpoint/2010/main" val="1492814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7" name="Pentagon 6"/>
          <p:cNvSpPr/>
          <p:nvPr/>
        </p:nvSpPr>
        <p:spPr>
          <a:xfrm>
            <a:off x="0" y="216671"/>
            <a:ext cx="3770616" cy="585627"/>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chemeClr val="bg1"/>
                </a:solidFill>
              </a:rPr>
              <a:t>Thực hành theo nhóm 4HS</a:t>
            </a:r>
            <a:endParaRPr lang="en-US" sz="2000" b="1" dirty="0">
              <a:solidFill>
                <a:schemeClr val="bg1"/>
              </a:solidFill>
            </a:endParaRPr>
          </a:p>
        </p:txBody>
      </p:sp>
      <p:grpSp>
        <p:nvGrpSpPr>
          <p:cNvPr id="6" name="Group 5"/>
          <p:cNvGrpSpPr/>
          <p:nvPr/>
        </p:nvGrpSpPr>
        <p:grpSpPr>
          <a:xfrm>
            <a:off x="550769" y="875771"/>
            <a:ext cx="8068050" cy="553998"/>
            <a:chOff x="490321" y="964225"/>
            <a:chExt cx="8068050" cy="553998"/>
          </a:xfrm>
        </p:grpSpPr>
        <p:sp>
          <p:nvSpPr>
            <p:cNvPr id="4" name="Rectangle 3"/>
            <p:cNvSpPr/>
            <p:nvPr/>
          </p:nvSpPr>
          <p:spPr>
            <a:xfrm>
              <a:off x="1174466" y="964225"/>
              <a:ext cx="7383905" cy="553998"/>
            </a:xfrm>
            <a:prstGeom prst="rect">
              <a:avLst/>
            </a:prstGeom>
          </p:spPr>
          <p:txBody>
            <a:bodyPr wrap="square">
              <a:spAutoFit/>
            </a:bodyPr>
            <a:lstStyle/>
            <a:p>
              <a:pPr algn="just">
                <a:lnSpc>
                  <a:spcPct val="150000"/>
                </a:lnSpc>
              </a:pPr>
              <a:r>
                <a:rPr lang="en-US" sz="2000" dirty="0" err="1"/>
                <a:t>Đọc</a:t>
              </a:r>
              <a:r>
                <a:rPr lang="en-US" sz="2000" dirty="0"/>
                <a:t> </a:t>
              </a:r>
              <a:r>
                <a:rPr lang="en-US" sz="2000" dirty="0" err="1"/>
                <a:t>bản</a:t>
              </a:r>
              <a:r>
                <a:rPr lang="en-US" sz="2000" dirty="0"/>
                <a:t> </a:t>
              </a:r>
              <a:r>
                <a:rPr lang="en-US" sz="2000" dirty="0" err="1"/>
                <a:t>vẽ</a:t>
              </a:r>
              <a:r>
                <a:rPr lang="en-US" sz="2000" dirty="0"/>
                <a:t> chi </a:t>
              </a:r>
              <a:r>
                <a:rPr lang="en-US" sz="2000" dirty="0" err="1"/>
                <a:t>tiết</a:t>
              </a:r>
              <a:r>
                <a:rPr lang="en-US" sz="2000" dirty="0"/>
                <a:t> </a:t>
              </a:r>
              <a:r>
                <a:rPr lang="en-US" sz="2000" dirty="0" err="1"/>
                <a:t>gối</a:t>
              </a:r>
              <a:r>
                <a:rPr lang="en-US" sz="2000" dirty="0"/>
                <a:t> </a:t>
              </a:r>
              <a:r>
                <a:rPr lang="en-US" sz="2000" dirty="0" err="1"/>
                <a:t>đỡ</a:t>
              </a:r>
              <a:r>
                <a:rPr lang="en-US" sz="2000" dirty="0"/>
                <a:t> (</a:t>
              </a:r>
              <a:r>
                <a:rPr lang="en-US" sz="2000" dirty="0" err="1"/>
                <a:t>Hình</a:t>
              </a:r>
              <a:r>
                <a:rPr lang="en-US" sz="2000" dirty="0"/>
                <a:t> 3.6) </a:t>
              </a:r>
              <a:r>
                <a:rPr lang="en-US" sz="2000" dirty="0" err="1"/>
                <a:t>theo</a:t>
              </a:r>
              <a:r>
                <a:rPr lang="en-US" sz="2000" dirty="0"/>
                <a:t> </a:t>
              </a:r>
              <a:r>
                <a:rPr lang="en-US" sz="2000" dirty="0" err="1"/>
                <a:t>trình</a:t>
              </a:r>
              <a:r>
                <a:rPr lang="en-US" sz="2000" dirty="0"/>
                <a:t> </a:t>
              </a:r>
              <a:r>
                <a:rPr lang="en-US" sz="2000" dirty="0" err="1"/>
                <a:t>tự</a:t>
              </a:r>
              <a:r>
                <a:rPr lang="en-US" sz="2000" dirty="0"/>
                <a:t> </a:t>
              </a:r>
              <a:r>
                <a:rPr lang="en-US" sz="2000" dirty="0" err="1"/>
                <a:t>trên</a:t>
              </a:r>
              <a:r>
                <a:rPr lang="en-US" sz="2000" dirty="0"/>
                <a:t> </a:t>
              </a:r>
              <a:r>
                <a:rPr lang="en-US" sz="2000" dirty="0" err="1"/>
                <a:t>Bảng</a:t>
              </a:r>
              <a:r>
                <a:rPr lang="en-US" sz="2000" dirty="0"/>
                <a:t> 3.1:</a:t>
              </a:r>
            </a:p>
          </p:txBody>
        </p:sp>
        <p:pic>
          <p:nvPicPr>
            <p:cNvPr id="5" name="Picture 4"/>
            <p:cNvPicPr>
              <a:picLocks noChangeAspect="1"/>
            </p:cNvPicPr>
            <p:nvPr/>
          </p:nvPicPr>
          <p:blipFill>
            <a:blip r:embed="rId3"/>
            <a:stretch>
              <a:fillRect/>
            </a:stretch>
          </p:blipFill>
          <p:spPr>
            <a:xfrm>
              <a:off x="490321" y="970905"/>
              <a:ext cx="684146" cy="547317"/>
            </a:xfrm>
            <a:prstGeom prst="rect">
              <a:avLst/>
            </a:prstGeom>
          </p:spPr>
        </p:pic>
      </p:grpSp>
      <p:pic>
        <p:nvPicPr>
          <p:cNvPr id="9" name="Picture 8"/>
          <p:cNvPicPr>
            <a:picLocks noChangeAspect="1"/>
          </p:cNvPicPr>
          <p:nvPr/>
        </p:nvPicPr>
        <p:blipFill>
          <a:blip r:embed="rId4"/>
          <a:stretch>
            <a:fillRect/>
          </a:stretch>
        </p:blipFill>
        <p:spPr>
          <a:xfrm>
            <a:off x="2546635" y="1503242"/>
            <a:ext cx="4096867" cy="3566469"/>
          </a:xfrm>
          <a:prstGeom prst="rect">
            <a:avLst/>
          </a:prstGeom>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34325624"/>
              </p:ext>
            </p:extLst>
          </p:nvPr>
        </p:nvGraphicFramePr>
        <p:xfrm>
          <a:off x="0" y="0"/>
          <a:ext cx="9143999" cy="5263268"/>
        </p:xfrm>
        <a:graphic>
          <a:graphicData uri="http://schemas.openxmlformats.org/drawingml/2006/table">
            <a:tbl>
              <a:tblPr firstRow="1" firstCol="1" bandRow="1"/>
              <a:tblGrid>
                <a:gridCol w="2213141"/>
                <a:gridCol w="2772540"/>
                <a:gridCol w="4158318"/>
              </a:tblGrid>
              <a:tr h="400692">
                <a:tc>
                  <a:txBody>
                    <a:bodyPr/>
                    <a:lstStyle/>
                    <a:p>
                      <a:pPr algn="ctr">
                        <a:lnSpc>
                          <a:spcPct val="120000"/>
                        </a:lnSpc>
                        <a:spcBef>
                          <a:spcPts val="240"/>
                        </a:spcBef>
                        <a:spcAft>
                          <a:spcPts val="240"/>
                        </a:spcAft>
                      </a:pPr>
                      <a:r>
                        <a:rPr lang="nl-NL" sz="1800" b="1" dirty="0">
                          <a:solidFill>
                            <a:schemeClr val="bg1"/>
                          </a:solidFill>
                          <a:effectLst/>
                          <a:latin typeface="+mn-lt"/>
                          <a:ea typeface="Times New Roman" panose="02020603050405020304" pitchFamily="18" charset="0"/>
                        </a:rPr>
                        <a:t>Trình tự đọc</a:t>
                      </a:r>
                      <a:endParaRPr lang="en-US" sz="1800" dirty="0">
                        <a:solidFill>
                          <a:schemeClr val="bg1"/>
                        </a:solidFill>
                        <a:effectLst/>
                        <a:latin typeface="+mn-lt"/>
                        <a:ea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558"/>
                    </a:solidFill>
                  </a:tcPr>
                </a:tc>
                <a:tc>
                  <a:txBody>
                    <a:bodyPr/>
                    <a:lstStyle/>
                    <a:p>
                      <a:pPr algn="ctr">
                        <a:lnSpc>
                          <a:spcPct val="120000"/>
                        </a:lnSpc>
                        <a:spcBef>
                          <a:spcPts val="240"/>
                        </a:spcBef>
                        <a:spcAft>
                          <a:spcPts val="240"/>
                        </a:spcAft>
                      </a:pPr>
                      <a:r>
                        <a:rPr lang="nl-NL" sz="1800" b="1" dirty="0">
                          <a:solidFill>
                            <a:schemeClr val="bg1"/>
                          </a:solidFill>
                          <a:effectLst/>
                          <a:latin typeface="+mn-lt"/>
                          <a:ea typeface="Times New Roman" panose="02020603050405020304" pitchFamily="18" charset="0"/>
                        </a:rPr>
                        <a:t>Nội dung</a:t>
                      </a:r>
                      <a:endParaRPr lang="en-US" sz="1800" dirty="0">
                        <a:solidFill>
                          <a:schemeClr val="bg1"/>
                        </a:solidFill>
                        <a:effectLst/>
                        <a:latin typeface="+mn-lt"/>
                        <a:ea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558"/>
                    </a:solidFill>
                  </a:tcPr>
                </a:tc>
                <a:tc>
                  <a:txBody>
                    <a:bodyPr/>
                    <a:lstStyle/>
                    <a:p>
                      <a:pPr algn="ctr">
                        <a:lnSpc>
                          <a:spcPct val="120000"/>
                        </a:lnSpc>
                        <a:spcBef>
                          <a:spcPts val="240"/>
                        </a:spcBef>
                        <a:spcAft>
                          <a:spcPts val="240"/>
                        </a:spcAft>
                      </a:pPr>
                      <a:r>
                        <a:rPr lang="en-US" sz="1800" b="1" dirty="0" err="1">
                          <a:solidFill>
                            <a:schemeClr val="bg1"/>
                          </a:solidFill>
                          <a:effectLst/>
                          <a:latin typeface="+mn-lt"/>
                          <a:ea typeface="Times New Roman" panose="02020603050405020304" pitchFamily="18" charset="0"/>
                        </a:rPr>
                        <a:t>Thông</a:t>
                      </a:r>
                      <a:r>
                        <a:rPr lang="en-US" sz="1800" b="1" dirty="0">
                          <a:solidFill>
                            <a:schemeClr val="bg1"/>
                          </a:solidFill>
                          <a:effectLst/>
                          <a:latin typeface="+mn-lt"/>
                          <a:ea typeface="Times New Roman" panose="02020603050405020304" pitchFamily="18" charset="0"/>
                        </a:rPr>
                        <a:t> tin chi </a:t>
                      </a:r>
                      <a:r>
                        <a:rPr lang="en-US" sz="1800" b="1" dirty="0" err="1">
                          <a:solidFill>
                            <a:schemeClr val="bg1"/>
                          </a:solidFill>
                          <a:effectLst/>
                          <a:latin typeface="+mn-lt"/>
                          <a:ea typeface="Times New Roman" panose="02020603050405020304" pitchFamily="18" charset="0"/>
                        </a:rPr>
                        <a:t>tiết</a:t>
                      </a:r>
                      <a:r>
                        <a:rPr lang="en-US" sz="1800" b="1" dirty="0">
                          <a:solidFill>
                            <a:schemeClr val="bg1"/>
                          </a:solidFill>
                          <a:effectLst/>
                          <a:latin typeface="+mn-lt"/>
                          <a:ea typeface="Times New Roman" panose="02020603050405020304" pitchFamily="18" charset="0"/>
                        </a:rPr>
                        <a:t> </a:t>
                      </a:r>
                      <a:r>
                        <a:rPr lang="en-US" sz="1800" b="1" dirty="0" err="1">
                          <a:solidFill>
                            <a:schemeClr val="bg1"/>
                          </a:solidFill>
                          <a:effectLst/>
                          <a:latin typeface="+mn-lt"/>
                          <a:ea typeface="Times New Roman" panose="02020603050405020304" pitchFamily="18" charset="0"/>
                        </a:rPr>
                        <a:t>gối</a:t>
                      </a:r>
                      <a:r>
                        <a:rPr lang="en-US" sz="1800" b="1" dirty="0">
                          <a:solidFill>
                            <a:schemeClr val="bg1"/>
                          </a:solidFill>
                          <a:effectLst/>
                          <a:latin typeface="+mn-lt"/>
                          <a:ea typeface="Times New Roman" panose="02020603050405020304" pitchFamily="18" charset="0"/>
                        </a:rPr>
                        <a:t> </a:t>
                      </a:r>
                      <a:r>
                        <a:rPr lang="en-US" sz="1800" b="1" dirty="0" err="1">
                          <a:solidFill>
                            <a:schemeClr val="bg1"/>
                          </a:solidFill>
                          <a:effectLst/>
                          <a:latin typeface="+mn-lt"/>
                          <a:ea typeface="Times New Roman" panose="02020603050405020304" pitchFamily="18" charset="0"/>
                        </a:rPr>
                        <a:t>đỡ</a:t>
                      </a:r>
                      <a:endParaRPr lang="en-US" sz="1800" dirty="0">
                        <a:solidFill>
                          <a:schemeClr val="bg1"/>
                        </a:solidFill>
                        <a:effectLst/>
                        <a:latin typeface="+mn-lt"/>
                        <a:ea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558"/>
                    </a:solidFill>
                  </a:tcPr>
                </a:tc>
              </a:tr>
              <a:tr h="751868">
                <a:tc>
                  <a:txBody>
                    <a:bodyPr/>
                    <a:lstStyle/>
                    <a:p>
                      <a:pPr algn="just">
                        <a:lnSpc>
                          <a:spcPct val="120000"/>
                        </a:lnSpc>
                        <a:spcBef>
                          <a:spcPts val="240"/>
                        </a:spcBef>
                        <a:spcAft>
                          <a:spcPts val="240"/>
                        </a:spcAft>
                      </a:pPr>
                      <a:r>
                        <a:rPr lang="nl-NL" sz="1800" dirty="0">
                          <a:solidFill>
                            <a:srgbClr val="000000"/>
                          </a:solidFill>
                          <a:effectLst/>
                          <a:latin typeface="+mn-lt"/>
                          <a:ea typeface="Times New Roman" panose="02020603050405020304" pitchFamily="18" charset="0"/>
                        </a:rPr>
                        <a:t>1. Khung tên</a:t>
                      </a:r>
                      <a:endParaRPr lang="en-US" sz="1800" dirty="0">
                        <a:solidFill>
                          <a:srgbClr val="000000"/>
                        </a:solidFill>
                        <a:effectLst/>
                        <a:latin typeface="+mn-lt"/>
                        <a:ea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20000"/>
                        </a:lnSpc>
                        <a:spcBef>
                          <a:spcPts val="240"/>
                        </a:spcBef>
                        <a:spcAft>
                          <a:spcPts val="240"/>
                        </a:spcAft>
                      </a:pPr>
                      <a:r>
                        <a:rPr lang="nl-NL" sz="1800" dirty="0">
                          <a:solidFill>
                            <a:srgbClr val="000000"/>
                          </a:solidFill>
                          <a:effectLst/>
                          <a:latin typeface="+mn-lt"/>
                          <a:ea typeface="Times New Roman" panose="02020603050405020304" pitchFamily="18" charset="0"/>
                        </a:rPr>
                        <a:t>- Tên gọi chi tiết</a:t>
                      </a:r>
                      <a:endParaRPr lang="en-US" sz="180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dirty="0">
                          <a:solidFill>
                            <a:srgbClr val="000000"/>
                          </a:solidFill>
                          <a:effectLst/>
                          <a:latin typeface="+mn-lt"/>
                          <a:ea typeface="Times New Roman" panose="02020603050405020304" pitchFamily="18" charset="0"/>
                        </a:rPr>
                        <a:t>- Vật liệu</a:t>
                      </a:r>
                      <a:endParaRPr lang="en-US" sz="180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dirty="0">
                          <a:solidFill>
                            <a:srgbClr val="000000"/>
                          </a:solidFill>
                          <a:effectLst/>
                          <a:latin typeface="+mn-lt"/>
                          <a:ea typeface="Times New Roman" panose="02020603050405020304" pitchFamily="18" charset="0"/>
                        </a:rPr>
                        <a:t>- Tỉ lệ</a:t>
                      </a:r>
                      <a:endParaRPr lang="en-US" sz="1800" dirty="0">
                        <a:solidFill>
                          <a:srgbClr val="000000"/>
                        </a:solidFill>
                        <a:effectLst/>
                        <a:latin typeface="+mn-lt"/>
                        <a:ea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20000"/>
                        </a:lnSpc>
                        <a:spcBef>
                          <a:spcPts val="240"/>
                        </a:spcBef>
                        <a:spcAft>
                          <a:spcPts val="240"/>
                        </a:spcAft>
                      </a:pPr>
                      <a:r>
                        <a:rPr lang="nl-NL" sz="1800" dirty="0">
                          <a:solidFill>
                            <a:srgbClr val="000000"/>
                          </a:solidFill>
                          <a:effectLst/>
                          <a:latin typeface="+mn-lt"/>
                          <a:ea typeface="Times New Roman" panose="02020603050405020304" pitchFamily="18" charset="0"/>
                        </a:rPr>
                        <a:t>- Gối đỡ</a:t>
                      </a:r>
                      <a:endParaRPr lang="en-US" sz="180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dirty="0">
                          <a:solidFill>
                            <a:srgbClr val="000000"/>
                          </a:solidFill>
                          <a:effectLst/>
                          <a:latin typeface="+mn-lt"/>
                          <a:ea typeface="Times New Roman" panose="02020603050405020304" pitchFamily="18" charset="0"/>
                        </a:rPr>
                        <a:t>- Thép</a:t>
                      </a:r>
                      <a:endParaRPr lang="en-US" sz="180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dirty="0">
                          <a:solidFill>
                            <a:srgbClr val="000000"/>
                          </a:solidFill>
                          <a:effectLst/>
                          <a:latin typeface="+mn-lt"/>
                          <a:ea typeface="Times New Roman" panose="02020603050405020304" pitchFamily="18" charset="0"/>
                        </a:rPr>
                        <a:t>- 1 : 1</a:t>
                      </a:r>
                      <a:endParaRPr lang="en-US" sz="1800" dirty="0">
                        <a:solidFill>
                          <a:srgbClr val="000000"/>
                        </a:solidFill>
                        <a:effectLst/>
                        <a:latin typeface="+mn-lt"/>
                        <a:ea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14692">
                <a:tc>
                  <a:txBody>
                    <a:bodyPr/>
                    <a:lstStyle/>
                    <a:p>
                      <a:pPr algn="just">
                        <a:lnSpc>
                          <a:spcPct val="120000"/>
                        </a:lnSpc>
                        <a:spcBef>
                          <a:spcPts val="240"/>
                        </a:spcBef>
                        <a:spcAft>
                          <a:spcPts val="240"/>
                        </a:spcAft>
                      </a:pPr>
                      <a:r>
                        <a:rPr lang="nl-NL" sz="1800">
                          <a:solidFill>
                            <a:srgbClr val="000000"/>
                          </a:solidFill>
                          <a:effectLst/>
                          <a:latin typeface="+mn-lt"/>
                          <a:ea typeface="Times New Roman" panose="02020603050405020304" pitchFamily="18" charset="0"/>
                        </a:rPr>
                        <a:t>2. Hình biểu diễn</a:t>
                      </a:r>
                      <a:endParaRPr lang="en-US" sz="1800">
                        <a:solidFill>
                          <a:srgbClr val="000000"/>
                        </a:solidFill>
                        <a:effectLst/>
                        <a:latin typeface="+mn-lt"/>
                        <a:ea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20000"/>
                        </a:lnSpc>
                        <a:spcBef>
                          <a:spcPts val="240"/>
                        </a:spcBef>
                        <a:spcAft>
                          <a:spcPts val="240"/>
                        </a:spcAft>
                      </a:pPr>
                      <a:r>
                        <a:rPr lang="nl-NL" sz="1800" dirty="0">
                          <a:solidFill>
                            <a:srgbClr val="000000"/>
                          </a:solidFill>
                          <a:effectLst/>
                          <a:latin typeface="+mn-lt"/>
                          <a:ea typeface="Times New Roman" panose="02020603050405020304" pitchFamily="18" charset="0"/>
                        </a:rPr>
                        <a:t>- Tên gọi hình chiếu</a:t>
                      </a:r>
                      <a:endParaRPr lang="en-US" sz="180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dirty="0">
                          <a:solidFill>
                            <a:srgbClr val="000000"/>
                          </a:solidFill>
                          <a:effectLst/>
                          <a:latin typeface="+mn-lt"/>
                          <a:ea typeface="Times New Roman" panose="02020603050405020304" pitchFamily="18" charset="0"/>
                        </a:rPr>
                        <a:t>- Các hình biểu diễn khác (nếu có)</a:t>
                      </a:r>
                      <a:endParaRPr lang="en-US" sz="1800" dirty="0">
                        <a:solidFill>
                          <a:srgbClr val="000000"/>
                        </a:solidFill>
                        <a:effectLst/>
                        <a:latin typeface="+mn-lt"/>
                        <a:ea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20000"/>
                        </a:lnSpc>
                        <a:spcBef>
                          <a:spcPts val="240"/>
                        </a:spcBef>
                        <a:spcAft>
                          <a:spcPts val="240"/>
                        </a:spcAft>
                      </a:pPr>
                      <a:r>
                        <a:rPr lang="nl-NL" sz="1800" dirty="0">
                          <a:solidFill>
                            <a:srgbClr val="000000"/>
                          </a:solidFill>
                          <a:effectLst/>
                          <a:latin typeface="+mn-lt"/>
                          <a:ea typeface="Times New Roman" panose="02020603050405020304" pitchFamily="18" charset="0"/>
                        </a:rPr>
                        <a:t>- Hình chiếu đứng, hình chiếu bằng.</a:t>
                      </a:r>
                      <a:endParaRPr lang="en-US" sz="180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dirty="0">
                          <a:solidFill>
                            <a:srgbClr val="000000"/>
                          </a:solidFill>
                          <a:effectLst/>
                          <a:latin typeface="+mn-lt"/>
                          <a:ea typeface="Times New Roman" panose="02020603050405020304" pitchFamily="18" charset="0"/>
                        </a:rPr>
                        <a:t>- Không có hình biểu diễn khác.</a:t>
                      </a:r>
                      <a:endParaRPr lang="en-US" sz="1800" dirty="0">
                        <a:solidFill>
                          <a:srgbClr val="000000"/>
                        </a:solidFill>
                        <a:effectLst/>
                        <a:latin typeface="+mn-lt"/>
                        <a:ea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92210">
                <a:tc>
                  <a:txBody>
                    <a:bodyPr/>
                    <a:lstStyle/>
                    <a:p>
                      <a:pPr algn="just">
                        <a:lnSpc>
                          <a:spcPct val="120000"/>
                        </a:lnSpc>
                        <a:spcBef>
                          <a:spcPts val="240"/>
                        </a:spcBef>
                        <a:spcAft>
                          <a:spcPts val="240"/>
                        </a:spcAft>
                      </a:pPr>
                      <a:r>
                        <a:rPr lang="nl-NL" sz="1800">
                          <a:solidFill>
                            <a:srgbClr val="000000"/>
                          </a:solidFill>
                          <a:effectLst/>
                          <a:latin typeface="+mn-lt"/>
                          <a:ea typeface="Times New Roman" panose="02020603050405020304" pitchFamily="18" charset="0"/>
                        </a:rPr>
                        <a:t>3. Kích thước</a:t>
                      </a:r>
                      <a:endParaRPr lang="en-US" sz="1800">
                        <a:solidFill>
                          <a:srgbClr val="000000"/>
                        </a:solidFill>
                        <a:effectLst/>
                        <a:latin typeface="+mn-lt"/>
                        <a:ea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20000"/>
                        </a:lnSpc>
                        <a:spcBef>
                          <a:spcPts val="240"/>
                        </a:spcBef>
                        <a:spcAft>
                          <a:spcPts val="240"/>
                        </a:spcAft>
                      </a:pPr>
                      <a:r>
                        <a:rPr lang="en-US" sz="1800">
                          <a:solidFill>
                            <a:srgbClr val="000000"/>
                          </a:solidFill>
                          <a:effectLst/>
                          <a:latin typeface="+mn-lt"/>
                          <a:ea typeface="Times New Roman" panose="02020603050405020304" pitchFamily="18" charset="0"/>
                        </a:rPr>
                        <a:t>- Kích thước chung của chi tiết.</a:t>
                      </a:r>
                    </a:p>
                    <a:p>
                      <a:pPr algn="just">
                        <a:lnSpc>
                          <a:spcPct val="120000"/>
                        </a:lnSpc>
                        <a:spcBef>
                          <a:spcPts val="240"/>
                        </a:spcBef>
                        <a:spcAft>
                          <a:spcPts val="240"/>
                        </a:spcAft>
                      </a:pPr>
                      <a:r>
                        <a:rPr lang="en-US" sz="1800">
                          <a:solidFill>
                            <a:srgbClr val="000000"/>
                          </a:solidFill>
                          <a:effectLst/>
                          <a:latin typeface="+mn-lt"/>
                          <a:ea typeface="Times New Roman" panose="02020603050405020304" pitchFamily="18" charset="0"/>
                        </a:rPr>
                        <a:t>- Kích thước các phần của chi tiết.</a:t>
                      </a: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20000"/>
                        </a:lnSpc>
                        <a:spcBef>
                          <a:spcPts val="240"/>
                        </a:spcBef>
                        <a:spcAft>
                          <a:spcPts val="240"/>
                        </a:spcAft>
                      </a:pPr>
                      <a:r>
                        <a:rPr lang="en-US" sz="1800" dirty="0">
                          <a:solidFill>
                            <a:srgbClr val="000000"/>
                          </a:solidFill>
                          <a:effectLst/>
                          <a:latin typeface="+mn-lt"/>
                          <a:ea typeface="Times New Roman" panose="02020603050405020304" pitchFamily="18" charset="0"/>
                        </a:rPr>
                        <a:t>- 50 × 25 × 25</a:t>
                      </a:r>
                    </a:p>
                    <a:p>
                      <a:pPr algn="just">
                        <a:lnSpc>
                          <a:spcPct val="120000"/>
                        </a:lnSpc>
                        <a:spcBef>
                          <a:spcPts val="240"/>
                        </a:spcBef>
                        <a:spcAft>
                          <a:spcPts val="240"/>
                        </a:spcAft>
                      </a:pP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Cấu</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tạo</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ngoài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gồm</a:t>
                      </a:r>
                      <a:r>
                        <a:rPr lang="en-US" sz="1800" dirty="0">
                          <a:solidFill>
                            <a:srgbClr val="000000"/>
                          </a:solidFill>
                          <a:effectLst/>
                          <a:latin typeface="+mn-lt"/>
                          <a:ea typeface="Times New Roman" panose="02020603050405020304" pitchFamily="18" charset="0"/>
                        </a:rPr>
                        <a:t> 2 </a:t>
                      </a:r>
                      <a:r>
                        <a:rPr lang="en-US" sz="1800" dirty="0" err="1">
                          <a:solidFill>
                            <a:srgbClr val="000000"/>
                          </a:solidFill>
                          <a:effectLst/>
                          <a:latin typeface="+mn-lt"/>
                          <a:ea typeface="Times New Roman" panose="02020603050405020304" pitchFamily="18" charset="0"/>
                        </a:rPr>
                        <a:t>khối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chữ</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nhật</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kết</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nối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với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nhau</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khối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dưới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kích</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thước</a:t>
                      </a:r>
                      <a:r>
                        <a:rPr lang="en-US" sz="1800" dirty="0">
                          <a:solidFill>
                            <a:srgbClr val="000000"/>
                          </a:solidFill>
                          <a:effectLst/>
                          <a:latin typeface="+mn-lt"/>
                          <a:ea typeface="Times New Roman" panose="02020603050405020304" pitchFamily="18" charset="0"/>
                        </a:rPr>
                        <a:t> 50 × 25 × 10, </a:t>
                      </a:r>
                      <a:r>
                        <a:rPr lang="en-US" sz="1800" dirty="0" err="1">
                          <a:solidFill>
                            <a:srgbClr val="000000"/>
                          </a:solidFill>
                          <a:effectLst/>
                          <a:latin typeface="+mn-lt"/>
                          <a:ea typeface="Times New Roman" panose="02020603050405020304" pitchFamily="18" charset="0"/>
                        </a:rPr>
                        <a:t>khối</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trên</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kích</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thước</a:t>
                      </a:r>
                      <a:r>
                        <a:rPr lang="en-US" sz="1800" dirty="0">
                          <a:solidFill>
                            <a:srgbClr val="000000"/>
                          </a:solidFill>
                          <a:effectLst/>
                          <a:latin typeface="+mn-lt"/>
                          <a:ea typeface="Times New Roman" panose="02020603050405020304" pitchFamily="18" charset="0"/>
                        </a:rPr>
                        <a:t> 30 × 25 × 15. </a:t>
                      </a:r>
                      <a:r>
                        <a:rPr lang="en-US" sz="1800" dirty="0" err="1">
                          <a:solidFill>
                            <a:srgbClr val="000000"/>
                          </a:solidFill>
                          <a:effectLst/>
                          <a:latin typeface="+mn-lt"/>
                          <a:ea typeface="Times New Roman" panose="02020603050405020304" pitchFamily="18" charset="0"/>
                        </a:rPr>
                        <a:t>Bên</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trong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có</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một</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lỗ</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trụ</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xuyên</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suốt</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đường</a:t>
                      </a:r>
                      <a:r>
                        <a:rPr lang="en-US" sz="1800" dirty="0">
                          <a:solidFill>
                            <a:srgbClr val="000000"/>
                          </a:solidFill>
                          <a:effectLst/>
                          <a:latin typeface="+mn-lt"/>
                          <a:ea typeface="Times New Roman" panose="02020603050405020304" pitchFamily="18" charset="0"/>
                        </a:rPr>
                        <a:t> </a:t>
                      </a:r>
                      <a:r>
                        <a:rPr lang="en-US" sz="1800" dirty="0" err="1">
                          <a:solidFill>
                            <a:srgbClr val="000000"/>
                          </a:solidFill>
                          <a:effectLst/>
                          <a:latin typeface="+mn-lt"/>
                          <a:ea typeface="Times New Roman" panose="02020603050405020304" pitchFamily="18" charset="0"/>
                        </a:rPr>
                        <a:t>kính</a:t>
                      </a:r>
                      <a:r>
                        <a:rPr lang="en-US" sz="1800" dirty="0">
                          <a:solidFill>
                            <a:srgbClr val="000000"/>
                          </a:solidFill>
                          <a:effectLst/>
                          <a:latin typeface="+mn-lt"/>
                          <a:ea typeface="Times New Roman" panose="02020603050405020304" pitchFamily="18" charset="0"/>
                        </a:rPr>
                        <a:t> 20.</a:t>
                      </a: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8853">
                <a:tc>
                  <a:txBody>
                    <a:bodyPr/>
                    <a:lstStyle/>
                    <a:p>
                      <a:pPr algn="just">
                        <a:lnSpc>
                          <a:spcPct val="120000"/>
                        </a:lnSpc>
                        <a:spcBef>
                          <a:spcPts val="240"/>
                        </a:spcBef>
                        <a:spcAft>
                          <a:spcPts val="240"/>
                        </a:spcAft>
                      </a:pPr>
                      <a:r>
                        <a:rPr lang="nl-NL" sz="1800">
                          <a:solidFill>
                            <a:srgbClr val="000000"/>
                          </a:solidFill>
                          <a:effectLst/>
                          <a:latin typeface="+mn-lt"/>
                          <a:ea typeface="Times New Roman" panose="02020603050405020304" pitchFamily="18" charset="0"/>
                        </a:rPr>
                        <a:t>4. Yêu cầu kĩ thuật</a:t>
                      </a:r>
                      <a:endParaRPr lang="en-US" sz="1800">
                        <a:solidFill>
                          <a:srgbClr val="000000"/>
                        </a:solidFill>
                        <a:effectLst/>
                        <a:latin typeface="+mn-lt"/>
                        <a:ea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20000"/>
                        </a:lnSpc>
                        <a:spcBef>
                          <a:spcPts val="240"/>
                        </a:spcBef>
                        <a:spcAft>
                          <a:spcPts val="240"/>
                        </a:spcAft>
                      </a:pPr>
                      <a:r>
                        <a:rPr lang="nl-NL" sz="1800">
                          <a:solidFill>
                            <a:srgbClr val="000000"/>
                          </a:solidFill>
                          <a:effectLst/>
                          <a:latin typeface="+mn-lt"/>
                          <a:ea typeface="Times New Roman" panose="02020603050405020304" pitchFamily="18" charset="0"/>
                        </a:rPr>
                        <a:t>- Gia công</a:t>
                      </a:r>
                      <a:endParaRPr lang="en-US" sz="180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a:solidFill>
                            <a:srgbClr val="000000"/>
                          </a:solidFill>
                          <a:effectLst/>
                          <a:latin typeface="+mn-lt"/>
                          <a:ea typeface="Times New Roman" panose="02020603050405020304" pitchFamily="18" charset="0"/>
                        </a:rPr>
                        <a:t>- Xử lí bề mặt</a:t>
                      </a:r>
                      <a:endParaRPr lang="en-US" sz="1800">
                        <a:solidFill>
                          <a:srgbClr val="000000"/>
                        </a:solidFill>
                        <a:effectLst/>
                        <a:latin typeface="+mn-lt"/>
                        <a:ea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20000"/>
                        </a:lnSpc>
                        <a:spcBef>
                          <a:spcPts val="240"/>
                        </a:spcBef>
                        <a:spcAft>
                          <a:spcPts val="240"/>
                        </a:spcAft>
                      </a:pPr>
                      <a:r>
                        <a:rPr lang="nl-NL" sz="1800" dirty="0">
                          <a:solidFill>
                            <a:srgbClr val="000000"/>
                          </a:solidFill>
                          <a:effectLst/>
                          <a:latin typeface="+mn-lt"/>
                          <a:ea typeface="Times New Roman" panose="02020603050405020304" pitchFamily="18" charset="0"/>
                        </a:rPr>
                        <a:t>- Làm tù cạnh</a:t>
                      </a:r>
                      <a:endParaRPr lang="en-US" sz="180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dirty="0">
                          <a:solidFill>
                            <a:srgbClr val="000000"/>
                          </a:solidFill>
                          <a:effectLst/>
                          <a:latin typeface="+mn-lt"/>
                          <a:ea typeface="Times New Roman" panose="02020603050405020304" pitchFamily="18" charset="0"/>
                        </a:rPr>
                        <a:t>- Mạ kẽm</a:t>
                      </a:r>
                      <a:endParaRPr lang="en-US" sz="1800" dirty="0">
                        <a:solidFill>
                          <a:srgbClr val="000000"/>
                        </a:solidFill>
                        <a:effectLst/>
                        <a:latin typeface="+mn-lt"/>
                        <a:ea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786150" y="308120"/>
            <a:ext cx="7571700" cy="702600"/>
          </a:xfrm>
          <a:prstGeom prst="rect">
            <a:avLst/>
          </a:prstGeom>
          <a:solidFill>
            <a:schemeClr val="accent4"/>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rgbClr val="002060"/>
                </a:solidFill>
                <a:latin typeface="+mn-lt"/>
              </a:rPr>
              <a:t>TRÒ CHƠI LẬT MẢNH GHÉP</a:t>
            </a:r>
            <a:endParaRPr sz="2400" b="1" dirty="0">
              <a:solidFill>
                <a:srgbClr val="002060"/>
              </a:solidFill>
              <a:latin typeface="+mn-lt"/>
            </a:endParaRPr>
          </a:p>
        </p:txBody>
      </p:sp>
      <p:sp>
        <p:nvSpPr>
          <p:cNvPr id="2" name="Rectangle 1"/>
          <p:cNvSpPr/>
          <p:nvPr/>
        </p:nvSpPr>
        <p:spPr>
          <a:xfrm>
            <a:off x="786150" y="1123632"/>
            <a:ext cx="7571700" cy="958660"/>
          </a:xfrm>
          <a:prstGeom prst="rect">
            <a:avLst/>
          </a:prstGeom>
        </p:spPr>
        <p:txBody>
          <a:bodyPr wrap="square">
            <a:spAutoFit/>
          </a:bodyPr>
          <a:lstStyle/>
          <a:p>
            <a:pPr algn="ctr">
              <a:lnSpc>
                <a:spcPct val="150000"/>
              </a:lnSpc>
            </a:pPr>
            <a:r>
              <a:rPr lang="vi-VN" sz="2000" dirty="0"/>
              <a:t>Hoàn thành sơ đồ nội dung của bản vẽ chi tiết bằng cách chọn và trả lời đúng câu hỏi để lật mảnh ghép tương ứng.</a:t>
            </a:r>
            <a:endParaRPr lang="en-US" sz="2000" dirty="0"/>
          </a:p>
        </p:txBody>
      </p:sp>
      <p:sp>
        <p:nvSpPr>
          <p:cNvPr id="3" name="Rounded Rectangle 2"/>
          <p:cNvSpPr/>
          <p:nvPr/>
        </p:nvSpPr>
        <p:spPr>
          <a:xfrm>
            <a:off x="3346807" y="3205537"/>
            <a:ext cx="2532580" cy="46233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t>BẢN VẼ CHI TIẾT</a:t>
            </a:r>
            <a:endParaRPr lang="en-US" sz="2000" b="1" dirty="0"/>
          </a:p>
        </p:txBody>
      </p:sp>
      <p:sp>
        <p:nvSpPr>
          <p:cNvPr id="8" name="Rounded Rectangle 7"/>
          <p:cNvSpPr/>
          <p:nvPr/>
        </p:nvSpPr>
        <p:spPr>
          <a:xfrm>
            <a:off x="3346807" y="2408275"/>
            <a:ext cx="2532580" cy="462337"/>
          </a:xfrm>
          <a:prstGeom prst="round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t>Hình biểu diễn</a:t>
            </a:r>
            <a:endParaRPr lang="en-US" sz="2000" dirty="0"/>
          </a:p>
        </p:txBody>
      </p:sp>
      <p:sp>
        <p:nvSpPr>
          <p:cNvPr id="9" name="Rounded Rectangle 8"/>
          <p:cNvSpPr/>
          <p:nvPr/>
        </p:nvSpPr>
        <p:spPr>
          <a:xfrm>
            <a:off x="3346807" y="4081250"/>
            <a:ext cx="2532580" cy="462337"/>
          </a:xfrm>
          <a:prstGeom prst="roundRect">
            <a:avLst/>
          </a:prstGeom>
          <a:solidFill>
            <a:srgbClr val="548235"/>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t>Yêu cầu kĩ thuật</a:t>
            </a:r>
            <a:endParaRPr lang="en-US" sz="2000" dirty="0"/>
          </a:p>
        </p:txBody>
      </p:sp>
      <p:sp>
        <p:nvSpPr>
          <p:cNvPr id="10" name="Rounded Rectangle 9"/>
          <p:cNvSpPr/>
          <p:nvPr/>
        </p:nvSpPr>
        <p:spPr>
          <a:xfrm>
            <a:off x="488879" y="3205537"/>
            <a:ext cx="2532580" cy="462337"/>
          </a:xfrm>
          <a:prstGeom prst="roundRect">
            <a:avLst/>
          </a:prstGeom>
          <a:solidFill>
            <a:srgbClr val="EA6B14"/>
          </a:solidFill>
          <a:ln>
            <a:solidFill>
              <a:srgbClr val="EA6B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t>Kích thước</a:t>
            </a:r>
            <a:endParaRPr lang="en-US" sz="2000" dirty="0"/>
          </a:p>
        </p:txBody>
      </p:sp>
      <p:sp>
        <p:nvSpPr>
          <p:cNvPr id="11" name="Rounded Rectangle 10"/>
          <p:cNvSpPr/>
          <p:nvPr/>
        </p:nvSpPr>
        <p:spPr>
          <a:xfrm>
            <a:off x="6204735" y="3199384"/>
            <a:ext cx="2532580" cy="462337"/>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rgbClr val="000000"/>
                </a:solidFill>
              </a:rPr>
              <a:t>Khung tên</a:t>
            </a:r>
            <a:endParaRPr lang="en-US" sz="2000" dirty="0">
              <a:solidFill>
                <a:srgbClr val="000000"/>
              </a:solidFill>
            </a:endParaRPr>
          </a:p>
        </p:txBody>
      </p:sp>
      <p:sp>
        <p:nvSpPr>
          <p:cNvPr id="13" name="Freeform 4"/>
          <p:cNvSpPr/>
          <p:nvPr/>
        </p:nvSpPr>
        <p:spPr>
          <a:xfrm>
            <a:off x="0" y="479240"/>
            <a:ext cx="883578" cy="880265"/>
          </a:xfrm>
          <a:custGeom>
            <a:avLst/>
            <a:gdLst/>
            <a:ahLst/>
            <a:cxnLst/>
            <a:rect l="l" t="t" r="r" b="b"/>
            <a:pathLst>
              <a:path w="2532082" h="2522586">
                <a:moveTo>
                  <a:pt x="0" y="0"/>
                </a:moveTo>
                <a:lnTo>
                  <a:pt x="2532081" y="0"/>
                </a:lnTo>
                <a:lnTo>
                  <a:pt x="2532081" y="2522586"/>
                </a:lnTo>
                <a:lnTo>
                  <a:pt x="0" y="2522586"/>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cxnSp>
        <p:nvCxnSpPr>
          <p:cNvPr id="6" name="Straight Arrow Connector 5"/>
          <p:cNvCxnSpPr>
            <a:stCxn id="8" idx="2"/>
            <a:endCxn id="3" idx="0"/>
          </p:cNvCxnSpPr>
          <p:nvPr/>
        </p:nvCxnSpPr>
        <p:spPr>
          <a:xfrm>
            <a:off x="4613097" y="2870612"/>
            <a:ext cx="0" cy="334925"/>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a:endCxn id="3" idx="1"/>
          </p:cNvCxnSpPr>
          <p:nvPr/>
        </p:nvCxnSpPr>
        <p:spPr>
          <a:xfrm>
            <a:off x="3021459" y="3436706"/>
            <a:ext cx="325348" cy="0"/>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0"/>
            <a:endCxn id="3" idx="2"/>
          </p:cNvCxnSpPr>
          <p:nvPr/>
        </p:nvCxnSpPr>
        <p:spPr>
          <a:xfrm flipV="1">
            <a:off x="4613097" y="3667874"/>
            <a:ext cx="0" cy="413376"/>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1"/>
            <a:endCxn id="3" idx="3"/>
          </p:cNvCxnSpPr>
          <p:nvPr/>
        </p:nvCxnSpPr>
        <p:spPr>
          <a:xfrm flipH="1">
            <a:off x="5879387" y="3430553"/>
            <a:ext cx="325348" cy="6153"/>
          </a:xfrm>
          <a:prstGeom prst="straightConnector1">
            <a:avLst/>
          </a:prstGeom>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346807" y="2407435"/>
            <a:ext cx="2532580" cy="462337"/>
          </a:xfrm>
          <a:prstGeom prst="round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t>(1)</a:t>
            </a:r>
            <a:endParaRPr lang="en-US" sz="2000" b="1" dirty="0"/>
          </a:p>
        </p:txBody>
      </p:sp>
      <p:sp>
        <p:nvSpPr>
          <p:cNvPr id="23" name="Rounded Rectangle 22"/>
          <p:cNvSpPr/>
          <p:nvPr/>
        </p:nvSpPr>
        <p:spPr>
          <a:xfrm>
            <a:off x="488879" y="3199384"/>
            <a:ext cx="2532580" cy="462337"/>
          </a:xfrm>
          <a:prstGeom prst="roundRect">
            <a:avLst/>
          </a:prstGeom>
          <a:solidFill>
            <a:srgbClr val="EA6B14"/>
          </a:solidFill>
          <a:ln>
            <a:solidFill>
              <a:srgbClr val="EA6B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t>(2)</a:t>
            </a:r>
            <a:endParaRPr lang="en-US" sz="2000" b="1" dirty="0"/>
          </a:p>
        </p:txBody>
      </p:sp>
      <p:sp>
        <p:nvSpPr>
          <p:cNvPr id="26" name="Rounded Rectangle 25"/>
          <p:cNvSpPr/>
          <p:nvPr/>
        </p:nvSpPr>
        <p:spPr>
          <a:xfrm>
            <a:off x="3346807" y="4081249"/>
            <a:ext cx="2532580" cy="462337"/>
          </a:xfrm>
          <a:prstGeom prst="roundRect">
            <a:avLst/>
          </a:prstGeom>
          <a:solidFill>
            <a:srgbClr val="548235"/>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t>(3)</a:t>
            </a:r>
            <a:endParaRPr lang="en-US" sz="2000" b="1" dirty="0"/>
          </a:p>
        </p:txBody>
      </p:sp>
      <p:sp>
        <p:nvSpPr>
          <p:cNvPr id="27" name="Rounded Rectangle 26"/>
          <p:cNvSpPr/>
          <p:nvPr/>
        </p:nvSpPr>
        <p:spPr>
          <a:xfrm>
            <a:off x="6204734" y="3199383"/>
            <a:ext cx="2532580" cy="462337"/>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rgbClr val="000000"/>
                </a:solidFill>
              </a:rPr>
              <a:t>(4)</a:t>
            </a:r>
            <a:endParaRPr lang="en-US" sz="2000" b="1" dirty="0">
              <a:solidFill>
                <a:srgbClr val="000000"/>
              </a:solidFill>
            </a:endParaRPr>
          </a:p>
        </p:txBody>
      </p:sp>
      <p:sp>
        <p:nvSpPr>
          <p:cNvPr id="24" name="Rounded Rectangle 23"/>
          <p:cNvSpPr/>
          <p:nvPr/>
        </p:nvSpPr>
        <p:spPr>
          <a:xfrm>
            <a:off x="793434" y="1156120"/>
            <a:ext cx="7571700" cy="975733"/>
          </a:xfrm>
          <a:prstGeom prst="roundRect">
            <a:avLst/>
          </a:prstGeom>
          <a:solidFill>
            <a:srgbClr val="D1E4FB"/>
          </a:solidFill>
          <a:ln>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dirty="0">
                <a:solidFill>
                  <a:srgbClr val="002060"/>
                </a:solidFill>
              </a:rPr>
              <a:t>Mảnh ghép số (1): </a:t>
            </a:r>
            <a:r>
              <a:rPr lang="vi-VN" sz="2000" dirty="0">
                <a:solidFill>
                  <a:srgbClr val="000000"/>
                </a:solidFill>
              </a:rPr>
              <a:t>Hình chiếu, hình cắt... diễn tả hình dạng, cấu tạo của chi tiết được gọi chung là gì?</a:t>
            </a:r>
            <a:endParaRPr lang="en-US" sz="2000" dirty="0">
              <a:solidFill>
                <a:srgbClr val="000000"/>
              </a:solidFill>
            </a:endParaRPr>
          </a:p>
        </p:txBody>
      </p:sp>
      <p:sp>
        <p:nvSpPr>
          <p:cNvPr id="30" name="Rounded Rectangle 29"/>
          <p:cNvSpPr/>
          <p:nvPr/>
        </p:nvSpPr>
        <p:spPr>
          <a:xfrm>
            <a:off x="802735" y="1143368"/>
            <a:ext cx="7571700" cy="975733"/>
          </a:xfrm>
          <a:prstGeom prst="roundRect">
            <a:avLst/>
          </a:prstGeom>
          <a:solidFill>
            <a:srgbClr val="FDEBDF"/>
          </a:solidFill>
          <a:ln>
            <a:solidFill>
              <a:srgbClr val="EA6B14"/>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dirty="0">
                <a:solidFill>
                  <a:srgbClr val="EA6B14"/>
                </a:solidFill>
              </a:rPr>
              <a:t>Mảnh ghép số </a:t>
            </a:r>
            <a:r>
              <a:rPr lang="vi-VN" sz="2000" b="1" dirty="0" smtClean="0">
                <a:solidFill>
                  <a:srgbClr val="EA6B14"/>
                </a:solidFill>
              </a:rPr>
              <a:t>(2): </a:t>
            </a:r>
            <a:r>
              <a:rPr lang="nl-NL" sz="2000" dirty="0">
                <a:solidFill>
                  <a:srgbClr val="000000"/>
                </a:solidFill>
              </a:rPr>
              <a:t>Những đại lượng như chiều dài, chiều rộng, chiều cao... xác định độ lớn của một vật được gọi chung là gì?</a:t>
            </a:r>
            <a:endParaRPr lang="en-US" sz="2000" dirty="0">
              <a:solidFill>
                <a:srgbClr val="000000"/>
              </a:solidFill>
            </a:endParaRPr>
          </a:p>
        </p:txBody>
      </p:sp>
      <p:sp>
        <p:nvSpPr>
          <p:cNvPr id="31" name="Rounded Rectangle 30"/>
          <p:cNvSpPr/>
          <p:nvPr/>
        </p:nvSpPr>
        <p:spPr>
          <a:xfrm>
            <a:off x="812101" y="1153101"/>
            <a:ext cx="7571700" cy="975733"/>
          </a:xfrm>
          <a:prstGeom prst="roundRect">
            <a:avLst/>
          </a:prstGeom>
          <a:solidFill>
            <a:srgbClr val="E2EFD9"/>
          </a:solidFill>
          <a:ln>
            <a:solidFill>
              <a:srgbClr val="548235"/>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dirty="0">
                <a:solidFill>
                  <a:srgbClr val="548235"/>
                </a:solidFill>
              </a:rPr>
              <a:t>Mảnh ghép số (3):</a:t>
            </a:r>
            <a:r>
              <a:rPr lang="nl-NL" sz="2000" dirty="0">
                <a:solidFill>
                  <a:srgbClr val="548235"/>
                </a:solidFill>
              </a:rPr>
              <a:t> </a:t>
            </a:r>
            <a:r>
              <a:rPr lang="nl-NL" sz="2000" dirty="0">
                <a:solidFill>
                  <a:srgbClr val="000000"/>
                </a:solidFill>
              </a:rPr>
              <a:t>Nội dung nào của bản vẽ chi tiết gồm chỉ dẫn về gia công, xử lí bề mặt,...?</a:t>
            </a:r>
            <a:endParaRPr lang="en-US" sz="2000" dirty="0">
              <a:solidFill>
                <a:srgbClr val="000000"/>
              </a:solidFill>
            </a:endParaRPr>
          </a:p>
        </p:txBody>
      </p:sp>
      <p:sp>
        <p:nvSpPr>
          <p:cNvPr id="32" name="Rounded Rectangle 31"/>
          <p:cNvSpPr/>
          <p:nvPr/>
        </p:nvSpPr>
        <p:spPr>
          <a:xfrm>
            <a:off x="786150" y="1140419"/>
            <a:ext cx="7902186" cy="975733"/>
          </a:xfrm>
          <a:prstGeom prst="roundRect">
            <a:avLst/>
          </a:prstGeom>
          <a:solidFill>
            <a:srgbClr val="FFF9E5"/>
          </a:solidFill>
          <a:ln>
            <a:solidFill>
              <a:srgbClr val="FFC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dirty="0">
                <a:solidFill>
                  <a:srgbClr val="C89800"/>
                </a:solidFill>
              </a:rPr>
              <a:t>Mảnh ghép số </a:t>
            </a:r>
            <a:r>
              <a:rPr lang="nl-NL" sz="2000" b="1" dirty="0" smtClean="0">
                <a:solidFill>
                  <a:srgbClr val="C89800"/>
                </a:solidFill>
              </a:rPr>
              <a:t>(</a:t>
            </a:r>
            <a:r>
              <a:rPr lang="vi-VN" sz="2000" b="1" dirty="0" smtClean="0">
                <a:solidFill>
                  <a:srgbClr val="C89800"/>
                </a:solidFill>
              </a:rPr>
              <a:t>4</a:t>
            </a:r>
            <a:r>
              <a:rPr lang="nl-NL" sz="2000" b="1" dirty="0" smtClean="0">
                <a:solidFill>
                  <a:srgbClr val="C89800"/>
                </a:solidFill>
              </a:rPr>
              <a:t>):</a:t>
            </a:r>
            <a:r>
              <a:rPr lang="nl-NL" sz="2000" dirty="0" smtClean="0">
                <a:solidFill>
                  <a:srgbClr val="C89800"/>
                </a:solidFill>
              </a:rPr>
              <a:t> </a:t>
            </a:r>
            <a:r>
              <a:rPr lang="nl-NL" sz="2000" dirty="0">
                <a:solidFill>
                  <a:srgbClr val="000000"/>
                </a:solidFill>
              </a:rPr>
              <a:t>Tên gọi chi tiết, tỉ lệ vẽ, họ tên </a:t>
            </a:r>
            <a:r>
              <a:rPr lang="nl-NL" sz="2000" dirty="0" smtClean="0">
                <a:solidFill>
                  <a:srgbClr val="000000"/>
                </a:solidFill>
              </a:rPr>
              <a:t>của </a:t>
            </a:r>
            <a:r>
              <a:rPr lang="nl-NL" sz="2000" dirty="0">
                <a:solidFill>
                  <a:srgbClr val="000000"/>
                </a:solidFill>
              </a:rPr>
              <a:t>người có trách nhiệm </a:t>
            </a:r>
            <a:r>
              <a:rPr lang="nl-NL" sz="2000" dirty="0" smtClean="0">
                <a:solidFill>
                  <a:srgbClr val="000000"/>
                </a:solidFill>
              </a:rPr>
              <a:t>với </a:t>
            </a:r>
            <a:r>
              <a:rPr lang="nl-NL" sz="2000" dirty="0">
                <a:solidFill>
                  <a:srgbClr val="000000"/>
                </a:solidFill>
              </a:rPr>
              <a:t>bản vẽ,... là các thành phần có trong nội dung nào?</a:t>
            </a:r>
            <a:endParaRPr lang="en-US" sz="2000" dirty="0">
              <a:solidFill>
                <a:srgbClr val="0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anim calcmode="lin" valueType="num">
                                      <p:cBhvr>
                                        <p:cTn id="41" dur="500" fill="hold"/>
                                        <p:tgtEl>
                                          <p:spTgt spid="24"/>
                                        </p:tgtEl>
                                        <p:attrNameLst>
                                          <p:attrName>ppt_x</p:attrName>
                                        </p:attrNameLst>
                                      </p:cBhvr>
                                      <p:tavLst>
                                        <p:tav tm="0">
                                          <p:val>
                                            <p:strVal val="#ppt_x"/>
                                          </p:val>
                                        </p:tav>
                                        <p:tav tm="100000">
                                          <p:val>
                                            <p:strVal val="#ppt_x"/>
                                          </p:val>
                                        </p:tav>
                                      </p:tavLst>
                                    </p:anim>
                                    <p:anim calcmode="lin" valueType="num">
                                      <p:cBhvr>
                                        <p:cTn id="4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xit" presetSubtype="32" fill="hold" grpId="1" nodeType="clickEffect">
                                  <p:stCondLst>
                                    <p:cond delay="0"/>
                                  </p:stCondLst>
                                  <p:childTnLst>
                                    <p:anim calcmode="lin" valueType="num">
                                      <p:cBhvr>
                                        <p:cTn id="46" dur="500"/>
                                        <p:tgtEl>
                                          <p:spTgt spid="22"/>
                                        </p:tgtEl>
                                        <p:attrNameLst>
                                          <p:attrName>ppt_w</p:attrName>
                                        </p:attrNameLst>
                                      </p:cBhvr>
                                      <p:tavLst>
                                        <p:tav tm="0">
                                          <p:val>
                                            <p:strVal val="ppt_w"/>
                                          </p:val>
                                        </p:tav>
                                        <p:tav tm="100000">
                                          <p:val>
                                            <p:fltVal val="0"/>
                                          </p:val>
                                        </p:tav>
                                      </p:tavLst>
                                    </p:anim>
                                    <p:anim calcmode="lin" valueType="num">
                                      <p:cBhvr>
                                        <p:cTn id="47" dur="500"/>
                                        <p:tgtEl>
                                          <p:spTgt spid="22"/>
                                        </p:tgtEl>
                                        <p:attrNameLst>
                                          <p:attrName>ppt_h</p:attrName>
                                        </p:attrNameLst>
                                      </p:cBhvr>
                                      <p:tavLst>
                                        <p:tav tm="0">
                                          <p:val>
                                            <p:strVal val="ppt_h"/>
                                          </p:val>
                                        </p:tav>
                                        <p:tav tm="100000">
                                          <p:val>
                                            <p:fltVal val="0"/>
                                          </p:val>
                                        </p:tav>
                                      </p:tavLst>
                                    </p:anim>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par>
                          <p:cTn id="50" fill="hold">
                            <p:stCondLst>
                              <p:cond delay="500"/>
                            </p:stCondLst>
                            <p:childTnLst>
                              <p:par>
                                <p:cTn id="51" presetID="10" presetClass="exit" presetSubtype="0" fill="hold" grpId="1" nodeType="afterEffect">
                                  <p:stCondLst>
                                    <p:cond delay="0"/>
                                  </p:stCondLst>
                                  <p:childTnLst>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3"/>
                    </p:tgtEl>
                  </p:cond>
                </p:stCondLst>
                <p:endSync evt="end" delay="0">
                  <p:rtn val="all"/>
                </p:endSync>
                <p:childTnLst>
                  <p:par>
                    <p:cTn id="55" fill="hold">
                      <p:stCondLst>
                        <p:cond delay="0"/>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anim calcmode="lin" valueType="num">
                                      <p:cBhvr>
                                        <p:cTn id="60" dur="500" fill="hold"/>
                                        <p:tgtEl>
                                          <p:spTgt spid="30"/>
                                        </p:tgtEl>
                                        <p:attrNameLst>
                                          <p:attrName>ppt_x</p:attrName>
                                        </p:attrNameLst>
                                      </p:cBhvr>
                                      <p:tavLst>
                                        <p:tav tm="0">
                                          <p:val>
                                            <p:strVal val="#ppt_x"/>
                                          </p:val>
                                        </p:tav>
                                        <p:tav tm="100000">
                                          <p:val>
                                            <p:strVal val="#ppt_x"/>
                                          </p:val>
                                        </p:tav>
                                      </p:tavLst>
                                    </p:anim>
                                    <p:anim calcmode="lin" valueType="num">
                                      <p:cBhvr>
                                        <p:cTn id="61"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grpId="1" nodeType="clickEffect">
                                  <p:stCondLst>
                                    <p:cond delay="0"/>
                                  </p:stCondLst>
                                  <p:childTnLst>
                                    <p:anim calcmode="lin" valueType="num">
                                      <p:cBhvr>
                                        <p:cTn id="65" dur="500"/>
                                        <p:tgtEl>
                                          <p:spTgt spid="23"/>
                                        </p:tgtEl>
                                        <p:attrNameLst>
                                          <p:attrName>ppt_w</p:attrName>
                                        </p:attrNameLst>
                                      </p:cBhvr>
                                      <p:tavLst>
                                        <p:tav tm="0">
                                          <p:val>
                                            <p:strVal val="ppt_w"/>
                                          </p:val>
                                        </p:tav>
                                        <p:tav tm="100000">
                                          <p:val>
                                            <p:fltVal val="0"/>
                                          </p:val>
                                        </p:tav>
                                      </p:tavLst>
                                    </p:anim>
                                    <p:anim calcmode="lin" valueType="num">
                                      <p:cBhvr>
                                        <p:cTn id="66" dur="500"/>
                                        <p:tgtEl>
                                          <p:spTgt spid="23"/>
                                        </p:tgtEl>
                                        <p:attrNameLst>
                                          <p:attrName>ppt_h</p:attrName>
                                        </p:attrNameLst>
                                      </p:cBhvr>
                                      <p:tavLst>
                                        <p:tav tm="0">
                                          <p:val>
                                            <p:strVal val="ppt_h"/>
                                          </p:val>
                                        </p:tav>
                                        <p:tav tm="100000">
                                          <p:val>
                                            <p:fltVal val="0"/>
                                          </p:val>
                                        </p:tav>
                                      </p:tavLst>
                                    </p:anim>
                                    <p:animEffect transition="out" filter="fade">
                                      <p:cBhvr>
                                        <p:cTn id="67" dur="500"/>
                                        <p:tgtEl>
                                          <p:spTgt spid="23"/>
                                        </p:tgtEl>
                                      </p:cBhvr>
                                    </p:animEffect>
                                    <p:set>
                                      <p:cBhvr>
                                        <p:cTn id="68" dur="1" fill="hold">
                                          <p:stCondLst>
                                            <p:cond delay="499"/>
                                          </p:stCondLst>
                                        </p:cTn>
                                        <p:tgtEl>
                                          <p:spTgt spid="23"/>
                                        </p:tgtEl>
                                        <p:attrNameLst>
                                          <p:attrName>style.visibility</p:attrName>
                                        </p:attrNameLst>
                                      </p:cBhvr>
                                      <p:to>
                                        <p:strVal val="hidden"/>
                                      </p:to>
                                    </p:set>
                                  </p:childTnLst>
                                </p:cTn>
                              </p:par>
                            </p:childTnLst>
                          </p:cTn>
                        </p:par>
                        <p:par>
                          <p:cTn id="69" fill="hold">
                            <p:stCondLst>
                              <p:cond delay="500"/>
                            </p:stCondLst>
                            <p:childTnLst>
                              <p:par>
                                <p:cTn id="70" presetID="10" presetClass="exit" presetSubtype="0" fill="hold" grpId="1" nodeType="afterEffect">
                                  <p:stCondLst>
                                    <p:cond delay="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3" restart="whenNotActive" fill="hold" evtFilter="cancelBubble" nodeType="interactiveSeq">
                <p:stCondLst>
                  <p:cond evt="onClick" delay="0">
                    <p:tgtEl>
                      <p:spTgt spid="26"/>
                    </p:tgtEl>
                  </p:cond>
                </p:stCondLst>
                <p:endSync evt="end" delay="0">
                  <p:rtn val="all"/>
                </p:endSync>
                <p:childTnLst>
                  <p:par>
                    <p:cTn id="74" fill="hold">
                      <p:stCondLst>
                        <p:cond delay="0"/>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xit" presetSubtype="32" fill="hold" grpId="1" nodeType="clickEffect">
                                  <p:stCondLst>
                                    <p:cond delay="0"/>
                                  </p:stCondLst>
                                  <p:childTnLst>
                                    <p:anim calcmode="lin" valueType="num">
                                      <p:cBhvr>
                                        <p:cTn id="84" dur="500"/>
                                        <p:tgtEl>
                                          <p:spTgt spid="26"/>
                                        </p:tgtEl>
                                        <p:attrNameLst>
                                          <p:attrName>ppt_w</p:attrName>
                                        </p:attrNameLst>
                                      </p:cBhvr>
                                      <p:tavLst>
                                        <p:tav tm="0">
                                          <p:val>
                                            <p:strVal val="ppt_w"/>
                                          </p:val>
                                        </p:tav>
                                        <p:tav tm="100000">
                                          <p:val>
                                            <p:fltVal val="0"/>
                                          </p:val>
                                        </p:tav>
                                      </p:tavLst>
                                    </p:anim>
                                    <p:anim calcmode="lin" valueType="num">
                                      <p:cBhvr>
                                        <p:cTn id="85" dur="500"/>
                                        <p:tgtEl>
                                          <p:spTgt spid="26"/>
                                        </p:tgtEl>
                                        <p:attrNameLst>
                                          <p:attrName>ppt_h</p:attrName>
                                        </p:attrNameLst>
                                      </p:cBhvr>
                                      <p:tavLst>
                                        <p:tav tm="0">
                                          <p:val>
                                            <p:strVal val="ppt_h"/>
                                          </p:val>
                                        </p:tav>
                                        <p:tav tm="100000">
                                          <p:val>
                                            <p:fltVal val="0"/>
                                          </p:val>
                                        </p:tav>
                                      </p:tavLst>
                                    </p:anim>
                                    <p:animEffect transition="out" filter="fade">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childTnLst>
                          </p:cTn>
                        </p:par>
                        <p:par>
                          <p:cTn id="88" fill="hold">
                            <p:stCondLst>
                              <p:cond delay="500"/>
                            </p:stCondLst>
                            <p:childTnLst>
                              <p:par>
                                <p:cTn id="89" presetID="10" presetClass="exit" presetSubtype="0" fill="hold" grpId="1" nodeType="afterEffect">
                                  <p:stCondLst>
                                    <p:cond delay="0"/>
                                  </p:stCondLst>
                                  <p:childTnLst>
                                    <p:animEffect transition="out" filter="fade">
                                      <p:cBhvr>
                                        <p:cTn id="90" dur="500"/>
                                        <p:tgtEl>
                                          <p:spTgt spid="31"/>
                                        </p:tgtEl>
                                      </p:cBhvr>
                                    </p:animEffect>
                                    <p:set>
                                      <p:cBhvr>
                                        <p:cTn id="9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2" restart="whenNotActive" fill="hold" evtFilter="cancelBubble" nodeType="interactiveSeq">
                <p:stCondLst>
                  <p:cond evt="onClick" delay="0">
                    <p:tgtEl>
                      <p:spTgt spid="27"/>
                    </p:tgtEl>
                  </p:cond>
                </p:stCondLst>
                <p:endSync evt="end" delay="0">
                  <p:rtn val="all"/>
                </p:endSync>
                <p:childTnLst>
                  <p:par>
                    <p:cTn id="93" fill="hold">
                      <p:stCondLst>
                        <p:cond delay="0"/>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anim calcmode="lin" valueType="num">
                                      <p:cBhvr>
                                        <p:cTn id="98" dur="500" fill="hold"/>
                                        <p:tgtEl>
                                          <p:spTgt spid="32"/>
                                        </p:tgtEl>
                                        <p:attrNameLst>
                                          <p:attrName>ppt_x</p:attrName>
                                        </p:attrNameLst>
                                      </p:cBhvr>
                                      <p:tavLst>
                                        <p:tav tm="0">
                                          <p:val>
                                            <p:strVal val="#ppt_x"/>
                                          </p:val>
                                        </p:tav>
                                        <p:tav tm="100000">
                                          <p:val>
                                            <p:strVal val="#ppt_x"/>
                                          </p:val>
                                        </p:tav>
                                      </p:tavLst>
                                    </p:anim>
                                    <p:anim calcmode="lin" valueType="num">
                                      <p:cBhvr>
                                        <p:cTn id="9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xit" presetSubtype="32" fill="hold" grpId="1" nodeType="clickEffect">
                                  <p:stCondLst>
                                    <p:cond delay="0"/>
                                  </p:stCondLst>
                                  <p:childTnLst>
                                    <p:anim calcmode="lin" valueType="num">
                                      <p:cBhvr>
                                        <p:cTn id="103" dur="500"/>
                                        <p:tgtEl>
                                          <p:spTgt spid="27"/>
                                        </p:tgtEl>
                                        <p:attrNameLst>
                                          <p:attrName>ppt_w</p:attrName>
                                        </p:attrNameLst>
                                      </p:cBhvr>
                                      <p:tavLst>
                                        <p:tav tm="0">
                                          <p:val>
                                            <p:strVal val="ppt_w"/>
                                          </p:val>
                                        </p:tav>
                                        <p:tav tm="100000">
                                          <p:val>
                                            <p:fltVal val="0"/>
                                          </p:val>
                                        </p:tav>
                                      </p:tavLst>
                                    </p:anim>
                                    <p:anim calcmode="lin" valueType="num">
                                      <p:cBhvr>
                                        <p:cTn id="104" dur="500"/>
                                        <p:tgtEl>
                                          <p:spTgt spid="27"/>
                                        </p:tgtEl>
                                        <p:attrNameLst>
                                          <p:attrName>ppt_h</p:attrName>
                                        </p:attrNameLst>
                                      </p:cBhvr>
                                      <p:tavLst>
                                        <p:tav tm="0">
                                          <p:val>
                                            <p:strVal val="ppt_h"/>
                                          </p:val>
                                        </p:tav>
                                        <p:tav tm="100000">
                                          <p:val>
                                            <p:fltVal val="0"/>
                                          </p:val>
                                        </p:tav>
                                      </p:tavLst>
                                    </p:anim>
                                    <p:animEffect transition="out" filter="fade">
                                      <p:cBhvr>
                                        <p:cTn id="105" dur="500"/>
                                        <p:tgtEl>
                                          <p:spTgt spid="27"/>
                                        </p:tgtEl>
                                      </p:cBhvr>
                                    </p:animEffect>
                                    <p:set>
                                      <p:cBhvr>
                                        <p:cTn id="106" dur="1" fill="hold">
                                          <p:stCondLst>
                                            <p:cond delay="499"/>
                                          </p:stCondLst>
                                        </p:cTn>
                                        <p:tgtEl>
                                          <p:spTgt spid="27"/>
                                        </p:tgtEl>
                                        <p:attrNameLst>
                                          <p:attrName>style.visibility</p:attrName>
                                        </p:attrNameLst>
                                      </p:cBhvr>
                                      <p:to>
                                        <p:strVal val="hidden"/>
                                      </p:to>
                                    </p:set>
                                  </p:childTnLst>
                                </p:cTn>
                              </p:par>
                            </p:childTnLst>
                          </p:cTn>
                        </p:par>
                        <p:par>
                          <p:cTn id="107" fill="hold">
                            <p:stCondLst>
                              <p:cond delay="500"/>
                            </p:stCondLst>
                            <p:childTnLst>
                              <p:par>
                                <p:cTn id="108" presetID="10" presetClass="exit" presetSubtype="0" fill="hold" grpId="1" nodeType="afterEffect">
                                  <p:stCondLst>
                                    <p:cond delay="0"/>
                                  </p:stCondLst>
                                  <p:childTnLst>
                                    <p:animEffect transition="out" filter="fade">
                                      <p:cBhvr>
                                        <p:cTn id="109" dur="500"/>
                                        <p:tgtEl>
                                          <p:spTgt spid="32"/>
                                        </p:tgtEl>
                                      </p:cBhvr>
                                    </p:animEffect>
                                    <p:set>
                                      <p:cBhvr>
                                        <p:cTn id="11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 grpId="0"/>
      <p:bldP spid="3" grpId="0" animBg="1"/>
      <p:bldP spid="8" grpId="0" animBg="1"/>
      <p:bldP spid="9" grpId="0" animBg="1"/>
      <p:bldP spid="10" grpId="0" animBg="1"/>
      <p:bldP spid="11" grpId="0" animBg="1"/>
      <p:bldP spid="22" grpId="0" animBg="1"/>
      <p:bldP spid="22" grpId="1" animBg="1"/>
      <p:bldP spid="23" grpId="0" animBg="1"/>
      <p:bldP spid="23" grpId="1" animBg="1"/>
      <p:bldP spid="26" grpId="0" animBg="1"/>
      <p:bldP spid="26" grpId="1" animBg="1"/>
      <p:bldP spid="27" grpId="0" animBg="1"/>
      <p:bldP spid="27" grpId="1" animBg="1"/>
      <p:bldP spid="24" grpId="0" animBg="1"/>
      <p:bldP spid="24" grpId="1" animBg="1"/>
      <p:bldP spid="30" grpId="0" animBg="1"/>
      <p:bldP spid="30" grpId="1" animBg="1"/>
      <p:bldP spid="31" grpId="0" animBg="1"/>
      <p:bldP spid="31" grpId="1" animBg="1"/>
      <p:bldP spid="32" grpId="0" animBg="1"/>
      <p:bldP spid="3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786150" y="308120"/>
            <a:ext cx="7571700" cy="702600"/>
          </a:xfrm>
          <a:prstGeom prst="rect">
            <a:avLst/>
          </a:prstGeom>
          <a:solidFill>
            <a:schemeClr val="accent4"/>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3000" b="1" dirty="0" smtClean="0">
                <a:solidFill>
                  <a:srgbClr val="002060"/>
                </a:solidFill>
                <a:latin typeface="+mn-lt"/>
              </a:rPr>
              <a:t>VẬN DỤNG</a:t>
            </a:r>
            <a:endParaRPr sz="3000" b="1" dirty="0">
              <a:solidFill>
                <a:srgbClr val="002060"/>
              </a:solidFill>
              <a:latin typeface="+mn-lt"/>
            </a:endParaRPr>
          </a:p>
        </p:txBody>
      </p:sp>
      <p:sp>
        <p:nvSpPr>
          <p:cNvPr id="13" name="Freeform 4"/>
          <p:cNvSpPr/>
          <p:nvPr/>
        </p:nvSpPr>
        <p:spPr>
          <a:xfrm>
            <a:off x="0" y="479240"/>
            <a:ext cx="883578" cy="880265"/>
          </a:xfrm>
          <a:custGeom>
            <a:avLst/>
            <a:gdLst/>
            <a:ahLst/>
            <a:cxnLst/>
            <a:rect l="l" t="t" r="r" b="b"/>
            <a:pathLst>
              <a:path w="2532082" h="2522586">
                <a:moveTo>
                  <a:pt x="0" y="0"/>
                </a:moveTo>
                <a:lnTo>
                  <a:pt x="2532081" y="0"/>
                </a:lnTo>
                <a:lnTo>
                  <a:pt x="2532081" y="2522586"/>
                </a:lnTo>
                <a:lnTo>
                  <a:pt x="0" y="2522586"/>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5" name="Picture 4"/>
          <p:cNvPicPr>
            <a:picLocks noChangeAspect="1"/>
          </p:cNvPicPr>
          <p:nvPr/>
        </p:nvPicPr>
        <p:blipFill>
          <a:blip r:embed="rId7"/>
          <a:stretch>
            <a:fillRect/>
          </a:stretch>
        </p:blipFill>
        <p:spPr>
          <a:xfrm rot="4670694">
            <a:off x="8150465" y="518541"/>
            <a:ext cx="1051588" cy="911946"/>
          </a:xfrm>
          <a:prstGeom prst="rect">
            <a:avLst/>
          </a:prstGeom>
        </p:spPr>
      </p:pic>
      <p:sp>
        <p:nvSpPr>
          <p:cNvPr id="7" name="Rectangle 6"/>
          <p:cNvSpPr/>
          <p:nvPr/>
        </p:nvSpPr>
        <p:spPr>
          <a:xfrm>
            <a:off x="1732921" y="1184420"/>
            <a:ext cx="5678157" cy="400110"/>
          </a:xfrm>
          <a:prstGeom prst="rect">
            <a:avLst/>
          </a:prstGeom>
        </p:spPr>
        <p:txBody>
          <a:bodyPr wrap="none">
            <a:spAutoFit/>
          </a:bodyPr>
          <a:lstStyle/>
          <a:p>
            <a:r>
              <a:rPr lang="vi-VN" sz="2000" dirty="0" err="1"/>
              <a:t>Đ</a:t>
            </a:r>
            <a:r>
              <a:rPr lang="en-US" sz="2000" dirty="0" err="1" smtClean="0"/>
              <a:t>ọc</a:t>
            </a:r>
            <a:r>
              <a:rPr lang="en-US" sz="2000" dirty="0" smtClean="0"/>
              <a:t> </a:t>
            </a:r>
            <a:r>
              <a:rPr lang="en-US" sz="2000" dirty="0" err="1"/>
              <a:t>bản</a:t>
            </a:r>
            <a:r>
              <a:rPr lang="en-US" sz="2000" dirty="0"/>
              <a:t> </a:t>
            </a:r>
            <a:r>
              <a:rPr lang="en-US" sz="2000" dirty="0" err="1"/>
              <a:t>vẽ</a:t>
            </a:r>
            <a:r>
              <a:rPr lang="en-US" sz="2000" dirty="0"/>
              <a:t> chi </a:t>
            </a:r>
            <a:r>
              <a:rPr lang="en-US" sz="2000" dirty="0" err="1"/>
              <a:t>tiết</a:t>
            </a:r>
            <a:r>
              <a:rPr lang="en-US" sz="2000" dirty="0"/>
              <a:t> </a:t>
            </a:r>
            <a:r>
              <a:rPr lang="en-US" sz="2000" dirty="0" err="1"/>
              <a:t>đầu</a:t>
            </a:r>
            <a:r>
              <a:rPr lang="en-US" sz="2000" dirty="0"/>
              <a:t> </a:t>
            </a:r>
            <a:r>
              <a:rPr lang="en-US" sz="2000" dirty="0" err="1"/>
              <a:t>côn</a:t>
            </a:r>
            <a:r>
              <a:rPr lang="en-US" sz="2000" dirty="0"/>
              <a:t> (</a:t>
            </a:r>
            <a:r>
              <a:rPr lang="en-US" sz="2000" dirty="0" err="1"/>
              <a:t>Hình</a:t>
            </a:r>
            <a:r>
              <a:rPr lang="en-US" sz="2000" dirty="0"/>
              <a:t> 3.3 SGK tr.21)</a:t>
            </a:r>
          </a:p>
        </p:txBody>
      </p:sp>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11206" y="1758230"/>
            <a:ext cx="4521585" cy="3385270"/>
          </a:xfrm>
          <a:prstGeom prst="rect">
            <a:avLst/>
          </a:prstGeom>
        </p:spPr>
      </p:pic>
    </p:spTree>
    <p:extLst>
      <p:ext uri="{BB962C8B-B14F-4D97-AF65-F5344CB8AC3E}">
        <p14:creationId xmlns:p14="http://schemas.microsoft.com/office/powerpoint/2010/main" val="235971981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5187433"/>
              </p:ext>
            </p:extLst>
          </p:nvPr>
        </p:nvGraphicFramePr>
        <p:xfrm>
          <a:off x="-3" y="0"/>
          <a:ext cx="9144002" cy="5126804"/>
        </p:xfrm>
        <a:graphic>
          <a:graphicData uri="http://schemas.openxmlformats.org/drawingml/2006/table">
            <a:tbl>
              <a:tblPr firstRow="1" firstCol="1" bandRow="1"/>
              <a:tblGrid>
                <a:gridCol w="1803919"/>
                <a:gridCol w="2000899"/>
                <a:gridCol w="5339184"/>
              </a:tblGrid>
              <a:tr h="270186">
                <a:tc>
                  <a:txBody>
                    <a:bodyPr/>
                    <a:lstStyle/>
                    <a:p>
                      <a:pPr algn="ctr">
                        <a:lnSpc>
                          <a:spcPct val="120000"/>
                        </a:lnSpc>
                        <a:spcBef>
                          <a:spcPts val="240"/>
                        </a:spcBef>
                        <a:spcAft>
                          <a:spcPts val="240"/>
                        </a:spcAft>
                      </a:pPr>
                      <a:r>
                        <a:rPr lang="nl-NL" sz="1600" b="1" i="0" dirty="0">
                          <a:solidFill>
                            <a:srgbClr val="000000"/>
                          </a:solidFill>
                          <a:effectLst/>
                          <a:latin typeface="+mn-lt"/>
                          <a:ea typeface="Times New Roman" panose="02020603050405020304" pitchFamily="18" charset="0"/>
                        </a:rPr>
                        <a:t>Trình tự đọc</a:t>
                      </a:r>
                      <a:endParaRPr lang="en-US" sz="1600" i="0" dirty="0">
                        <a:solidFill>
                          <a:srgbClr val="000000"/>
                        </a:solidFill>
                        <a:effectLst/>
                        <a:latin typeface="+mn-lt"/>
                        <a:ea typeface="Times New Roman" panose="02020603050405020304" pitchFamily="18" charset="0"/>
                      </a:endParaRP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240"/>
                        </a:spcBef>
                        <a:spcAft>
                          <a:spcPts val="240"/>
                        </a:spcAft>
                      </a:pPr>
                      <a:r>
                        <a:rPr lang="nl-NL" sz="1600" b="1" i="0" dirty="0">
                          <a:solidFill>
                            <a:srgbClr val="000000"/>
                          </a:solidFill>
                          <a:effectLst/>
                          <a:latin typeface="+mn-lt"/>
                          <a:ea typeface="Times New Roman" panose="02020603050405020304" pitchFamily="18" charset="0"/>
                        </a:rPr>
                        <a:t>Nội dung</a:t>
                      </a:r>
                      <a:endParaRPr lang="en-US" sz="1600" i="0" dirty="0">
                        <a:solidFill>
                          <a:srgbClr val="000000"/>
                        </a:solidFill>
                        <a:effectLst/>
                        <a:latin typeface="+mn-lt"/>
                        <a:ea typeface="Times New Roman" panose="02020603050405020304" pitchFamily="18" charset="0"/>
                      </a:endParaRP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240"/>
                        </a:spcBef>
                        <a:spcAft>
                          <a:spcPts val="240"/>
                        </a:spcAft>
                      </a:pPr>
                      <a:r>
                        <a:rPr lang="en-US" sz="1600" b="1" i="0" dirty="0" err="1">
                          <a:solidFill>
                            <a:srgbClr val="000000"/>
                          </a:solidFill>
                          <a:effectLst/>
                          <a:latin typeface="+mn-lt"/>
                          <a:ea typeface="Times New Roman" panose="02020603050405020304" pitchFamily="18" charset="0"/>
                        </a:rPr>
                        <a:t>Thông</a:t>
                      </a:r>
                      <a:r>
                        <a:rPr lang="en-US" sz="1600" b="1" i="0" dirty="0">
                          <a:solidFill>
                            <a:srgbClr val="000000"/>
                          </a:solidFill>
                          <a:effectLst/>
                          <a:latin typeface="+mn-lt"/>
                          <a:ea typeface="Times New Roman" panose="02020603050405020304" pitchFamily="18" charset="0"/>
                        </a:rPr>
                        <a:t> tin chi </a:t>
                      </a:r>
                      <a:r>
                        <a:rPr lang="en-US" sz="1600" b="1" i="0" dirty="0" err="1">
                          <a:solidFill>
                            <a:srgbClr val="000000"/>
                          </a:solidFill>
                          <a:effectLst/>
                          <a:latin typeface="+mn-lt"/>
                          <a:ea typeface="Times New Roman" panose="02020603050405020304" pitchFamily="18" charset="0"/>
                        </a:rPr>
                        <a:t>tiết</a:t>
                      </a:r>
                      <a:r>
                        <a:rPr lang="en-US" sz="1600" b="1" i="0" dirty="0">
                          <a:solidFill>
                            <a:srgbClr val="000000"/>
                          </a:solidFill>
                          <a:effectLst/>
                          <a:latin typeface="+mn-lt"/>
                          <a:ea typeface="Times New Roman" panose="02020603050405020304" pitchFamily="18" charset="0"/>
                        </a:rPr>
                        <a:t> </a:t>
                      </a:r>
                      <a:r>
                        <a:rPr lang="en-US" sz="1600" b="1" i="0" dirty="0" err="1">
                          <a:solidFill>
                            <a:srgbClr val="000000"/>
                          </a:solidFill>
                          <a:effectLst/>
                          <a:latin typeface="+mn-lt"/>
                          <a:ea typeface="Times New Roman" panose="02020603050405020304" pitchFamily="18" charset="0"/>
                        </a:rPr>
                        <a:t>đầu</a:t>
                      </a:r>
                      <a:r>
                        <a:rPr lang="en-US" sz="1600" b="1" i="0" dirty="0">
                          <a:solidFill>
                            <a:srgbClr val="000000"/>
                          </a:solidFill>
                          <a:effectLst/>
                          <a:latin typeface="+mn-lt"/>
                          <a:ea typeface="Times New Roman" panose="02020603050405020304" pitchFamily="18" charset="0"/>
                        </a:rPr>
                        <a:t> </a:t>
                      </a:r>
                      <a:r>
                        <a:rPr lang="en-US" sz="1600" b="1" i="0" dirty="0" err="1">
                          <a:solidFill>
                            <a:srgbClr val="000000"/>
                          </a:solidFill>
                          <a:effectLst/>
                          <a:latin typeface="+mn-lt"/>
                          <a:ea typeface="Times New Roman" panose="02020603050405020304" pitchFamily="18" charset="0"/>
                        </a:rPr>
                        <a:t>côn</a:t>
                      </a:r>
                      <a:endParaRPr lang="en-US" sz="1600" i="0" dirty="0">
                        <a:solidFill>
                          <a:srgbClr val="000000"/>
                        </a:solidFill>
                        <a:effectLst/>
                        <a:latin typeface="+mn-lt"/>
                        <a:ea typeface="Times New Roman" panose="02020603050405020304" pitchFamily="18" charset="0"/>
                      </a:endParaRP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968639">
                <a:tc>
                  <a:txBody>
                    <a:bodyPr/>
                    <a:lstStyle/>
                    <a:p>
                      <a:pPr algn="just">
                        <a:lnSpc>
                          <a:spcPct val="120000"/>
                        </a:lnSpc>
                        <a:spcBef>
                          <a:spcPts val="240"/>
                        </a:spcBef>
                        <a:spcAft>
                          <a:spcPts val="240"/>
                        </a:spcAft>
                      </a:pPr>
                      <a:r>
                        <a:rPr lang="nl-NL" sz="1600" i="0" dirty="0">
                          <a:solidFill>
                            <a:srgbClr val="000000"/>
                          </a:solidFill>
                          <a:effectLst/>
                          <a:latin typeface="+mn-lt"/>
                          <a:ea typeface="Times New Roman" panose="02020603050405020304" pitchFamily="18" charset="0"/>
                        </a:rPr>
                        <a:t>1. Khung tên</a:t>
                      </a:r>
                      <a:endParaRPr lang="en-US" sz="1600" i="0" dirty="0">
                        <a:solidFill>
                          <a:srgbClr val="000000"/>
                        </a:solidFill>
                        <a:effectLst/>
                        <a:latin typeface="+mn-lt"/>
                        <a:ea typeface="Times New Roman" panose="02020603050405020304" pitchFamily="18" charset="0"/>
                      </a:endParaRP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20000"/>
                        </a:lnSpc>
                        <a:spcBef>
                          <a:spcPts val="240"/>
                        </a:spcBef>
                        <a:spcAft>
                          <a:spcPts val="240"/>
                        </a:spcAft>
                      </a:pPr>
                      <a:r>
                        <a:rPr lang="nl-NL" sz="1600" i="0" dirty="0">
                          <a:solidFill>
                            <a:srgbClr val="000000"/>
                          </a:solidFill>
                          <a:effectLst/>
                          <a:latin typeface="+mn-lt"/>
                          <a:ea typeface="Times New Roman" panose="02020603050405020304" pitchFamily="18" charset="0"/>
                        </a:rPr>
                        <a:t>- Tên gọi chi tiết</a:t>
                      </a:r>
                      <a:endParaRPr lang="en-US" sz="16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600" i="0" dirty="0">
                          <a:solidFill>
                            <a:srgbClr val="000000"/>
                          </a:solidFill>
                          <a:effectLst/>
                          <a:latin typeface="+mn-lt"/>
                          <a:ea typeface="Times New Roman" panose="02020603050405020304" pitchFamily="18" charset="0"/>
                        </a:rPr>
                        <a:t>- Vật liệu</a:t>
                      </a:r>
                      <a:endParaRPr lang="en-US" sz="16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600" i="0" dirty="0">
                          <a:solidFill>
                            <a:srgbClr val="000000"/>
                          </a:solidFill>
                          <a:effectLst/>
                          <a:latin typeface="+mn-lt"/>
                          <a:ea typeface="Times New Roman" panose="02020603050405020304" pitchFamily="18" charset="0"/>
                        </a:rPr>
                        <a:t>- Tỉ lệ</a:t>
                      </a:r>
                      <a:endParaRPr lang="en-US" sz="1600" i="0" dirty="0">
                        <a:solidFill>
                          <a:srgbClr val="000000"/>
                        </a:solidFill>
                        <a:effectLst/>
                        <a:latin typeface="+mn-lt"/>
                        <a:ea typeface="Times New Roman" panose="02020603050405020304" pitchFamily="18" charset="0"/>
                      </a:endParaRP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20000"/>
                        </a:lnSpc>
                        <a:spcBef>
                          <a:spcPts val="240"/>
                        </a:spcBef>
                        <a:spcAft>
                          <a:spcPts val="240"/>
                        </a:spcAft>
                      </a:pPr>
                      <a:r>
                        <a:rPr lang="nl-NL" sz="1600" i="0" dirty="0">
                          <a:solidFill>
                            <a:srgbClr val="000000"/>
                          </a:solidFill>
                          <a:effectLst/>
                          <a:latin typeface="+mn-lt"/>
                          <a:ea typeface="Times New Roman" panose="02020603050405020304" pitchFamily="18" charset="0"/>
                        </a:rPr>
                        <a:t>- Đầu côn</a:t>
                      </a:r>
                      <a:endParaRPr lang="en-US" sz="16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600" i="0" dirty="0">
                          <a:solidFill>
                            <a:srgbClr val="000000"/>
                          </a:solidFill>
                          <a:effectLst/>
                          <a:latin typeface="+mn-lt"/>
                          <a:ea typeface="Times New Roman" panose="02020603050405020304" pitchFamily="18" charset="0"/>
                        </a:rPr>
                        <a:t>- Thép</a:t>
                      </a:r>
                      <a:endParaRPr lang="en-US" sz="16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600" i="0" dirty="0">
                          <a:solidFill>
                            <a:srgbClr val="000000"/>
                          </a:solidFill>
                          <a:effectLst/>
                          <a:latin typeface="+mn-lt"/>
                          <a:ea typeface="Times New Roman" panose="02020603050405020304" pitchFamily="18" charset="0"/>
                        </a:rPr>
                        <a:t>- 1 : 1</a:t>
                      </a:r>
                      <a:endParaRPr lang="en-US" sz="1600" i="0" dirty="0">
                        <a:solidFill>
                          <a:srgbClr val="000000"/>
                        </a:solidFill>
                        <a:effectLst/>
                        <a:latin typeface="+mn-lt"/>
                        <a:ea typeface="Times New Roman" panose="02020603050405020304" pitchFamily="18" charset="0"/>
                      </a:endParaRP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r>
              <a:tr h="916978">
                <a:tc>
                  <a:txBody>
                    <a:bodyPr/>
                    <a:lstStyle/>
                    <a:p>
                      <a:pPr algn="just">
                        <a:lnSpc>
                          <a:spcPct val="120000"/>
                        </a:lnSpc>
                        <a:spcBef>
                          <a:spcPts val="240"/>
                        </a:spcBef>
                        <a:spcAft>
                          <a:spcPts val="240"/>
                        </a:spcAft>
                      </a:pPr>
                      <a:r>
                        <a:rPr lang="nl-NL" sz="1600" i="0">
                          <a:solidFill>
                            <a:srgbClr val="000000"/>
                          </a:solidFill>
                          <a:effectLst/>
                          <a:latin typeface="+mn-lt"/>
                          <a:ea typeface="Times New Roman" panose="02020603050405020304" pitchFamily="18" charset="0"/>
                        </a:rPr>
                        <a:t>2. Hình biểu diễn</a:t>
                      </a:r>
                      <a:endParaRPr lang="en-US" sz="1600" i="0">
                        <a:solidFill>
                          <a:srgbClr val="000000"/>
                        </a:solidFill>
                        <a:effectLst/>
                        <a:latin typeface="+mn-lt"/>
                        <a:ea typeface="Times New Roman" panose="02020603050405020304" pitchFamily="18" charset="0"/>
                      </a:endParaRP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20000"/>
                        </a:lnSpc>
                        <a:spcBef>
                          <a:spcPts val="240"/>
                        </a:spcBef>
                        <a:spcAft>
                          <a:spcPts val="240"/>
                        </a:spcAft>
                      </a:pPr>
                      <a:r>
                        <a:rPr lang="nl-NL" sz="1600" i="0" dirty="0">
                          <a:solidFill>
                            <a:srgbClr val="000000"/>
                          </a:solidFill>
                          <a:effectLst/>
                          <a:latin typeface="+mn-lt"/>
                          <a:ea typeface="Times New Roman" panose="02020603050405020304" pitchFamily="18" charset="0"/>
                        </a:rPr>
                        <a:t>- Tên gọi hình chiếu</a:t>
                      </a:r>
                      <a:endParaRPr lang="en-US" sz="16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600" i="0" dirty="0">
                          <a:solidFill>
                            <a:srgbClr val="000000"/>
                          </a:solidFill>
                          <a:effectLst/>
                          <a:latin typeface="+mn-lt"/>
                          <a:ea typeface="Times New Roman" panose="02020603050405020304" pitchFamily="18" charset="0"/>
                        </a:rPr>
                        <a:t>- Các hình biểu diễn khác (nếu có)</a:t>
                      </a:r>
                      <a:endParaRPr lang="en-US" sz="1600" i="0" dirty="0">
                        <a:solidFill>
                          <a:srgbClr val="000000"/>
                        </a:solidFill>
                        <a:effectLst/>
                        <a:latin typeface="+mn-lt"/>
                        <a:ea typeface="Times New Roman" panose="02020603050405020304" pitchFamily="18" charset="0"/>
                      </a:endParaRP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20000"/>
                        </a:lnSpc>
                        <a:spcBef>
                          <a:spcPts val="240"/>
                        </a:spcBef>
                        <a:spcAft>
                          <a:spcPts val="240"/>
                        </a:spcAft>
                      </a:pPr>
                      <a:r>
                        <a:rPr lang="nl-NL" sz="1600" i="0">
                          <a:solidFill>
                            <a:srgbClr val="000000"/>
                          </a:solidFill>
                          <a:effectLst/>
                          <a:latin typeface="+mn-lt"/>
                          <a:ea typeface="Times New Roman" panose="02020603050405020304" pitchFamily="18" charset="0"/>
                        </a:rPr>
                        <a:t>- Hình chiếu đứng, hình chiếu cạnh.</a:t>
                      </a:r>
                      <a:endParaRPr lang="en-US" sz="1600" i="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600" i="0">
                          <a:solidFill>
                            <a:srgbClr val="000000"/>
                          </a:solidFill>
                          <a:effectLst/>
                          <a:latin typeface="+mn-lt"/>
                          <a:ea typeface="Times New Roman" panose="02020603050405020304" pitchFamily="18" charset="0"/>
                        </a:rPr>
                        <a:t>- Không có hình biểu diễn khác.</a:t>
                      </a:r>
                      <a:endParaRPr lang="en-US" sz="1600" i="0">
                        <a:solidFill>
                          <a:srgbClr val="000000"/>
                        </a:solidFill>
                        <a:effectLst/>
                        <a:latin typeface="+mn-lt"/>
                        <a:ea typeface="Times New Roman" panose="02020603050405020304" pitchFamily="18" charset="0"/>
                      </a:endParaRP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r>
              <a:tr h="2278877">
                <a:tc>
                  <a:txBody>
                    <a:bodyPr/>
                    <a:lstStyle/>
                    <a:p>
                      <a:pPr algn="just">
                        <a:lnSpc>
                          <a:spcPct val="120000"/>
                        </a:lnSpc>
                        <a:spcBef>
                          <a:spcPts val="240"/>
                        </a:spcBef>
                        <a:spcAft>
                          <a:spcPts val="240"/>
                        </a:spcAft>
                      </a:pPr>
                      <a:r>
                        <a:rPr lang="nl-NL" sz="1600" i="0">
                          <a:solidFill>
                            <a:srgbClr val="000000"/>
                          </a:solidFill>
                          <a:effectLst/>
                          <a:latin typeface="+mn-lt"/>
                          <a:ea typeface="Times New Roman" panose="02020603050405020304" pitchFamily="18" charset="0"/>
                        </a:rPr>
                        <a:t>3. Kích thước</a:t>
                      </a:r>
                      <a:endParaRPr lang="en-US" sz="1600" i="0">
                        <a:solidFill>
                          <a:srgbClr val="000000"/>
                        </a:solidFill>
                        <a:effectLst/>
                        <a:latin typeface="+mn-lt"/>
                        <a:ea typeface="Times New Roman" panose="02020603050405020304" pitchFamily="18" charset="0"/>
                      </a:endParaRP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20000"/>
                        </a:lnSpc>
                        <a:spcBef>
                          <a:spcPts val="240"/>
                        </a:spcBef>
                        <a:spcAft>
                          <a:spcPts val="240"/>
                        </a:spcAft>
                      </a:pP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Kích</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thước</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chung</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của</a:t>
                      </a:r>
                      <a:r>
                        <a:rPr lang="en-US" sz="1600" i="0" dirty="0">
                          <a:solidFill>
                            <a:srgbClr val="000000"/>
                          </a:solidFill>
                          <a:effectLst/>
                          <a:latin typeface="+mn-lt"/>
                          <a:ea typeface="Times New Roman" panose="02020603050405020304" pitchFamily="18" charset="0"/>
                        </a:rPr>
                        <a:t> chi </a:t>
                      </a:r>
                      <a:r>
                        <a:rPr lang="en-US" sz="1600" i="0" dirty="0" err="1">
                          <a:solidFill>
                            <a:srgbClr val="000000"/>
                          </a:solidFill>
                          <a:effectLst/>
                          <a:latin typeface="+mn-lt"/>
                          <a:ea typeface="Times New Roman" panose="02020603050405020304" pitchFamily="18" charset="0"/>
                        </a:rPr>
                        <a:t>tiết</a:t>
                      </a:r>
                      <a:r>
                        <a:rPr lang="en-US" sz="1600" i="0" dirty="0">
                          <a:solidFill>
                            <a:srgbClr val="000000"/>
                          </a:solidFill>
                          <a:effectLst/>
                          <a:latin typeface="+mn-lt"/>
                          <a:ea typeface="Times New Roman" panose="02020603050405020304" pitchFamily="18" charset="0"/>
                        </a:rPr>
                        <a:t>.</a:t>
                      </a:r>
                    </a:p>
                    <a:p>
                      <a:pPr algn="just">
                        <a:lnSpc>
                          <a:spcPct val="120000"/>
                        </a:lnSpc>
                        <a:spcBef>
                          <a:spcPts val="240"/>
                        </a:spcBef>
                        <a:spcAft>
                          <a:spcPts val="240"/>
                        </a:spcAft>
                      </a:pP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Kích</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thước</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các</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phần</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của</a:t>
                      </a:r>
                      <a:r>
                        <a:rPr lang="en-US" sz="1600" i="0" dirty="0">
                          <a:solidFill>
                            <a:srgbClr val="000000"/>
                          </a:solidFill>
                          <a:effectLst/>
                          <a:latin typeface="+mn-lt"/>
                          <a:ea typeface="Times New Roman" panose="02020603050405020304" pitchFamily="18" charset="0"/>
                        </a:rPr>
                        <a:t> chi </a:t>
                      </a:r>
                      <a:r>
                        <a:rPr lang="en-US" sz="1600" i="0" dirty="0" err="1">
                          <a:solidFill>
                            <a:srgbClr val="000000"/>
                          </a:solidFill>
                          <a:effectLst/>
                          <a:latin typeface="+mn-lt"/>
                          <a:ea typeface="Times New Roman" panose="02020603050405020304" pitchFamily="18" charset="0"/>
                        </a:rPr>
                        <a:t>tiết</a:t>
                      </a:r>
                      <a:r>
                        <a:rPr lang="en-US" sz="1600" i="0" dirty="0">
                          <a:solidFill>
                            <a:srgbClr val="000000"/>
                          </a:solidFill>
                          <a:effectLst/>
                          <a:latin typeface="+mn-lt"/>
                          <a:ea typeface="Times New Roman" panose="02020603050405020304" pitchFamily="18" charset="0"/>
                        </a:rPr>
                        <a:t>.</a:t>
                      </a: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20000"/>
                        </a:lnSpc>
                        <a:spcBef>
                          <a:spcPts val="240"/>
                        </a:spcBef>
                        <a:spcAft>
                          <a:spcPts val="240"/>
                        </a:spcAft>
                      </a:pPr>
                      <a:r>
                        <a:rPr lang="en-US" sz="1600" i="0" dirty="0">
                          <a:solidFill>
                            <a:srgbClr val="000000"/>
                          </a:solidFill>
                          <a:effectLst/>
                          <a:latin typeface="+mn-lt"/>
                          <a:ea typeface="Times New Roman" panose="02020603050405020304" pitchFamily="18" charset="0"/>
                        </a:rPr>
                        <a:t>- 40 × 30 × 20</a:t>
                      </a:r>
                    </a:p>
                    <a:p>
                      <a:pPr algn="just">
                        <a:lnSpc>
                          <a:spcPct val="120000"/>
                        </a:lnSpc>
                        <a:spcBef>
                          <a:spcPts val="240"/>
                        </a:spcBef>
                        <a:spcAft>
                          <a:spcPts val="240"/>
                        </a:spcAft>
                      </a:pP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Hình</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dạng</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bên</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ngoài</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bao</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gồm</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một</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phần</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hình</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nón</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cụt</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và</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một</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phần</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hình</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trụ</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nối</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liền</a:t>
                      </a:r>
                      <a:r>
                        <a:rPr lang="en-US" sz="1600" i="0" dirty="0">
                          <a:solidFill>
                            <a:srgbClr val="000000"/>
                          </a:solidFill>
                          <a:effectLst/>
                          <a:latin typeface="+mn-lt"/>
                          <a:ea typeface="Times New Roman" panose="02020603050405020304" pitchFamily="18" charset="0"/>
                        </a:rPr>
                        <a:t>: </a:t>
                      </a:r>
                    </a:p>
                    <a:p>
                      <a:pPr algn="just">
                        <a:lnSpc>
                          <a:spcPct val="120000"/>
                        </a:lnSpc>
                        <a:spcBef>
                          <a:spcPts val="240"/>
                        </a:spcBef>
                        <a:spcAft>
                          <a:spcPts val="240"/>
                        </a:spcAft>
                      </a:pP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Phần</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hình</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nón</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cụt</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côn</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có</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chiều</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dài</a:t>
                      </a:r>
                      <a:r>
                        <a:rPr lang="en-US" sz="1600" i="0" dirty="0">
                          <a:solidFill>
                            <a:srgbClr val="000000"/>
                          </a:solidFill>
                          <a:effectLst/>
                          <a:latin typeface="+mn-lt"/>
                          <a:ea typeface="Times New Roman" panose="02020603050405020304" pitchFamily="18" charset="0"/>
                        </a:rPr>
                        <a:t> 30 mm, </a:t>
                      </a:r>
                      <a:r>
                        <a:rPr lang="en-US" sz="1600" i="0" dirty="0" err="1">
                          <a:solidFill>
                            <a:srgbClr val="000000"/>
                          </a:solidFill>
                          <a:effectLst/>
                          <a:latin typeface="+mn-lt"/>
                          <a:ea typeface="Times New Roman" panose="02020603050405020304" pitchFamily="18" charset="0"/>
                        </a:rPr>
                        <a:t>đường</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kính</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đầu</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nhỏ</a:t>
                      </a:r>
                      <a:r>
                        <a:rPr lang="en-US" sz="1600" i="0" dirty="0">
                          <a:solidFill>
                            <a:srgbClr val="000000"/>
                          </a:solidFill>
                          <a:effectLst/>
                          <a:latin typeface="+mn-lt"/>
                          <a:ea typeface="Times New Roman" panose="02020603050405020304" pitchFamily="18" charset="0"/>
                        </a:rPr>
                        <a:t> 20 mm </a:t>
                      </a:r>
                      <a:r>
                        <a:rPr lang="en-US" sz="1600" i="0" dirty="0" err="1">
                          <a:solidFill>
                            <a:srgbClr val="000000"/>
                          </a:solidFill>
                          <a:effectLst/>
                          <a:latin typeface="+mn-lt"/>
                          <a:ea typeface="Times New Roman" panose="02020603050405020304" pitchFamily="18" charset="0"/>
                        </a:rPr>
                        <a:t>và</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đường</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kính</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đầu</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lớn</a:t>
                      </a:r>
                      <a:r>
                        <a:rPr lang="en-US" sz="1600" i="0" dirty="0">
                          <a:solidFill>
                            <a:srgbClr val="000000"/>
                          </a:solidFill>
                          <a:effectLst/>
                          <a:latin typeface="+mn-lt"/>
                          <a:ea typeface="Times New Roman" panose="02020603050405020304" pitchFamily="18" charset="0"/>
                        </a:rPr>
                        <a:t> 30 mm. </a:t>
                      </a:r>
                    </a:p>
                    <a:p>
                      <a:pPr algn="just">
                        <a:lnSpc>
                          <a:spcPct val="120000"/>
                        </a:lnSpc>
                        <a:spcBef>
                          <a:spcPts val="240"/>
                        </a:spcBef>
                        <a:spcAft>
                          <a:spcPts val="240"/>
                        </a:spcAft>
                      </a:pP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Phần</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hình</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trụ</a:t>
                      </a:r>
                      <a:r>
                        <a:rPr lang="en-US" sz="1600" i="0" dirty="0">
                          <a:solidFill>
                            <a:srgbClr val="000000"/>
                          </a:solidFill>
                          <a:effectLst/>
                          <a:latin typeface="+mn-lt"/>
                          <a:ea typeface="Times New Roman" panose="02020603050405020304" pitchFamily="18" charset="0"/>
                        </a:rPr>
                        <a:t> </a:t>
                      </a:r>
                      <a:r>
                        <a:rPr lang="en-US" sz="1600" i="0" dirty="0" err="1" smtClean="0">
                          <a:solidFill>
                            <a:srgbClr val="000000"/>
                          </a:solidFill>
                          <a:effectLst/>
                          <a:latin typeface="+mn-lt"/>
                          <a:ea typeface="Times New Roman" panose="02020603050405020304" pitchFamily="18" charset="0"/>
                        </a:rPr>
                        <a:t>dài</a:t>
                      </a:r>
                      <a:r>
                        <a:rPr lang="en-US" sz="1600" i="0" dirty="0" smtClean="0">
                          <a:solidFill>
                            <a:srgbClr val="000000"/>
                          </a:solidFill>
                          <a:effectLst/>
                          <a:latin typeface="+mn-lt"/>
                          <a:ea typeface="Times New Roman" panose="02020603050405020304" pitchFamily="18" charset="0"/>
                        </a:rPr>
                        <a:t> </a:t>
                      </a:r>
                      <a:r>
                        <a:rPr lang="en-US" sz="1600" i="0" dirty="0">
                          <a:solidFill>
                            <a:srgbClr val="000000"/>
                          </a:solidFill>
                          <a:effectLst/>
                          <a:latin typeface="+mn-lt"/>
                          <a:ea typeface="Times New Roman" panose="02020603050405020304" pitchFamily="18" charset="0"/>
                        </a:rPr>
                        <a:t>10 mm </a:t>
                      </a:r>
                      <a:r>
                        <a:rPr lang="en-US" sz="1600" i="0" dirty="0" err="1">
                          <a:solidFill>
                            <a:srgbClr val="000000"/>
                          </a:solidFill>
                          <a:effectLst/>
                          <a:latin typeface="+mn-lt"/>
                          <a:ea typeface="Times New Roman" panose="02020603050405020304" pitchFamily="18" charset="0"/>
                        </a:rPr>
                        <a:t>và</a:t>
                      </a:r>
                      <a:r>
                        <a:rPr lang="en-US" sz="1600" i="0" dirty="0">
                          <a:solidFill>
                            <a:srgbClr val="000000"/>
                          </a:solidFill>
                          <a:effectLst/>
                          <a:latin typeface="+mn-lt"/>
                          <a:ea typeface="Times New Roman" panose="02020603050405020304" pitchFamily="18" charset="0"/>
                        </a:rPr>
                        <a:t> </a:t>
                      </a:r>
                      <a:r>
                        <a:rPr lang="vi-VN" sz="1600" i="0" dirty="0" smtClean="0">
                          <a:solidFill>
                            <a:srgbClr val="000000"/>
                          </a:solidFill>
                          <a:effectLst/>
                          <a:latin typeface="+mn-lt"/>
                          <a:ea typeface="Times New Roman" panose="02020603050405020304" pitchFamily="18" charset="0"/>
                        </a:rPr>
                        <a:t>có</a:t>
                      </a:r>
                      <a:r>
                        <a:rPr lang="vi-VN" sz="1600" i="0" baseline="0" dirty="0" smtClean="0">
                          <a:solidFill>
                            <a:srgbClr val="000000"/>
                          </a:solidFill>
                          <a:effectLst/>
                          <a:latin typeface="+mn-lt"/>
                          <a:ea typeface="Times New Roman" panose="02020603050405020304" pitchFamily="18" charset="0"/>
                        </a:rPr>
                        <a:t> </a:t>
                      </a:r>
                      <a:r>
                        <a:rPr lang="en-US" sz="1600" i="0" dirty="0" err="1" smtClean="0">
                          <a:solidFill>
                            <a:srgbClr val="000000"/>
                          </a:solidFill>
                          <a:effectLst/>
                          <a:latin typeface="+mn-lt"/>
                          <a:ea typeface="Times New Roman" panose="02020603050405020304" pitchFamily="18" charset="0"/>
                        </a:rPr>
                        <a:t>đường</a:t>
                      </a:r>
                      <a:r>
                        <a:rPr lang="en-US" sz="1600" i="0" dirty="0" smtClean="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kính</a:t>
                      </a:r>
                      <a:r>
                        <a:rPr lang="en-US" sz="1600" i="0" dirty="0">
                          <a:solidFill>
                            <a:srgbClr val="000000"/>
                          </a:solidFill>
                          <a:effectLst/>
                          <a:latin typeface="+mn-lt"/>
                          <a:ea typeface="Times New Roman" panose="02020603050405020304" pitchFamily="18" charset="0"/>
                        </a:rPr>
                        <a:t> 30 mm.</a:t>
                      </a:r>
                    </a:p>
                    <a:p>
                      <a:pPr algn="just">
                        <a:lnSpc>
                          <a:spcPct val="120000"/>
                        </a:lnSpc>
                        <a:spcBef>
                          <a:spcPts val="240"/>
                        </a:spcBef>
                        <a:spcAft>
                          <a:spcPts val="240"/>
                        </a:spcAft>
                      </a:pP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Bên</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trong</a:t>
                      </a:r>
                      <a:r>
                        <a:rPr lang="en-US" sz="1600" i="0" dirty="0">
                          <a:solidFill>
                            <a:srgbClr val="000000"/>
                          </a:solidFill>
                          <a:effectLst/>
                          <a:latin typeface="+mn-lt"/>
                          <a:ea typeface="Times New Roman" panose="02020603050405020304" pitchFamily="18" charset="0"/>
                        </a:rPr>
                        <a:t> chi </a:t>
                      </a:r>
                      <a:r>
                        <a:rPr lang="en-US" sz="1600" i="0" dirty="0" err="1">
                          <a:solidFill>
                            <a:srgbClr val="000000"/>
                          </a:solidFill>
                          <a:effectLst/>
                          <a:latin typeface="+mn-lt"/>
                          <a:ea typeface="Times New Roman" panose="02020603050405020304" pitchFamily="18" charset="0"/>
                        </a:rPr>
                        <a:t>tiết</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có</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một</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lỗ</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trụ</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có</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đường</a:t>
                      </a:r>
                      <a:r>
                        <a:rPr lang="en-US" sz="1600" i="0" dirty="0">
                          <a:solidFill>
                            <a:srgbClr val="000000"/>
                          </a:solidFill>
                          <a:effectLst/>
                          <a:latin typeface="+mn-lt"/>
                          <a:ea typeface="Times New Roman" panose="02020603050405020304" pitchFamily="18" charset="0"/>
                        </a:rPr>
                        <a:t> </a:t>
                      </a:r>
                      <a:r>
                        <a:rPr lang="en-US" sz="1600" i="0" dirty="0" err="1">
                          <a:solidFill>
                            <a:srgbClr val="000000"/>
                          </a:solidFill>
                          <a:effectLst/>
                          <a:latin typeface="+mn-lt"/>
                          <a:ea typeface="Times New Roman" panose="02020603050405020304" pitchFamily="18" charset="0"/>
                        </a:rPr>
                        <a:t>kính</a:t>
                      </a:r>
                      <a:r>
                        <a:rPr lang="en-US" sz="1600" i="0" dirty="0">
                          <a:solidFill>
                            <a:srgbClr val="000000"/>
                          </a:solidFill>
                          <a:effectLst/>
                          <a:latin typeface="+mn-lt"/>
                          <a:ea typeface="Times New Roman" panose="02020603050405020304" pitchFamily="18" charset="0"/>
                        </a:rPr>
                        <a:t> 10 mm.</a:t>
                      </a: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r>
              <a:tr h="647271">
                <a:tc>
                  <a:txBody>
                    <a:bodyPr/>
                    <a:lstStyle/>
                    <a:p>
                      <a:pPr algn="just">
                        <a:lnSpc>
                          <a:spcPct val="120000"/>
                        </a:lnSpc>
                        <a:spcBef>
                          <a:spcPts val="240"/>
                        </a:spcBef>
                        <a:spcAft>
                          <a:spcPts val="240"/>
                        </a:spcAft>
                      </a:pPr>
                      <a:r>
                        <a:rPr lang="nl-NL" sz="1600" i="0">
                          <a:solidFill>
                            <a:srgbClr val="000000"/>
                          </a:solidFill>
                          <a:effectLst/>
                          <a:latin typeface="+mn-lt"/>
                          <a:ea typeface="Times New Roman" panose="02020603050405020304" pitchFamily="18" charset="0"/>
                        </a:rPr>
                        <a:t>4. Yêu cầu kĩ thuật</a:t>
                      </a:r>
                      <a:endParaRPr lang="en-US" sz="1600" i="0">
                        <a:solidFill>
                          <a:srgbClr val="000000"/>
                        </a:solidFill>
                        <a:effectLst/>
                        <a:latin typeface="+mn-lt"/>
                        <a:ea typeface="Times New Roman" panose="02020603050405020304" pitchFamily="18" charset="0"/>
                      </a:endParaRP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20000"/>
                        </a:lnSpc>
                        <a:spcBef>
                          <a:spcPts val="240"/>
                        </a:spcBef>
                        <a:spcAft>
                          <a:spcPts val="240"/>
                        </a:spcAft>
                      </a:pPr>
                      <a:r>
                        <a:rPr lang="nl-NL" sz="1600" i="0">
                          <a:solidFill>
                            <a:srgbClr val="000000"/>
                          </a:solidFill>
                          <a:effectLst/>
                          <a:latin typeface="+mn-lt"/>
                          <a:ea typeface="Times New Roman" panose="02020603050405020304" pitchFamily="18" charset="0"/>
                        </a:rPr>
                        <a:t>- Gia công</a:t>
                      </a:r>
                      <a:endParaRPr lang="en-US" sz="1600" i="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600" i="0">
                          <a:solidFill>
                            <a:srgbClr val="000000"/>
                          </a:solidFill>
                          <a:effectLst/>
                          <a:latin typeface="+mn-lt"/>
                          <a:ea typeface="Times New Roman" panose="02020603050405020304" pitchFamily="18" charset="0"/>
                        </a:rPr>
                        <a:t>- Xử lí bề mặt</a:t>
                      </a:r>
                      <a:endParaRPr lang="en-US" sz="1600" i="0">
                        <a:solidFill>
                          <a:srgbClr val="000000"/>
                        </a:solidFill>
                        <a:effectLst/>
                        <a:latin typeface="+mn-lt"/>
                        <a:ea typeface="Times New Roman" panose="02020603050405020304" pitchFamily="18" charset="0"/>
                      </a:endParaRP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20000"/>
                        </a:lnSpc>
                        <a:spcBef>
                          <a:spcPts val="240"/>
                        </a:spcBef>
                        <a:spcAft>
                          <a:spcPts val="240"/>
                        </a:spcAft>
                      </a:pPr>
                      <a:r>
                        <a:rPr lang="nl-NL" sz="1600" i="0" dirty="0">
                          <a:solidFill>
                            <a:srgbClr val="000000"/>
                          </a:solidFill>
                          <a:effectLst/>
                          <a:latin typeface="+mn-lt"/>
                          <a:ea typeface="Times New Roman" panose="02020603050405020304" pitchFamily="18" charset="0"/>
                        </a:rPr>
                        <a:t>- Làm tù cạnh</a:t>
                      </a:r>
                      <a:endParaRPr lang="en-US" sz="16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600" i="0" dirty="0">
                          <a:solidFill>
                            <a:srgbClr val="000000"/>
                          </a:solidFill>
                          <a:effectLst/>
                          <a:latin typeface="+mn-lt"/>
                          <a:ea typeface="Times New Roman" panose="02020603050405020304" pitchFamily="18" charset="0"/>
                        </a:rPr>
                        <a:t>- Mạ kẽm</a:t>
                      </a:r>
                      <a:endParaRPr lang="en-US" sz="1600" i="0" dirty="0">
                        <a:solidFill>
                          <a:srgbClr val="000000"/>
                        </a:solidFill>
                        <a:effectLst/>
                        <a:latin typeface="+mn-lt"/>
                        <a:ea typeface="Times New Roman" panose="02020603050405020304" pitchFamily="18" charset="0"/>
                      </a:endParaRPr>
                    </a:p>
                  </a:txBody>
                  <a:tcPr marL="37252" marR="37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r>
            </a:tbl>
          </a:graphicData>
        </a:graphic>
      </p:graphicFrame>
    </p:spTree>
    <p:extLst>
      <p:ext uri="{BB962C8B-B14F-4D97-AF65-F5344CB8AC3E}">
        <p14:creationId xmlns:p14="http://schemas.microsoft.com/office/powerpoint/2010/main" val="4267100082"/>
      </p:ext>
    </p:extLst>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000" b="1" dirty="0" smtClean="0">
                <a:solidFill>
                  <a:srgbClr val="C00000"/>
                </a:solidFill>
                <a:latin typeface="+mn-lt"/>
              </a:rPr>
              <a:t>HƯỚNG DẪN VỀ NHÀ</a:t>
            </a:r>
            <a:endParaRPr sz="3000" b="1" dirty="0">
              <a:solidFill>
                <a:srgbClr val="C00000"/>
              </a:solidFill>
              <a:latin typeface="+mn-lt"/>
            </a:endParaRPr>
          </a:p>
        </p:txBody>
      </p:sp>
      <p:grpSp>
        <p:nvGrpSpPr>
          <p:cNvPr id="3" name="Group 2"/>
          <p:cNvGrpSpPr/>
          <p:nvPr/>
        </p:nvGrpSpPr>
        <p:grpSpPr>
          <a:xfrm>
            <a:off x="894551" y="1537712"/>
            <a:ext cx="2390100" cy="2412300"/>
            <a:chOff x="894551" y="1537712"/>
            <a:chExt cx="2390100" cy="2412300"/>
          </a:xfrm>
        </p:grpSpPr>
        <p:sp>
          <p:nvSpPr>
            <p:cNvPr id="169" name="Google Shape;169;p23"/>
            <p:cNvSpPr/>
            <p:nvPr/>
          </p:nvSpPr>
          <p:spPr>
            <a:xfrm>
              <a:off x="894551" y="1537712"/>
              <a:ext cx="2390100" cy="2412300"/>
            </a:xfrm>
            <a:prstGeom prst="ellipse">
              <a:avLst/>
            </a:prstGeom>
            <a:solidFill>
              <a:schemeClr val="accent2">
                <a:lumMod val="20000"/>
                <a:lumOff val="80000"/>
              </a:schemeClr>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2"/>
                </a:solidFill>
                <a:latin typeface="Source Sans Pro"/>
                <a:ea typeface="Source Sans Pro"/>
                <a:cs typeface="Source Sans Pro"/>
                <a:sym typeface="Source Sans Pro"/>
              </a:endParaRPr>
            </a:p>
          </p:txBody>
        </p:sp>
        <p:sp>
          <p:nvSpPr>
            <p:cNvPr id="2" name="Rectangle 1"/>
            <p:cNvSpPr/>
            <p:nvPr/>
          </p:nvSpPr>
          <p:spPr>
            <a:xfrm>
              <a:off x="925815" y="2236030"/>
              <a:ext cx="2327572" cy="1015663"/>
            </a:xfrm>
            <a:prstGeom prst="rect">
              <a:avLst/>
            </a:prstGeom>
          </p:spPr>
          <p:txBody>
            <a:bodyPr wrap="square">
              <a:spAutoFit/>
            </a:bodyPr>
            <a:lstStyle/>
            <a:p>
              <a:pPr algn="ctr">
                <a:lnSpc>
                  <a:spcPct val="150000"/>
                </a:lnSpc>
              </a:pPr>
              <a:r>
                <a:rPr lang="en-US" sz="2000" dirty="0" err="1" smtClean="0"/>
                <a:t>Ghi</a:t>
              </a:r>
              <a:r>
                <a:rPr lang="en-US" sz="2000" dirty="0" smtClean="0"/>
                <a:t> </a:t>
              </a:r>
              <a:r>
                <a:rPr lang="en-US" sz="2000" dirty="0" err="1"/>
                <a:t>nhớ</a:t>
              </a:r>
              <a:r>
                <a:rPr lang="en-US" sz="2000" dirty="0"/>
                <a:t> </a:t>
              </a:r>
              <a:r>
                <a:rPr lang="en-US" sz="2000" dirty="0" err="1"/>
                <a:t>kiến</a:t>
              </a:r>
              <a:r>
                <a:rPr lang="en-US" sz="2000" dirty="0"/>
                <a:t> </a:t>
              </a:r>
              <a:r>
                <a:rPr lang="en-US" sz="2000" dirty="0" err="1"/>
                <a:t>thức</a:t>
              </a:r>
              <a:r>
                <a:rPr lang="en-US" sz="2000" dirty="0"/>
                <a:t> </a:t>
              </a:r>
              <a:r>
                <a:rPr lang="en-US" sz="2000" dirty="0" err="1"/>
                <a:t>trong</a:t>
              </a:r>
              <a:r>
                <a:rPr lang="en-US" sz="2000" dirty="0"/>
                <a:t> </a:t>
              </a:r>
              <a:r>
                <a:rPr lang="en-US" sz="2000" dirty="0" err="1"/>
                <a:t>bài</a:t>
              </a:r>
              <a:endParaRPr lang="en-US" sz="2000" dirty="0"/>
            </a:p>
          </p:txBody>
        </p:sp>
      </p:grpSp>
      <p:grpSp>
        <p:nvGrpSpPr>
          <p:cNvPr id="5" name="Group 4"/>
          <p:cNvGrpSpPr/>
          <p:nvPr/>
        </p:nvGrpSpPr>
        <p:grpSpPr>
          <a:xfrm>
            <a:off x="3284651" y="1537712"/>
            <a:ext cx="2390100" cy="2412300"/>
            <a:chOff x="3284651" y="1537712"/>
            <a:chExt cx="2390100" cy="2412300"/>
          </a:xfrm>
        </p:grpSpPr>
        <p:sp>
          <p:nvSpPr>
            <p:cNvPr id="168" name="Google Shape;168;p23"/>
            <p:cNvSpPr/>
            <p:nvPr/>
          </p:nvSpPr>
          <p:spPr>
            <a:xfrm>
              <a:off x="3284651" y="1537712"/>
              <a:ext cx="2390100" cy="2412300"/>
            </a:xfrm>
            <a:prstGeom prst="ellipse">
              <a:avLst/>
            </a:prstGeom>
            <a:solidFill>
              <a:srgbClr val="FAD6BE"/>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2"/>
                </a:solidFill>
                <a:latin typeface="Source Sans Pro"/>
                <a:ea typeface="Source Sans Pro"/>
                <a:cs typeface="Source Sans Pro"/>
                <a:sym typeface="Source Sans Pro"/>
              </a:endParaRPr>
            </a:p>
          </p:txBody>
        </p:sp>
        <p:sp>
          <p:nvSpPr>
            <p:cNvPr id="4" name="Rectangle 3"/>
            <p:cNvSpPr/>
            <p:nvPr/>
          </p:nvSpPr>
          <p:spPr>
            <a:xfrm>
              <a:off x="3365193" y="1892181"/>
              <a:ext cx="2278294" cy="1938992"/>
            </a:xfrm>
            <a:prstGeom prst="rect">
              <a:avLst/>
            </a:prstGeom>
          </p:spPr>
          <p:txBody>
            <a:bodyPr wrap="square">
              <a:spAutoFit/>
            </a:bodyPr>
            <a:lstStyle/>
            <a:p>
              <a:pPr algn="ctr">
                <a:lnSpc>
                  <a:spcPct val="150000"/>
                </a:lnSpc>
              </a:pPr>
              <a:r>
                <a:rPr lang="vi-VN" sz="2000" dirty="0" smtClean="0"/>
                <a:t>Mô </a:t>
              </a:r>
              <a:r>
                <a:rPr lang="vi-VN" sz="2000" dirty="0"/>
                <a:t>tả hình dạng, kích thước của chi tiết ống lót (Hình 3.5 SGK</a:t>
              </a:r>
              <a:r>
                <a:rPr lang="vi-VN" sz="2000" dirty="0" smtClean="0"/>
                <a:t>)</a:t>
              </a:r>
              <a:endParaRPr lang="en-US" sz="2000" dirty="0"/>
            </a:p>
          </p:txBody>
        </p:sp>
      </p:grpSp>
      <p:grpSp>
        <p:nvGrpSpPr>
          <p:cNvPr id="7" name="Group 6"/>
          <p:cNvGrpSpPr/>
          <p:nvPr/>
        </p:nvGrpSpPr>
        <p:grpSpPr>
          <a:xfrm>
            <a:off x="5674751" y="1537712"/>
            <a:ext cx="2390100" cy="2412300"/>
            <a:chOff x="5674751" y="1537712"/>
            <a:chExt cx="2390100" cy="2412300"/>
          </a:xfrm>
        </p:grpSpPr>
        <p:sp>
          <p:nvSpPr>
            <p:cNvPr id="170" name="Google Shape;170;p23"/>
            <p:cNvSpPr/>
            <p:nvPr/>
          </p:nvSpPr>
          <p:spPr>
            <a:xfrm>
              <a:off x="5674751" y="1537712"/>
              <a:ext cx="2390100" cy="2412300"/>
            </a:xfrm>
            <a:prstGeom prst="ellipse">
              <a:avLst/>
            </a:prstGeom>
            <a:solidFill>
              <a:srgbClr val="D0E5C1"/>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2"/>
                </a:solidFill>
                <a:latin typeface="Source Sans Pro"/>
                <a:ea typeface="Source Sans Pro"/>
                <a:cs typeface="Source Sans Pro"/>
                <a:sym typeface="Source Sans Pro"/>
              </a:endParaRPr>
            </a:p>
          </p:txBody>
        </p:sp>
        <p:sp>
          <p:nvSpPr>
            <p:cNvPr id="6" name="Rectangle 5"/>
            <p:cNvSpPr/>
            <p:nvPr/>
          </p:nvSpPr>
          <p:spPr>
            <a:xfrm>
              <a:off x="5706015" y="2236030"/>
              <a:ext cx="2327572" cy="1015663"/>
            </a:xfrm>
            <a:prstGeom prst="rect">
              <a:avLst/>
            </a:prstGeom>
          </p:spPr>
          <p:txBody>
            <a:bodyPr wrap="square">
              <a:spAutoFit/>
            </a:bodyPr>
            <a:lstStyle/>
            <a:p>
              <a:pPr algn="ctr">
                <a:lnSpc>
                  <a:spcPct val="150000"/>
                </a:lnSpc>
              </a:pPr>
              <a:r>
                <a:rPr lang="vi-VN" sz="2000" dirty="0" smtClean="0"/>
                <a:t>Đọc </a:t>
              </a:r>
              <a:r>
                <a:rPr lang="vi-VN" sz="2000" dirty="0"/>
                <a:t>trước bài mới </a:t>
              </a:r>
              <a:r>
                <a:rPr lang="vi-VN" sz="2000" b="1" dirty="0"/>
                <a:t>Bài </a:t>
              </a:r>
              <a:r>
                <a:rPr lang="vi-VN" sz="2000" b="1" dirty="0" smtClean="0"/>
                <a:t>4: </a:t>
              </a:r>
              <a:r>
                <a:rPr lang="vi-VN" sz="2000" b="1" dirty="0"/>
                <a:t>Bản vẽ lắp</a:t>
              </a:r>
              <a:endParaRPr lang="en-US" sz="2000" b="1" dirty="0"/>
            </a:p>
          </p:txBody>
        </p:sp>
      </p:grpSp>
      <p:pic>
        <p:nvPicPr>
          <p:cNvPr id="9" name="Picture 8"/>
          <p:cNvPicPr>
            <a:picLocks noChangeAspect="1"/>
          </p:cNvPicPr>
          <p:nvPr/>
        </p:nvPicPr>
        <p:blipFill>
          <a:blip r:embed="rId3"/>
          <a:stretch>
            <a:fillRect/>
          </a:stretch>
        </p:blipFill>
        <p:spPr>
          <a:xfrm>
            <a:off x="7407667" y="2979507"/>
            <a:ext cx="1683107" cy="2163994"/>
          </a:xfrm>
          <a:prstGeom prst="rect">
            <a:avLst/>
          </a:prstGeom>
        </p:spPr>
      </p:pic>
      <p:pic>
        <p:nvPicPr>
          <p:cNvPr id="10" name="Picture 9"/>
          <p:cNvPicPr>
            <a:picLocks noChangeAspect="1"/>
          </p:cNvPicPr>
          <p:nvPr/>
        </p:nvPicPr>
        <p:blipFill>
          <a:blip r:embed="rId4"/>
          <a:stretch>
            <a:fillRect/>
          </a:stretch>
        </p:blipFill>
        <p:spPr>
          <a:xfrm>
            <a:off x="-195529" y="-289066"/>
            <a:ext cx="1818846" cy="1810081"/>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260737"/>
            <a:ext cx="7571700" cy="70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000" b="1" dirty="0" smtClean="0">
                <a:solidFill>
                  <a:srgbClr val="C00000"/>
                </a:solidFill>
                <a:latin typeface="+mn-lt"/>
              </a:rPr>
              <a:t>KHỞI ĐỘNG</a:t>
            </a:r>
            <a:endParaRPr sz="3000" b="1" dirty="0">
              <a:solidFill>
                <a:srgbClr val="C00000"/>
              </a:solidFill>
              <a:latin typeface="+mn-lt"/>
            </a:endParaRPr>
          </a:p>
        </p:txBody>
      </p:sp>
      <p:sp>
        <p:nvSpPr>
          <p:cNvPr id="2" name="Rectangle 1"/>
          <p:cNvSpPr/>
          <p:nvPr/>
        </p:nvSpPr>
        <p:spPr>
          <a:xfrm>
            <a:off x="1204645" y="917711"/>
            <a:ext cx="6734710" cy="958660"/>
          </a:xfrm>
          <a:prstGeom prst="rect">
            <a:avLst/>
          </a:prstGeom>
        </p:spPr>
        <p:txBody>
          <a:bodyPr wrap="square">
            <a:spAutoFit/>
          </a:bodyPr>
          <a:lstStyle/>
          <a:p>
            <a:pPr algn="ctr">
              <a:lnSpc>
                <a:spcPct val="150000"/>
              </a:lnSpc>
            </a:pPr>
            <a:r>
              <a:rPr lang="vi-VN" sz="2000" dirty="0"/>
              <a:t>Hình 3.1 thể hiện nội dung cơ bản của một bản vẽ chi tiết. Trên bản vẽ có những gì?</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71" y="917711"/>
            <a:ext cx="772642" cy="77264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319" y="2005077"/>
            <a:ext cx="3777533" cy="3055547"/>
          </a:xfrm>
          <a:prstGeom prst="rect">
            <a:avLst/>
          </a:prstGeom>
        </p:spPr>
      </p:pic>
      <p:sp>
        <p:nvSpPr>
          <p:cNvPr id="5" name="Right Brace 4"/>
          <p:cNvSpPr/>
          <p:nvPr/>
        </p:nvSpPr>
        <p:spPr>
          <a:xfrm>
            <a:off x="5404206" y="2352781"/>
            <a:ext cx="277403" cy="986319"/>
          </a:xfrm>
          <a:prstGeom prst="rightBrace">
            <a:avLst>
              <a:gd name="adj1" fmla="val 49074"/>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5923052" y="2352781"/>
            <a:ext cx="2070243" cy="1015663"/>
          </a:xfrm>
          <a:prstGeom prst="rect">
            <a:avLst/>
          </a:prstGeom>
        </p:spPr>
        <p:txBody>
          <a:bodyPr wrap="square">
            <a:spAutoFit/>
          </a:bodyPr>
          <a:lstStyle/>
          <a:p>
            <a:pPr algn="just">
              <a:lnSpc>
                <a:spcPct val="150000"/>
              </a:lnSpc>
            </a:pPr>
            <a:r>
              <a:rPr lang="vi-VN" sz="2000" dirty="0">
                <a:solidFill>
                  <a:srgbClr val="002060"/>
                </a:solidFill>
              </a:rPr>
              <a:t>Các hình chiếu.</a:t>
            </a:r>
          </a:p>
          <a:p>
            <a:pPr algn="just">
              <a:lnSpc>
                <a:spcPct val="150000"/>
              </a:lnSpc>
            </a:pPr>
            <a:r>
              <a:rPr lang="vi-VN" sz="2000" dirty="0" smtClean="0">
                <a:solidFill>
                  <a:srgbClr val="002060"/>
                </a:solidFill>
              </a:rPr>
              <a:t>Kích </a:t>
            </a:r>
            <a:r>
              <a:rPr lang="vi-VN" sz="2000" dirty="0">
                <a:solidFill>
                  <a:srgbClr val="002060"/>
                </a:solidFill>
              </a:rPr>
              <a:t>thước.</a:t>
            </a:r>
          </a:p>
        </p:txBody>
      </p:sp>
      <p:sp>
        <p:nvSpPr>
          <p:cNvPr id="12" name="Right Brace 11"/>
          <p:cNvSpPr/>
          <p:nvPr/>
        </p:nvSpPr>
        <p:spPr>
          <a:xfrm>
            <a:off x="5404205" y="3368444"/>
            <a:ext cx="277403" cy="436793"/>
          </a:xfrm>
          <a:prstGeom prst="rightBrace">
            <a:avLst>
              <a:gd name="adj1" fmla="val 20846"/>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5923052" y="3326749"/>
            <a:ext cx="2275726" cy="553998"/>
          </a:xfrm>
          <a:prstGeom prst="rect">
            <a:avLst/>
          </a:prstGeom>
        </p:spPr>
        <p:txBody>
          <a:bodyPr wrap="square">
            <a:spAutoFit/>
          </a:bodyPr>
          <a:lstStyle/>
          <a:p>
            <a:pPr algn="just">
              <a:lnSpc>
                <a:spcPct val="150000"/>
              </a:lnSpc>
            </a:pPr>
            <a:r>
              <a:rPr lang="vi-VN" sz="2000" dirty="0" smtClean="0">
                <a:solidFill>
                  <a:srgbClr val="002060"/>
                </a:solidFill>
              </a:rPr>
              <a:t>Yêu cầu kĩ thuật</a:t>
            </a:r>
            <a:endParaRPr lang="vi-VN" sz="2000" dirty="0">
              <a:solidFill>
                <a:srgbClr val="002060"/>
              </a:solidFill>
            </a:endParaRPr>
          </a:p>
        </p:txBody>
      </p:sp>
      <p:sp>
        <p:nvSpPr>
          <p:cNvPr id="14" name="Right Brace 13"/>
          <p:cNvSpPr/>
          <p:nvPr/>
        </p:nvSpPr>
        <p:spPr>
          <a:xfrm>
            <a:off x="5404204" y="3935918"/>
            <a:ext cx="277403" cy="677177"/>
          </a:xfrm>
          <a:prstGeom prst="rightBrace">
            <a:avLst>
              <a:gd name="adj1" fmla="val 20846"/>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5923052" y="3997507"/>
            <a:ext cx="1464067" cy="553998"/>
          </a:xfrm>
          <a:prstGeom prst="rect">
            <a:avLst/>
          </a:prstGeom>
        </p:spPr>
        <p:txBody>
          <a:bodyPr wrap="square">
            <a:spAutoFit/>
          </a:bodyPr>
          <a:lstStyle/>
          <a:p>
            <a:pPr algn="just">
              <a:lnSpc>
                <a:spcPct val="150000"/>
              </a:lnSpc>
            </a:pPr>
            <a:r>
              <a:rPr lang="vi-VN" sz="2000" dirty="0" smtClean="0">
                <a:solidFill>
                  <a:srgbClr val="002060"/>
                </a:solidFill>
              </a:rPr>
              <a:t>Khung tên</a:t>
            </a:r>
            <a:endParaRPr lang="vi-VN" sz="2000" dirty="0">
              <a:solidFill>
                <a:srgbClr val="002060"/>
              </a:solidFill>
            </a:endParaRPr>
          </a:p>
        </p:txBody>
      </p:sp>
      <p:pic>
        <p:nvPicPr>
          <p:cNvPr id="7" name="Picture 6"/>
          <p:cNvPicPr>
            <a:picLocks noChangeAspect="1"/>
          </p:cNvPicPr>
          <p:nvPr/>
        </p:nvPicPr>
        <p:blipFill>
          <a:blip r:embed="rId5"/>
          <a:stretch>
            <a:fillRect/>
          </a:stretch>
        </p:blipFill>
        <p:spPr>
          <a:xfrm>
            <a:off x="7993295" y="4206046"/>
            <a:ext cx="1303620" cy="12973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Horizontal)">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Horizontal)">
                                      <p:cBhvr>
                                        <p:cTn id="33" dur="500"/>
                                        <p:tgtEl>
                                          <p:spTgt spid="12"/>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Horizontal)">
                                      <p:cBhvr>
                                        <p:cTn id="42" dur="500"/>
                                        <p:tgtEl>
                                          <p:spTgt spid="1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12" grpId="0" animBg="1"/>
      <p:bldP spid="13"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534256" y="1786368"/>
            <a:ext cx="8085761" cy="1159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400" dirty="0" smtClean="0">
                <a:solidFill>
                  <a:schemeClr val="accent2">
                    <a:lumMod val="75000"/>
                  </a:schemeClr>
                </a:solidFill>
                <a:latin typeface="+mn-lt"/>
              </a:rPr>
              <a:t>CẢM ƠN CÁC EM ĐÃ </a:t>
            </a:r>
            <a:br>
              <a:rPr lang="vi-VN" sz="4400" dirty="0" smtClean="0">
                <a:solidFill>
                  <a:schemeClr val="accent2">
                    <a:lumMod val="75000"/>
                  </a:schemeClr>
                </a:solidFill>
                <a:latin typeface="+mn-lt"/>
              </a:rPr>
            </a:br>
            <a:r>
              <a:rPr lang="vi-VN" sz="4400" dirty="0" smtClean="0">
                <a:solidFill>
                  <a:schemeClr val="accent2">
                    <a:lumMod val="75000"/>
                  </a:schemeClr>
                </a:solidFill>
                <a:latin typeface="+mn-lt"/>
              </a:rPr>
              <a:t>CHÚ Ý THEO DÕI BÀI GIẢNG! </a:t>
            </a:r>
            <a:endParaRPr sz="4400" dirty="0">
              <a:solidFill>
                <a:schemeClr val="accent2">
                  <a:lumMod val="75000"/>
                </a:schemeClr>
              </a:solidFill>
              <a:latin typeface="+mn-lt"/>
            </a:endParaRPr>
          </a:p>
        </p:txBody>
      </p:sp>
    </p:spTree>
    <p:extLst>
      <p:ext uri="{BB962C8B-B14F-4D97-AF65-F5344CB8AC3E}">
        <p14:creationId xmlns:p14="http://schemas.microsoft.com/office/powerpoint/2010/main" val="1287260739"/>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116" name="Rectangle 115"/>
          <p:cNvSpPr/>
          <p:nvPr/>
        </p:nvSpPr>
        <p:spPr>
          <a:xfrm>
            <a:off x="0" y="0"/>
            <a:ext cx="9144000" cy="5143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p:nvPr/>
        </p:nvGrpSpPr>
        <p:grpSpPr>
          <a:xfrm>
            <a:off x="244892" y="735497"/>
            <a:ext cx="730970" cy="3567164"/>
            <a:chOff x="-229009" y="1"/>
            <a:chExt cx="1949259" cy="9512436"/>
          </a:xfrm>
        </p:grpSpPr>
        <p:sp>
          <p:nvSpPr>
            <p:cNvPr id="5" name="TextBox 5"/>
            <p:cNvSpPr txBox="1"/>
            <p:nvPr/>
          </p:nvSpPr>
          <p:spPr>
            <a:xfrm rot="16200000">
              <a:off x="508043" y="6040913"/>
              <a:ext cx="475152" cy="1949251"/>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6" name="TextBox 6"/>
            <p:cNvSpPr txBox="1"/>
            <p:nvPr/>
          </p:nvSpPr>
          <p:spPr>
            <a:xfrm rot="16200000">
              <a:off x="508044" y="-737049"/>
              <a:ext cx="475152" cy="1949251"/>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7" name="TextBox 7"/>
            <p:cNvSpPr txBox="1"/>
            <p:nvPr/>
          </p:nvSpPr>
          <p:spPr>
            <a:xfrm rot="16200000">
              <a:off x="508044" y="392611"/>
              <a:ext cx="475152" cy="1949252"/>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8" name="TextBox 8"/>
            <p:cNvSpPr txBox="1"/>
            <p:nvPr/>
          </p:nvSpPr>
          <p:spPr>
            <a:xfrm rot="16200000">
              <a:off x="508045" y="1522269"/>
              <a:ext cx="475152" cy="1949253"/>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9" name="TextBox 9"/>
            <p:cNvSpPr txBox="1"/>
            <p:nvPr/>
          </p:nvSpPr>
          <p:spPr>
            <a:xfrm rot="16200000">
              <a:off x="508045" y="2651930"/>
              <a:ext cx="475152" cy="1949254"/>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 name="TextBox 10"/>
            <p:cNvSpPr txBox="1"/>
            <p:nvPr/>
          </p:nvSpPr>
          <p:spPr>
            <a:xfrm rot="16200000">
              <a:off x="508046" y="3781591"/>
              <a:ext cx="475152" cy="1949255"/>
            </a:xfrm>
            <a:prstGeom prst="rect">
              <a:avLst/>
            </a:prstGeom>
          </p:spPr>
          <p:txBody>
            <a:bodyPr lIns="0" tIns="0" rIns="0" bIns="0" rtlCol="0" anchor="t">
              <a:spAutoFit/>
            </a:bodyPr>
            <a:lstStyle/>
            <a:p>
              <a:pPr algn="ctr">
                <a:lnSpc>
                  <a:spcPts val="5692"/>
                </a:lnSpc>
                <a:buClrTx/>
              </a:pPr>
              <a:r>
                <a:rPr lang="en-US" sz="4066" kern="1200" dirty="0">
                  <a:solidFill>
                    <a:srgbClr val="503D36"/>
                  </a:solidFill>
                  <a:latin typeface="Sniglet"/>
                </a:rPr>
                <a:t>)</a:t>
              </a:r>
            </a:p>
          </p:txBody>
        </p:sp>
        <p:sp>
          <p:nvSpPr>
            <p:cNvPr id="11" name="TextBox 11"/>
            <p:cNvSpPr txBox="1"/>
            <p:nvPr/>
          </p:nvSpPr>
          <p:spPr>
            <a:xfrm rot="16200000">
              <a:off x="508046" y="4911252"/>
              <a:ext cx="475152" cy="1949256"/>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2" name="TextBox 12"/>
            <p:cNvSpPr txBox="1"/>
            <p:nvPr/>
          </p:nvSpPr>
          <p:spPr>
            <a:xfrm rot="16200000">
              <a:off x="508044" y="7170571"/>
              <a:ext cx="475152" cy="1949257"/>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3" name="TextBox 13"/>
            <p:cNvSpPr txBox="1"/>
            <p:nvPr/>
          </p:nvSpPr>
          <p:spPr>
            <a:xfrm rot="16200000">
              <a:off x="508045" y="8300233"/>
              <a:ext cx="475152" cy="1949256"/>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grpSp>
      <p:grpSp>
        <p:nvGrpSpPr>
          <p:cNvPr id="14" name="Group 14"/>
          <p:cNvGrpSpPr/>
          <p:nvPr/>
        </p:nvGrpSpPr>
        <p:grpSpPr>
          <a:xfrm>
            <a:off x="7582101" y="665836"/>
            <a:ext cx="1139809" cy="595793"/>
            <a:chOff x="0" y="0"/>
            <a:chExt cx="3039489" cy="1588780"/>
          </a:xfrm>
        </p:grpSpPr>
        <p:grpSp>
          <p:nvGrpSpPr>
            <p:cNvPr id="15" name="Group 15"/>
            <p:cNvGrpSpPr/>
            <p:nvPr/>
          </p:nvGrpSpPr>
          <p:grpSpPr>
            <a:xfrm>
              <a:off x="0" y="0"/>
              <a:ext cx="3039489" cy="1588780"/>
              <a:chOff x="0" y="0"/>
              <a:chExt cx="620810" cy="324506"/>
            </a:xfrm>
          </p:grpSpPr>
          <p:sp>
            <p:nvSpPr>
              <p:cNvPr id="16" name="Freeform 1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17" name="TextBox 17"/>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nvGrpSpPr>
            <p:cNvPr id="18" name="Group 18"/>
            <p:cNvGrpSpPr/>
            <p:nvPr/>
          </p:nvGrpSpPr>
          <p:grpSpPr>
            <a:xfrm>
              <a:off x="1234950" y="117213"/>
              <a:ext cx="1688828" cy="1354354"/>
              <a:chOff x="0" y="0"/>
              <a:chExt cx="344940" cy="276625"/>
            </a:xfrm>
          </p:grpSpPr>
          <p:sp>
            <p:nvSpPr>
              <p:cNvPr id="19" name="Freeform 1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sp>
          <p:sp>
            <p:nvSpPr>
              <p:cNvPr id="20" name="TextBox 20"/>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grpSp>
        <p:nvGrpSpPr>
          <p:cNvPr id="21" name="Group 21"/>
          <p:cNvGrpSpPr/>
          <p:nvPr/>
        </p:nvGrpSpPr>
        <p:grpSpPr>
          <a:xfrm>
            <a:off x="7582101" y="1309043"/>
            <a:ext cx="1139809" cy="595793"/>
            <a:chOff x="0" y="0"/>
            <a:chExt cx="3039489" cy="1588780"/>
          </a:xfrm>
        </p:grpSpPr>
        <p:grpSp>
          <p:nvGrpSpPr>
            <p:cNvPr id="22" name="Group 22"/>
            <p:cNvGrpSpPr/>
            <p:nvPr/>
          </p:nvGrpSpPr>
          <p:grpSpPr>
            <a:xfrm>
              <a:off x="0" y="0"/>
              <a:ext cx="3039489" cy="1588780"/>
              <a:chOff x="0" y="0"/>
              <a:chExt cx="620810" cy="324506"/>
            </a:xfrm>
          </p:grpSpPr>
          <p:sp>
            <p:nvSpPr>
              <p:cNvPr id="23" name="Freeform 2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4" name="TextBox 24"/>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nvGrpSpPr>
            <p:cNvPr id="25" name="Group 25"/>
            <p:cNvGrpSpPr/>
            <p:nvPr/>
          </p:nvGrpSpPr>
          <p:grpSpPr>
            <a:xfrm>
              <a:off x="1234950" y="117213"/>
              <a:ext cx="1688828" cy="1354354"/>
              <a:chOff x="0" y="0"/>
              <a:chExt cx="344940" cy="276625"/>
            </a:xfrm>
          </p:grpSpPr>
          <p:sp>
            <p:nvSpPr>
              <p:cNvPr id="26" name="Freeform 2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27" name="TextBox 27"/>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grpSp>
        <p:nvGrpSpPr>
          <p:cNvPr id="28" name="Group 28"/>
          <p:cNvGrpSpPr/>
          <p:nvPr/>
        </p:nvGrpSpPr>
        <p:grpSpPr>
          <a:xfrm>
            <a:off x="7582101" y="1952250"/>
            <a:ext cx="1139809" cy="595793"/>
            <a:chOff x="0" y="0"/>
            <a:chExt cx="3039489" cy="1588780"/>
          </a:xfrm>
        </p:grpSpPr>
        <p:grpSp>
          <p:nvGrpSpPr>
            <p:cNvPr id="29" name="Group 29"/>
            <p:cNvGrpSpPr/>
            <p:nvPr/>
          </p:nvGrpSpPr>
          <p:grpSpPr>
            <a:xfrm>
              <a:off x="0" y="0"/>
              <a:ext cx="3039489" cy="1588780"/>
              <a:chOff x="0" y="0"/>
              <a:chExt cx="620810" cy="324506"/>
            </a:xfrm>
          </p:grpSpPr>
          <p:sp>
            <p:nvSpPr>
              <p:cNvPr id="30" name="Freeform 3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31" name="TextBox 31"/>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nvGrpSpPr>
            <p:cNvPr id="32" name="Group 32"/>
            <p:cNvGrpSpPr/>
            <p:nvPr/>
          </p:nvGrpSpPr>
          <p:grpSpPr>
            <a:xfrm>
              <a:off x="1234950" y="117213"/>
              <a:ext cx="1688828" cy="1354354"/>
              <a:chOff x="0" y="0"/>
              <a:chExt cx="344940" cy="276625"/>
            </a:xfrm>
          </p:grpSpPr>
          <p:sp>
            <p:nvSpPr>
              <p:cNvPr id="33" name="Freeform 3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34" name="TextBox 34"/>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grpSp>
        <p:nvGrpSpPr>
          <p:cNvPr id="35" name="Group 35"/>
          <p:cNvGrpSpPr/>
          <p:nvPr/>
        </p:nvGrpSpPr>
        <p:grpSpPr>
          <a:xfrm>
            <a:off x="7582101" y="2595458"/>
            <a:ext cx="1139809" cy="595793"/>
            <a:chOff x="0" y="0"/>
            <a:chExt cx="3039489" cy="1588780"/>
          </a:xfrm>
        </p:grpSpPr>
        <p:grpSp>
          <p:nvGrpSpPr>
            <p:cNvPr id="36" name="Group 36"/>
            <p:cNvGrpSpPr/>
            <p:nvPr/>
          </p:nvGrpSpPr>
          <p:grpSpPr>
            <a:xfrm>
              <a:off x="0" y="0"/>
              <a:ext cx="3039489" cy="1588780"/>
              <a:chOff x="0" y="0"/>
              <a:chExt cx="620810" cy="324506"/>
            </a:xfrm>
          </p:grpSpPr>
          <p:sp>
            <p:nvSpPr>
              <p:cNvPr id="37" name="Freeform 3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38" name="TextBox 38"/>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nvGrpSpPr>
            <p:cNvPr id="39" name="Group 39"/>
            <p:cNvGrpSpPr/>
            <p:nvPr/>
          </p:nvGrpSpPr>
          <p:grpSpPr>
            <a:xfrm>
              <a:off x="1234950" y="117213"/>
              <a:ext cx="1688828" cy="1354354"/>
              <a:chOff x="0" y="0"/>
              <a:chExt cx="344940" cy="276625"/>
            </a:xfrm>
          </p:grpSpPr>
          <p:sp>
            <p:nvSpPr>
              <p:cNvPr id="40" name="Freeform 4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sp>
          <p:sp>
            <p:nvSpPr>
              <p:cNvPr id="41" name="TextBox 41"/>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grpSp>
        <p:nvGrpSpPr>
          <p:cNvPr id="42" name="Group 42"/>
          <p:cNvGrpSpPr/>
          <p:nvPr/>
        </p:nvGrpSpPr>
        <p:grpSpPr>
          <a:xfrm>
            <a:off x="7582101" y="3238665"/>
            <a:ext cx="1139809" cy="595793"/>
            <a:chOff x="0" y="0"/>
            <a:chExt cx="3039489" cy="1588780"/>
          </a:xfrm>
        </p:grpSpPr>
        <p:grpSp>
          <p:nvGrpSpPr>
            <p:cNvPr id="43" name="Group 43"/>
            <p:cNvGrpSpPr/>
            <p:nvPr/>
          </p:nvGrpSpPr>
          <p:grpSpPr>
            <a:xfrm>
              <a:off x="0" y="0"/>
              <a:ext cx="3039489" cy="1588780"/>
              <a:chOff x="0" y="0"/>
              <a:chExt cx="620810" cy="324506"/>
            </a:xfrm>
          </p:grpSpPr>
          <p:sp>
            <p:nvSpPr>
              <p:cNvPr id="44" name="Freeform 4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45" name="TextBox 45"/>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nvGrpSpPr>
            <p:cNvPr id="46" name="Group 46"/>
            <p:cNvGrpSpPr/>
            <p:nvPr/>
          </p:nvGrpSpPr>
          <p:grpSpPr>
            <a:xfrm>
              <a:off x="1234950" y="117213"/>
              <a:ext cx="1688828" cy="1354354"/>
              <a:chOff x="0" y="0"/>
              <a:chExt cx="344940" cy="276625"/>
            </a:xfrm>
          </p:grpSpPr>
          <p:sp>
            <p:nvSpPr>
              <p:cNvPr id="47" name="Freeform 4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48" name="TextBox 48"/>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grpSp>
        <p:nvGrpSpPr>
          <p:cNvPr id="49" name="Group 49"/>
          <p:cNvGrpSpPr/>
          <p:nvPr/>
        </p:nvGrpSpPr>
        <p:grpSpPr>
          <a:xfrm>
            <a:off x="7582101" y="3881872"/>
            <a:ext cx="1139809" cy="595793"/>
            <a:chOff x="0" y="0"/>
            <a:chExt cx="3039489" cy="1588780"/>
          </a:xfrm>
        </p:grpSpPr>
        <p:grpSp>
          <p:nvGrpSpPr>
            <p:cNvPr id="50" name="Group 50"/>
            <p:cNvGrpSpPr/>
            <p:nvPr/>
          </p:nvGrpSpPr>
          <p:grpSpPr>
            <a:xfrm>
              <a:off x="0" y="0"/>
              <a:ext cx="3039489" cy="1588780"/>
              <a:chOff x="0" y="0"/>
              <a:chExt cx="620810" cy="324506"/>
            </a:xfrm>
          </p:grpSpPr>
          <p:sp>
            <p:nvSpPr>
              <p:cNvPr id="51" name="Freeform 51"/>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52" name="TextBox 52"/>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nvGrpSpPr>
            <p:cNvPr id="53" name="Group 53"/>
            <p:cNvGrpSpPr/>
            <p:nvPr/>
          </p:nvGrpSpPr>
          <p:grpSpPr>
            <a:xfrm>
              <a:off x="1234950" y="117213"/>
              <a:ext cx="1688828" cy="1354354"/>
              <a:chOff x="0" y="0"/>
              <a:chExt cx="344940" cy="276625"/>
            </a:xfrm>
          </p:grpSpPr>
          <p:sp>
            <p:nvSpPr>
              <p:cNvPr id="54" name="Freeform 54"/>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55" name="TextBox 55"/>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sp>
        <p:nvSpPr>
          <p:cNvPr id="56" name="Freeform 56"/>
          <p:cNvSpPr/>
          <p:nvPr/>
        </p:nvSpPr>
        <p:spPr>
          <a:xfrm rot="5400000">
            <a:off x="6555972" y="2256480"/>
            <a:ext cx="3811829" cy="63054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2"/>
            <a:stretch>
              <a:fillRect/>
            </a:stretch>
          </a:blipFill>
        </p:spPr>
      </p:sp>
      <p:sp>
        <p:nvSpPr>
          <p:cNvPr id="57" name="Freeform 57"/>
          <p:cNvSpPr/>
          <p:nvPr/>
        </p:nvSpPr>
        <p:spPr>
          <a:xfrm>
            <a:off x="514350" y="4673666"/>
            <a:ext cx="7806906" cy="375708"/>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3"/>
            <a:stretch>
              <a:fillRect/>
            </a:stretch>
          </a:blipFill>
        </p:spPr>
      </p:sp>
      <p:grpSp>
        <p:nvGrpSpPr>
          <p:cNvPr id="58" name="Group 58"/>
          <p:cNvGrpSpPr/>
          <p:nvPr/>
        </p:nvGrpSpPr>
        <p:grpSpPr>
          <a:xfrm>
            <a:off x="514350" y="371620"/>
            <a:ext cx="7806906" cy="440026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60" name="TextBox 60"/>
            <p:cNvSpPr txBox="1"/>
            <p:nvPr/>
          </p:nvSpPr>
          <p:spPr>
            <a:xfrm>
              <a:off x="0" y="-28575"/>
              <a:ext cx="812800" cy="841375"/>
            </a:xfrm>
            <a:prstGeom prst="rect">
              <a:avLst/>
            </a:prstGeom>
          </p:spPr>
          <p:txBody>
            <a:bodyPr lIns="25400" tIns="25400" rIns="25400" bIns="25400" rtlCol="0" anchor="ctr"/>
            <a:lstStyle/>
            <a:p>
              <a:pPr algn="ctr">
                <a:lnSpc>
                  <a:spcPts val="1330"/>
                </a:lnSpc>
                <a:buClrTx/>
              </a:pPr>
              <a:endParaRPr sz="900" kern="1200">
                <a:solidFill>
                  <a:prstClr val="black"/>
                </a:solidFill>
                <a:latin typeface="Calibri"/>
              </a:endParaRPr>
            </a:p>
          </p:txBody>
        </p:sp>
      </p:grpSp>
      <p:grpSp>
        <p:nvGrpSpPr>
          <p:cNvPr id="61" name="Group 61"/>
          <p:cNvGrpSpPr/>
          <p:nvPr/>
        </p:nvGrpSpPr>
        <p:grpSpPr>
          <a:xfrm>
            <a:off x="770145" y="811376"/>
            <a:ext cx="131558" cy="131558"/>
            <a:chOff x="0" y="0"/>
            <a:chExt cx="812800" cy="812800"/>
          </a:xfrm>
        </p:grpSpPr>
        <p:sp>
          <p:nvSpPr>
            <p:cNvPr id="62" name="Freeform 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3" name="TextBox 63"/>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64" name="Group 64"/>
          <p:cNvGrpSpPr/>
          <p:nvPr/>
        </p:nvGrpSpPr>
        <p:grpSpPr>
          <a:xfrm>
            <a:off x="770145" y="1235186"/>
            <a:ext cx="131558" cy="131558"/>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67" name="Group 67"/>
          <p:cNvGrpSpPr/>
          <p:nvPr/>
        </p:nvGrpSpPr>
        <p:grpSpPr>
          <a:xfrm>
            <a:off x="770145" y="1658997"/>
            <a:ext cx="131558" cy="131558"/>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70" name="Group 70"/>
          <p:cNvGrpSpPr/>
          <p:nvPr/>
        </p:nvGrpSpPr>
        <p:grpSpPr>
          <a:xfrm>
            <a:off x="770145" y="2082807"/>
            <a:ext cx="131558" cy="131558"/>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73" name="Group 73"/>
          <p:cNvGrpSpPr/>
          <p:nvPr/>
        </p:nvGrpSpPr>
        <p:grpSpPr>
          <a:xfrm>
            <a:off x="770145" y="2506618"/>
            <a:ext cx="131558" cy="131558"/>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76" name="Group 76"/>
          <p:cNvGrpSpPr/>
          <p:nvPr/>
        </p:nvGrpSpPr>
        <p:grpSpPr>
          <a:xfrm>
            <a:off x="770145" y="2930428"/>
            <a:ext cx="131558" cy="131558"/>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79" name="Group 79"/>
          <p:cNvGrpSpPr/>
          <p:nvPr/>
        </p:nvGrpSpPr>
        <p:grpSpPr>
          <a:xfrm>
            <a:off x="770145" y="3354239"/>
            <a:ext cx="131558" cy="131558"/>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82" name="Group 82"/>
          <p:cNvGrpSpPr/>
          <p:nvPr/>
        </p:nvGrpSpPr>
        <p:grpSpPr>
          <a:xfrm>
            <a:off x="770145" y="3778049"/>
            <a:ext cx="131558" cy="131558"/>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85" name="Group 85"/>
          <p:cNvGrpSpPr/>
          <p:nvPr/>
        </p:nvGrpSpPr>
        <p:grpSpPr>
          <a:xfrm>
            <a:off x="770145" y="4201859"/>
            <a:ext cx="131558" cy="131558"/>
            <a:chOff x="0" y="0"/>
            <a:chExt cx="812800"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88" name="Group 88"/>
          <p:cNvGrpSpPr/>
          <p:nvPr/>
        </p:nvGrpSpPr>
        <p:grpSpPr>
          <a:xfrm>
            <a:off x="668547" y="514350"/>
            <a:ext cx="7478069" cy="4114800"/>
            <a:chOff x="0" y="0"/>
            <a:chExt cx="3939065" cy="2167467"/>
          </a:xfrm>
        </p:grpSpPr>
        <p:sp>
          <p:nvSpPr>
            <p:cNvPr id="89" name="Freeform 89"/>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90" name="TextBox 90"/>
            <p:cNvSpPr txBox="1"/>
            <p:nvPr/>
          </p:nvSpPr>
          <p:spPr>
            <a:xfrm>
              <a:off x="0" y="-28575"/>
              <a:ext cx="812800" cy="841375"/>
            </a:xfrm>
            <a:prstGeom prst="rect">
              <a:avLst/>
            </a:prstGeom>
          </p:spPr>
          <p:txBody>
            <a:bodyPr lIns="25400" tIns="25400" rIns="25400" bIns="25400" rtlCol="0" anchor="ctr"/>
            <a:lstStyle/>
            <a:p>
              <a:pPr algn="ctr">
                <a:lnSpc>
                  <a:spcPts val="1330"/>
                </a:lnSpc>
                <a:buClrTx/>
              </a:pPr>
              <a:endParaRPr sz="900" kern="1200">
                <a:solidFill>
                  <a:prstClr val="black"/>
                </a:solidFill>
                <a:latin typeface="Calibri"/>
              </a:endParaRPr>
            </a:p>
          </p:txBody>
        </p:sp>
      </p:grpSp>
      <p:sp>
        <p:nvSpPr>
          <p:cNvPr id="94" name="Freeform 94"/>
          <p:cNvSpPr/>
          <p:nvPr/>
        </p:nvSpPr>
        <p:spPr>
          <a:xfrm>
            <a:off x="3939841" y="821735"/>
            <a:ext cx="955924" cy="208798"/>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4">
              <a:extLst>
                <a:ext uri="{96DAC541-7B7A-43D3-8B79-37D633B846F1}">
                  <asvg:svgBlip xmlns="" xmlns:asvg="http://schemas.microsoft.com/office/drawing/2016/SVG/main" r:embed="rId7"/>
                </a:ext>
              </a:extLst>
            </a:blip>
            <a:stretch>
              <a:fillRect t="-112263"/>
            </a:stretch>
          </a:blipFill>
        </p:spPr>
      </p:sp>
      <p:sp>
        <p:nvSpPr>
          <p:cNvPr id="97" name="TextBox 97"/>
          <p:cNvSpPr txBox="1"/>
          <p:nvPr/>
        </p:nvSpPr>
        <p:spPr>
          <a:xfrm>
            <a:off x="810874" y="1390319"/>
            <a:ext cx="7357438" cy="804772"/>
          </a:xfrm>
          <a:prstGeom prst="rect">
            <a:avLst/>
          </a:prstGeom>
        </p:spPr>
        <p:txBody>
          <a:bodyPr wrap="square" lIns="0" tIns="0" rIns="0" bIns="0" rtlCol="0" anchor="t">
            <a:spAutoFit/>
          </a:bodyPr>
          <a:lstStyle/>
          <a:p>
            <a:pPr algn="ctr">
              <a:lnSpc>
                <a:spcPct val="130000"/>
              </a:lnSpc>
              <a:spcBef>
                <a:spcPct val="0"/>
              </a:spcBef>
              <a:buClrTx/>
            </a:pPr>
            <a:r>
              <a:rPr lang="vi-VN" sz="4400" b="1" kern="1200" dirty="0" smtClean="0">
                <a:solidFill>
                  <a:schemeClr val="accent4">
                    <a:lumMod val="50000"/>
                  </a:schemeClr>
                </a:solidFill>
                <a:latin typeface="+mn-lt"/>
              </a:rPr>
              <a:t>BÀI 3: BẢN VẼ CHI TIẾT</a:t>
            </a:r>
            <a:endParaRPr lang="en-US" sz="4400" b="1" kern="1200" dirty="0">
              <a:solidFill>
                <a:schemeClr val="accent4">
                  <a:lumMod val="50000"/>
                </a:schemeClr>
              </a:solidFill>
              <a:latin typeface="+mn-lt"/>
            </a:endParaRPr>
          </a:p>
        </p:txBody>
      </p:sp>
      <p:grpSp>
        <p:nvGrpSpPr>
          <p:cNvPr id="101" name="Group 101"/>
          <p:cNvGrpSpPr/>
          <p:nvPr/>
        </p:nvGrpSpPr>
        <p:grpSpPr>
          <a:xfrm>
            <a:off x="268705" y="845070"/>
            <a:ext cx="730969" cy="3567162"/>
            <a:chOff x="-76609" y="2"/>
            <a:chExt cx="1949259" cy="9512432"/>
          </a:xfrm>
        </p:grpSpPr>
        <p:sp>
          <p:nvSpPr>
            <p:cNvPr id="102" name="TextBox 102"/>
            <p:cNvSpPr txBox="1"/>
            <p:nvPr/>
          </p:nvSpPr>
          <p:spPr>
            <a:xfrm rot="5400000">
              <a:off x="660443" y="-737048"/>
              <a:ext cx="475152" cy="1949251"/>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3" name="TextBox 103"/>
            <p:cNvSpPr txBox="1"/>
            <p:nvPr/>
          </p:nvSpPr>
          <p:spPr>
            <a:xfrm rot="5400000">
              <a:off x="660444" y="392610"/>
              <a:ext cx="475152" cy="1949251"/>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4" name="TextBox 104"/>
            <p:cNvSpPr txBox="1"/>
            <p:nvPr/>
          </p:nvSpPr>
          <p:spPr>
            <a:xfrm rot="5400000">
              <a:off x="660444" y="1522270"/>
              <a:ext cx="475152" cy="1949252"/>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5" name="TextBox 105"/>
            <p:cNvSpPr txBox="1"/>
            <p:nvPr/>
          </p:nvSpPr>
          <p:spPr>
            <a:xfrm rot="5400000">
              <a:off x="660445" y="2651931"/>
              <a:ext cx="475152" cy="1949253"/>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6" name="TextBox 106"/>
            <p:cNvSpPr txBox="1"/>
            <p:nvPr/>
          </p:nvSpPr>
          <p:spPr>
            <a:xfrm rot="5400000">
              <a:off x="660445" y="3781592"/>
              <a:ext cx="475152" cy="1949254"/>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7" name="TextBox 107"/>
            <p:cNvSpPr txBox="1"/>
            <p:nvPr/>
          </p:nvSpPr>
          <p:spPr>
            <a:xfrm rot="5400000">
              <a:off x="660446" y="4911250"/>
              <a:ext cx="475152" cy="1949255"/>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8" name="TextBox 108"/>
            <p:cNvSpPr txBox="1"/>
            <p:nvPr/>
          </p:nvSpPr>
          <p:spPr>
            <a:xfrm rot="5400000">
              <a:off x="660444" y="6040911"/>
              <a:ext cx="475152" cy="1949256"/>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9" name="TextBox 109"/>
            <p:cNvSpPr txBox="1"/>
            <p:nvPr/>
          </p:nvSpPr>
          <p:spPr>
            <a:xfrm rot="5400000">
              <a:off x="660446" y="7170571"/>
              <a:ext cx="475152" cy="1949257"/>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10" name="TextBox 110"/>
            <p:cNvSpPr txBox="1"/>
            <p:nvPr/>
          </p:nvSpPr>
          <p:spPr>
            <a:xfrm rot="5400000">
              <a:off x="660444" y="8300229"/>
              <a:ext cx="475152" cy="1949258"/>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grpSp>
      <p:pic>
        <p:nvPicPr>
          <p:cNvPr id="118"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949224">
            <a:off x="1162567" y="3722807"/>
            <a:ext cx="2708488" cy="440129"/>
          </a:xfrm>
          <a:prstGeom prst="rect">
            <a:avLst/>
          </a:prstGeom>
        </p:spPr>
      </p:pic>
      <p:pic>
        <p:nvPicPr>
          <p:cNvPr id="119" name="Picture 1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2516811" y="2714323"/>
            <a:ext cx="894255" cy="894255"/>
          </a:xfrm>
          <a:prstGeom prst="rect">
            <a:avLst/>
          </a:prstGeom>
        </p:spPr>
      </p:pic>
      <p:pic>
        <p:nvPicPr>
          <p:cNvPr id="121" name="Picture 120"/>
          <p:cNvPicPr>
            <a:picLocks noChangeAspect="1"/>
          </p:cNvPicPr>
          <p:nvPr/>
        </p:nvPicPr>
        <p:blipFill rotWithShape="1">
          <a:blip r:embed="rId19">
            <a:extLst>
              <a:ext uri="{28A0092B-C50C-407E-A947-70E740481C1C}">
                <a14:useLocalDpi xmlns:a14="http://schemas.microsoft.com/office/drawing/2010/main" val="0"/>
              </a:ext>
            </a:extLst>
          </a:blip>
          <a:srcRect t="13488" b="14462"/>
          <a:stretch/>
        </p:blipFill>
        <p:spPr>
          <a:xfrm>
            <a:off x="4961855" y="2593464"/>
            <a:ext cx="2817782" cy="2030228"/>
          </a:xfrm>
          <a:prstGeom prst="rect">
            <a:avLst/>
          </a:prstGeom>
        </p:spPr>
      </p:pic>
    </p:spTree>
    <p:extLst>
      <p:ext uri="{BB962C8B-B14F-4D97-AF65-F5344CB8AC3E}">
        <p14:creationId xmlns:p14="http://schemas.microsoft.com/office/powerpoint/2010/main" val="3403966177"/>
      </p:ext>
    </p:extLst>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000" b="1" dirty="0" smtClean="0">
                <a:solidFill>
                  <a:srgbClr val="C00000"/>
                </a:solidFill>
                <a:latin typeface="+mn-lt"/>
              </a:rPr>
              <a:t>NỘI DUNG BÀI HỌC</a:t>
            </a:r>
            <a:endParaRPr sz="3000" b="1" dirty="0">
              <a:solidFill>
                <a:srgbClr val="C00000"/>
              </a:solidFill>
              <a:latin typeface="+mn-lt"/>
            </a:endParaRPr>
          </a:p>
        </p:txBody>
      </p:sp>
      <p:graphicFrame>
        <p:nvGraphicFramePr>
          <p:cNvPr id="2" name="Diagram 1"/>
          <p:cNvGraphicFramePr/>
          <p:nvPr>
            <p:extLst>
              <p:ext uri="{D42A27DB-BD31-4B8C-83A1-F6EECF244321}">
                <p14:modId xmlns:p14="http://schemas.microsoft.com/office/powerpoint/2010/main" val="3637327099"/>
              </p:ext>
            </p:extLst>
          </p:nvPr>
        </p:nvGraphicFramePr>
        <p:xfrm>
          <a:off x="1110056" y="1070514"/>
          <a:ext cx="7147389" cy="3487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reeform 12"/>
          <p:cNvSpPr/>
          <p:nvPr/>
        </p:nvSpPr>
        <p:spPr>
          <a:xfrm>
            <a:off x="7370891" y="0"/>
            <a:ext cx="1773109" cy="1070514"/>
          </a:xfrm>
          <a:custGeom>
            <a:avLst/>
            <a:gdLst/>
            <a:ahLst/>
            <a:cxnLst/>
            <a:rect l="l" t="t" r="r" b="b"/>
            <a:pathLst>
              <a:path w="4716425" h="2847541">
                <a:moveTo>
                  <a:pt x="0" y="0"/>
                </a:moveTo>
                <a:lnTo>
                  <a:pt x="4716425" y="0"/>
                </a:lnTo>
                <a:lnTo>
                  <a:pt x="4716425" y="2847542"/>
                </a:lnTo>
                <a:lnTo>
                  <a:pt x="0" y="2847542"/>
                </a:lnTo>
                <a:lnTo>
                  <a:pt x="0" y="0"/>
                </a:lnTo>
                <a:close/>
              </a:path>
            </a:pathLst>
          </a:custGeom>
          <a:blipFill>
            <a:blip r:embed="rId8">
              <a:extLst>
                <a:ext uri="{96DAC541-7B7A-43D3-8B79-37D633B846F1}">
                  <asvg:svgBlip xmlns="" xmlns:asvg="http://schemas.microsoft.com/office/drawing/2016/SVG/main" r:embed="rId22"/>
                </a:ext>
              </a:extLst>
            </a:blip>
            <a:stretch>
              <a:fillRect/>
            </a:stretch>
          </a:blipFill>
        </p:spPr>
      </p:sp>
      <p:sp>
        <p:nvSpPr>
          <p:cNvPr id="14" name="Freeform 8"/>
          <p:cNvSpPr/>
          <p:nvPr/>
        </p:nvSpPr>
        <p:spPr>
          <a:xfrm>
            <a:off x="123290" y="2637012"/>
            <a:ext cx="1582220" cy="2506488"/>
          </a:xfrm>
          <a:custGeom>
            <a:avLst/>
            <a:gdLst/>
            <a:ahLst/>
            <a:cxnLst/>
            <a:rect l="l" t="t" r="r" b="b"/>
            <a:pathLst>
              <a:path w="2597467" h="4114800">
                <a:moveTo>
                  <a:pt x="0" y="0"/>
                </a:moveTo>
                <a:lnTo>
                  <a:pt x="2597468" y="0"/>
                </a:lnTo>
                <a:lnTo>
                  <a:pt x="2597468" y="4114800"/>
                </a:lnTo>
                <a:lnTo>
                  <a:pt x="0" y="4114800"/>
                </a:lnTo>
                <a:lnTo>
                  <a:pt x="0" y="0"/>
                </a:lnTo>
                <a:close/>
              </a:path>
            </a:pathLst>
          </a:custGeom>
          <a:blipFill>
            <a:blip r:embed="rId23">
              <a:extLst>
                <a:ext uri="{96DAC541-7B7A-43D3-8B79-37D633B846F1}">
                  <asvg:svgBlip xmlns="" xmlns:asvg="http://schemas.microsoft.com/office/drawing/2016/SVG/main" r:embed="rId14"/>
                </a:ext>
              </a:extLst>
            </a:blip>
            <a:stretch>
              <a:fillRect/>
            </a:stretch>
          </a:blipFill>
        </p:spPr>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786150" y="179059"/>
            <a:ext cx="7571700" cy="70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vi-VN" sz="2400" b="1" dirty="0" smtClean="0">
                <a:solidFill>
                  <a:srgbClr val="C00000"/>
                </a:solidFill>
                <a:latin typeface="+mn-lt"/>
              </a:rPr>
              <a:t>1. Nội dung của bản vẽ chi tiết</a:t>
            </a:r>
            <a:endParaRPr sz="2400" b="1" dirty="0">
              <a:solidFill>
                <a:srgbClr val="C00000"/>
              </a:solidFill>
              <a:latin typeface="+mn-lt"/>
            </a:endParaRPr>
          </a:p>
        </p:txBody>
      </p:sp>
      <p:grpSp>
        <p:nvGrpSpPr>
          <p:cNvPr id="32" name="Group 31"/>
          <p:cNvGrpSpPr/>
          <p:nvPr/>
        </p:nvGrpSpPr>
        <p:grpSpPr>
          <a:xfrm>
            <a:off x="786150" y="1010720"/>
            <a:ext cx="7053031" cy="1015663"/>
            <a:chOff x="786150" y="1010720"/>
            <a:chExt cx="7053031" cy="1015663"/>
          </a:xfrm>
        </p:grpSpPr>
        <p:sp>
          <p:nvSpPr>
            <p:cNvPr id="5" name="Rectangle 4"/>
            <p:cNvSpPr/>
            <p:nvPr/>
          </p:nvSpPr>
          <p:spPr>
            <a:xfrm>
              <a:off x="1957226" y="1010720"/>
              <a:ext cx="5881955" cy="1015663"/>
            </a:xfrm>
            <a:prstGeom prst="rect">
              <a:avLst/>
            </a:prstGeom>
          </p:spPr>
          <p:txBody>
            <a:bodyPr wrap="square">
              <a:spAutoFit/>
            </a:bodyPr>
            <a:lstStyle/>
            <a:p>
              <a:pPr algn="just">
                <a:lnSpc>
                  <a:spcPct val="150000"/>
                </a:lnSpc>
              </a:pPr>
              <a:r>
                <a:rPr lang="vi-VN" sz="2000" i="1" dirty="0" err="1">
                  <a:solidFill>
                    <a:srgbClr val="002060"/>
                  </a:solidFill>
                </a:rPr>
                <a:t>Đ</a:t>
              </a:r>
              <a:r>
                <a:rPr lang="en-US" sz="2000" i="1" dirty="0" err="1" smtClean="0">
                  <a:solidFill>
                    <a:srgbClr val="002060"/>
                  </a:solidFill>
                </a:rPr>
                <a:t>ọc</a:t>
              </a:r>
              <a:r>
                <a:rPr lang="en-US" sz="2000" i="1" dirty="0" smtClean="0">
                  <a:solidFill>
                    <a:srgbClr val="002060"/>
                  </a:solidFill>
                </a:rPr>
                <a:t> </a:t>
              </a:r>
              <a:r>
                <a:rPr lang="en-US" sz="2000" i="1" dirty="0" err="1">
                  <a:solidFill>
                    <a:srgbClr val="002060"/>
                  </a:solidFill>
                </a:rPr>
                <a:t>nội</a:t>
              </a:r>
              <a:r>
                <a:rPr lang="en-US" sz="2000" i="1" dirty="0">
                  <a:solidFill>
                    <a:srgbClr val="002060"/>
                  </a:solidFill>
                </a:rPr>
                <a:t> dung </a:t>
              </a:r>
              <a:r>
                <a:rPr lang="en-US" sz="2000" i="1" dirty="0" err="1">
                  <a:solidFill>
                    <a:srgbClr val="002060"/>
                  </a:solidFill>
                </a:rPr>
                <a:t>mục</a:t>
              </a:r>
              <a:r>
                <a:rPr lang="en-US" sz="2000" i="1" dirty="0">
                  <a:solidFill>
                    <a:srgbClr val="002060"/>
                  </a:solidFill>
                </a:rPr>
                <a:t> I, </a:t>
              </a:r>
              <a:r>
                <a:rPr lang="en-US" sz="2000" i="1" dirty="0" err="1">
                  <a:solidFill>
                    <a:srgbClr val="002060"/>
                  </a:solidFill>
                </a:rPr>
                <a:t>quan</a:t>
              </a:r>
              <a:r>
                <a:rPr lang="en-US" sz="2000" i="1" dirty="0">
                  <a:solidFill>
                    <a:srgbClr val="002060"/>
                  </a:solidFill>
                </a:rPr>
                <a:t> </a:t>
              </a:r>
              <a:r>
                <a:rPr lang="en-US" sz="2000" i="1" dirty="0" err="1">
                  <a:solidFill>
                    <a:srgbClr val="002060"/>
                  </a:solidFill>
                </a:rPr>
                <a:t>sát</a:t>
              </a:r>
              <a:r>
                <a:rPr lang="en-US" sz="2000" i="1" dirty="0">
                  <a:solidFill>
                    <a:srgbClr val="002060"/>
                  </a:solidFill>
                </a:rPr>
                <a:t> </a:t>
              </a:r>
              <a:r>
                <a:rPr lang="en-US" sz="2000" i="1" dirty="0" err="1">
                  <a:solidFill>
                    <a:srgbClr val="002060"/>
                  </a:solidFill>
                </a:rPr>
                <a:t>Hình</a:t>
              </a:r>
              <a:r>
                <a:rPr lang="en-US" sz="2000" i="1" dirty="0">
                  <a:solidFill>
                    <a:srgbClr val="002060"/>
                  </a:solidFill>
                </a:rPr>
                <a:t> 3.2 SGK tr.20 </a:t>
              </a:r>
              <a:r>
                <a:rPr lang="en-US" sz="2000" i="1" dirty="0" err="1">
                  <a:solidFill>
                    <a:srgbClr val="002060"/>
                  </a:solidFill>
                </a:rPr>
                <a:t>và</a:t>
              </a:r>
              <a:r>
                <a:rPr lang="en-US" sz="2000" i="1" dirty="0">
                  <a:solidFill>
                    <a:srgbClr val="002060"/>
                  </a:solidFill>
                </a:rPr>
                <a:t> </a:t>
              </a:r>
              <a:r>
                <a:rPr lang="en-US" sz="2000" i="1" dirty="0" err="1">
                  <a:solidFill>
                    <a:srgbClr val="002060"/>
                  </a:solidFill>
                </a:rPr>
                <a:t>trả</a:t>
              </a:r>
              <a:r>
                <a:rPr lang="en-US" sz="2000" i="1" dirty="0">
                  <a:solidFill>
                    <a:srgbClr val="002060"/>
                  </a:solidFill>
                </a:rPr>
                <a:t> </a:t>
              </a:r>
              <a:r>
                <a:rPr lang="en-US" sz="2000" i="1" dirty="0" err="1">
                  <a:solidFill>
                    <a:srgbClr val="002060"/>
                  </a:solidFill>
                </a:rPr>
                <a:t>lời</a:t>
              </a:r>
              <a:r>
                <a:rPr lang="en-US" sz="2000" i="1" dirty="0">
                  <a:solidFill>
                    <a:srgbClr val="002060"/>
                  </a:solidFill>
                </a:rPr>
                <a:t> </a:t>
              </a:r>
              <a:r>
                <a:rPr lang="en-US" sz="2000" i="1" dirty="0" err="1">
                  <a:solidFill>
                    <a:srgbClr val="002060"/>
                  </a:solidFill>
                </a:rPr>
                <a:t>câu</a:t>
              </a:r>
              <a:r>
                <a:rPr lang="en-US" sz="2000" i="1" dirty="0">
                  <a:solidFill>
                    <a:srgbClr val="002060"/>
                  </a:solidFill>
                </a:rPr>
                <a:t> </a:t>
              </a:r>
              <a:r>
                <a:rPr lang="en-US" sz="2000" i="1" dirty="0" err="1">
                  <a:solidFill>
                    <a:srgbClr val="002060"/>
                  </a:solidFill>
                </a:rPr>
                <a:t>hỏi</a:t>
              </a:r>
              <a:r>
                <a:rPr lang="en-US" sz="2000" i="1" dirty="0">
                  <a:solidFill>
                    <a:srgbClr val="002060"/>
                  </a:solidFill>
                </a:rPr>
                <a:t>:</a:t>
              </a:r>
            </a:p>
          </p:txBody>
        </p:sp>
        <p:pic>
          <p:nvPicPr>
            <p:cNvPr id="6" name="Picture 5"/>
            <p:cNvPicPr>
              <a:picLocks noChangeAspect="1"/>
            </p:cNvPicPr>
            <p:nvPr/>
          </p:nvPicPr>
          <p:blipFill>
            <a:blip r:embed="rId3"/>
            <a:stretch>
              <a:fillRect/>
            </a:stretch>
          </p:blipFill>
          <p:spPr>
            <a:xfrm>
              <a:off x="786150" y="1112621"/>
              <a:ext cx="1069453" cy="811860"/>
            </a:xfrm>
            <a:prstGeom prst="rect">
              <a:avLst/>
            </a:prstGeom>
          </p:spPr>
        </p:pic>
      </p:grpSp>
      <p:pic>
        <p:nvPicPr>
          <p:cNvPr id="28" name="Picture 27"/>
          <p:cNvPicPr>
            <a:picLocks noChangeAspect="1"/>
          </p:cNvPicPr>
          <p:nvPr/>
        </p:nvPicPr>
        <p:blipFill>
          <a:blip r:embed="rId4"/>
          <a:stretch>
            <a:fillRect/>
          </a:stretch>
        </p:blipFill>
        <p:spPr>
          <a:xfrm>
            <a:off x="786150" y="2404842"/>
            <a:ext cx="4927965" cy="2068476"/>
          </a:xfrm>
          <a:prstGeom prst="rect">
            <a:avLst/>
          </a:prstGeom>
        </p:spPr>
      </p:pic>
      <p:sp>
        <p:nvSpPr>
          <p:cNvPr id="30" name="Rounded Rectangular Callout 29"/>
          <p:cNvSpPr/>
          <p:nvPr/>
        </p:nvSpPr>
        <p:spPr>
          <a:xfrm>
            <a:off x="5845996" y="1992457"/>
            <a:ext cx="2897312" cy="904126"/>
          </a:xfrm>
          <a:prstGeom prst="wedgeRoundRectCallout">
            <a:avLst>
              <a:gd name="adj1" fmla="val -62890"/>
              <a:gd name="adj2" fmla="val 44318"/>
              <a:gd name="adj3" fmla="val 16667"/>
            </a:avLst>
          </a:prstGeom>
          <a:solidFill>
            <a:schemeClr val="accent4"/>
          </a:solidFill>
          <a:ln>
            <a:solidFill>
              <a:schemeClr val="accent4"/>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rgbClr val="000000"/>
                </a:solidFill>
              </a:rPr>
              <a:t>Bản vẽ chi tiết là gì?</a:t>
            </a:r>
            <a:endParaRPr lang="en-US" sz="2000" dirty="0">
              <a:solidFill>
                <a:srgbClr val="000000"/>
              </a:solidFill>
            </a:endParaRPr>
          </a:p>
        </p:txBody>
      </p:sp>
      <p:grpSp>
        <p:nvGrpSpPr>
          <p:cNvPr id="33" name="Group 32"/>
          <p:cNvGrpSpPr/>
          <p:nvPr/>
        </p:nvGrpSpPr>
        <p:grpSpPr>
          <a:xfrm>
            <a:off x="5845996" y="3218978"/>
            <a:ext cx="2897312" cy="1763048"/>
            <a:chOff x="5845996" y="3218978"/>
            <a:chExt cx="2897312" cy="1763048"/>
          </a:xfrm>
        </p:grpSpPr>
        <p:sp>
          <p:nvSpPr>
            <p:cNvPr id="36" name="Rounded Rectangular Callout 35"/>
            <p:cNvSpPr/>
            <p:nvPr/>
          </p:nvSpPr>
          <p:spPr>
            <a:xfrm>
              <a:off x="5845996" y="3218978"/>
              <a:ext cx="2897312" cy="1065345"/>
            </a:xfrm>
            <a:prstGeom prst="wedgeRoundRectCallout">
              <a:avLst>
                <a:gd name="adj1" fmla="val -62890"/>
                <a:gd name="adj2" fmla="val 44318"/>
                <a:gd name="adj3" fmla="val 16667"/>
              </a:avLst>
            </a:prstGeom>
            <a:solidFill>
              <a:schemeClr val="accent4"/>
            </a:solidFill>
            <a:ln>
              <a:solidFill>
                <a:schemeClr val="accent4"/>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2000" dirty="0" smtClean="0">
                  <a:solidFill>
                    <a:srgbClr val="000000"/>
                  </a:solidFill>
                </a:rPr>
                <a:t>Trình bày nội dung của bản vẽ chi tiết.</a:t>
              </a:r>
              <a:endParaRPr lang="en-US" sz="2000" dirty="0">
                <a:solidFill>
                  <a:srgbClr val="000000"/>
                </a:solidFill>
              </a:endParaRPr>
            </a:p>
          </p:txBody>
        </p:sp>
        <p:pic>
          <p:nvPicPr>
            <p:cNvPr id="31" name="Picture 30"/>
            <p:cNvPicPr>
              <a:picLocks noChangeAspect="1"/>
            </p:cNvPicPr>
            <p:nvPr/>
          </p:nvPicPr>
          <p:blipFill>
            <a:blip r:embed="rId5"/>
            <a:stretch>
              <a:fillRect/>
            </a:stretch>
          </p:blipFill>
          <p:spPr>
            <a:xfrm>
              <a:off x="8087798" y="4400804"/>
              <a:ext cx="376424" cy="581222"/>
            </a:xfrm>
            <a:prstGeom prst="rect">
              <a:avLst/>
            </a:prstGeom>
          </p:spPr>
        </p:pic>
      </p:gr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p:tgtEl>
                                          <p:spTgt spid="140"/>
                                        </p:tgtEl>
                                        <p:attrNameLst>
                                          <p:attrName>ppt_y</p:attrName>
                                        </p:attrNameLst>
                                      </p:cBhvr>
                                      <p:tavLst>
                                        <p:tav tm="0">
                                          <p:val>
                                            <p:strVal val="#ppt_y+#ppt_h*1.125000"/>
                                          </p:val>
                                        </p:tav>
                                        <p:tav tm="100000">
                                          <p:val>
                                            <p:strVal val="#ppt_y"/>
                                          </p:val>
                                        </p:tav>
                                      </p:tavLst>
                                    </p:anim>
                                    <p:animEffect transition="in" filter="wipe(up)">
                                      <p:cBhvr>
                                        <p:cTn id="8" dur="500"/>
                                        <p:tgtEl>
                                          <p:spTgt spid="14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strVal val="#ppt_x"/>
                                          </p:val>
                                        </p:tav>
                                        <p:tav tm="100000">
                                          <p:val>
                                            <p:strVal val="#ppt_x"/>
                                          </p:val>
                                        </p:tav>
                                      </p:tavLst>
                                    </p:anim>
                                    <p:anim calcmode="lin" valueType="num">
                                      <p:cBhvr>
                                        <p:cTn id="23" dur="500" fill="hold"/>
                                        <p:tgtEl>
                                          <p:spTgt spid="30"/>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anim calcmode="lin" valueType="num">
                                      <p:cBhvr>
                                        <p:cTn id="28" dur="500" fill="hold"/>
                                        <p:tgtEl>
                                          <p:spTgt spid="33"/>
                                        </p:tgtEl>
                                        <p:attrNameLst>
                                          <p:attrName>ppt_x</p:attrName>
                                        </p:attrNameLst>
                                      </p:cBhvr>
                                      <p:tavLst>
                                        <p:tav tm="0">
                                          <p:val>
                                            <p:strVal val="#ppt_x"/>
                                          </p:val>
                                        </p:tav>
                                        <p:tav tm="100000">
                                          <p:val>
                                            <p:strVal val="#ppt_x"/>
                                          </p:val>
                                        </p:tav>
                                      </p:tavLst>
                                    </p:anim>
                                    <p:anim calcmode="lin" valueType="num">
                                      <p:cBhvr>
                                        <p:cTn id="2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Rounded Rectangle 1"/>
          <p:cNvSpPr/>
          <p:nvPr/>
        </p:nvSpPr>
        <p:spPr>
          <a:xfrm>
            <a:off x="893851" y="1204328"/>
            <a:ext cx="1726059" cy="606175"/>
          </a:xfrm>
          <a:prstGeom prst="roundRect">
            <a:avLst/>
          </a:prstGeom>
          <a:solidFill>
            <a:schemeClr val="accent4">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b="1" dirty="0" smtClean="0">
                <a:solidFill>
                  <a:schemeClr val="bg1"/>
                </a:solidFill>
              </a:rPr>
              <a:t>Khái niệm:</a:t>
            </a:r>
            <a:endParaRPr lang="en-US" sz="2000" b="1" dirty="0">
              <a:solidFill>
                <a:schemeClr val="bg1"/>
              </a:solidFill>
            </a:endParaRPr>
          </a:p>
        </p:txBody>
      </p:sp>
      <p:sp>
        <p:nvSpPr>
          <p:cNvPr id="3" name="Rectangle 2"/>
          <p:cNvSpPr/>
          <p:nvPr/>
        </p:nvSpPr>
        <p:spPr>
          <a:xfrm>
            <a:off x="797211" y="2012934"/>
            <a:ext cx="4299558" cy="1477328"/>
          </a:xfrm>
          <a:prstGeom prst="rect">
            <a:avLst/>
          </a:prstGeom>
        </p:spPr>
        <p:txBody>
          <a:bodyPr wrap="square">
            <a:spAutoFit/>
          </a:bodyPr>
          <a:lstStyle/>
          <a:p>
            <a:pPr algn="just">
              <a:lnSpc>
                <a:spcPct val="150000"/>
              </a:lnSpc>
            </a:pPr>
            <a:r>
              <a:rPr lang="vi-VN" sz="2000" dirty="0"/>
              <a:t>Bản vẽ chi tiết là bản vẽ kĩ thuật thể hiện thông tin của một chi tiết, được sử dụng để chế tạo và kiểm tra.</a:t>
            </a:r>
            <a:endParaRPr lang="en-US" sz="2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013" y="1646111"/>
            <a:ext cx="3662439" cy="2962450"/>
          </a:xfrm>
          <a:prstGeom prst="rect">
            <a:avLst/>
          </a:prstGeom>
        </p:spPr>
      </p:pic>
      <p:pic>
        <p:nvPicPr>
          <p:cNvPr id="4" name="Picture 3"/>
          <p:cNvPicPr>
            <a:picLocks noChangeAspect="1"/>
          </p:cNvPicPr>
          <p:nvPr/>
        </p:nvPicPr>
        <p:blipFill>
          <a:blip r:embed="rId4"/>
          <a:stretch>
            <a:fillRect/>
          </a:stretch>
        </p:blipFill>
        <p:spPr>
          <a:xfrm>
            <a:off x="2305938" y="3692694"/>
            <a:ext cx="1259981" cy="1310701"/>
          </a:xfrm>
          <a:prstGeom prst="rect">
            <a:avLst/>
          </a:prstGeom>
        </p:spPr>
      </p:pic>
      <p:sp>
        <p:nvSpPr>
          <p:cNvPr id="14" name="Google Shape;140;p20"/>
          <p:cNvSpPr txBox="1">
            <a:spLocks noGrp="1"/>
          </p:cNvSpPr>
          <p:nvPr>
            <p:ph type="title"/>
          </p:nvPr>
        </p:nvSpPr>
        <p:spPr>
          <a:xfrm>
            <a:off x="786150" y="179059"/>
            <a:ext cx="7571700" cy="70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vi-VN" sz="2400" b="1" dirty="0" smtClean="0">
                <a:solidFill>
                  <a:srgbClr val="C00000"/>
                </a:solidFill>
                <a:latin typeface="+mn-lt"/>
              </a:rPr>
              <a:t>1. Nội dung của bản vẽ chi tiết</a:t>
            </a:r>
            <a:endParaRPr sz="2400" b="1" dirty="0">
              <a:solidFill>
                <a:srgbClr val="C00000"/>
              </a:solidFill>
              <a:latin typeface="+mn-lt"/>
            </a:endParaRPr>
          </a:p>
        </p:txBody>
      </p:sp>
    </p:spTree>
    <p:extLst>
      <p:ext uri="{BB962C8B-B14F-4D97-AF65-F5344CB8AC3E}">
        <p14:creationId xmlns:p14="http://schemas.microsoft.com/office/powerpoint/2010/main" val="1174125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10" name="Group 9"/>
          <p:cNvGrpSpPr/>
          <p:nvPr/>
        </p:nvGrpSpPr>
        <p:grpSpPr>
          <a:xfrm>
            <a:off x="287677" y="512792"/>
            <a:ext cx="4263775" cy="1939761"/>
            <a:chOff x="287677" y="512792"/>
            <a:chExt cx="4263775" cy="1939761"/>
          </a:xfrm>
        </p:grpSpPr>
        <p:sp>
          <p:nvSpPr>
            <p:cNvPr id="508" name="Google Shape;508;p42"/>
            <p:cNvSpPr/>
            <p:nvPr/>
          </p:nvSpPr>
          <p:spPr>
            <a:xfrm>
              <a:off x="287677" y="512792"/>
              <a:ext cx="4263775" cy="1888905"/>
            </a:xfrm>
            <a:prstGeom prst="rect">
              <a:avLst/>
            </a:prstGeom>
            <a:solidFill>
              <a:schemeClr val="lt2"/>
            </a:solidFill>
            <a:ln>
              <a:noFill/>
            </a:ln>
          </p:spPr>
          <p:txBody>
            <a:bodyPr spcFirstLastPara="1" wrap="square" lIns="91425" tIns="91425" rIns="1371600" bIns="91425" anchor="t" anchorCtr="0">
              <a:noAutofit/>
            </a:bodyPr>
            <a:lstStyle/>
            <a:p>
              <a:pPr marL="0" lvl="0" indent="0" algn="l" rtl="0">
                <a:spcBef>
                  <a:spcPts val="0"/>
                </a:spcBef>
                <a:spcAft>
                  <a:spcPts val="0"/>
                </a:spcAft>
                <a:buNone/>
              </a:pPr>
              <a:endParaRPr dirty="0">
                <a:solidFill>
                  <a:schemeClr val="dk1"/>
                </a:solidFill>
                <a:latin typeface="Source Sans Pro"/>
                <a:ea typeface="Source Sans Pro"/>
                <a:cs typeface="Source Sans Pro"/>
                <a:sym typeface="Source Sans Pro"/>
              </a:endParaRPr>
            </a:p>
          </p:txBody>
        </p:sp>
        <p:sp>
          <p:nvSpPr>
            <p:cNvPr id="6" name="Rectangle 5"/>
            <p:cNvSpPr/>
            <p:nvPr/>
          </p:nvSpPr>
          <p:spPr>
            <a:xfrm>
              <a:off x="287677" y="513561"/>
              <a:ext cx="3472665" cy="1938992"/>
            </a:xfrm>
            <a:prstGeom prst="rect">
              <a:avLst/>
            </a:prstGeom>
          </p:spPr>
          <p:txBody>
            <a:bodyPr wrap="square">
              <a:spAutoFit/>
            </a:bodyPr>
            <a:lstStyle/>
            <a:p>
              <a:pPr algn="just">
                <a:lnSpc>
                  <a:spcPct val="150000"/>
                </a:lnSpc>
              </a:pPr>
              <a:r>
                <a:rPr lang="en-US" sz="2000" b="1" dirty="0" err="1">
                  <a:solidFill>
                    <a:srgbClr val="C00000"/>
                  </a:solidFill>
                </a:rPr>
                <a:t>Các</a:t>
              </a:r>
              <a:r>
                <a:rPr lang="en-US" sz="2000" b="1" dirty="0">
                  <a:solidFill>
                    <a:srgbClr val="C00000"/>
                  </a:solidFill>
                </a:rPr>
                <a:t> </a:t>
              </a:r>
              <a:r>
                <a:rPr lang="en-US" sz="2000" b="1" dirty="0" err="1">
                  <a:solidFill>
                    <a:srgbClr val="C00000"/>
                  </a:solidFill>
                </a:rPr>
                <a:t>hình</a:t>
              </a:r>
              <a:r>
                <a:rPr lang="en-US" sz="2000" b="1" dirty="0">
                  <a:solidFill>
                    <a:srgbClr val="C00000"/>
                  </a:solidFill>
                </a:rPr>
                <a:t> </a:t>
              </a:r>
              <a:r>
                <a:rPr lang="en-US" sz="2000" b="1" dirty="0" err="1">
                  <a:solidFill>
                    <a:srgbClr val="C00000"/>
                  </a:solidFill>
                </a:rPr>
                <a:t>biểu</a:t>
              </a:r>
              <a:r>
                <a:rPr lang="en-US" sz="2000" b="1" dirty="0">
                  <a:solidFill>
                    <a:srgbClr val="C00000"/>
                  </a:solidFill>
                </a:rPr>
                <a:t> </a:t>
              </a:r>
              <a:r>
                <a:rPr lang="en-US" sz="2000" b="1" dirty="0" err="1">
                  <a:solidFill>
                    <a:srgbClr val="C00000"/>
                  </a:solidFill>
                </a:rPr>
                <a:t>diễn</a:t>
              </a:r>
              <a:r>
                <a:rPr lang="en-US" sz="2000" b="1" dirty="0">
                  <a:solidFill>
                    <a:srgbClr val="C00000"/>
                  </a:solidFill>
                </a:rPr>
                <a:t>: </a:t>
              </a:r>
              <a:endParaRPr lang="vi-VN" sz="2000" b="1" dirty="0" smtClean="0">
                <a:solidFill>
                  <a:srgbClr val="C00000"/>
                </a:solidFill>
              </a:endParaRPr>
            </a:p>
            <a:p>
              <a:pPr algn="just">
                <a:lnSpc>
                  <a:spcPct val="150000"/>
                </a:lnSpc>
              </a:pPr>
              <a:r>
                <a:rPr lang="en-US" sz="2000" dirty="0" err="1" smtClean="0"/>
                <a:t>gồm</a:t>
              </a:r>
              <a:r>
                <a:rPr lang="en-US" sz="2000" dirty="0" smtClean="0"/>
                <a:t> </a:t>
              </a:r>
              <a:r>
                <a:rPr lang="en-US" sz="2000" dirty="0" err="1"/>
                <a:t>hình</a:t>
              </a:r>
              <a:r>
                <a:rPr lang="en-US" sz="2000" dirty="0"/>
                <a:t> </a:t>
              </a:r>
              <a:r>
                <a:rPr lang="en-US" sz="2000" dirty="0" err="1"/>
                <a:t>chiếu</a:t>
              </a:r>
              <a:r>
                <a:rPr lang="en-US" sz="2000" dirty="0"/>
                <a:t>, </a:t>
              </a:r>
              <a:r>
                <a:rPr lang="en-US" sz="2000" dirty="0" err="1"/>
                <a:t>hình</a:t>
              </a:r>
              <a:r>
                <a:rPr lang="en-US" sz="2000" dirty="0"/>
                <a:t> </a:t>
              </a:r>
              <a:r>
                <a:rPr lang="en-US" sz="2000" dirty="0" err="1"/>
                <a:t>cắt</a:t>
              </a:r>
              <a:r>
                <a:rPr lang="en-US" sz="2000" dirty="0"/>
                <a:t>,... </a:t>
              </a:r>
              <a:r>
                <a:rPr lang="en-US" sz="2000" dirty="0" err="1"/>
                <a:t>diễn</a:t>
              </a:r>
              <a:r>
                <a:rPr lang="en-US" sz="2000" dirty="0"/>
                <a:t> </a:t>
              </a:r>
              <a:r>
                <a:rPr lang="en-US" sz="2000" dirty="0" err="1"/>
                <a:t>tả</a:t>
              </a:r>
              <a:r>
                <a:rPr lang="en-US" sz="2000" dirty="0"/>
                <a:t> </a:t>
              </a:r>
              <a:r>
                <a:rPr lang="en-US" sz="2000" dirty="0" err="1"/>
                <a:t>hình</a:t>
              </a:r>
              <a:r>
                <a:rPr lang="en-US" sz="2000" dirty="0"/>
                <a:t> </a:t>
              </a:r>
              <a:r>
                <a:rPr lang="en-US" sz="2000" dirty="0" err="1"/>
                <a:t>dạng</a:t>
              </a:r>
              <a:r>
                <a:rPr lang="en-US" sz="2000" dirty="0"/>
                <a:t>, </a:t>
              </a:r>
              <a:r>
                <a:rPr lang="en-US" sz="2000" dirty="0" err="1"/>
                <a:t>cấu</a:t>
              </a:r>
              <a:r>
                <a:rPr lang="en-US" sz="2000" dirty="0"/>
                <a:t> </a:t>
              </a:r>
              <a:r>
                <a:rPr lang="en-US" sz="2000" dirty="0" err="1"/>
                <a:t>tạo</a:t>
              </a:r>
              <a:r>
                <a:rPr lang="en-US" sz="2000" dirty="0"/>
                <a:t> </a:t>
              </a:r>
              <a:r>
                <a:rPr lang="en-US" sz="2000" dirty="0" err="1"/>
                <a:t>của</a:t>
              </a:r>
              <a:r>
                <a:rPr lang="en-US" sz="2000" dirty="0"/>
                <a:t> chi </a:t>
              </a:r>
              <a:r>
                <a:rPr lang="en-US" sz="2000" dirty="0" err="1"/>
                <a:t>tiết</a:t>
              </a:r>
              <a:r>
                <a:rPr lang="en-US" sz="2000" dirty="0"/>
                <a:t>.</a:t>
              </a:r>
            </a:p>
          </p:txBody>
        </p:sp>
      </p:grpSp>
      <p:grpSp>
        <p:nvGrpSpPr>
          <p:cNvPr id="11" name="Group 10"/>
          <p:cNvGrpSpPr/>
          <p:nvPr/>
        </p:nvGrpSpPr>
        <p:grpSpPr>
          <a:xfrm>
            <a:off x="4689308" y="512792"/>
            <a:ext cx="4263776" cy="1888905"/>
            <a:chOff x="4689308" y="512792"/>
            <a:chExt cx="4263776" cy="1888905"/>
          </a:xfrm>
        </p:grpSpPr>
        <p:sp>
          <p:nvSpPr>
            <p:cNvPr id="509" name="Google Shape;509;p42"/>
            <p:cNvSpPr/>
            <p:nvPr/>
          </p:nvSpPr>
          <p:spPr>
            <a:xfrm>
              <a:off x="4689309" y="512792"/>
              <a:ext cx="4263775" cy="1888905"/>
            </a:xfrm>
            <a:prstGeom prst="rect">
              <a:avLst/>
            </a:prstGeom>
            <a:solidFill>
              <a:schemeClr val="lt2"/>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dirty="0">
                <a:solidFill>
                  <a:schemeClr val="dk1"/>
                </a:solidFill>
                <a:latin typeface="Source Sans Pro"/>
                <a:ea typeface="Source Sans Pro"/>
                <a:cs typeface="Source Sans Pro"/>
                <a:sym typeface="Source Sans Pro"/>
              </a:endParaRPr>
            </a:p>
          </p:txBody>
        </p:sp>
        <p:sp>
          <p:nvSpPr>
            <p:cNvPr id="7" name="Rectangle 6"/>
            <p:cNvSpPr/>
            <p:nvPr/>
          </p:nvSpPr>
          <p:spPr>
            <a:xfrm>
              <a:off x="4689308" y="512792"/>
              <a:ext cx="4263775" cy="1477328"/>
            </a:xfrm>
            <a:prstGeom prst="rect">
              <a:avLst/>
            </a:prstGeom>
          </p:spPr>
          <p:txBody>
            <a:bodyPr wrap="square">
              <a:spAutoFit/>
            </a:bodyPr>
            <a:lstStyle/>
            <a:p>
              <a:pPr algn="r">
                <a:lnSpc>
                  <a:spcPct val="150000"/>
                </a:lnSpc>
              </a:pPr>
              <a:r>
                <a:rPr lang="vi-VN" sz="2000" b="1" dirty="0">
                  <a:solidFill>
                    <a:srgbClr val="00B050"/>
                  </a:solidFill>
                </a:rPr>
                <a:t>Kích thước: </a:t>
              </a:r>
              <a:endParaRPr lang="vi-VN" sz="2000" b="1" dirty="0" smtClean="0">
                <a:solidFill>
                  <a:srgbClr val="00B050"/>
                </a:solidFill>
              </a:endParaRPr>
            </a:p>
            <a:p>
              <a:pPr algn="r">
                <a:lnSpc>
                  <a:spcPct val="150000"/>
                </a:lnSpc>
              </a:pPr>
              <a:r>
                <a:rPr lang="vi-VN" sz="2000" dirty="0" smtClean="0"/>
                <a:t>gồm </a:t>
              </a:r>
              <a:r>
                <a:rPr lang="vi-VN" sz="2000" dirty="0"/>
                <a:t>các kích thước xác định độ lớn của chi tiết.</a:t>
              </a:r>
              <a:endParaRPr lang="en-US" sz="2000" dirty="0"/>
            </a:p>
          </p:txBody>
        </p:sp>
      </p:grpSp>
      <p:grpSp>
        <p:nvGrpSpPr>
          <p:cNvPr id="12" name="Group 11"/>
          <p:cNvGrpSpPr/>
          <p:nvPr/>
        </p:nvGrpSpPr>
        <p:grpSpPr>
          <a:xfrm>
            <a:off x="287677" y="2503409"/>
            <a:ext cx="4263775" cy="1888905"/>
            <a:chOff x="287677" y="2503409"/>
            <a:chExt cx="4263775" cy="1888905"/>
          </a:xfrm>
        </p:grpSpPr>
        <p:sp>
          <p:nvSpPr>
            <p:cNvPr id="510" name="Google Shape;510;p42"/>
            <p:cNvSpPr/>
            <p:nvPr/>
          </p:nvSpPr>
          <p:spPr>
            <a:xfrm>
              <a:off x="287677" y="2503409"/>
              <a:ext cx="4263775" cy="1888905"/>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Source Sans Pro"/>
                <a:ea typeface="Source Sans Pro"/>
                <a:cs typeface="Source Sans Pro"/>
                <a:sym typeface="Source Sans Pro"/>
              </a:endParaRPr>
            </a:p>
          </p:txBody>
        </p:sp>
        <p:sp>
          <p:nvSpPr>
            <p:cNvPr id="8" name="Rectangle 7"/>
            <p:cNvSpPr/>
            <p:nvPr/>
          </p:nvSpPr>
          <p:spPr>
            <a:xfrm>
              <a:off x="287677" y="2914986"/>
              <a:ext cx="3288186" cy="1477328"/>
            </a:xfrm>
            <a:prstGeom prst="rect">
              <a:avLst/>
            </a:prstGeom>
          </p:spPr>
          <p:txBody>
            <a:bodyPr wrap="square">
              <a:spAutoFit/>
            </a:bodyPr>
            <a:lstStyle/>
            <a:p>
              <a:pPr>
                <a:lnSpc>
                  <a:spcPct val="150000"/>
                </a:lnSpc>
              </a:pPr>
              <a:r>
                <a:rPr lang="en-US" sz="2000" dirty="0" err="1"/>
                <a:t>gồm</a:t>
              </a:r>
              <a:r>
                <a:rPr lang="en-US" sz="2000" dirty="0"/>
                <a:t> </a:t>
              </a:r>
              <a:r>
                <a:rPr lang="en-US" sz="2000" dirty="0" err="1"/>
                <a:t>chỉ</a:t>
              </a:r>
              <a:r>
                <a:rPr lang="en-US" sz="2000" dirty="0"/>
                <a:t> </a:t>
              </a:r>
              <a:r>
                <a:rPr lang="en-US" sz="2000" dirty="0" err="1"/>
                <a:t>dẫn</a:t>
              </a:r>
              <a:r>
                <a:rPr lang="en-US" sz="2000" dirty="0"/>
                <a:t> </a:t>
              </a:r>
              <a:r>
                <a:rPr lang="en-US" sz="2000" dirty="0" err="1"/>
                <a:t>về</a:t>
              </a:r>
              <a:r>
                <a:rPr lang="en-US" sz="2000" dirty="0"/>
                <a:t> </a:t>
              </a:r>
              <a:r>
                <a:rPr lang="en-US" sz="2000" dirty="0" err="1"/>
                <a:t>gia</a:t>
              </a:r>
              <a:r>
                <a:rPr lang="en-US" sz="2000" dirty="0"/>
                <a:t> </a:t>
              </a:r>
              <a:r>
                <a:rPr lang="en-US" sz="2000" dirty="0" err="1"/>
                <a:t>công</a:t>
              </a:r>
              <a:r>
                <a:rPr lang="en-US" sz="2000" dirty="0"/>
                <a:t>, </a:t>
              </a:r>
              <a:r>
                <a:rPr lang="en-US" sz="2000" dirty="0" err="1"/>
                <a:t>xử</a:t>
              </a:r>
              <a:r>
                <a:rPr lang="en-US" sz="2000" dirty="0"/>
                <a:t> </a:t>
              </a:r>
              <a:r>
                <a:rPr lang="en-US" sz="2000" dirty="0" err="1"/>
                <a:t>lí</a:t>
              </a:r>
              <a:r>
                <a:rPr lang="en-US" sz="2000" dirty="0"/>
                <a:t> </a:t>
              </a:r>
              <a:r>
                <a:rPr lang="en-US" sz="2000" dirty="0" err="1"/>
                <a:t>bề</a:t>
              </a:r>
              <a:r>
                <a:rPr lang="en-US" sz="2000" dirty="0"/>
                <a:t> </a:t>
              </a:r>
              <a:r>
                <a:rPr lang="en-US" sz="2000" dirty="0" err="1"/>
                <a:t>mặt</a:t>
              </a:r>
              <a:r>
                <a:rPr lang="en-US" sz="2000" dirty="0" smtClean="0"/>
                <a:t>,...</a:t>
              </a:r>
              <a:endParaRPr lang="vi-VN" sz="2000" dirty="0" smtClean="0"/>
            </a:p>
            <a:p>
              <a:pPr>
                <a:lnSpc>
                  <a:spcPct val="150000"/>
                </a:lnSpc>
              </a:pPr>
              <a:r>
                <a:rPr lang="en-US" sz="2000" b="1" dirty="0" err="1" smtClean="0">
                  <a:solidFill>
                    <a:srgbClr val="002060"/>
                  </a:solidFill>
                </a:rPr>
                <a:t>Các</a:t>
              </a:r>
              <a:r>
                <a:rPr lang="en-US" sz="2000" b="1" dirty="0" smtClean="0">
                  <a:solidFill>
                    <a:srgbClr val="002060"/>
                  </a:solidFill>
                </a:rPr>
                <a:t> </a:t>
              </a:r>
              <a:r>
                <a:rPr lang="en-US" sz="2000" b="1" dirty="0" err="1">
                  <a:solidFill>
                    <a:srgbClr val="002060"/>
                  </a:solidFill>
                </a:rPr>
                <a:t>yêu</a:t>
              </a:r>
              <a:r>
                <a:rPr lang="en-US" sz="2000" b="1" dirty="0">
                  <a:solidFill>
                    <a:srgbClr val="002060"/>
                  </a:solidFill>
                </a:rPr>
                <a:t> </a:t>
              </a:r>
              <a:r>
                <a:rPr lang="en-US" sz="2000" b="1" dirty="0" err="1">
                  <a:solidFill>
                    <a:srgbClr val="002060"/>
                  </a:solidFill>
                </a:rPr>
                <a:t>cầu</a:t>
              </a:r>
              <a:r>
                <a:rPr lang="en-US" sz="2000" b="1" dirty="0">
                  <a:solidFill>
                    <a:srgbClr val="002060"/>
                  </a:solidFill>
                </a:rPr>
                <a:t> </a:t>
              </a:r>
              <a:r>
                <a:rPr lang="en-US" sz="2000" b="1" dirty="0" err="1">
                  <a:solidFill>
                    <a:srgbClr val="002060"/>
                  </a:solidFill>
                </a:rPr>
                <a:t>kĩ</a:t>
              </a:r>
              <a:r>
                <a:rPr lang="en-US" sz="2000" b="1" dirty="0">
                  <a:solidFill>
                    <a:srgbClr val="002060"/>
                  </a:solidFill>
                </a:rPr>
                <a:t> </a:t>
              </a:r>
              <a:r>
                <a:rPr lang="en-US" sz="2000" b="1" dirty="0" err="1" smtClean="0">
                  <a:solidFill>
                    <a:srgbClr val="002060"/>
                  </a:solidFill>
                </a:rPr>
                <a:t>thuật</a:t>
              </a:r>
              <a:r>
                <a:rPr lang="vi-VN" sz="2000" b="1" dirty="0">
                  <a:solidFill>
                    <a:srgbClr val="002060"/>
                  </a:solidFill>
                </a:rPr>
                <a:t>:</a:t>
              </a:r>
              <a:endParaRPr lang="en-US" sz="2000" b="1" dirty="0">
                <a:solidFill>
                  <a:srgbClr val="002060"/>
                </a:solidFill>
              </a:endParaRPr>
            </a:p>
          </p:txBody>
        </p:sp>
      </p:grpSp>
      <p:grpSp>
        <p:nvGrpSpPr>
          <p:cNvPr id="13" name="Group 12"/>
          <p:cNvGrpSpPr/>
          <p:nvPr/>
        </p:nvGrpSpPr>
        <p:grpSpPr>
          <a:xfrm>
            <a:off x="4689309" y="2503409"/>
            <a:ext cx="4263775" cy="1938992"/>
            <a:chOff x="4689309" y="2503409"/>
            <a:chExt cx="4263775" cy="1938992"/>
          </a:xfrm>
        </p:grpSpPr>
        <p:sp>
          <p:nvSpPr>
            <p:cNvPr id="511" name="Google Shape;511;p42"/>
            <p:cNvSpPr/>
            <p:nvPr/>
          </p:nvSpPr>
          <p:spPr>
            <a:xfrm>
              <a:off x="4689309" y="2503409"/>
              <a:ext cx="4263775" cy="1888905"/>
            </a:xfrm>
            <a:prstGeom prst="rect">
              <a:avLst/>
            </a:prstGeom>
            <a:solidFill>
              <a:schemeClr val="lt2"/>
            </a:solidFill>
            <a:ln>
              <a:noFill/>
            </a:ln>
          </p:spPr>
          <p:txBody>
            <a:bodyPr spcFirstLastPara="1" wrap="square" lIns="1371600" tIns="91425" rIns="91425" bIns="91425" anchor="b" anchorCtr="0">
              <a:noAutofit/>
            </a:bodyPr>
            <a:lstStyle/>
            <a:p>
              <a:pPr marL="0" lvl="0" indent="0" algn="r" rtl="0">
                <a:spcBef>
                  <a:spcPts val="0"/>
                </a:spcBef>
                <a:spcAft>
                  <a:spcPts val="0"/>
                </a:spcAft>
                <a:buClr>
                  <a:schemeClr val="dk1"/>
                </a:buClr>
                <a:buSzPts val="1100"/>
                <a:buFont typeface="Arial"/>
                <a:buNone/>
              </a:pPr>
              <a:endParaRPr dirty="0">
                <a:solidFill>
                  <a:schemeClr val="dk1"/>
                </a:solidFill>
                <a:latin typeface="Source Sans Pro"/>
                <a:ea typeface="Source Sans Pro"/>
                <a:cs typeface="Source Sans Pro"/>
                <a:sym typeface="Source Sans Pro"/>
              </a:endParaRPr>
            </a:p>
          </p:txBody>
        </p:sp>
        <p:sp>
          <p:nvSpPr>
            <p:cNvPr id="9" name="Rectangle 8"/>
            <p:cNvSpPr/>
            <p:nvPr/>
          </p:nvSpPr>
          <p:spPr>
            <a:xfrm>
              <a:off x="5414481" y="2503409"/>
              <a:ext cx="3538603" cy="1938992"/>
            </a:xfrm>
            <a:prstGeom prst="rect">
              <a:avLst/>
            </a:prstGeom>
          </p:spPr>
          <p:txBody>
            <a:bodyPr wrap="square">
              <a:spAutoFit/>
            </a:bodyPr>
            <a:lstStyle/>
            <a:p>
              <a:pPr algn="r">
                <a:lnSpc>
                  <a:spcPct val="150000"/>
                </a:lnSpc>
              </a:pPr>
              <a:r>
                <a:rPr lang="vi-VN" sz="2000" dirty="0" smtClean="0"/>
                <a:t>gồm </a:t>
              </a:r>
              <a:r>
                <a:rPr lang="vi-VN" sz="2000" dirty="0"/>
                <a:t>tên gọi chi tiết, vật liệu, </a:t>
              </a:r>
              <a:endParaRPr lang="vi-VN" sz="2000" dirty="0" smtClean="0"/>
            </a:p>
            <a:p>
              <a:pPr algn="r">
                <a:lnSpc>
                  <a:spcPct val="150000"/>
                </a:lnSpc>
              </a:pPr>
              <a:r>
                <a:rPr lang="vi-VN" sz="2000" dirty="0" smtClean="0"/>
                <a:t>tỉ </a:t>
              </a:r>
              <a:r>
                <a:rPr lang="vi-VN" sz="2000" dirty="0"/>
                <a:t>lệ vẽ, họ tên </a:t>
              </a:r>
              <a:r>
                <a:rPr lang="vi-VN" sz="2000" dirty="0" smtClean="0"/>
                <a:t>người </a:t>
              </a:r>
              <a:r>
                <a:rPr lang="vi-VN" sz="2000" dirty="0"/>
                <a:t>có trách nhiệm đối với bản vẽ</a:t>
              </a:r>
              <a:r>
                <a:rPr lang="vi-VN" sz="2000" dirty="0" smtClean="0"/>
                <a:t>,...</a:t>
              </a:r>
            </a:p>
            <a:p>
              <a:pPr algn="r">
                <a:lnSpc>
                  <a:spcPct val="150000"/>
                </a:lnSpc>
              </a:pPr>
              <a:r>
                <a:rPr lang="vi-VN" sz="2000" b="1" dirty="0">
                  <a:solidFill>
                    <a:srgbClr val="9E3A38"/>
                  </a:solidFill>
                </a:rPr>
                <a:t>Khung tên:</a:t>
              </a:r>
              <a:endParaRPr lang="en-US" sz="2000" b="1" dirty="0">
                <a:solidFill>
                  <a:srgbClr val="9E3A38"/>
                </a:solidFill>
              </a:endParaRPr>
            </a:p>
          </p:txBody>
        </p:sp>
      </p:grpSp>
      <p:grpSp>
        <p:nvGrpSpPr>
          <p:cNvPr id="5" name="Group 4"/>
          <p:cNvGrpSpPr/>
          <p:nvPr/>
        </p:nvGrpSpPr>
        <p:grpSpPr>
          <a:xfrm>
            <a:off x="3498351" y="1527365"/>
            <a:ext cx="2106202" cy="2106202"/>
            <a:chOff x="3498351" y="1527365"/>
            <a:chExt cx="2106202" cy="2106202"/>
          </a:xfrm>
        </p:grpSpPr>
        <p:sp>
          <p:nvSpPr>
            <p:cNvPr id="3" name="Oval 2"/>
            <p:cNvSpPr/>
            <p:nvPr/>
          </p:nvSpPr>
          <p:spPr>
            <a:xfrm>
              <a:off x="3498351" y="1527365"/>
              <a:ext cx="2106202" cy="2106202"/>
            </a:xfrm>
            <a:prstGeom prst="ellips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b="1" dirty="0"/>
            </a:p>
          </p:txBody>
        </p:sp>
        <p:sp>
          <p:nvSpPr>
            <p:cNvPr id="4" name="Rectangle 3"/>
            <p:cNvSpPr/>
            <p:nvPr/>
          </p:nvSpPr>
          <p:spPr>
            <a:xfrm>
              <a:off x="3575863" y="1841802"/>
              <a:ext cx="1951177" cy="1477328"/>
            </a:xfrm>
            <a:prstGeom prst="rect">
              <a:avLst/>
            </a:prstGeom>
          </p:spPr>
          <p:txBody>
            <a:bodyPr wrap="square">
              <a:spAutoFit/>
            </a:bodyPr>
            <a:lstStyle/>
            <a:p>
              <a:pPr algn="ctr">
                <a:lnSpc>
                  <a:spcPct val="150000"/>
                </a:lnSpc>
              </a:pPr>
              <a:r>
                <a:rPr lang="en-US" sz="2000" b="1" dirty="0">
                  <a:solidFill>
                    <a:schemeClr val="bg1"/>
                  </a:solidFill>
                </a:rPr>
                <a:t>NỘI DUNG CỦA BẢN VẼ CHI TIẾT</a:t>
              </a: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9"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up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up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Righ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17" y="2026383"/>
            <a:ext cx="5753528" cy="2981261"/>
          </a:xfrm>
          <a:prstGeom prst="rect">
            <a:avLst/>
          </a:prstGeom>
        </p:spPr>
      </p:pic>
      <p:grpSp>
        <p:nvGrpSpPr>
          <p:cNvPr id="10" name="Group 9"/>
          <p:cNvGrpSpPr/>
          <p:nvPr/>
        </p:nvGrpSpPr>
        <p:grpSpPr>
          <a:xfrm>
            <a:off x="786150" y="946189"/>
            <a:ext cx="7187214" cy="1015663"/>
            <a:chOff x="786150" y="946189"/>
            <a:chExt cx="7187214" cy="1015663"/>
          </a:xfrm>
        </p:grpSpPr>
        <p:sp>
          <p:nvSpPr>
            <p:cNvPr id="6" name="TextBox 5"/>
            <p:cNvSpPr txBox="1"/>
            <p:nvPr/>
          </p:nvSpPr>
          <p:spPr>
            <a:xfrm>
              <a:off x="1541741" y="946189"/>
              <a:ext cx="6431623" cy="1015663"/>
            </a:xfrm>
            <a:prstGeom prst="rect">
              <a:avLst/>
            </a:prstGeom>
            <a:noFill/>
          </p:spPr>
          <p:txBody>
            <a:bodyPr wrap="square" rtlCol="0">
              <a:spAutoFit/>
            </a:bodyPr>
            <a:lstStyle/>
            <a:p>
              <a:pPr algn="just">
                <a:lnSpc>
                  <a:spcPct val="150000"/>
                </a:lnSpc>
              </a:pPr>
              <a:r>
                <a:rPr lang="vi-VN" sz="2000" dirty="0" smtClean="0"/>
                <a:t>Để diễn tả một cách rõ ràng cấu tạo bên trong vật thể, thường dùng phương pháp hình cắt:</a:t>
              </a:r>
              <a:endParaRPr lang="en-US" sz="2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50" y="1078286"/>
              <a:ext cx="679327" cy="751468"/>
            </a:xfrm>
            <a:prstGeom prst="rect">
              <a:avLst/>
            </a:prstGeom>
          </p:spPr>
        </p:pic>
      </p:grpSp>
      <p:sp>
        <p:nvSpPr>
          <p:cNvPr id="12" name="Google Shape;140;p20"/>
          <p:cNvSpPr txBox="1">
            <a:spLocks noGrp="1"/>
          </p:cNvSpPr>
          <p:nvPr>
            <p:ph type="title"/>
          </p:nvPr>
        </p:nvSpPr>
        <p:spPr>
          <a:xfrm>
            <a:off x="786150" y="179059"/>
            <a:ext cx="7571700" cy="70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vi-VN" sz="2400" b="1" dirty="0" smtClean="0">
                <a:solidFill>
                  <a:srgbClr val="C00000"/>
                </a:solidFill>
                <a:latin typeface="+mn-lt"/>
              </a:rPr>
              <a:t>1. Nội dung của bản vẽ chi tiết</a:t>
            </a:r>
            <a:endParaRPr sz="2400" b="1" dirty="0">
              <a:solidFill>
                <a:srgbClr val="C00000"/>
              </a:solidFill>
              <a:latin typeface="+mn-lt"/>
            </a:endParaRPr>
          </a:p>
        </p:txBody>
      </p:sp>
    </p:spTree>
    <p:extLst>
      <p:ext uri="{BB962C8B-B14F-4D97-AF65-F5344CB8AC3E}">
        <p14:creationId xmlns:p14="http://schemas.microsoft.com/office/powerpoint/2010/main" val="80109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Pentagon 1"/>
          <p:cNvSpPr/>
          <p:nvPr/>
        </p:nvSpPr>
        <p:spPr>
          <a:xfrm>
            <a:off x="0" y="1110524"/>
            <a:ext cx="2969231" cy="585627"/>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chemeClr val="bg1"/>
                </a:solidFill>
              </a:rPr>
              <a:t>Thảo luận nhóm 4HS</a:t>
            </a:r>
            <a:endParaRPr lang="en-US" sz="2000" b="1" dirty="0">
              <a:solidFill>
                <a:schemeClr val="bg1"/>
              </a:solidFill>
            </a:endParaRPr>
          </a:p>
        </p:txBody>
      </p:sp>
      <p:pic>
        <p:nvPicPr>
          <p:cNvPr id="4" name="Picture 3"/>
          <p:cNvPicPr>
            <a:picLocks noChangeAspect="1"/>
          </p:cNvPicPr>
          <p:nvPr/>
        </p:nvPicPr>
        <p:blipFill>
          <a:blip r:embed="rId3">
            <a:clrChange>
              <a:clrFrom>
                <a:srgbClr val="E8E8E8"/>
              </a:clrFrom>
              <a:clrTo>
                <a:srgbClr val="E8E8E8">
                  <a:alpha val="0"/>
                </a:srgbClr>
              </a:clrTo>
            </a:clrChange>
            <a:extLst>
              <a:ext uri="{28A0092B-C50C-407E-A947-70E740481C1C}">
                <a14:useLocalDpi xmlns:a14="http://schemas.microsoft.com/office/drawing/2010/main" val="0"/>
              </a:ext>
            </a:extLst>
          </a:blip>
          <a:stretch>
            <a:fillRect/>
          </a:stretch>
        </p:blipFill>
        <p:spPr>
          <a:xfrm>
            <a:off x="592475" y="1925016"/>
            <a:ext cx="4071992" cy="3048664"/>
          </a:xfrm>
          <a:prstGeom prst="rect">
            <a:avLst/>
          </a:prstGeom>
        </p:spPr>
      </p:pic>
      <p:grpSp>
        <p:nvGrpSpPr>
          <p:cNvPr id="9" name="Group 8"/>
          <p:cNvGrpSpPr/>
          <p:nvPr/>
        </p:nvGrpSpPr>
        <p:grpSpPr>
          <a:xfrm>
            <a:off x="4954711" y="1524652"/>
            <a:ext cx="3832261" cy="3061625"/>
            <a:chOff x="4954711" y="1524652"/>
            <a:chExt cx="3832261" cy="3061625"/>
          </a:xfrm>
        </p:grpSpPr>
        <p:sp>
          <p:nvSpPr>
            <p:cNvPr id="3" name="Rectangle 2"/>
            <p:cNvSpPr/>
            <p:nvPr/>
          </p:nvSpPr>
          <p:spPr>
            <a:xfrm>
              <a:off x="4954711" y="2185620"/>
              <a:ext cx="3832261" cy="2400657"/>
            </a:xfrm>
            <a:prstGeom prst="rect">
              <a:avLst/>
            </a:prstGeom>
          </p:spPr>
          <p:txBody>
            <a:bodyPr wrap="square">
              <a:spAutoFit/>
            </a:bodyPr>
            <a:lstStyle/>
            <a:p>
              <a:pPr algn="just">
                <a:lnSpc>
                  <a:spcPct val="150000"/>
                </a:lnSpc>
              </a:pPr>
              <a:r>
                <a:rPr lang="vi-VN" sz="2000" dirty="0"/>
                <a:t>Quan sát Hình 3.3 và cho biết tên gọi của chi tiết được biểu diễn trong hình là gì? Hãy mô tả hình dạng, kích thước và các yêu cầu kĩ thuật của chi tiết đó.</a:t>
              </a:r>
              <a:endParaRPr lang="en-US" sz="2000" dirty="0"/>
            </a:p>
          </p:txBody>
        </p:sp>
        <p:pic>
          <p:nvPicPr>
            <p:cNvPr id="7" name="Picture 6"/>
            <p:cNvPicPr>
              <a:picLocks noChangeAspect="1"/>
            </p:cNvPicPr>
            <p:nvPr/>
          </p:nvPicPr>
          <p:blipFill>
            <a:blip r:embed="rId4"/>
            <a:stretch>
              <a:fillRect/>
            </a:stretch>
          </p:blipFill>
          <p:spPr>
            <a:xfrm>
              <a:off x="6289026" y="1524652"/>
              <a:ext cx="1163633" cy="626396"/>
            </a:xfrm>
            <a:prstGeom prst="rect">
              <a:avLst/>
            </a:prstGeom>
          </p:spPr>
        </p:pic>
      </p:grpSp>
      <p:sp>
        <p:nvSpPr>
          <p:cNvPr id="12" name="Google Shape;140;p20"/>
          <p:cNvSpPr txBox="1">
            <a:spLocks noGrp="1"/>
          </p:cNvSpPr>
          <p:nvPr>
            <p:ph type="title"/>
          </p:nvPr>
        </p:nvSpPr>
        <p:spPr>
          <a:xfrm>
            <a:off x="786150" y="179059"/>
            <a:ext cx="7571700" cy="70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vi-VN" sz="2400" b="1" dirty="0" smtClean="0">
                <a:solidFill>
                  <a:srgbClr val="C00000"/>
                </a:solidFill>
                <a:latin typeface="+mn-lt"/>
              </a:rPr>
              <a:t>1. Nội dung của bản vẽ chi tiết</a:t>
            </a:r>
            <a:endParaRPr sz="2400" b="1" dirty="0">
              <a:solidFill>
                <a:srgbClr val="C00000"/>
              </a:solidFill>
              <a:latin typeface="+mn-lt"/>
            </a:endParaRPr>
          </a:p>
        </p:txBody>
      </p:sp>
    </p:spTree>
    <p:extLst>
      <p:ext uri="{BB962C8B-B14F-4D97-AF65-F5344CB8AC3E}">
        <p14:creationId xmlns:p14="http://schemas.microsoft.com/office/powerpoint/2010/main" val="4112154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1183</Words>
  <Application>Microsoft Office PowerPoint</Application>
  <PresentationFormat>On-screen Show (16:9)</PresentationFormat>
  <Paragraphs>153</Paragraphs>
  <Slides>20</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Sniglet</vt:lpstr>
      <vt:lpstr>Calibri</vt:lpstr>
      <vt:lpstr>Source Sans Pro</vt:lpstr>
      <vt:lpstr>Times New Roman</vt:lpstr>
      <vt:lpstr>Wingdings</vt:lpstr>
      <vt:lpstr>Arial</vt:lpstr>
      <vt:lpstr>Roboto Slab</vt:lpstr>
      <vt:lpstr>Cordelia template</vt:lpstr>
      <vt:lpstr>Office Theme</vt:lpstr>
      <vt:lpstr>CHÀO MỪNG CẢ LỚP  ĐẾN VỚI BÀI HỌC HÔM NAY! </vt:lpstr>
      <vt:lpstr>KHỞI ĐỘNG</vt:lpstr>
      <vt:lpstr>PowerPoint Presentation</vt:lpstr>
      <vt:lpstr>NỘI DUNG BÀI HỌC</vt:lpstr>
      <vt:lpstr>1. Nội dung của bản vẽ chi tiết</vt:lpstr>
      <vt:lpstr>1. Nội dung của bản vẽ chi tiết</vt:lpstr>
      <vt:lpstr>PowerPoint Presentation</vt:lpstr>
      <vt:lpstr>1. Nội dung của bản vẽ chi tiết</vt:lpstr>
      <vt:lpstr>1. Nội dung của bản vẽ chi tiết</vt:lpstr>
      <vt:lpstr>PowerPoint Presentation</vt:lpstr>
      <vt:lpstr>PowerPoint Presentation</vt:lpstr>
      <vt:lpstr>PowerPoint Presentation</vt:lpstr>
      <vt:lpstr>PowerPoint Presentation</vt:lpstr>
      <vt:lpstr>PowerPoint Presentation</vt:lpstr>
      <vt:lpstr>PowerPoint Presentation</vt:lpstr>
      <vt:lpstr>TRÒ CHƠI LẬT MẢNH GHÉP</vt:lpstr>
      <vt:lpstr>VẬN DỤNG</vt:lpstr>
      <vt:lpstr>PowerPoint Presentation</vt:lpstr>
      <vt:lpstr>HƯỚNG DẪN VỀ NHÀ</vt:lpstr>
      <vt:lpstr>CẢM ƠN CÁC EM ĐÃ  CHÚ Ý THEO DÕI BÀI GIẢNG!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BÀI HỌC MỚI! </dc:title>
  <dc:creator>Xinh Đẹp Dịu Hiền Huế Thị</dc:creator>
  <cp:lastModifiedBy>Microsoft account</cp:lastModifiedBy>
  <cp:revision>20</cp:revision>
  <dcterms:modified xsi:type="dcterms:W3CDTF">2023-06-24T13:05:32Z</dcterms:modified>
</cp:coreProperties>
</file>