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8" r:id="rId2"/>
    <p:sldId id="256" r:id="rId3"/>
    <p:sldId id="274" r:id="rId4"/>
    <p:sldId id="275" r:id="rId5"/>
    <p:sldId id="261" r:id="rId6"/>
    <p:sldId id="266" r:id="rId7"/>
    <p:sldId id="262" r:id="rId8"/>
    <p:sldId id="276" r:id="rId9"/>
    <p:sldId id="277" r:id="rId10"/>
    <p:sldId id="278" r:id="rId11"/>
    <p:sldId id="279" r:id="rId12"/>
    <p:sldId id="280" r:id="rId13"/>
    <p:sldId id="265" r:id="rId14"/>
    <p:sldId id="281" r:id="rId15"/>
    <p:sldId id="282" r:id="rId16"/>
    <p:sldId id="283" r:id="rId17"/>
    <p:sldId id="284" r:id="rId18"/>
    <p:sldId id="259" r:id="rId19"/>
    <p:sldId id="285" r:id="rId20"/>
    <p:sldId id="286" r:id="rId21"/>
    <p:sldId id="269" r:id="rId22"/>
    <p:sldId id="264" r:id="rId23"/>
    <p:sldId id="287" r:id="rId24"/>
  </p:sldIdLst>
  <p:sldSz cx="18288000" cy="10287000"/>
  <p:notesSz cx="6858000" cy="9144000"/>
  <p:embeddedFontLst>
    <p:embeddedFont>
      <p:font typeface="Cambria Math" panose="02040503050406030204" pitchFamily="18"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AD1"/>
    <a:srgbClr val="D8928B"/>
    <a:srgbClr val="8FC37D"/>
    <a:srgbClr val="FAB828"/>
    <a:srgbClr val="FBC54C"/>
    <a:srgbClr val="ED7357"/>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CBB44-822F-4D91-81ED-8EFCCC0F1BB4}"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23AEB-9F9F-4BE4-9493-FA4454F9B1F8}" type="slidenum">
              <a:rPr lang="en-US" smtClean="0"/>
              <a:t>‹#›</a:t>
            </a:fld>
            <a:endParaRPr lang="en-US"/>
          </a:p>
        </p:txBody>
      </p:sp>
    </p:spTree>
    <p:extLst>
      <p:ext uri="{BB962C8B-B14F-4D97-AF65-F5344CB8AC3E}">
        <p14:creationId xmlns:p14="http://schemas.microsoft.com/office/powerpoint/2010/main" val="10247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23AEB-9F9F-4BE4-9493-FA4454F9B1F8}" type="slidenum">
              <a:rPr lang="en-US" smtClean="0"/>
              <a:t>23</a:t>
            </a:fld>
            <a:endParaRPr lang="en-US"/>
          </a:p>
        </p:txBody>
      </p:sp>
    </p:spTree>
    <p:extLst>
      <p:ext uri="{BB962C8B-B14F-4D97-AF65-F5344CB8AC3E}">
        <p14:creationId xmlns:p14="http://schemas.microsoft.com/office/powerpoint/2010/main" val="280815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10" Type="http://schemas.openxmlformats.org/officeDocument/2006/relationships/image" Target="../media/image1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5"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24"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10" Type="http://schemas.openxmlformats.org/officeDocument/2006/relationships/image" Target="../media/image10.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99895" y="-9092389"/>
            <a:ext cx="11432615" cy="11411829"/>
          </a:xfrm>
          <a:custGeom>
            <a:avLst/>
            <a:gdLst/>
            <a:ahLst/>
            <a:cxnLst/>
            <a:rect l="l" t="t" r="r" b="b"/>
            <a:pathLst>
              <a:path w="11432615" h="11411829">
                <a:moveTo>
                  <a:pt x="0" y="0"/>
                </a:moveTo>
                <a:lnTo>
                  <a:pt x="11432615" y="0"/>
                </a:lnTo>
                <a:lnTo>
                  <a:pt x="11432615" y="11411829"/>
                </a:lnTo>
                <a:lnTo>
                  <a:pt x="0" y="11411829"/>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782" y="7810500"/>
            <a:ext cx="11052176" cy="11032081"/>
          </a:xfrm>
          <a:custGeom>
            <a:avLst/>
            <a:gdLst/>
            <a:ahLst/>
            <a:cxnLst/>
            <a:rect l="l" t="t" r="r" b="b"/>
            <a:pathLst>
              <a:path w="11841808" h="11820277">
                <a:moveTo>
                  <a:pt x="0" y="0"/>
                </a:moveTo>
                <a:lnTo>
                  <a:pt x="11841807" y="0"/>
                </a:lnTo>
                <a:lnTo>
                  <a:pt x="11841807" y="11820278"/>
                </a:lnTo>
                <a:lnTo>
                  <a:pt x="0" y="11820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TextBox 20"/>
          <p:cNvSpPr txBox="1"/>
          <p:nvPr/>
        </p:nvSpPr>
        <p:spPr>
          <a:xfrm>
            <a:off x="914400" y="2857500"/>
            <a:ext cx="16535400" cy="3557512"/>
          </a:xfrm>
          <a:prstGeom prst="rect">
            <a:avLst/>
          </a:prstGeom>
          <a:noFill/>
        </p:spPr>
        <p:txBody>
          <a:bodyPr wrap="square" rtlCol="0">
            <a:spAutoFit/>
          </a:bodyPr>
          <a:lstStyle/>
          <a:p>
            <a:pPr algn="ctr">
              <a:lnSpc>
                <a:spcPct val="150000"/>
              </a:lnSpc>
            </a:pPr>
            <a:r>
              <a:rPr lang="vi-VN" sz="8000" b="1" dirty="0" smtClean="0">
                <a:solidFill>
                  <a:schemeClr val="accent4">
                    <a:lumMod val="50000"/>
                  </a:schemeClr>
                </a:solidFill>
                <a:latin typeface="Arial" panose="020B0604020202020204" pitchFamily="34" charset="0"/>
                <a:cs typeface="Arial" panose="020B0604020202020204" pitchFamily="34" charset="0"/>
              </a:rPr>
              <a:t>CHÀO MỪNG CÁC EM ĐẾN VỚI BÀI HỌC MÔN CÔNG NGHỆ!</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sp>
        <p:nvSpPr>
          <p:cNvPr id="22" name="Oval Callout 21"/>
          <p:cNvSpPr/>
          <p:nvPr/>
        </p:nvSpPr>
        <p:spPr>
          <a:xfrm>
            <a:off x="1219200" y="921327"/>
            <a:ext cx="1752600" cy="1366940"/>
          </a:xfrm>
          <a:prstGeom prst="wedgeEllipseCallout">
            <a:avLst>
              <a:gd name="adj1" fmla="val 40827"/>
              <a:gd name="adj2" fmla="val 58960"/>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tx1"/>
                </a:solidFill>
                <a:latin typeface="Arial" panose="020B0604020202020204" pitchFamily="34" charset="0"/>
                <a:cs typeface="Arial" panose="020B0604020202020204" pitchFamily="34" charset="0"/>
              </a:rPr>
              <a:t>...</a:t>
            </a:r>
            <a:endParaRPr lang="en-US" sz="40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
          <p:cNvSpPr/>
          <p:nvPr/>
        </p:nvSpPr>
        <p:spPr>
          <a:xfrm rot="16200000">
            <a:off x="16912671" y="-419100"/>
            <a:ext cx="1988658" cy="1981200"/>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58" name="Freeform 5"/>
          <p:cNvSpPr/>
          <p:nvPr/>
        </p:nvSpPr>
        <p:spPr>
          <a:xfrm rot="5564191">
            <a:off x="-174672" y="-347185"/>
            <a:ext cx="2071955" cy="1676400"/>
          </a:xfrm>
          <a:custGeom>
            <a:avLst/>
            <a:gdLst/>
            <a:ahLst/>
            <a:cxnLst/>
            <a:rect l="l" t="t" r="r" b="b"/>
            <a:pathLst>
              <a:path w="2828527" h="2288535">
                <a:moveTo>
                  <a:pt x="0" y="0"/>
                </a:moveTo>
                <a:lnTo>
                  <a:pt x="2828526" y="0"/>
                </a:lnTo>
                <a:lnTo>
                  <a:pt x="2828526" y="2288535"/>
                </a:lnTo>
                <a:lnTo>
                  <a:pt x="0" y="22885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 Nội dung bản vẽ lắp</a:t>
            </a:r>
            <a:endParaRPr lang="en-US" sz="5400" b="1" dirty="0">
              <a:solidFill>
                <a:srgbClr val="C00000"/>
              </a:solidFill>
              <a:latin typeface="Arial" panose="020B0604020202020204" pitchFamily="34" charset="0"/>
              <a:cs typeface="Arial" panose="020B0604020202020204" pitchFamily="34" charset="0"/>
            </a:endParaRPr>
          </a:p>
        </p:txBody>
      </p:sp>
      <p:sp>
        <p:nvSpPr>
          <p:cNvPr id="61" name="Round Same Side Corner Rectangle 60"/>
          <p:cNvSpPr/>
          <p:nvPr/>
        </p:nvSpPr>
        <p:spPr>
          <a:xfrm>
            <a:off x="381000" y="1943100"/>
            <a:ext cx="17449799" cy="8343900"/>
          </a:xfrm>
          <a:prstGeom prst="round2SameRect">
            <a:avLst>
              <a:gd name="adj1" fmla="val 4512"/>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95602" y="2198514"/>
            <a:ext cx="14020798" cy="2862322"/>
          </a:xfrm>
          <a:prstGeom prst="rect">
            <a:avLst/>
          </a:prstGeom>
        </p:spPr>
        <p:txBody>
          <a:bodyPr wrap="square">
            <a:spAutoFit/>
          </a:bodyPr>
          <a:lstStyle/>
          <a:p>
            <a:pPr algn="just">
              <a:lnSpc>
                <a:spcPct val="150000"/>
              </a:lnSpc>
            </a:pPr>
            <a:r>
              <a:rPr lang="vi-VN" sz="4000" dirty="0" err="1">
                <a:latin typeface="Arial" panose="020B0604020202020204" pitchFamily="34" charset="0"/>
                <a:cs typeface="Arial" panose="020B0604020202020204" pitchFamily="34" charset="0"/>
              </a:rPr>
              <a:t>Đ</a:t>
            </a:r>
            <a:r>
              <a:rPr lang="en-US" sz="4000" dirty="0" err="1" smtClean="0">
                <a:latin typeface="Arial" panose="020B0604020202020204" pitchFamily="34" charset="0"/>
                <a:cs typeface="Arial" panose="020B0604020202020204" pitchFamily="34" charset="0"/>
              </a:rPr>
              <a:t>ọc</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bổ</a:t>
            </a:r>
            <a:r>
              <a:rPr lang="en-US" sz="4000" b="1" dirty="0">
                <a:latin typeface="Arial" panose="020B0604020202020204" pitchFamily="34" charset="0"/>
                <a:cs typeface="Arial" panose="020B0604020202020204" pitchFamily="34" charset="0"/>
              </a:rPr>
              <a:t> sung </a:t>
            </a:r>
            <a:r>
              <a:rPr lang="en-US" sz="4000" dirty="0">
                <a:latin typeface="Arial" panose="020B0604020202020204" pitchFamily="34" charset="0"/>
                <a:cs typeface="Arial" panose="020B0604020202020204" pitchFamily="34" charset="0"/>
              </a:rPr>
              <a:t>SGK tr.25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cụm</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9"/>
          <a:stretch>
            <a:fillRect/>
          </a:stretch>
        </p:blipFill>
        <p:spPr>
          <a:xfrm>
            <a:off x="609600" y="2552700"/>
            <a:ext cx="1997162" cy="1516118"/>
          </a:xfrm>
          <a:prstGeom prst="rect">
            <a:avLst/>
          </a:prstGeom>
        </p:spPr>
      </p:pic>
      <p:pic>
        <p:nvPicPr>
          <p:cNvPr id="5" name="Picture 4"/>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5205329"/>
            <a:ext cx="12725400" cy="4937177"/>
          </a:xfrm>
          <a:prstGeom prst="rect">
            <a:avLst/>
          </a:prstGeom>
        </p:spPr>
      </p:pic>
    </p:spTree>
    <p:extLst>
      <p:ext uri="{BB962C8B-B14F-4D97-AF65-F5344CB8AC3E}">
        <p14:creationId xmlns:p14="http://schemas.microsoft.com/office/powerpoint/2010/main" val="41418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II. Đọc bản vẽ lắp</a:t>
            </a:r>
            <a:endParaRPr lang="en-US" sz="5400" b="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04800" y="-100411"/>
            <a:ext cx="2660848" cy="2347807"/>
          </a:xfrm>
          <a:prstGeom prst="rect">
            <a:avLst/>
          </a:prstGeom>
        </p:spPr>
      </p:pic>
      <p:pic>
        <p:nvPicPr>
          <p:cNvPr id="6" name="Picture 5"/>
          <p:cNvPicPr>
            <a:picLocks noChangeAspect="1"/>
          </p:cNvPicPr>
          <p:nvPr/>
        </p:nvPicPr>
        <p:blipFill>
          <a:blip r:embed="rId3"/>
          <a:stretch>
            <a:fillRect/>
          </a:stretch>
        </p:blipFill>
        <p:spPr>
          <a:xfrm>
            <a:off x="16687800" y="8953500"/>
            <a:ext cx="1862504" cy="1562100"/>
          </a:xfrm>
          <a:prstGeom prst="rect">
            <a:avLst/>
          </a:prstGeom>
        </p:spPr>
      </p:pic>
      <p:sp>
        <p:nvSpPr>
          <p:cNvPr id="7" name="Rectangle 6"/>
          <p:cNvSpPr/>
          <p:nvPr/>
        </p:nvSpPr>
        <p:spPr>
          <a:xfrm>
            <a:off x="1025624" y="2227076"/>
            <a:ext cx="6843296" cy="4708981"/>
          </a:xfrm>
          <a:prstGeom prst="rect">
            <a:avLst/>
          </a:prstGeom>
        </p:spPr>
        <p:txBody>
          <a:bodyPr wrap="square">
            <a:spAutoFit/>
          </a:bodyPr>
          <a:lstStyle/>
          <a:p>
            <a:pPr algn="just">
              <a:lnSpc>
                <a:spcPct val="150000"/>
              </a:lnSpc>
            </a:pPr>
            <a:r>
              <a:rPr lang="vi-VN" sz="4000" dirty="0" err="1" smtClean="0">
                <a:latin typeface="Arial" panose="020B0604020202020204" pitchFamily="34" charset="0"/>
                <a:cs typeface="Arial" panose="020B0604020202020204" pitchFamily="34" charset="0"/>
              </a:rPr>
              <a:t>T</a:t>
            </a:r>
            <a:r>
              <a:rPr lang="en-US" sz="4000" dirty="0" err="1" smtClean="0">
                <a:latin typeface="Arial" panose="020B0604020202020204" pitchFamily="34" charset="0"/>
                <a:cs typeface="Arial" panose="020B0604020202020204" pitchFamily="34" charset="0"/>
              </a:rPr>
              <a:t>hảo</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II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4.6 SGK tr.25, 26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algn="just">
              <a:lnSpc>
                <a:spcPct val="150000"/>
              </a:lnSpc>
            </a:pPr>
            <a:r>
              <a:rPr lang="en-US" sz="4000" i="1" dirty="0" err="1" smtClean="0">
                <a:solidFill>
                  <a:srgbClr val="0070C0"/>
                </a:solidFill>
                <a:latin typeface="Arial" panose="020B0604020202020204" pitchFamily="34" charset="0"/>
                <a:cs typeface="Arial" panose="020B0604020202020204" pitchFamily="34" charset="0"/>
              </a:rPr>
              <a:t>Nêu</a:t>
            </a:r>
            <a:r>
              <a:rPr lang="en-US" sz="4000" i="1" dirty="0" smtClean="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trình</a:t>
            </a:r>
            <a:r>
              <a:rPr lang="en-US" sz="4000" i="1"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tự</a:t>
            </a:r>
            <a:r>
              <a:rPr lang="en-US" sz="4000" i="1"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đọc</a:t>
            </a:r>
            <a:r>
              <a:rPr lang="en-US" sz="4000" i="1"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bản</a:t>
            </a:r>
            <a:r>
              <a:rPr lang="en-US" sz="4000" i="1"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vẽ</a:t>
            </a:r>
            <a:r>
              <a:rPr lang="en-US" sz="4000" i="1"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lắp</a:t>
            </a:r>
            <a:r>
              <a:rPr lang="en-US" sz="4000" i="1" dirty="0">
                <a:solidFill>
                  <a:srgbClr val="0070C0"/>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8458200" y="2244856"/>
            <a:ext cx="9418925" cy="7849104"/>
          </a:xfrm>
          <a:prstGeom prst="rect">
            <a:avLst/>
          </a:prstGeom>
        </p:spPr>
      </p:pic>
      <p:pic>
        <p:nvPicPr>
          <p:cNvPr id="9" name="Picture 8"/>
          <p:cNvPicPr>
            <a:picLocks noChangeAspect="1"/>
          </p:cNvPicPr>
          <p:nvPr/>
        </p:nvPicPr>
        <p:blipFill>
          <a:blip r:embed="rId5"/>
          <a:stretch>
            <a:fillRect/>
          </a:stretch>
        </p:blipFill>
        <p:spPr>
          <a:xfrm flipH="1">
            <a:off x="3352800" y="7108728"/>
            <a:ext cx="2584994" cy="3178272"/>
          </a:xfrm>
          <a:prstGeom prst="rect">
            <a:avLst/>
          </a:prstGeom>
        </p:spPr>
      </p:pic>
    </p:spTree>
    <p:extLst>
      <p:ext uri="{BB962C8B-B14F-4D97-AF65-F5344CB8AC3E}">
        <p14:creationId xmlns:p14="http://schemas.microsoft.com/office/powerpoint/2010/main" val="371712264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3" presetClass="entr" presetSubtype="5"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II. Đọc bản vẽ lắp</a:t>
            </a:r>
            <a:endParaRPr lang="en-US" sz="5400" b="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04800" y="-100411"/>
            <a:ext cx="2660848" cy="2347807"/>
          </a:xfrm>
          <a:prstGeom prst="rect">
            <a:avLst/>
          </a:prstGeom>
        </p:spPr>
      </p:pic>
      <p:pic>
        <p:nvPicPr>
          <p:cNvPr id="6" name="Picture 5"/>
          <p:cNvPicPr>
            <a:picLocks noChangeAspect="1"/>
          </p:cNvPicPr>
          <p:nvPr/>
        </p:nvPicPr>
        <p:blipFill>
          <a:blip r:embed="rId3"/>
          <a:stretch>
            <a:fillRect/>
          </a:stretch>
        </p:blipFill>
        <p:spPr>
          <a:xfrm>
            <a:off x="16687800" y="8953500"/>
            <a:ext cx="1862504" cy="1562100"/>
          </a:xfrm>
          <a:prstGeom prst="rect">
            <a:avLst/>
          </a:prstGeom>
        </p:spPr>
      </p:pic>
      <p:sp>
        <p:nvSpPr>
          <p:cNvPr id="3" name="Rectangle 2"/>
          <p:cNvSpPr/>
          <p:nvPr/>
        </p:nvSpPr>
        <p:spPr>
          <a:xfrm>
            <a:off x="1549400" y="2362942"/>
            <a:ext cx="6190416" cy="707886"/>
          </a:xfrm>
          <a:prstGeom prst="rect">
            <a:avLst/>
          </a:prstGeom>
        </p:spPr>
        <p:txBody>
          <a:bodyPr wrap="square">
            <a:spAutoFit/>
          </a:bodyPr>
          <a:lstStyle/>
          <a:p>
            <a:r>
              <a:rPr lang="vi-VN" sz="4000" b="1" dirty="0" err="1" smtClean="0">
                <a:solidFill>
                  <a:schemeClr val="tx2">
                    <a:lumMod val="75000"/>
                  </a:schemeClr>
                </a:solidFill>
                <a:latin typeface="Arial" panose="020B0604020202020204" pitchFamily="34" charset="0"/>
                <a:cs typeface="Arial" panose="020B0604020202020204" pitchFamily="34" charset="0"/>
              </a:rPr>
              <a:t>T</a:t>
            </a:r>
            <a:r>
              <a:rPr lang="en-US" sz="4000" b="1" dirty="0" err="1" smtClean="0">
                <a:solidFill>
                  <a:schemeClr val="tx2">
                    <a:lumMod val="75000"/>
                  </a:schemeClr>
                </a:solidFill>
                <a:latin typeface="Arial" panose="020B0604020202020204" pitchFamily="34" charset="0"/>
                <a:cs typeface="Arial" panose="020B0604020202020204" pitchFamily="34" charset="0"/>
              </a:rPr>
              <a:t>rình</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tự</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đọc</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bản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vẽ</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lắp</a:t>
            </a:r>
            <a:r>
              <a:rPr lang="vi-VN" sz="4000" b="1" dirty="0" smtClean="0">
                <a:solidFill>
                  <a:schemeClr val="tx2">
                    <a:lumMod val="75000"/>
                  </a:schemeClr>
                </a:solidFill>
                <a:latin typeface="Arial" panose="020B0604020202020204" pitchFamily="34" charset="0"/>
                <a:cs typeface="Arial" panose="020B0604020202020204" pitchFamily="34" charset="0"/>
              </a:rPr>
              <a:t>:</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12679680" y="4128180"/>
            <a:ext cx="4191001" cy="990600"/>
          </a:xfrm>
          <a:prstGeom prst="roundRect">
            <a:avLst/>
          </a:prstGeom>
          <a:solidFill>
            <a:srgbClr val="FAB828"/>
          </a:solidFill>
          <a:ln>
            <a:solidFill>
              <a:srgbClr val="FA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2679680" y="6667500"/>
            <a:ext cx="4191001" cy="990600"/>
          </a:xfrm>
          <a:prstGeom prst="roundRect">
            <a:avLst/>
          </a:prstGeom>
          <a:solidFill>
            <a:srgbClr val="8FC37D"/>
          </a:solidFill>
          <a:ln>
            <a:solidFill>
              <a:srgbClr val="8FC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579880" y="4128180"/>
            <a:ext cx="4191001" cy="990600"/>
          </a:xfrm>
          <a:prstGeom prst="roundRect">
            <a:avLst/>
          </a:prstGeom>
          <a:solidFill>
            <a:srgbClr val="D8928B"/>
          </a:solidFill>
          <a:ln>
            <a:solidFill>
              <a:srgbClr val="D89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7267184" y="4128180"/>
            <a:ext cx="4191001" cy="990600"/>
          </a:xfrm>
          <a:prstGeom prst="roundRect">
            <a:avLst/>
          </a:prstGeom>
          <a:solidFill>
            <a:srgbClr val="A1CAD1"/>
          </a:solidFill>
          <a:ln>
            <a:solidFill>
              <a:srgbClr val="A1C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Bảng kê</a:t>
            </a:r>
            <a:endParaRPr lang="en-US" sz="40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7267183" y="6667500"/>
            <a:ext cx="4191001" cy="9906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Phân tích chi tiết</a:t>
            </a:r>
            <a:endParaRPr lang="en-US"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579880" y="6667500"/>
            <a:ext cx="4191001" cy="99060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Tổng hợp</a:t>
            </a:r>
            <a:endParaRPr lang="en-US" sz="4000"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12" idx="3"/>
            <a:endCxn id="13" idx="1"/>
          </p:cNvCxnSpPr>
          <p:nvPr/>
        </p:nvCxnSpPr>
        <p:spPr>
          <a:xfrm>
            <a:off x="5770881" y="4623480"/>
            <a:ext cx="1496303"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10" idx="1"/>
          </p:cNvCxnSpPr>
          <p:nvPr/>
        </p:nvCxnSpPr>
        <p:spPr>
          <a:xfrm>
            <a:off x="11458185" y="4623480"/>
            <a:ext cx="1221495"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11" idx="0"/>
          </p:cNvCxnSpPr>
          <p:nvPr/>
        </p:nvCxnSpPr>
        <p:spPr>
          <a:xfrm>
            <a:off x="14775181" y="5118780"/>
            <a:ext cx="0" cy="154872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4" idx="3"/>
          </p:cNvCxnSpPr>
          <p:nvPr/>
        </p:nvCxnSpPr>
        <p:spPr>
          <a:xfrm flipH="1">
            <a:off x="11458184" y="7162800"/>
            <a:ext cx="1221496"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1"/>
            <a:endCxn id="15" idx="3"/>
          </p:cNvCxnSpPr>
          <p:nvPr/>
        </p:nvCxnSpPr>
        <p:spPr>
          <a:xfrm flipH="1">
            <a:off x="5770881" y="7162800"/>
            <a:ext cx="1496302"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1620" y="5257900"/>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6137587" y="-24245"/>
            <a:ext cx="2164268" cy="2408129"/>
          </a:xfrm>
          <a:prstGeom prst="rect">
            <a:avLst/>
          </a:prstGeom>
        </p:spPr>
      </p:pic>
      <p:sp>
        <p:nvSpPr>
          <p:cNvPr id="15" name="Rectangle 14"/>
          <p:cNvSpPr/>
          <p:nvPr/>
        </p:nvSpPr>
        <p:spPr>
          <a:xfrm>
            <a:off x="1981200" y="2705100"/>
            <a:ext cx="11138498"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a:t>
            </a:r>
          </a:p>
        </p:txBody>
      </p:sp>
      <p:sp>
        <p:nvSpPr>
          <p:cNvPr id="16" name="Plaque 15"/>
          <p:cNvSpPr/>
          <p:nvPr/>
        </p:nvSpPr>
        <p:spPr>
          <a:xfrm>
            <a:off x="2077625" y="4114900"/>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A. 2</a:t>
            </a:r>
            <a:endParaRPr lang="en-US" sz="4000" dirty="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10671412" y="4114900"/>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B. 3</a:t>
            </a:r>
            <a:endParaRPr lang="en-US" sz="4000" dirty="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2077625" y="6978223"/>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 4</a:t>
            </a:r>
            <a:endParaRPr lang="en-US" sz="4000" dirty="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10671412" y="6978223"/>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D. 5</a:t>
            </a:r>
            <a:endParaRPr lang="en-US" sz="4000" dirty="0">
              <a:solidFill>
                <a:schemeClr val="tx1"/>
              </a:solidFill>
              <a:latin typeface="Arial" panose="020B0604020202020204" pitchFamily="34" charset="0"/>
              <a:cs typeface="Arial" panose="020B0604020202020204" pitchFamily="34" charset="0"/>
            </a:endParaRPr>
          </a:p>
        </p:txBody>
      </p:sp>
      <p:sp>
        <p:nvSpPr>
          <p:cNvPr id="20" name="Plaque 19"/>
          <p:cNvSpPr/>
          <p:nvPr/>
        </p:nvSpPr>
        <p:spPr>
          <a:xfrm>
            <a:off x="2077625" y="6978223"/>
            <a:ext cx="5562600" cy="2286000"/>
          </a:xfrm>
          <a:prstGeom prst="plaqu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 4</a:t>
            </a:r>
            <a:endParaRPr lang="en-US" sz="4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1620" y="5257900"/>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6137587" y="-24245"/>
            <a:ext cx="2164268" cy="2408129"/>
          </a:xfrm>
          <a:prstGeom prst="rect">
            <a:avLst/>
          </a:prstGeom>
        </p:spPr>
      </p:pic>
      <p:sp>
        <p:nvSpPr>
          <p:cNvPr id="15" name="Rectangle 14"/>
          <p:cNvSpPr/>
          <p:nvPr/>
        </p:nvSpPr>
        <p:spPr>
          <a:xfrm>
            <a:off x="1981200" y="2705100"/>
            <a:ext cx="7866449"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2</a:t>
            </a:r>
            <a:r>
              <a:rPr lang="en-US" sz="4000" b="1" dirty="0" smtClean="0">
                <a:solidFill>
                  <a:srgbClr val="C0000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Trình tự đọc bản vẽ lắp là </a:t>
            </a:r>
            <a:endParaRPr lang="en-US" sz="4000" dirty="0">
              <a:latin typeface="Arial" panose="020B0604020202020204" pitchFamily="34" charset="0"/>
              <a:cs typeface="Arial" panose="020B0604020202020204" pitchFamily="34" charset="0"/>
            </a:endParaRPr>
          </a:p>
        </p:txBody>
      </p:sp>
      <p:sp>
        <p:nvSpPr>
          <p:cNvPr id="16" name="Plaque 15"/>
          <p:cNvSpPr/>
          <p:nvPr/>
        </p:nvSpPr>
        <p:spPr>
          <a:xfrm>
            <a:off x="990600" y="3974632"/>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dirty="0" smtClean="0">
                <a:solidFill>
                  <a:schemeClr val="tx1"/>
                </a:solidFill>
                <a:latin typeface="Arial" panose="020B0604020202020204" pitchFamily="34" charset="0"/>
                <a:cs typeface="Arial" panose="020B0604020202020204" pitchFamily="34" charset="0"/>
              </a:rPr>
              <a:t>A. </a:t>
            </a:r>
            <a:r>
              <a:rPr lang="vi-VN" sz="4000" dirty="0">
                <a:solidFill>
                  <a:schemeClr val="tx1"/>
                </a:solidFill>
              </a:rPr>
              <a:t>Khung tên, bảng kê, hình biểu diễn, kích thước, phân tích chi tiết, tổng </a:t>
            </a:r>
            <a:r>
              <a:rPr lang="vi-VN" sz="4000" dirty="0" smtClean="0">
                <a:solidFill>
                  <a:schemeClr val="tx1"/>
                </a:solidFill>
              </a:rPr>
              <a:t>hợp.</a:t>
            </a:r>
            <a:endParaRPr lang="en-US" sz="4000" dirty="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9584387" y="3974632"/>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dirty="0" smtClean="0">
                <a:solidFill>
                  <a:schemeClr val="tx1"/>
                </a:solidFill>
                <a:latin typeface="Arial" panose="020B0604020202020204" pitchFamily="34" charset="0"/>
                <a:cs typeface="Arial" panose="020B0604020202020204" pitchFamily="34" charset="0"/>
              </a:rPr>
              <a:t>B. </a:t>
            </a:r>
            <a:r>
              <a:rPr lang="vi-VN" sz="4000" dirty="0">
                <a:solidFill>
                  <a:schemeClr val="tx1"/>
                </a:solidFill>
              </a:rPr>
              <a:t>Khung tên, hình biểu diễn, bảng kê, kích thước, phân tích chi tiết, tổng </a:t>
            </a:r>
            <a:r>
              <a:rPr lang="vi-VN" sz="4000" dirty="0" smtClean="0">
                <a:solidFill>
                  <a:schemeClr val="tx1"/>
                </a:solidFill>
              </a:rPr>
              <a:t>hợp.</a:t>
            </a:r>
            <a:endParaRPr lang="en-US" sz="4000" dirty="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990600" y="6963800"/>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dirty="0" smtClean="0">
                <a:solidFill>
                  <a:schemeClr val="tx1"/>
                </a:solidFill>
                <a:latin typeface="Arial" panose="020B0604020202020204" pitchFamily="34" charset="0"/>
                <a:cs typeface="Arial" panose="020B0604020202020204" pitchFamily="34" charset="0"/>
              </a:rPr>
              <a:t>C. </a:t>
            </a:r>
            <a:r>
              <a:rPr lang="vi-VN" sz="4000" dirty="0">
                <a:solidFill>
                  <a:schemeClr val="tx1"/>
                </a:solidFill>
              </a:rPr>
              <a:t>Khung tên, hình biểu diễn, bảng kê, phân tích chi tiết, kích thước, tổng </a:t>
            </a:r>
            <a:r>
              <a:rPr lang="vi-VN" sz="4000" dirty="0" smtClean="0">
                <a:solidFill>
                  <a:schemeClr val="tx1"/>
                </a:solidFill>
              </a:rPr>
              <a:t>hợp.</a:t>
            </a:r>
            <a:endParaRPr lang="en-US" sz="4000" dirty="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9584387" y="6963800"/>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dirty="0" smtClean="0">
                <a:solidFill>
                  <a:schemeClr val="tx1"/>
                </a:solidFill>
                <a:latin typeface="Arial" panose="020B0604020202020204" pitchFamily="34" charset="0"/>
                <a:cs typeface="Arial" panose="020B0604020202020204" pitchFamily="34" charset="0"/>
              </a:rPr>
              <a:t>D. </a:t>
            </a:r>
            <a:r>
              <a:rPr lang="vi-VN" sz="4000" dirty="0">
                <a:solidFill>
                  <a:schemeClr val="tx1"/>
                </a:solidFill>
              </a:rPr>
              <a:t>Hình biểu diễn, khung tên, bảng kê, phân tích chi tiết, kích thước, tổng hợp.</a:t>
            </a:r>
            <a:endParaRPr lang="en-US" sz="4000" dirty="0">
              <a:solidFill>
                <a:schemeClr val="tx1"/>
              </a:solidFill>
              <a:latin typeface="Arial" panose="020B0604020202020204" pitchFamily="34" charset="0"/>
              <a:cs typeface="Arial" panose="020B0604020202020204" pitchFamily="34" charset="0"/>
            </a:endParaRPr>
          </a:p>
        </p:txBody>
      </p:sp>
      <p:sp>
        <p:nvSpPr>
          <p:cNvPr id="20" name="Plaque 19"/>
          <p:cNvSpPr/>
          <p:nvPr/>
        </p:nvSpPr>
        <p:spPr>
          <a:xfrm>
            <a:off x="990600" y="3974631"/>
            <a:ext cx="7994351" cy="2446899"/>
          </a:xfrm>
          <a:prstGeom prst="plaqu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dirty="0">
                <a:solidFill>
                  <a:schemeClr val="tx1"/>
                </a:solidFill>
                <a:cs typeface="Arial" panose="020B0604020202020204" pitchFamily="34" charset="0"/>
              </a:rPr>
              <a:t>A. </a:t>
            </a:r>
            <a:r>
              <a:rPr lang="vi-VN" sz="4000" dirty="0">
                <a:solidFill>
                  <a:schemeClr val="tx1"/>
                </a:solidFill>
              </a:rPr>
              <a:t>Khung tên, bảng kê, hình biểu diễn, kích thước, phân tích chi tiết, tổng hợp</a:t>
            </a:r>
            <a:r>
              <a:rPr lang="vi-VN" sz="4000" dirty="0" smtClean="0">
                <a:solidFill>
                  <a:schemeClr val="tx1"/>
                </a:solidFill>
              </a:rPr>
              <a:t>.</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5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1620" y="5257900"/>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6137587" y="-24245"/>
            <a:ext cx="2164268" cy="2408129"/>
          </a:xfrm>
          <a:prstGeom prst="rect">
            <a:avLst/>
          </a:prstGeom>
        </p:spPr>
      </p:pic>
      <p:sp>
        <p:nvSpPr>
          <p:cNvPr id="15" name="Rectangle 14"/>
          <p:cNvSpPr/>
          <p:nvPr/>
        </p:nvSpPr>
        <p:spPr>
          <a:xfrm>
            <a:off x="1981200" y="2705100"/>
            <a:ext cx="6716903"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vi-VN" sz="4000" b="1" dirty="0">
                <a:solidFill>
                  <a:srgbClr val="C00000"/>
                </a:solidFill>
                <a:latin typeface="Arial" panose="020B0604020202020204" pitchFamily="34" charset="0"/>
                <a:cs typeface="Arial" panose="020B0604020202020204" pitchFamily="34" charset="0"/>
              </a:rPr>
              <a:t>3</a:t>
            </a:r>
            <a:r>
              <a:rPr lang="en-US" sz="4000" b="1" dirty="0" smtClean="0">
                <a:solidFill>
                  <a:srgbClr val="C00000"/>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Mối ghép bằng ren là</a:t>
            </a:r>
            <a:endParaRPr lang="en-US" sz="4000" dirty="0">
              <a:latin typeface="Arial" panose="020B0604020202020204" pitchFamily="34" charset="0"/>
              <a:cs typeface="Arial" panose="020B0604020202020204" pitchFamily="34" charset="0"/>
            </a:endParaRPr>
          </a:p>
        </p:txBody>
      </p:sp>
      <p:sp>
        <p:nvSpPr>
          <p:cNvPr id="16" name="Plaque 15"/>
          <p:cNvSpPr/>
          <p:nvPr/>
        </p:nvSpPr>
        <p:spPr>
          <a:xfrm>
            <a:off x="1143000" y="3974632"/>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800" dirty="0" smtClean="0">
                <a:solidFill>
                  <a:schemeClr val="tx1"/>
                </a:solidFill>
                <a:latin typeface="Arial" panose="020B0604020202020204" pitchFamily="34" charset="0"/>
                <a:cs typeface="Arial" panose="020B0604020202020204" pitchFamily="34" charset="0"/>
              </a:rPr>
              <a:t>A. </a:t>
            </a:r>
            <a:r>
              <a:rPr lang="vi-VN" sz="3800" dirty="0">
                <a:solidFill>
                  <a:schemeClr val="tx1"/>
                </a:solidFill>
              </a:rPr>
              <a:t>Mối ghép tháo được, sử dụng để ghép hai hay nhiều chi tiết có chiều dày không lớn hơn nhau. </a:t>
            </a:r>
            <a:endParaRPr lang="en-US" sz="3800" dirty="0">
              <a:solidFill>
                <a:schemeClr val="tx1"/>
              </a:solidFill>
              <a:latin typeface="Arial" panose="020B0604020202020204" pitchFamily="34" charset="0"/>
              <a:cs typeface="Arial" panose="020B0604020202020204" pitchFamily="34" charset="0"/>
            </a:endParaRPr>
          </a:p>
        </p:txBody>
      </p:sp>
      <p:sp>
        <p:nvSpPr>
          <p:cNvPr id="17" name="Plaque 16"/>
          <p:cNvSpPr/>
          <p:nvPr/>
        </p:nvSpPr>
        <p:spPr>
          <a:xfrm>
            <a:off x="9957254" y="3974632"/>
            <a:ext cx="7255813"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800" dirty="0" smtClean="0">
                <a:solidFill>
                  <a:schemeClr val="tx1"/>
                </a:solidFill>
                <a:latin typeface="Arial" panose="020B0604020202020204" pitchFamily="34" charset="0"/>
                <a:cs typeface="Arial" panose="020B0604020202020204" pitchFamily="34" charset="0"/>
              </a:rPr>
              <a:t>B. </a:t>
            </a:r>
            <a:r>
              <a:rPr lang="vi-VN" sz="3800" dirty="0">
                <a:solidFill>
                  <a:schemeClr val="tx1"/>
                </a:solidFill>
                <a:latin typeface="Arial" panose="020B0604020202020204" pitchFamily="34" charset="0"/>
                <a:cs typeface="Arial" panose="020B0604020202020204" pitchFamily="34" charset="0"/>
              </a:rPr>
              <a:t>Mối ghép được sắp xếp xen kẽ, chồng lên nhau thành </a:t>
            </a:r>
            <a:r>
              <a:rPr lang="vi-VN" sz="3800" dirty="0" smtClean="0">
                <a:solidFill>
                  <a:schemeClr val="tx1"/>
                </a:solidFill>
                <a:latin typeface="Arial" panose="020B0604020202020204" pitchFamily="34" charset="0"/>
                <a:cs typeface="Arial" panose="020B0604020202020204" pitchFamily="34" charset="0"/>
              </a:rPr>
              <a:t>một </a:t>
            </a:r>
            <a:r>
              <a:rPr lang="vi-VN" sz="3800" dirty="0">
                <a:solidFill>
                  <a:schemeClr val="tx1"/>
                </a:solidFill>
                <a:latin typeface="Arial" panose="020B0604020202020204" pitchFamily="34" charset="0"/>
                <a:cs typeface="Arial" panose="020B0604020202020204" pitchFamily="34" charset="0"/>
              </a:rPr>
              <a:t>dải. </a:t>
            </a:r>
            <a:endParaRPr lang="en-US" sz="3800" dirty="0">
              <a:solidFill>
                <a:schemeClr val="tx1"/>
              </a:solidFill>
              <a:latin typeface="Arial" panose="020B0604020202020204" pitchFamily="34" charset="0"/>
              <a:cs typeface="Arial" panose="020B0604020202020204" pitchFamily="34" charset="0"/>
            </a:endParaRPr>
          </a:p>
        </p:txBody>
      </p:sp>
      <p:sp>
        <p:nvSpPr>
          <p:cNvPr id="18" name="Plaque 17"/>
          <p:cNvSpPr/>
          <p:nvPr/>
        </p:nvSpPr>
        <p:spPr>
          <a:xfrm>
            <a:off x="1143000" y="6963800"/>
            <a:ext cx="7994351"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800" dirty="0" smtClean="0">
                <a:solidFill>
                  <a:schemeClr val="tx1"/>
                </a:solidFill>
                <a:latin typeface="Arial" panose="020B0604020202020204" pitchFamily="34" charset="0"/>
                <a:cs typeface="Arial" panose="020B0604020202020204" pitchFamily="34" charset="0"/>
              </a:rPr>
              <a:t>C. </a:t>
            </a:r>
            <a:r>
              <a:rPr lang="vi-VN" sz="3800" dirty="0">
                <a:solidFill>
                  <a:schemeClr val="tx1"/>
                </a:solidFill>
                <a:latin typeface="Arial" panose="020B0604020202020204" pitchFamily="34" charset="0"/>
                <a:cs typeface="Arial" panose="020B0604020202020204" pitchFamily="34" charset="0"/>
              </a:rPr>
              <a:t>Mối ghép không tháo được, sử dụng để ghép các chi tiết giống nhau, có kích thước bằng nhau. </a:t>
            </a:r>
            <a:endParaRPr lang="en-US" sz="3800" dirty="0">
              <a:solidFill>
                <a:schemeClr val="tx1"/>
              </a:solidFill>
              <a:latin typeface="Arial" panose="020B0604020202020204" pitchFamily="34" charset="0"/>
              <a:cs typeface="Arial" panose="020B0604020202020204" pitchFamily="34" charset="0"/>
            </a:endParaRPr>
          </a:p>
        </p:txBody>
      </p:sp>
      <p:sp>
        <p:nvSpPr>
          <p:cNvPr id="19" name="Plaque 18"/>
          <p:cNvSpPr/>
          <p:nvPr/>
        </p:nvSpPr>
        <p:spPr>
          <a:xfrm>
            <a:off x="9957254" y="6963800"/>
            <a:ext cx="7255813" cy="2446899"/>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800" dirty="0" smtClean="0">
                <a:solidFill>
                  <a:schemeClr val="tx1"/>
                </a:solidFill>
                <a:latin typeface="Arial" panose="020B0604020202020204" pitchFamily="34" charset="0"/>
                <a:cs typeface="Arial" panose="020B0604020202020204" pitchFamily="34" charset="0"/>
              </a:rPr>
              <a:t>D. </a:t>
            </a:r>
            <a:r>
              <a:rPr lang="vi-VN" sz="3800" dirty="0" smtClean="0">
                <a:solidFill>
                  <a:schemeClr val="tx1"/>
                </a:solidFill>
              </a:rPr>
              <a:t>Thường được dùng để ghép chi tiết dạng tấm.</a:t>
            </a:r>
            <a:endParaRPr lang="en-US" sz="3800" dirty="0">
              <a:solidFill>
                <a:schemeClr val="tx1"/>
              </a:solidFill>
              <a:latin typeface="Arial" panose="020B0604020202020204" pitchFamily="34" charset="0"/>
              <a:cs typeface="Arial" panose="020B0604020202020204" pitchFamily="34" charset="0"/>
            </a:endParaRPr>
          </a:p>
        </p:txBody>
      </p:sp>
      <p:sp>
        <p:nvSpPr>
          <p:cNvPr id="20" name="Plaque 19"/>
          <p:cNvSpPr/>
          <p:nvPr/>
        </p:nvSpPr>
        <p:spPr>
          <a:xfrm>
            <a:off x="1143000" y="3974632"/>
            <a:ext cx="7994351" cy="2446899"/>
          </a:xfrm>
          <a:prstGeom prst="plaqu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800" dirty="0">
                <a:solidFill>
                  <a:schemeClr val="tx1"/>
                </a:solidFill>
                <a:cs typeface="Arial" panose="020B0604020202020204" pitchFamily="34" charset="0"/>
              </a:rPr>
              <a:t>A. </a:t>
            </a:r>
            <a:r>
              <a:rPr lang="vi-VN" sz="3800" dirty="0">
                <a:solidFill>
                  <a:schemeClr val="tx1"/>
                </a:solidFill>
              </a:rPr>
              <a:t>Mối ghép tháo được, sử dụng để ghép hai hay nhiều chi tiết có chiều dày không lớn hơn nhau. </a:t>
            </a:r>
            <a:endParaRPr lang="en-US"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4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1620" y="5257900"/>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6137587" y="-24245"/>
            <a:ext cx="2164268" cy="2408129"/>
          </a:xfrm>
          <a:prstGeom prst="rect">
            <a:avLst/>
          </a:prstGeom>
        </p:spPr>
      </p:pic>
      <p:sp>
        <p:nvSpPr>
          <p:cNvPr id="15" name="Rectangle 14"/>
          <p:cNvSpPr/>
          <p:nvPr/>
        </p:nvSpPr>
        <p:spPr>
          <a:xfrm>
            <a:off x="1622183" y="2078278"/>
            <a:ext cx="15597538" cy="1938992"/>
          </a:xfrm>
          <a:prstGeom prst="rect">
            <a:avLst/>
          </a:prstGeom>
        </p:spPr>
        <p:txBody>
          <a:bodyPr wrap="square">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4</a:t>
            </a:r>
            <a:r>
              <a:rPr lang="en-US" sz="4000" b="1" dirty="0" smtClean="0">
                <a:solidFill>
                  <a:srgbClr val="C00000"/>
                </a:solidFill>
                <a:latin typeface="Arial" panose="020B0604020202020204" pitchFamily="34" charset="0"/>
                <a:cs typeface="Arial" panose="020B0604020202020204" pitchFamily="34" charset="0"/>
              </a:rPr>
              <a:t>: </a:t>
            </a:r>
            <a:r>
              <a:rPr lang="vi-VN" sz="4000" dirty="0"/>
              <a:t>Tìm hiểu số lượng, vật liệu của một chi tiết trong bản vẽ lắp ở </a:t>
            </a:r>
            <a:r>
              <a:rPr lang="vi-VN" sz="4000" dirty="0" smtClean="0"/>
              <a:t>nội dung nào?</a:t>
            </a:r>
            <a:endParaRPr lang="en-US" sz="4000" dirty="0">
              <a:latin typeface="Arial" panose="020B0604020202020204" pitchFamily="34" charset="0"/>
              <a:cs typeface="Arial" panose="020B0604020202020204" pitchFamily="34" charset="0"/>
            </a:endParaRPr>
          </a:p>
        </p:txBody>
      </p:sp>
      <p:sp>
        <p:nvSpPr>
          <p:cNvPr id="11" name="Plaque 10"/>
          <p:cNvSpPr/>
          <p:nvPr/>
        </p:nvSpPr>
        <p:spPr>
          <a:xfrm>
            <a:off x="2077625" y="4114900"/>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A. Khung tên</a:t>
            </a:r>
            <a:endParaRPr lang="en-US" sz="4000" dirty="0">
              <a:solidFill>
                <a:schemeClr val="tx1"/>
              </a:solidFill>
              <a:latin typeface="Arial" panose="020B0604020202020204" pitchFamily="34" charset="0"/>
              <a:cs typeface="Arial" panose="020B0604020202020204" pitchFamily="34" charset="0"/>
            </a:endParaRPr>
          </a:p>
        </p:txBody>
      </p:sp>
      <p:sp>
        <p:nvSpPr>
          <p:cNvPr id="13" name="Plaque 12"/>
          <p:cNvSpPr/>
          <p:nvPr/>
        </p:nvSpPr>
        <p:spPr>
          <a:xfrm>
            <a:off x="10671412" y="4114900"/>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B. Bảng kê</a:t>
            </a:r>
            <a:endParaRPr lang="en-US" sz="4000" dirty="0">
              <a:solidFill>
                <a:schemeClr val="tx1"/>
              </a:solidFill>
              <a:latin typeface="Arial" panose="020B0604020202020204" pitchFamily="34" charset="0"/>
              <a:cs typeface="Arial" panose="020B0604020202020204" pitchFamily="34" charset="0"/>
            </a:endParaRPr>
          </a:p>
        </p:txBody>
      </p:sp>
      <p:sp>
        <p:nvSpPr>
          <p:cNvPr id="21" name="Plaque 20"/>
          <p:cNvSpPr/>
          <p:nvPr/>
        </p:nvSpPr>
        <p:spPr>
          <a:xfrm>
            <a:off x="2077625" y="6978223"/>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 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22" name="Plaque 21"/>
          <p:cNvSpPr/>
          <p:nvPr/>
        </p:nvSpPr>
        <p:spPr>
          <a:xfrm>
            <a:off x="10671412" y="6978223"/>
            <a:ext cx="5562600" cy="2286000"/>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D. Phân tích chi tiết</a:t>
            </a:r>
            <a:endParaRPr lang="en-US" sz="4000" dirty="0">
              <a:solidFill>
                <a:schemeClr val="tx1"/>
              </a:solidFill>
              <a:latin typeface="Arial" panose="020B0604020202020204" pitchFamily="34" charset="0"/>
              <a:cs typeface="Arial" panose="020B0604020202020204" pitchFamily="34" charset="0"/>
            </a:endParaRPr>
          </a:p>
        </p:txBody>
      </p:sp>
      <p:sp>
        <p:nvSpPr>
          <p:cNvPr id="23" name="Plaque 22"/>
          <p:cNvSpPr/>
          <p:nvPr/>
        </p:nvSpPr>
        <p:spPr>
          <a:xfrm>
            <a:off x="10671412" y="4114900"/>
            <a:ext cx="5562600" cy="2286000"/>
          </a:xfrm>
          <a:prstGeom prst="plaqu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B. Bảng kê</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9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3"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22183" y="2078278"/>
            <a:ext cx="14913217" cy="3179622"/>
            <a:chOff x="1622183" y="2078278"/>
            <a:chExt cx="14913217" cy="3179622"/>
          </a:xfrm>
        </p:grpSpPr>
        <p:sp>
          <p:nvSpPr>
            <p:cNvPr id="15" name="Rectangle 14"/>
            <p:cNvSpPr/>
            <p:nvPr/>
          </p:nvSpPr>
          <p:spPr>
            <a:xfrm>
              <a:off x="1622183" y="2078278"/>
              <a:ext cx="14913217" cy="1015663"/>
            </a:xfrm>
            <a:prstGeom prst="rect">
              <a:avLst/>
            </a:prstGeom>
          </p:spPr>
          <p:txBody>
            <a:bodyPr wrap="square">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vi-VN" sz="4000" b="1" dirty="0">
                  <a:solidFill>
                    <a:srgbClr val="C00000"/>
                  </a:solidFill>
                  <a:latin typeface="Arial" panose="020B0604020202020204" pitchFamily="34" charset="0"/>
                  <a:cs typeface="Arial" panose="020B0604020202020204" pitchFamily="34" charset="0"/>
                </a:rPr>
                <a:t>5</a:t>
              </a:r>
              <a:r>
                <a:rPr lang="en-US" sz="4000" b="1" dirty="0" smtClean="0">
                  <a:solidFill>
                    <a:srgbClr val="C00000"/>
                  </a:solidFill>
                  <a:latin typeface="Arial" panose="020B0604020202020204" pitchFamily="34" charset="0"/>
                  <a:cs typeface="Arial" panose="020B0604020202020204" pitchFamily="34" charset="0"/>
                </a:rPr>
                <a:t>:</a:t>
              </a:r>
              <a:r>
                <a:rPr lang="vi-VN" sz="4000" b="1" dirty="0" smtClean="0">
                  <a:solidFill>
                    <a:srgbClr val="C00000"/>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Đây là gì</a:t>
              </a:r>
              <a:r>
                <a:rPr lang="vi-VN" sz="4000" dirty="0" smtClean="0"/>
                <a:t>?</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0897" b="16776"/>
            <a:stretch/>
          </p:blipFill>
          <p:spPr>
            <a:xfrm>
              <a:off x="7438785" y="2549467"/>
              <a:ext cx="3280012" cy="2708433"/>
            </a:xfrm>
            <a:prstGeom prst="rect">
              <a:avLst/>
            </a:prstGeom>
          </p:spPr>
        </p:pic>
      </p:grpSp>
      <p:sp>
        <p:nvSpPr>
          <p:cNvPr id="2" name="Freeform 2"/>
          <p:cNvSpPr/>
          <p:nvPr/>
        </p:nvSpPr>
        <p:spPr>
          <a:xfrm>
            <a:off x="-5301620" y="5257900"/>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16137587" y="-24245"/>
            <a:ext cx="2164268" cy="2408129"/>
          </a:xfrm>
          <a:prstGeom prst="rect">
            <a:avLst/>
          </a:prstGeom>
        </p:spPr>
      </p:pic>
      <p:sp>
        <p:nvSpPr>
          <p:cNvPr id="11" name="Plaque 10"/>
          <p:cNvSpPr/>
          <p:nvPr/>
        </p:nvSpPr>
        <p:spPr>
          <a:xfrm>
            <a:off x="2077625" y="5196464"/>
            <a:ext cx="5562600" cy="2013477"/>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A. Mối ghép bằng ren</a:t>
            </a:r>
            <a:endParaRPr lang="en-US" sz="4000" dirty="0">
              <a:solidFill>
                <a:schemeClr val="tx1"/>
              </a:solidFill>
              <a:latin typeface="Arial" panose="020B0604020202020204" pitchFamily="34" charset="0"/>
              <a:cs typeface="Arial" panose="020B0604020202020204" pitchFamily="34" charset="0"/>
            </a:endParaRPr>
          </a:p>
        </p:txBody>
      </p:sp>
      <p:sp>
        <p:nvSpPr>
          <p:cNvPr id="13" name="Plaque 12"/>
          <p:cNvSpPr/>
          <p:nvPr/>
        </p:nvSpPr>
        <p:spPr>
          <a:xfrm>
            <a:off x="10671412" y="5196464"/>
            <a:ext cx="5562600" cy="2013477"/>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B. Mối ghép bằng đinh tán</a:t>
            </a:r>
            <a:endParaRPr lang="en-US" sz="4000" dirty="0">
              <a:solidFill>
                <a:schemeClr val="tx1"/>
              </a:solidFill>
              <a:latin typeface="Arial" panose="020B0604020202020204" pitchFamily="34" charset="0"/>
              <a:cs typeface="Arial" panose="020B0604020202020204" pitchFamily="34" charset="0"/>
            </a:endParaRPr>
          </a:p>
        </p:txBody>
      </p:sp>
      <p:sp>
        <p:nvSpPr>
          <p:cNvPr id="21" name="Plaque 20"/>
          <p:cNvSpPr/>
          <p:nvPr/>
        </p:nvSpPr>
        <p:spPr>
          <a:xfrm>
            <a:off x="2077625" y="7549622"/>
            <a:ext cx="5562600" cy="2013477"/>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 Mối ghép bằng </a:t>
            </a:r>
          </a:p>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đai ốc</a:t>
            </a:r>
            <a:endParaRPr lang="en-US" sz="4000" dirty="0">
              <a:solidFill>
                <a:schemeClr val="tx1"/>
              </a:solidFill>
              <a:latin typeface="Arial" panose="020B0604020202020204" pitchFamily="34" charset="0"/>
              <a:cs typeface="Arial" panose="020B0604020202020204" pitchFamily="34" charset="0"/>
            </a:endParaRPr>
          </a:p>
        </p:txBody>
      </p:sp>
      <p:sp>
        <p:nvSpPr>
          <p:cNvPr id="22" name="Plaque 21"/>
          <p:cNvSpPr/>
          <p:nvPr/>
        </p:nvSpPr>
        <p:spPr>
          <a:xfrm>
            <a:off x="10671412" y="7549622"/>
            <a:ext cx="5562600" cy="2013477"/>
          </a:xfrm>
          <a:prstGeom prst="plaque">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D. Mối ghép bằng chốt</a:t>
            </a:r>
            <a:endParaRPr lang="en-US" sz="4000" dirty="0">
              <a:solidFill>
                <a:schemeClr val="tx1"/>
              </a:solidFill>
              <a:latin typeface="Arial" panose="020B0604020202020204" pitchFamily="34" charset="0"/>
              <a:cs typeface="Arial" panose="020B0604020202020204" pitchFamily="34" charset="0"/>
            </a:endParaRPr>
          </a:p>
        </p:txBody>
      </p:sp>
      <p:sp>
        <p:nvSpPr>
          <p:cNvPr id="16" name="Plaque 15"/>
          <p:cNvSpPr/>
          <p:nvPr/>
        </p:nvSpPr>
        <p:spPr>
          <a:xfrm>
            <a:off x="10671412" y="7549621"/>
            <a:ext cx="5562600" cy="2013477"/>
          </a:xfrm>
          <a:prstGeom prst="plaqu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D. Mối ghép bằng chốt</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55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2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50819" y="7200900"/>
            <a:ext cx="7613176" cy="7599334"/>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59200" y="-3771900"/>
            <a:ext cx="6958643" cy="6945991"/>
          </a:xfrm>
          <a:custGeom>
            <a:avLst/>
            <a:gdLst/>
            <a:ahLst/>
            <a:cxnLst/>
            <a:rect l="l" t="t" r="r" b="b"/>
            <a:pathLst>
              <a:path w="9042909" h="9026468">
                <a:moveTo>
                  <a:pt x="0" y="0"/>
                </a:moveTo>
                <a:lnTo>
                  <a:pt x="9042910" y="0"/>
                </a:lnTo>
                <a:lnTo>
                  <a:pt x="9042910" y="9026467"/>
                </a:lnTo>
                <a:lnTo>
                  <a:pt x="0" y="90264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Group 20"/>
          <p:cNvGrpSpPr/>
          <p:nvPr/>
        </p:nvGrpSpPr>
        <p:grpSpPr>
          <a:xfrm>
            <a:off x="214370" y="190978"/>
            <a:ext cx="16244830" cy="2357113"/>
            <a:chOff x="214370" y="190978"/>
            <a:chExt cx="16244830" cy="2357113"/>
          </a:xfrm>
        </p:grpSpPr>
        <p:sp>
          <p:nvSpPr>
            <p:cNvPr id="16" name="Rectangle 15"/>
            <p:cNvSpPr/>
            <p:nvPr/>
          </p:nvSpPr>
          <p:spPr>
            <a:xfrm>
              <a:off x="1366957" y="723168"/>
              <a:ext cx="15092243" cy="1824923"/>
            </a:xfrm>
            <a:prstGeom prst="rect">
              <a:avLst/>
            </a:prstGeom>
          </p:spPr>
          <p:txBody>
            <a:bodyPr wrap="square">
              <a:spAutoFit/>
            </a:bodyPr>
            <a:lstStyle/>
            <a:p>
              <a:pPr algn="just">
                <a:lnSpc>
                  <a:spcPct val="150000"/>
                </a:lnSpc>
              </a:pPr>
              <a:r>
                <a:rPr lang="en-US" sz="4000" dirty="0" err="1">
                  <a:solidFill>
                    <a:srgbClr val="002060"/>
                  </a:solidFill>
                  <a:latin typeface="Arial" panose="020B0604020202020204" pitchFamily="34" charset="0"/>
                  <a:cs typeface="Arial" panose="020B0604020202020204" pitchFamily="34" charset="0"/>
                </a:rPr>
                <a:t>Đọc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vẽ</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lắp</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bộ</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4.8) </a:t>
              </a:r>
              <a:r>
                <a:rPr lang="en-US" sz="4000" dirty="0" err="1">
                  <a:solidFill>
                    <a:srgbClr val="002060"/>
                  </a:solidFill>
                  <a:latin typeface="Arial" panose="020B0604020202020204" pitchFamily="34" charset="0"/>
                  <a:cs typeface="Arial" panose="020B0604020202020204" pitchFamily="34" charset="0"/>
                </a:rPr>
                <a:t>theo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tự</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trên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Bảng</a:t>
              </a:r>
              <a:r>
                <a:rPr lang="en-US" sz="4000" dirty="0">
                  <a:solidFill>
                    <a:srgbClr val="002060"/>
                  </a:solidFill>
                  <a:latin typeface="Arial" panose="020B0604020202020204" pitchFamily="34" charset="0"/>
                  <a:cs typeface="Arial" panose="020B0604020202020204" pitchFamily="34" charset="0"/>
                </a:rPr>
                <a:t> 4.1 (</a:t>
              </a:r>
              <a:r>
                <a:rPr lang="en-US" sz="4000" dirty="0" err="1">
                  <a:solidFill>
                    <a:srgbClr val="002060"/>
                  </a:solidFill>
                  <a:latin typeface="Arial" panose="020B0604020202020204" pitchFamily="34" charset="0"/>
                  <a:cs typeface="Arial" panose="020B0604020202020204" pitchFamily="34" charset="0"/>
                </a:rPr>
                <a:t>kẻ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theo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mẫu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Bảng</a:t>
              </a:r>
              <a:r>
                <a:rPr lang="en-US" sz="4000" dirty="0">
                  <a:solidFill>
                    <a:srgbClr val="002060"/>
                  </a:solidFill>
                  <a:latin typeface="Arial" panose="020B0604020202020204" pitchFamily="34" charset="0"/>
                  <a:cs typeface="Arial" panose="020B0604020202020204" pitchFamily="34" charset="0"/>
                </a:rPr>
                <a:t> 4.1 </a:t>
              </a:r>
              <a:r>
                <a:rPr lang="en-US" sz="4000" dirty="0" err="1">
                  <a:solidFill>
                    <a:srgbClr val="002060"/>
                  </a:solidFill>
                  <a:latin typeface="Arial" panose="020B0604020202020204" pitchFamily="34" charset="0"/>
                  <a:cs typeface="Arial" panose="020B0604020202020204" pitchFamily="34" charset="0"/>
                </a:rPr>
                <a:t>vào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vở</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ghi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phần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trả</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lời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bảng</a:t>
              </a:r>
              <a:r>
                <a:rPr lang="en-US" sz="4000" dirty="0">
                  <a:solidFill>
                    <a:srgbClr val="002060"/>
                  </a:solidFill>
                  <a:latin typeface="Arial" panose="020B0604020202020204" pitchFamily="34" charset="0"/>
                  <a:cs typeface="Arial" panose="020B0604020202020204" pitchFamily="34" charset="0"/>
                </a:rPr>
                <a:t>).</a:t>
              </a:r>
            </a:p>
          </p:txBody>
        </p:sp>
        <p:grpSp>
          <p:nvGrpSpPr>
            <p:cNvPr id="19" name="Group 18"/>
            <p:cNvGrpSpPr/>
            <p:nvPr/>
          </p:nvGrpSpPr>
          <p:grpSpPr>
            <a:xfrm>
              <a:off x="214370" y="190978"/>
              <a:ext cx="1152587" cy="1040135"/>
              <a:chOff x="214370" y="340646"/>
              <a:chExt cx="1152587" cy="1040135"/>
            </a:xfrm>
          </p:grpSpPr>
          <p:pic>
            <p:nvPicPr>
              <p:cNvPr id="17" name="Picture 16"/>
              <p:cNvPicPr>
                <a:picLocks noChangeAspect="1"/>
              </p:cNvPicPr>
              <p:nvPr/>
            </p:nvPicPr>
            <p:blipFill>
              <a:blip r:embed="rId4"/>
              <a:stretch>
                <a:fillRect/>
              </a:stretch>
            </p:blipFill>
            <p:spPr>
              <a:xfrm>
                <a:off x="214370" y="371819"/>
                <a:ext cx="1152587" cy="1008962"/>
              </a:xfrm>
              <a:prstGeom prst="rect">
                <a:avLst/>
              </a:prstGeom>
            </p:spPr>
          </p:pic>
          <p:sp>
            <p:nvSpPr>
              <p:cNvPr id="18" name="TextBox 17"/>
              <p:cNvSpPr txBox="1"/>
              <p:nvPr/>
            </p:nvSpPr>
            <p:spPr>
              <a:xfrm>
                <a:off x="403879" y="340646"/>
                <a:ext cx="773570" cy="707886"/>
              </a:xfrm>
              <a:prstGeom prst="rect">
                <a:avLst/>
              </a:prstGeom>
              <a:noFill/>
            </p:spPr>
            <p:txBody>
              <a:bodyPr wrap="square" rtlCol="0">
                <a:spAutoFit/>
              </a:bodyPr>
              <a:lstStyle/>
              <a:p>
                <a:pPr algn="ct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gr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909455"/>
            <a:ext cx="8962274" cy="7353300"/>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strVal val="#ppt_w+.3"/>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4250157817"/>
                  </p:ext>
                </p:extLst>
              </p:nvPr>
            </p:nvGraphicFramePr>
            <p:xfrm>
              <a:off x="5080" y="1"/>
              <a:ext cx="18282920" cy="10299354"/>
            </p:xfrm>
            <a:graphic>
              <a:graphicData uri="http://schemas.openxmlformats.org/drawingml/2006/table">
                <a:tbl>
                  <a:tblPr firstRow="1" firstCol="1" bandRow="1"/>
                  <a:tblGrid>
                    <a:gridCol w="3996047"/>
                    <a:gridCol w="6285873"/>
                    <a:gridCol w="8001000"/>
                  </a:tblGrid>
                  <a:tr h="1218972">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đọc bản vẽ giá đỡ (Hình 4.8)</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r>
                  <a:tr h="1297660">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1. Khung tên</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sản phẩm</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Bộ giá đỡ</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1: 2</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994064">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2. Bảng kê</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30000"/>
                            </a:lnSpc>
                            <a:spcBef>
                              <a:spcPts val="240"/>
                            </a:spcBef>
                            <a:spcAft>
                              <a:spcPts val="240"/>
                            </a:spcAft>
                          </a:pP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a:t>
                          </a: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 số lượng của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đỡ </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Trục  </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006717">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3. Hình biểu diễn</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30000"/>
                            </a:lnSpc>
                            <a:spcBef>
                              <a:spcPts val="240"/>
                            </a:spcBef>
                            <a:spcAft>
                              <a:spcPts val="240"/>
                            </a:spcAft>
                          </a:pP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a:t>
                          </a: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 các hình chiếu</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đứng</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bằng</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nl-NL"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cạnh</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69586">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4. Kích thước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lắp ghép giữa các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xác định khoảng cách giữa các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indent="0" algn="just">
                            <a:lnSpc>
                              <a:spcPct val="130000"/>
                            </a:lnSpc>
                            <a:spcBef>
                              <a:spcPts val="240"/>
                            </a:spcBef>
                            <a:spcAft>
                              <a:spcPts val="240"/>
                            </a:spcAft>
                            <a:buFontTx/>
                            <a:buNone/>
                          </a:pP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- 186, 60, 60.</a:t>
                          </a:r>
                        </a:p>
                        <a:p>
                          <a:pPr marL="0" indent="0" algn="just">
                            <a:lnSpc>
                              <a:spcPct val="130000"/>
                            </a:lnSpc>
                            <a:spcBef>
                              <a:spcPts val="240"/>
                            </a:spcBef>
                            <a:spcAft>
                              <a:spcPts val="240"/>
                            </a:spcAft>
                            <a:buFontTx/>
                            <a:buNone/>
                          </a:pPr>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 Kích</a:t>
                          </a:r>
                          <a:r>
                            <a:rPr lang="vi-VN" sz="3400" i="0" baseline="0" dirty="0" smtClean="0">
                              <a:effectLst/>
                              <a:latin typeface="Arial" panose="020B0604020202020204" pitchFamily="34" charset="0"/>
                              <a:ea typeface="Times New Roman" panose="02020603050405020304" pitchFamily="18" charset="0"/>
                              <a:cs typeface="Arial" panose="020B0604020202020204" pitchFamily="34" charset="0"/>
                            </a:rPr>
                            <a:t> thước lắp giữa chi tiết (1) và (2) là </a:t>
                          </a:r>
                          <a14:m>
                            <m:oMath xmlns:m="http://schemas.openxmlformats.org/officeDocument/2006/math">
                              <m:r>
                                <a:rPr lang="vi-VN" sz="3400" i="1" baseline="0"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20.</a:t>
                          </a:r>
                        </a:p>
                        <a:p>
                          <a:pPr marL="0" indent="0" algn="just">
                            <a:lnSpc>
                              <a:spcPct val="130000"/>
                            </a:lnSpc>
                            <a:spcBef>
                              <a:spcPts val="240"/>
                            </a:spcBef>
                            <a:spcAft>
                              <a:spcPts val="240"/>
                            </a:spcAft>
                            <a:buFontTx/>
                            <a:buNone/>
                          </a:pPr>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  156, 30.</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4250157817"/>
                  </p:ext>
                </p:extLst>
              </p:nvPr>
            </p:nvGraphicFramePr>
            <p:xfrm>
              <a:off x="5080" y="1"/>
              <a:ext cx="18282920" cy="10299354"/>
            </p:xfrm>
            <a:graphic>
              <a:graphicData uri="http://schemas.openxmlformats.org/drawingml/2006/table">
                <a:tbl>
                  <a:tblPr firstRow="1" firstCol="1" bandRow="1"/>
                  <a:tblGrid>
                    <a:gridCol w="3996047"/>
                    <a:gridCol w="6285873"/>
                    <a:gridCol w="8001000"/>
                  </a:tblGrid>
                  <a:tr h="1218972">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đọc bản vẽ giá đỡ (Hình 4.8)</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r>
                  <a:tr h="1302512">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1. Khung tên</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sản phẩm</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Bộ giá đỡ</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1: 2</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994064">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2. Bảng kê</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30000"/>
                            </a:lnSpc>
                            <a:spcBef>
                              <a:spcPts val="240"/>
                            </a:spcBef>
                            <a:spcAft>
                              <a:spcPts val="240"/>
                            </a:spcAft>
                          </a:pP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a:t>
                          </a: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 số lượng của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đỡ </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Trục  </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014220">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3. Hình biểu diễn</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30000"/>
                            </a:lnSpc>
                            <a:spcBef>
                              <a:spcPts val="240"/>
                            </a:spcBef>
                            <a:spcAft>
                              <a:spcPts val="240"/>
                            </a:spcAft>
                          </a:pP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a:t>
                          </a: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 các hình chiếu</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đứng</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bằng</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nl-NL" sz="340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chiếu cạnh</a:t>
                          </a:r>
                          <a:endParaRPr lang="en-US" sz="3400" i="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69586">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4. Kích thước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lắp ghép giữa các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xác định khoảng cách giữa các chi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rotWithShape="0">
                          <a:blip r:embed="rId2"/>
                          <a:stretch>
                            <a:fillRect l="-128637" t="-173506" r="-381" b="-808"/>
                          </a:stretch>
                        </a:blipFill>
                      </a:tcPr>
                    </a:tc>
                  </a:tr>
                </a:tbl>
              </a:graphicData>
            </a:graphic>
          </p:graphicFrame>
        </mc:Fallback>
      </mc:AlternateContent>
    </p:spTree>
    <p:extLst>
      <p:ext uri="{BB962C8B-B14F-4D97-AF65-F5344CB8AC3E}">
        <p14:creationId xmlns:p14="http://schemas.microsoft.com/office/powerpoint/2010/main" val="493380658"/>
      </p:ext>
    </p:extLst>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32004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4" name="Freeform 9"/>
          <p:cNvSpPr/>
          <p:nvPr/>
        </p:nvSpPr>
        <p:spPr>
          <a:xfrm flipV="1">
            <a:off x="144780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5" name="TextBox 14"/>
          <p:cNvSpPr txBox="1"/>
          <p:nvPr/>
        </p:nvSpPr>
        <p:spPr>
          <a:xfrm>
            <a:off x="4409209" y="679240"/>
            <a:ext cx="9525000" cy="1107996"/>
          </a:xfrm>
          <a:prstGeom prst="rect">
            <a:avLst/>
          </a:prstGeom>
          <a:noFill/>
        </p:spPr>
        <p:txBody>
          <a:bodyPr wrap="square" rtlCol="0">
            <a:spAutoFit/>
          </a:bodyPr>
          <a:lstStyle/>
          <a:p>
            <a:pPr algn="ctr"/>
            <a:r>
              <a:rPr lang="vi-VN" sz="6600" b="1" dirty="0" smtClean="0">
                <a:solidFill>
                  <a:schemeClr val="accent2">
                    <a:lumMod val="75000"/>
                  </a:schemeClr>
                </a:solidFill>
                <a:latin typeface="Arial" panose="020B0604020202020204" pitchFamily="34" charset="0"/>
                <a:cs typeface="Arial" panose="020B0604020202020204" pitchFamily="34" charset="0"/>
              </a:rPr>
              <a:t>KHỞI ĐỘNG</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906636" y="2324100"/>
            <a:ext cx="7005145" cy="7086600"/>
          </a:xfrm>
          <a:prstGeom prst="rect">
            <a:avLst/>
          </a:prstGeom>
        </p:spPr>
      </p:pic>
      <p:grpSp>
        <p:nvGrpSpPr>
          <p:cNvPr id="19" name="Group 18"/>
          <p:cNvGrpSpPr/>
          <p:nvPr/>
        </p:nvGrpSpPr>
        <p:grpSpPr>
          <a:xfrm>
            <a:off x="8686800" y="2857500"/>
            <a:ext cx="8077200" cy="5570518"/>
            <a:chOff x="8763000" y="2628900"/>
            <a:chExt cx="8077200" cy="5570518"/>
          </a:xfrm>
        </p:grpSpPr>
        <p:sp>
          <p:nvSpPr>
            <p:cNvPr id="17" name="Rectangle 16"/>
            <p:cNvSpPr/>
            <p:nvPr/>
          </p:nvSpPr>
          <p:spPr>
            <a:xfrm>
              <a:off x="8763000" y="4229100"/>
              <a:ext cx="8077200" cy="3970318"/>
            </a:xfrm>
            <a:prstGeom prst="rect">
              <a:avLst/>
            </a:prstGeom>
          </p:spPr>
          <p:txBody>
            <a:bodyPr wrap="square">
              <a:spAutoFit/>
            </a:bodyPr>
            <a:lstStyle/>
            <a:p>
              <a:pPr algn="just">
                <a:lnSpc>
                  <a:spcPct val="150000"/>
                </a:lnSpc>
              </a:pPr>
              <a:r>
                <a:rPr lang="vi-VN" sz="4200" dirty="0"/>
                <a:t>Hình 4.1 thể hiện một số nội dung cơ bản của một bản vẽ lắp. Bản vẽ đó có những điểm khác biệt nào so với bản vẽ chi tiết?</a:t>
              </a:r>
              <a:endParaRPr lang="en-US" sz="4200"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15418" y="2628900"/>
              <a:ext cx="1543763" cy="1414463"/>
            </a:xfrm>
            <a:prstGeom prst="rect">
              <a:avLst/>
            </a:prstGeom>
          </p:spPr>
        </p:pic>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4326136"/>
              </p:ext>
            </p:extLst>
          </p:nvPr>
        </p:nvGraphicFramePr>
        <p:xfrm>
          <a:off x="5080" y="1"/>
          <a:ext cx="18282920" cy="4457699"/>
        </p:xfrm>
        <a:graphic>
          <a:graphicData uri="http://schemas.openxmlformats.org/drawingml/2006/table">
            <a:tbl>
              <a:tblPr firstRow="1" firstCol="1" bandRow="1"/>
              <a:tblGrid>
                <a:gridCol w="3996047"/>
                <a:gridCol w="6285873"/>
                <a:gridCol w="8001000"/>
              </a:tblGrid>
              <a:tr h="1218972">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30000"/>
                        </a:lnSpc>
                        <a:spcBef>
                          <a:spcPts val="240"/>
                        </a:spcBef>
                        <a:spcAft>
                          <a:spcPts val="240"/>
                        </a:spcAft>
                      </a:pPr>
                      <a:r>
                        <a:rPr lang="vi-VN" sz="34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đọc bản vẽ giá đỡ (Hình 4.8)</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r>
              <a:tr h="1562327">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tích chi 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 Phân</a:t>
                      </a:r>
                      <a:r>
                        <a:rPr lang="vi-VN" sz="3400" i="0" baseline="0" dirty="0" smtClean="0">
                          <a:effectLst/>
                          <a:latin typeface="Arial" panose="020B0604020202020204" pitchFamily="34" charset="0"/>
                          <a:ea typeface="Times New Roman" panose="02020603050405020304" pitchFamily="18" charset="0"/>
                          <a:cs typeface="Arial" panose="020B0604020202020204" pitchFamily="34" charset="0"/>
                        </a:rPr>
                        <a:t> biệt ranh giới của từng chi tiết trên mỗi hình biểu diễn.</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vi-VN"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a:t>
                      </a: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màu chi tiết như Hình 4.1 dưới đây để phân biệt ranh giới mỗi chi tiết.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676400">
                <a:tc>
                  <a:txBody>
                    <a:bodyPr/>
                    <a:lstStyle/>
                    <a:p>
                      <a:pPr algn="l">
                        <a:lnSpc>
                          <a:spcPct val="130000"/>
                        </a:lnSpc>
                        <a:spcBef>
                          <a:spcPts val="240"/>
                        </a:spcBef>
                        <a:spcAft>
                          <a:spcPts val="240"/>
                        </a:spcAft>
                      </a:pPr>
                      <a:r>
                        <a:rPr lang="nl-NL" sz="34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 </a:t>
                      </a:r>
                      <a:r>
                        <a:rPr lang="vi-VN"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Tổng</a:t>
                      </a: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hợp</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30000"/>
                        </a:lnSpc>
                        <a:spcBef>
                          <a:spcPts val="240"/>
                        </a:spcBef>
                        <a:spcAft>
                          <a:spcPts val="240"/>
                        </a:spcAft>
                      </a:pPr>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Trình</a:t>
                      </a:r>
                      <a:r>
                        <a:rPr lang="en-US" sz="3400" i="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tự</a:t>
                      </a:r>
                      <a:r>
                        <a:rPr lang="en-US" sz="3400" i="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tháo</a:t>
                      </a:r>
                      <a:r>
                        <a:rPr lang="en-US" sz="3400" i="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lắp</a:t>
                      </a:r>
                      <a:r>
                        <a:rPr lang="en-US" sz="3400" i="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các</a:t>
                      </a:r>
                      <a:r>
                        <a:rPr lang="en-US" sz="3400" i="0" dirty="0" smtClean="0">
                          <a:effectLst/>
                          <a:latin typeface="Arial" panose="020B0604020202020204" pitchFamily="34" charset="0"/>
                          <a:ea typeface="Times New Roman" panose="02020603050405020304" pitchFamily="18" charset="0"/>
                          <a:cs typeface="Arial" panose="020B0604020202020204" pitchFamily="34" charset="0"/>
                        </a:rPr>
                        <a:t> chi </a:t>
                      </a:r>
                      <a:r>
                        <a:rPr lang="en-US" sz="3400" i="0" dirty="0" err="1" smtClean="0">
                          <a:effectLst/>
                          <a:latin typeface="Arial" panose="020B0604020202020204" pitchFamily="34" charset="0"/>
                          <a:ea typeface="Times New Roman" panose="02020603050405020304" pitchFamily="18" charset="0"/>
                          <a:cs typeface="Arial" panose="020B0604020202020204" pitchFamily="34" charset="0"/>
                        </a:rPr>
                        <a:t>tiết</a:t>
                      </a:r>
                      <a:r>
                        <a:rPr lang="vi-VN" sz="3400" i="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400" i="0" dirty="0">
                        <a:effectLst/>
                        <a:latin typeface="Arial" panose="020B0604020202020204" pitchFamily="34" charset="0"/>
                        <a:ea typeface="Times New Roman" panose="02020603050405020304" pitchFamily="18" charset="0"/>
                        <a:cs typeface="Arial" panose="020B0604020202020204" pitchFamily="34" charset="0"/>
                      </a:endParaRP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0480" marR="30480" algn="just">
                        <a:lnSpc>
                          <a:spcPct val="130000"/>
                        </a:lnSpc>
                        <a:spcBef>
                          <a:spcPts val="100"/>
                        </a:spcBef>
                        <a:spcAft>
                          <a:spcPts val="100"/>
                        </a:spcAft>
                      </a:pPr>
                      <a:r>
                        <a:rPr lang="nl-NL" sz="3400" i="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Tháo chi tiết: </a:t>
                      </a:r>
                      <a:r>
                        <a:rPr lang="vi-VN"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1 - 2</a:t>
                      </a:r>
                    </a:p>
                    <a:p>
                      <a:pPr marL="30480" marR="30480" algn="just">
                        <a:lnSpc>
                          <a:spcPct val="130000"/>
                        </a:lnSpc>
                        <a:spcBef>
                          <a:spcPts val="100"/>
                        </a:spcBef>
                        <a:spcAft>
                          <a:spcPts val="100"/>
                        </a:spcAft>
                      </a:pPr>
                      <a:r>
                        <a:rPr lang="it-IT" sz="3400" i="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Lắp chi tiết: 1 – 2</a:t>
                      </a:r>
                    </a:p>
                  </a:txBody>
                  <a:tcPr marL="60466" marR="6046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1981200" y="4762500"/>
            <a:ext cx="13981789" cy="5232975"/>
            <a:chOff x="1904999" y="4762500"/>
            <a:chExt cx="13981789" cy="52329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9" y="4762500"/>
              <a:ext cx="13981789" cy="4648200"/>
            </a:xfrm>
            <a:prstGeom prst="rect">
              <a:avLst/>
            </a:prstGeom>
          </p:spPr>
        </p:pic>
        <p:sp>
          <p:nvSpPr>
            <p:cNvPr id="4" name="TextBox 3"/>
            <p:cNvSpPr txBox="1"/>
            <p:nvPr/>
          </p:nvSpPr>
          <p:spPr>
            <a:xfrm>
              <a:off x="5314494" y="9410700"/>
              <a:ext cx="7162800" cy="584775"/>
            </a:xfrm>
            <a:prstGeom prst="rect">
              <a:avLst/>
            </a:prstGeom>
            <a:noFill/>
          </p:spPr>
          <p:txBody>
            <a:bodyPr wrap="square" rtlCol="0">
              <a:spAutoFit/>
            </a:bodyPr>
            <a:lstStyle/>
            <a:p>
              <a:pPr algn="ctr"/>
              <a:r>
                <a:rPr lang="vi-VN" sz="3200" b="1" i="1" dirty="0" smtClean="0">
                  <a:solidFill>
                    <a:srgbClr val="002060"/>
                  </a:solidFill>
                  <a:latin typeface="Arial" panose="020B0604020202020204" pitchFamily="34" charset="0"/>
                  <a:cs typeface="Arial" panose="020B0604020202020204" pitchFamily="34" charset="0"/>
                </a:rPr>
                <a:t>Hình 4.1. </a:t>
              </a:r>
              <a:r>
                <a:rPr lang="vi-VN" sz="3200" i="1" dirty="0" smtClean="0">
                  <a:solidFill>
                    <a:srgbClr val="002060"/>
                  </a:solidFill>
                  <a:latin typeface="Arial" panose="020B0604020202020204" pitchFamily="34" charset="0"/>
                  <a:cs typeface="Arial" panose="020B0604020202020204" pitchFamily="34" charset="0"/>
                </a:rPr>
                <a:t>Tô màu mỗi chi tiết</a:t>
              </a:r>
              <a:endParaRPr lang="en-US" sz="3200" b="1" i="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75593497"/>
      </p:ext>
    </p:extLst>
  </p:cSld>
  <p:clrMapOvr>
    <a:masterClrMapping/>
  </p:clrMapOvr>
  <p:transition spd="med">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2"/>
          <p:cNvSpPr txBox="1"/>
          <p:nvPr/>
        </p:nvSpPr>
        <p:spPr>
          <a:xfrm>
            <a:off x="4191000" y="723900"/>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VẬN DỤNG</a:t>
            </a:r>
            <a:endParaRPr lang="en-US" sz="6600" b="1" dirty="0">
              <a:solidFill>
                <a:schemeClr val="tx2">
                  <a:lumMod val="75000"/>
                </a:schemeClr>
              </a:solidFill>
              <a:latin typeface="Arial" panose="020B0604020202020204" pitchFamily="34" charset="0"/>
              <a:cs typeface="Arial" panose="020B0604020202020204" pitchFamily="34" charset="0"/>
            </a:endParaRPr>
          </a:p>
        </p:txBody>
      </p:sp>
      <p:grpSp>
        <p:nvGrpSpPr>
          <p:cNvPr id="68" name="Group 67"/>
          <p:cNvGrpSpPr/>
          <p:nvPr/>
        </p:nvGrpSpPr>
        <p:grpSpPr>
          <a:xfrm>
            <a:off x="5410200" y="3171509"/>
            <a:ext cx="11811000" cy="4660900"/>
            <a:chOff x="5410200" y="3171509"/>
            <a:chExt cx="11811000" cy="4660900"/>
          </a:xfrm>
        </p:grpSpPr>
        <p:grpSp>
          <p:nvGrpSpPr>
            <p:cNvPr id="66" name="Group 11"/>
            <p:cNvGrpSpPr/>
            <p:nvPr/>
          </p:nvGrpSpPr>
          <p:grpSpPr>
            <a:xfrm flipH="1">
              <a:off x="5410200" y="3171509"/>
              <a:ext cx="11811000" cy="4660900"/>
              <a:chOff x="0" y="0"/>
              <a:chExt cx="6238240" cy="2012950"/>
            </a:xfrm>
            <a:solidFill>
              <a:schemeClr val="accent3">
                <a:lumMod val="40000"/>
                <a:lumOff val="60000"/>
              </a:schemeClr>
            </a:solidFill>
          </p:grpSpPr>
          <p:sp>
            <p:nvSpPr>
              <p:cNvPr id="67"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3">
                  <a:lumMod val="40000"/>
                  <a:lumOff val="60000"/>
                </a:schemeClr>
              </a:solidFill>
            </p:spPr>
          </p:sp>
        </p:grpSp>
        <p:sp>
          <p:nvSpPr>
            <p:cNvPr id="61" name="Rectangle 60"/>
            <p:cNvSpPr/>
            <p:nvPr/>
          </p:nvSpPr>
          <p:spPr>
            <a:xfrm>
              <a:off x="7391400" y="3540815"/>
              <a:ext cx="8991600" cy="3785652"/>
            </a:xfrm>
            <a:prstGeom prst="rect">
              <a:avLst/>
            </a:prstGeom>
          </p:spPr>
          <p:txBody>
            <a:bodyPr wrap="square">
              <a:spAutoFit/>
            </a:bodyPr>
            <a:lstStyle/>
            <a:p>
              <a:pPr algn="just">
                <a:lnSpc>
                  <a:spcPct val="150000"/>
                </a:lnSpc>
              </a:pPr>
              <a:r>
                <a:rPr lang="vi-VN" sz="4000" dirty="0"/>
                <a:t>Lựa chọn một sản phẩm đơn giản trong gia đình và cho biết sản phẩm đó được tạo bởi bao nhiêu chi tiết? Vai trò của từng chi tiết trong sản phẩm.</a:t>
              </a:r>
              <a:endParaRPr lang="en-US" sz="4000" dirty="0"/>
            </a:p>
          </p:txBody>
        </p:sp>
      </p:grpSp>
      <p:pic>
        <p:nvPicPr>
          <p:cNvPr id="62" name="Picture 61"/>
          <p:cNvPicPr>
            <a:picLocks noChangeAspect="1"/>
          </p:cNvPicPr>
          <p:nvPr/>
        </p:nvPicPr>
        <p:blipFill>
          <a:blip r:embed="rId2"/>
          <a:stretch>
            <a:fillRect/>
          </a:stretch>
        </p:blipFill>
        <p:spPr>
          <a:xfrm>
            <a:off x="0" y="-190500"/>
            <a:ext cx="2932384" cy="2515069"/>
          </a:xfrm>
          <a:prstGeom prst="rect">
            <a:avLst/>
          </a:prstGeom>
        </p:spPr>
      </p:pic>
      <p:pic>
        <p:nvPicPr>
          <p:cNvPr id="63" name="Picture 62"/>
          <p:cNvPicPr>
            <a:picLocks noChangeAspect="1"/>
          </p:cNvPicPr>
          <p:nvPr/>
        </p:nvPicPr>
        <p:blipFill>
          <a:blip r:embed="rId2"/>
          <a:stretch>
            <a:fillRect/>
          </a:stretch>
        </p:blipFill>
        <p:spPr>
          <a:xfrm flipH="1">
            <a:off x="15355616" y="-190500"/>
            <a:ext cx="2932384" cy="2515069"/>
          </a:xfrm>
          <a:prstGeom prst="rect">
            <a:avLst/>
          </a:prstGeom>
        </p:spPr>
      </p:pic>
      <p:pic>
        <p:nvPicPr>
          <p:cNvPr id="64" name="Picture 63"/>
          <p:cNvPicPr>
            <a:picLocks noChangeAspect="1"/>
          </p:cNvPicPr>
          <p:nvPr/>
        </p:nvPicPr>
        <p:blipFill>
          <a:blip r:embed="rId3"/>
          <a:stretch>
            <a:fillRect/>
          </a:stretch>
        </p:blipFill>
        <p:spPr>
          <a:xfrm flipH="1">
            <a:off x="1219200" y="4702271"/>
            <a:ext cx="4343677" cy="55847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5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anim calcmode="lin" valueType="num">
                                      <p:cBhvr>
                                        <p:cTn id="13" dur="500" fill="hold"/>
                                        <p:tgtEl>
                                          <p:spTgt spid="68"/>
                                        </p:tgtEl>
                                        <p:attrNameLst>
                                          <p:attrName>ppt_x</p:attrName>
                                        </p:attrNameLst>
                                      </p:cBhvr>
                                      <p:tavLst>
                                        <p:tav tm="0">
                                          <p:val>
                                            <p:strVal val="#ppt_x"/>
                                          </p:val>
                                        </p:tav>
                                        <p:tav tm="100000">
                                          <p:val>
                                            <p:strVal val="#ppt_x"/>
                                          </p:val>
                                        </p:tav>
                                      </p:tavLst>
                                    </p:anim>
                                    <p:anim calcmode="lin" valueType="num">
                                      <p:cBhvr>
                                        <p:cTn id="14"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1762" y="5773766"/>
            <a:ext cx="9042909" cy="9026468"/>
          </a:xfrm>
          <a:custGeom>
            <a:avLst/>
            <a:gdLst/>
            <a:ahLst/>
            <a:cxnLst/>
            <a:rect l="l" t="t" r="r" b="b"/>
            <a:pathLst>
              <a:path w="9042909" h="9026468">
                <a:moveTo>
                  <a:pt x="0" y="0"/>
                </a:moveTo>
                <a:lnTo>
                  <a:pt x="9042909" y="0"/>
                </a:lnTo>
                <a:lnTo>
                  <a:pt x="9042909" y="9026468"/>
                </a:lnTo>
                <a:lnTo>
                  <a:pt x="0" y="9026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105539" y="3295719"/>
            <a:ext cx="4952361" cy="4881017"/>
            <a:chOff x="0" y="0"/>
            <a:chExt cx="3736132" cy="3682310"/>
          </a:xfrm>
        </p:grpSpPr>
        <p:sp>
          <p:nvSpPr>
            <p:cNvPr id="4" name="Freeform 4"/>
            <p:cNvSpPr/>
            <p:nvPr/>
          </p:nvSpPr>
          <p:spPr>
            <a:xfrm>
              <a:off x="0" y="0"/>
              <a:ext cx="3736132" cy="3682310"/>
            </a:xfrm>
            <a:custGeom>
              <a:avLst/>
              <a:gdLst/>
              <a:ahLst/>
              <a:cxnLst/>
              <a:rect l="l" t="t" r="r" b="b"/>
              <a:pathLst>
                <a:path w="3736132" h="3682310">
                  <a:moveTo>
                    <a:pt x="0" y="0"/>
                  </a:moveTo>
                  <a:lnTo>
                    <a:pt x="3736132" y="0"/>
                  </a:lnTo>
                  <a:lnTo>
                    <a:pt x="3736132" y="3682310"/>
                  </a:lnTo>
                  <a:lnTo>
                    <a:pt x="0" y="3682310"/>
                  </a:lnTo>
                  <a:close/>
                </a:path>
              </a:pathLst>
            </a:custGeom>
            <a:solidFill>
              <a:srgbClr val="FFFFFF"/>
            </a:solidFill>
            <a:ln w="38100">
              <a:solidFill>
                <a:srgbClr val="FF68D4"/>
              </a:solidFill>
            </a:ln>
          </p:spPr>
        </p:sp>
        <p:sp>
          <p:nvSpPr>
            <p:cNvPr id="5" name="TextBox 5"/>
            <p:cNvSpPr txBox="1"/>
            <p:nvPr/>
          </p:nvSpPr>
          <p:spPr>
            <a:xfrm>
              <a:off x="0" y="-28575"/>
              <a:ext cx="812800" cy="841375"/>
            </a:xfrm>
            <a:prstGeom prst="rect">
              <a:avLst/>
            </a:prstGeom>
          </p:spPr>
          <p:txBody>
            <a:bodyPr lIns="254000" tIns="254000" rIns="254000" bIns="254000" rtlCol="0" anchor="ctr"/>
            <a:lstStyle/>
            <a:p>
              <a:pPr>
                <a:lnSpc>
                  <a:spcPts val="2520"/>
                </a:lnSpc>
              </a:pPr>
              <a:endParaRPr/>
            </a:p>
          </p:txBody>
        </p:sp>
      </p:grpSp>
      <p:grpSp>
        <p:nvGrpSpPr>
          <p:cNvPr id="6" name="Group 6"/>
          <p:cNvGrpSpPr/>
          <p:nvPr/>
        </p:nvGrpSpPr>
        <p:grpSpPr>
          <a:xfrm>
            <a:off x="6667819" y="3295719"/>
            <a:ext cx="4952361" cy="4881017"/>
            <a:chOff x="0" y="0"/>
            <a:chExt cx="3736132" cy="3682310"/>
          </a:xfrm>
        </p:grpSpPr>
        <p:sp>
          <p:nvSpPr>
            <p:cNvPr id="7" name="Freeform 7"/>
            <p:cNvSpPr/>
            <p:nvPr/>
          </p:nvSpPr>
          <p:spPr>
            <a:xfrm>
              <a:off x="0" y="0"/>
              <a:ext cx="3736132" cy="3682310"/>
            </a:xfrm>
            <a:custGeom>
              <a:avLst/>
              <a:gdLst/>
              <a:ahLst/>
              <a:cxnLst/>
              <a:rect l="l" t="t" r="r" b="b"/>
              <a:pathLst>
                <a:path w="3736132" h="3682310">
                  <a:moveTo>
                    <a:pt x="0" y="0"/>
                  </a:moveTo>
                  <a:lnTo>
                    <a:pt x="3736132" y="0"/>
                  </a:lnTo>
                  <a:lnTo>
                    <a:pt x="3736132" y="3682310"/>
                  </a:lnTo>
                  <a:lnTo>
                    <a:pt x="0" y="3682310"/>
                  </a:lnTo>
                  <a:close/>
                </a:path>
              </a:pathLst>
            </a:custGeom>
            <a:solidFill>
              <a:srgbClr val="FFFFFF"/>
            </a:solidFill>
            <a:ln w="38100">
              <a:solidFill>
                <a:srgbClr val="FF68D4"/>
              </a:solidFill>
            </a:ln>
          </p:spPr>
        </p:sp>
        <p:sp>
          <p:nvSpPr>
            <p:cNvPr id="8" name="TextBox 8"/>
            <p:cNvSpPr txBox="1"/>
            <p:nvPr/>
          </p:nvSpPr>
          <p:spPr>
            <a:xfrm>
              <a:off x="0" y="-28575"/>
              <a:ext cx="812800" cy="841375"/>
            </a:xfrm>
            <a:prstGeom prst="rect">
              <a:avLst/>
            </a:prstGeom>
          </p:spPr>
          <p:txBody>
            <a:bodyPr lIns="254000" tIns="254000" rIns="254000" bIns="254000" rtlCol="0" anchor="ctr"/>
            <a:lstStyle/>
            <a:p>
              <a:pPr>
                <a:lnSpc>
                  <a:spcPts val="2520"/>
                </a:lnSpc>
              </a:pPr>
              <a:endParaRPr/>
            </a:p>
          </p:txBody>
        </p:sp>
      </p:grpSp>
      <p:grpSp>
        <p:nvGrpSpPr>
          <p:cNvPr id="9" name="Group 9"/>
          <p:cNvGrpSpPr/>
          <p:nvPr/>
        </p:nvGrpSpPr>
        <p:grpSpPr>
          <a:xfrm>
            <a:off x="12306939" y="3295719"/>
            <a:ext cx="4952361" cy="4881017"/>
            <a:chOff x="0" y="0"/>
            <a:chExt cx="3736132" cy="3682310"/>
          </a:xfrm>
        </p:grpSpPr>
        <p:sp>
          <p:nvSpPr>
            <p:cNvPr id="10" name="Freeform 10"/>
            <p:cNvSpPr/>
            <p:nvPr/>
          </p:nvSpPr>
          <p:spPr>
            <a:xfrm>
              <a:off x="0" y="0"/>
              <a:ext cx="3736132" cy="3682310"/>
            </a:xfrm>
            <a:custGeom>
              <a:avLst/>
              <a:gdLst/>
              <a:ahLst/>
              <a:cxnLst/>
              <a:rect l="l" t="t" r="r" b="b"/>
              <a:pathLst>
                <a:path w="3736132" h="3682310">
                  <a:moveTo>
                    <a:pt x="0" y="0"/>
                  </a:moveTo>
                  <a:lnTo>
                    <a:pt x="3736132" y="0"/>
                  </a:lnTo>
                  <a:lnTo>
                    <a:pt x="3736132" y="3682310"/>
                  </a:lnTo>
                  <a:lnTo>
                    <a:pt x="0" y="3682310"/>
                  </a:lnTo>
                  <a:close/>
                </a:path>
              </a:pathLst>
            </a:custGeom>
            <a:solidFill>
              <a:srgbClr val="FFFFFF"/>
            </a:solidFill>
            <a:ln w="38100">
              <a:solidFill>
                <a:srgbClr val="FF68D4"/>
              </a:solidFill>
            </a:ln>
          </p:spPr>
        </p:sp>
        <p:sp>
          <p:nvSpPr>
            <p:cNvPr id="11" name="TextBox 11"/>
            <p:cNvSpPr txBox="1"/>
            <p:nvPr/>
          </p:nvSpPr>
          <p:spPr>
            <a:xfrm>
              <a:off x="0" y="-28575"/>
              <a:ext cx="812800" cy="841375"/>
            </a:xfrm>
            <a:prstGeom prst="rect">
              <a:avLst/>
            </a:prstGeom>
          </p:spPr>
          <p:txBody>
            <a:bodyPr lIns="254000" tIns="254000" rIns="254000" bIns="254000" rtlCol="0" anchor="ctr"/>
            <a:lstStyle/>
            <a:p>
              <a:pPr>
                <a:lnSpc>
                  <a:spcPts val="2520"/>
                </a:lnSpc>
              </a:pPr>
              <a:endParaRPr/>
            </a:p>
          </p:txBody>
        </p:sp>
      </p:grpSp>
      <p:grpSp>
        <p:nvGrpSpPr>
          <p:cNvPr id="21" name="Group 21"/>
          <p:cNvGrpSpPr/>
          <p:nvPr/>
        </p:nvGrpSpPr>
        <p:grpSpPr>
          <a:xfrm>
            <a:off x="1538304" y="3696760"/>
            <a:ext cx="1210897" cy="1210897"/>
            <a:chOff x="0" y="0"/>
            <a:chExt cx="1614529" cy="1614529"/>
          </a:xfrm>
        </p:grpSpPr>
        <p:grpSp>
          <p:nvGrpSpPr>
            <p:cNvPr id="22" name="Group 22"/>
            <p:cNvGrpSpPr/>
            <p:nvPr/>
          </p:nvGrpSpPr>
          <p:grpSpPr>
            <a:xfrm>
              <a:off x="0" y="0"/>
              <a:ext cx="1614529" cy="1614529"/>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8D4"/>
              </a:solidFill>
            </p:spPr>
          </p:sp>
        </p:grpSp>
        <p:sp>
          <p:nvSpPr>
            <p:cNvPr id="24" name="TextBox 24"/>
            <p:cNvSpPr txBox="1"/>
            <p:nvPr/>
          </p:nvSpPr>
          <p:spPr>
            <a:xfrm>
              <a:off x="274835" y="364881"/>
              <a:ext cx="1064860" cy="889132"/>
            </a:xfrm>
            <a:prstGeom prst="rect">
              <a:avLst/>
            </a:prstGeom>
          </p:spPr>
          <p:txBody>
            <a:bodyPr lIns="0" tIns="0" rIns="0" bIns="0" rtlCol="0" anchor="t">
              <a:spAutoFit/>
            </a:bodyPr>
            <a:lstStyle/>
            <a:p>
              <a:pPr algn="ctr">
                <a:lnSpc>
                  <a:spcPts val="5199"/>
                </a:lnSpc>
              </a:pPr>
              <a:r>
                <a:rPr lang="en-US" sz="4400" b="1" dirty="0">
                  <a:solidFill>
                    <a:srgbClr val="FFFFFF"/>
                  </a:solidFill>
                  <a:latin typeface="Arial" panose="020B0604020202020204" pitchFamily="34" charset="0"/>
                  <a:cs typeface="Arial" panose="020B0604020202020204" pitchFamily="34" charset="0"/>
                </a:rPr>
                <a:t>01</a:t>
              </a:r>
            </a:p>
          </p:txBody>
        </p:sp>
      </p:grpSp>
      <p:grpSp>
        <p:nvGrpSpPr>
          <p:cNvPr id="25" name="Group 25"/>
          <p:cNvGrpSpPr/>
          <p:nvPr/>
        </p:nvGrpSpPr>
        <p:grpSpPr>
          <a:xfrm>
            <a:off x="7100585" y="3696760"/>
            <a:ext cx="1210897" cy="1210897"/>
            <a:chOff x="0" y="0"/>
            <a:chExt cx="1614529" cy="1614529"/>
          </a:xfrm>
        </p:grpSpPr>
        <p:grpSp>
          <p:nvGrpSpPr>
            <p:cNvPr id="26" name="Group 26"/>
            <p:cNvGrpSpPr/>
            <p:nvPr/>
          </p:nvGrpSpPr>
          <p:grpSpPr>
            <a:xfrm>
              <a:off x="0" y="0"/>
              <a:ext cx="1614529" cy="1614529"/>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8D4"/>
              </a:solidFill>
            </p:spPr>
          </p:sp>
        </p:grpSp>
        <p:sp>
          <p:nvSpPr>
            <p:cNvPr id="28" name="TextBox 28"/>
            <p:cNvSpPr txBox="1"/>
            <p:nvPr/>
          </p:nvSpPr>
          <p:spPr>
            <a:xfrm>
              <a:off x="274835" y="364881"/>
              <a:ext cx="1064860" cy="889132"/>
            </a:xfrm>
            <a:prstGeom prst="rect">
              <a:avLst/>
            </a:prstGeom>
          </p:spPr>
          <p:txBody>
            <a:bodyPr lIns="0" tIns="0" rIns="0" bIns="0" rtlCol="0" anchor="t">
              <a:spAutoFit/>
            </a:bodyPr>
            <a:lstStyle/>
            <a:p>
              <a:pPr algn="ctr">
                <a:lnSpc>
                  <a:spcPts val="5199"/>
                </a:lnSpc>
              </a:pPr>
              <a:r>
                <a:rPr lang="en-US" sz="4400" b="1">
                  <a:solidFill>
                    <a:srgbClr val="FFFFFF"/>
                  </a:solidFill>
                  <a:latin typeface="Arial" panose="020B0604020202020204" pitchFamily="34" charset="0"/>
                  <a:cs typeface="Arial" panose="020B0604020202020204" pitchFamily="34" charset="0"/>
                </a:rPr>
                <a:t>02</a:t>
              </a:r>
            </a:p>
          </p:txBody>
        </p:sp>
      </p:grpSp>
      <p:grpSp>
        <p:nvGrpSpPr>
          <p:cNvPr id="29" name="Group 29"/>
          <p:cNvGrpSpPr/>
          <p:nvPr/>
        </p:nvGrpSpPr>
        <p:grpSpPr>
          <a:xfrm>
            <a:off x="12739704" y="3696760"/>
            <a:ext cx="1210897" cy="1210897"/>
            <a:chOff x="0" y="0"/>
            <a:chExt cx="1614529" cy="1614529"/>
          </a:xfrm>
        </p:grpSpPr>
        <p:grpSp>
          <p:nvGrpSpPr>
            <p:cNvPr id="30" name="Group 30"/>
            <p:cNvGrpSpPr/>
            <p:nvPr/>
          </p:nvGrpSpPr>
          <p:grpSpPr>
            <a:xfrm>
              <a:off x="0" y="0"/>
              <a:ext cx="1614529" cy="1614529"/>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8D4"/>
              </a:solidFill>
            </p:spPr>
          </p:sp>
        </p:grpSp>
        <p:sp>
          <p:nvSpPr>
            <p:cNvPr id="32" name="TextBox 32"/>
            <p:cNvSpPr txBox="1"/>
            <p:nvPr/>
          </p:nvSpPr>
          <p:spPr>
            <a:xfrm>
              <a:off x="274835" y="364881"/>
              <a:ext cx="1064860" cy="889132"/>
            </a:xfrm>
            <a:prstGeom prst="rect">
              <a:avLst/>
            </a:prstGeom>
          </p:spPr>
          <p:txBody>
            <a:bodyPr lIns="0" tIns="0" rIns="0" bIns="0" rtlCol="0" anchor="t">
              <a:spAutoFit/>
            </a:bodyPr>
            <a:lstStyle/>
            <a:p>
              <a:pPr algn="ctr">
                <a:lnSpc>
                  <a:spcPts val="5199"/>
                </a:lnSpc>
              </a:pPr>
              <a:r>
                <a:rPr lang="en-US" sz="4400" b="1">
                  <a:solidFill>
                    <a:srgbClr val="FFFFFF"/>
                  </a:solidFill>
                  <a:latin typeface="Arial" panose="020B0604020202020204" pitchFamily="34" charset="0"/>
                  <a:cs typeface="Arial" panose="020B0604020202020204" pitchFamily="34" charset="0"/>
                </a:rPr>
                <a:t>03</a:t>
              </a:r>
            </a:p>
          </p:txBody>
        </p:sp>
      </p:grpSp>
      <p:sp>
        <p:nvSpPr>
          <p:cNvPr id="33" name="TextBox 33"/>
          <p:cNvSpPr txBox="1"/>
          <p:nvPr/>
        </p:nvSpPr>
        <p:spPr>
          <a:xfrm>
            <a:off x="3543299" y="1003869"/>
            <a:ext cx="11201400" cy="1231363"/>
          </a:xfrm>
          <a:prstGeom prst="rect">
            <a:avLst/>
          </a:prstGeom>
        </p:spPr>
        <p:txBody>
          <a:bodyPr lIns="0" tIns="0" rIns="0" bIns="0" rtlCol="0" anchor="t">
            <a:spAutoFit/>
          </a:bodyPr>
          <a:lstStyle/>
          <a:p>
            <a:pPr algn="ctr">
              <a:lnSpc>
                <a:spcPts val="10800"/>
              </a:lnSpc>
            </a:pPr>
            <a:r>
              <a:rPr lang="vi-VN" sz="6600" b="1" dirty="0" smtClean="0">
                <a:solidFill>
                  <a:schemeClr val="accent1">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1">
                  <a:lumMod val="75000"/>
                </a:schemeClr>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4"/>
          <a:stretch>
            <a:fillRect/>
          </a:stretch>
        </p:blipFill>
        <p:spPr>
          <a:xfrm>
            <a:off x="14983690" y="979624"/>
            <a:ext cx="3290455" cy="1534033"/>
          </a:xfrm>
          <a:prstGeom prst="rect">
            <a:avLst/>
          </a:prstGeom>
        </p:spPr>
      </p:pic>
      <p:sp>
        <p:nvSpPr>
          <p:cNvPr id="42" name="TextBox 41"/>
          <p:cNvSpPr txBox="1"/>
          <p:nvPr/>
        </p:nvSpPr>
        <p:spPr>
          <a:xfrm>
            <a:off x="1361692" y="5403442"/>
            <a:ext cx="4440054" cy="1938992"/>
          </a:xfrm>
          <a:prstGeom prst="rect">
            <a:avLst/>
          </a:prstGeom>
          <a:no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Ghi nhớ kiến thức đã học trong bài</a:t>
            </a:r>
            <a:endParaRPr lang="en-US" sz="4000" dirty="0">
              <a:latin typeface="Arial" panose="020B0604020202020204" pitchFamily="34" charset="0"/>
              <a:cs typeface="Arial" panose="020B0604020202020204" pitchFamily="34" charset="0"/>
            </a:endParaRPr>
          </a:p>
        </p:txBody>
      </p:sp>
      <p:sp>
        <p:nvSpPr>
          <p:cNvPr id="43" name="TextBox 42"/>
          <p:cNvSpPr txBox="1"/>
          <p:nvPr/>
        </p:nvSpPr>
        <p:spPr>
          <a:xfrm>
            <a:off x="6852885" y="5403442"/>
            <a:ext cx="4582228" cy="1938992"/>
          </a:xfrm>
          <a:prstGeom prst="rect">
            <a:avLst/>
          </a:prstGeom>
          <a:no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Hoàn thành bài tập phần Vận dụng</a:t>
            </a:r>
            <a:endParaRPr lang="en-US" sz="4000" dirty="0">
              <a:latin typeface="Arial" panose="020B0604020202020204" pitchFamily="34" charset="0"/>
              <a:cs typeface="Arial" panose="020B0604020202020204" pitchFamily="34" charset="0"/>
            </a:endParaRPr>
          </a:p>
        </p:txBody>
      </p:sp>
      <p:sp>
        <p:nvSpPr>
          <p:cNvPr id="44" name="TextBox 43"/>
          <p:cNvSpPr txBox="1"/>
          <p:nvPr/>
        </p:nvSpPr>
        <p:spPr>
          <a:xfrm>
            <a:off x="12563092" y="5433598"/>
            <a:ext cx="4505708"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5</a:t>
            </a:r>
            <a:r>
              <a:rPr lang="vi-VN" sz="4000" b="1" dirty="0">
                <a:latin typeface="Arial" panose="020B0604020202020204" pitchFamily="34" charset="0"/>
                <a:cs typeface="Arial" panose="020B0604020202020204" pitchFamily="34" charset="0"/>
              </a:rPr>
              <a:t>:</a:t>
            </a:r>
            <a:r>
              <a:rPr lang="vi-VN" sz="4000" b="1"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Bản vẽ nhà</a:t>
            </a:r>
            <a:endParaRPr lang="en-US" sz="4000"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00300"/>
            <a:ext cx="18288000" cy="426719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76300" y="2755143"/>
            <a:ext cx="16535400" cy="3557512"/>
          </a:xfrm>
          <a:prstGeom prst="rect">
            <a:avLst/>
          </a:prstGeom>
          <a:noFill/>
        </p:spPr>
        <p:txBody>
          <a:bodyPr wrap="square" rtlCol="0">
            <a:spAutoFit/>
          </a:bodyPr>
          <a:lstStyle/>
          <a:p>
            <a:pPr algn="ctr">
              <a:lnSpc>
                <a:spcPct val="150000"/>
              </a:lnSpc>
            </a:pPr>
            <a:r>
              <a:rPr lang="vi-VN" sz="8000" b="1" dirty="0" smtClean="0">
                <a:solidFill>
                  <a:schemeClr val="accent4">
                    <a:lumMod val="50000"/>
                  </a:schemeClr>
                </a:solidFill>
                <a:latin typeface="Arial" panose="020B0604020202020204" pitchFamily="34" charset="0"/>
                <a:cs typeface="Arial" panose="020B0604020202020204" pitchFamily="34" charset="0"/>
              </a:rPr>
              <a:t>CẢM ƠN CÁC EM ĐÃ </a:t>
            </a:r>
          </a:p>
          <a:p>
            <a:pPr algn="ctr">
              <a:lnSpc>
                <a:spcPct val="150000"/>
              </a:lnSpc>
            </a:pPr>
            <a:r>
              <a:rPr lang="vi-VN" sz="8000" b="1" dirty="0" smtClean="0">
                <a:solidFill>
                  <a:schemeClr val="accent4">
                    <a:lumMod val="50000"/>
                  </a:schemeClr>
                </a:solidFill>
                <a:latin typeface="Arial" panose="020B0604020202020204" pitchFamily="34" charset="0"/>
                <a:cs typeface="Arial" panose="020B0604020202020204" pitchFamily="34" charset="0"/>
              </a:rPr>
              <a:t>THEO DÕI BÀI GIẢNG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sp>
        <p:nvSpPr>
          <p:cNvPr id="5" name="Freeform 13"/>
          <p:cNvSpPr/>
          <p:nvPr/>
        </p:nvSpPr>
        <p:spPr>
          <a:xfrm>
            <a:off x="20782" y="-15393"/>
            <a:ext cx="4167292" cy="2568094"/>
          </a:xfrm>
          <a:custGeom>
            <a:avLst/>
            <a:gdLst/>
            <a:ahLst/>
            <a:cxnLst/>
            <a:rect l="l" t="t" r="r" b="b"/>
            <a:pathLst>
              <a:path w="3338580" h="2057400">
                <a:moveTo>
                  <a:pt x="0" y="0"/>
                </a:moveTo>
                <a:lnTo>
                  <a:pt x="3338580" y="0"/>
                </a:lnTo>
                <a:lnTo>
                  <a:pt x="3338580" y="2057400"/>
                </a:lnTo>
                <a:lnTo>
                  <a:pt x="0" y="2057400"/>
                </a:lnTo>
                <a:lnTo>
                  <a:pt x="0" y="0"/>
                </a:lnTo>
                <a:close/>
              </a:path>
            </a:pathLst>
          </a:custGeom>
          <a:blipFill>
            <a:blip r:embed="rId3">
              <a:extLst>
                <a:ext uri="{96DAC541-7B7A-43D3-8B79-37D633B846F1}">
                  <asvg:svgBlip xmlns:asvg="http://schemas.microsoft.com/office/drawing/2016/SVG/main" xmlns="" r:embed="rId24"/>
                </a:ext>
              </a:extLst>
            </a:blip>
            <a:stretch>
              <a:fillRect/>
            </a:stretch>
          </a:blipFill>
        </p:spPr>
      </p:sp>
      <p:pic>
        <p:nvPicPr>
          <p:cNvPr id="4" name="Picture 3"/>
          <p:cNvPicPr>
            <a:picLocks noChangeAspect="1"/>
          </p:cNvPicPr>
          <p:nvPr/>
        </p:nvPicPr>
        <p:blipFill>
          <a:blip r:embed="rId25"/>
          <a:stretch>
            <a:fillRect/>
          </a:stretch>
        </p:blipFill>
        <p:spPr>
          <a:xfrm>
            <a:off x="5029200" y="7497233"/>
            <a:ext cx="8763000" cy="2789767"/>
          </a:xfrm>
          <a:prstGeom prst="rect">
            <a:avLst/>
          </a:prstGeom>
        </p:spPr>
      </p:pic>
    </p:spTree>
    <p:extLst>
      <p:ext uri="{BB962C8B-B14F-4D97-AF65-F5344CB8AC3E}">
        <p14:creationId xmlns:p14="http://schemas.microsoft.com/office/powerpoint/2010/main" val="741613851"/>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32004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4" name="Freeform 9"/>
          <p:cNvSpPr/>
          <p:nvPr/>
        </p:nvSpPr>
        <p:spPr>
          <a:xfrm flipV="1">
            <a:off x="144780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5" name="TextBox 14"/>
          <p:cNvSpPr txBox="1"/>
          <p:nvPr/>
        </p:nvSpPr>
        <p:spPr>
          <a:xfrm>
            <a:off x="4409209" y="679240"/>
            <a:ext cx="9525000" cy="1107996"/>
          </a:xfrm>
          <a:prstGeom prst="rect">
            <a:avLst/>
          </a:prstGeom>
          <a:noFill/>
        </p:spPr>
        <p:txBody>
          <a:bodyPr wrap="square" rtlCol="0">
            <a:spAutoFit/>
          </a:bodyPr>
          <a:lstStyle/>
          <a:p>
            <a:pPr algn="ctr"/>
            <a:r>
              <a:rPr lang="vi-VN" sz="6600" b="1" dirty="0" smtClean="0">
                <a:solidFill>
                  <a:schemeClr val="accent2">
                    <a:lumMod val="75000"/>
                  </a:schemeClr>
                </a:solidFill>
                <a:latin typeface="Arial" panose="020B0604020202020204" pitchFamily="34" charset="0"/>
                <a:cs typeface="Arial" panose="020B0604020202020204" pitchFamily="34" charset="0"/>
              </a:rPr>
              <a:t>KHỞI ĐỘNG</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906636" y="2324100"/>
            <a:ext cx="7005145" cy="7086600"/>
          </a:xfrm>
          <a:prstGeom prst="rect">
            <a:avLst/>
          </a:prstGeom>
        </p:spPr>
      </p:pic>
      <p:grpSp>
        <p:nvGrpSpPr>
          <p:cNvPr id="4" name="Group 3"/>
          <p:cNvGrpSpPr/>
          <p:nvPr/>
        </p:nvGrpSpPr>
        <p:grpSpPr>
          <a:xfrm>
            <a:off x="7772400" y="2781300"/>
            <a:ext cx="10210800" cy="4248169"/>
            <a:chOff x="7696200" y="3257530"/>
            <a:chExt cx="10210800" cy="4248169"/>
          </a:xfrm>
        </p:grpSpPr>
        <p:grpSp>
          <p:nvGrpSpPr>
            <p:cNvPr id="10" name="Group 11"/>
            <p:cNvGrpSpPr/>
            <p:nvPr/>
          </p:nvGrpSpPr>
          <p:grpSpPr>
            <a:xfrm flipH="1">
              <a:off x="7696200" y="3257530"/>
              <a:ext cx="10210800" cy="4248169"/>
              <a:chOff x="0" y="0"/>
              <a:chExt cx="6238240" cy="2012950"/>
            </a:xfrm>
            <a:solidFill>
              <a:schemeClr val="accent3">
                <a:lumMod val="40000"/>
                <a:lumOff val="60000"/>
              </a:schemeClr>
            </a:solidFill>
          </p:grpSpPr>
          <p:sp>
            <p:nvSpPr>
              <p:cNvPr id="11"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9296400" y="3467100"/>
              <a:ext cx="822960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Bản vẽ lắp có nhiều chi tiết và bảng liệt kê từng chi tiết, bản vẽ lắp không có yêu cầu kĩ thuật, </a:t>
              </a:r>
              <a:r>
                <a:rPr lang="vi-VN" sz="4000" dirty="0" smtClean="0">
                  <a:latin typeface="Arial" panose="020B0604020202020204" pitchFamily="34" charset="0"/>
                  <a:cs typeface="Arial" panose="020B0604020202020204" pitchFamily="34" charset="0"/>
                </a:rPr>
                <a:t>không </a:t>
              </a:r>
              <a:r>
                <a:rPr lang="vi-VN" sz="4000" dirty="0">
                  <a:latin typeface="Arial" panose="020B0604020202020204" pitchFamily="34" charset="0"/>
                  <a:cs typeface="Arial" panose="020B0604020202020204" pitchFamily="34" charset="0"/>
                </a:rPr>
                <a:t>ghi đầy đủ kích thước. </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84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32004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4" name="Freeform 9"/>
          <p:cNvSpPr/>
          <p:nvPr/>
        </p:nvSpPr>
        <p:spPr>
          <a:xfrm flipV="1">
            <a:off x="14478000" y="-5753100"/>
            <a:ext cx="7010400" cy="7543800"/>
          </a:xfrm>
          <a:custGeom>
            <a:avLst/>
            <a:gdLst/>
            <a:ahLst/>
            <a:cxnLst/>
            <a:rect l="l" t="t" r="r" b="b"/>
            <a:pathLst>
              <a:path w="11432615" h="11411829">
                <a:moveTo>
                  <a:pt x="0" y="0"/>
                </a:moveTo>
                <a:lnTo>
                  <a:pt x="11432616" y="0"/>
                </a:lnTo>
                <a:lnTo>
                  <a:pt x="11432616" y="11411829"/>
                </a:lnTo>
                <a:lnTo>
                  <a:pt x="0" y="1141182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5" name="TextBox 14"/>
          <p:cNvSpPr txBox="1"/>
          <p:nvPr/>
        </p:nvSpPr>
        <p:spPr>
          <a:xfrm>
            <a:off x="4409209" y="679240"/>
            <a:ext cx="9525000" cy="1107996"/>
          </a:xfrm>
          <a:prstGeom prst="rect">
            <a:avLst/>
          </a:prstGeom>
          <a:noFill/>
        </p:spPr>
        <p:txBody>
          <a:bodyPr wrap="square" rtlCol="0">
            <a:spAutoFit/>
          </a:bodyPr>
          <a:lstStyle/>
          <a:p>
            <a:pPr algn="ctr"/>
            <a:r>
              <a:rPr lang="vi-VN" sz="6600" b="1" smtClean="0">
                <a:solidFill>
                  <a:schemeClr val="accent2">
                    <a:lumMod val="75000"/>
                  </a:schemeClr>
                </a:solidFill>
                <a:latin typeface="Arial" panose="020B0604020202020204" pitchFamily="34" charset="0"/>
                <a:cs typeface="Arial" panose="020B0604020202020204" pitchFamily="34" charset="0"/>
              </a:rPr>
              <a:t>KHỞI ĐỘNG</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906636" y="2324100"/>
            <a:ext cx="7005145" cy="7086600"/>
          </a:xfrm>
          <a:prstGeom prst="rect">
            <a:avLst/>
          </a:prstGeom>
        </p:spPr>
      </p:pic>
      <p:grpSp>
        <p:nvGrpSpPr>
          <p:cNvPr id="4" name="Group 3"/>
          <p:cNvGrpSpPr/>
          <p:nvPr/>
        </p:nvGrpSpPr>
        <p:grpSpPr>
          <a:xfrm>
            <a:off x="7744691" y="2327564"/>
            <a:ext cx="10210800" cy="4248169"/>
            <a:chOff x="7696200" y="3257530"/>
            <a:chExt cx="10210800" cy="4248169"/>
          </a:xfrm>
        </p:grpSpPr>
        <p:grpSp>
          <p:nvGrpSpPr>
            <p:cNvPr id="10" name="Group 11"/>
            <p:cNvGrpSpPr/>
            <p:nvPr/>
          </p:nvGrpSpPr>
          <p:grpSpPr>
            <a:xfrm flipH="1">
              <a:off x="7696200" y="3257530"/>
              <a:ext cx="10210800" cy="4248169"/>
              <a:chOff x="0" y="0"/>
              <a:chExt cx="6238240" cy="2012950"/>
            </a:xfrm>
            <a:solidFill>
              <a:schemeClr val="accent3">
                <a:lumMod val="40000"/>
                <a:lumOff val="60000"/>
              </a:schemeClr>
            </a:solidFill>
          </p:grpSpPr>
          <p:sp>
            <p:nvSpPr>
              <p:cNvPr id="11"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9109364" y="3409930"/>
              <a:ext cx="8458200" cy="3785652"/>
            </a:xfrm>
            <a:prstGeom prst="rect">
              <a:avLst/>
            </a:prstGeom>
          </p:spPr>
          <p:txBody>
            <a:bodyPr wrap="square">
              <a:spAutoFit/>
            </a:bodyPr>
            <a:lstStyle/>
            <a:p>
              <a:pPr algn="just">
                <a:lnSpc>
                  <a:spcPct val="150000"/>
                </a:lnSpc>
              </a:pPr>
              <a:r>
                <a:rPr lang="vi-VN" sz="4000" dirty="0"/>
                <a:t>Bản vẽ lắp của một sản phẩm là bản vẽ thể hiện hình dạng, cấu tạo của sản phẩm đó và vị trí tương quan giữa các chi tiết của sản phẩm. </a:t>
              </a:r>
              <a:endParaRPr lang="en-US" sz="4000" dirty="0">
                <a:latin typeface="Arial" panose="020B0604020202020204" pitchFamily="34" charset="0"/>
                <a:cs typeface="Arial" panose="020B0604020202020204" pitchFamily="34" charset="0"/>
              </a:endParaRPr>
            </a:p>
          </p:txBody>
        </p:sp>
      </p:grpSp>
      <p:grpSp>
        <p:nvGrpSpPr>
          <p:cNvPr id="5" name="Group 4"/>
          <p:cNvGrpSpPr/>
          <p:nvPr/>
        </p:nvGrpSpPr>
        <p:grpSpPr>
          <a:xfrm>
            <a:off x="8162267" y="6888636"/>
            <a:ext cx="9375647" cy="2271800"/>
            <a:chOff x="7928678" y="7016854"/>
            <a:chExt cx="9375647" cy="2271800"/>
          </a:xfrm>
        </p:grpSpPr>
        <p:grpSp>
          <p:nvGrpSpPr>
            <p:cNvPr id="13" name="Group 11"/>
            <p:cNvGrpSpPr/>
            <p:nvPr/>
          </p:nvGrpSpPr>
          <p:grpSpPr>
            <a:xfrm flipH="1">
              <a:off x="7928678" y="7016854"/>
              <a:ext cx="9375647" cy="2271800"/>
              <a:chOff x="296088" y="0"/>
              <a:chExt cx="5942153" cy="2112010"/>
            </a:xfrm>
            <a:solidFill>
              <a:schemeClr val="accent3">
                <a:lumMod val="40000"/>
                <a:lumOff val="60000"/>
              </a:schemeClr>
            </a:solidFill>
          </p:grpSpPr>
          <p:sp>
            <p:nvSpPr>
              <p:cNvPr id="18" name="Freeform 12"/>
              <p:cNvSpPr/>
              <p:nvPr/>
            </p:nvSpPr>
            <p:spPr>
              <a:xfrm>
                <a:off x="296088" y="0"/>
                <a:ext cx="5942153"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2" name="Rectangle 1"/>
            <p:cNvSpPr/>
            <p:nvPr/>
          </p:nvSpPr>
          <p:spPr>
            <a:xfrm>
              <a:off x="9171709" y="7128249"/>
              <a:ext cx="7834745" cy="1938992"/>
            </a:xfrm>
            <a:prstGeom prst="rect">
              <a:avLst/>
            </a:prstGeom>
          </p:spPr>
          <p:txBody>
            <a:bodyPr wrap="square">
              <a:spAutoFit/>
            </a:bodyPr>
            <a:lstStyle/>
            <a:p>
              <a:pPr algn="just">
                <a:lnSpc>
                  <a:spcPct val="150000"/>
                </a:lnSpc>
              </a:pPr>
              <a:r>
                <a:rPr lang="vi-VN" sz="4000" dirty="0" err="1" smtClean="0">
                  <a:latin typeface="Arial" panose="020B0604020202020204" pitchFamily="34" charset="0"/>
                  <a:cs typeface="Arial" panose="020B0604020202020204" pitchFamily="34" charset="0"/>
                </a:rPr>
                <a:t>D</a:t>
              </a:r>
              <a:r>
                <a:rPr lang="en-US" sz="4000" dirty="0" err="1" smtClean="0">
                  <a:latin typeface="Arial" panose="020B0604020202020204" pitchFamily="34" charset="0"/>
                  <a:cs typeface="Arial" panose="020B0604020202020204" pitchFamily="34" charset="0"/>
                </a:rPr>
                <a:t>ùng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lắp</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ráp</a:t>
              </a:r>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09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61556" y="5047606"/>
            <a:ext cx="11841808" cy="11820277"/>
          </a:xfrm>
          <a:custGeom>
            <a:avLst/>
            <a:gdLst/>
            <a:ahLst/>
            <a:cxnLst/>
            <a:rect l="l" t="t" r="r" b="b"/>
            <a:pathLst>
              <a:path w="11841808" h="11820277">
                <a:moveTo>
                  <a:pt x="0" y="0"/>
                </a:moveTo>
                <a:lnTo>
                  <a:pt x="11841807" y="0"/>
                </a:lnTo>
                <a:lnTo>
                  <a:pt x="11841807" y="11820277"/>
                </a:lnTo>
                <a:lnTo>
                  <a:pt x="0" y="118202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239133" y="-5900614"/>
            <a:ext cx="11841808" cy="11820277"/>
          </a:xfrm>
          <a:custGeom>
            <a:avLst/>
            <a:gdLst/>
            <a:ahLst/>
            <a:cxnLst/>
            <a:rect l="l" t="t" r="r" b="b"/>
            <a:pathLst>
              <a:path w="11841808" h="11820277">
                <a:moveTo>
                  <a:pt x="0" y="0"/>
                </a:moveTo>
                <a:lnTo>
                  <a:pt x="11841807" y="0"/>
                </a:lnTo>
                <a:lnTo>
                  <a:pt x="11841807" y="11820278"/>
                </a:lnTo>
                <a:lnTo>
                  <a:pt x="0" y="11820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Rectangle 8"/>
          <p:cNvSpPr/>
          <p:nvPr/>
        </p:nvSpPr>
        <p:spPr>
          <a:xfrm>
            <a:off x="1821553" y="1694806"/>
            <a:ext cx="14676279" cy="6705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3848100"/>
            <a:ext cx="11469807" cy="1569660"/>
          </a:xfrm>
          <a:prstGeom prst="rect">
            <a:avLst/>
          </a:prstGeom>
        </p:spPr>
        <p:txBody>
          <a:bodyPr wrap="none">
            <a:spAutoFit/>
          </a:bodyPr>
          <a:lstStyle/>
          <a:p>
            <a:r>
              <a:rPr lang="en-US" sz="9600" b="1" dirty="0">
                <a:solidFill>
                  <a:srgbClr val="C00000"/>
                </a:solidFill>
                <a:latin typeface="Arial" panose="020B0604020202020204" pitchFamily="34" charset="0"/>
                <a:cs typeface="Arial" panose="020B0604020202020204" pitchFamily="34" charset="0"/>
              </a:rPr>
              <a:t>BÀI 4. BẢN VẼ LẮP</a:t>
            </a:r>
          </a:p>
        </p:txBody>
      </p:sp>
      <p:pic>
        <p:nvPicPr>
          <p:cNvPr id="11" name="Picture 10"/>
          <p:cNvPicPr>
            <a:picLocks noChangeAspect="1"/>
          </p:cNvPicPr>
          <p:nvPr/>
        </p:nvPicPr>
        <p:blipFill>
          <a:blip r:embed="rId4"/>
          <a:stretch>
            <a:fillRect/>
          </a:stretch>
        </p:blipFill>
        <p:spPr>
          <a:xfrm>
            <a:off x="13298800" y="5384463"/>
            <a:ext cx="4379600" cy="4902537"/>
          </a:xfrm>
          <a:prstGeom prst="rect">
            <a:avLst/>
          </a:prstGeom>
        </p:spPr>
      </p:pic>
      <p:pic>
        <p:nvPicPr>
          <p:cNvPr id="12" name="Picture 11"/>
          <p:cNvPicPr>
            <a:picLocks noChangeAspect="1"/>
          </p:cNvPicPr>
          <p:nvPr/>
        </p:nvPicPr>
        <p:blipFill>
          <a:blip r:embed="rId5"/>
          <a:stretch>
            <a:fillRect/>
          </a:stretch>
        </p:blipFill>
        <p:spPr>
          <a:xfrm>
            <a:off x="297553" y="128201"/>
            <a:ext cx="3048000" cy="2643252"/>
          </a:xfrm>
          <a:prstGeom prst="rect">
            <a:avLst/>
          </a:prstGeom>
        </p:spPr>
      </p:pic>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91000" y="814471"/>
            <a:ext cx="10030636" cy="1231363"/>
          </a:xfrm>
          <a:prstGeom prst="rect">
            <a:avLst/>
          </a:prstGeom>
        </p:spPr>
        <p:txBody>
          <a:bodyPr lIns="0" tIns="0" rIns="0" bIns="0" rtlCol="0" anchor="t">
            <a:spAutoFit/>
          </a:bodyPr>
          <a:lstStyle/>
          <a:p>
            <a:pPr algn="ctr">
              <a:lnSpc>
                <a:spcPts val="10800"/>
              </a:lnSpc>
            </a:pPr>
            <a:r>
              <a:rPr lang="vi-VN" sz="6600" b="1" dirty="0" smtClean="0">
                <a:solidFill>
                  <a:schemeClr val="tx2">
                    <a:lumMod val="75000"/>
                  </a:schemeClr>
                </a:solidFill>
                <a:latin typeface="Arial" panose="020B0604020202020204" pitchFamily="34" charset="0"/>
                <a:cs typeface="Arial" panose="020B0604020202020204" pitchFamily="34" charset="0"/>
              </a:rPr>
              <a:t>NỘI DUNG BÀI HỌC</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3" name="Freeform 3"/>
          <p:cNvSpPr/>
          <p:nvPr/>
        </p:nvSpPr>
        <p:spPr>
          <a:xfrm>
            <a:off x="14938847" y="-5577476"/>
            <a:ext cx="9279264" cy="9262392"/>
          </a:xfrm>
          <a:custGeom>
            <a:avLst/>
            <a:gdLst/>
            <a:ahLst/>
            <a:cxnLst/>
            <a:rect l="l" t="t" r="r" b="b"/>
            <a:pathLst>
              <a:path w="9279264" h="9262392">
                <a:moveTo>
                  <a:pt x="0" y="0"/>
                </a:moveTo>
                <a:lnTo>
                  <a:pt x="9279264" y="0"/>
                </a:lnTo>
                <a:lnTo>
                  <a:pt x="9279264" y="9262392"/>
                </a:lnTo>
                <a:lnTo>
                  <a:pt x="0" y="9262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4248710" y="7677344"/>
            <a:ext cx="9279264" cy="9262392"/>
          </a:xfrm>
          <a:custGeom>
            <a:avLst/>
            <a:gdLst/>
            <a:ahLst/>
            <a:cxnLst/>
            <a:rect l="l" t="t" r="r" b="b"/>
            <a:pathLst>
              <a:path w="9279264" h="9262392">
                <a:moveTo>
                  <a:pt x="0" y="0"/>
                </a:moveTo>
                <a:lnTo>
                  <a:pt x="9279263" y="0"/>
                </a:lnTo>
                <a:lnTo>
                  <a:pt x="9279263" y="9262392"/>
                </a:lnTo>
                <a:lnTo>
                  <a:pt x="0" y="9262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8" name="Group 27"/>
          <p:cNvGrpSpPr/>
          <p:nvPr/>
        </p:nvGrpSpPr>
        <p:grpSpPr>
          <a:xfrm>
            <a:off x="1518923" y="3423646"/>
            <a:ext cx="7480495" cy="3924153"/>
            <a:chOff x="1518923" y="3423646"/>
            <a:chExt cx="7480495" cy="3924153"/>
          </a:xfrm>
        </p:grpSpPr>
        <p:grpSp>
          <p:nvGrpSpPr>
            <p:cNvPr id="9" name="Group 9"/>
            <p:cNvGrpSpPr/>
            <p:nvPr/>
          </p:nvGrpSpPr>
          <p:grpSpPr>
            <a:xfrm>
              <a:off x="1518923" y="4152900"/>
              <a:ext cx="7480495" cy="3194899"/>
              <a:chOff x="0" y="0"/>
              <a:chExt cx="5643393" cy="1429108"/>
            </a:xfrm>
          </p:grpSpPr>
          <p:sp>
            <p:nvSpPr>
              <p:cNvPr id="10" name="Freeform 10"/>
              <p:cNvSpPr/>
              <p:nvPr/>
            </p:nvSpPr>
            <p:spPr>
              <a:xfrm>
                <a:off x="0" y="0"/>
                <a:ext cx="5643393" cy="1429108"/>
              </a:xfrm>
              <a:custGeom>
                <a:avLst/>
                <a:gdLst/>
                <a:ahLst/>
                <a:cxnLst/>
                <a:rect l="l" t="t" r="r" b="b"/>
                <a:pathLst>
                  <a:path w="5643393" h="1429108">
                    <a:moveTo>
                      <a:pt x="0" y="0"/>
                    </a:moveTo>
                    <a:lnTo>
                      <a:pt x="5643393" y="0"/>
                    </a:lnTo>
                    <a:lnTo>
                      <a:pt x="5643393" y="1429108"/>
                    </a:lnTo>
                    <a:lnTo>
                      <a:pt x="0" y="1429108"/>
                    </a:lnTo>
                    <a:close/>
                  </a:path>
                </a:pathLst>
              </a:custGeom>
              <a:solidFill>
                <a:schemeClr val="accent2">
                  <a:lumMod val="20000"/>
                  <a:lumOff val="80000"/>
                </a:schemeClr>
              </a:solidFill>
              <a:ln w="38100">
                <a:solidFill>
                  <a:srgbClr val="FF68D4"/>
                </a:solidFill>
              </a:ln>
            </p:spPr>
          </p:sp>
          <p:sp>
            <p:nvSpPr>
              <p:cNvPr id="11" name="TextBox 11"/>
              <p:cNvSpPr txBox="1"/>
              <p:nvPr/>
            </p:nvSpPr>
            <p:spPr>
              <a:xfrm>
                <a:off x="0" y="-28575"/>
                <a:ext cx="812800" cy="841375"/>
              </a:xfrm>
              <a:prstGeom prst="rect">
                <a:avLst/>
              </a:prstGeom>
            </p:spPr>
            <p:txBody>
              <a:bodyPr lIns="254000" tIns="254000" rIns="254000" bIns="254000" rtlCol="0" anchor="ctr"/>
              <a:lstStyle/>
              <a:p>
                <a:pPr>
                  <a:lnSpc>
                    <a:spcPts val="2520"/>
                  </a:lnSpc>
                </a:pPr>
                <a:endParaRPr/>
              </a:p>
            </p:txBody>
          </p:sp>
        </p:grpSp>
        <p:sp>
          <p:nvSpPr>
            <p:cNvPr id="24" name="Oval 23"/>
            <p:cNvSpPr/>
            <p:nvPr/>
          </p:nvSpPr>
          <p:spPr>
            <a:xfrm>
              <a:off x="4572000" y="3423646"/>
              <a:ext cx="1330743" cy="13307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960880" y="5343837"/>
              <a:ext cx="6552981" cy="830997"/>
            </a:xfrm>
            <a:prstGeom prst="rect">
              <a:avLst/>
            </a:prstGeom>
            <a:noFill/>
          </p:spPr>
          <p:txBody>
            <a:bodyPr wrap="square" rtlCol="0">
              <a:spAutoFit/>
            </a:bodyPr>
            <a:lstStyle/>
            <a:p>
              <a:pPr algn="ctr"/>
              <a:r>
                <a:rPr lang="vi-VN" sz="4800" b="1" dirty="0" smtClean="0">
                  <a:latin typeface="Arial" panose="020B0604020202020204" pitchFamily="34" charset="0"/>
                  <a:cs typeface="Arial" panose="020B0604020202020204" pitchFamily="34" charset="0"/>
                </a:rPr>
                <a:t>Nội dung bản vẽ lắp</a:t>
              </a:r>
              <a:endParaRPr lang="en-US" sz="4800" b="1" dirty="0">
                <a:latin typeface="Arial" panose="020B0604020202020204" pitchFamily="34" charset="0"/>
                <a:cs typeface="Arial" panose="020B0604020202020204" pitchFamily="34" charset="0"/>
              </a:endParaRPr>
            </a:p>
          </p:txBody>
        </p:sp>
      </p:grpSp>
      <p:grpSp>
        <p:nvGrpSpPr>
          <p:cNvPr id="29" name="Group 28"/>
          <p:cNvGrpSpPr/>
          <p:nvPr/>
        </p:nvGrpSpPr>
        <p:grpSpPr>
          <a:xfrm>
            <a:off x="9372600" y="3423646"/>
            <a:ext cx="7480495" cy="3924153"/>
            <a:chOff x="9372600" y="3423646"/>
            <a:chExt cx="7480495" cy="3924153"/>
          </a:xfrm>
        </p:grpSpPr>
        <p:grpSp>
          <p:nvGrpSpPr>
            <p:cNvPr id="15" name="Group 15"/>
            <p:cNvGrpSpPr/>
            <p:nvPr/>
          </p:nvGrpSpPr>
          <p:grpSpPr>
            <a:xfrm>
              <a:off x="9372600" y="4152900"/>
              <a:ext cx="7480495" cy="3194899"/>
              <a:chOff x="0" y="0"/>
              <a:chExt cx="5643393" cy="1429108"/>
            </a:xfrm>
          </p:grpSpPr>
          <p:sp>
            <p:nvSpPr>
              <p:cNvPr id="16" name="Freeform 16"/>
              <p:cNvSpPr/>
              <p:nvPr/>
            </p:nvSpPr>
            <p:spPr>
              <a:xfrm>
                <a:off x="0" y="0"/>
                <a:ext cx="5643393" cy="1429108"/>
              </a:xfrm>
              <a:custGeom>
                <a:avLst/>
                <a:gdLst/>
                <a:ahLst/>
                <a:cxnLst/>
                <a:rect l="l" t="t" r="r" b="b"/>
                <a:pathLst>
                  <a:path w="5643393" h="1429108">
                    <a:moveTo>
                      <a:pt x="0" y="0"/>
                    </a:moveTo>
                    <a:lnTo>
                      <a:pt x="5643393" y="0"/>
                    </a:lnTo>
                    <a:lnTo>
                      <a:pt x="5643393" y="1429108"/>
                    </a:lnTo>
                    <a:lnTo>
                      <a:pt x="0" y="1429108"/>
                    </a:lnTo>
                    <a:close/>
                  </a:path>
                </a:pathLst>
              </a:custGeom>
              <a:solidFill>
                <a:schemeClr val="accent5">
                  <a:lumMod val="20000"/>
                  <a:lumOff val="80000"/>
                </a:schemeClr>
              </a:solidFill>
              <a:ln w="38100">
                <a:solidFill>
                  <a:srgbClr val="FF68D4"/>
                </a:solidFill>
              </a:ln>
            </p:spPr>
          </p:sp>
          <p:sp>
            <p:nvSpPr>
              <p:cNvPr id="17" name="TextBox 17"/>
              <p:cNvSpPr txBox="1"/>
              <p:nvPr/>
            </p:nvSpPr>
            <p:spPr>
              <a:xfrm>
                <a:off x="0" y="-28575"/>
                <a:ext cx="812800" cy="841375"/>
              </a:xfrm>
              <a:prstGeom prst="rect">
                <a:avLst/>
              </a:prstGeom>
            </p:spPr>
            <p:txBody>
              <a:bodyPr lIns="254000" tIns="254000" rIns="254000" bIns="254000" rtlCol="0" anchor="ctr"/>
              <a:lstStyle/>
              <a:p>
                <a:pPr>
                  <a:lnSpc>
                    <a:spcPts val="2520"/>
                  </a:lnSpc>
                </a:pPr>
                <a:endParaRPr/>
              </a:p>
            </p:txBody>
          </p:sp>
        </p:grpSp>
        <p:sp>
          <p:nvSpPr>
            <p:cNvPr id="25" name="Oval 24"/>
            <p:cNvSpPr/>
            <p:nvPr/>
          </p:nvSpPr>
          <p:spPr>
            <a:xfrm>
              <a:off x="12480677" y="3423646"/>
              <a:ext cx="1330743" cy="1330743"/>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9869557" y="5330419"/>
              <a:ext cx="6552981" cy="830997"/>
            </a:xfrm>
            <a:prstGeom prst="rect">
              <a:avLst/>
            </a:prstGeom>
            <a:noFill/>
          </p:spPr>
          <p:txBody>
            <a:bodyPr wrap="square" rtlCol="0">
              <a:spAutoFit/>
            </a:bodyPr>
            <a:lstStyle/>
            <a:p>
              <a:pPr algn="ctr"/>
              <a:r>
                <a:rPr lang="vi-VN" sz="4800" b="1" dirty="0" smtClean="0">
                  <a:latin typeface="Arial" panose="020B0604020202020204" pitchFamily="34" charset="0"/>
                  <a:cs typeface="Arial" panose="020B0604020202020204" pitchFamily="34" charset="0"/>
                </a:rPr>
                <a:t>Đọc bản vẽ lắp</a:t>
              </a:r>
              <a:endParaRPr lang="en-US" sz="4800" b="1" dirty="0">
                <a:latin typeface="Arial" panose="020B0604020202020204" pitchFamily="34" charset="0"/>
                <a:cs typeface="Arial" panose="020B0604020202020204" pitchFamily="34" charset="0"/>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3"/>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strVal val="#ppt_w+.3"/>
                                          </p:val>
                                        </p:tav>
                                        <p:tav tm="100000">
                                          <p:val>
                                            <p:strVal val="#ppt_w"/>
                                          </p:val>
                                        </p:tav>
                                      </p:tavLst>
                                    </p:anim>
                                    <p:anim calcmode="lin" valueType="num">
                                      <p:cBhvr>
                                        <p:cTn id="14" dur="500" fill="hold"/>
                                        <p:tgtEl>
                                          <p:spTgt spid="29"/>
                                        </p:tgtEl>
                                        <p:attrNameLst>
                                          <p:attrName>ppt_h</p:attrName>
                                        </p:attrNameLst>
                                      </p:cBhvr>
                                      <p:tavLst>
                                        <p:tav tm="0">
                                          <p:val>
                                            <p:strVal val="#ppt_h"/>
                                          </p:val>
                                        </p:tav>
                                        <p:tav tm="100000">
                                          <p:val>
                                            <p:strVal val="#ppt_h"/>
                                          </p:val>
                                        </p:tav>
                                      </p:tavLst>
                                    </p:anim>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
          <p:cNvSpPr/>
          <p:nvPr/>
        </p:nvSpPr>
        <p:spPr>
          <a:xfrm rot="16200000">
            <a:off x="16912671" y="-419100"/>
            <a:ext cx="1988658" cy="1981200"/>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58" name="Freeform 5"/>
          <p:cNvSpPr/>
          <p:nvPr/>
        </p:nvSpPr>
        <p:spPr>
          <a:xfrm rot="5564191">
            <a:off x="-174672" y="-347185"/>
            <a:ext cx="2071955" cy="1676400"/>
          </a:xfrm>
          <a:custGeom>
            <a:avLst/>
            <a:gdLst/>
            <a:ahLst/>
            <a:cxnLst/>
            <a:rect l="l" t="t" r="r" b="b"/>
            <a:pathLst>
              <a:path w="2828527" h="2288535">
                <a:moveTo>
                  <a:pt x="0" y="0"/>
                </a:moveTo>
                <a:lnTo>
                  <a:pt x="2828526" y="0"/>
                </a:lnTo>
                <a:lnTo>
                  <a:pt x="2828526" y="2288535"/>
                </a:lnTo>
                <a:lnTo>
                  <a:pt x="0" y="22885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 Nội dung bản vẽ lắp</a:t>
            </a:r>
            <a:endParaRPr lang="en-US" sz="5400" b="1" dirty="0">
              <a:solidFill>
                <a:srgbClr val="C00000"/>
              </a:solidFill>
              <a:latin typeface="Arial" panose="020B0604020202020204" pitchFamily="34" charset="0"/>
              <a:cs typeface="Arial" panose="020B0604020202020204" pitchFamily="34" charset="0"/>
            </a:endParaRPr>
          </a:p>
        </p:txBody>
      </p:sp>
      <p:sp>
        <p:nvSpPr>
          <p:cNvPr id="61" name="Round Same Side Corner Rectangle 60"/>
          <p:cNvSpPr/>
          <p:nvPr/>
        </p:nvSpPr>
        <p:spPr>
          <a:xfrm>
            <a:off x="381000" y="1943100"/>
            <a:ext cx="17449799" cy="8343900"/>
          </a:xfrm>
          <a:prstGeom prst="round2SameRect">
            <a:avLst>
              <a:gd name="adj1" fmla="val 4512"/>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295400" y="2329398"/>
            <a:ext cx="9753600" cy="3880902"/>
          </a:xfrm>
          <a:prstGeom prst="rect">
            <a:avLst/>
          </a:prstGeom>
        </p:spPr>
        <p:txBody>
          <a:bodyPr wrap="square">
            <a:spAutoFit/>
          </a:bodyPr>
          <a:lstStyle/>
          <a:p>
            <a:pPr algn="just">
              <a:lnSpc>
                <a:spcPct val="150000"/>
              </a:lnSpc>
            </a:pPr>
            <a:r>
              <a:rPr lang="vi-VN" sz="4000" i="1" dirty="0">
                <a:solidFill>
                  <a:srgbClr val="002060"/>
                </a:solidFill>
                <a:latin typeface="Arial" panose="020B0604020202020204" pitchFamily="34" charset="0"/>
                <a:cs typeface="Arial" panose="020B0604020202020204" pitchFamily="34" charset="0"/>
              </a:rPr>
              <a:t>T</a:t>
            </a:r>
            <a:r>
              <a:rPr lang="vi-VN" sz="4000" i="1" dirty="0" smtClean="0">
                <a:solidFill>
                  <a:srgbClr val="002060"/>
                </a:solidFill>
                <a:latin typeface="Arial" panose="020B0604020202020204" pitchFamily="34" charset="0"/>
                <a:cs typeface="Arial" panose="020B0604020202020204" pitchFamily="34" charset="0"/>
              </a:rPr>
              <a:t>hảo </a:t>
            </a:r>
            <a:r>
              <a:rPr lang="vi-VN" sz="4000" i="1" dirty="0">
                <a:solidFill>
                  <a:srgbClr val="002060"/>
                </a:solidFill>
                <a:latin typeface="Arial" panose="020B0604020202020204" pitchFamily="34" charset="0"/>
                <a:cs typeface="Arial" panose="020B0604020202020204" pitchFamily="34" charset="0"/>
              </a:rPr>
              <a:t>luận nhóm đôi, </a:t>
            </a:r>
            <a:r>
              <a:rPr lang="vi-VN" sz="4000" i="1" dirty="0" smtClean="0">
                <a:solidFill>
                  <a:srgbClr val="002060"/>
                </a:solidFill>
                <a:latin typeface="Arial" panose="020B0604020202020204" pitchFamily="34" charset="0"/>
                <a:cs typeface="Arial" panose="020B0604020202020204" pitchFamily="34" charset="0"/>
              </a:rPr>
              <a:t>đọc thông </a:t>
            </a:r>
            <a:r>
              <a:rPr lang="vi-VN" sz="4000" i="1" dirty="0">
                <a:solidFill>
                  <a:srgbClr val="002060"/>
                </a:solidFill>
                <a:latin typeface="Arial" panose="020B0604020202020204" pitchFamily="34" charset="0"/>
                <a:cs typeface="Arial" panose="020B0604020202020204" pitchFamily="34" charset="0"/>
              </a:rPr>
              <a:t>tin mục </a:t>
            </a:r>
            <a:r>
              <a:rPr lang="vi-VN" sz="4000" i="1" dirty="0" smtClean="0">
                <a:solidFill>
                  <a:srgbClr val="002060"/>
                </a:solidFill>
                <a:latin typeface="Arial" panose="020B0604020202020204" pitchFamily="34" charset="0"/>
                <a:cs typeface="Arial" panose="020B0604020202020204" pitchFamily="34" charset="0"/>
              </a:rPr>
              <a:t>I, Hình 4.2 </a:t>
            </a:r>
            <a:r>
              <a:rPr lang="vi-VN" sz="4000" i="1" dirty="0">
                <a:solidFill>
                  <a:srgbClr val="002060"/>
                </a:solidFill>
                <a:latin typeface="Arial" panose="020B0604020202020204" pitchFamily="34" charset="0"/>
                <a:cs typeface="Arial" panose="020B0604020202020204" pitchFamily="34" charset="0"/>
              </a:rPr>
              <a:t>SGK tr.24 và trả lời câu hỏi: </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Bản </a:t>
            </a:r>
            <a:r>
              <a:rPr lang="vi-VN" sz="4000" dirty="0">
                <a:latin typeface="Arial" panose="020B0604020202020204" pitchFamily="34" charset="0"/>
                <a:cs typeface="Arial" panose="020B0604020202020204" pitchFamily="34" charset="0"/>
              </a:rPr>
              <a:t>vẽ lắp là gì?</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Trình </a:t>
            </a:r>
            <a:r>
              <a:rPr lang="vi-VN" sz="4000" dirty="0">
                <a:latin typeface="Arial" panose="020B0604020202020204" pitchFamily="34" charset="0"/>
                <a:cs typeface="Arial" panose="020B0604020202020204" pitchFamily="34" charset="0"/>
              </a:rPr>
              <a:t>bày sơ đồ nội dung bản vẽ lắp.</a:t>
            </a:r>
          </a:p>
        </p:txBody>
      </p:sp>
      <p:pic>
        <p:nvPicPr>
          <p:cNvPr id="63" name="Picture 62"/>
          <p:cNvPicPr>
            <a:picLocks noChangeAspect="1"/>
          </p:cNvPicPr>
          <p:nvPr/>
        </p:nvPicPr>
        <p:blipFill>
          <a:blip r:embed="rId9"/>
          <a:stretch>
            <a:fillRect/>
          </a:stretch>
        </p:blipFill>
        <p:spPr>
          <a:xfrm>
            <a:off x="11658600" y="2329398"/>
            <a:ext cx="4861560" cy="3511126"/>
          </a:xfrm>
          <a:prstGeom prst="rect">
            <a:avLst/>
          </a:prstGeom>
        </p:spPr>
      </p:pic>
      <p:grpSp>
        <p:nvGrpSpPr>
          <p:cNvPr id="66" name="Group 65"/>
          <p:cNvGrpSpPr/>
          <p:nvPr/>
        </p:nvGrpSpPr>
        <p:grpSpPr>
          <a:xfrm>
            <a:off x="2780152" y="6596598"/>
            <a:ext cx="12651494" cy="3048000"/>
            <a:chOff x="1748012" y="6743700"/>
            <a:chExt cx="12651494" cy="3048000"/>
          </a:xfrm>
        </p:grpSpPr>
        <p:sp>
          <p:nvSpPr>
            <p:cNvPr id="64" name="Rounded Rectangle 63"/>
            <p:cNvSpPr/>
            <p:nvPr/>
          </p:nvSpPr>
          <p:spPr>
            <a:xfrm>
              <a:off x="1748012" y="6743700"/>
              <a:ext cx="12651494" cy="3048000"/>
            </a:xfrm>
            <a:prstGeom prst="roundRect">
              <a:avLst/>
            </a:prstGeom>
            <a:solidFill>
              <a:srgbClr val="FFDD71"/>
            </a:solid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972801" y="6817489"/>
              <a:ext cx="12201915" cy="2862322"/>
            </a:xfrm>
            <a:prstGeom prst="rect">
              <a:avLst/>
            </a:prstGeom>
          </p:spPr>
          <p:txBody>
            <a:bodyPr wrap="square">
              <a:spAutoFit/>
            </a:bodyPr>
            <a:lstStyle/>
            <a:p>
              <a:pPr algn="just">
                <a:lnSpc>
                  <a:spcPct val="150000"/>
                </a:lnSpc>
              </a:pPr>
              <a:r>
                <a:rPr lang="en-US" sz="4000" b="1" u="sng" dirty="0" err="1">
                  <a:latin typeface="Arial" panose="020B0604020202020204" pitchFamily="34" charset="0"/>
                  <a:cs typeface="Arial" panose="020B0604020202020204" pitchFamily="34" charset="0"/>
                </a:rPr>
                <a:t>Khái</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niệm</a:t>
              </a:r>
              <a:r>
                <a:rPr lang="en-US" sz="4000" b="1" dirty="0">
                  <a:latin typeface="Arial" panose="020B0604020202020204" pitchFamily="34" charset="0"/>
                  <a:cs typeface="Arial" panose="020B0604020202020204" pitchFamily="34" charset="0"/>
                </a:rPr>
                <a:t>: </a:t>
              </a:r>
              <a:endParaRPr lang="vi-VN" sz="4000" b="1"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Bản vẽ lắp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a:t>
              </a:r>
            </a:p>
          </p:txBody>
        </p:sp>
      </p:gr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
          <p:cNvSpPr/>
          <p:nvPr/>
        </p:nvSpPr>
        <p:spPr>
          <a:xfrm rot="16200000">
            <a:off x="16912671" y="-419100"/>
            <a:ext cx="1988658" cy="1981200"/>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58" name="Freeform 5"/>
          <p:cNvSpPr/>
          <p:nvPr/>
        </p:nvSpPr>
        <p:spPr>
          <a:xfrm rot="5564191">
            <a:off x="-174672" y="-347185"/>
            <a:ext cx="2071955" cy="1676400"/>
          </a:xfrm>
          <a:custGeom>
            <a:avLst/>
            <a:gdLst/>
            <a:ahLst/>
            <a:cxnLst/>
            <a:rect l="l" t="t" r="r" b="b"/>
            <a:pathLst>
              <a:path w="2828527" h="2288535">
                <a:moveTo>
                  <a:pt x="0" y="0"/>
                </a:moveTo>
                <a:lnTo>
                  <a:pt x="2828526" y="0"/>
                </a:lnTo>
                <a:lnTo>
                  <a:pt x="2828526" y="2288535"/>
                </a:lnTo>
                <a:lnTo>
                  <a:pt x="0" y="22885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 Nội dung bản vẽ lắp</a:t>
            </a:r>
            <a:endParaRPr lang="en-US" sz="5400" b="1" dirty="0">
              <a:solidFill>
                <a:srgbClr val="C00000"/>
              </a:solidFill>
              <a:latin typeface="Arial" panose="020B0604020202020204" pitchFamily="34" charset="0"/>
              <a:cs typeface="Arial" panose="020B0604020202020204" pitchFamily="34" charset="0"/>
            </a:endParaRPr>
          </a:p>
        </p:txBody>
      </p:sp>
      <p:sp>
        <p:nvSpPr>
          <p:cNvPr id="61" name="Round Same Side Corner Rectangle 60"/>
          <p:cNvSpPr/>
          <p:nvPr/>
        </p:nvSpPr>
        <p:spPr>
          <a:xfrm>
            <a:off x="381000" y="1943100"/>
            <a:ext cx="17449799" cy="8343900"/>
          </a:xfrm>
          <a:prstGeom prst="round2SameRect">
            <a:avLst>
              <a:gd name="adj1" fmla="val 4512"/>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066800" y="2171700"/>
            <a:ext cx="7086600" cy="1015663"/>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S</a:t>
            </a:r>
            <a:r>
              <a:rPr lang="vi-VN" sz="4000" b="1" dirty="0" smtClean="0">
                <a:latin typeface="Arial" panose="020B0604020202020204" pitchFamily="34" charset="0"/>
                <a:cs typeface="Arial" panose="020B0604020202020204" pitchFamily="34" charset="0"/>
              </a:rPr>
              <a:t>ơ </a:t>
            </a:r>
            <a:r>
              <a:rPr lang="vi-VN" sz="4000" b="1" dirty="0">
                <a:latin typeface="Arial" panose="020B0604020202020204" pitchFamily="34" charset="0"/>
                <a:cs typeface="Arial" panose="020B0604020202020204" pitchFamily="34" charset="0"/>
              </a:rPr>
              <a:t>đồ nội dung bản vẽ </a:t>
            </a:r>
            <a:r>
              <a:rPr lang="vi-VN" sz="4000" b="1" dirty="0" smtClean="0">
                <a:latin typeface="Arial" panose="020B0604020202020204" pitchFamily="34" charset="0"/>
                <a:cs typeface="Arial" panose="020B0604020202020204" pitchFamily="34" charset="0"/>
              </a:rPr>
              <a:t>lắp:</a:t>
            </a:r>
            <a:endParaRPr lang="vi-VN" sz="4000" b="1" dirty="0">
              <a:latin typeface="Arial" panose="020B0604020202020204" pitchFamily="34" charset="0"/>
              <a:cs typeface="Arial" panose="020B0604020202020204" pitchFamily="34" charset="0"/>
            </a:endParaRPr>
          </a:p>
        </p:txBody>
      </p:sp>
      <p:sp>
        <p:nvSpPr>
          <p:cNvPr id="2" name="Rounded Rectangle 1"/>
          <p:cNvSpPr/>
          <p:nvPr/>
        </p:nvSpPr>
        <p:spPr>
          <a:xfrm>
            <a:off x="7010398" y="5905500"/>
            <a:ext cx="4191001" cy="990600"/>
          </a:xfrm>
          <a:prstGeom prst="roundRect">
            <a:avLst/>
          </a:prstGeom>
          <a:solidFill>
            <a:srgbClr val="ED7357"/>
          </a:solidFill>
          <a:ln>
            <a:solidFill>
              <a:srgbClr val="ED7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tx1"/>
                </a:solidFill>
                <a:latin typeface="Arial" panose="020B0604020202020204" pitchFamily="34" charset="0"/>
                <a:cs typeface="Arial" panose="020B0604020202020204" pitchFamily="34" charset="0"/>
              </a:rPr>
              <a:t>BẢN VẼ LẮP</a:t>
            </a:r>
            <a:endParaRPr lang="en-US" sz="4000"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7010397" y="3951159"/>
            <a:ext cx="4191001" cy="990600"/>
          </a:xfrm>
          <a:prstGeom prst="roundRect">
            <a:avLst/>
          </a:prstGeom>
          <a:solidFill>
            <a:srgbClr val="FAB828"/>
          </a:solidFill>
          <a:ln>
            <a:solidFill>
              <a:srgbClr val="FA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990078" y="7885619"/>
            <a:ext cx="4191001" cy="990600"/>
          </a:xfrm>
          <a:prstGeom prst="roundRect">
            <a:avLst/>
          </a:prstGeom>
          <a:solidFill>
            <a:srgbClr val="8FC37D"/>
          </a:solidFill>
          <a:ln>
            <a:solidFill>
              <a:srgbClr val="8FC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2420598" y="5905500"/>
            <a:ext cx="4191001" cy="990600"/>
          </a:xfrm>
          <a:prstGeom prst="roundRect">
            <a:avLst/>
          </a:prstGeom>
          <a:solidFill>
            <a:srgbClr val="D8928B"/>
          </a:solidFill>
          <a:ln>
            <a:solidFill>
              <a:srgbClr val="D89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600199" y="5905500"/>
            <a:ext cx="4191001" cy="990600"/>
          </a:xfrm>
          <a:prstGeom prst="roundRect">
            <a:avLst/>
          </a:prstGeom>
          <a:solidFill>
            <a:srgbClr val="A1CAD1"/>
          </a:solidFill>
          <a:ln>
            <a:solidFill>
              <a:srgbClr val="A1C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Bảng kê</a:t>
            </a:r>
            <a:endParaRPr lang="en-US" sz="4000" dirty="0">
              <a:solidFill>
                <a:schemeClr val="tx1"/>
              </a:solidFill>
              <a:latin typeface="Arial" panose="020B0604020202020204" pitchFamily="34" charset="0"/>
              <a:cs typeface="Arial" panose="020B0604020202020204" pitchFamily="34" charset="0"/>
            </a:endParaRPr>
          </a:p>
        </p:txBody>
      </p:sp>
      <p:cxnSp>
        <p:nvCxnSpPr>
          <p:cNvPr id="5" name="Straight Arrow Connector 4"/>
          <p:cNvCxnSpPr>
            <a:stCxn id="16" idx="3"/>
          </p:cNvCxnSpPr>
          <p:nvPr/>
        </p:nvCxnSpPr>
        <p:spPr>
          <a:xfrm>
            <a:off x="5791200" y="6400800"/>
            <a:ext cx="1203958" cy="0"/>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3" idx="2"/>
            <a:endCxn id="2" idx="0"/>
          </p:cNvCxnSpPr>
          <p:nvPr/>
        </p:nvCxnSpPr>
        <p:spPr>
          <a:xfrm>
            <a:off x="9105898" y="4941759"/>
            <a:ext cx="1" cy="963741"/>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 idx="2"/>
          </p:cNvCxnSpPr>
          <p:nvPr/>
        </p:nvCxnSpPr>
        <p:spPr>
          <a:xfrm flipV="1">
            <a:off x="9105897" y="6896100"/>
            <a:ext cx="2" cy="989519"/>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a:endCxn id="2" idx="3"/>
          </p:cNvCxnSpPr>
          <p:nvPr/>
        </p:nvCxnSpPr>
        <p:spPr>
          <a:xfrm flipH="1">
            <a:off x="11201399" y="6400800"/>
            <a:ext cx="1219199" cy="0"/>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86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22"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2"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
          <p:cNvSpPr/>
          <p:nvPr/>
        </p:nvSpPr>
        <p:spPr>
          <a:xfrm rot="16200000">
            <a:off x="16912671" y="-419100"/>
            <a:ext cx="1988658" cy="1981200"/>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58" name="Freeform 5"/>
          <p:cNvSpPr/>
          <p:nvPr/>
        </p:nvSpPr>
        <p:spPr>
          <a:xfrm rot="5564191">
            <a:off x="-174672" y="-347185"/>
            <a:ext cx="2071955" cy="1676400"/>
          </a:xfrm>
          <a:custGeom>
            <a:avLst/>
            <a:gdLst/>
            <a:ahLst/>
            <a:cxnLst/>
            <a:rect l="l" t="t" r="r" b="b"/>
            <a:pathLst>
              <a:path w="2828527" h="2288535">
                <a:moveTo>
                  <a:pt x="0" y="0"/>
                </a:moveTo>
                <a:lnTo>
                  <a:pt x="2828526" y="0"/>
                </a:lnTo>
                <a:lnTo>
                  <a:pt x="2828526" y="2288535"/>
                </a:lnTo>
                <a:lnTo>
                  <a:pt x="0" y="22885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0" name="TextBox 59"/>
          <p:cNvSpPr txBox="1"/>
          <p:nvPr/>
        </p:nvSpPr>
        <p:spPr>
          <a:xfrm>
            <a:off x="4264905" y="642499"/>
            <a:ext cx="101346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I. Nội dung bản vẽ lắp</a:t>
            </a:r>
            <a:endParaRPr lang="en-US" sz="5400" b="1" dirty="0">
              <a:solidFill>
                <a:srgbClr val="C00000"/>
              </a:solidFill>
              <a:latin typeface="Arial" panose="020B0604020202020204" pitchFamily="34" charset="0"/>
              <a:cs typeface="Arial" panose="020B0604020202020204" pitchFamily="34" charset="0"/>
            </a:endParaRPr>
          </a:p>
        </p:txBody>
      </p:sp>
      <p:sp>
        <p:nvSpPr>
          <p:cNvPr id="61" name="Round Same Side Corner Rectangle 60"/>
          <p:cNvSpPr/>
          <p:nvPr/>
        </p:nvSpPr>
        <p:spPr>
          <a:xfrm>
            <a:off x="381000" y="1943100"/>
            <a:ext cx="17449799" cy="8343900"/>
          </a:xfrm>
          <a:prstGeom prst="round2SameRect">
            <a:avLst>
              <a:gd name="adj1" fmla="val 4512"/>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09600" y="2198514"/>
            <a:ext cx="16306800" cy="2862322"/>
            <a:chOff x="609600" y="2198514"/>
            <a:chExt cx="16306800" cy="2862322"/>
          </a:xfrm>
        </p:grpSpPr>
        <p:sp>
          <p:nvSpPr>
            <p:cNvPr id="3" name="Rectangle 2"/>
            <p:cNvSpPr/>
            <p:nvPr/>
          </p:nvSpPr>
          <p:spPr>
            <a:xfrm>
              <a:off x="2895602" y="2198514"/>
              <a:ext cx="14020798" cy="2862322"/>
            </a:xfrm>
            <a:prstGeom prst="rect">
              <a:avLst/>
            </a:prstGeom>
          </p:spPr>
          <p:txBody>
            <a:bodyPr wrap="square">
              <a:spAutoFit/>
            </a:bodyPr>
            <a:lstStyle/>
            <a:p>
              <a:pPr algn="just">
                <a:lnSpc>
                  <a:spcPct val="150000"/>
                </a:lnSpc>
              </a:pPr>
              <a:r>
                <a:rPr lang="vi-VN" sz="4000" dirty="0" err="1">
                  <a:latin typeface="Arial" panose="020B0604020202020204" pitchFamily="34" charset="0"/>
                  <a:cs typeface="Arial" panose="020B0604020202020204" pitchFamily="34" charset="0"/>
                </a:rPr>
                <a:t>Đ</a:t>
              </a:r>
              <a:r>
                <a:rPr lang="en-US" sz="4000" dirty="0" err="1" smtClean="0">
                  <a:latin typeface="Arial" panose="020B0604020202020204" pitchFamily="34" charset="0"/>
                  <a:cs typeface="Arial" panose="020B0604020202020204" pitchFamily="34" charset="0"/>
                </a:rPr>
                <a:t>ọc</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bổ</a:t>
              </a:r>
              <a:r>
                <a:rPr lang="en-US" sz="4000" b="1" dirty="0">
                  <a:latin typeface="Arial" panose="020B0604020202020204" pitchFamily="34" charset="0"/>
                  <a:cs typeface="Arial" panose="020B0604020202020204" pitchFamily="34" charset="0"/>
                </a:rPr>
                <a:t> sung </a:t>
              </a:r>
              <a:r>
                <a:rPr lang="en-US" sz="4000" dirty="0">
                  <a:latin typeface="Arial" panose="020B0604020202020204" pitchFamily="34" charset="0"/>
                  <a:cs typeface="Arial" panose="020B0604020202020204" pitchFamily="34" charset="0"/>
                </a:rPr>
                <a:t>SGK tr.25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cụm</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9"/>
            <a:stretch>
              <a:fillRect/>
            </a:stretch>
          </p:blipFill>
          <p:spPr>
            <a:xfrm>
              <a:off x="609600" y="2552700"/>
              <a:ext cx="1997162" cy="1516118"/>
            </a:xfrm>
            <a:prstGeom prst="rect">
              <a:avLst/>
            </a:prstGeom>
          </p:spPr>
        </p:pic>
      </p:grpSp>
      <p:grpSp>
        <p:nvGrpSpPr>
          <p:cNvPr id="9" name="Group 8"/>
          <p:cNvGrpSpPr/>
          <p:nvPr/>
        </p:nvGrpSpPr>
        <p:grpSpPr>
          <a:xfrm>
            <a:off x="2661279" y="5287321"/>
            <a:ext cx="13341852" cy="4773194"/>
            <a:chOff x="2661279" y="5332615"/>
            <a:chExt cx="13341852" cy="4773194"/>
          </a:xfrm>
        </p:grpSpPr>
        <p:pic>
          <p:nvPicPr>
            <p:cNvPr id="6" name="Picture 5"/>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904"/>
            <a:stretch/>
          </p:blipFill>
          <p:spPr>
            <a:xfrm>
              <a:off x="2661279" y="5332615"/>
              <a:ext cx="13341852" cy="3970979"/>
            </a:xfrm>
            <a:prstGeom prst="rect">
              <a:avLst/>
            </a:prstGeom>
          </p:spPr>
        </p:pic>
        <p:sp>
          <p:nvSpPr>
            <p:cNvPr id="8" name="TextBox 7"/>
            <p:cNvSpPr txBox="1"/>
            <p:nvPr/>
          </p:nvSpPr>
          <p:spPr>
            <a:xfrm>
              <a:off x="6474705" y="9521034"/>
              <a:ext cx="5715000" cy="584775"/>
            </a:xfrm>
            <a:prstGeom prst="rect">
              <a:avLst/>
            </a:prstGeom>
            <a:noFill/>
          </p:spPr>
          <p:txBody>
            <a:bodyPr wrap="square" rtlCol="0">
              <a:spAutoFit/>
            </a:bodyPr>
            <a:lstStyle/>
            <a:p>
              <a:pPr algn="ctr"/>
              <a:r>
                <a:rPr lang="vi-VN" sz="3200" b="1" i="1" dirty="0" smtClean="0">
                  <a:solidFill>
                    <a:schemeClr val="tx2">
                      <a:lumMod val="50000"/>
                    </a:schemeClr>
                  </a:solidFill>
                  <a:latin typeface="Arial" panose="020B0604020202020204" pitchFamily="34" charset="0"/>
                  <a:cs typeface="Arial" panose="020B0604020202020204" pitchFamily="34" charset="0"/>
                </a:rPr>
                <a:t>Hình 4.3. </a:t>
              </a:r>
              <a:r>
                <a:rPr lang="vi-VN" sz="3200" i="1" dirty="0" smtClean="0">
                  <a:solidFill>
                    <a:schemeClr val="tx2">
                      <a:lumMod val="50000"/>
                    </a:schemeClr>
                  </a:solidFill>
                  <a:latin typeface="Arial" panose="020B0604020202020204" pitchFamily="34" charset="0"/>
                  <a:cs typeface="Arial" panose="020B0604020202020204" pitchFamily="34" charset="0"/>
                </a:rPr>
                <a:t>Mối ghép đinh tán</a:t>
              </a:r>
              <a:endParaRPr lang="en-US" sz="3200" b="1" i="1" dirty="0">
                <a:solidFill>
                  <a:schemeClr val="tx2">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57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1148</Words>
  <Application>Microsoft Office PowerPoint</Application>
  <PresentationFormat>Custom</PresentationFormat>
  <Paragraphs>129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Wingdings</vt:lpstr>
      <vt:lpstr>Times New Roman</vt: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bản vẽ chi tiết</dc:title>
  <dc:creator>Xinh Đẹp Dịu Hiền Huế Thị</dc:creator>
  <cp:lastModifiedBy>Microsoft account</cp:lastModifiedBy>
  <cp:revision>18</cp:revision>
  <dcterms:created xsi:type="dcterms:W3CDTF">2006-08-16T00:00:00Z</dcterms:created>
  <dcterms:modified xsi:type="dcterms:W3CDTF">2023-06-26T03:50:52Z</dcterms:modified>
  <dc:identifier>DAFl36ymF6c</dc:identifier>
</cp:coreProperties>
</file>