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71" r:id="rId4"/>
    <p:sldId id="256" r:id="rId5"/>
    <p:sldId id="267" r:id="rId6"/>
    <p:sldId id="263" r:id="rId7"/>
    <p:sldId id="272" r:id="rId8"/>
    <p:sldId id="273" r:id="rId9"/>
    <p:sldId id="274" r:id="rId10"/>
    <p:sldId id="275" r:id="rId11"/>
    <p:sldId id="276" r:id="rId12"/>
    <p:sldId id="258" r:id="rId13"/>
    <p:sldId id="277" r:id="rId14"/>
    <p:sldId id="259" r:id="rId15"/>
    <p:sldId id="278" r:id="rId16"/>
    <p:sldId id="280" r:id="rId17"/>
    <p:sldId id="281" r:id="rId18"/>
    <p:sldId id="282" r:id="rId19"/>
    <p:sldId id="261" r:id="rId20"/>
    <p:sldId id="283" r:id="rId21"/>
    <p:sldId id="284" r:id="rId22"/>
    <p:sldId id="269" r:id="rId23"/>
    <p:sldId id="266" r:id="rId24"/>
    <p:sldId id="265"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EB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22" autoAdjust="0"/>
  </p:normalViewPr>
  <p:slideViewPr>
    <p:cSldViewPr>
      <p:cViewPr varScale="1">
        <p:scale>
          <a:sx n="48" d="100"/>
          <a:sy n="48" d="100"/>
        </p:scale>
        <p:origin x="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s>
</file>

<file path=ppt/slides/_rels/slide13.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2.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1.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0.png"/><Relationship Id="rId4" Type="http://schemas.openxmlformats.org/officeDocument/2006/relationships/image" Target="../media/image64.svg"/></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2.svg"/><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7.svg"/></Relationships>
</file>

<file path=ppt/slides/_rels/slide6.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5.sv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3.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7.svg"/><Relationship Id="rId10" Type="http://schemas.openxmlformats.org/officeDocument/2006/relationships/image" Target="../media/image13.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6309163" y="8927729"/>
            <a:ext cx="1187175" cy="118717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6" name="Group 6"/>
          <p:cNvGrpSpPr/>
          <p:nvPr/>
        </p:nvGrpSpPr>
        <p:grpSpPr>
          <a:xfrm>
            <a:off x="2166855" y="9534937"/>
            <a:ext cx="1968903" cy="196890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8" name="Group 8"/>
          <p:cNvGrpSpPr/>
          <p:nvPr/>
        </p:nvGrpSpPr>
        <p:grpSpPr>
          <a:xfrm>
            <a:off x="-940203" y="-309990"/>
            <a:ext cx="1968903" cy="196890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0" name="Freeform 10"/>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1" name="Freeform 11"/>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grpSp>
        <p:nvGrpSpPr>
          <p:cNvPr id="12" name="Group 12"/>
          <p:cNvGrpSpPr/>
          <p:nvPr/>
        </p:nvGrpSpPr>
        <p:grpSpPr>
          <a:xfrm>
            <a:off x="5852952" y="0"/>
            <a:ext cx="6390028" cy="3210815"/>
            <a:chOff x="0" y="0"/>
            <a:chExt cx="2354580" cy="1352744"/>
          </a:xfrm>
        </p:grpSpPr>
        <p:sp>
          <p:nvSpPr>
            <p:cNvPr id="13" name="Freeform 13"/>
            <p:cNvSpPr/>
            <p:nvPr/>
          </p:nvSpPr>
          <p:spPr>
            <a:xfrm>
              <a:off x="0" y="0"/>
              <a:ext cx="2353310" cy="1352744"/>
            </a:xfrm>
            <a:custGeom>
              <a:avLst/>
              <a:gdLst/>
              <a:ahLst/>
              <a:cxnLst/>
              <a:rect l="l" t="t" r="r" b="b"/>
              <a:pathLst>
                <a:path w="2353310" h="1352744">
                  <a:moveTo>
                    <a:pt x="784860" y="1285434"/>
                  </a:moveTo>
                  <a:cubicBezTo>
                    <a:pt x="905510" y="1326074"/>
                    <a:pt x="1042670" y="1352744"/>
                    <a:pt x="1177290" y="1352744"/>
                  </a:cubicBezTo>
                  <a:cubicBezTo>
                    <a:pt x="1311910" y="1352744"/>
                    <a:pt x="1441450" y="1329884"/>
                    <a:pt x="1560830" y="1289244"/>
                  </a:cubicBezTo>
                  <a:cubicBezTo>
                    <a:pt x="1563370" y="1287974"/>
                    <a:pt x="1565910" y="1287974"/>
                    <a:pt x="1568450" y="1286704"/>
                  </a:cubicBezTo>
                  <a:cubicBezTo>
                    <a:pt x="2016760" y="1124144"/>
                    <a:pt x="2346960" y="694884"/>
                    <a:pt x="2353310" y="197900"/>
                  </a:cubicBezTo>
                  <a:lnTo>
                    <a:pt x="2353310" y="0"/>
                  </a:lnTo>
                  <a:lnTo>
                    <a:pt x="0" y="0"/>
                  </a:lnTo>
                  <a:lnTo>
                    <a:pt x="0" y="197796"/>
                  </a:lnTo>
                  <a:cubicBezTo>
                    <a:pt x="6350" y="697424"/>
                    <a:pt x="331470" y="1126684"/>
                    <a:pt x="784860" y="1285434"/>
                  </a:cubicBezTo>
                  <a:close/>
                </a:path>
              </a:pathLst>
            </a:custGeom>
            <a:solidFill>
              <a:srgbClr val="7EB8CB"/>
            </a:solidFill>
          </p:spPr>
        </p:sp>
      </p:grpSp>
      <p:sp>
        <p:nvSpPr>
          <p:cNvPr id="14" name="TextBox 14"/>
          <p:cNvSpPr txBox="1"/>
          <p:nvPr/>
        </p:nvSpPr>
        <p:spPr>
          <a:xfrm>
            <a:off x="1176616" y="3283113"/>
            <a:ext cx="15709570" cy="3877985"/>
          </a:xfrm>
          <a:prstGeom prst="rect">
            <a:avLst/>
          </a:prstGeom>
        </p:spPr>
        <p:txBody>
          <a:bodyPr wrap="square" lIns="0" tIns="0" rIns="0" bIns="0" rtlCol="0" anchor="t">
            <a:spAutoFit/>
          </a:bodyPr>
          <a:lstStyle/>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CHÀO MỪNG CÁC EM</a:t>
            </a:r>
          </a:p>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 ĐẾN VỚI TIẾT HỌC HÔM NAY!</a:t>
            </a:r>
            <a:endParaRPr lang="en-US" sz="84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7632" y="5056676"/>
            <a:ext cx="2667000" cy="2667000"/>
          </a:xfrm>
          <a:prstGeom prst="ellipse">
            <a:avLst/>
          </a:prstGeom>
          <a:solidFill>
            <a:schemeClr val="accent4">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cắt</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661262" y="4959015"/>
            <a:ext cx="14094857" cy="2862322"/>
          </a:xfrm>
          <a:prstGeom prst="rect">
            <a:avLst/>
          </a:prstGeom>
          <a:solidFill>
            <a:schemeClr val="accent4">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cắt có mặt phẳng cắt song song với mặt phẳng hình chiếu đứng hoặc mặt phẳng hình chiếu cạnh, nhằm biểu diễn các bộ phận và kích thước của ngôi nhà theo chiều cao.</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6003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 name="Group 1"/>
          <p:cNvGrpSpPr/>
          <p:nvPr/>
        </p:nvGrpSpPr>
        <p:grpSpPr>
          <a:xfrm>
            <a:off x="640674" y="579460"/>
            <a:ext cx="15438536" cy="860300"/>
            <a:chOff x="640674" y="579460"/>
            <a:chExt cx="15438536" cy="860300"/>
          </a:xfrm>
        </p:grpSpPr>
        <p:sp>
          <p:nvSpPr>
            <p:cNvPr id="6" name="Freeform 6"/>
            <p:cNvSpPr/>
            <p:nvPr/>
          </p:nvSpPr>
          <p:spPr>
            <a:xfrm flipH="1">
              <a:off x="640674" y="715940"/>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39" name="TextBox 39"/>
            <p:cNvSpPr txBox="1"/>
            <p:nvPr/>
          </p:nvSpPr>
          <p:spPr>
            <a:xfrm>
              <a:off x="1490404" y="579460"/>
              <a:ext cx="14588806" cy="860300"/>
            </a:xfrm>
            <a:prstGeom prst="rect">
              <a:avLst/>
            </a:prstGeom>
          </p:spPr>
          <p:txBody>
            <a:bodyPr wrap="square" lIns="0" tIns="0" rIns="0" bIns="0" rtlCol="0" anchor="t">
              <a:spAutoFit/>
            </a:bodyPr>
            <a:lstStyle/>
            <a:p>
              <a:pPr algn="just">
                <a:lnSpc>
                  <a:spcPct val="130000"/>
                </a:lnSpc>
              </a:pPr>
              <a:r>
                <a:rPr lang="vi-VN" sz="4800" b="1" dirty="0" smtClean="0">
                  <a:solidFill>
                    <a:srgbClr val="C00000"/>
                  </a:solidFill>
                  <a:cs typeface="Arial" panose="020B0604020202020204" pitchFamily="34" charset="0"/>
                </a:rPr>
                <a:t>II. Kí </a:t>
              </a:r>
              <a:r>
                <a:rPr lang="vi-VN" sz="4800" b="1" dirty="0">
                  <a:solidFill>
                    <a:srgbClr val="C00000"/>
                  </a:solidFill>
                  <a:cs typeface="Arial" panose="020B0604020202020204" pitchFamily="34" charset="0"/>
                </a:rPr>
                <a:t>hiệu quy ước một số bộ phận của ngôi nhà</a:t>
              </a:r>
              <a:endParaRPr lang="en-US" sz="4800" b="1" dirty="0">
                <a:solidFill>
                  <a:srgbClr val="C00000"/>
                </a:solidFill>
                <a:latin typeface="Arial" panose="020B0604020202020204" pitchFamily="34"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932176" y="4610100"/>
            <a:ext cx="6766098" cy="5673437"/>
          </a:xfrm>
          <a:prstGeom prst="rect">
            <a:avLst/>
          </a:prstGeom>
        </p:spPr>
      </p:pic>
      <p:grpSp>
        <p:nvGrpSpPr>
          <p:cNvPr id="48" name="Group 47"/>
          <p:cNvGrpSpPr/>
          <p:nvPr/>
        </p:nvGrpSpPr>
        <p:grpSpPr>
          <a:xfrm>
            <a:off x="7054394" y="2552700"/>
            <a:ext cx="8352878" cy="4469122"/>
            <a:chOff x="7054394" y="2552700"/>
            <a:chExt cx="8352878" cy="4469122"/>
          </a:xfrm>
        </p:grpSpPr>
        <p:grpSp>
          <p:nvGrpSpPr>
            <p:cNvPr id="46" name="Group 45"/>
            <p:cNvGrpSpPr/>
            <p:nvPr/>
          </p:nvGrpSpPr>
          <p:grpSpPr>
            <a:xfrm>
              <a:off x="8182963" y="2552700"/>
              <a:ext cx="7224309" cy="4469122"/>
              <a:chOff x="8182963" y="2552700"/>
              <a:chExt cx="7224309" cy="4469122"/>
            </a:xfrm>
          </p:grpSpPr>
          <p:sp>
            <p:nvSpPr>
              <p:cNvPr id="44" name="Oval Callout 43"/>
              <p:cNvSpPr/>
              <p:nvPr/>
            </p:nvSpPr>
            <p:spPr>
              <a:xfrm>
                <a:off x="8182963" y="2552700"/>
                <a:ext cx="7224309" cy="4469122"/>
              </a:xfrm>
              <a:prstGeom prst="wedgeEllipseCallout">
                <a:avLst>
                  <a:gd name="adj1" fmla="val -47298"/>
                  <a:gd name="adj2" fmla="val 43840"/>
                </a:avLst>
              </a:prstGeom>
              <a:solidFill>
                <a:schemeClr val="accent6">
                  <a:lumMod val="40000"/>
                  <a:lumOff val="60000"/>
                </a:schemeClr>
              </a:solid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764025" y="3356100"/>
                <a:ext cx="6190103" cy="2862322"/>
              </a:xfrm>
              <a:prstGeom prst="rect">
                <a:avLst/>
              </a:prstGeom>
            </p:spPr>
            <p:txBody>
              <a:bodyPr wrap="square">
                <a:spAutoFit/>
              </a:bodyPr>
              <a:lstStyle/>
              <a:p>
                <a:pPr algn="ctr">
                  <a:lnSpc>
                    <a:spcPct val="150000"/>
                  </a:lnSpc>
                </a:pPr>
                <a:r>
                  <a:rPr lang="vi-VN" sz="4200" dirty="0">
                    <a:latin typeface="Arial" panose="020B0604020202020204" pitchFamily="34" charset="0"/>
                    <a:cs typeface="Arial" panose="020B0604020202020204" pitchFamily="34" charset="0"/>
                  </a:rPr>
                  <a:t>Để vẽ các bộ phận của ngôi nhà, người ta dùng các kí hiệu nào?</a:t>
                </a:r>
                <a:endParaRPr lang="en-US" sz="4200" dirty="0">
                  <a:latin typeface="Arial" panose="020B0604020202020204" pitchFamily="34" charset="0"/>
                  <a:cs typeface="Arial" panose="020B0604020202020204" pitchFamily="34" charset="0"/>
                </a:endParaRPr>
              </a:p>
            </p:txBody>
          </p:sp>
        </p:grpSp>
        <p:pic>
          <p:nvPicPr>
            <p:cNvPr id="47" name="Picture 46"/>
            <p:cNvPicPr>
              <a:picLocks noChangeAspect="1"/>
            </p:cNvPicPr>
            <p:nvPr/>
          </p:nvPicPr>
          <p:blipFill>
            <a:blip r:embed="rId6"/>
            <a:stretch>
              <a:fillRect/>
            </a:stretch>
          </p:blipFill>
          <p:spPr>
            <a:xfrm>
              <a:off x="7054394" y="2786516"/>
              <a:ext cx="945746" cy="1420684"/>
            </a:xfrm>
            <a:prstGeom prst="rect">
              <a:avLst/>
            </a:prstGeom>
          </p:spPr>
        </p:pic>
      </p:grpSp>
    </p:spTree>
    <p:extLst>
      <p:ext uri="{BB962C8B-B14F-4D97-AF65-F5344CB8AC3E}">
        <p14:creationId xmlns:p14="http://schemas.microsoft.com/office/powerpoint/2010/main" val="21799196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anim calcmode="lin" valueType="num">
                                      <p:cBhvr>
                                        <p:cTn id="13" dur="500" fill="hold"/>
                                        <p:tgtEl>
                                          <p:spTgt spid="48"/>
                                        </p:tgtEl>
                                        <p:attrNameLst>
                                          <p:attrName>ppt_x</p:attrName>
                                        </p:attrNameLst>
                                      </p:cBhvr>
                                      <p:tavLst>
                                        <p:tav tm="0">
                                          <p:val>
                                            <p:strVal val="#ppt_x"/>
                                          </p:val>
                                        </p:tav>
                                        <p:tav tm="100000">
                                          <p:val>
                                            <p:strVal val="#ppt_x"/>
                                          </p:val>
                                        </p:tav>
                                      </p:tavLst>
                                    </p:anim>
                                    <p:anim calcmode="lin" valueType="num">
                                      <p:cBhvr>
                                        <p:cTn id="14" dur="5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0" y="-1365706"/>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16309163" y="8927729"/>
            <a:ext cx="1187175" cy="118717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1" name="Freeform 11"/>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grpSp>
        <p:nvGrpSpPr>
          <p:cNvPr id="2" name="Group 1"/>
          <p:cNvGrpSpPr/>
          <p:nvPr/>
        </p:nvGrpSpPr>
        <p:grpSpPr>
          <a:xfrm>
            <a:off x="0" y="606253"/>
            <a:ext cx="18311636" cy="9501031"/>
            <a:chOff x="0" y="606253"/>
            <a:chExt cx="18311636" cy="9501031"/>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88896"/>
              <a:ext cx="18311636" cy="8518388"/>
            </a:xfrm>
            <a:prstGeom prst="rect">
              <a:avLst/>
            </a:prstGeom>
          </p:spPr>
        </p:pic>
        <p:sp>
          <p:nvSpPr>
            <p:cNvPr id="31" name="TextBox 30"/>
            <p:cNvSpPr txBox="1"/>
            <p:nvPr/>
          </p:nvSpPr>
          <p:spPr>
            <a:xfrm>
              <a:off x="5012612" y="606253"/>
              <a:ext cx="8229600" cy="646331"/>
            </a:xfrm>
            <a:prstGeom prst="rect">
              <a:avLst/>
            </a:prstGeom>
            <a:noFill/>
          </p:spPr>
          <p:txBody>
            <a:bodyPr wrap="square" rtlCol="0">
              <a:spAutoFit/>
            </a:bodyPr>
            <a:lstStyle/>
            <a:p>
              <a:pPr algn="ctr"/>
              <a:r>
                <a:rPr lang="vi-VN" sz="3600" b="1" i="1" dirty="0" smtClean="0">
                  <a:solidFill>
                    <a:srgbClr val="002060"/>
                  </a:solidFill>
                  <a:latin typeface="Arial" panose="020B0604020202020204" pitchFamily="34" charset="0"/>
                  <a:cs typeface="Arial" panose="020B0604020202020204" pitchFamily="34" charset="0"/>
                </a:rPr>
                <a:t>Bảng 5.1. </a:t>
              </a:r>
              <a:r>
                <a:rPr lang="vi-VN" sz="3600" i="1" dirty="0" smtClean="0">
                  <a:solidFill>
                    <a:srgbClr val="002060"/>
                  </a:solidFill>
                  <a:latin typeface="Arial" panose="020B0604020202020204" pitchFamily="34" charset="0"/>
                  <a:cs typeface="Arial" panose="020B0604020202020204" pitchFamily="34" charset="0"/>
                </a:rPr>
                <a:t>Kí hiệu quy ước</a:t>
              </a:r>
              <a:endParaRPr lang="en-US" sz="3600" i="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H="1">
            <a:off x="1187055" y="69235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grpSp>
        <p:nvGrpSpPr>
          <p:cNvPr id="2" name="Group 1"/>
          <p:cNvGrpSpPr/>
          <p:nvPr/>
        </p:nvGrpSpPr>
        <p:grpSpPr>
          <a:xfrm flipH="1">
            <a:off x="-4769673" y="9182100"/>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39" name="TextBox 39"/>
          <p:cNvSpPr txBox="1"/>
          <p:nvPr/>
        </p:nvSpPr>
        <p:spPr>
          <a:xfrm>
            <a:off x="1490404" y="579460"/>
            <a:ext cx="14588806" cy="967894"/>
          </a:xfrm>
          <a:prstGeom prst="rect">
            <a:avLst/>
          </a:prstGeom>
        </p:spPr>
        <p:txBody>
          <a:bodyPr wrap="square" lIns="0" tIns="0" rIns="0" bIns="0" rtlCol="0" anchor="t">
            <a:spAutoFit/>
          </a:bodyPr>
          <a:lstStyle/>
          <a:p>
            <a:pPr algn="ctr">
              <a:lnSpc>
                <a:spcPct val="130000"/>
              </a:lnSpc>
            </a:pPr>
            <a:r>
              <a:rPr lang="vi-VN" sz="5400" b="1" dirty="0" smtClean="0">
                <a:solidFill>
                  <a:srgbClr val="C00000"/>
                </a:solidFill>
                <a:cs typeface="Arial" panose="020B0604020202020204" pitchFamily="34" charset="0"/>
              </a:rPr>
              <a:t>III. Đọc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1221691" y="1961663"/>
            <a:ext cx="9312693" cy="1938992"/>
          </a:xfrm>
          <a:prstGeom prst="rect">
            <a:avLst/>
          </a:prstGeom>
        </p:spPr>
        <p:txBody>
          <a:bodyPr wrap="square">
            <a:spAutoFit/>
          </a:bodyPr>
          <a:lstStyle/>
          <a:p>
            <a:pPr algn="just">
              <a:lnSpc>
                <a:spcPct val="150000"/>
              </a:lnSpc>
            </a:pPr>
            <a:r>
              <a:rPr lang="vi-VN" sz="4000" i="1" dirty="0" smtClean="0">
                <a:latin typeface="Arial" panose="020B0604020202020204" pitchFamily="34" charset="0"/>
                <a:cs typeface="Arial" panose="020B0604020202020204" pitchFamily="34" charset="0"/>
              </a:rPr>
              <a:t>Em hãy </a:t>
            </a:r>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nội</a:t>
            </a:r>
            <a:r>
              <a:rPr lang="en-US" sz="4000" i="1" dirty="0">
                <a:latin typeface="Arial" panose="020B0604020202020204" pitchFamily="34" charset="0"/>
                <a:cs typeface="Arial" panose="020B0604020202020204" pitchFamily="34" charset="0"/>
              </a:rPr>
              <a:t> dung </a:t>
            </a:r>
            <a:r>
              <a:rPr lang="en-US" sz="4000" i="1" dirty="0" err="1">
                <a:latin typeface="Arial" panose="020B0604020202020204" pitchFamily="34" charset="0"/>
                <a:cs typeface="Arial" panose="020B0604020202020204" pitchFamily="34" charset="0"/>
              </a:rPr>
              <a:t>mục</a:t>
            </a:r>
            <a:r>
              <a:rPr lang="en-US" sz="4000" i="1" dirty="0">
                <a:latin typeface="Arial" panose="020B0604020202020204" pitchFamily="34" charset="0"/>
                <a:cs typeface="Arial" panose="020B0604020202020204" pitchFamily="34" charset="0"/>
              </a:rPr>
              <a:t> III SGK tr.29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kể</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tên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trình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tự</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bản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vẽ</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ngôi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nhà</a:t>
            </a:r>
            <a:r>
              <a:rPr lang="en-US" sz="40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006780" y="1961663"/>
            <a:ext cx="6993758" cy="8200646"/>
          </a:xfrm>
          <a:prstGeom prst="rect">
            <a:avLst/>
          </a:prstGeom>
        </p:spPr>
      </p:pic>
      <p:pic>
        <p:nvPicPr>
          <p:cNvPr id="10" name="Picture 9"/>
          <p:cNvPicPr>
            <a:picLocks noChangeAspect="1"/>
          </p:cNvPicPr>
          <p:nvPr/>
        </p:nvPicPr>
        <p:blipFill>
          <a:blip r:embed="rId7"/>
          <a:stretch>
            <a:fillRect/>
          </a:stretch>
        </p:blipFill>
        <p:spPr>
          <a:xfrm>
            <a:off x="16079210" y="67450"/>
            <a:ext cx="1911697" cy="1835229"/>
          </a:xfrm>
          <a:prstGeom prst="rect">
            <a:avLst/>
          </a:prstGeom>
        </p:spPr>
      </p:pic>
      <p:sp>
        <p:nvSpPr>
          <p:cNvPr id="11" name="Rounded Rectangle 10"/>
          <p:cNvSpPr/>
          <p:nvPr/>
        </p:nvSpPr>
        <p:spPr>
          <a:xfrm>
            <a:off x="1187054" y="5786915"/>
            <a:ext cx="3655109" cy="99468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6337504" y="5786915"/>
            <a:ext cx="3655109" cy="99468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6337503" y="7676664"/>
            <a:ext cx="3655109" cy="99468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187054" y="7676664"/>
            <a:ext cx="3655109" cy="99468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Các bộ phận</a:t>
            </a:r>
            <a:endParaRPr lang="en-US" sz="400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a:stCxn id="11" idx="3"/>
            <a:endCxn id="30" idx="1"/>
          </p:cNvCxnSpPr>
          <p:nvPr/>
        </p:nvCxnSpPr>
        <p:spPr>
          <a:xfrm>
            <a:off x="4842163" y="6284258"/>
            <a:ext cx="1495341" cy="0"/>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0" idx="2"/>
            <a:endCxn id="31" idx="0"/>
          </p:cNvCxnSpPr>
          <p:nvPr/>
        </p:nvCxnSpPr>
        <p:spPr>
          <a:xfrm flipH="1">
            <a:off x="8165058" y="6781601"/>
            <a:ext cx="1" cy="895063"/>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1" idx="1"/>
            <a:endCxn id="32" idx="3"/>
          </p:cNvCxnSpPr>
          <p:nvPr/>
        </p:nvCxnSpPr>
        <p:spPr>
          <a:xfrm flipH="1">
            <a:off x="4842163" y="8174007"/>
            <a:ext cx="1495340" cy="0"/>
          </a:xfrm>
          <a:prstGeom prst="straightConnector1">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187054" y="4361575"/>
            <a:ext cx="7728345" cy="707886"/>
          </a:xfrm>
          <a:prstGeom prst="rect">
            <a:avLst/>
          </a:prstGeom>
        </p:spPr>
        <p:txBody>
          <a:bodyPr wrap="square">
            <a:spAutoFit/>
          </a:bodyPr>
          <a:lstStyle/>
          <a:p>
            <a:r>
              <a:rPr lang="vi-VN" sz="4000" b="1" dirty="0" err="1" smtClean="0">
                <a:solidFill>
                  <a:srgbClr val="002060"/>
                </a:solidFill>
                <a:latin typeface="Arial" panose="020B0604020202020204" pitchFamily="34" charset="0"/>
                <a:cs typeface="Arial" panose="020B0604020202020204" pitchFamily="34" charset="0"/>
              </a:rPr>
              <a:t>T</a:t>
            </a:r>
            <a:r>
              <a:rPr lang="en-US" sz="4000" b="1" dirty="0" err="1" smtClean="0">
                <a:solidFill>
                  <a:srgbClr val="002060"/>
                </a:solidFill>
                <a:latin typeface="Arial" panose="020B0604020202020204" pitchFamily="34" charset="0"/>
                <a:cs typeface="Arial" panose="020B0604020202020204" pitchFamily="34" charset="0"/>
              </a:rPr>
              <a:t>rình</a:t>
            </a:r>
            <a:r>
              <a:rPr lang="en-US" sz="4000" b="1" dirty="0" smtClean="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tự</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đọc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bản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vẽ</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ngôi</a:t>
            </a:r>
            <a:r>
              <a:rPr lang="en-US" sz="4000" b="1" dirty="0">
                <a:solidFill>
                  <a:srgbClr val="002060"/>
                </a:solidFill>
                <a:latin typeface="Arial" panose="020B0604020202020204" pitchFamily="34" charset="0"/>
                <a:cs typeface="Arial" panose="020B0604020202020204" pitchFamily="34" charset="0"/>
              </a:rPr>
              <a:t> </a:t>
            </a:r>
            <a:r>
              <a:rPr lang="en-US" sz="4000" b="1" dirty="0" err="1" smtClean="0">
                <a:solidFill>
                  <a:srgbClr val="002060"/>
                </a:solidFill>
                <a:latin typeface="Arial" panose="020B0604020202020204" pitchFamily="34" charset="0"/>
                <a:cs typeface="Arial" panose="020B0604020202020204" pitchFamily="34" charset="0"/>
              </a:rPr>
              <a:t>nhà</a:t>
            </a:r>
            <a:r>
              <a:rPr lang="vi-VN" sz="4000" b="1" dirty="0"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9771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2500"/>
                            </p:stCondLst>
                            <p:childTnLst>
                              <p:par>
                                <p:cTn id="47" presetID="2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11" grpId="0" animBg="1"/>
      <p:bldP spid="30" grpId="0" animBg="1"/>
      <p:bldP spid="31"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1823940" y="2081085"/>
            <a:ext cx="14000714" cy="2470104"/>
            <a:chOff x="1844373" y="2044127"/>
            <a:chExt cx="14000714" cy="2470104"/>
          </a:xfrm>
        </p:grpSpPr>
        <p:sp>
          <p:nvSpPr>
            <p:cNvPr id="28" name="Rectangle 27"/>
            <p:cNvSpPr/>
            <p:nvPr/>
          </p:nvSpPr>
          <p:spPr>
            <a:xfrm>
              <a:off x="1844373" y="2309683"/>
              <a:ext cx="10804827"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1: </a:t>
              </a:r>
              <a:r>
                <a:rPr lang="vi-VN" sz="4000" dirty="0" smtClean="0">
                  <a:latin typeface="Arial" panose="020B0604020202020204" pitchFamily="34" charset="0"/>
                  <a:cs typeface="Arial" panose="020B0604020202020204" pitchFamily="34" charset="0"/>
                </a:rPr>
                <a:t>Kí hiệu </a:t>
              </a:r>
              <a:r>
                <a:rPr lang="vi-VN" sz="4000" dirty="0">
                  <a:latin typeface="Arial" panose="020B0604020202020204" pitchFamily="34" charset="0"/>
                  <a:cs typeface="Arial" panose="020B0604020202020204" pitchFamily="34" charset="0"/>
                </a:rPr>
                <a:t>dưới đây </a:t>
              </a:r>
              <a:r>
                <a:rPr lang="vi-VN" sz="4000" dirty="0" smtClean="0">
                  <a:latin typeface="Arial" panose="020B0604020202020204" pitchFamily="34" charset="0"/>
                  <a:cs typeface="Arial" panose="020B0604020202020204" pitchFamily="34" charset="0"/>
                </a:rPr>
                <a:t>quy ước bộ phận nào của ngôi nhà? </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85929" y="2044127"/>
              <a:ext cx="2759158" cy="2470104"/>
            </a:xfrm>
            <a:prstGeom prst="rect">
              <a:avLst/>
            </a:prstGeom>
          </p:spPr>
        </p:pic>
      </p:grpSp>
      <p:sp>
        <p:nvSpPr>
          <p:cNvPr id="31" name="Đáp án đúng">
            <a:extLst>
              <a:ext uri="{FF2B5EF4-FFF2-40B4-BE49-F238E27FC236}">
                <a16:creationId xmlns:a16="http://schemas.microsoft.com/office/drawing/2014/main" xmlns="" id="{8B66CBE4-2DB9-BCF7-D1C4-281B894BFE17}"/>
              </a:ext>
            </a:extLst>
          </p:cNvPr>
          <p:cNvSpPr/>
          <p:nvPr/>
        </p:nvSpPr>
        <p:spPr>
          <a:xfrm>
            <a:off x="9455775"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Cửa sổ đơn</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Cửa đi đơn một cánh</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943718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Cửa sổ kép</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Cầu thang trên mặt bằng</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93417" y="7387720"/>
            <a:ext cx="1201487" cy="1045778"/>
          </a:xfrm>
          <a:prstGeom prst="rect">
            <a:avLst/>
          </a:prstGeom>
          <a:noFill/>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92541" y="5170416"/>
            <a:ext cx="1197369" cy="1066746"/>
          </a:xfrm>
          <a:prstGeom prst="rect">
            <a:avLst/>
          </a:prstGeom>
          <a:noFill/>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1"/>
                                        </p:tgtEl>
                                        <p:attrNameLst>
                                          <p:attrName>fillcolor</p:attrName>
                                        </p:attrNameLst>
                                      </p:cBhvr>
                                      <p:to>
                                        <a:srgbClr val="92D050"/>
                                      </p:to>
                                    </p:animClr>
                                    <p:set>
                                      <p:cBhvr>
                                        <p:cTn id="31" dur="500" fill="hold"/>
                                        <p:tgtEl>
                                          <p:spTgt spid="31"/>
                                        </p:tgtEl>
                                        <p:attrNameLst>
                                          <p:attrName>fill.type</p:attrName>
                                        </p:attrNameLst>
                                      </p:cBhvr>
                                      <p:to>
                                        <p:strVal val="solid"/>
                                      </p:to>
                                    </p:set>
                                    <p:set>
                                      <p:cBhvr>
                                        <p:cTn id="32" dur="500" fill="hold"/>
                                        <p:tgtEl>
                                          <p:spTgt spid="31"/>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35"/>
                                        </p:tgtEl>
                                      </p:cBhvr>
                                    </p:cmd>
                                  </p:childTnLst>
                                </p:cTn>
                              </p:par>
                              <p:par>
                                <p:cTn id="35" presetID="1" presetClass="entr" presetSubtype="0" fill="hold" nodeType="withEffect">
                                  <p:stCondLst>
                                    <p:cond delay="0"/>
                                  </p:stCondLst>
                                  <p:childTnLst>
                                    <p:set>
                                      <p:cBhvr>
                                        <p:cTn id="36" dur="1" fill="hold">
                                          <p:stCondLst>
                                            <p:cond delay="9"/>
                                          </p:stCondLst>
                                        </p:cTn>
                                        <p:tgtEl>
                                          <p:spTgt spid="36"/>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32"/>
                                        </p:tgtEl>
                                        <p:attrNameLst>
                                          <p:attrName>fillcolor</p:attrName>
                                        </p:attrNameLst>
                                      </p:cBhvr>
                                      <p:to>
                                        <a:srgbClr val="D99694"/>
                                      </p:to>
                                    </p:animClr>
                                    <p:set>
                                      <p:cBhvr>
                                        <p:cTn id="45" dur="500" fill="hold"/>
                                        <p:tgtEl>
                                          <p:spTgt spid="32"/>
                                        </p:tgtEl>
                                        <p:attrNameLst>
                                          <p:attrName>fill.type</p:attrName>
                                        </p:attrNameLst>
                                      </p:cBhvr>
                                      <p:to>
                                        <p:strVal val="solid"/>
                                      </p:to>
                                    </p:set>
                                    <p:set>
                                      <p:cBhvr>
                                        <p:cTn id="46" dur="500" fill="hold"/>
                                        <p:tgtEl>
                                          <p:spTgt spid="3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0"/>
                                        </p:tgtEl>
                                      </p:cBhvr>
                                    </p:cmd>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32"/>
                                        </p:tgtEl>
                                      </p:cBhvr>
                                    </p:animEffect>
                                    <p:animScale>
                                      <p:cBhvr>
                                        <p:cTn id="53"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rgbClr val="D99694"/>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0"/>
                                        </p:tgtEl>
                                      </p:cBhvr>
                                    </p:cmd>
                                  </p:childTnLst>
                                </p:cTn>
                              </p:par>
                              <p:par>
                                <p:cTn id="63" presetID="1" presetClass="entr" presetSubtype="0" fill="hold" nodeType="withEffect">
                                  <p:stCondLst>
                                    <p:cond delay="0"/>
                                  </p:stCondLst>
                                  <p:childTnLst>
                                    <p:set>
                                      <p:cBhvr>
                                        <p:cTn id="64" dur="1" fill="hold">
                                          <p:stCondLst>
                                            <p:cond delay="9"/>
                                          </p:stCondLst>
                                        </p:cTn>
                                        <p:tgtEl>
                                          <p:spTgt spid="37"/>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34"/>
                                        </p:tgtEl>
                                        <p:attrNameLst>
                                          <p:attrName>fillcolor</p:attrName>
                                        </p:attrNameLst>
                                      </p:cBhvr>
                                      <p:to>
                                        <a:srgbClr val="D99694"/>
                                      </p:to>
                                    </p:animClr>
                                    <p:set>
                                      <p:cBhvr>
                                        <p:cTn id="73" dur="500" fill="hold"/>
                                        <p:tgtEl>
                                          <p:spTgt spid="34"/>
                                        </p:tgtEl>
                                        <p:attrNameLst>
                                          <p:attrName>fill.type</p:attrName>
                                        </p:attrNameLst>
                                      </p:cBhvr>
                                      <p:to>
                                        <p:strVal val="solid"/>
                                      </p:to>
                                    </p:set>
                                    <p:set>
                                      <p:cBhvr>
                                        <p:cTn id="74" dur="500" fill="hold"/>
                                        <p:tgtEl>
                                          <p:spTgt spid="34"/>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0"/>
                                        </p:tgtEl>
                                      </p:cBhvr>
                                    </p:cmd>
                                  </p:childTnLst>
                                </p:cTn>
                              </p:par>
                              <p:par>
                                <p:cTn id="77" presetID="1" presetClass="entr" presetSubtype="0" fill="hold" nodeType="withEffect">
                                  <p:stCondLst>
                                    <p:cond delay="0"/>
                                  </p:stCondLst>
                                  <p:childTnLst>
                                    <p:set>
                                      <p:cBhvr>
                                        <p:cTn id="78" dur="1" fill="hold">
                                          <p:stCondLst>
                                            <p:cond delay="9"/>
                                          </p:stCondLst>
                                        </p:cTn>
                                        <p:tgtEl>
                                          <p:spTgt spid="38"/>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2" fill="hold" display="0">
                  <p:stCondLst>
                    <p:cond delay="indefinite"/>
                  </p:stCondLst>
                  <p:endCondLst>
                    <p:cond evt="onStopAudio" delay="0">
                      <p:tgtEl>
                        <p:sldTgt/>
                      </p:tgtEl>
                    </p:cond>
                  </p:endCondLst>
                </p:cTn>
                <p:tgtEl>
                  <p:spTgt spid="35"/>
                </p:tgtEl>
              </p:cMediaNode>
            </p:audio>
            <p:audio>
              <p:cMediaNode vol="80000">
                <p:cTn id="83" fill="hold" display="0">
                  <p:stCondLst>
                    <p:cond delay="indefinite"/>
                  </p:stCondLst>
                  <p:endCondLst>
                    <p:cond evt="onStopAudio" delay="0">
                      <p:tgtEl>
                        <p:sldTgt/>
                      </p:tgtEl>
                    </p:cond>
                  </p:endCondLst>
                </p:cTn>
                <p:tgtEl>
                  <p:spTgt spid="40"/>
                </p:tgtEl>
              </p:cMediaNode>
            </p:audio>
          </p:childTnLst>
        </p:cTn>
      </p:par>
    </p:tnLst>
    <p:bldLst>
      <p:bldP spid="31" grpId="0" animBg="1"/>
      <p:bldP spid="31" grpId="1" animBg="1"/>
      <p:bldP spid="32" grpId="0" animBg="1"/>
      <p:bldP spid="32" grpId="1" animBg="1"/>
      <p:bldP spid="33" grpId="0" animBg="1"/>
      <p:bldP spid="33" grpId="1" animBg="1"/>
      <p:bldP spid="34" grpId="0" animBg="1"/>
      <p:bldP spid="3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539744" y="2279680"/>
            <a:ext cx="15679568" cy="1938992"/>
          </a:xfrm>
          <a:prstGeom prst="rect">
            <a:avLst/>
          </a:prstGeom>
        </p:spPr>
        <p:txBody>
          <a:bodyPr wrap="square">
            <a:spAutoFit/>
          </a:bodyPr>
          <a:lstStyle/>
          <a:p>
            <a:pPr algn="just">
              <a:lnSpc>
                <a:spcPct val="150000"/>
              </a:lnSpc>
            </a:pPr>
            <a:r>
              <a:rPr lang="vi-VN" sz="4000" b="1" dirty="0" smtClean="0">
                <a:solidFill>
                  <a:srgbClr val="002060"/>
                </a:solidFill>
                <a:cs typeface="Arial" panose="020B0604020202020204" pitchFamily="34" charset="0"/>
              </a:rPr>
              <a:t>Câu 2: </a:t>
            </a:r>
            <a:r>
              <a:rPr lang="vi-VN" sz="4000" dirty="0" smtClean="0">
                <a:cs typeface="Arial" panose="020B0604020202020204" pitchFamily="34" charset="0"/>
              </a:rPr>
              <a:t>Hình </a:t>
            </a:r>
            <a:r>
              <a:rPr lang="vi-VN" sz="4000" dirty="0">
                <a:cs typeface="Arial" panose="020B0604020202020204" pitchFamily="34" charset="0"/>
              </a:rPr>
              <a:t>chiếu vuông góc của mặt ngoài ngôi nhà lên mặt phẳng hình chiếu đứng hoặc mặt phẳng hình chiếu </a:t>
            </a:r>
            <a:r>
              <a:rPr lang="vi-VN" sz="4000" dirty="0" smtClean="0">
                <a:cs typeface="Arial" panose="020B0604020202020204" pitchFamily="34" charset="0"/>
              </a:rPr>
              <a:t>cạnh được gọi là</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xmlns="" id="{8B66CBE4-2DB9-BCF7-D1C4-281B894BFE17}"/>
              </a:ext>
            </a:extLst>
          </p:cNvPr>
          <p:cNvSpPr/>
          <p:nvPr/>
        </p:nvSpPr>
        <p:spPr>
          <a:xfrm>
            <a:off x="1618936"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Mặt đứng </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1618936"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9449904"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Mặt cắt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9449904"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cạnh</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05244" y="5097827"/>
            <a:ext cx="1201487" cy="1045778"/>
          </a:xfrm>
          <a:prstGeom prst="rect">
            <a:avLst/>
          </a:prstGeom>
          <a:noFill/>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453930" y="5082818"/>
            <a:ext cx="1197369" cy="1066746"/>
          </a:xfrm>
          <a:prstGeom prst="rect">
            <a:avLst/>
          </a:prstGeom>
          <a:noFill/>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67416" y="7285113"/>
            <a:ext cx="1197369" cy="1066746"/>
          </a:xfrm>
          <a:prstGeom prst="rect">
            <a:avLst/>
          </a:prstGeom>
          <a:noFill/>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94138" y="7300122"/>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246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3</a:t>
            </a:r>
            <a:r>
              <a:rPr lang="vi-VN" sz="4000" b="1" dirty="0" smtClean="0">
                <a:solidFill>
                  <a:schemeClr val="tx2">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Bản vẽ </a:t>
            </a:r>
            <a:r>
              <a:rPr lang="vi-VN" sz="4000" dirty="0" smtClean="0">
                <a:latin typeface="Arial" panose="020B0604020202020204" pitchFamily="34" charset="0"/>
                <a:cs typeface="Arial" panose="020B0604020202020204" pitchFamily="34" charset="0"/>
              </a:rPr>
              <a:t>nào </a:t>
            </a:r>
            <a:r>
              <a:rPr lang="vi-VN" sz="4000" dirty="0" smtClean="0">
                <a:latin typeface="Arial" panose="020B0604020202020204" pitchFamily="34" charset="0"/>
                <a:cs typeface="Arial" panose="020B0604020202020204" pitchFamily="34" charset="0"/>
              </a:rPr>
              <a:t>được dùng trong thiết kế và thi công xây dựng ngôi nhà?</a:t>
            </a:r>
            <a:r>
              <a:rPr lang="vi-VN" sz="4000" b="1" dirty="0" smtClean="0">
                <a:solidFill>
                  <a:schemeClr val="tx2">
                    <a:lumMod val="50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xmlns="" id="{8B66CBE4-2DB9-BCF7-D1C4-281B894BFE17}"/>
              </a:ext>
            </a:extLst>
          </p:cNvPr>
          <p:cNvSpPr/>
          <p:nvPr/>
        </p:nvSpPr>
        <p:spPr>
          <a:xfrm>
            <a:off x="9472683" y="4884640"/>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C. Bản vẽ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Bản vẽ lắp</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Bản vẽ kĩ thuật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Bản vẽ chi tiết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10325" y="5222911"/>
            <a:ext cx="1201487" cy="1045778"/>
          </a:xfrm>
          <a:prstGeom prst="rect">
            <a:avLst/>
          </a:prstGeom>
          <a:noFill/>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347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483680"/>
            <a:ext cx="14925141" cy="101566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4: </a:t>
            </a:r>
            <a:r>
              <a:rPr lang="vi-VN" sz="4000" dirty="0" smtClean="0">
                <a:latin typeface="Arial" panose="020B0604020202020204" pitchFamily="34" charset="0"/>
                <a:cs typeface="Arial" panose="020B0604020202020204" pitchFamily="34" charset="0"/>
              </a:rPr>
              <a:t>Hình cắt mặt bằng của ngôi nhà được gọi là gì?</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xmlns="" id="{8B66CBE4-2DB9-BCF7-D1C4-281B894BFE17}"/>
              </a:ext>
            </a:extLst>
          </p:cNvPr>
          <p:cNvSpPr/>
          <p:nvPr/>
        </p:nvSpPr>
        <p:spPr>
          <a:xfrm>
            <a:off x="1823940" y="662681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B</a:t>
            </a:r>
            <a:r>
              <a:rPr lang="vi-VN" sz="4000" noProof="1" smtClean="0">
                <a:solidFill>
                  <a:schemeClr val="tx1"/>
                </a:solidFill>
                <a:latin typeface="Arial" panose="020B0604020202020204" pitchFamily="34" charset="0"/>
                <a:cs typeface="Arial" panose="020B0604020202020204" pitchFamily="34" charset="0"/>
              </a:rPr>
              <a:t>.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9439549"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vi-VN" sz="4000" noProof="1" smtClean="0">
                <a:solidFill>
                  <a:schemeClr val="tx1"/>
                </a:solidFill>
                <a:latin typeface="Arial" panose="020B0604020202020204" pitchFamily="34" charset="0"/>
                <a:cs typeface="Arial" panose="020B0604020202020204" pitchFamily="34" charset="0"/>
              </a:rPr>
              <a:t>Mặt ngang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9439549" y="663178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1841741"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a:t>
            </a:r>
            <a:r>
              <a:rPr lang="vi-VN" sz="4000" noProof="1" smtClean="0">
                <a:solidFill>
                  <a:schemeClr val="tx1"/>
                </a:solidFill>
                <a:latin typeface="Arial" panose="020B0604020202020204" pitchFamily="34" charset="0"/>
                <a:cs typeface="Arial" panose="020B0604020202020204" pitchFamily="34" charset="0"/>
              </a:rPr>
              <a:t>Mặt cắt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1582" y="6965087"/>
            <a:ext cx="1201487" cy="1045778"/>
          </a:xfrm>
          <a:prstGeom prst="rect">
            <a:avLst/>
          </a:prstGeom>
          <a:noFill/>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94909" y="6955048"/>
            <a:ext cx="1197369" cy="1066746"/>
          </a:xfrm>
          <a:prstGeom prst="rect">
            <a:avLst/>
          </a:prstGeom>
          <a:noFill/>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4562144"/>
            <a:ext cx="1197369" cy="1066746"/>
          </a:xfrm>
          <a:prstGeom prst="rect">
            <a:avLst/>
          </a:prstGeom>
          <a:noFill/>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14751" y="4577153"/>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4617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82492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5: </a:t>
            </a:r>
            <a:r>
              <a:rPr lang="vi-VN" sz="4000" dirty="0"/>
              <a:t>Khi đọc bản vẽ nhà, sau khi đọc nội dung ghi trong khung tên ta cần làm gì ở bước tiếp theo?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xmlns="" id="{8B66CBE4-2DB9-BCF7-D1C4-281B894BFE17}"/>
              </a:ext>
            </a:extLst>
          </p:cNvPr>
          <p:cNvSpPr/>
          <p:nvPr/>
        </p:nvSpPr>
        <p:spPr>
          <a:xfrm>
            <a:off x="1823940"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A</a:t>
            </a:r>
            <a:r>
              <a:rPr lang="vi-VN" sz="4000" noProof="1" smtClean="0">
                <a:solidFill>
                  <a:schemeClr val="tx1"/>
                </a:solidFill>
                <a:cs typeface="Arial" panose="020B0604020202020204" pitchFamily="34" charset="0"/>
              </a:rPr>
              <a:t>. </a:t>
            </a:r>
            <a:r>
              <a:rPr lang="vi-VN" sz="4000" dirty="0">
                <a:solidFill>
                  <a:schemeClr val="tx1"/>
                </a:solidFill>
              </a:rPr>
              <a:t>Phân tích hình biểu diễn.</a:t>
            </a:r>
            <a:endParaRPr lang="en-US" sz="4000" dirty="0">
              <a:solidFill>
                <a:schemeClr val="tx1"/>
              </a:solidFill>
            </a:endParaRPr>
          </a:p>
        </p:txBody>
      </p:sp>
      <p:sp>
        <p:nvSpPr>
          <p:cNvPr id="32" name="Đáp án sai 1">
            <a:extLst>
              <a:ext uri="{FF2B5EF4-FFF2-40B4-BE49-F238E27FC236}">
                <a16:creationId xmlns:a16="http://schemas.microsoft.com/office/drawing/2014/main" xmlns="" id="{3FCD9830-5FD1-BD44-878B-228BD96CE996}"/>
              </a:ext>
            </a:extLst>
          </p:cNvPr>
          <p:cNvSpPr/>
          <p:nvPr/>
        </p:nvSpPr>
        <p:spPr>
          <a:xfrm>
            <a:off x="9439241"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C</a:t>
            </a:r>
            <a:r>
              <a:rPr lang="en-US" sz="4000" noProof="1" smtClean="0">
                <a:solidFill>
                  <a:schemeClr val="tx1"/>
                </a:solidFill>
                <a:cs typeface="Arial" panose="020B0604020202020204" pitchFamily="34" charset="0"/>
              </a:rPr>
              <a:t>. </a:t>
            </a:r>
            <a:r>
              <a:rPr lang="vi-VN" sz="4000" dirty="0">
                <a:solidFill>
                  <a:schemeClr val="tx1"/>
                </a:solidFill>
              </a:rPr>
              <a:t>Xác định kích thước của ngôi nhà.</a:t>
            </a:r>
            <a:endParaRPr lang="vi-VN" sz="4000" noProof="1">
              <a:solidFill>
                <a:schemeClr val="tx1"/>
              </a:solidFill>
              <a:cs typeface="Arial" panose="020B0604020202020204" pitchFamily="34" charset="0"/>
            </a:endParaRPr>
          </a:p>
        </p:txBody>
      </p:sp>
      <p:sp>
        <p:nvSpPr>
          <p:cNvPr id="33" name="Đáp án sai 2">
            <a:extLst>
              <a:ext uri="{FF2B5EF4-FFF2-40B4-BE49-F238E27FC236}">
                <a16:creationId xmlns:a16="http://schemas.microsoft.com/office/drawing/2014/main" xmlns=""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smtClean="0">
                <a:solidFill>
                  <a:schemeClr val="tx1"/>
                </a:solidFill>
                <a:cs typeface="Arial" panose="020B0604020202020204" pitchFamily="34" charset="0"/>
              </a:rPr>
              <a:t>D. </a:t>
            </a:r>
            <a:r>
              <a:rPr lang="vi-VN" sz="4000" dirty="0">
                <a:solidFill>
                  <a:schemeClr val="tx1"/>
                </a:solidFill>
              </a:rPr>
              <a:t>Xác định các bộ phận của ngôi nhà.</a:t>
            </a:r>
            <a:endParaRPr lang="vi-VN" sz="4000" noProof="1">
              <a:solidFill>
                <a:schemeClr val="tx1"/>
              </a:solidFill>
              <a:cs typeface="Arial" panose="020B0604020202020204" pitchFamily="34" charset="0"/>
            </a:endParaRPr>
          </a:p>
        </p:txBody>
      </p:sp>
      <p:sp>
        <p:nvSpPr>
          <p:cNvPr id="34" name="Đáp án sai 3">
            <a:extLst>
              <a:ext uri="{FF2B5EF4-FFF2-40B4-BE49-F238E27FC236}">
                <a16:creationId xmlns:a16="http://schemas.microsoft.com/office/drawing/2014/main" xmlns="" id="{2E7D83A4-3758-8699-4DD0-010A80780539}"/>
              </a:ext>
            </a:extLst>
          </p:cNvPr>
          <p:cNvSpPr/>
          <p:nvPr/>
        </p:nvSpPr>
        <p:spPr>
          <a:xfrm>
            <a:off x="1823940" y="7087141"/>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B</a:t>
            </a:r>
            <a:r>
              <a:rPr lang="vi-VN" sz="4000" noProof="1" smtClean="0">
                <a:solidFill>
                  <a:schemeClr val="tx1"/>
                </a:solidFill>
                <a:cs typeface="Arial" panose="020B0604020202020204" pitchFamily="34" charset="0"/>
              </a:rPr>
              <a:t>. </a:t>
            </a:r>
            <a:r>
              <a:rPr lang="vi-VN" sz="4000" dirty="0">
                <a:solidFill>
                  <a:schemeClr val="tx1"/>
                </a:solidFill>
              </a:rPr>
              <a:t>Phân tích kích thước của ngôi nhà.</a:t>
            </a:r>
            <a:endParaRPr lang="vi-VN" sz="4000" noProof="1">
              <a:solidFill>
                <a:schemeClr val="tx1"/>
              </a:solidFill>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1582" y="5199608"/>
            <a:ext cx="1201487" cy="1045778"/>
          </a:xfrm>
          <a:prstGeom prst="rect">
            <a:avLst/>
          </a:prstGeom>
          <a:noFill/>
        </p:spPr>
      </p:pic>
      <p:pic>
        <p:nvPicPr>
          <p:cNvPr id="37" name="Picture 36">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41452" y="7410403"/>
            <a:ext cx="1197369" cy="1066746"/>
          </a:xfrm>
          <a:prstGeom prst="rect">
            <a:avLst/>
          </a:prstGeom>
          <a:noFill/>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14443" y="5199608"/>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0216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436140" y="1345714"/>
            <a:ext cx="7512305" cy="3231654"/>
          </a:xfrm>
          <a:prstGeom prst="rect">
            <a:avLst/>
          </a:prstGeom>
        </p:spPr>
        <p:txBody>
          <a:bodyPr wrap="square">
            <a:spAutoFit/>
          </a:bodyPr>
          <a:lstStyle/>
          <a:p>
            <a:pPr algn="just">
              <a:lnSpc>
                <a:spcPct val="170000"/>
              </a:lnSpc>
            </a:pPr>
            <a:r>
              <a:rPr lang="en-US" sz="4000" b="1" dirty="0" err="1">
                <a:solidFill>
                  <a:srgbClr val="00B050"/>
                </a:solidFill>
                <a:latin typeface="Arial" panose="020B0604020202020204" pitchFamily="34" charset="0"/>
                <a:cs typeface="Arial" panose="020B0604020202020204" pitchFamily="34" charset="0"/>
              </a:rPr>
              <a:t>Luyện</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tập</a:t>
            </a:r>
            <a:r>
              <a:rPr lang="en-US" sz="4000" b="1" dirty="0">
                <a:solidFill>
                  <a:srgbClr val="00B050"/>
                </a:solidFill>
                <a:latin typeface="Arial" panose="020B0604020202020204" pitchFamily="34" charset="0"/>
                <a:cs typeface="Arial" panose="020B0604020202020204" pitchFamily="34" charset="0"/>
              </a:rPr>
              <a:t> SGK tr.31: </a:t>
            </a:r>
            <a:endParaRPr lang="vi-VN" sz="4000" b="1" dirty="0" smtClean="0">
              <a:solidFill>
                <a:srgbClr val="00B050"/>
              </a:solidFill>
              <a:latin typeface="Arial" panose="020B0604020202020204" pitchFamily="34" charset="0"/>
              <a:cs typeface="Arial" panose="020B0604020202020204" pitchFamily="34" charset="0"/>
            </a:endParaRPr>
          </a:p>
          <a:p>
            <a:pPr algn="just">
              <a:lnSpc>
                <a:spcPct val="17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a:t>
            </a:r>
            <a:r>
              <a:rPr lang="vi-VN" sz="4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5.2.</a:t>
            </a:r>
          </a:p>
        </p:txBody>
      </p:sp>
      <p:grpSp>
        <p:nvGrpSpPr>
          <p:cNvPr id="26" name="Group 3"/>
          <p:cNvGrpSpPr/>
          <p:nvPr/>
        </p:nvGrpSpPr>
        <p:grpSpPr>
          <a:xfrm rot="886391">
            <a:off x="15168139" y="-3637818"/>
            <a:ext cx="8707516" cy="8707516"/>
            <a:chOff x="0" y="0"/>
            <a:chExt cx="812800" cy="812800"/>
          </a:xfrm>
        </p:grpSpPr>
        <p:sp>
          <p:nvSpPr>
            <p:cNvPr id="27"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28"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9" name="Group 21"/>
          <p:cNvGrpSpPr/>
          <p:nvPr/>
        </p:nvGrpSpPr>
        <p:grpSpPr>
          <a:xfrm rot="886391">
            <a:off x="15750164" y="-4385071"/>
            <a:ext cx="8707516" cy="8707516"/>
            <a:chOff x="0" y="0"/>
            <a:chExt cx="812800" cy="812800"/>
          </a:xfrm>
        </p:grpSpPr>
        <p:sp>
          <p:nvSpPr>
            <p:cNvPr id="30"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31"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pic>
        <p:nvPicPr>
          <p:cNvPr id="33" name="Picture 3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3032" y="331212"/>
            <a:ext cx="8772096" cy="9876275"/>
          </a:xfrm>
          <a:prstGeom prst="rect">
            <a:avLst/>
          </a:prstGeom>
        </p:spPr>
      </p:pic>
      <p:pic>
        <p:nvPicPr>
          <p:cNvPr id="34" name="Picture 33"/>
          <p:cNvPicPr>
            <a:picLocks noChangeAspect="1"/>
          </p:cNvPicPr>
          <p:nvPr/>
        </p:nvPicPr>
        <p:blipFill>
          <a:blip r:embed="rId4"/>
          <a:stretch>
            <a:fillRect/>
          </a:stretch>
        </p:blipFill>
        <p:spPr>
          <a:xfrm flipH="1">
            <a:off x="10411021" y="5593243"/>
            <a:ext cx="4788115" cy="4645718"/>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anim calcmode="lin" valueType="num">
                                      <p:cBhvr>
                                        <p:cTn id="12" dur="500" fill="hold"/>
                                        <p:tgtEl>
                                          <p:spTgt spid="25"/>
                                        </p:tgtEl>
                                        <p:attrNameLst>
                                          <p:attrName>ppt_x</p:attrName>
                                        </p:attrNameLst>
                                      </p:cBhvr>
                                      <p:tavLst>
                                        <p:tav tm="0">
                                          <p:val>
                                            <p:strVal val="#ppt_x"/>
                                          </p:val>
                                        </p:tav>
                                        <p:tav tm="100000">
                                          <p:val>
                                            <p:strVal val="#ppt_x"/>
                                          </p:val>
                                        </p:tav>
                                      </p:tavLst>
                                    </p:anim>
                                    <p:anim calcmode="lin" valueType="num">
                                      <p:cBhvr>
                                        <p:cTn id="13" dur="5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anim calcmode="lin" valueType="num">
                                      <p:cBhvr>
                                        <p:cTn id="17" dur="500" fill="hold"/>
                                        <p:tgtEl>
                                          <p:spTgt spid="34"/>
                                        </p:tgtEl>
                                        <p:attrNameLst>
                                          <p:attrName>ppt_x</p:attrName>
                                        </p:attrNameLst>
                                      </p:cBhvr>
                                      <p:tavLst>
                                        <p:tav tm="0">
                                          <p:val>
                                            <p:strVal val="#ppt_x"/>
                                          </p:val>
                                        </p:tav>
                                        <p:tav tm="100000">
                                          <p:val>
                                            <p:strVal val="#ppt_x"/>
                                          </p:val>
                                        </p:tav>
                                      </p:tavLst>
                                    </p:anim>
                                    <p:anim calcmode="lin" valueType="num">
                                      <p:cBhvr>
                                        <p:cTn id="1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16335197" y="9368352"/>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1027681" y="2247094"/>
            <a:ext cx="7371837" cy="7149198"/>
          </a:xfrm>
          <a:prstGeom prst="rect">
            <a:avLst/>
          </a:prstGeom>
        </p:spPr>
      </p:pic>
      <p:grpSp>
        <p:nvGrpSpPr>
          <p:cNvPr id="24" name="Group 23"/>
          <p:cNvGrpSpPr/>
          <p:nvPr/>
        </p:nvGrpSpPr>
        <p:grpSpPr>
          <a:xfrm>
            <a:off x="8693238" y="1730949"/>
            <a:ext cx="7681922" cy="4944814"/>
            <a:chOff x="9158278" y="1091756"/>
            <a:chExt cx="7681922" cy="5423344"/>
          </a:xfrm>
          <a:effectLst>
            <a:outerShdw blurRad="50800" dist="38100" dir="18900000" algn="bl" rotWithShape="0">
              <a:prstClr val="black">
                <a:alpha val="40000"/>
              </a:prstClr>
            </a:outerShdw>
          </a:effectLst>
        </p:grpSpPr>
        <p:sp>
          <p:nvSpPr>
            <p:cNvPr id="22" name="Oval Callout 21"/>
            <p:cNvSpPr/>
            <p:nvPr/>
          </p:nvSpPr>
          <p:spPr>
            <a:xfrm>
              <a:off x="9158278" y="1091756"/>
              <a:ext cx="7681922" cy="5423344"/>
            </a:xfrm>
            <a:prstGeom prst="wedgeEllipseCallout">
              <a:avLst>
                <a:gd name="adj1" fmla="val 23731"/>
                <a:gd name="adj2" fmla="val 5853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87655" y="1862315"/>
              <a:ext cx="6450785" cy="4152005"/>
            </a:xfrm>
            <a:prstGeom prst="rect">
              <a:avLst/>
            </a:prstGeom>
          </p:spPr>
          <p:txBody>
            <a:bodyPr wrap="square">
              <a:spAutoFit/>
            </a:bodyPr>
            <a:lstStyle/>
            <a:p>
              <a:pPr algn="ctr">
                <a:lnSpc>
                  <a:spcPct val="150000"/>
                </a:lnSpc>
              </a:pPr>
              <a:r>
                <a:rPr lang="vi-VN" sz="4000" dirty="0">
                  <a:latin typeface="Arial" panose="020B0604020202020204" pitchFamily="34" charset="0"/>
                  <a:cs typeface="Arial" panose="020B0604020202020204" pitchFamily="34" charset="0"/>
                </a:rPr>
                <a:t>Em có biết các kí hiệu trên Hình 5.1 được dùng để </a:t>
              </a:r>
              <a:r>
                <a:rPr lang="vi-VN" sz="4000" dirty="0" smtClean="0">
                  <a:latin typeface="Arial" panose="020B0604020202020204" pitchFamily="34" charset="0"/>
                  <a:cs typeface="Arial" panose="020B0604020202020204" pitchFamily="34" charset="0"/>
                </a:rPr>
                <a:t>quy ước </a:t>
              </a:r>
              <a:r>
                <a:rPr lang="vi-VN" sz="4000" dirty="0">
                  <a:latin typeface="Arial" panose="020B0604020202020204" pitchFamily="34" charset="0"/>
                  <a:cs typeface="Arial" panose="020B0604020202020204" pitchFamily="34" charset="0"/>
                </a:rPr>
                <a:t>các bộ phận nào của ngôi nhà </a:t>
              </a:r>
              <a:r>
                <a:rPr lang="vi-VN" sz="4000" dirty="0" smtClean="0">
                  <a:latin typeface="Arial" panose="020B0604020202020204" pitchFamily="34" charset="0"/>
                  <a:cs typeface="Arial" panose="020B0604020202020204" pitchFamily="34" charset="0"/>
                </a:rPr>
                <a:t>không?</a:t>
              </a:r>
              <a:endParaRPr lang="en-US" sz="4000" dirty="0">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9"/>
          <a:stretch>
            <a:fillRect/>
          </a:stretch>
        </p:blipFill>
        <p:spPr>
          <a:xfrm flipH="1">
            <a:off x="13937602" y="6210056"/>
            <a:ext cx="2715224" cy="40931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48415959"/>
              </p:ext>
            </p:extLst>
          </p:nvPr>
        </p:nvGraphicFramePr>
        <p:xfrm>
          <a:off x="-9940" y="14909"/>
          <a:ext cx="18297940" cy="10272090"/>
        </p:xfrm>
        <a:graphic>
          <a:graphicData uri="http://schemas.openxmlformats.org/drawingml/2006/table">
            <a:tbl>
              <a:tblPr firstRow="1" firstCol="1" bandRow="1"/>
              <a:tblGrid>
                <a:gridCol w="3362740"/>
                <a:gridCol w="5257800"/>
                <a:gridCol w="9677400"/>
              </a:tblGrid>
              <a:tr h="987673">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Các vấn đề</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Nội dung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Kết quả </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đọc</a:t>
                      </a:r>
                      <a:r>
                        <a:rPr lang="vi-VN" sz="3600" b="1" baseline="0" dirty="0" smtClean="0">
                          <a:effectLst/>
                          <a:latin typeface="Arial" panose="020B0604020202020204" pitchFamily="34" charset="0"/>
                          <a:ea typeface="Times New Roman" panose="02020603050405020304" pitchFamily="18" charset="0"/>
                          <a:cs typeface="Arial" panose="020B0604020202020204" pitchFamily="34" charset="0"/>
                        </a:rPr>
                        <a:t> b</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ản </a:t>
                      </a:r>
                      <a:r>
                        <a:rPr lang="nl-NL" sz="3600" b="1" dirty="0">
                          <a:effectLst/>
                          <a:latin typeface="Arial" panose="020B0604020202020204" pitchFamily="34" charset="0"/>
                          <a:ea typeface="Times New Roman" panose="02020603050405020304" pitchFamily="18" charset="0"/>
                          <a:cs typeface="Arial" panose="020B0604020202020204" pitchFamily="34" charset="0"/>
                        </a:rPr>
                        <a:t>vẽ ngôi nhà mái bằng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547403">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1. Khung tên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Tỉ lệ.</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Nhà mái bằng.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- 1:100.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r h="2321104">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Tên gọi các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đứng.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bằng.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Mặt cắt 1 – 1.</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r h="5415910">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 Kích thước chung.</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 Kích thước từng bộ phận.</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14</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400 </a:t>
                      </a:r>
                      <a:r>
                        <a:rPr lang="nl-NL" sz="3600" dirty="0">
                          <a:effectLst/>
                          <a:latin typeface="Arial" panose="020B0604020202020204" pitchFamily="34" charset="0"/>
                          <a:ea typeface="Times New Roman" panose="02020603050405020304" pitchFamily="18" charset="0"/>
                          <a:cs typeface="Arial" panose="020B0604020202020204" pitchFamily="34" charset="0"/>
                        </a:rPr>
                        <a:t>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7</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000 </a:t>
                      </a:r>
                      <a:r>
                        <a:rPr lang="nl-NL" sz="3600" dirty="0">
                          <a:effectLst/>
                          <a:latin typeface="Arial" panose="020B0604020202020204" pitchFamily="34" charset="0"/>
                          <a:ea typeface="Times New Roman" panose="02020603050405020304" pitchFamily="18" charset="0"/>
                          <a:cs typeface="Arial" panose="020B0604020202020204" pitchFamily="34" charset="0"/>
                        </a:rPr>
                        <a:t>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4</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200</a:t>
                      </a:r>
                      <a:r>
                        <a:rPr lang="nl-NL"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khách – bếp ăn: 6200 x 4800.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ngủ 1: 4800 x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3600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p</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hòng </a:t>
                      </a:r>
                      <a:r>
                        <a:rPr lang="nl-NL" sz="3600" dirty="0">
                          <a:effectLst/>
                          <a:latin typeface="Arial" panose="020B0604020202020204" pitchFamily="34" charset="0"/>
                          <a:ea typeface="Times New Roman" panose="02020603050405020304" pitchFamily="18" charset="0"/>
                          <a:cs typeface="Arial" panose="020B0604020202020204" pitchFamily="34" charset="0"/>
                        </a:rPr>
                        <a:t>ngủ 2: 2800 x 3000.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Phòng vệ sinh: 4800 x 2200.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Hành lang: 9400 x 2200.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40000"/>
                        </a:lnSpc>
                        <a:spcAft>
                          <a:spcPts val="0"/>
                        </a:spcAft>
                      </a:pPr>
                      <a:r>
                        <a:rPr lang="nl-NL" sz="3600" dirty="0">
                          <a:effectLst/>
                          <a:latin typeface="Arial" panose="020B0604020202020204" pitchFamily="34" charset="0"/>
                          <a:ea typeface="Times New Roman" panose="02020603050405020304" pitchFamily="18" charset="0"/>
                          <a:cs typeface="Arial" panose="020B0604020202020204" pitchFamily="34" charset="0"/>
                        </a:rPr>
                        <a:t>- Mái cao: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600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t</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ường </a:t>
                      </a:r>
                      <a:r>
                        <a:rPr lang="nl-NL" sz="3600" dirty="0">
                          <a:effectLst/>
                          <a:latin typeface="Arial" panose="020B0604020202020204" pitchFamily="34" charset="0"/>
                          <a:ea typeface="Times New Roman" panose="02020603050405020304" pitchFamily="18" charset="0"/>
                          <a:cs typeface="Arial" panose="020B0604020202020204" pitchFamily="34" charset="0"/>
                        </a:rPr>
                        <a:t>cao: </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3000</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n</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ền </a:t>
                      </a:r>
                      <a:r>
                        <a:rPr lang="nl-NL" sz="3600" dirty="0">
                          <a:effectLst/>
                          <a:latin typeface="Arial" panose="020B0604020202020204" pitchFamily="34" charset="0"/>
                          <a:ea typeface="Times New Roman" panose="02020603050405020304" pitchFamily="18" charset="0"/>
                          <a:cs typeface="Arial" panose="020B0604020202020204" pitchFamily="34" charset="0"/>
                        </a:rPr>
                        <a:t>cao: 600.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507894382"/>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3875319"/>
              </p:ext>
            </p:extLst>
          </p:nvPr>
        </p:nvGraphicFramePr>
        <p:xfrm>
          <a:off x="-9940" y="14909"/>
          <a:ext cx="18297940" cy="5052391"/>
        </p:xfrm>
        <a:graphic>
          <a:graphicData uri="http://schemas.openxmlformats.org/drawingml/2006/table">
            <a:tbl>
              <a:tblPr firstRow="1" firstCol="1" bandRow="1"/>
              <a:tblGrid>
                <a:gridCol w="3362740"/>
                <a:gridCol w="5257800"/>
                <a:gridCol w="9677400"/>
              </a:tblGrid>
              <a:tr h="987673">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Các vấn đề</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Nội dung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40000"/>
                        </a:lnSpc>
                        <a:spcAft>
                          <a:spcPts val="0"/>
                        </a:spcAft>
                      </a:pPr>
                      <a:r>
                        <a:rPr lang="nl-NL" sz="3600" b="1" dirty="0">
                          <a:effectLst/>
                          <a:latin typeface="Arial" panose="020B0604020202020204" pitchFamily="34" charset="0"/>
                          <a:ea typeface="Times New Roman" panose="02020603050405020304" pitchFamily="18" charset="0"/>
                          <a:cs typeface="Arial" panose="020B0604020202020204" pitchFamily="34" charset="0"/>
                        </a:rPr>
                        <a:t>Kết quả </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đọc</a:t>
                      </a:r>
                      <a:r>
                        <a:rPr lang="vi-VN" sz="3600" b="1" baseline="0" dirty="0" smtClean="0">
                          <a:effectLst/>
                          <a:latin typeface="Arial" panose="020B0604020202020204" pitchFamily="34" charset="0"/>
                          <a:ea typeface="Times New Roman" panose="02020603050405020304" pitchFamily="18" charset="0"/>
                          <a:cs typeface="Arial" panose="020B0604020202020204" pitchFamily="34" charset="0"/>
                        </a:rPr>
                        <a:t> b</a:t>
                      </a:r>
                      <a:r>
                        <a:rPr lang="nl-NL" sz="3600" b="1" dirty="0" smtClean="0">
                          <a:effectLst/>
                          <a:latin typeface="Arial" panose="020B0604020202020204" pitchFamily="34" charset="0"/>
                          <a:ea typeface="Times New Roman" panose="02020603050405020304" pitchFamily="18" charset="0"/>
                          <a:cs typeface="Arial" panose="020B0604020202020204" pitchFamily="34" charset="0"/>
                        </a:rPr>
                        <a:t>ản </a:t>
                      </a:r>
                      <a:r>
                        <a:rPr lang="nl-NL" sz="3600" b="1" dirty="0">
                          <a:effectLst/>
                          <a:latin typeface="Arial" panose="020B0604020202020204" pitchFamily="34" charset="0"/>
                          <a:ea typeface="Times New Roman" panose="02020603050405020304" pitchFamily="18" charset="0"/>
                          <a:cs typeface="Arial" panose="020B0604020202020204" pitchFamily="34" charset="0"/>
                        </a:rPr>
                        <a:t>vẽ ngôi nhà mái bằng</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4064718">
                <a:tc>
                  <a:txBody>
                    <a:bodyPr/>
                    <a:lstStyle/>
                    <a:p>
                      <a:pPr>
                        <a:lnSpc>
                          <a:spcPct val="140000"/>
                        </a:lnSpc>
                        <a:spcAft>
                          <a:spcPts val="0"/>
                        </a:spcAft>
                      </a:pPr>
                      <a:r>
                        <a:rPr lang="vi-VN" sz="36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3600" dirty="0" smtClean="0">
                          <a:effectLst/>
                          <a:latin typeface="Arial" panose="020B0604020202020204" pitchFamily="34" charset="0"/>
                          <a:ea typeface="Times New Roman" panose="02020603050405020304" pitchFamily="18" charset="0"/>
                          <a:cs typeface="Arial" panose="020B0604020202020204" pitchFamily="34" charset="0"/>
                        </a:rPr>
                        <a:t>. </a:t>
                      </a:r>
                      <a:r>
                        <a:rPr lang="vi-VN" sz="3600" dirty="0" smtClean="0">
                          <a:effectLst/>
                          <a:latin typeface="Arial" panose="020B0604020202020204" pitchFamily="34" charset="0"/>
                          <a:ea typeface="Times New Roman" panose="02020603050405020304" pitchFamily="18" charset="0"/>
                          <a:cs typeface="Arial" panose="020B0604020202020204" pitchFamily="34" charset="0"/>
                        </a:rPr>
                        <a:t>Các</a:t>
                      </a:r>
                      <a:r>
                        <a:rPr lang="vi-VN" sz="3600" baseline="0" dirty="0" smtClean="0">
                          <a:effectLst/>
                          <a:latin typeface="Arial" panose="020B0604020202020204" pitchFamily="34" charset="0"/>
                          <a:ea typeface="Times New Roman" panose="02020603050405020304" pitchFamily="18" charset="0"/>
                          <a:cs typeface="Arial" panose="020B0604020202020204" pitchFamily="34" charset="0"/>
                        </a:rPr>
                        <a:t> bộ phận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Số phòng.</a:t>
                      </a:r>
                      <a:endParaRPr lang="en-US" sz="36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Số cửa đi và cửa sổ.</a:t>
                      </a:r>
                      <a:endParaRPr lang="en-US" sz="36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50000"/>
                        </a:lnSpc>
                      </a:pPr>
                      <a:r>
                        <a:rPr lang="nl-NL" sz="3600" kern="1200" dirty="0" smtClean="0">
                          <a:solidFill>
                            <a:schemeClr val="tx1"/>
                          </a:solidFill>
                          <a:effectLst/>
                          <a:latin typeface="Arial" panose="020B0604020202020204" pitchFamily="34" charset="0"/>
                          <a:ea typeface="+mn-ea"/>
                          <a:cs typeface="Arial" panose="020B0604020202020204" pitchFamily="34" charset="0"/>
                        </a:rPr>
                        <a:t>- Các bộ phận khác.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40000"/>
                        </a:lnSpc>
                        <a:spcAft>
                          <a:spcPts val="0"/>
                        </a:spcAft>
                      </a:pPr>
                      <a:r>
                        <a:rPr lang="nl-NL" sz="3600" dirty="0" smtClean="0">
                          <a:effectLst/>
                          <a:latin typeface="Arial" panose="020B0604020202020204" pitchFamily="34" charset="0"/>
                          <a:ea typeface="Times New Roman" panose="02020603050405020304" pitchFamily="18" charset="0"/>
                          <a:cs typeface="Arial" panose="020B0604020202020204" pitchFamily="34" charset="0"/>
                        </a:rPr>
                        <a:t>-</a:t>
                      </a:r>
                      <a:r>
                        <a:rPr lang="vi-VN" sz="3600" baseline="0" dirty="0" smtClean="0">
                          <a:effectLst/>
                          <a:latin typeface="+mn-lt"/>
                          <a:ea typeface="Times New Roman" panose="02020603050405020304" pitchFamily="18" charset="0"/>
                          <a:cs typeface="Arial" panose="020B0604020202020204" pitchFamily="34" charset="0"/>
                        </a:rPr>
                        <a:t> </a:t>
                      </a:r>
                      <a:r>
                        <a:rPr lang="vi-VN" sz="3600" dirty="0" smtClean="0">
                          <a:effectLst/>
                          <a:latin typeface="+mn-lt"/>
                          <a:ea typeface="Times New Roman" panose="02020603050405020304" pitchFamily="18" charset="0"/>
                          <a:cs typeface="Arial" panose="020B0604020202020204" pitchFamily="34" charset="0"/>
                        </a:rPr>
                        <a:t>1 phòng khách – bếp ăn, 2 phòng ngủ và 1 nhà vệ sinh.</a:t>
                      </a:r>
                    </a:p>
                    <a:p>
                      <a:pPr>
                        <a:lnSpc>
                          <a:spcPct val="140000"/>
                        </a:lnSpc>
                        <a:spcAft>
                          <a:spcPts val="0"/>
                        </a:spcAft>
                      </a:pPr>
                      <a:r>
                        <a:rPr lang="vi-VN" sz="3600" dirty="0" smtClean="0">
                          <a:effectLst/>
                          <a:latin typeface="+mn-lt"/>
                          <a:ea typeface="Times New Roman" panose="02020603050405020304" pitchFamily="18" charset="0"/>
                          <a:cs typeface="Arial" panose="020B0604020202020204" pitchFamily="34" charset="0"/>
                        </a:rPr>
                        <a:t>- 1 cửa sổ 2 cánh, 3 cửa sổ 1 cánh, 5 cửa sổ đơn.</a:t>
                      </a:r>
                    </a:p>
                    <a:p>
                      <a:pPr>
                        <a:lnSpc>
                          <a:spcPct val="140000"/>
                        </a:lnSpc>
                        <a:spcAft>
                          <a:spcPts val="0"/>
                        </a:spcAft>
                      </a:pPr>
                      <a:r>
                        <a:rPr lang="vi-VN" sz="3600" dirty="0" smtClean="0">
                          <a:effectLst/>
                          <a:latin typeface="+mn-lt"/>
                          <a:ea typeface="Times New Roman" panose="02020603050405020304" pitchFamily="18" charset="0"/>
                          <a:cs typeface="Arial" panose="020B0604020202020204" pitchFamily="34" charset="0"/>
                        </a:rPr>
                        <a:t>- Hành lang.</a:t>
                      </a:r>
                    </a:p>
                  </a:txBody>
                  <a:tcPr marL="45717" marR="4571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Freeform 4"/>
          <p:cNvSpPr/>
          <p:nvPr/>
        </p:nvSpPr>
        <p:spPr>
          <a:xfrm>
            <a:off x="5638800" y="5365719"/>
            <a:ext cx="5867400" cy="4921281"/>
          </a:xfrm>
          <a:custGeom>
            <a:avLst/>
            <a:gdLst/>
            <a:ahLst/>
            <a:cxnLst/>
            <a:rect l="l" t="t" r="r" b="b"/>
            <a:pathLst>
              <a:path w="4905872" h="4114800">
                <a:moveTo>
                  <a:pt x="0" y="0"/>
                </a:moveTo>
                <a:lnTo>
                  <a:pt x="4905872" y="0"/>
                </a:lnTo>
                <a:lnTo>
                  <a:pt x="4905872" y="4114800"/>
                </a:lnTo>
                <a:lnTo>
                  <a:pt x="0" y="4114800"/>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82026950"/>
      </p:ext>
    </p:extLst>
  </p:cSld>
  <p:clrMapOvr>
    <a:masterClrMapping/>
  </p:clrMapOvr>
  <p:transition spd="med">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t="7786" b="7786"/>
          <a:stretch>
            <a:fillRect/>
          </a:stretch>
        </p:blipFill>
        <p:spPr>
          <a:xfrm>
            <a:off x="0" y="0"/>
            <a:ext cx="18288000" cy="10287000"/>
          </a:xfrm>
          <a:prstGeom prst="rect">
            <a:avLst/>
          </a:prstGeom>
        </p:spPr>
      </p:pic>
      <p:grpSp>
        <p:nvGrpSpPr>
          <p:cNvPr id="3" name="Group 3"/>
          <p:cNvGrpSpPr/>
          <p:nvPr/>
        </p:nvGrpSpPr>
        <p:grpSpPr>
          <a:xfrm>
            <a:off x="11013278" y="8660721"/>
            <a:ext cx="6246022" cy="59757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3272"/>
            </a:solidFill>
          </p:spPr>
        </p:sp>
      </p:grpSp>
      <p:grpSp>
        <p:nvGrpSpPr>
          <p:cNvPr id="5" name="Group 5"/>
          <p:cNvGrpSpPr/>
          <p:nvPr/>
        </p:nvGrpSpPr>
        <p:grpSpPr>
          <a:xfrm rot="-5400000">
            <a:off x="1724714" y="-2211898"/>
            <a:ext cx="8057351" cy="14270107"/>
            <a:chOff x="0" y="0"/>
            <a:chExt cx="2354580" cy="4170119"/>
          </a:xfrm>
        </p:grpSpPr>
        <p:sp>
          <p:nvSpPr>
            <p:cNvPr id="6" name="Freeform 6"/>
            <p:cNvSpPr/>
            <p:nvPr/>
          </p:nvSpPr>
          <p:spPr>
            <a:xfrm>
              <a:off x="0" y="0"/>
              <a:ext cx="2353310" cy="4170119"/>
            </a:xfrm>
            <a:custGeom>
              <a:avLst/>
              <a:gdLst/>
              <a:ahLst/>
              <a:cxnLst/>
              <a:rect l="l" t="t" r="r" b="b"/>
              <a:pathLst>
                <a:path w="2353310" h="4170119">
                  <a:moveTo>
                    <a:pt x="784860" y="4102809"/>
                  </a:moveTo>
                  <a:cubicBezTo>
                    <a:pt x="905510" y="4143449"/>
                    <a:pt x="1042670" y="4170119"/>
                    <a:pt x="1177290" y="4170119"/>
                  </a:cubicBezTo>
                  <a:cubicBezTo>
                    <a:pt x="1311910" y="4170119"/>
                    <a:pt x="1441450" y="4147259"/>
                    <a:pt x="1560830" y="4106619"/>
                  </a:cubicBezTo>
                  <a:cubicBezTo>
                    <a:pt x="1563370" y="4105349"/>
                    <a:pt x="1565910" y="4105349"/>
                    <a:pt x="1568450" y="4104079"/>
                  </a:cubicBezTo>
                  <a:cubicBezTo>
                    <a:pt x="2016760" y="3941519"/>
                    <a:pt x="2346960" y="3512259"/>
                    <a:pt x="2353310" y="3006605"/>
                  </a:cubicBezTo>
                  <a:lnTo>
                    <a:pt x="2353310" y="0"/>
                  </a:lnTo>
                  <a:lnTo>
                    <a:pt x="0" y="0"/>
                  </a:lnTo>
                  <a:lnTo>
                    <a:pt x="0" y="3004334"/>
                  </a:lnTo>
                  <a:cubicBezTo>
                    <a:pt x="6350" y="3514799"/>
                    <a:pt x="331470" y="3944058"/>
                    <a:pt x="784860" y="4102808"/>
                  </a:cubicBezTo>
                  <a:close/>
                </a:path>
              </a:pathLst>
            </a:custGeom>
            <a:solidFill>
              <a:srgbClr val="FFFFFF">
                <a:alpha val="76863"/>
              </a:srgbClr>
            </a:solidFill>
          </p:spPr>
        </p:sp>
      </p:grpSp>
      <p:sp>
        <p:nvSpPr>
          <p:cNvPr id="7" name="Freeform 7"/>
          <p:cNvSpPr/>
          <p:nvPr/>
        </p:nvSpPr>
        <p:spPr>
          <a:xfrm rot="-5400000" flipH="1">
            <a:off x="15244337" y="286005"/>
            <a:ext cx="2633016" cy="2676509"/>
          </a:xfrm>
          <a:custGeom>
            <a:avLst/>
            <a:gdLst/>
            <a:ahLst/>
            <a:cxnLst/>
            <a:rect l="l" t="t" r="r" b="b"/>
            <a:pathLst>
              <a:path w="2633016" h="2676509">
                <a:moveTo>
                  <a:pt x="2633016" y="0"/>
                </a:moveTo>
                <a:lnTo>
                  <a:pt x="0" y="0"/>
                </a:lnTo>
                <a:lnTo>
                  <a:pt x="0" y="2676509"/>
                </a:lnTo>
                <a:lnTo>
                  <a:pt x="2633016" y="2676509"/>
                </a:lnTo>
                <a:lnTo>
                  <a:pt x="263301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11188735" y="3380708"/>
            <a:ext cx="5611937" cy="5571123"/>
          </a:xfrm>
          <a:custGeom>
            <a:avLst/>
            <a:gdLst/>
            <a:ahLst/>
            <a:cxnLst/>
            <a:rect l="l" t="t" r="r" b="b"/>
            <a:pathLst>
              <a:path w="5611937" h="5571123">
                <a:moveTo>
                  <a:pt x="0" y="0"/>
                </a:moveTo>
                <a:lnTo>
                  <a:pt x="5611937" y="0"/>
                </a:lnTo>
                <a:lnTo>
                  <a:pt x="5611937" y="5571123"/>
                </a:lnTo>
                <a:lnTo>
                  <a:pt x="0" y="55711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TextBox 10"/>
          <p:cNvSpPr txBox="1"/>
          <p:nvPr/>
        </p:nvSpPr>
        <p:spPr>
          <a:xfrm>
            <a:off x="1404887" y="1677419"/>
            <a:ext cx="8378960" cy="1052404"/>
          </a:xfrm>
          <a:prstGeom prst="rect">
            <a:avLst/>
          </a:prstGeom>
        </p:spPr>
        <p:txBody>
          <a:bodyPr lIns="0" tIns="0" rIns="0" bIns="0" rtlCol="0" anchor="t">
            <a:spAutoFit/>
          </a:bodyPr>
          <a:lstStyle/>
          <a:p>
            <a:pPr>
              <a:lnSpc>
                <a:spcPts val="8959"/>
              </a:lnSpc>
            </a:pPr>
            <a:r>
              <a:rPr lang="vi-VN" sz="6600" b="1" dirty="0" smtClean="0">
                <a:solidFill>
                  <a:srgbClr val="26459B"/>
                </a:solidFill>
                <a:latin typeface="Arial" panose="020B0604020202020204" pitchFamily="34" charset="0"/>
                <a:cs typeface="Arial" panose="020B0604020202020204" pitchFamily="34" charset="0"/>
              </a:rPr>
              <a:t>VẬN DỤNG</a:t>
            </a:r>
            <a:endParaRPr lang="en-US" sz="6600" b="1" dirty="0">
              <a:solidFill>
                <a:srgbClr val="26459B"/>
              </a:solidFill>
              <a:latin typeface="Arial" panose="020B0604020202020204" pitchFamily="34" charset="0"/>
              <a:cs typeface="Arial" panose="020B0604020202020204" pitchFamily="34" charset="0"/>
            </a:endParaRPr>
          </a:p>
        </p:txBody>
      </p:sp>
      <p:sp>
        <p:nvSpPr>
          <p:cNvPr id="13" name="Rectangle 12"/>
          <p:cNvSpPr/>
          <p:nvPr/>
        </p:nvSpPr>
        <p:spPr>
          <a:xfrm>
            <a:off x="1298004" y="3712339"/>
            <a:ext cx="8592727" cy="2862322"/>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Sưu tầm một số bản vẽ mặt bằng ngôi nhà hoặc căn hộ đơn giản và nêu nhận xét về cách bố trí phòng.</a:t>
            </a:r>
            <a:endParaRPr lang="en-US"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419941" y="954943"/>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695069" y="973761"/>
            <a:ext cx="8461462" cy="1064394"/>
          </a:xfrm>
          <a:prstGeom prst="rect">
            <a:avLst/>
          </a:prstGeom>
        </p:spPr>
        <p:txBody>
          <a:bodyPr lIns="0" tIns="0" rIns="0" bIns="0" rtlCol="0" anchor="t">
            <a:spAutoFit/>
          </a:bodyPr>
          <a:lstStyle/>
          <a:p>
            <a:pPr>
              <a:lnSpc>
                <a:spcPts val="8280"/>
              </a:lnSpc>
            </a:pPr>
            <a:r>
              <a:rPr lang="vi-VN" sz="6000" b="1" dirty="0" smtClean="0">
                <a:solidFill>
                  <a:srgbClr val="144D77"/>
                </a:solidFill>
                <a:latin typeface="Arial" panose="020B0604020202020204" pitchFamily="34" charset="0"/>
                <a:cs typeface="Arial" panose="020B0604020202020204" pitchFamily="34" charset="0"/>
              </a:rPr>
              <a:t>HƯỚNG DẪN VỀ NHÀ</a:t>
            </a:r>
            <a:endParaRPr lang="en-US" sz="6000" b="1" dirty="0">
              <a:solidFill>
                <a:srgbClr val="144D77"/>
              </a:solidFill>
              <a:latin typeface="Arial" panose="020B0604020202020204" pitchFamily="34" charset="0"/>
              <a:cs typeface="Arial" panose="020B0604020202020204" pitchFamily="34" charset="0"/>
            </a:endParaRPr>
          </a:p>
        </p:txBody>
      </p:sp>
      <p:grpSp>
        <p:nvGrpSpPr>
          <p:cNvPr id="46" name="Group 45"/>
          <p:cNvGrpSpPr/>
          <p:nvPr/>
        </p:nvGrpSpPr>
        <p:grpSpPr>
          <a:xfrm>
            <a:off x="1398912" y="2740919"/>
            <a:ext cx="4471371" cy="6029044"/>
            <a:chOff x="1398912" y="2740919"/>
            <a:chExt cx="4471371" cy="6029044"/>
          </a:xfrm>
        </p:grpSpPr>
        <p:sp>
          <p:nvSpPr>
            <p:cNvPr id="9" name="Freeform 9"/>
            <p:cNvSpPr/>
            <p:nvPr/>
          </p:nvSpPr>
          <p:spPr>
            <a:xfrm>
              <a:off x="1398912"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11" name="Group 11"/>
            <p:cNvGrpSpPr/>
            <p:nvPr/>
          </p:nvGrpSpPr>
          <p:grpSpPr>
            <a:xfrm>
              <a:off x="2847936" y="2740919"/>
              <a:ext cx="1573322" cy="157332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3256057" y="3119450"/>
              <a:ext cx="757080" cy="816259"/>
            </a:xfrm>
            <a:custGeom>
              <a:avLst/>
              <a:gdLst/>
              <a:ahLst/>
              <a:cxnLst/>
              <a:rect l="l" t="t" r="r" b="b"/>
              <a:pathLst>
                <a:path w="757080" h="816259">
                  <a:moveTo>
                    <a:pt x="0" y="0"/>
                  </a:moveTo>
                  <a:lnTo>
                    <a:pt x="757080" y="0"/>
                  </a:lnTo>
                  <a:lnTo>
                    <a:pt x="757080" y="816259"/>
                  </a:lnTo>
                  <a:lnTo>
                    <a:pt x="0" y="816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3" name="TextBox 42"/>
            <p:cNvSpPr txBox="1"/>
            <p:nvPr/>
          </p:nvSpPr>
          <p:spPr>
            <a:xfrm>
              <a:off x="1546988" y="4808742"/>
              <a:ext cx="4175213"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Ôn tập kiến thức  đã học</a:t>
              </a:r>
              <a:endParaRPr lang="en-US" sz="4000" dirty="0">
                <a:latin typeface="Arial" panose="020B0604020202020204" pitchFamily="34" charset="0"/>
                <a:cs typeface="Arial" panose="020B0604020202020204" pitchFamily="34" charset="0"/>
              </a:endParaRPr>
            </a:p>
          </p:txBody>
        </p:sp>
      </p:grpSp>
      <p:grpSp>
        <p:nvGrpSpPr>
          <p:cNvPr id="47" name="Group 46"/>
          <p:cNvGrpSpPr/>
          <p:nvPr/>
        </p:nvGrpSpPr>
        <p:grpSpPr>
          <a:xfrm>
            <a:off x="6971334" y="2648994"/>
            <a:ext cx="4471371" cy="6120969"/>
            <a:chOff x="6971334" y="2648994"/>
            <a:chExt cx="4471371" cy="6120969"/>
          </a:xfrm>
        </p:grpSpPr>
        <p:sp>
          <p:nvSpPr>
            <p:cNvPr id="16" name="Freeform 16"/>
            <p:cNvSpPr/>
            <p:nvPr/>
          </p:nvSpPr>
          <p:spPr>
            <a:xfrm>
              <a:off x="6971334"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1" name="Group 31"/>
            <p:cNvGrpSpPr/>
            <p:nvPr/>
          </p:nvGrpSpPr>
          <p:grpSpPr>
            <a:xfrm>
              <a:off x="8420358" y="2648994"/>
              <a:ext cx="1573322" cy="1573322"/>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8791585" y="2989551"/>
              <a:ext cx="830868" cy="892207"/>
            </a:xfrm>
            <a:custGeom>
              <a:avLst/>
              <a:gdLst/>
              <a:ahLst/>
              <a:cxnLst/>
              <a:rect l="l" t="t" r="r" b="b"/>
              <a:pathLst>
                <a:path w="830868" h="892207">
                  <a:moveTo>
                    <a:pt x="0" y="0"/>
                  </a:moveTo>
                  <a:lnTo>
                    <a:pt x="830868" y="0"/>
                  </a:lnTo>
                  <a:lnTo>
                    <a:pt x="830868" y="892208"/>
                  </a:lnTo>
                  <a:lnTo>
                    <a:pt x="0" y="892208"/>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44" name="TextBox 43"/>
            <p:cNvSpPr txBox="1"/>
            <p:nvPr/>
          </p:nvSpPr>
          <p:spPr>
            <a:xfrm>
              <a:off x="6971334" y="4833155"/>
              <a:ext cx="4471371"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Hoàn thành bài tập Vận dụng</a:t>
              </a:r>
              <a:endParaRPr lang="en-US" sz="4000" dirty="0">
                <a:latin typeface="Arial" panose="020B0604020202020204" pitchFamily="34" charset="0"/>
                <a:cs typeface="Arial" panose="020B0604020202020204" pitchFamily="34" charset="0"/>
              </a:endParaRPr>
            </a:p>
          </p:txBody>
        </p:sp>
      </p:grpSp>
      <p:grpSp>
        <p:nvGrpSpPr>
          <p:cNvPr id="48" name="Group 47"/>
          <p:cNvGrpSpPr/>
          <p:nvPr/>
        </p:nvGrpSpPr>
        <p:grpSpPr>
          <a:xfrm>
            <a:off x="12542459" y="2763716"/>
            <a:ext cx="4482897" cy="6029044"/>
            <a:chOff x="12417717" y="2740919"/>
            <a:chExt cx="4482897" cy="6029044"/>
          </a:xfrm>
        </p:grpSpPr>
        <p:sp>
          <p:nvSpPr>
            <p:cNvPr id="19" name="Freeform 19"/>
            <p:cNvSpPr/>
            <p:nvPr/>
          </p:nvSpPr>
          <p:spPr>
            <a:xfrm>
              <a:off x="12417717"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4" name="Group 34"/>
            <p:cNvGrpSpPr/>
            <p:nvPr/>
          </p:nvGrpSpPr>
          <p:grpSpPr>
            <a:xfrm>
              <a:off x="13866742" y="2740919"/>
              <a:ext cx="1573322" cy="1573322"/>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4206665" y="3058089"/>
              <a:ext cx="798236" cy="798236"/>
            </a:xfrm>
            <a:custGeom>
              <a:avLst/>
              <a:gdLst/>
              <a:ahLst/>
              <a:cxnLst/>
              <a:rect l="l" t="t" r="r" b="b"/>
              <a:pathLst>
                <a:path w="798236" h="798236">
                  <a:moveTo>
                    <a:pt x="0" y="0"/>
                  </a:moveTo>
                  <a:lnTo>
                    <a:pt x="798236" y="0"/>
                  </a:lnTo>
                  <a:lnTo>
                    <a:pt x="798236" y="798235"/>
                  </a:lnTo>
                  <a:lnTo>
                    <a:pt x="0" y="798235"/>
                  </a:lnTo>
                  <a:lnTo>
                    <a:pt x="0" y="0"/>
                  </a:lnTo>
                  <a:close/>
                </a:path>
              </a:pathLst>
            </a:custGeom>
            <a:blipFill>
              <a:blip r:embed="rId11">
                <a:extLst>
                  <a:ext uri="{96DAC541-7B7A-43D3-8B79-37D633B846F1}">
                    <asvg:svgBlip xmlns:asvg="http://schemas.microsoft.com/office/drawing/2016/SVG/main" xmlns="" r:embed="rId8"/>
                  </a:ext>
                </a:extLst>
              </a:blip>
              <a:stretch>
                <a:fillRect/>
              </a:stretch>
            </a:blipFill>
          </p:spPr>
        </p:sp>
        <p:sp>
          <p:nvSpPr>
            <p:cNvPr id="45" name="TextBox 44"/>
            <p:cNvSpPr txBox="1"/>
            <p:nvPr/>
          </p:nvSpPr>
          <p:spPr>
            <a:xfrm>
              <a:off x="12429243" y="4824991"/>
              <a:ext cx="4471371"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a:t>
              </a:r>
              <a:r>
                <a:rPr lang="vi-VN" sz="4000"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Vật</a:t>
              </a:r>
              <a:r>
                <a:rPr lang="vi-VN" sz="4000" b="1" dirty="0" smtClean="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liệu </a:t>
              </a:r>
              <a:endParaRPr lang="vi-VN" sz="4000" b="1" dirty="0" smtClean="0">
                <a:latin typeface="Arial" panose="020B0604020202020204" pitchFamily="34" charset="0"/>
                <a:cs typeface="Arial" panose="020B0604020202020204" pitchFamily="34" charset="0"/>
              </a:endParaRPr>
            </a:p>
            <a:p>
              <a:pPr algn="ctr">
                <a:lnSpc>
                  <a:spcPct val="150000"/>
                </a:lnSpc>
              </a:pPr>
              <a:r>
                <a:rPr lang="vi-VN" sz="4000" b="1" dirty="0" smtClean="0">
                  <a:latin typeface="Arial" panose="020B0604020202020204" pitchFamily="34" charset="0"/>
                  <a:cs typeface="Arial" panose="020B0604020202020204" pitchFamily="34" charset="0"/>
                </a:rPr>
                <a:t>cơ </a:t>
              </a:r>
              <a:r>
                <a:rPr lang="vi-VN" sz="4000" b="1" dirty="0">
                  <a:latin typeface="Arial" panose="020B0604020202020204" pitchFamily="34" charset="0"/>
                  <a:cs typeface="Arial" panose="020B0604020202020204" pitchFamily="34" charset="0"/>
                </a:rPr>
                <a:t>khí</a:t>
              </a:r>
              <a:endParaRPr lang="en-US" sz="4000" dirty="0">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grpSp>
        <p:nvGrpSpPr>
          <p:cNvPr id="21" name="Group 20"/>
          <p:cNvGrpSpPr/>
          <p:nvPr/>
        </p:nvGrpSpPr>
        <p:grpSpPr>
          <a:xfrm flipH="1">
            <a:off x="15095263" y="-1640058"/>
            <a:ext cx="3192737" cy="6030058"/>
            <a:chOff x="-822419" y="-3015029"/>
            <a:chExt cx="3192737" cy="6030058"/>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grpSp>
      <p:sp>
        <p:nvSpPr>
          <p:cNvPr id="11" name="Freeform 11"/>
          <p:cNvSpPr/>
          <p:nvPr/>
        </p:nvSpPr>
        <p:spPr>
          <a:xfrm flipH="1">
            <a:off x="-500449" y="-58195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TextBox 21"/>
          <p:cNvSpPr txBox="1"/>
          <p:nvPr/>
        </p:nvSpPr>
        <p:spPr>
          <a:xfrm>
            <a:off x="2514600" y="2754847"/>
            <a:ext cx="13258800" cy="3904017"/>
          </a:xfrm>
          <a:prstGeom prst="rect">
            <a:avLst/>
          </a:prstGeom>
          <a:noFill/>
        </p:spPr>
        <p:txBody>
          <a:bodyPr wrap="square" rtlCol="0">
            <a:spAutoFit/>
          </a:bodyPr>
          <a:lstStyle/>
          <a:p>
            <a:pPr algn="ctr">
              <a:lnSpc>
                <a:spcPct val="150000"/>
              </a:lnSpc>
            </a:pPr>
            <a:r>
              <a:rPr lang="vi-VN" sz="8800" b="1" dirty="0" smtClean="0">
                <a:solidFill>
                  <a:schemeClr val="tx2">
                    <a:lumMod val="75000"/>
                  </a:schemeClr>
                </a:solidFill>
                <a:latin typeface="Arial" panose="020B0604020202020204" pitchFamily="34" charset="0"/>
                <a:cs typeface="Arial" panose="020B0604020202020204" pitchFamily="34" charset="0"/>
              </a:rPr>
              <a:t>HẸN GẶP LẠI CÁC EM TRONG TIẾT HỌC SAU!</a:t>
            </a:r>
            <a:endParaRPr lang="en-US" sz="88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16335197" y="9368352"/>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1027681" y="2247094"/>
            <a:ext cx="7371837" cy="7149198"/>
          </a:xfrm>
          <a:prstGeom prst="rect">
            <a:avLst/>
          </a:prstGeom>
        </p:spPr>
      </p:pic>
      <p:sp>
        <p:nvSpPr>
          <p:cNvPr id="14" name="Rectangle 13"/>
          <p:cNvSpPr/>
          <p:nvPr/>
        </p:nvSpPr>
        <p:spPr>
          <a:xfrm>
            <a:off x="8686800" y="2372481"/>
            <a:ext cx="9144000" cy="5016758"/>
          </a:xfrm>
          <a:prstGeom prst="rect">
            <a:avLst/>
          </a:prstGeom>
        </p:spPr>
        <p:txBody>
          <a:bodyPr>
            <a:spAutoFit/>
          </a:bodyPr>
          <a:lstStyle/>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5.1a: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5.1b: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5.1c: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000" b="1" dirty="0" err="1">
                <a:solidFill>
                  <a:schemeClr val="tx2">
                    <a:lumMod val="75000"/>
                  </a:schemeClr>
                </a:solidFill>
                <a:latin typeface="Arial" panose="020B0604020202020204" pitchFamily="34" charset="0"/>
                <a:cs typeface="Arial" panose="020B0604020202020204" pitchFamily="34" charset="0"/>
              </a:rPr>
              <a:t>Hình</a:t>
            </a:r>
            <a:r>
              <a:rPr lang="en-US" sz="4000" b="1" dirty="0">
                <a:solidFill>
                  <a:schemeClr val="tx2">
                    <a:lumMod val="75000"/>
                  </a:schemeClr>
                </a:solidFill>
                <a:latin typeface="Arial" panose="020B0604020202020204" pitchFamily="34" charset="0"/>
                <a:cs typeface="Arial" panose="020B0604020202020204" pitchFamily="34" charset="0"/>
              </a:rPr>
              <a:t> 5.1d: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69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76833"/>
            <a:chOff x="0" y="0"/>
            <a:chExt cx="24384000" cy="4102443"/>
          </a:xfrm>
        </p:grpSpPr>
        <p:pic>
          <p:nvPicPr>
            <p:cNvPr id="3" name="Picture 3"/>
            <p:cNvPicPr>
              <a:picLocks noChangeAspect="1"/>
            </p:cNvPicPr>
            <p:nvPr/>
          </p:nvPicPr>
          <p:blipFill>
            <a:blip r:embed="rId2"/>
            <a:srcRect t="70886" b="5035"/>
            <a:stretch>
              <a:fillRect/>
            </a:stretch>
          </p:blipFill>
          <p:spPr>
            <a:xfrm>
              <a:off x="0" y="0"/>
              <a:ext cx="24384000" cy="4102443"/>
            </a:xfrm>
            <a:prstGeom prst="rect">
              <a:avLst/>
            </a:prstGeom>
          </p:spPr>
        </p:pic>
      </p:grpSp>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5400000">
            <a:off x="-2990402" y="2708928"/>
            <a:ext cx="9196256" cy="4869145"/>
            <a:chOff x="0" y="0"/>
            <a:chExt cx="2354580" cy="1246680"/>
          </a:xfrm>
        </p:grpSpPr>
        <p:sp>
          <p:nvSpPr>
            <p:cNvPr id="6" name="Freeform 6"/>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8" name="Group 8"/>
          <p:cNvGrpSpPr/>
          <p:nvPr/>
        </p:nvGrpSpPr>
        <p:grpSpPr>
          <a:xfrm>
            <a:off x="16309163" y="8927729"/>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0" name="Group 10"/>
          <p:cNvGrpSpPr/>
          <p:nvPr/>
        </p:nvGrpSpPr>
        <p:grpSpPr>
          <a:xfrm>
            <a:off x="2704374" y="9130453"/>
            <a:ext cx="1968903" cy="196890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7">
              <a:extLst>
                <a:ext uri="{96DAC541-7B7A-43D3-8B79-37D633B846F1}">
                  <asvg:svgBlip xmlns:asvg="http://schemas.microsoft.com/office/drawing/2016/SVG/main" xmlns="" r:embed="rId8"/>
                </a:ext>
              </a:extLst>
            </a:blip>
            <a:stretch>
              <a:fillRect r="-49638" b="-235516"/>
            </a:stretch>
          </a:blipFill>
        </p:spPr>
      </p:sp>
      <p:sp>
        <p:nvSpPr>
          <p:cNvPr id="13" name="Freeform 13"/>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9">
              <a:extLst>
                <a:ext uri="{96DAC541-7B7A-43D3-8B79-37D633B846F1}">
                  <asvg:svgBlip xmlns:asvg="http://schemas.microsoft.com/office/drawing/2016/SVG/main" xmlns="" r:embed="rId10"/>
                </a:ext>
              </a:extLst>
            </a:blip>
            <a:stretch>
              <a:fillRect r="-49638" b="-235516"/>
            </a:stretch>
          </a:blipFill>
        </p:spPr>
      </p:sp>
      <p:sp>
        <p:nvSpPr>
          <p:cNvPr id="14" name="Freeform 14"/>
          <p:cNvSpPr/>
          <p:nvPr/>
        </p:nvSpPr>
        <p:spPr>
          <a:xfrm>
            <a:off x="5240007" y="9007429"/>
            <a:ext cx="1172752" cy="513888"/>
          </a:xfrm>
          <a:custGeom>
            <a:avLst/>
            <a:gdLst/>
            <a:ahLst/>
            <a:cxnLst/>
            <a:rect l="l" t="t" r="r" b="b"/>
            <a:pathLst>
              <a:path w="1172752" h="513888">
                <a:moveTo>
                  <a:pt x="0" y="0"/>
                </a:moveTo>
                <a:lnTo>
                  <a:pt x="1172752" y="0"/>
                </a:lnTo>
                <a:lnTo>
                  <a:pt x="1172752" y="513888"/>
                </a:lnTo>
                <a:lnTo>
                  <a:pt x="0" y="513888"/>
                </a:lnTo>
                <a:lnTo>
                  <a:pt x="0" y="0"/>
                </a:lnTo>
                <a:close/>
              </a:path>
            </a:pathLst>
          </a:custGeom>
          <a:blipFill>
            <a:blip r:embed="rId11">
              <a:extLst>
                <a:ext uri="{96DAC541-7B7A-43D3-8B79-37D633B846F1}">
                  <asvg:svgBlip xmlns:asvg="http://schemas.microsoft.com/office/drawing/2016/SVG/main" xmlns="" r:embed="rId12"/>
                </a:ext>
              </a:extLst>
            </a:blip>
            <a:stretch>
              <a:fillRect r="-49638" b="-235516"/>
            </a:stretch>
          </a:blipFill>
        </p:spPr>
      </p:sp>
      <p:sp>
        <p:nvSpPr>
          <p:cNvPr id="15" name="AutoShape 15"/>
          <p:cNvSpPr/>
          <p:nvPr/>
        </p:nvSpPr>
        <p:spPr>
          <a:xfrm>
            <a:off x="5466080" y="3749740"/>
            <a:ext cx="6890777" cy="1914652"/>
          </a:xfrm>
          <a:prstGeom prst="rect">
            <a:avLst/>
          </a:prstGeom>
          <a:solidFill>
            <a:srgbClr val="7EB8CB"/>
          </a:solidFill>
        </p:spPr>
      </p:sp>
      <p:sp>
        <p:nvSpPr>
          <p:cNvPr id="16" name="TextBox 16"/>
          <p:cNvSpPr txBox="1"/>
          <p:nvPr/>
        </p:nvSpPr>
        <p:spPr>
          <a:xfrm>
            <a:off x="5486400" y="6210300"/>
            <a:ext cx="7790193" cy="1353319"/>
          </a:xfrm>
          <a:prstGeom prst="rect">
            <a:avLst/>
          </a:prstGeom>
        </p:spPr>
        <p:txBody>
          <a:bodyPr wrap="square" lIns="0" tIns="0" rIns="0" bIns="0" rtlCol="0" anchor="t">
            <a:spAutoFit/>
          </a:bodyPr>
          <a:lstStyle/>
          <a:p>
            <a:pPr>
              <a:lnSpc>
                <a:spcPts val="11415"/>
              </a:lnSpc>
              <a:spcBef>
                <a:spcPct val="0"/>
              </a:spcBef>
            </a:pPr>
            <a:r>
              <a:rPr lang="vi-VN" sz="8800" b="1" dirty="0" smtClean="0">
                <a:solidFill>
                  <a:schemeClr val="tx2">
                    <a:lumMod val="50000"/>
                  </a:schemeClr>
                </a:solidFill>
                <a:latin typeface="Arial" panose="020B0604020202020204" pitchFamily="34" charset="0"/>
                <a:cs typeface="Arial" panose="020B0604020202020204" pitchFamily="34" charset="0"/>
              </a:rPr>
              <a:t>BẢN VẼ NHÀ</a:t>
            </a:r>
            <a:endParaRPr lang="en-US" sz="8800" b="1" dirty="0">
              <a:solidFill>
                <a:schemeClr val="tx2">
                  <a:lumMod val="50000"/>
                </a:schemeClr>
              </a:solidFill>
              <a:latin typeface="Arial" panose="020B0604020202020204" pitchFamily="34" charset="0"/>
              <a:cs typeface="Arial" panose="020B0604020202020204" pitchFamily="34" charset="0"/>
            </a:endParaRPr>
          </a:p>
        </p:txBody>
      </p:sp>
      <p:sp>
        <p:nvSpPr>
          <p:cNvPr id="19" name="TextBox 16"/>
          <p:cNvSpPr txBox="1"/>
          <p:nvPr/>
        </p:nvSpPr>
        <p:spPr>
          <a:xfrm>
            <a:off x="5832413" y="4018950"/>
            <a:ext cx="5845816" cy="1461939"/>
          </a:xfrm>
          <a:prstGeom prst="rect">
            <a:avLst/>
          </a:prstGeom>
        </p:spPr>
        <p:txBody>
          <a:bodyPr wrap="square" lIns="0" tIns="0" rIns="0" bIns="0" rtlCol="0" anchor="t">
            <a:spAutoFit/>
          </a:bodyPr>
          <a:lstStyle/>
          <a:p>
            <a:pPr>
              <a:lnSpc>
                <a:spcPts val="11415"/>
              </a:lnSpc>
              <a:spcBef>
                <a:spcPct val="0"/>
              </a:spcBef>
            </a:pPr>
            <a:r>
              <a:rPr lang="vi-VN" sz="8153" b="1" dirty="0" smtClean="0">
                <a:solidFill>
                  <a:schemeClr val="bg1"/>
                </a:solidFill>
                <a:latin typeface="Arial" panose="020B0604020202020204" pitchFamily="34" charset="0"/>
                <a:cs typeface="Arial" panose="020B0604020202020204" pitchFamily="34" charset="0"/>
              </a:rPr>
              <a:t>BÀI 5:</a:t>
            </a:r>
            <a:endParaRPr lang="en-US" sz="8153"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848607" y="-372960"/>
            <a:ext cx="10656852" cy="11909670"/>
            <a:chOff x="0" y="0"/>
            <a:chExt cx="3887649" cy="4344680"/>
          </a:xfrm>
        </p:grpSpPr>
        <p:sp>
          <p:nvSpPr>
            <p:cNvPr id="5" name="Freeform 5"/>
            <p:cNvSpPr/>
            <p:nvPr/>
          </p:nvSpPr>
          <p:spPr>
            <a:xfrm>
              <a:off x="0" y="0"/>
              <a:ext cx="3887649" cy="4344680"/>
            </a:xfrm>
            <a:custGeom>
              <a:avLst/>
              <a:gdLst/>
              <a:ahLst/>
              <a:cxnLst/>
              <a:rect l="l" t="t" r="r" b="b"/>
              <a:pathLst>
                <a:path w="3887649" h="4344680">
                  <a:moveTo>
                    <a:pt x="0" y="0"/>
                  </a:moveTo>
                  <a:lnTo>
                    <a:pt x="3887649" y="0"/>
                  </a:lnTo>
                  <a:lnTo>
                    <a:pt x="3887649" y="4344680"/>
                  </a:lnTo>
                  <a:lnTo>
                    <a:pt x="0" y="4344680"/>
                  </a:lnTo>
                  <a:close/>
                </a:path>
              </a:pathLst>
            </a:custGeom>
            <a:solidFill>
              <a:srgbClr val="7EB8CB"/>
            </a:solidFill>
          </p:spPr>
        </p:sp>
      </p:grpSp>
      <p:sp>
        <p:nvSpPr>
          <p:cNvPr id="27" name="TextBox 27"/>
          <p:cNvSpPr txBox="1"/>
          <p:nvPr/>
        </p:nvSpPr>
        <p:spPr>
          <a:xfrm>
            <a:off x="1941637" y="723900"/>
            <a:ext cx="5233815" cy="2858731"/>
          </a:xfrm>
          <a:prstGeom prst="rect">
            <a:avLst/>
          </a:prstGeom>
        </p:spPr>
        <p:txBody>
          <a:bodyPr wrap="square" lIns="0" tIns="0" rIns="0" bIns="0" rtlCol="0" anchor="t">
            <a:spAutoFit/>
          </a:bodyPr>
          <a:lstStyle/>
          <a:p>
            <a:pPr algn="ctr">
              <a:lnSpc>
                <a:spcPct val="150000"/>
              </a:lnSpc>
            </a:pPr>
            <a:r>
              <a:rPr lang="vi-VN" sz="6600" b="1" dirty="0" smtClean="0">
                <a:solidFill>
                  <a:srgbClr val="26459B"/>
                </a:solidFill>
                <a:latin typeface="Arial" panose="020B0604020202020204" pitchFamily="34" charset="0"/>
                <a:cs typeface="Arial" panose="020B0604020202020204" pitchFamily="34" charset="0"/>
              </a:rPr>
              <a:t>NỘI DUNG BÀI HỌC</a:t>
            </a:r>
            <a:endParaRPr lang="en-US" sz="6600" b="1" dirty="0">
              <a:solidFill>
                <a:srgbClr val="26459B"/>
              </a:solidFill>
              <a:latin typeface="Arial" panose="020B0604020202020204" pitchFamily="34" charset="0"/>
              <a:cs typeface="Arial" panose="020B0604020202020204" pitchFamily="34" charset="0"/>
            </a:endParaRPr>
          </a:p>
        </p:txBody>
      </p:sp>
      <p:grpSp>
        <p:nvGrpSpPr>
          <p:cNvPr id="38" name="Group 37"/>
          <p:cNvGrpSpPr/>
          <p:nvPr/>
        </p:nvGrpSpPr>
        <p:grpSpPr>
          <a:xfrm>
            <a:off x="8827771" y="1320133"/>
            <a:ext cx="8431530" cy="2041672"/>
            <a:chOff x="8827771" y="1320133"/>
            <a:chExt cx="8431530" cy="2041672"/>
          </a:xfrm>
        </p:grpSpPr>
        <p:grpSp>
          <p:nvGrpSpPr>
            <p:cNvPr id="6" name="Group 6"/>
            <p:cNvGrpSpPr/>
            <p:nvPr/>
          </p:nvGrpSpPr>
          <p:grpSpPr>
            <a:xfrm rot="-5400000">
              <a:off x="12893087" y="-1144182"/>
              <a:ext cx="1762125" cy="6970302"/>
              <a:chOff x="0" y="0"/>
              <a:chExt cx="2354580" cy="9313831"/>
            </a:xfrm>
          </p:grpSpPr>
          <p:sp>
            <p:nvSpPr>
              <p:cNvPr id="7" name="Freeform 7"/>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2" name="Group 12"/>
            <p:cNvGrpSpPr/>
            <p:nvPr/>
          </p:nvGrpSpPr>
          <p:grpSpPr>
            <a:xfrm>
              <a:off x="8827771" y="1320133"/>
              <a:ext cx="2041672" cy="204167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18" name="Group 18"/>
            <p:cNvGrpSpPr/>
            <p:nvPr/>
          </p:nvGrpSpPr>
          <p:grpSpPr>
            <a:xfrm>
              <a:off x="9066844" y="1559206"/>
              <a:ext cx="1563526" cy="156352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4" name="Freeform 24"/>
            <p:cNvSpPr/>
            <p:nvPr/>
          </p:nvSpPr>
          <p:spPr>
            <a:xfrm>
              <a:off x="9339061" y="1822687"/>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35" name="TextBox 34"/>
            <p:cNvSpPr txBox="1"/>
            <p:nvPr/>
          </p:nvSpPr>
          <p:spPr>
            <a:xfrm>
              <a:off x="10977383" y="1987026"/>
              <a:ext cx="5410200" cy="707886"/>
            </a:xfrm>
            <a:prstGeom prst="rect">
              <a:avLst/>
            </a:prstGeom>
            <a:noFill/>
          </p:spPr>
          <p:txBody>
            <a:bodyPr wrap="square" rtlCol="0">
              <a:spAutoFit/>
            </a:bodyPr>
            <a:lstStyle/>
            <a:p>
              <a:r>
                <a:rPr lang="vi-VN" sz="4000" b="1" dirty="0" smtClean="0">
                  <a:latin typeface="Arial" panose="020B0604020202020204" pitchFamily="34" charset="0"/>
                  <a:cs typeface="Arial" panose="020B0604020202020204" pitchFamily="34" charset="0"/>
                </a:rPr>
                <a:t>Nội dung bản vẽ nhà</a:t>
              </a:r>
              <a:endParaRPr lang="en-US" sz="4000" b="1" dirty="0">
                <a:latin typeface="Arial" panose="020B0604020202020204" pitchFamily="34" charset="0"/>
                <a:cs typeface="Arial" panose="020B0604020202020204" pitchFamily="34" charset="0"/>
              </a:endParaRPr>
            </a:p>
          </p:txBody>
        </p:sp>
      </p:grpSp>
      <p:grpSp>
        <p:nvGrpSpPr>
          <p:cNvPr id="39" name="Group 38"/>
          <p:cNvGrpSpPr/>
          <p:nvPr/>
        </p:nvGrpSpPr>
        <p:grpSpPr>
          <a:xfrm>
            <a:off x="8827771" y="4122664"/>
            <a:ext cx="8431530" cy="2041672"/>
            <a:chOff x="8827771" y="4122664"/>
            <a:chExt cx="8431530" cy="2041672"/>
          </a:xfrm>
        </p:grpSpPr>
        <p:grpSp>
          <p:nvGrpSpPr>
            <p:cNvPr id="8" name="Group 8"/>
            <p:cNvGrpSpPr/>
            <p:nvPr/>
          </p:nvGrpSpPr>
          <p:grpSpPr>
            <a:xfrm rot="-5400000">
              <a:off x="12893087" y="1658349"/>
              <a:ext cx="1762125" cy="6970302"/>
              <a:chOff x="0" y="0"/>
              <a:chExt cx="2354580" cy="9313831"/>
            </a:xfrm>
          </p:grpSpPr>
          <p:sp>
            <p:nvSpPr>
              <p:cNvPr id="9" name="Freeform 9"/>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4" name="Group 14"/>
            <p:cNvGrpSpPr/>
            <p:nvPr/>
          </p:nvGrpSpPr>
          <p:grpSpPr>
            <a:xfrm>
              <a:off x="8827771" y="4122664"/>
              <a:ext cx="2041672" cy="2041672"/>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0" name="Group 20"/>
            <p:cNvGrpSpPr/>
            <p:nvPr/>
          </p:nvGrpSpPr>
          <p:grpSpPr>
            <a:xfrm>
              <a:off x="9066844" y="4361737"/>
              <a:ext cx="1563526" cy="1563526"/>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5" name="Freeform 25"/>
            <p:cNvSpPr/>
            <p:nvPr/>
          </p:nvSpPr>
          <p:spPr>
            <a:xfrm>
              <a:off x="9339061" y="4625218"/>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36" name="TextBox 35"/>
            <p:cNvSpPr txBox="1"/>
            <p:nvPr/>
          </p:nvSpPr>
          <p:spPr>
            <a:xfrm>
              <a:off x="10977383" y="4315783"/>
              <a:ext cx="6005935" cy="1609480"/>
            </a:xfrm>
            <a:prstGeom prst="rect">
              <a:avLst/>
            </a:prstGeom>
            <a:noFill/>
          </p:spPr>
          <p:txBody>
            <a:bodyPr wrap="square" rtlCol="0">
              <a:spAutoFit/>
            </a:bodyPr>
            <a:lstStyle/>
            <a:p>
              <a:pPr algn="just">
                <a:lnSpc>
                  <a:spcPct val="130000"/>
                </a:lnSpc>
              </a:pPr>
              <a:r>
                <a:rPr lang="vi-VN" sz="4000" b="1" dirty="0" smtClean="0">
                  <a:latin typeface="Arial" panose="020B0604020202020204" pitchFamily="34" charset="0"/>
                  <a:cs typeface="Arial" panose="020B0604020202020204" pitchFamily="34" charset="0"/>
                </a:rPr>
                <a:t>Kí hiệu quy ước một số bộ phận của ngôi nhà</a:t>
              </a:r>
              <a:endParaRPr lang="en-US" sz="4000" b="1" dirty="0">
                <a:latin typeface="Arial" panose="020B0604020202020204" pitchFamily="34" charset="0"/>
                <a:cs typeface="Arial" panose="020B0604020202020204" pitchFamily="34" charset="0"/>
              </a:endParaRPr>
            </a:p>
          </p:txBody>
        </p:sp>
      </p:grpSp>
      <p:grpSp>
        <p:nvGrpSpPr>
          <p:cNvPr id="40" name="Group 39"/>
          <p:cNvGrpSpPr/>
          <p:nvPr/>
        </p:nvGrpSpPr>
        <p:grpSpPr>
          <a:xfrm>
            <a:off x="8827771" y="6979232"/>
            <a:ext cx="8431530" cy="2041672"/>
            <a:chOff x="8827771" y="6979232"/>
            <a:chExt cx="8431530" cy="2041672"/>
          </a:xfrm>
        </p:grpSpPr>
        <p:grpSp>
          <p:nvGrpSpPr>
            <p:cNvPr id="10" name="Group 10"/>
            <p:cNvGrpSpPr/>
            <p:nvPr/>
          </p:nvGrpSpPr>
          <p:grpSpPr>
            <a:xfrm rot="-5400000">
              <a:off x="12893087" y="4514918"/>
              <a:ext cx="1762125" cy="6970302"/>
              <a:chOff x="0" y="0"/>
              <a:chExt cx="2354580" cy="9313831"/>
            </a:xfrm>
          </p:grpSpPr>
          <p:sp>
            <p:nvSpPr>
              <p:cNvPr id="11" name="Freeform 11"/>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6" name="Group 16"/>
            <p:cNvGrpSpPr/>
            <p:nvPr/>
          </p:nvGrpSpPr>
          <p:grpSpPr>
            <a:xfrm>
              <a:off x="8827771" y="6979232"/>
              <a:ext cx="2041672" cy="204167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2" name="Group 22"/>
            <p:cNvGrpSpPr/>
            <p:nvPr/>
          </p:nvGrpSpPr>
          <p:grpSpPr>
            <a:xfrm>
              <a:off x="9066844" y="7218306"/>
              <a:ext cx="1563526" cy="1563526"/>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6" name="Freeform 26"/>
            <p:cNvSpPr/>
            <p:nvPr/>
          </p:nvSpPr>
          <p:spPr>
            <a:xfrm>
              <a:off x="9339061" y="7456826"/>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37" name="TextBox 36"/>
            <p:cNvSpPr txBox="1"/>
            <p:nvPr/>
          </p:nvSpPr>
          <p:spPr>
            <a:xfrm>
              <a:off x="10977383" y="7646125"/>
              <a:ext cx="5410200" cy="707886"/>
            </a:xfrm>
            <a:prstGeom prst="rect">
              <a:avLst/>
            </a:prstGeom>
            <a:noFill/>
          </p:spPr>
          <p:txBody>
            <a:bodyPr wrap="square" rtlCol="0">
              <a:spAutoFit/>
            </a:bodyPr>
            <a:lstStyle/>
            <a:p>
              <a:r>
                <a:rPr lang="vi-VN" sz="4000" b="1" dirty="0" smtClean="0">
                  <a:latin typeface="Arial" panose="020B0604020202020204" pitchFamily="34" charset="0"/>
                  <a:cs typeface="Arial" panose="020B0604020202020204" pitchFamily="34" charset="0"/>
                </a:rPr>
                <a:t>Đọc bản vẽ nhà</a:t>
              </a:r>
              <a:endParaRPr lang="en-US" sz="4000" b="1" dirty="0">
                <a:latin typeface="Arial" panose="020B0604020202020204" pitchFamily="34" charset="0"/>
                <a:cs typeface="Arial" panose="020B0604020202020204" pitchFamily="34" charset="0"/>
              </a:endParaRPr>
            </a:p>
          </p:txBody>
        </p:sp>
      </p:grpSp>
      <p:pic>
        <p:nvPicPr>
          <p:cNvPr id="41" name="Picture 40"/>
          <p:cNvPicPr>
            <a:picLocks noChangeAspect="1"/>
          </p:cNvPicPr>
          <p:nvPr/>
        </p:nvPicPr>
        <p:blipFill>
          <a:blip r:embed="rId7"/>
          <a:stretch>
            <a:fillRect/>
          </a:stretch>
        </p:blipFill>
        <p:spPr>
          <a:xfrm flipH="1">
            <a:off x="587828" y="5176964"/>
            <a:ext cx="8643947" cy="5110036"/>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88961" y="2379284"/>
            <a:ext cx="9810154" cy="7799877"/>
          </a:xfrm>
          <a:prstGeom prst="rect">
            <a:avLst/>
          </a:prstGeom>
        </p:spPr>
      </p:pic>
      <p:grpSp>
        <p:nvGrpSpPr>
          <p:cNvPr id="35" name="Group 34"/>
          <p:cNvGrpSpPr/>
          <p:nvPr/>
        </p:nvGrpSpPr>
        <p:grpSpPr>
          <a:xfrm>
            <a:off x="994262" y="2216751"/>
            <a:ext cx="6817361" cy="6805909"/>
            <a:chOff x="994262" y="2216751"/>
            <a:chExt cx="6817361" cy="6805909"/>
          </a:xfrm>
        </p:grpSpPr>
        <p:sp>
          <p:nvSpPr>
            <p:cNvPr id="32" name="Rectangle 31"/>
            <p:cNvSpPr/>
            <p:nvPr/>
          </p:nvSpPr>
          <p:spPr>
            <a:xfrm>
              <a:off x="994262" y="3390349"/>
              <a:ext cx="6817361" cy="5632311"/>
            </a:xfrm>
            <a:prstGeom prst="rect">
              <a:avLst/>
            </a:prstGeom>
          </p:spPr>
          <p:txBody>
            <a:bodyPr wrap="square">
              <a:spAutoFit/>
            </a:bodyPr>
            <a:lstStyle/>
            <a:p>
              <a:pPr algn="just">
                <a:lnSpc>
                  <a:spcPct val="150000"/>
                </a:lnSpc>
              </a:pPr>
              <a:r>
                <a:rPr lang="vi-VN" sz="4000" i="1" dirty="0">
                  <a:solidFill>
                    <a:srgbClr val="002060"/>
                  </a:solidFill>
                  <a:latin typeface="Arial" panose="020B0604020202020204" pitchFamily="34" charset="0"/>
                  <a:cs typeface="Arial" panose="020B0604020202020204" pitchFamily="34" charset="0"/>
                </a:rPr>
                <a:t>Đ</a:t>
              </a:r>
              <a:r>
                <a:rPr lang="vi-VN" sz="4000" i="1" dirty="0" smtClean="0">
                  <a:solidFill>
                    <a:srgbClr val="002060"/>
                  </a:solidFill>
                  <a:latin typeface="Arial" panose="020B0604020202020204" pitchFamily="34" charset="0"/>
                  <a:cs typeface="Arial" panose="020B0604020202020204" pitchFamily="34" charset="0"/>
                </a:rPr>
                <a:t>ọc </a:t>
              </a:r>
              <a:r>
                <a:rPr lang="vi-VN" sz="4000" i="1" dirty="0">
                  <a:solidFill>
                    <a:srgbClr val="002060"/>
                  </a:solidFill>
                  <a:latin typeface="Arial" panose="020B0604020202020204" pitchFamily="34" charset="0"/>
                  <a:cs typeface="Arial" panose="020B0604020202020204" pitchFamily="34" charset="0"/>
                </a:rPr>
                <a:t>nội dung mục I </a:t>
              </a:r>
              <a:r>
                <a:rPr lang="vi-VN" sz="4000" i="1" dirty="0" smtClean="0">
                  <a:solidFill>
                    <a:srgbClr val="002060"/>
                  </a:solidFill>
                  <a:latin typeface="Arial" panose="020B0604020202020204" pitchFamily="34" charset="0"/>
                  <a:cs typeface="Arial" panose="020B0604020202020204" pitchFamily="34" charset="0"/>
                </a:rPr>
                <a:t>và </a:t>
              </a:r>
              <a:r>
                <a:rPr lang="vi-VN" sz="4000" i="1" dirty="0">
                  <a:solidFill>
                    <a:srgbClr val="002060"/>
                  </a:solidFill>
                  <a:latin typeface="Arial" panose="020B0604020202020204" pitchFamily="34" charset="0"/>
                  <a:cs typeface="Arial" panose="020B0604020202020204" pitchFamily="34" charset="0"/>
                </a:rPr>
                <a:t>trả lời câu hỏi:</a:t>
              </a:r>
            </a:p>
            <a:p>
              <a:pPr algn="just">
                <a:lnSpc>
                  <a:spcPct val="150000"/>
                </a:lnSpc>
              </a:pPr>
              <a:r>
                <a:rPr lang="vi-VN" sz="4000" dirty="0" smtClean="0">
                  <a:latin typeface="Arial" panose="020B0604020202020204" pitchFamily="34" charset="0"/>
                  <a:cs typeface="Arial" panose="020B0604020202020204" pitchFamily="34" charset="0"/>
                </a:rPr>
                <a:t>Hãy </a:t>
              </a:r>
              <a:r>
                <a:rPr lang="vi-VN" sz="4000" dirty="0">
                  <a:latin typeface="Arial" panose="020B0604020202020204" pitchFamily="34" charset="0"/>
                  <a:cs typeface="Arial" panose="020B0604020202020204" pitchFamily="34" charset="0"/>
                </a:rPr>
                <a:t>quan sát Hình 5.2 và cho biết các hình a, b, c tương ứng với loại hình biểu diễn nào?</a:t>
              </a: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5200" y="2216751"/>
              <a:ext cx="1261959" cy="1261959"/>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88961" y="2379284"/>
            <a:ext cx="9810154" cy="7799877"/>
          </a:xfrm>
          <a:prstGeom prst="rect">
            <a:avLst/>
          </a:prstGeom>
        </p:spPr>
      </p:pic>
      <p:cxnSp>
        <p:nvCxnSpPr>
          <p:cNvPr id="12" name="Straight Arrow Connector 11"/>
          <p:cNvCxnSpPr/>
          <p:nvPr/>
        </p:nvCxnSpPr>
        <p:spPr>
          <a:xfrm flipH="1">
            <a:off x="5867400" y="4000500"/>
            <a:ext cx="4343400" cy="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22904" y="3062891"/>
            <a:ext cx="3776248" cy="1824923"/>
          </a:xfrm>
          <a:prstGeom prst="rect">
            <a:avLst/>
          </a:prstGeom>
        </p:spPr>
        <p:txBody>
          <a:bodyPr wrap="square">
            <a:spAutoFit/>
          </a:bodyPr>
          <a:lstStyle/>
          <a:p>
            <a:pPr algn="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đứng</a:t>
            </a:r>
            <a:endParaRPr lang="en-US" sz="4000" dirty="0">
              <a:solidFill>
                <a:srgbClr val="0070C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a:off x="15468600" y="5219700"/>
            <a:ext cx="0" cy="137160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3580476" y="6438900"/>
            <a:ext cx="3776248" cy="1824923"/>
          </a:xfrm>
          <a:prstGeom prst="rect">
            <a:avLst/>
          </a:prstGeom>
        </p:spPr>
        <p:txBody>
          <a:bodyPr wrap="square">
            <a:spAutoFit/>
          </a:bodyPr>
          <a:lstStyle/>
          <a:p>
            <a:pPr algn="ct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vi-VN" sz="4000" dirty="0" smtClean="0">
                <a:solidFill>
                  <a:srgbClr val="0070C0"/>
                </a:solidFill>
                <a:latin typeface="Arial" panose="020B0604020202020204" pitchFamily="34" charset="0"/>
                <a:cs typeface="Arial" panose="020B0604020202020204" pitchFamily="34" charset="0"/>
              </a:rPr>
              <a:t>cắt</a:t>
            </a:r>
            <a:endParaRPr lang="en-US" sz="4000" dirty="0">
              <a:solidFill>
                <a:srgbClr val="0070C0"/>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a:off x="6035648" y="7711684"/>
            <a:ext cx="4343400" cy="0"/>
          </a:xfrm>
          <a:prstGeom prst="straightConnector1">
            <a:avLst/>
          </a:prstGeom>
          <a:ln w="571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91152" y="6774075"/>
            <a:ext cx="3776248" cy="1938992"/>
          </a:xfrm>
          <a:prstGeom prst="rect">
            <a:avLst/>
          </a:prstGeom>
        </p:spPr>
        <p:txBody>
          <a:bodyPr wrap="square">
            <a:spAutoFit/>
          </a:bodyPr>
          <a:lstStyle/>
          <a:p>
            <a:pPr algn="r">
              <a:lnSpc>
                <a:spcPct val="150000"/>
              </a:lnSpc>
            </a:pPr>
            <a:r>
              <a:rPr lang="vi-VN" sz="4000" dirty="0" smtClean="0">
                <a:solidFill>
                  <a:srgbClr val="0070C0"/>
                </a:solidFill>
                <a:latin typeface="Arial" panose="020B0604020202020204" pitchFamily="34" charset="0"/>
                <a:cs typeface="Arial" panose="020B0604020202020204" pitchFamily="34" charset="0"/>
              </a:rPr>
              <a:t>Hình biểu diễn </a:t>
            </a:r>
            <a:r>
              <a:rPr lang="en-US" sz="4000" dirty="0" err="1" smtClean="0">
                <a:solidFill>
                  <a:srgbClr val="0070C0"/>
                </a:solidFill>
                <a:latin typeface="Arial" panose="020B0604020202020204" pitchFamily="34" charset="0"/>
                <a:cs typeface="Arial" panose="020B0604020202020204" pitchFamily="34" charset="0"/>
              </a:rPr>
              <a:t>mặt</a:t>
            </a:r>
            <a:r>
              <a:rPr lang="en-US" sz="4000" dirty="0" smtClean="0">
                <a:solidFill>
                  <a:srgbClr val="0070C0"/>
                </a:solidFill>
                <a:latin typeface="Arial" panose="020B0604020202020204" pitchFamily="34" charset="0"/>
                <a:cs typeface="Arial" panose="020B0604020202020204" pitchFamily="34" charset="0"/>
              </a:rPr>
              <a:t> </a:t>
            </a:r>
            <a:r>
              <a:rPr lang="vi-VN" sz="4000" dirty="0" smtClean="0">
                <a:solidFill>
                  <a:srgbClr val="0070C0"/>
                </a:solidFill>
                <a:latin typeface="Arial" panose="020B0604020202020204" pitchFamily="34" charset="0"/>
                <a:cs typeface="Arial" panose="020B0604020202020204" pitchFamily="34" charset="0"/>
              </a:rPr>
              <a:t>bằng</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5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4262" y="5065060"/>
            <a:ext cx="2667000" cy="26670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đứng</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856538" y="5067600"/>
            <a:ext cx="13639800" cy="2862322"/>
          </a:xfrm>
          <a:prstGeom prst="rect">
            <a:avLst/>
          </a:prstGeom>
          <a:solidFill>
            <a:schemeClr val="accent6">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chiếu vuông góc của mặt ngoài ngôi nhà lên mặt phẳng hình chiếu đứng hoặc mặt phẳng hình chiếu cạnh, được dùng để biểu diễn hình dạng bên ngoài của ngôi nhà.</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6356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0" name="Freeform 30"/>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31" name="TextBox 13"/>
          <p:cNvSpPr txBox="1"/>
          <p:nvPr/>
        </p:nvSpPr>
        <p:spPr>
          <a:xfrm>
            <a:off x="3386241" y="535958"/>
            <a:ext cx="11622919" cy="1295226"/>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534978" y="2322353"/>
            <a:ext cx="15925800" cy="1938992"/>
          </a:xfrm>
          <a:prstGeom prst="rect">
            <a:avLst/>
          </a:prstGeom>
        </p:spPr>
        <p:txBody>
          <a:bodyPr wrap="square">
            <a:spAutoFit/>
          </a:bodyPr>
          <a:lstStyle/>
          <a:p>
            <a:pPr algn="just">
              <a:lnSpc>
                <a:spcPct val="150000"/>
              </a:lnSpc>
            </a:pPr>
            <a:r>
              <a:rPr lang="vi-VN" sz="4000" b="1" dirty="0">
                <a:solidFill>
                  <a:schemeClr val="accent2">
                    <a:lumMod val="50000"/>
                  </a:schemeClr>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bằng, mặt đứng, mặt cắt,...) và các số liệu xác định hình dạng, kích thước, cấu tạo của ngôi nhà.</a:t>
            </a:r>
            <a:endParaRPr lang="en-US" sz="4000" dirty="0">
              <a:latin typeface="Arial" panose="020B0604020202020204" pitchFamily="34" charset="0"/>
              <a:cs typeface="Arial" panose="020B0604020202020204" pitchFamily="34" charset="0"/>
            </a:endParaRPr>
          </a:p>
        </p:txBody>
      </p:sp>
      <p:sp>
        <p:nvSpPr>
          <p:cNvPr id="14" name="Isosceles Triangle 13"/>
          <p:cNvSpPr/>
          <p:nvPr/>
        </p:nvSpPr>
        <p:spPr>
          <a:xfrm rot="5400000">
            <a:off x="540813" y="3027854"/>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4262" y="5122563"/>
            <a:ext cx="2667000" cy="2667000"/>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bằng</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841298" y="4563237"/>
            <a:ext cx="13639800" cy="3785652"/>
          </a:xfrm>
          <a:prstGeom prst="rect">
            <a:avLst/>
          </a:prstGeom>
          <a:solidFill>
            <a:schemeClr val="accent3">
              <a:lumMod val="20000"/>
              <a:lumOff val="80000"/>
            </a:schemeClr>
          </a:solidFill>
        </p:spPr>
        <p:txBody>
          <a:bodyPr wrap="square" rtlCol="0">
            <a:spAutoFit/>
          </a:bodyPr>
          <a:lstStyle/>
          <a:p>
            <a:pPr algn="just">
              <a:lnSpc>
                <a:spcPct val="150000"/>
              </a:lnSpc>
            </a:pPr>
            <a:r>
              <a:rPr lang="vi-VN" sz="4000" dirty="0" smtClean="0">
                <a:latin typeface="Arial" panose="020B0604020202020204" pitchFamily="34" charset="0"/>
                <a:cs typeface="Arial" panose="020B0604020202020204" pitchFamily="34" charset="0"/>
              </a:rPr>
              <a:t>Là hình chiếu vuông góc phần còn lại của ngôi nhà sau khi đã tưởng tưởng cắt bỏ đi phần trên bằng một mặt phẳng nằm ngang, được dùng để diễn tả vị trí, kích thước các tường, vách, cửa đi, cửa sổ, các thiết bị, đồ đạc...</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8136904" y="8519007"/>
            <a:ext cx="2121592" cy="1767993"/>
          </a:xfrm>
          <a:prstGeom prst="rect">
            <a:avLst/>
          </a:prstGeom>
        </p:spPr>
      </p:pic>
    </p:spTree>
    <p:extLst>
      <p:ext uri="{BB962C8B-B14F-4D97-AF65-F5344CB8AC3E}">
        <p14:creationId xmlns:p14="http://schemas.microsoft.com/office/powerpoint/2010/main" val="18556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1057</Words>
  <Application>Microsoft Office PowerPoint</Application>
  <PresentationFormat>Custom</PresentationFormat>
  <Paragraphs>116</Paragraphs>
  <Slides>24</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Bản vẽ nhà</dc:title>
  <cp:lastModifiedBy>Microsoft account</cp:lastModifiedBy>
  <cp:revision>14</cp:revision>
  <dcterms:created xsi:type="dcterms:W3CDTF">2006-08-16T00:00:00Z</dcterms:created>
  <dcterms:modified xsi:type="dcterms:W3CDTF">2023-06-26T08:02:22Z</dcterms:modified>
  <dc:identifier>DAFl36ymF6c</dc:identifier>
</cp:coreProperties>
</file>