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0"/>
  </p:notesMasterIdLst>
  <p:sldIdLst>
    <p:sldId id="265" r:id="rId3"/>
    <p:sldId id="271" r:id="rId4"/>
    <p:sldId id="256" r:id="rId5"/>
    <p:sldId id="272" r:id="rId6"/>
    <p:sldId id="258" r:id="rId7"/>
    <p:sldId id="338" r:id="rId8"/>
    <p:sldId id="339" r:id="rId9"/>
    <p:sldId id="340" r:id="rId10"/>
    <p:sldId id="342" r:id="rId11"/>
    <p:sldId id="343" r:id="rId12"/>
    <p:sldId id="344" r:id="rId13"/>
    <p:sldId id="345" r:id="rId14"/>
    <p:sldId id="264" r:id="rId15"/>
    <p:sldId id="275" r:id="rId16"/>
    <p:sldId id="347" r:id="rId17"/>
    <p:sldId id="348" r:id="rId18"/>
    <p:sldId id="349" r:id="rId19"/>
    <p:sldId id="261" r:id="rId20"/>
    <p:sldId id="346" r:id="rId21"/>
    <p:sldId id="300" r:id="rId22"/>
    <p:sldId id="350" r:id="rId23"/>
    <p:sldId id="301" r:id="rId24"/>
    <p:sldId id="268" r:id="rId25"/>
    <p:sldId id="304" r:id="rId26"/>
    <p:sldId id="257" r:id="rId27"/>
    <p:sldId id="274" r:id="rId28"/>
    <p:sldId id="302" r:id="rId29"/>
    <p:sldId id="303" r:id="rId30"/>
    <p:sldId id="314" r:id="rId31"/>
    <p:sldId id="276" r:id="rId32"/>
    <p:sldId id="305" r:id="rId33"/>
    <p:sldId id="308" r:id="rId34"/>
    <p:sldId id="306" r:id="rId35"/>
    <p:sldId id="312" r:id="rId36"/>
    <p:sldId id="283" r:id="rId37"/>
    <p:sldId id="351" r:id="rId38"/>
    <p:sldId id="315" r:id="rId39"/>
    <p:sldId id="321" r:id="rId40"/>
    <p:sldId id="317" r:id="rId41"/>
    <p:sldId id="318" r:id="rId42"/>
    <p:sldId id="284" r:id="rId43"/>
    <p:sldId id="323"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298" r:id="rId57"/>
    <p:sldId id="292" r:id="rId58"/>
    <p:sldId id="294" r:id="rId59"/>
  </p:sldIdLst>
  <p:sldSz cx="18288000" cy="10287000"/>
  <p:notesSz cx="6858000" cy="9144000"/>
  <p:embeddedFontLst>
    <p:embeddedFont>
      <p:font typeface="Fira Sans Extra Condensed" panose="020B0604020202020204" charset="0"/>
      <p:regular r:id="rId61"/>
      <p:bold r:id="rId62"/>
      <p:italic r:id="rId63"/>
      <p:boldItalic r:id="rId64"/>
    </p:embeddedFont>
    <p:embeddedFont>
      <p:font typeface="Calibri Light" panose="020F0302020204030204" pitchFamily="34" charset="0"/>
      <p:regular r:id="rId65"/>
      <p:italic r:id="rId66"/>
    </p:embeddedFont>
    <p:embeddedFont>
      <p:font typeface="Calibri" panose="020F050202020403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6A6D"/>
    <a:srgbClr val="C85103"/>
    <a:srgbClr val="E97B37"/>
    <a:srgbClr val="EB85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16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D669F-5869-4469-8FEC-CB5D9C5C2CF3}"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AAD0-26B1-48F9-B05A-723953F57113}" type="slidenum">
              <a:rPr lang="en-US" smtClean="0"/>
              <a:t>‹#›</a:t>
            </a:fld>
            <a:endParaRPr lang="en-US"/>
          </a:p>
        </p:txBody>
      </p:sp>
    </p:spTree>
    <p:extLst>
      <p:ext uri="{BB962C8B-B14F-4D97-AF65-F5344CB8AC3E}">
        <p14:creationId xmlns:p14="http://schemas.microsoft.com/office/powerpoint/2010/main" val="1926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3BAAD0-26B1-48F9-B05A-723953F57113}" type="slidenum">
              <a:rPr lang="en-US" smtClean="0"/>
              <a:t>3</a:t>
            </a:fld>
            <a:endParaRPr lang="en-US"/>
          </a:p>
        </p:txBody>
      </p:sp>
    </p:spTree>
    <p:extLst>
      <p:ext uri="{BB962C8B-B14F-4D97-AF65-F5344CB8AC3E}">
        <p14:creationId xmlns:p14="http://schemas.microsoft.com/office/powerpoint/2010/main" val="3904789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"Mảnh ghép" để quay trở lại slide mảnh ghép</a:t>
            </a:r>
            <a:endParaRPr lang="en-US" smtClean="0"/>
          </a:p>
          <a:p>
            <a:endParaRPr lang="en-US"/>
          </a:p>
        </p:txBody>
      </p:sp>
    </p:spTree>
    <p:extLst>
      <p:ext uri="{BB962C8B-B14F-4D97-AF65-F5344CB8AC3E}">
        <p14:creationId xmlns:p14="http://schemas.microsoft.com/office/powerpoint/2010/main" val="113453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"Mảnh ghép" để quay trở lại slide mảnh ghép</a:t>
            </a:r>
            <a:endParaRPr lang="en-US" smtClean="0"/>
          </a:p>
        </p:txBody>
      </p:sp>
    </p:spTree>
    <p:extLst>
      <p:ext uri="{BB962C8B-B14F-4D97-AF65-F5344CB8AC3E}">
        <p14:creationId xmlns:p14="http://schemas.microsoft.com/office/powerpoint/2010/main" val="395335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"Mảnh ghép" để quay trở lại slide mảnh ghép</a:t>
            </a:r>
            <a:endParaRPr lang="en-US" smtClean="0"/>
          </a:p>
        </p:txBody>
      </p:sp>
    </p:spTree>
    <p:extLst>
      <p:ext uri="{BB962C8B-B14F-4D97-AF65-F5344CB8AC3E}">
        <p14:creationId xmlns:p14="http://schemas.microsoft.com/office/powerpoint/2010/main" val="2398994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"Mảnh ghép" để quay trở lại slide mảnh ghép</a:t>
            </a:r>
            <a:endParaRPr lang="en-US" smtClean="0"/>
          </a:p>
        </p:txBody>
      </p:sp>
    </p:spTree>
    <p:extLst>
      <p:ext uri="{BB962C8B-B14F-4D97-AF65-F5344CB8AC3E}">
        <p14:creationId xmlns:p14="http://schemas.microsoft.com/office/powerpoint/2010/main" val="140421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3BAAD0-26B1-48F9-B05A-723953F57113}" type="slidenum">
              <a:rPr lang="en-US" smtClean="0"/>
              <a:t>41</a:t>
            </a:fld>
            <a:endParaRPr lang="en-US"/>
          </a:p>
        </p:txBody>
      </p:sp>
    </p:spTree>
    <p:extLst>
      <p:ext uri="{BB962C8B-B14F-4D97-AF65-F5344CB8AC3E}">
        <p14:creationId xmlns:p14="http://schemas.microsoft.com/office/powerpoint/2010/main" val="322677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329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mtClean="0"/>
              <a:t>Chọn</a:t>
            </a:r>
            <a:r>
              <a:rPr lang="vi-VN" baseline="0" smtClean="0"/>
              <a:t> các mảnh ghép để mở câu hỏi. Sau khi trả lời hết 4 câu hỏi, bấm "Đáp án" để hiển thị kết quả. Bấm mũi tên góc phải màn hình để đến slide "Luỵên tập"</a:t>
            </a:r>
            <a:endParaRPr lang="en-US"/>
          </a:p>
        </p:txBody>
      </p:sp>
    </p:spTree>
    <p:extLst>
      <p:ext uri="{BB962C8B-B14F-4D97-AF65-F5344CB8AC3E}">
        <p14:creationId xmlns:p14="http://schemas.microsoft.com/office/powerpoint/2010/main" val="303108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các đáp án để hiển thị kết quả.</a:t>
            </a:r>
            <a:endParaRPr lang="en-US" smtClean="0"/>
          </a:p>
        </p:txBody>
      </p:sp>
    </p:spTree>
    <p:extLst>
      <p:ext uri="{BB962C8B-B14F-4D97-AF65-F5344CB8AC3E}">
        <p14:creationId xmlns:p14="http://schemas.microsoft.com/office/powerpoint/2010/main" val="291187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mtClean="0"/>
              <a:t>Bấm</a:t>
            </a:r>
            <a:r>
              <a:rPr lang="vi-VN" baseline="0" smtClean="0"/>
              <a:t> vào các đáp án để hiển thị kết quả.</a:t>
            </a:r>
            <a:endParaRPr lang="en-US"/>
          </a:p>
        </p:txBody>
      </p:sp>
    </p:spTree>
    <p:extLst>
      <p:ext uri="{BB962C8B-B14F-4D97-AF65-F5344CB8AC3E}">
        <p14:creationId xmlns:p14="http://schemas.microsoft.com/office/powerpoint/2010/main" val="302725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các đáp án để hiển thị kết quả.</a:t>
            </a:r>
            <a:endParaRPr lang="en-US" smtClean="0"/>
          </a:p>
        </p:txBody>
      </p:sp>
    </p:spTree>
    <p:extLst>
      <p:ext uri="{BB962C8B-B14F-4D97-AF65-F5344CB8AC3E}">
        <p14:creationId xmlns:p14="http://schemas.microsoft.com/office/powerpoint/2010/main" val="351364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mtClean="0"/>
              <a:t>Bấm</a:t>
            </a:r>
            <a:r>
              <a:rPr lang="vi-VN" baseline="0" smtClean="0"/>
              <a:t> vào các đáp án để hiển thị kết quả.</a:t>
            </a:r>
            <a:endParaRPr lang="en-US" smtClean="0"/>
          </a:p>
        </p:txBody>
      </p:sp>
    </p:spTree>
    <p:extLst>
      <p:ext uri="{BB962C8B-B14F-4D97-AF65-F5344CB8AC3E}">
        <p14:creationId xmlns:p14="http://schemas.microsoft.com/office/powerpoint/2010/main" val="361435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mtClean="0"/>
              <a:t>Bấm</a:t>
            </a:r>
            <a:r>
              <a:rPr lang="vi-VN" baseline="0" smtClean="0"/>
              <a:t> vào "Mảnh ghép" để quay trở lại slide mảnh ghép</a:t>
            </a:r>
            <a:endParaRPr lang="en-US"/>
          </a:p>
        </p:txBody>
      </p:sp>
    </p:spTree>
    <p:extLst>
      <p:ext uri="{BB962C8B-B14F-4D97-AF65-F5344CB8AC3E}">
        <p14:creationId xmlns:p14="http://schemas.microsoft.com/office/powerpoint/2010/main" val="17163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A4661-809C-B49F-5222-BFDAE8E79BD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F1BB7155-643F-0C7E-1E05-FFC79AA22523}"/>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11845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50819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6AFA76-5555-8D35-9519-FF67AA1A5B6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ECBB379-8F9C-C9F5-C316-C63676618B95}"/>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70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020EE4-BCC0-5816-AF6E-1E737D6A9E1F}"/>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D89B893-1021-72EB-BC2E-B6EA06186A2D}"/>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5378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A871B-9201-B4C0-5243-D45C2F57AC16}"/>
              </a:ext>
            </a:extLst>
          </p:cNvPr>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CFC7A49-4FB4-5781-27C5-995D7C288580}"/>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4692B79-3AD1-D144-55C4-7DA0F87DD070}"/>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10CB55F-6B5B-50E0-8DF3-E65549246A07}"/>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E85ED1-97A7-F41A-58A5-96253689AF77}"/>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6072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7485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8289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3316D-D4CC-E887-4E5F-AF903896AADB}"/>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1117510-9D4F-63D1-A1BE-E290A92F6607}"/>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1AD5C21-13B6-3BFA-DD5E-FEFDC5EDCAF0}"/>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6737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B52B4-F130-5D19-D248-591450B89D56}"/>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EC0355F0-CA19-3923-621B-45C325F656A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ED858413-9F5C-8CB9-882A-0D0E008E680D}"/>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7172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8529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7B9EC5-6D72-34CB-672F-41EAE816EA60}"/>
              </a:ext>
            </a:extLst>
          </p:cNvPr>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3D677EE-28D6-8D37-7864-0BDD212F52CD}"/>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16/10/2023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3249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CA909B-F1F3-D54C-F5E3-0EF49095345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69C88A8-2CFB-1A2D-2A1A-44412482ABA1}"/>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6CB0B8E-764E-DB0B-06DB-D57A97FA3DB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3F8201-CBB1-44F2-BC92-ACF26A477DC1}" type="datetimeFigureOut">
              <a:rPr lang="vi-VN" smtClean="0">
                <a:solidFill>
                  <a:prstClr val="black">
                    <a:tint val="75000"/>
                  </a:prstClr>
                </a:solidFill>
                <a:cs typeface="Arial"/>
                <a:sym typeface="Arial"/>
              </a:rPr>
              <a:pPr/>
              <a:t>16/10/2023</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414F0E87-F162-8968-CEBB-AC96EA2318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BEB3B7FC-9568-089A-B35C-1F266D1553B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990297-3346-4F2A-98D5-2BB4503060E5}" type="slidenum">
              <a:rPr lang="vi-VN" smtClean="0">
                <a:solidFill>
                  <a:prstClr val="black">
                    <a:tint val="75000"/>
                  </a:prstClr>
                </a:solidFill>
                <a:cs typeface="Arial"/>
                <a:sym typeface="Arial"/>
              </a:rPr>
              <a:pPr/>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320410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17.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7.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7.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7.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2.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7.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7.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7.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15.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7.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sv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7.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7.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15.sv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7.sv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7.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7.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15.sv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png"/><Relationship Id="rId4" Type="http://schemas.openxmlformats.org/officeDocument/2006/relationships/image" Target="../media/image15.svg"/><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7.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5.wdp"/><Relationship Id="rId9"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75.png"/><Relationship Id="rId3" Type="http://schemas.openxmlformats.org/officeDocument/2006/relationships/image" Target="../media/image67.png"/><Relationship Id="rId7" Type="http://schemas.openxmlformats.org/officeDocument/2006/relationships/image" Target="../media/image72.png"/><Relationship Id="rId12" Type="http://schemas.openxmlformats.org/officeDocument/2006/relationships/slide" Target="slide49.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46.xml"/><Relationship Id="rId11" Type="http://schemas.openxmlformats.org/officeDocument/2006/relationships/image" Target="../media/image74.png"/><Relationship Id="rId5" Type="http://schemas.openxmlformats.org/officeDocument/2006/relationships/slide" Target="slide55.xml"/><Relationship Id="rId10" Type="http://schemas.openxmlformats.org/officeDocument/2006/relationships/slide" Target="slide48.xml"/><Relationship Id="rId4" Type="http://schemas.openxmlformats.org/officeDocument/2006/relationships/image" Target="../media/image76.pn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53.xml"/><Relationship Id="rId5" Type="http://schemas.openxmlformats.org/officeDocument/2006/relationships/slide" Target="slide20.xml"/><Relationship Id="rId4" Type="http://schemas.openxmlformats.org/officeDocument/2006/relationships/slide" Target="slide50.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slide" Target="slide52.xml"/><Relationship Id="rId4" Type="http://schemas.openxmlformats.org/officeDocument/2006/relationships/slide" Target="slide50.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slide" Target="slide50.xml"/><Relationship Id="rId4" Type="http://schemas.openxmlformats.org/officeDocument/2006/relationships/slide" Target="slide5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slide" Target="slide54.xml"/><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slide" Target="slide45.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slide" Target="slide45.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slide" Target="slide45.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slide" Target="slide45.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slide" Target="slide45.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7.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5.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980367" y="2914740"/>
            <a:ext cx="16179403" cy="3689600"/>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CHÀO MỪNG CÁC EM </a:t>
            </a:r>
          </a:p>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ĐẾN VỚI TIẾT HỌC HÔM NAY!</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p:transition spd="med">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rot="14998868" flipH="1">
            <a:off x="-71995" y="8827338"/>
            <a:ext cx="1669709" cy="1610457"/>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Rectangle 12"/>
          <p:cNvSpPr/>
          <p:nvPr/>
        </p:nvSpPr>
        <p:spPr>
          <a:xfrm>
            <a:off x="1295400" y="647700"/>
            <a:ext cx="3817071" cy="769441"/>
          </a:xfrm>
          <a:prstGeom prst="rect">
            <a:avLst/>
          </a:prstGeom>
        </p:spPr>
        <p:txBody>
          <a:bodyPr wrap="none">
            <a:spAutoFit/>
          </a:bodyPr>
          <a:lstStyle/>
          <a:p>
            <a:pPr algn="just"/>
            <a:r>
              <a:rPr lang="vi-VN" sz="4400" b="1">
                <a:solidFill>
                  <a:srgbClr val="1B6A6D"/>
                </a:solidFill>
                <a:latin typeface="Arial" panose="020B0604020202020204" pitchFamily="34" charset="0"/>
                <a:cs typeface="Arial" panose="020B0604020202020204" pitchFamily="34" charset="0"/>
              </a:rPr>
              <a:t>b</a:t>
            </a:r>
            <a:r>
              <a:rPr lang="vi-VN" sz="4400" b="1" smtClean="0">
                <a:solidFill>
                  <a:srgbClr val="1B6A6D"/>
                </a:solidFill>
                <a:latin typeface="Arial" panose="020B0604020202020204" pitchFamily="34" charset="0"/>
                <a:cs typeface="Arial" panose="020B0604020202020204" pitchFamily="34" charset="0"/>
              </a:rPr>
              <a:t>) Thước cặp</a:t>
            </a:r>
            <a:endParaRPr lang="en-US" sz="4400" b="1">
              <a:solidFill>
                <a:srgbClr val="1B6A6D"/>
              </a:solidFill>
              <a:latin typeface="Arial" panose="020B0604020202020204" pitchFamily="34" charset="0"/>
              <a:cs typeface="Arial" panose="020B0604020202020204" pitchFamily="34" charset="0"/>
            </a:endParaRPr>
          </a:p>
        </p:txBody>
      </p:sp>
      <p:grpSp>
        <p:nvGrpSpPr>
          <p:cNvPr id="14" name="Group 13"/>
          <p:cNvGrpSpPr/>
          <p:nvPr/>
        </p:nvGrpSpPr>
        <p:grpSpPr>
          <a:xfrm>
            <a:off x="2373882" y="3850543"/>
            <a:ext cx="5809128" cy="5686828"/>
            <a:chOff x="720000" y="1908761"/>
            <a:chExt cx="2904564" cy="2843414"/>
          </a:xfrm>
        </p:grpSpPr>
        <p:pic>
          <p:nvPicPr>
            <p:cNvPr id="23" name="Picture 2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377" y="1908761"/>
              <a:ext cx="2452329" cy="2452329"/>
            </a:xfrm>
            <a:prstGeom prst="rect">
              <a:avLst/>
            </a:prstGeom>
          </p:spPr>
        </p:pic>
        <p:sp>
          <p:nvSpPr>
            <p:cNvPr id="24" name="Rectangle 23"/>
            <p:cNvSpPr/>
            <p:nvPr/>
          </p:nvSpPr>
          <p:spPr>
            <a:xfrm>
              <a:off x="720000" y="4364900"/>
              <a:ext cx="2904564" cy="387275"/>
            </a:xfrm>
            <a:prstGeom prst="rect">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1"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Thước cặp đồng hồ kim</a:t>
              </a:r>
              <a:endParaRPr kumimoji="0" lang="en-US" sz="4000" b="0" i="1"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grpSp>
      <p:grpSp>
        <p:nvGrpSpPr>
          <p:cNvPr id="25" name="Group 24"/>
          <p:cNvGrpSpPr/>
          <p:nvPr/>
        </p:nvGrpSpPr>
        <p:grpSpPr>
          <a:xfrm>
            <a:off x="8934678" y="4144289"/>
            <a:ext cx="8333840" cy="5393082"/>
            <a:chOff x="4423720" y="2031414"/>
            <a:chExt cx="4166920" cy="2696541"/>
          </a:xfrm>
        </p:grpSpPr>
        <p:pic>
          <p:nvPicPr>
            <p:cNvPr id="26" name="Picture 25"/>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2094" b="11506"/>
            <a:stretch/>
          </p:blipFill>
          <p:spPr>
            <a:xfrm>
              <a:off x="4423720" y="2031414"/>
              <a:ext cx="4166920" cy="2158583"/>
            </a:xfrm>
            <a:prstGeom prst="rect">
              <a:avLst/>
            </a:prstGeom>
          </p:spPr>
        </p:pic>
        <p:sp>
          <p:nvSpPr>
            <p:cNvPr id="27" name="Rectangle 26"/>
            <p:cNvSpPr/>
            <p:nvPr/>
          </p:nvSpPr>
          <p:spPr>
            <a:xfrm>
              <a:off x="4885001" y="4340680"/>
              <a:ext cx="3323845" cy="387275"/>
            </a:xfrm>
            <a:prstGeom prst="rect">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1"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Thước cặp đồng hồ điện tử</a:t>
              </a:r>
              <a:endParaRPr kumimoji="0" lang="en-US" sz="4000" b="0" i="1"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grpSp>
      <p:sp>
        <p:nvSpPr>
          <p:cNvPr id="4" name="Rectangle 3"/>
          <p:cNvSpPr/>
          <p:nvPr/>
        </p:nvSpPr>
        <p:spPr>
          <a:xfrm>
            <a:off x="1406842" y="1599506"/>
            <a:ext cx="15113437"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Được chế tạo bằng hợp kim không gỉ, có độ chính xác cao (từ </a:t>
            </a:r>
            <a:r>
              <a:rPr lang="vi-VN" sz="4000" smtClean="0">
                <a:latin typeface="Arial" panose="020B0604020202020204" pitchFamily="34" charset="0"/>
                <a:cs typeface="Arial" panose="020B0604020202020204" pitchFamily="34" charset="0"/>
              </a:rPr>
              <a:t>0,1 </a:t>
            </a:r>
            <a:r>
              <a:rPr lang="vi-VN" sz="4000">
                <a:latin typeface="Arial" panose="020B0604020202020204" pitchFamily="34" charset="0"/>
                <a:cs typeface="Arial" panose="020B0604020202020204" pitchFamily="34" charset="0"/>
              </a:rPr>
              <a:t>đến 0,02mm).</a:t>
            </a:r>
            <a:endParaRPr lang="en-US" sz="4000">
              <a:latin typeface="Arial" panose="020B0604020202020204" pitchFamily="34" charset="0"/>
              <a:cs typeface="Arial" panose="020B0604020202020204" pitchFamily="34" charset="0"/>
            </a:endParaRPr>
          </a:p>
        </p:txBody>
      </p:sp>
      <p:sp>
        <p:nvSpPr>
          <p:cNvPr id="28" name="Freeform 9"/>
          <p:cNvSpPr/>
          <p:nvPr/>
        </p:nvSpPr>
        <p:spPr>
          <a:xfrm rot="1002904" flipH="1">
            <a:off x="16616354" y="-157528"/>
            <a:ext cx="1669709" cy="1610457"/>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797080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rot="14998868" flipH="1">
            <a:off x="-71995" y="8827338"/>
            <a:ext cx="1669709" cy="1610457"/>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Freeform 9"/>
          <p:cNvSpPr/>
          <p:nvPr/>
        </p:nvSpPr>
        <p:spPr>
          <a:xfrm rot="1002904" flipH="1">
            <a:off x="16616354" y="-157528"/>
            <a:ext cx="1669709" cy="1610457"/>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5"/>
          <p:cNvGrpSpPr/>
          <p:nvPr/>
        </p:nvGrpSpPr>
        <p:grpSpPr>
          <a:xfrm>
            <a:off x="1203960" y="1511509"/>
            <a:ext cx="12585485" cy="1092981"/>
            <a:chOff x="1203960" y="2271233"/>
            <a:chExt cx="12585485" cy="1092981"/>
          </a:xfrm>
        </p:grpSpPr>
        <p:sp>
          <p:nvSpPr>
            <p:cNvPr id="5" name="Rectangle 4"/>
            <p:cNvSpPr/>
            <p:nvPr/>
          </p:nvSpPr>
          <p:spPr>
            <a:xfrm>
              <a:off x="2342080" y="2476500"/>
              <a:ext cx="11447365"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Quan sát Hình 8.4 và nêu cấu tạo của thước cặp.</a:t>
              </a:r>
              <a:endParaRPr lang="en-US" sz="4000" i="1">
                <a:solidFill>
                  <a:srgbClr val="00206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1203960" y="2271233"/>
              <a:ext cx="1175897" cy="1092981"/>
            </a:xfrm>
            <a:prstGeom prst="rect">
              <a:avLst/>
            </a:prstGeom>
          </p:spPr>
        </p:pic>
      </p:grpSp>
      <p:grpSp>
        <p:nvGrpSpPr>
          <p:cNvPr id="16" name="Group 15"/>
          <p:cNvGrpSpPr/>
          <p:nvPr/>
        </p:nvGrpSpPr>
        <p:grpSpPr>
          <a:xfrm>
            <a:off x="1219200" y="322630"/>
            <a:ext cx="5796964" cy="1015385"/>
            <a:chOff x="1617159" y="1766004"/>
            <a:chExt cx="5796964" cy="1015385"/>
          </a:xfrm>
        </p:grpSpPr>
        <p:pic>
          <p:nvPicPr>
            <p:cNvPr id="17" name="Picture 16"/>
            <p:cNvPicPr>
              <a:picLocks noChangeAspect="1"/>
            </p:cNvPicPr>
            <p:nvPr/>
          </p:nvPicPr>
          <p:blipFill>
            <a:blip r:embed="rId7"/>
            <a:stretch>
              <a:fillRect/>
            </a:stretch>
          </p:blipFill>
          <p:spPr>
            <a:xfrm>
              <a:off x="1617159" y="1766004"/>
              <a:ext cx="1122325" cy="958949"/>
            </a:xfrm>
            <a:prstGeom prst="rect">
              <a:avLst/>
            </a:prstGeom>
          </p:spPr>
        </p:pic>
        <p:sp>
          <p:nvSpPr>
            <p:cNvPr id="18" name="TextBox 17"/>
            <p:cNvSpPr txBox="1"/>
            <p:nvPr/>
          </p:nvSpPr>
          <p:spPr>
            <a:xfrm>
              <a:off x="2765923" y="2073503"/>
              <a:ext cx="4648200" cy="707886"/>
            </a:xfrm>
            <a:prstGeom prst="rect">
              <a:avLst/>
            </a:prstGeom>
            <a:noFill/>
          </p:spPr>
          <p:txBody>
            <a:bodyPr wrap="square" rtlCol="0">
              <a:spAutoFit/>
            </a:bodyPr>
            <a:lstStyle/>
            <a:p>
              <a:r>
                <a:rPr lang="vi-VN" sz="4000" b="1" smtClean="0">
                  <a:solidFill>
                    <a:srgbClr val="1B6A6D"/>
                  </a:solidFill>
                  <a:latin typeface="Arial" panose="020B0604020202020204" pitchFamily="34" charset="0"/>
                  <a:cs typeface="Arial" panose="020B0604020202020204" pitchFamily="34" charset="0"/>
                </a:rPr>
                <a:t>Thảo luận cặp đôi</a:t>
              </a:r>
              <a:endParaRPr lang="en-US" sz="4000" b="1">
                <a:solidFill>
                  <a:srgbClr val="1B6A6D"/>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0621" y="2604490"/>
            <a:ext cx="13068145" cy="7685384"/>
          </a:xfrm>
          <a:prstGeom prst="rect">
            <a:avLst/>
          </a:prstGeom>
        </p:spPr>
      </p:pic>
    </p:spTree>
    <p:extLst>
      <p:ext uri="{BB962C8B-B14F-4D97-AF65-F5344CB8AC3E}">
        <p14:creationId xmlns:p14="http://schemas.microsoft.com/office/powerpoint/2010/main" val="3707966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9"/>
          <p:cNvSpPr/>
          <p:nvPr/>
        </p:nvSpPr>
        <p:spPr>
          <a:xfrm>
            <a:off x="-309992" y="-373939"/>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TextBox 15"/>
          <p:cNvSpPr txBox="1"/>
          <p:nvPr/>
        </p:nvSpPr>
        <p:spPr>
          <a:xfrm>
            <a:off x="2590800" y="866061"/>
            <a:ext cx="12649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MỞ RỘNG</a:t>
            </a:r>
            <a:r>
              <a:rPr lang="vi-VN" sz="4000" b="1" smtClean="0">
                <a:solidFill>
                  <a:srgbClr val="C00000"/>
                </a:solidFill>
                <a:latin typeface="Arial" panose="020B0604020202020204" pitchFamily="34" charset="0"/>
                <a:cs typeface="Arial" panose="020B0604020202020204" pitchFamily="34" charset="0"/>
              </a:rPr>
              <a:t>: </a:t>
            </a:r>
            <a:r>
              <a:rPr lang="vi-VN" sz="4000" b="1" smtClean="0">
                <a:latin typeface="Arial" panose="020B0604020202020204" pitchFamily="34" charset="0"/>
                <a:cs typeface="Arial" panose="020B0604020202020204" pitchFamily="34" charset="0"/>
              </a:rPr>
              <a:t>Các thao tác đo và đọc trị số thước cặp</a:t>
            </a:r>
            <a:endParaRPr lang="en-US" sz="4000" b="1">
              <a:latin typeface="Arial" panose="020B0604020202020204" pitchFamily="34" charset="0"/>
              <a:cs typeface="Arial" panose="020B0604020202020204" pitchFamily="34" charset="0"/>
            </a:endParaRPr>
          </a:p>
        </p:txBody>
      </p:sp>
      <p:grpSp>
        <p:nvGrpSpPr>
          <p:cNvPr id="5" name="Group 4"/>
          <p:cNvGrpSpPr/>
          <p:nvPr/>
        </p:nvGrpSpPr>
        <p:grpSpPr>
          <a:xfrm>
            <a:off x="1579205" y="2285598"/>
            <a:ext cx="14950559" cy="7859042"/>
            <a:chOff x="1579205" y="2285598"/>
            <a:chExt cx="14950559" cy="7859042"/>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1739"/>
            <a:stretch/>
          </p:blipFill>
          <p:spPr>
            <a:xfrm>
              <a:off x="1579205" y="2285598"/>
              <a:ext cx="14672390" cy="6248400"/>
            </a:xfrm>
            <a:prstGeom prst="rect">
              <a:avLst/>
            </a:prstGeom>
          </p:spPr>
        </p:pic>
        <p:sp>
          <p:nvSpPr>
            <p:cNvPr id="6" name="TextBox 5"/>
            <p:cNvSpPr txBox="1"/>
            <p:nvPr/>
          </p:nvSpPr>
          <p:spPr>
            <a:xfrm>
              <a:off x="2044796" y="8205648"/>
              <a:ext cx="6559682" cy="1824923"/>
            </a:xfrm>
            <a:prstGeom prst="rect">
              <a:avLst/>
            </a:prstGeom>
            <a:noFill/>
          </p:spPr>
          <p:txBody>
            <a:bodyPr wrap="square" rtlCol="0">
              <a:spAutoFit/>
            </a:bodyPr>
            <a:lstStyle/>
            <a:p>
              <a:pPr algn="ctr">
                <a:lnSpc>
                  <a:spcPct val="150000"/>
                </a:lnSpc>
              </a:pPr>
              <a:r>
                <a:rPr lang="vi-VN" sz="4000" i="1" smtClean="0">
                  <a:latin typeface="Arial" panose="020B0604020202020204" pitchFamily="34" charset="0"/>
                  <a:cs typeface="Arial" panose="020B0604020202020204" pitchFamily="34" charset="0"/>
                </a:rPr>
                <a:t>a) Thao tác đo kích thước bằng thước cặp</a:t>
              </a:r>
              <a:endParaRPr lang="en-US" sz="4000" i="1">
                <a:latin typeface="Arial" panose="020B0604020202020204" pitchFamily="34" charset="0"/>
                <a:cs typeface="Arial" panose="020B0604020202020204" pitchFamily="34" charset="0"/>
              </a:endParaRPr>
            </a:p>
          </p:txBody>
        </p:sp>
        <p:sp>
          <p:nvSpPr>
            <p:cNvPr id="17" name="TextBox 16"/>
            <p:cNvSpPr txBox="1"/>
            <p:nvPr/>
          </p:nvSpPr>
          <p:spPr>
            <a:xfrm>
              <a:off x="10944026" y="8205648"/>
              <a:ext cx="5585738" cy="1938992"/>
            </a:xfrm>
            <a:prstGeom prst="rect">
              <a:avLst/>
            </a:prstGeom>
            <a:noFill/>
          </p:spPr>
          <p:txBody>
            <a:bodyPr wrap="square" rtlCol="0">
              <a:spAutoFit/>
            </a:bodyPr>
            <a:lstStyle/>
            <a:p>
              <a:pPr algn="ctr">
                <a:lnSpc>
                  <a:spcPct val="150000"/>
                </a:lnSpc>
              </a:pPr>
              <a:r>
                <a:rPr lang="vi-VN" sz="4000" i="1">
                  <a:latin typeface="Arial" panose="020B0604020202020204" pitchFamily="34" charset="0"/>
                  <a:cs typeface="Arial" panose="020B0604020202020204" pitchFamily="34" charset="0"/>
                </a:rPr>
                <a:t>b</a:t>
              </a:r>
              <a:r>
                <a:rPr lang="vi-VN" sz="4000" i="1" smtClean="0">
                  <a:latin typeface="Arial" panose="020B0604020202020204" pitchFamily="34" charset="0"/>
                  <a:cs typeface="Arial" panose="020B0604020202020204" pitchFamily="34" charset="0"/>
                </a:rPr>
                <a:t>) Đọc trị số đo của thước cặp</a:t>
              </a:r>
              <a:endParaRPr lang="en-US" sz="40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8159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86" r="25351"/>
          <a:stretch/>
        </p:blipFill>
        <p:spPr>
          <a:xfrm>
            <a:off x="7239957" y="0"/>
            <a:ext cx="11048043" cy="10287000"/>
          </a:xfrm>
          <a:prstGeom prst="rect">
            <a:avLst/>
          </a:prstGeom>
        </p:spPr>
      </p:pic>
      <p:grpSp>
        <p:nvGrpSpPr>
          <p:cNvPr id="4" name="Group 4"/>
          <p:cNvGrpSpPr/>
          <p:nvPr/>
        </p:nvGrpSpPr>
        <p:grpSpPr>
          <a:xfrm>
            <a:off x="815850" y="2866728"/>
            <a:ext cx="15643350" cy="5667672"/>
            <a:chOff x="0" y="-38100"/>
            <a:chExt cx="2453580" cy="1508249"/>
          </a:xfrm>
        </p:grpSpPr>
        <p:sp>
          <p:nvSpPr>
            <p:cNvPr id="5" name="Freeform 5"/>
            <p:cNvSpPr/>
            <p:nvPr/>
          </p:nvSpPr>
          <p:spPr>
            <a:xfrm>
              <a:off x="0" y="0"/>
              <a:ext cx="2453580" cy="1470149"/>
            </a:xfrm>
            <a:custGeom>
              <a:avLst/>
              <a:gdLst/>
              <a:ahLst/>
              <a:cxnLst/>
              <a:rect l="l" t="t" r="r" b="b"/>
              <a:pathLst>
                <a:path w="1509405" h="1470149">
                  <a:moveTo>
                    <a:pt x="0" y="0"/>
                  </a:moveTo>
                  <a:lnTo>
                    <a:pt x="1509405" y="0"/>
                  </a:lnTo>
                  <a:lnTo>
                    <a:pt x="1509405" y="1470149"/>
                  </a:lnTo>
                  <a:lnTo>
                    <a:pt x="0" y="1470149"/>
                  </a:lnTo>
                  <a:close/>
                </a:path>
              </a:pathLst>
            </a:custGeom>
            <a:solidFill>
              <a:srgbClr val="D6B03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Rectangle 8"/>
          <p:cNvSpPr/>
          <p:nvPr/>
        </p:nvSpPr>
        <p:spPr>
          <a:xfrm>
            <a:off x="1474725" y="3993394"/>
            <a:ext cx="14325600" cy="3557512"/>
          </a:xfrm>
          <a:prstGeom prst="rect">
            <a:avLst/>
          </a:prstGeom>
        </p:spPr>
        <p:txBody>
          <a:bodyPr wrap="square">
            <a:spAutoFit/>
          </a:bodyPr>
          <a:lstStyle/>
          <a:p>
            <a:pPr>
              <a:lnSpc>
                <a:spcPct val="150000"/>
              </a:lnSpc>
            </a:pPr>
            <a:r>
              <a:rPr lang="vi-VN" sz="8000" b="1" smtClean="0">
                <a:solidFill>
                  <a:schemeClr val="bg1"/>
                </a:solidFill>
                <a:latin typeface="Arial" panose="020B0604020202020204" pitchFamily="34" charset="0"/>
                <a:cs typeface="Arial" panose="020B0604020202020204" pitchFamily="34" charset="0"/>
              </a:rPr>
              <a:t>MỘT SỐ PHƯƠNG PHÁP GIA CÔNG CƠ KHÍ BẰNG TAY</a:t>
            </a:r>
            <a:endParaRPr lang="vi-VN" sz="8000" b="1" dirty="0" smtClean="0">
              <a:solidFill>
                <a:schemeClr val="bg1"/>
              </a:solidFill>
              <a:latin typeface="Arial" panose="020B0604020202020204" pitchFamily="34" charset="0"/>
              <a:cs typeface="Arial" panose="020B0604020202020204" pitchFamily="34" charset="0"/>
            </a:endParaRPr>
          </a:p>
        </p:txBody>
      </p:sp>
      <p:sp>
        <p:nvSpPr>
          <p:cNvPr id="14" name="Freeform 7"/>
          <p:cNvSpPr/>
          <p:nvPr/>
        </p:nvSpPr>
        <p:spPr>
          <a:xfrm>
            <a:off x="1524000" y="1163320"/>
            <a:ext cx="2743200" cy="2568507"/>
          </a:xfrm>
          <a:custGeom>
            <a:avLst/>
            <a:gdLst/>
            <a:ahLst/>
            <a:cxnLst/>
            <a:rect l="l" t="t" r="r" b="b"/>
            <a:pathLst>
              <a:path w="1516155" h="872327">
                <a:moveTo>
                  <a:pt x="0" y="0"/>
                </a:moveTo>
                <a:lnTo>
                  <a:pt x="1516155" y="0"/>
                </a:lnTo>
                <a:lnTo>
                  <a:pt x="1516155" y="872327"/>
                </a:lnTo>
                <a:lnTo>
                  <a:pt x="0" y="872327"/>
                </a:lnTo>
                <a:close/>
              </a:path>
            </a:pathLst>
          </a:custGeom>
          <a:solidFill>
            <a:srgbClr val="1B6A6D"/>
          </a:solidFill>
        </p:spPr>
      </p:sp>
      <p:sp>
        <p:nvSpPr>
          <p:cNvPr id="15" name="TextBox 8"/>
          <p:cNvSpPr txBox="1"/>
          <p:nvPr/>
        </p:nvSpPr>
        <p:spPr>
          <a:xfrm>
            <a:off x="9250741" y="161661"/>
            <a:ext cx="1674862" cy="2836739"/>
          </a:xfrm>
          <a:prstGeom prst="rect">
            <a:avLst/>
          </a:prstGeom>
        </p:spPr>
        <p:txBody>
          <a:bodyPr lIns="50800" tIns="50800" rIns="50800" bIns="50800" rtlCol="0" anchor="ctr"/>
          <a:lstStyle/>
          <a:p>
            <a:pPr algn="ctr">
              <a:lnSpc>
                <a:spcPts val="2659"/>
              </a:lnSpc>
            </a:pPr>
            <a:endParaRPr/>
          </a:p>
        </p:txBody>
      </p:sp>
      <p:sp>
        <p:nvSpPr>
          <p:cNvPr id="13" name="TextBox 9"/>
          <p:cNvSpPr txBox="1"/>
          <p:nvPr/>
        </p:nvSpPr>
        <p:spPr>
          <a:xfrm>
            <a:off x="2441001" y="2028798"/>
            <a:ext cx="1033764" cy="981102"/>
          </a:xfrm>
          <a:prstGeom prst="rect">
            <a:avLst/>
          </a:prstGeom>
        </p:spPr>
        <p:txBody>
          <a:bodyPr wrap="square" lIns="0" tIns="0" rIns="0" bIns="0" rtlCol="0" anchor="t">
            <a:spAutoFit/>
          </a:bodyPr>
          <a:lstStyle/>
          <a:p>
            <a:pPr algn="ctr">
              <a:lnSpc>
                <a:spcPts val="7609"/>
              </a:lnSpc>
            </a:pPr>
            <a:r>
              <a:rPr lang="vi-VN" sz="8000" b="1" smtClean="0">
                <a:solidFill>
                  <a:schemeClr val="bg1"/>
                </a:solidFill>
                <a:latin typeface="Arial" panose="020B0604020202020204" pitchFamily="34" charset="0"/>
                <a:cs typeface="Arial" panose="020B0604020202020204" pitchFamily="34" charset="0"/>
              </a:rPr>
              <a:t>II.</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Rectangle 4"/>
          <p:cNvSpPr/>
          <p:nvPr/>
        </p:nvSpPr>
        <p:spPr>
          <a:xfrm>
            <a:off x="7194164" y="574918"/>
            <a:ext cx="3611886" cy="830997"/>
          </a:xfrm>
          <a:prstGeom prst="rect">
            <a:avLst/>
          </a:prstGeom>
        </p:spPr>
        <p:txBody>
          <a:bodyPr wrap="none">
            <a:spAutoFit/>
          </a:bodyPr>
          <a:lstStyle/>
          <a:p>
            <a:pPr algn="ctr"/>
            <a:r>
              <a:rPr lang="en-US" sz="4800" b="1" smtClean="0">
                <a:solidFill>
                  <a:srgbClr val="C00000"/>
                </a:solidFill>
                <a:latin typeface="Arial" panose="020B0604020202020204" pitchFamily="34" charset="0"/>
                <a:cs typeface="Arial" panose="020B0604020202020204" pitchFamily="34" charset="0"/>
              </a:rPr>
              <a:t>1. </a:t>
            </a:r>
            <a:r>
              <a:rPr lang="vi-VN" sz="4800" b="1" smtClean="0">
                <a:solidFill>
                  <a:srgbClr val="C00000"/>
                </a:solidFill>
                <a:latin typeface="Arial" panose="020B0604020202020204" pitchFamily="34" charset="0"/>
                <a:cs typeface="Arial" panose="020B0604020202020204" pitchFamily="34" charset="0"/>
              </a:rPr>
              <a:t>Vạch dấu</a:t>
            </a:r>
            <a:endParaRPr lang="en-US" sz="4800" b="1">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1280860" y="1402259"/>
            <a:ext cx="3541354" cy="769441"/>
          </a:xfrm>
          <a:prstGeom prst="rect">
            <a:avLst/>
          </a:prstGeom>
        </p:spPr>
        <p:txBody>
          <a:bodyPr wrap="none">
            <a:spAutoFit/>
          </a:bodyPr>
          <a:lstStyle/>
          <a:p>
            <a:pPr algn="just"/>
            <a:r>
              <a:rPr lang="vi-VN" sz="4400" b="1" smtClean="0">
                <a:solidFill>
                  <a:srgbClr val="1B6A6D"/>
                </a:solidFill>
                <a:latin typeface="Arial" panose="020B0604020202020204" pitchFamily="34" charset="0"/>
                <a:cs typeface="Arial" panose="020B0604020202020204" pitchFamily="34" charset="0"/>
              </a:rPr>
              <a:t>a) Khái niệm</a:t>
            </a:r>
            <a:endParaRPr lang="en-US" sz="4400" b="1">
              <a:solidFill>
                <a:srgbClr val="1B6A6D"/>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914400" y="2781300"/>
            <a:ext cx="6850193" cy="6400800"/>
          </a:xfrm>
          <a:prstGeom prst="rect">
            <a:avLst/>
          </a:prstGeom>
        </p:spPr>
      </p:pic>
      <p:sp>
        <p:nvSpPr>
          <p:cNvPr id="10" name="Rectangle 9"/>
          <p:cNvSpPr/>
          <p:nvPr/>
        </p:nvSpPr>
        <p:spPr>
          <a:xfrm>
            <a:off x="8759529" y="3495842"/>
            <a:ext cx="8492637" cy="3850541"/>
          </a:xfrm>
          <a:prstGeom prst="rect">
            <a:avLst/>
          </a:prstGeom>
        </p:spPr>
        <p:txBody>
          <a:bodyPr wrap="square">
            <a:spAutoFit/>
          </a:bodyPr>
          <a:lstStyle/>
          <a:p>
            <a:pPr algn="just">
              <a:lnSpc>
                <a:spcPct val="150000"/>
              </a:lnSpc>
            </a:pPr>
            <a:r>
              <a:rPr lang="vi-VN" sz="4200" b="1" smtClean="0">
                <a:latin typeface="Arial" panose="020B0604020202020204" pitchFamily="34" charset="0"/>
                <a:cs typeface="Arial" panose="020B0604020202020204" pitchFamily="34" charset="0"/>
              </a:rPr>
              <a:t>Vạch dấu: </a:t>
            </a:r>
            <a:r>
              <a:rPr lang="vi-VN" sz="4200" smtClean="0">
                <a:latin typeface="Arial" panose="020B0604020202020204" pitchFamily="34" charset="0"/>
                <a:cs typeface="Arial" panose="020B0604020202020204" pitchFamily="34" charset="0"/>
              </a:rPr>
              <a:t>là </a:t>
            </a:r>
            <a:r>
              <a:rPr lang="vi-VN" sz="4200">
                <a:latin typeface="Arial" panose="020B0604020202020204" pitchFamily="34" charset="0"/>
                <a:cs typeface="Arial" panose="020B0604020202020204" pitchFamily="34" charset="0"/>
              </a:rPr>
              <a:t>xác định ranh giới giữa các chi tiết cần gia công với phần lượng dư hoặc xác định vị trí tương quan các bề mặt.</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456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Rectangle 12"/>
          <p:cNvSpPr/>
          <p:nvPr/>
        </p:nvSpPr>
        <p:spPr>
          <a:xfrm>
            <a:off x="1287445" y="842814"/>
            <a:ext cx="6097437" cy="76944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smtClean="0">
                <a:ln>
                  <a:noFill/>
                </a:ln>
                <a:solidFill>
                  <a:srgbClr val="1B6A6D"/>
                </a:solidFill>
                <a:effectLst/>
                <a:uLnTx/>
                <a:uFillTx/>
                <a:latin typeface="Arial" panose="020B0604020202020204" pitchFamily="34" charset="0"/>
                <a:cs typeface="Arial" panose="020B0604020202020204" pitchFamily="34" charset="0"/>
                <a:sym typeface="Arial"/>
              </a:rPr>
              <a:t>b) Kĩ</a:t>
            </a:r>
            <a:r>
              <a:rPr kumimoji="0" lang="vi-VN" sz="4400" b="1" i="0" u="none" strike="noStrike" kern="0" cap="none" spc="0" normalizeH="0" noProof="0" smtClean="0">
                <a:ln>
                  <a:noFill/>
                </a:ln>
                <a:solidFill>
                  <a:srgbClr val="1B6A6D"/>
                </a:solidFill>
                <a:effectLst/>
                <a:uLnTx/>
                <a:uFillTx/>
                <a:latin typeface="Arial" panose="020B0604020202020204" pitchFamily="34" charset="0"/>
                <a:cs typeface="Arial" panose="020B0604020202020204" pitchFamily="34" charset="0"/>
                <a:sym typeface="Arial"/>
              </a:rPr>
              <a:t> thuật</a:t>
            </a:r>
            <a:r>
              <a:rPr kumimoji="0" lang="vi-VN" sz="4400" b="1" i="0" u="none" strike="noStrike" kern="0" cap="none" spc="0" normalizeH="0" baseline="0" noProof="0" smtClean="0">
                <a:ln>
                  <a:noFill/>
                </a:ln>
                <a:solidFill>
                  <a:srgbClr val="1B6A6D"/>
                </a:solidFill>
                <a:effectLst/>
                <a:uLnTx/>
                <a:uFillTx/>
                <a:latin typeface="Arial" panose="020B0604020202020204" pitchFamily="34" charset="0"/>
                <a:cs typeface="Arial" panose="020B0604020202020204" pitchFamily="34" charset="0"/>
                <a:sym typeface="Arial"/>
              </a:rPr>
              <a:t> vạch dấu</a:t>
            </a:r>
            <a:endParaRPr kumimoji="0" lang="en-US" sz="4400" b="1" i="0" u="none" strike="noStrike" kern="0" cap="none" spc="0" normalizeH="0" baseline="0" noProof="0" smtClean="0">
              <a:ln>
                <a:noFill/>
              </a:ln>
              <a:solidFill>
                <a:srgbClr val="1B6A6D"/>
              </a:solidFill>
              <a:effectLst/>
              <a:uLnTx/>
              <a:uFillTx/>
              <a:latin typeface="Arial" panose="020B0604020202020204" pitchFamily="34" charset="0"/>
              <a:cs typeface="Arial" panose="020B0604020202020204" pitchFamily="34" charset="0"/>
              <a:sym typeface="Arial"/>
            </a:endParaRPr>
          </a:p>
        </p:txBody>
      </p:sp>
      <p:pic>
        <p:nvPicPr>
          <p:cNvPr id="14" name="Picture 13"/>
          <p:cNvPicPr>
            <a:picLocks noChangeAspect="1"/>
          </p:cNvPicPr>
          <p:nvPr/>
        </p:nvPicPr>
        <p:blipFill rotWithShape="1">
          <a:blip r:embed="rId6"/>
          <a:srcRect t="16427"/>
          <a:stretch/>
        </p:blipFill>
        <p:spPr>
          <a:xfrm>
            <a:off x="717592" y="5645416"/>
            <a:ext cx="3355735" cy="4641583"/>
          </a:xfrm>
          <a:prstGeom prst="rect">
            <a:avLst/>
          </a:prstGeom>
        </p:spPr>
      </p:pic>
      <p:sp>
        <p:nvSpPr>
          <p:cNvPr id="15" name="Snip Diagonal Corner Rectangle 14"/>
          <p:cNvSpPr/>
          <p:nvPr/>
        </p:nvSpPr>
        <p:spPr>
          <a:xfrm>
            <a:off x="1407443" y="2171700"/>
            <a:ext cx="4964652" cy="2990624"/>
          </a:xfrm>
          <a:prstGeom prst="snip2DiagRect">
            <a:avLst/>
          </a:prstGeom>
          <a:solidFill>
            <a:srgbClr val="4676BE">
              <a:lumMod val="40000"/>
              <a:lumOff val="6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
                <a:srgbClr val="000000"/>
              </a:buClr>
            </a:pPr>
            <a:r>
              <a:rPr lang="vi-VN" sz="4000">
                <a:latin typeface="Arial" panose="020B0604020202020204" pitchFamily="34" charset="0"/>
                <a:cs typeface="Arial" panose="020B0604020202020204" pitchFamily="34" charset="0"/>
              </a:rPr>
              <a:t>Chuẩn bị phôi và dụng cụ cần </a:t>
            </a:r>
            <a:r>
              <a:rPr lang="vi-VN" sz="4000" smtClean="0">
                <a:latin typeface="Arial" panose="020B0604020202020204" pitchFamily="34" charset="0"/>
                <a:cs typeface="Arial" panose="020B0604020202020204" pitchFamily="34" charset="0"/>
              </a:rPr>
              <a:t>thiết</a:t>
            </a:r>
            <a:endParaRPr kumimoji="0" lang="en-US" sz="4000" b="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 name="Snip Diagonal Corner Rectangle 16"/>
          <p:cNvSpPr/>
          <p:nvPr/>
        </p:nvSpPr>
        <p:spPr>
          <a:xfrm>
            <a:off x="6824875" y="4218102"/>
            <a:ext cx="4694474" cy="2990624"/>
          </a:xfrm>
          <a:prstGeom prst="snip2DiagRect">
            <a:avLst/>
          </a:prstGeom>
          <a:solidFill>
            <a:srgbClr val="BDD0A8"/>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lnSpc>
                <a:spcPct val="150000"/>
              </a:lnSpc>
            </a:pPr>
            <a:r>
              <a:rPr lang="vi-VN" sz="4000">
                <a:latin typeface="Arial" panose="020B0604020202020204" pitchFamily="34" charset="0"/>
                <a:cs typeface="Arial" panose="020B0604020202020204" pitchFamily="34" charset="0"/>
              </a:rPr>
              <a:t>Bôi phấn màu lên bề mặt của </a:t>
            </a:r>
            <a:r>
              <a:rPr lang="vi-VN" sz="4000" smtClean="0">
                <a:latin typeface="Arial" panose="020B0604020202020204" pitchFamily="34" charset="0"/>
                <a:cs typeface="Arial" panose="020B0604020202020204" pitchFamily="34" charset="0"/>
              </a:rPr>
              <a:t>phôi</a:t>
            </a:r>
            <a:endParaRPr lang="en-US" sz="4000">
              <a:latin typeface="Arial" panose="020B0604020202020204" pitchFamily="34" charset="0"/>
              <a:cs typeface="Arial" panose="020B0604020202020204" pitchFamily="34" charset="0"/>
            </a:endParaRPr>
          </a:p>
        </p:txBody>
      </p:sp>
      <p:sp>
        <p:nvSpPr>
          <p:cNvPr id="18" name="Snip Diagonal Corner Rectangle 17"/>
          <p:cNvSpPr/>
          <p:nvPr/>
        </p:nvSpPr>
        <p:spPr>
          <a:xfrm>
            <a:off x="12015301" y="5833266"/>
            <a:ext cx="5815498" cy="2990624"/>
          </a:xfrm>
          <a:prstGeom prst="snip2Diag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lnSpc>
                <a:spcPct val="150000"/>
              </a:lnSpc>
            </a:pPr>
            <a:r>
              <a:rPr lang="vi-VN" sz="4000">
                <a:latin typeface="Arial" panose="020B0604020202020204" pitchFamily="34" charset="0"/>
                <a:cs typeface="Arial" panose="020B0604020202020204" pitchFamily="34" charset="0"/>
              </a:rPr>
              <a:t>Dùng dụng cụ đo và mũi vạch, mũi đột để lấy dấu lên </a:t>
            </a:r>
            <a:r>
              <a:rPr lang="vi-VN" sz="4000" smtClean="0">
                <a:latin typeface="Arial" panose="020B0604020202020204" pitchFamily="34" charset="0"/>
                <a:cs typeface="Arial" panose="020B0604020202020204" pitchFamily="34" charset="0"/>
              </a:rPr>
              <a:t>phôi</a:t>
            </a:r>
            <a:endParaRPr lang="en-US" sz="40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2441" y="5221458"/>
            <a:ext cx="1828958" cy="1548518"/>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5464" y="7136367"/>
            <a:ext cx="1828958" cy="1548518"/>
          </a:xfrm>
          <a:prstGeom prst="rect">
            <a:avLst/>
          </a:prstGeom>
        </p:spPr>
      </p:pic>
    </p:spTree>
    <p:extLst>
      <p:ext uri="{BB962C8B-B14F-4D97-AF65-F5344CB8AC3E}">
        <p14:creationId xmlns:p14="http://schemas.microsoft.com/office/powerpoint/2010/main" val="4270431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6" name="Group 15"/>
          <p:cNvGrpSpPr/>
          <p:nvPr/>
        </p:nvGrpSpPr>
        <p:grpSpPr>
          <a:xfrm>
            <a:off x="1524001" y="5600882"/>
            <a:ext cx="14567716" cy="2191838"/>
            <a:chOff x="405107" y="104134"/>
            <a:chExt cx="7283858" cy="1095919"/>
          </a:xfrm>
        </p:grpSpPr>
        <p:sp>
          <p:nvSpPr>
            <p:cNvPr id="21" name="Rectangle 20"/>
            <p:cNvSpPr/>
            <p:nvPr/>
          </p:nvSpPr>
          <p:spPr>
            <a:xfrm>
              <a:off x="1353118" y="398178"/>
              <a:ext cx="6335847" cy="507832"/>
            </a:xfrm>
            <a:prstGeom prst="rect">
              <a:avLst/>
            </a:prstGeom>
          </p:spPr>
          <p:txBody>
            <a:bodyPr wrap="square">
              <a:spAutoFit/>
            </a:bodyPr>
            <a:lstStyle/>
            <a:p>
              <a:pPr algn="just">
                <a:lnSpc>
                  <a:spcPct val="150000"/>
                </a:lnSpc>
                <a:buClr>
                  <a:srgbClr val="000000"/>
                </a:buClr>
                <a:buFont typeface="Arial"/>
                <a:buNone/>
              </a:pPr>
              <a:r>
                <a:rPr lang="vi-VN" sz="4000" i="1" smtClean="0">
                  <a:solidFill>
                    <a:srgbClr val="002060"/>
                  </a:solidFill>
                  <a:latin typeface="Arial" panose="020B0604020202020204" pitchFamily="34" charset="0"/>
                  <a:cs typeface="Arial" panose="020B0604020202020204" pitchFamily="34" charset="0"/>
                </a:rPr>
                <a:t>Nếu vạch dấu sai, sản phẩm gia công sẽ như thế nào?</a:t>
              </a:r>
              <a:endParaRPr lang="en-US" sz="4000" i="1" kern="0">
                <a:solidFill>
                  <a:srgbClr val="002060"/>
                </a:solidFill>
                <a:latin typeface="Arial" panose="020B0604020202020204" pitchFamily="34" charset="0"/>
                <a:cs typeface="Arial" panose="020B0604020202020204" pitchFamily="34" charset="0"/>
                <a:sym typeface="Arial"/>
              </a:endParaRPr>
            </a:p>
          </p:txBody>
        </p:sp>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05107" y="104134"/>
              <a:ext cx="952052" cy="1095919"/>
            </a:xfrm>
            <a:prstGeom prst="rect">
              <a:avLst/>
            </a:prstGeom>
          </p:spPr>
        </p:pic>
      </p:grpSp>
      <p:sp>
        <p:nvSpPr>
          <p:cNvPr id="4" name="Rounded Rectangular Callout 3"/>
          <p:cNvSpPr/>
          <p:nvPr/>
        </p:nvSpPr>
        <p:spPr>
          <a:xfrm>
            <a:off x="5725702" y="7647776"/>
            <a:ext cx="11526464" cy="2197718"/>
          </a:xfrm>
          <a:prstGeom prst="wedgeRoundRectCallout">
            <a:avLst>
              <a:gd name="adj1" fmla="val -60246"/>
              <a:gd name="adj2" fmla="val -53864"/>
              <a:gd name="adj3" fmla="val 16667"/>
            </a:avLst>
          </a:prstGeom>
          <a:solidFill>
            <a:schemeClr val="accent6">
              <a:lumMod val="60000"/>
              <a:lumOff val="40000"/>
            </a:schemeClr>
          </a:solidFill>
          <a:ln w="38100">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smtClean="0">
                <a:solidFill>
                  <a:schemeClr val="tx1"/>
                </a:solidFill>
                <a:latin typeface="Arial" panose="020B0604020202020204" pitchFamily="34" charset="0"/>
                <a:cs typeface="Arial" panose="020B0604020202020204" pitchFamily="34" charset="0"/>
              </a:rPr>
              <a:t>Vạch dấu sai dẫn đến </a:t>
            </a:r>
            <a:r>
              <a:rPr lang="en-US" sz="4000" smtClean="0">
                <a:solidFill>
                  <a:schemeClr val="tx1"/>
                </a:solidFill>
                <a:latin typeface="Arial" panose="020B0604020202020204" pitchFamily="34" charset="0"/>
                <a:cs typeface="Arial" panose="020B0604020202020204" pitchFamily="34" charset="0"/>
              </a:rPr>
              <a:t>sai </a:t>
            </a:r>
            <a:r>
              <a:rPr lang="en-US" sz="4000">
                <a:solidFill>
                  <a:schemeClr val="tx1"/>
                </a:solidFill>
                <a:latin typeface="Arial" panose="020B0604020202020204" pitchFamily="34" charset="0"/>
                <a:cs typeface="Arial" panose="020B0604020202020204" pitchFamily="34" charset="0"/>
              </a:rPr>
              <a:t>số, sai tỉ lệ, </a:t>
            </a:r>
            <a:r>
              <a:rPr lang="vi-VN" sz="4000" smtClean="0">
                <a:solidFill>
                  <a:schemeClr val="tx1"/>
                </a:solidFill>
                <a:latin typeface="Arial" panose="020B0604020202020204" pitchFamily="34" charset="0"/>
                <a:cs typeface="Arial" panose="020B0604020202020204" pitchFamily="34" charset="0"/>
              </a:rPr>
              <a:t>sản phẩm gia công sẽ bị hỏng.</a:t>
            </a:r>
            <a:endParaRPr lang="en-US" sz="400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3292939" y="190500"/>
            <a:ext cx="11702121" cy="5729164"/>
          </a:xfrm>
          <a:prstGeom prst="rect">
            <a:avLst/>
          </a:prstGeom>
        </p:spPr>
      </p:pic>
    </p:spTree>
    <p:extLst>
      <p:ext uri="{BB962C8B-B14F-4D97-AF65-F5344CB8AC3E}">
        <p14:creationId xmlns:p14="http://schemas.microsoft.com/office/powerpoint/2010/main" val="35178952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6535400" y="7862879"/>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Rectangle 9"/>
          <p:cNvSpPr/>
          <p:nvPr/>
        </p:nvSpPr>
        <p:spPr>
          <a:xfrm>
            <a:off x="1287445" y="842814"/>
            <a:ext cx="6789755" cy="76944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400" b="1" kern="0">
                <a:solidFill>
                  <a:srgbClr val="1B6A6D"/>
                </a:solidFill>
                <a:latin typeface="Arial" panose="020B0604020202020204" pitchFamily="34" charset="0"/>
                <a:cs typeface="Arial" panose="020B0604020202020204" pitchFamily="34" charset="0"/>
                <a:sym typeface="Arial"/>
              </a:rPr>
              <a:t>c</a:t>
            </a:r>
            <a:r>
              <a:rPr kumimoji="0" lang="vi-VN" sz="4400" b="1" i="0" u="none" strike="noStrike" kern="0" cap="none" spc="0" normalizeH="0" baseline="0" noProof="0" smtClean="0">
                <a:ln>
                  <a:noFill/>
                </a:ln>
                <a:solidFill>
                  <a:srgbClr val="1B6A6D"/>
                </a:solidFill>
                <a:effectLst/>
                <a:uLnTx/>
                <a:uFillTx/>
                <a:latin typeface="Arial" panose="020B0604020202020204" pitchFamily="34" charset="0"/>
                <a:cs typeface="Arial" panose="020B0604020202020204" pitchFamily="34" charset="0"/>
                <a:sym typeface="Arial"/>
              </a:rPr>
              <a:t>) An</a:t>
            </a:r>
            <a:r>
              <a:rPr kumimoji="0" lang="vi-VN" sz="4400" b="1" i="0" u="none" strike="noStrike" kern="0" cap="none" spc="0" normalizeH="0" noProof="0" smtClean="0">
                <a:ln>
                  <a:noFill/>
                </a:ln>
                <a:solidFill>
                  <a:srgbClr val="1B6A6D"/>
                </a:solidFill>
                <a:effectLst/>
                <a:uLnTx/>
                <a:uFillTx/>
                <a:latin typeface="Arial" panose="020B0604020202020204" pitchFamily="34" charset="0"/>
                <a:cs typeface="Arial" panose="020B0604020202020204" pitchFamily="34" charset="0"/>
                <a:sym typeface="Arial"/>
              </a:rPr>
              <a:t> toàn khi vạch dấu</a:t>
            </a:r>
            <a:endParaRPr kumimoji="0" lang="en-US" sz="4400" b="1" i="0" u="none" strike="noStrike" kern="0" cap="none" spc="0" normalizeH="0" baseline="0" noProof="0" smtClean="0">
              <a:ln>
                <a:noFill/>
              </a:ln>
              <a:solidFill>
                <a:srgbClr val="1B6A6D"/>
              </a:solidFill>
              <a:effectLst/>
              <a:uLnTx/>
              <a:uFillTx/>
              <a:latin typeface="Arial" panose="020B0604020202020204" pitchFamily="34" charset="0"/>
              <a:cs typeface="Arial" panose="020B0604020202020204" pitchFamily="34" charset="0"/>
              <a:sym typeface="Arial"/>
            </a:endParaRPr>
          </a:p>
        </p:txBody>
      </p:sp>
      <p:grpSp>
        <p:nvGrpSpPr>
          <p:cNvPr id="11" name="Group 10"/>
          <p:cNvGrpSpPr/>
          <p:nvPr/>
        </p:nvGrpSpPr>
        <p:grpSpPr>
          <a:xfrm>
            <a:off x="1287445" y="1612255"/>
            <a:ext cx="16278560" cy="1603752"/>
            <a:chOff x="443766" y="250814"/>
            <a:chExt cx="8139280" cy="801876"/>
          </a:xfrm>
        </p:grpSpPr>
        <p:sp>
          <p:nvSpPr>
            <p:cNvPr id="12" name="Rectangle 11"/>
            <p:cNvSpPr/>
            <p:nvPr/>
          </p:nvSpPr>
          <p:spPr>
            <a:xfrm>
              <a:off x="1137836" y="397836"/>
              <a:ext cx="7445210" cy="507832"/>
            </a:xfrm>
            <a:prstGeom prst="rect">
              <a:avLst/>
            </a:prstGeom>
          </p:spPr>
          <p:txBody>
            <a:bodyPr wrap="square">
              <a:spAutoFit/>
            </a:bodyPr>
            <a:lstStyle/>
            <a:p>
              <a:pPr algn="just">
                <a:lnSpc>
                  <a:spcPct val="150000"/>
                </a:lnSpc>
                <a:buClr>
                  <a:srgbClr val="000000"/>
                </a:buClr>
                <a:buFont typeface="Arial"/>
                <a:buNone/>
              </a:pPr>
              <a:r>
                <a:rPr lang="vi-VN" sz="4000" i="1" smtClean="0">
                  <a:solidFill>
                    <a:srgbClr val="002060"/>
                  </a:solidFill>
                  <a:latin typeface="Arial" panose="020B0604020202020204" pitchFamily="34" charset="0"/>
                  <a:cs typeface="Arial" panose="020B0604020202020204" pitchFamily="34" charset="0"/>
                </a:rPr>
                <a:t>Dựa vào thông tin SGK, nêu các biện pháp an toàn khi vạch dấu.</a:t>
              </a:r>
              <a:endParaRPr lang="en-US" sz="4000" i="1" kern="0">
                <a:solidFill>
                  <a:srgbClr val="002060"/>
                </a:solidFill>
                <a:latin typeface="Arial" panose="020B0604020202020204" pitchFamily="34" charset="0"/>
                <a:cs typeface="Arial" panose="020B0604020202020204" pitchFamily="34" charset="0"/>
                <a:sym typeface="Arial"/>
              </a:endParaRP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43766" y="250814"/>
              <a:ext cx="696610" cy="801876"/>
            </a:xfrm>
            <a:prstGeom prst="rect">
              <a:avLst/>
            </a:prstGeom>
          </p:spPr>
        </p:pic>
      </p:grpSp>
      <p:grpSp>
        <p:nvGrpSpPr>
          <p:cNvPr id="14" name="Group 13"/>
          <p:cNvGrpSpPr/>
          <p:nvPr/>
        </p:nvGrpSpPr>
        <p:grpSpPr>
          <a:xfrm>
            <a:off x="1302629" y="3848808"/>
            <a:ext cx="4724400" cy="5198191"/>
            <a:chOff x="1302629" y="3848808"/>
            <a:chExt cx="4724400" cy="5198191"/>
          </a:xfrm>
        </p:grpSpPr>
        <p:sp>
          <p:nvSpPr>
            <p:cNvPr id="6" name="Rounded Rectangle 5"/>
            <p:cNvSpPr/>
            <p:nvPr/>
          </p:nvSpPr>
          <p:spPr>
            <a:xfrm>
              <a:off x="1302629" y="4398799"/>
              <a:ext cx="4724400" cy="4648200"/>
            </a:xfrm>
            <a:prstGeom prst="roundRect">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Rounded Rectangle 6"/>
            <p:cNvSpPr/>
            <p:nvPr/>
          </p:nvSpPr>
          <p:spPr>
            <a:xfrm>
              <a:off x="3045377" y="3848808"/>
              <a:ext cx="1238904" cy="1029075"/>
            </a:xfrm>
            <a:prstGeom prst="roundRect">
              <a:avLst/>
            </a:prstGeom>
            <a:solidFill>
              <a:schemeClr val="accent3"/>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01</a:t>
              </a:r>
              <a:endParaRPr lang="en-US" sz="44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683629" y="5546653"/>
              <a:ext cx="3962400" cy="1938992"/>
            </a:xfrm>
            <a:prstGeom prst="rect">
              <a:avLst/>
            </a:prstGeom>
            <a:noFill/>
          </p:spPr>
          <p:txBody>
            <a:bodyPr wrap="square" rtlCol="0">
              <a:spAutoFit/>
            </a:bodyPr>
            <a:lstStyle/>
            <a:p>
              <a:pPr algn="ctr">
                <a:lnSpc>
                  <a:spcPct val="150000"/>
                </a:lnSpc>
              </a:pPr>
              <a:r>
                <a:rPr lang="vi-VN" sz="4000" smtClean="0">
                  <a:solidFill>
                    <a:schemeClr val="bg1"/>
                  </a:solidFill>
                  <a:latin typeface="Arial" panose="020B0604020202020204" pitchFamily="34" charset="0"/>
                  <a:cs typeface="Arial" panose="020B0604020202020204" pitchFamily="34" charset="0"/>
                </a:rPr>
                <a:t>Không dùng búa có cán bị nứt</a:t>
              </a:r>
              <a:endParaRPr lang="en-US" sz="4000">
                <a:solidFill>
                  <a:schemeClr val="bg1"/>
                </a:solidFill>
                <a:latin typeface="Arial" panose="020B0604020202020204" pitchFamily="34" charset="0"/>
                <a:cs typeface="Arial" panose="020B0604020202020204" pitchFamily="34" charset="0"/>
              </a:endParaRPr>
            </a:p>
          </p:txBody>
        </p:sp>
      </p:grpSp>
      <p:grpSp>
        <p:nvGrpSpPr>
          <p:cNvPr id="18" name="Group 17"/>
          <p:cNvGrpSpPr/>
          <p:nvPr/>
        </p:nvGrpSpPr>
        <p:grpSpPr>
          <a:xfrm>
            <a:off x="6781800" y="3848808"/>
            <a:ext cx="4724400" cy="5198191"/>
            <a:chOff x="1302629" y="3848808"/>
            <a:chExt cx="4724400" cy="5198191"/>
          </a:xfrm>
        </p:grpSpPr>
        <p:sp>
          <p:nvSpPr>
            <p:cNvPr id="19" name="Rounded Rectangle 18"/>
            <p:cNvSpPr/>
            <p:nvPr/>
          </p:nvSpPr>
          <p:spPr>
            <a:xfrm>
              <a:off x="1302629" y="4398799"/>
              <a:ext cx="4724400" cy="4648200"/>
            </a:xfrm>
            <a:prstGeom prst="roundRect">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ounded Rectangle 19"/>
            <p:cNvSpPr/>
            <p:nvPr/>
          </p:nvSpPr>
          <p:spPr>
            <a:xfrm>
              <a:off x="3045377" y="3848808"/>
              <a:ext cx="1238904" cy="1029075"/>
            </a:xfrm>
            <a:prstGeom prst="roundRect">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02</a:t>
              </a:r>
              <a:endParaRPr lang="en-US" sz="4400" b="1">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1527614" y="5295464"/>
              <a:ext cx="4274429" cy="2748253"/>
            </a:xfrm>
            <a:prstGeom prst="rect">
              <a:avLst/>
            </a:prstGeom>
            <a:noFill/>
          </p:spPr>
          <p:txBody>
            <a:bodyPr wrap="square" rtlCol="0">
              <a:spAutoFit/>
            </a:bodyPr>
            <a:lstStyle/>
            <a:p>
              <a:pPr algn="ctr">
                <a:lnSpc>
                  <a:spcPct val="150000"/>
                </a:lnSpc>
              </a:pPr>
              <a:r>
                <a:rPr lang="vi-VN" sz="4000" smtClean="0">
                  <a:solidFill>
                    <a:schemeClr val="bg1"/>
                  </a:solidFill>
                  <a:latin typeface="Arial" panose="020B0604020202020204" pitchFamily="34" charset="0"/>
                  <a:cs typeface="Arial" panose="020B0604020202020204" pitchFamily="34" charset="0"/>
                </a:rPr>
                <a:t>Vật cần vạch dấu được cố định chắc chắn</a:t>
              </a:r>
              <a:endParaRPr lang="en-US" sz="4000">
                <a:solidFill>
                  <a:schemeClr val="bg1"/>
                </a:solidFill>
                <a:latin typeface="Arial" panose="020B0604020202020204" pitchFamily="34" charset="0"/>
                <a:cs typeface="Arial" panose="020B0604020202020204" pitchFamily="34" charset="0"/>
              </a:endParaRPr>
            </a:p>
          </p:txBody>
        </p:sp>
      </p:grpSp>
      <p:grpSp>
        <p:nvGrpSpPr>
          <p:cNvPr id="24" name="Group 23"/>
          <p:cNvGrpSpPr/>
          <p:nvPr/>
        </p:nvGrpSpPr>
        <p:grpSpPr>
          <a:xfrm>
            <a:off x="12274083" y="3795500"/>
            <a:ext cx="4724400" cy="5198191"/>
            <a:chOff x="1302629" y="3848808"/>
            <a:chExt cx="4724400" cy="5198191"/>
          </a:xfrm>
        </p:grpSpPr>
        <p:sp>
          <p:nvSpPr>
            <p:cNvPr id="25" name="Rounded Rectangle 24"/>
            <p:cNvSpPr/>
            <p:nvPr/>
          </p:nvSpPr>
          <p:spPr>
            <a:xfrm>
              <a:off x="1302629" y="4398799"/>
              <a:ext cx="4724400" cy="4648200"/>
            </a:xfrm>
            <a:prstGeom prst="round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Rounded Rectangle 25"/>
            <p:cNvSpPr/>
            <p:nvPr/>
          </p:nvSpPr>
          <p:spPr>
            <a:xfrm>
              <a:off x="3045377" y="3848808"/>
              <a:ext cx="1238904" cy="1029075"/>
            </a:xfrm>
            <a:prstGeom prst="roundRect">
              <a:avLst/>
            </a:prstGeom>
            <a:solidFill>
              <a:schemeClr val="accent1"/>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03</a:t>
              </a:r>
              <a:endParaRPr lang="en-US" sz="4400" b="1">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1683629" y="4948778"/>
              <a:ext cx="3962400" cy="3785652"/>
            </a:xfrm>
            <a:prstGeom prst="rect">
              <a:avLst/>
            </a:prstGeom>
            <a:noFill/>
          </p:spPr>
          <p:txBody>
            <a:bodyPr wrap="square" rtlCol="0">
              <a:spAutoFit/>
            </a:bodyPr>
            <a:lstStyle/>
            <a:p>
              <a:pPr algn="just">
                <a:lnSpc>
                  <a:spcPct val="150000"/>
                </a:lnSpc>
              </a:pPr>
              <a:r>
                <a:rPr lang="vi-VN" sz="4000" smtClean="0">
                  <a:solidFill>
                    <a:schemeClr val="bg1"/>
                  </a:solidFill>
                  <a:latin typeface="Arial" panose="020B0604020202020204" pitchFamily="34" charset="0"/>
                  <a:cs typeface="Arial" panose="020B0604020202020204" pitchFamily="34" charset="0"/>
                </a:rPr>
                <a:t>Cầm mũi đột, búa chắc chắn, đánh búa đúng vào đầu mũi đột</a:t>
              </a:r>
              <a:endParaRPr lang="en-US" sz="4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12281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570" y="0"/>
            <a:ext cx="18251990" cy="10297391"/>
          </a:xfrm>
          <a:prstGeom prst="rect">
            <a:avLst/>
          </a:prstGeom>
        </p:spPr>
      </p:pic>
      <p:grpSp>
        <p:nvGrpSpPr>
          <p:cNvPr id="3" name="Group 3"/>
          <p:cNvGrpSpPr/>
          <p:nvPr/>
        </p:nvGrpSpPr>
        <p:grpSpPr>
          <a:xfrm rot="1233270">
            <a:off x="-1391380" y="-4905726"/>
            <a:ext cx="12205168" cy="16752137"/>
            <a:chOff x="0" y="0"/>
            <a:chExt cx="2963696" cy="4412085"/>
          </a:xfrm>
        </p:grpSpPr>
        <p:sp>
          <p:nvSpPr>
            <p:cNvPr id="4" name="Freeform 4"/>
            <p:cNvSpPr/>
            <p:nvPr/>
          </p:nvSpPr>
          <p:spPr>
            <a:xfrm>
              <a:off x="0" y="0"/>
              <a:ext cx="2963696" cy="4412085"/>
            </a:xfrm>
            <a:custGeom>
              <a:avLst/>
              <a:gdLst/>
              <a:ahLst/>
              <a:cxnLst/>
              <a:rect l="l" t="t" r="r" b="b"/>
              <a:pathLst>
                <a:path w="2963696" h="4412085">
                  <a:moveTo>
                    <a:pt x="0" y="0"/>
                  </a:moveTo>
                  <a:lnTo>
                    <a:pt x="2963696" y="0"/>
                  </a:lnTo>
                  <a:lnTo>
                    <a:pt x="2963696" y="4412085"/>
                  </a:lnTo>
                  <a:lnTo>
                    <a:pt x="0" y="4412085"/>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163194">
            <a:off x="13351389" y="-971098"/>
            <a:ext cx="400839" cy="12239593"/>
            <a:chOff x="0" y="0"/>
            <a:chExt cx="105571" cy="3223597"/>
          </a:xfrm>
        </p:grpSpPr>
        <p:sp>
          <p:nvSpPr>
            <p:cNvPr id="7" name="Freeform 7"/>
            <p:cNvSpPr/>
            <p:nvPr/>
          </p:nvSpPr>
          <p:spPr>
            <a:xfrm>
              <a:off x="0" y="0"/>
              <a:ext cx="105571" cy="3223597"/>
            </a:xfrm>
            <a:custGeom>
              <a:avLst/>
              <a:gdLst/>
              <a:ahLst/>
              <a:cxnLst/>
              <a:rect l="l" t="t" r="r" b="b"/>
              <a:pathLst>
                <a:path w="105571" h="3223597">
                  <a:moveTo>
                    <a:pt x="0" y="0"/>
                  </a:moveTo>
                  <a:lnTo>
                    <a:pt x="105571" y="0"/>
                  </a:lnTo>
                  <a:lnTo>
                    <a:pt x="105571" y="3223597"/>
                  </a:lnTo>
                  <a:lnTo>
                    <a:pt x="0" y="3223597"/>
                  </a:lnTo>
                  <a:close/>
                </a:path>
              </a:pathLst>
            </a:custGeom>
            <a:solidFill>
              <a:srgbClr val="D6B03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163194">
            <a:off x="16055421" y="-1223137"/>
            <a:ext cx="422097" cy="12743673"/>
            <a:chOff x="0" y="0"/>
            <a:chExt cx="111170" cy="3356358"/>
          </a:xfrm>
        </p:grpSpPr>
        <p:sp>
          <p:nvSpPr>
            <p:cNvPr id="10" name="Freeform 10"/>
            <p:cNvSpPr/>
            <p:nvPr/>
          </p:nvSpPr>
          <p:spPr>
            <a:xfrm>
              <a:off x="0" y="0"/>
              <a:ext cx="111170" cy="3356358"/>
            </a:xfrm>
            <a:custGeom>
              <a:avLst/>
              <a:gdLst/>
              <a:ahLst/>
              <a:cxnLst/>
              <a:rect l="l" t="t" r="r" b="b"/>
              <a:pathLst>
                <a:path w="111170" h="3356358">
                  <a:moveTo>
                    <a:pt x="0" y="0"/>
                  </a:moveTo>
                  <a:lnTo>
                    <a:pt x="111170" y="0"/>
                  </a:lnTo>
                  <a:lnTo>
                    <a:pt x="111170" y="3356358"/>
                  </a:lnTo>
                  <a:lnTo>
                    <a:pt x="0" y="3356358"/>
                  </a:lnTo>
                  <a:close/>
                </a:path>
              </a:pathLst>
            </a:custGeom>
            <a:solidFill>
              <a:srgbClr val="D6B038"/>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163194">
            <a:off x="16985862" y="2880812"/>
            <a:ext cx="2628817" cy="12743673"/>
            <a:chOff x="0" y="0"/>
            <a:chExt cx="692363" cy="3356358"/>
          </a:xfrm>
        </p:grpSpPr>
        <p:sp>
          <p:nvSpPr>
            <p:cNvPr id="13" name="Freeform 13"/>
            <p:cNvSpPr/>
            <p:nvPr/>
          </p:nvSpPr>
          <p:spPr>
            <a:xfrm>
              <a:off x="0" y="0"/>
              <a:ext cx="692363" cy="3356358"/>
            </a:xfrm>
            <a:custGeom>
              <a:avLst/>
              <a:gdLst/>
              <a:ahLst/>
              <a:cxnLst/>
              <a:rect l="l" t="t" r="r" b="b"/>
              <a:pathLst>
                <a:path w="692363" h="3356358">
                  <a:moveTo>
                    <a:pt x="0" y="0"/>
                  </a:moveTo>
                  <a:lnTo>
                    <a:pt x="692363" y="0"/>
                  </a:lnTo>
                  <a:lnTo>
                    <a:pt x="692363" y="3356358"/>
                  </a:lnTo>
                  <a:lnTo>
                    <a:pt x="0" y="3356358"/>
                  </a:lnTo>
                  <a:close/>
                </a:path>
              </a:pathLst>
            </a:custGeom>
            <a:solidFill>
              <a:srgbClr val="D6B03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Rectangle 17"/>
          <p:cNvSpPr/>
          <p:nvPr/>
        </p:nvSpPr>
        <p:spPr>
          <a:xfrm>
            <a:off x="854417" y="3866495"/>
            <a:ext cx="9091146" cy="3865995"/>
          </a:xfrm>
          <a:prstGeom prst="rect">
            <a:avLst/>
          </a:prstGeom>
        </p:spPr>
        <p:txBody>
          <a:bodyPr wrap="square">
            <a:spAutoFit/>
          </a:bodyPr>
          <a:lstStyle/>
          <a:p>
            <a:pPr algn="just">
              <a:lnSpc>
                <a:spcPct val="150000"/>
              </a:lnSpc>
            </a:pPr>
            <a:r>
              <a:rPr lang="vi-VN" sz="4200" smtClean="0">
                <a:latin typeface="Arial" panose="020B0604020202020204" pitchFamily="34" charset="0"/>
                <a:cs typeface="Arial" panose="020B0604020202020204" pitchFamily="34" charset="0"/>
              </a:rPr>
              <a:t>Cắt </a:t>
            </a:r>
            <a:r>
              <a:rPr lang="vi-VN" sz="4200">
                <a:latin typeface="Arial" panose="020B0604020202020204" pitchFamily="34" charset="0"/>
                <a:cs typeface="Arial" panose="020B0604020202020204" pitchFamily="34" charset="0"/>
              </a:rPr>
              <a:t>kim loại bằng cưa tay </a:t>
            </a:r>
            <a:r>
              <a:rPr lang="vi-VN" sz="4200" smtClean="0">
                <a:latin typeface="Arial" panose="020B0604020202020204" pitchFamily="34" charset="0"/>
                <a:cs typeface="Arial" panose="020B0604020202020204" pitchFamily="34" charset="0"/>
              </a:rPr>
              <a:t>là</a:t>
            </a:r>
            <a:r>
              <a:rPr lang="vi-VN" sz="4200" smtClean="0"/>
              <a:t> </a:t>
            </a:r>
            <a:r>
              <a:rPr lang="vi-VN" sz="4200"/>
              <a:t>một dạng gia công thô, dùng lực tác động làm cho lưỡi cưa chuyển động qua lại để cắt vật liệu.</a:t>
            </a:r>
            <a:endParaRPr lang="en-US" sz="4200"/>
          </a:p>
        </p:txBody>
      </p:sp>
      <p:sp>
        <p:nvSpPr>
          <p:cNvPr id="16" name="Rectangle 15"/>
          <p:cNvSpPr/>
          <p:nvPr/>
        </p:nvSpPr>
        <p:spPr>
          <a:xfrm>
            <a:off x="854417" y="1066770"/>
            <a:ext cx="8857976" cy="830997"/>
          </a:xfrm>
          <a:prstGeom prst="rect">
            <a:avLst/>
          </a:prstGeom>
        </p:spPr>
        <p:txBody>
          <a:bodyPr wrap="square">
            <a:spAutoFit/>
          </a:bodyPr>
          <a:lstStyle/>
          <a:p>
            <a:r>
              <a:rPr lang="vi-VN" sz="4800" b="1">
                <a:solidFill>
                  <a:srgbClr val="C00000"/>
                </a:solidFill>
                <a:latin typeface="Arial" panose="020B0604020202020204" pitchFamily="34" charset="0"/>
                <a:cs typeface="Arial" panose="020B0604020202020204" pitchFamily="34" charset="0"/>
              </a:rPr>
              <a:t>2</a:t>
            </a:r>
            <a:r>
              <a:rPr lang="en-US" sz="4800" b="1" smtClean="0">
                <a:solidFill>
                  <a:srgbClr val="C00000"/>
                </a:solidFill>
                <a:latin typeface="Arial" panose="020B0604020202020204" pitchFamily="34" charset="0"/>
                <a:cs typeface="Arial" panose="020B0604020202020204" pitchFamily="34" charset="0"/>
              </a:rPr>
              <a:t>. </a:t>
            </a:r>
            <a:r>
              <a:rPr lang="vi-VN" sz="4800" b="1" smtClean="0">
                <a:solidFill>
                  <a:srgbClr val="C00000"/>
                </a:solidFill>
                <a:latin typeface="Arial" panose="020B0604020202020204" pitchFamily="34" charset="0"/>
                <a:cs typeface="Arial" panose="020B0604020202020204" pitchFamily="34" charset="0"/>
              </a:rPr>
              <a:t>Cắt kim loại bằng cưa tay</a:t>
            </a:r>
            <a:endParaRPr lang="en-US" sz="4800" b="1">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854417" y="2579816"/>
            <a:ext cx="3541354" cy="769441"/>
          </a:xfrm>
          <a:prstGeom prst="rect">
            <a:avLst/>
          </a:prstGeom>
        </p:spPr>
        <p:txBody>
          <a:bodyPr wrap="none">
            <a:spAutoFit/>
          </a:bodyPr>
          <a:lstStyle/>
          <a:p>
            <a:pPr algn="just"/>
            <a:r>
              <a:rPr lang="vi-VN" sz="4400" b="1" smtClean="0">
                <a:solidFill>
                  <a:srgbClr val="1B6A6D"/>
                </a:solidFill>
                <a:latin typeface="Arial" panose="020B0604020202020204" pitchFamily="34" charset="0"/>
                <a:cs typeface="Arial" panose="020B0604020202020204" pitchFamily="34" charset="0"/>
              </a:rPr>
              <a:t>a) Khái niệm</a:t>
            </a:r>
            <a:endParaRPr lang="en-US" sz="4400" b="1">
              <a:solidFill>
                <a:srgbClr val="1B6A6D"/>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Rectangle 15"/>
          <p:cNvSpPr/>
          <p:nvPr/>
        </p:nvSpPr>
        <p:spPr>
          <a:xfrm>
            <a:off x="1219200" y="574918"/>
            <a:ext cx="4572000" cy="769441"/>
          </a:xfrm>
          <a:prstGeom prst="rect">
            <a:avLst/>
          </a:prstGeom>
        </p:spPr>
        <p:txBody>
          <a:bodyPr wrap="square">
            <a:spAutoFit/>
          </a:bodyPr>
          <a:lstStyle/>
          <a:p>
            <a:pPr algn="just"/>
            <a:r>
              <a:rPr lang="vi-VN" sz="4400" b="1" smtClean="0">
                <a:solidFill>
                  <a:srgbClr val="1B6A6D"/>
                </a:solidFill>
                <a:latin typeface="Arial" panose="020B0604020202020204" pitchFamily="34" charset="0"/>
                <a:cs typeface="Arial" panose="020B0604020202020204" pitchFamily="34" charset="0"/>
              </a:rPr>
              <a:t>b) Kĩ thuật cưa</a:t>
            </a:r>
            <a:endParaRPr lang="en-US" sz="4400" b="1">
              <a:solidFill>
                <a:srgbClr val="1B6A6D"/>
              </a:solidFill>
              <a:latin typeface="Arial" panose="020B0604020202020204" pitchFamily="34" charset="0"/>
              <a:cs typeface="Arial" panose="020B0604020202020204" pitchFamily="34" charset="0"/>
            </a:endParaRPr>
          </a:p>
        </p:txBody>
      </p:sp>
      <p:grpSp>
        <p:nvGrpSpPr>
          <p:cNvPr id="20" name="Group 19"/>
          <p:cNvGrpSpPr/>
          <p:nvPr/>
        </p:nvGrpSpPr>
        <p:grpSpPr>
          <a:xfrm>
            <a:off x="1283838" y="1522826"/>
            <a:ext cx="5744233" cy="936484"/>
            <a:chOff x="1451228" y="1790610"/>
            <a:chExt cx="5744233" cy="936484"/>
          </a:xfrm>
        </p:grpSpPr>
        <p:pic>
          <p:nvPicPr>
            <p:cNvPr id="21" name="Picture 20"/>
            <p:cNvPicPr>
              <a:picLocks noChangeAspect="1"/>
            </p:cNvPicPr>
            <p:nvPr/>
          </p:nvPicPr>
          <p:blipFill>
            <a:blip r:embed="rId6"/>
            <a:stretch>
              <a:fillRect/>
            </a:stretch>
          </p:blipFill>
          <p:spPr>
            <a:xfrm>
              <a:off x="1451228" y="1790610"/>
              <a:ext cx="1096033" cy="936484"/>
            </a:xfrm>
            <a:prstGeom prst="rect">
              <a:avLst/>
            </a:prstGeom>
          </p:spPr>
        </p:pic>
        <p:sp>
          <p:nvSpPr>
            <p:cNvPr id="22" name="TextBox 21"/>
            <p:cNvSpPr txBox="1"/>
            <p:nvPr/>
          </p:nvSpPr>
          <p:spPr>
            <a:xfrm>
              <a:off x="2547261" y="2019208"/>
              <a:ext cx="4648200" cy="707886"/>
            </a:xfrm>
            <a:prstGeom prst="rect">
              <a:avLst/>
            </a:prstGeom>
            <a:noFill/>
          </p:spPr>
          <p:txBody>
            <a:bodyPr wrap="square" rtlCol="0">
              <a:spAutoFit/>
            </a:bodyPr>
            <a:lstStyle/>
            <a:p>
              <a:r>
                <a:rPr lang="vi-VN" sz="4000" b="1" smtClean="0">
                  <a:solidFill>
                    <a:srgbClr val="C85103"/>
                  </a:solidFill>
                  <a:latin typeface="Arial" panose="020B0604020202020204" pitchFamily="34" charset="0"/>
                  <a:cs typeface="Arial" panose="020B0604020202020204" pitchFamily="34" charset="0"/>
                </a:rPr>
                <a:t>Thảo luận cặp đôi</a:t>
              </a:r>
              <a:endParaRPr lang="en-US" sz="4000" b="1">
                <a:solidFill>
                  <a:srgbClr val="C85103"/>
                </a:solidFill>
                <a:latin typeface="Arial" panose="020B0604020202020204" pitchFamily="34" charset="0"/>
                <a:cs typeface="Arial" panose="020B0604020202020204" pitchFamily="34" charset="0"/>
              </a:endParaRPr>
            </a:p>
          </p:txBody>
        </p:sp>
      </p:grpSp>
      <p:grpSp>
        <p:nvGrpSpPr>
          <p:cNvPr id="10" name="Group 9"/>
          <p:cNvGrpSpPr/>
          <p:nvPr/>
        </p:nvGrpSpPr>
        <p:grpSpPr>
          <a:xfrm>
            <a:off x="1283838" y="2559338"/>
            <a:ext cx="16496119" cy="1938992"/>
            <a:chOff x="1283838" y="2759395"/>
            <a:chExt cx="16496119" cy="1938992"/>
          </a:xfrm>
        </p:grpSpPr>
        <p:sp>
          <p:nvSpPr>
            <p:cNvPr id="4" name="Rectangle 3"/>
            <p:cNvSpPr/>
            <p:nvPr/>
          </p:nvSpPr>
          <p:spPr>
            <a:xfrm>
              <a:off x="1283838" y="2759395"/>
              <a:ext cx="14917529" cy="1938992"/>
            </a:xfrm>
            <a:prstGeom prst="rect">
              <a:avLst/>
            </a:prstGeom>
          </p:spPr>
          <p:txBody>
            <a:bodyPr wrap="square">
              <a:spAutoFit/>
            </a:bodyPr>
            <a:lstStyle/>
            <a:p>
              <a:pPr algn="just">
                <a:lnSpc>
                  <a:spcPct val="150000"/>
                </a:lnSpc>
              </a:pPr>
              <a:r>
                <a:rPr lang="vi-VN" sz="4000" i="1" smtClean="0">
                  <a:solidFill>
                    <a:srgbClr val="002060"/>
                  </a:solidFill>
                  <a:latin typeface="Arial" panose="020B0604020202020204" pitchFamily="34" charset="0"/>
                  <a:cs typeface="Arial" panose="020B0604020202020204" pitchFamily="34" charset="0"/>
                </a:rPr>
                <a:t>Quan </a:t>
              </a:r>
              <a:r>
                <a:rPr lang="vi-VN" sz="4000" i="1">
                  <a:solidFill>
                    <a:srgbClr val="002060"/>
                  </a:solidFill>
                  <a:latin typeface="Arial" panose="020B0604020202020204" pitchFamily="34" charset="0"/>
                  <a:cs typeface="Arial" panose="020B0604020202020204" pitchFamily="34" charset="0"/>
                </a:rPr>
                <a:t>sát Hình 8.7 SGK trang 47 và </a:t>
              </a:r>
              <a:r>
                <a:rPr lang="vi-VN" sz="4000" i="1" smtClean="0">
                  <a:solidFill>
                    <a:srgbClr val="002060"/>
                  </a:solidFill>
                  <a:latin typeface="Arial" panose="020B0604020202020204" pitchFamily="34" charset="0"/>
                  <a:cs typeface="Arial" panose="020B0604020202020204" pitchFamily="34" charset="0"/>
                </a:rPr>
                <a:t>cho biết: </a:t>
              </a:r>
              <a:r>
                <a:rPr lang="vi-VN" sz="4000" i="1">
                  <a:solidFill>
                    <a:srgbClr val="002060"/>
                  </a:solidFill>
                  <a:latin typeface="Arial" panose="020B0604020202020204" pitchFamily="34" charset="0"/>
                  <a:cs typeface="Arial" panose="020B0604020202020204" pitchFamily="34" charset="0"/>
                </a:rPr>
                <a:t>Kĩ thuật cắt kim loại bằng cưa tay gồm mấy bước?</a:t>
              </a:r>
              <a:endParaRPr lang="en-US" sz="4000" i="1">
                <a:solidFill>
                  <a:srgbClr val="00206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7"/>
            <a:stretch>
              <a:fillRect/>
            </a:stretch>
          </p:blipFill>
          <p:spPr>
            <a:xfrm>
              <a:off x="16437447" y="2759395"/>
              <a:ext cx="1342510" cy="1314970"/>
            </a:xfrm>
            <a:prstGeom prst="rect">
              <a:avLst/>
            </a:prstGeom>
          </p:spPr>
        </p:pic>
      </p:grpSp>
      <p:pic>
        <p:nvPicPr>
          <p:cNvPr id="11" name="Picture 1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0" y="4463155"/>
            <a:ext cx="11403178" cy="5823845"/>
          </a:xfrm>
          <a:prstGeom prst="rect">
            <a:avLst/>
          </a:prstGeom>
        </p:spPr>
      </p:pic>
    </p:spTree>
    <p:extLst>
      <p:ext uri="{BB962C8B-B14F-4D97-AF65-F5344CB8AC3E}">
        <p14:creationId xmlns:p14="http://schemas.microsoft.com/office/powerpoint/2010/main" val="2604250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6230599" y="-252420"/>
            <a:ext cx="2278220" cy="219737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TextBox 9"/>
          <p:cNvSpPr txBox="1"/>
          <p:nvPr/>
        </p:nvSpPr>
        <p:spPr>
          <a:xfrm>
            <a:off x="4471507" y="638137"/>
            <a:ext cx="9596176" cy="1107996"/>
          </a:xfrm>
          <a:prstGeom prst="rect">
            <a:avLst/>
          </a:prstGeom>
          <a:noFill/>
        </p:spPr>
        <p:txBody>
          <a:bodyPr wrap="square" rtlCol="0">
            <a:spAutoFit/>
          </a:bodyPr>
          <a:lstStyle/>
          <a:p>
            <a:pPr algn="ctr"/>
            <a:r>
              <a:rPr lang="vi-VN" sz="6600" b="1" dirty="0" smtClean="0">
                <a:solidFill>
                  <a:srgbClr val="1B6A6D"/>
                </a:solidFill>
                <a:latin typeface="Arial" panose="020B0604020202020204" pitchFamily="34" charset="0"/>
                <a:cs typeface="Arial" panose="020B0604020202020204" pitchFamily="34" charset="0"/>
              </a:rPr>
              <a:t>KHỞI ĐỘNG</a:t>
            </a:r>
            <a:endParaRPr lang="en-US" sz="6600" b="1" dirty="0">
              <a:solidFill>
                <a:srgbClr val="1B6A6D"/>
              </a:solidFill>
              <a:latin typeface="Arial" panose="020B0604020202020204" pitchFamily="34" charset="0"/>
              <a:cs typeface="Arial" panose="020B0604020202020204" pitchFamily="34" charset="0"/>
            </a:endParaRPr>
          </a:p>
        </p:txBody>
      </p:sp>
      <p:grpSp>
        <p:nvGrpSpPr>
          <p:cNvPr id="13" name="Group 12"/>
          <p:cNvGrpSpPr/>
          <p:nvPr/>
        </p:nvGrpSpPr>
        <p:grpSpPr>
          <a:xfrm>
            <a:off x="1401361" y="1923049"/>
            <a:ext cx="15485277" cy="1824923"/>
            <a:chOff x="1583523" y="7886700"/>
            <a:chExt cx="15485277" cy="1824923"/>
          </a:xfrm>
        </p:grpSpPr>
        <p:sp>
          <p:nvSpPr>
            <p:cNvPr id="11" name="Rectangle 10"/>
            <p:cNvSpPr/>
            <p:nvPr/>
          </p:nvSpPr>
          <p:spPr>
            <a:xfrm>
              <a:off x="3581400" y="7886700"/>
              <a:ext cx="13487400"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Quan sát Hình 8.1 và cho biết trong hình có thể sử dụng những dụng cụ nào để làm ra chìa khóa (b) từ phôi (a)?</a:t>
              </a:r>
              <a:endParaRPr lang="en-US" sz="400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523" y="7886700"/>
              <a:ext cx="1625397" cy="1625397"/>
            </a:xfrm>
            <a:prstGeom prst="rect">
              <a:avLst/>
            </a:prstGeom>
          </p:spPr>
        </p:pic>
      </p:grpSp>
      <p:sp>
        <p:nvSpPr>
          <p:cNvPr id="6" name="Explosion 1 5"/>
          <p:cNvSpPr/>
          <p:nvPr/>
        </p:nvSpPr>
        <p:spPr>
          <a:xfrm>
            <a:off x="659051" y="4838700"/>
            <a:ext cx="3320859" cy="3320859"/>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Dũa</a:t>
            </a:r>
            <a:endParaRPr lang="en-US" sz="4000" b="1">
              <a:solidFill>
                <a:schemeClr val="bg1"/>
              </a:solidFill>
              <a:latin typeface="Arial" panose="020B0604020202020204" pitchFamily="34" charset="0"/>
              <a:cs typeface="Arial" panose="020B0604020202020204" pitchFamily="34" charset="0"/>
            </a:endParaRPr>
          </a:p>
        </p:txBody>
      </p:sp>
      <p:sp>
        <p:nvSpPr>
          <p:cNvPr id="17" name="Explosion 1 16"/>
          <p:cNvSpPr/>
          <p:nvPr/>
        </p:nvSpPr>
        <p:spPr>
          <a:xfrm>
            <a:off x="13155640" y="3921602"/>
            <a:ext cx="3077264" cy="3077264"/>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Đục</a:t>
            </a:r>
            <a:endParaRPr lang="en-US" sz="4000" b="1">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1953" y="4010909"/>
            <a:ext cx="6884094" cy="6075735"/>
          </a:xfrm>
          <a:prstGeom prst="rect">
            <a:avLst/>
          </a:prstGeom>
        </p:spPr>
      </p:pic>
      <p:sp>
        <p:nvSpPr>
          <p:cNvPr id="14" name="Explosion 1 13"/>
          <p:cNvSpPr/>
          <p:nvPr/>
        </p:nvSpPr>
        <p:spPr>
          <a:xfrm>
            <a:off x="15140705" y="7313010"/>
            <a:ext cx="2818508" cy="2818508"/>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Cưa</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6990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Oval Callout 12"/>
          <p:cNvSpPr/>
          <p:nvPr/>
        </p:nvSpPr>
        <p:spPr>
          <a:xfrm>
            <a:off x="1295400" y="723900"/>
            <a:ext cx="3418323" cy="1635335"/>
          </a:xfrm>
          <a:prstGeom prst="wedgeEllipseCallout">
            <a:avLst>
              <a:gd name="adj1" fmla="val 32765"/>
              <a:gd name="adj2" fmla="val 67327"/>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Chuẩn bị</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295400" y="2956277"/>
            <a:ext cx="9144000" cy="5632311"/>
          </a:xfrm>
          <a:prstGeom prst="rect">
            <a:avLst/>
          </a:prstGeom>
        </p:spPr>
        <p:txBody>
          <a:bodyPr>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Lắp </a:t>
            </a:r>
            <a:r>
              <a:rPr lang="vi-VN" sz="4000">
                <a:latin typeface="Arial" panose="020B0604020202020204" pitchFamily="34" charset="0"/>
                <a:cs typeface="Arial" panose="020B0604020202020204" pitchFamily="34" charset="0"/>
              </a:rPr>
              <a:t>lưỡi cưa vào khung cưa sao cho các răng của lưỡi cưa hướng ra khỏi cán cưa</a:t>
            </a:r>
            <a:r>
              <a:rPr lang="vi-VN" sz="4000" smtClean="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Lấy </a:t>
            </a:r>
            <a:r>
              <a:rPr lang="vi-VN" sz="4000">
                <a:latin typeface="Arial" panose="020B0604020202020204" pitchFamily="34" charset="0"/>
                <a:cs typeface="Arial" panose="020B0604020202020204" pitchFamily="34" charset="0"/>
              </a:rPr>
              <a:t>dấu trên phôi cần cưa.</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ê tô theo tầm vóc của người và gá chặt phôi lên ê tô.</a:t>
            </a:r>
          </a:p>
        </p:txBody>
      </p:sp>
      <p:pic>
        <p:nvPicPr>
          <p:cNvPr id="15" name="Picture 14"/>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48749" b="10322"/>
          <a:stretch/>
        </p:blipFill>
        <p:spPr>
          <a:xfrm>
            <a:off x="10542747" y="2171700"/>
            <a:ext cx="7671322" cy="6855391"/>
          </a:xfrm>
          <a:prstGeom prst="rect">
            <a:avLst/>
          </a:prstGeom>
        </p:spPr>
      </p:pic>
    </p:spTree>
    <p:extLst>
      <p:ext uri="{BB962C8B-B14F-4D97-AF65-F5344CB8AC3E}">
        <p14:creationId xmlns:p14="http://schemas.microsoft.com/office/powerpoint/2010/main" val="8023119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Rounded Rectangular Callout 3"/>
          <p:cNvSpPr/>
          <p:nvPr/>
        </p:nvSpPr>
        <p:spPr>
          <a:xfrm>
            <a:off x="1447800" y="723900"/>
            <a:ext cx="3733800" cy="1295400"/>
          </a:xfrm>
          <a:prstGeom prst="wedgeRoundRectCallout">
            <a:avLst>
              <a:gd name="adj1" fmla="val -22503"/>
              <a:gd name="adj2" fmla="val 80748"/>
              <a:gd name="adj3" fmla="val 16667"/>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Tư thế đứng</a:t>
            </a:r>
            <a:endParaRPr lang="en-US" sz="4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473200" y="2552700"/>
            <a:ext cx="82042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Đứng thẳng, thoải mái, khối lượng cơ thể phân bố đều lên hai chân.</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8818" y="723900"/>
            <a:ext cx="6714102" cy="8686800"/>
          </a:xfrm>
          <a:prstGeom prst="rect">
            <a:avLst/>
          </a:prstGeom>
        </p:spPr>
      </p:pic>
      <p:sp>
        <p:nvSpPr>
          <p:cNvPr id="11" name="Rounded Rectangular Callout 10"/>
          <p:cNvSpPr/>
          <p:nvPr/>
        </p:nvSpPr>
        <p:spPr>
          <a:xfrm>
            <a:off x="1447800" y="5219700"/>
            <a:ext cx="3733800" cy="1295400"/>
          </a:xfrm>
          <a:prstGeom prst="wedgeRoundRectCallout">
            <a:avLst>
              <a:gd name="adj1" fmla="val -20833"/>
              <a:gd name="adj2" fmla="val 88769"/>
              <a:gd name="adj3" fmla="val 16667"/>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Cầm cưa</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473200" y="7048500"/>
            <a:ext cx="8204200" cy="1839606"/>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Tay thuận nắm cán cưa. Tay còn lại nắm đầu kia của khung cửa.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1953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a:off x="0" y="8759637"/>
            <a:ext cx="1583558" cy="152736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5" name="Picture 4"/>
          <p:cNvPicPr>
            <a:picLocks noChangeAspect="1"/>
          </p:cNvPicPr>
          <p:nvPr/>
        </p:nvPicPr>
        <p:blipFill>
          <a:blip r:embed="rId6"/>
          <a:stretch>
            <a:fillRect/>
          </a:stretch>
        </p:blipFill>
        <p:spPr>
          <a:xfrm>
            <a:off x="12799750" y="2422919"/>
            <a:ext cx="5685079" cy="5214442"/>
          </a:xfrm>
          <a:prstGeom prst="rect">
            <a:avLst/>
          </a:prstGeom>
        </p:spPr>
      </p:pic>
      <p:sp>
        <p:nvSpPr>
          <p:cNvPr id="14" name="Google Shape;280;p16"/>
          <p:cNvSpPr/>
          <p:nvPr/>
        </p:nvSpPr>
        <p:spPr>
          <a:xfrm rot="16200000" flipH="1">
            <a:off x="12771564" y="831280"/>
            <a:ext cx="9528648" cy="9902686"/>
          </a:xfrm>
          <a:prstGeom prst="arc">
            <a:avLst>
              <a:gd name="adj1" fmla="val 10295104"/>
              <a:gd name="adj2" fmla="val 19778200"/>
            </a:avLst>
          </a:prstGeom>
          <a:noFill/>
          <a:ln w="38100" cap="flat" cmpd="sng">
            <a:solidFill>
              <a:schemeClr val="tx1"/>
            </a:solidFill>
            <a:prstDash val="solid"/>
            <a:round/>
            <a:headEnd type="none" w="med" len="med"/>
            <a:tailEnd type="arrow" w="med" len="med"/>
          </a:ln>
        </p:spPr>
        <p:txBody>
          <a:bodyPr spcFirstLastPara="1" wrap="square" lIns="182850" tIns="182850" rIns="182850" bIns="182850" anchor="ctr" anchorCtr="0">
            <a:noAutofit/>
          </a:bodyPr>
          <a:lstStyle/>
          <a:p>
            <a:pPr defTabSz="1828800">
              <a:defRPr/>
            </a:pPr>
            <a:endParaRPr sz="3600" kern="0">
              <a:solidFill>
                <a:sysClr val="windowText" lastClr="000000"/>
              </a:solidFill>
            </a:endParaRPr>
          </a:p>
        </p:txBody>
      </p:sp>
      <p:grpSp>
        <p:nvGrpSpPr>
          <p:cNvPr id="16" name="Group 15"/>
          <p:cNvGrpSpPr/>
          <p:nvPr/>
        </p:nvGrpSpPr>
        <p:grpSpPr>
          <a:xfrm>
            <a:off x="11052778" y="2689793"/>
            <a:ext cx="2788688" cy="486000"/>
            <a:chOff x="4216081" y="3587761"/>
            <a:chExt cx="1394344" cy="243000"/>
          </a:xfrm>
        </p:grpSpPr>
        <p:cxnSp>
          <p:nvCxnSpPr>
            <p:cNvPr id="17" name="Google Shape;332;p16"/>
            <p:cNvCxnSpPr/>
            <p:nvPr/>
          </p:nvCxnSpPr>
          <p:spPr>
            <a:xfrm>
              <a:off x="4216081" y="3709261"/>
              <a:ext cx="1215556" cy="0"/>
            </a:xfrm>
            <a:prstGeom prst="straightConnector1">
              <a:avLst/>
            </a:prstGeom>
            <a:noFill/>
            <a:ln w="38100" cap="flat" cmpd="sng">
              <a:solidFill>
                <a:schemeClr val="tx1"/>
              </a:solidFill>
              <a:prstDash val="sysDot"/>
              <a:round/>
              <a:headEnd type="none" w="med" len="med"/>
              <a:tailEnd type="none" w="med" len="med"/>
            </a:ln>
          </p:spPr>
        </p:cxnSp>
        <p:sp>
          <p:nvSpPr>
            <p:cNvPr id="18" name="Google Shape;328;p16"/>
            <p:cNvSpPr/>
            <p:nvPr/>
          </p:nvSpPr>
          <p:spPr>
            <a:xfrm>
              <a:off x="5367425" y="3587761"/>
              <a:ext cx="243000" cy="243000"/>
            </a:xfrm>
            <a:prstGeom prst="ellipse">
              <a:avLst/>
            </a:prstGeom>
            <a:solidFill>
              <a:srgbClr val="D5837C"/>
            </a:solidFill>
            <a:ln>
              <a:noFill/>
            </a:ln>
          </p:spPr>
          <p:txBody>
            <a:bodyPr spcFirstLastPara="1" wrap="square" lIns="182850" tIns="182850" rIns="182850" bIns="182850" anchor="ctr" anchorCtr="0">
              <a:noAutofit/>
            </a:bodyPr>
            <a:lstStyle/>
            <a:p>
              <a:pPr algn="ctr" defTabSz="1828800">
                <a:defRPr/>
              </a:pPr>
              <a:endParaRPr sz="3600" b="1" kern="0">
                <a:solidFill>
                  <a:srgbClr val="FFFFFF"/>
                </a:solidFill>
                <a:latin typeface="Fira Sans Extra Condensed"/>
                <a:ea typeface="Fira Sans Extra Condensed"/>
                <a:cs typeface="Fira Sans Extra Condensed"/>
                <a:sym typeface="Fira Sans Extra Condensed"/>
              </a:endParaRPr>
            </a:p>
          </p:txBody>
        </p:sp>
      </p:grpSp>
      <p:grpSp>
        <p:nvGrpSpPr>
          <p:cNvPr id="19" name="Group 18"/>
          <p:cNvGrpSpPr/>
          <p:nvPr/>
        </p:nvGrpSpPr>
        <p:grpSpPr>
          <a:xfrm>
            <a:off x="10371160" y="5206744"/>
            <a:ext cx="2433698" cy="486000"/>
            <a:chOff x="4393576" y="3587761"/>
            <a:chExt cx="1216849" cy="243000"/>
          </a:xfrm>
        </p:grpSpPr>
        <p:cxnSp>
          <p:nvCxnSpPr>
            <p:cNvPr id="20" name="Google Shape;332;p16"/>
            <p:cNvCxnSpPr/>
            <p:nvPr/>
          </p:nvCxnSpPr>
          <p:spPr>
            <a:xfrm>
              <a:off x="4393576" y="3709261"/>
              <a:ext cx="1038063" cy="0"/>
            </a:xfrm>
            <a:prstGeom prst="straightConnector1">
              <a:avLst/>
            </a:prstGeom>
            <a:noFill/>
            <a:ln w="38100" cap="flat" cmpd="sng">
              <a:solidFill>
                <a:schemeClr val="tx1"/>
              </a:solidFill>
              <a:prstDash val="sysDot"/>
              <a:round/>
              <a:headEnd type="none" w="med" len="med"/>
              <a:tailEnd type="none" w="med" len="med"/>
            </a:ln>
          </p:spPr>
        </p:cxnSp>
        <p:sp>
          <p:nvSpPr>
            <p:cNvPr id="21" name="Google Shape;328;p16"/>
            <p:cNvSpPr/>
            <p:nvPr/>
          </p:nvSpPr>
          <p:spPr>
            <a:xfrm>
              <a:off x="5367425" y="3587761"/>
              <a:ext cx="243000" cy="243000"/>
            </a:xfrm>
            <a:prstGeom prst="ellipse">
              <a:avLst/>
            </a:prstGeom>
            <a:solidFill>
              <a:srgbClr val="BDD0A8"/>
            </a:solidFill>
            <a:ln>
              <a:noFill/>
            </a:ln>
          </p:spPr>
          <p:txBody>
            <a:bodyPr spcFirstLastPara="1" wrap="square" lIns="182850" tIns="182850" rIns="182850" bIns="182850" anchor="ctr" anchorCtr="0">
              <a:noAutofit/>
            </a:bodyPr>
            <a:lstStyle/>
            <a:p>
              <a:pPr algn="ctr" defTabSz="1828800">
                <a:defRPr/>
              </a:pPr>
              <a:endParaRPr sz="3600" b="1" kern="0">
                <a:solidFill>
                  <a:srgbClr val="FFFFFF"/>
                </a:solidFill>
                <a:latin typeface="Fira Sans Extra Condensed"/>
                <a:ea typeface="Fira Sans Extra Condensed"/>
                <a:cs typeface="Fira Sans Extra Condensed"/>
                <a:sym typeface="Fira Sans Extra Condensed"/>
              </a:endParaRPr>
            </a:p>
          </p:txBody>
        </p:sp>
      </p:grpSp>
      <p:grpSp>
        <p:nvGrpSpPr>
          <p:cNvPr id="22" name="Group 21"/>
          <p:cNvGrpSpPr/>
          <p:nvPr/>
        </p:nvGrpSpPr>
        <p:grpSpPr>
          <a:xfrm>
            <a:off x="11130051" y="8165025"/>
            <a:ext cx="2545688" cy="486000"/>
            <a:chOff x="4337581" y="3587761"/>
            <a:chExt cx="1272844" cy="243000"/>
          </a:xfrm>
        </p:grpSpPr>
        <p:cxnSp>
          <p:nvCxnSpPr>
            <p:cNvPr id="23" name="Google Shape;332;p16"/>
            <p:cNvCxnSpPr/>
            <p:nvPr/>
          </p:nvCxnSpPr>
          <p:spPr>
            <a:xfrm>
              <a:off x="4337581" y="3709261"/>
              <a:ext cx="1094056" cy="0"/>
            </a:xfrm>
            <a:prstGeom prst="straightConnector1">
              <a:avLst/>
            </a:prstGeom>
            <a:noFill/>
            <a:ln w="38100" cap="flat" cmpd="sng">
              <a:solidFill>
                <a:schemeClr val="tx1"/>
              </a:solidFill>
              <a:prstDash val="sysDot"/>
              <a:round/>
              <a:headEnd type="none" w="med" len="med"/>
              <a:tailEnd type="none" w="med" len="med"/>
            </a:ln>
          </p:spPr>
        </p:cxnSp>
        <p:sp>
          <p:nvSpPr>
            <p:cNvPr id="24" name="Google Shape;328;p16"/>
            <p:cNvSpPr/>
            <p:nvPr/>
          </p:nvSpPr>
          <p:spPr>
            <a:xfrm>
              <a:off x="5367425" y="3587761"/>
              <a:ext cx="243000" cy="243000"/>
            </a:xfrm>
            <a:prstGeom prst="ellipse">
              <a:avLst/>
            </a:prstGeom>
            <a:solidFill>
              <a:srgbClr val="E97B37"/>
            </a:solidFill>
            <a:ln>
              <a:noFill/>
            </a:ln>
          </p:spPr>
          <p:txBody>
            <a:bodyPr spcFirstLastPara="1" wrap="square" lIns="182850" tIns="182850" rIns="182850" bIns="182850" anchor="ctr" anchorCtr="0">
              <a:noAutofit/>
            </a:bodyPr>
            <a:lstStyle/>
            <a:p>
              <a:pPr algn="ctr" defTabSz="1828800">
                <a:defRPr/>
              </a:pPr>
              <a:endParaRPr sz="3600" b="1" kern="0">
                <a:solidFill>
                  <a:srgbClr val="FFFFFF"/>
                </a:solidFill>
                <a:latin typeface="Fira Sans Extra Condensed"/>
                <a:ea typeface="Fira Sans Extra Condensed"/>
                <a:cs typeface="Fira Sans Extra Condensed"/>
                <a:sym typeface="Fira Sans Extra Condensed"/>
              </a:endParaRPr>
            </a:p>
          </p:txBody>
        </p:sp>
      </p:grpSp>
      <p:sp>
        <p:nvSpPr>
          <p:cNvPr id="25" name="Rounded Rectangular Callout 24"/>
          <p:cNvSpPr/>
          <p:nvPr/>
        </p:nvSpPr>
        <p:spPr>
          <a:xfrm>
            <a:off x="1222890" y="377336"/>
            <a:ext cx="3733800" cy="1281924"/>
          </a:xfrm>
          <a:prstGeom prst="wedgeRoundRectCallout">
            <a:avLst>
              <a:gd name="adj1" fmla="val -21390"/>
              <a:gd name="adj2" fmla="val 84108"/>
              <a:gd name="adj3" fmla="val 16667"/>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Thao tác cưa</a:t>
            </a:r>
            <a:endParaRPr lang="en-US" sz="40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226066" y="2484864"/>
            <a:ext cx="10043134"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Kết hợp 2 tay và cơ thể để đẩy và kéo cưa.</a:t>
            </a:r>
            <a:endParaRPr lang="en-US" sz="4000">
              <a:latin typeface="Arial" panose="020B0604020202020204" pitchFamily="34" charset="0"/>
              <a:cs typeface="Arial" panose="020B0604020202020204" pitchFamily="34" charset="0"/>
            </a:endParaRPr>
          </a:p>
        </p:txBody>
      </p:sp>
      <p:sp>
        <p:nvSpPr>
          <p:cNvPr id="26" name="Rectangle 25"/>
          <p:cNvSpPr/>
          <p:nvPr/>
        </p:nvSpPr>
        <p:spPr>
          <a:xfrm>
            <a:off x="1227160" y="3775568"/>
            <a:ext cx="9144000" cy="3671583"/>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Khi đẩy thì ấn lưỡi cưa và đẩy chậm để tạo lực cắt, khi kéo cưa về, tay thuận rút cưa về nhanh hơn lúc đẩy, tay còn lại không ấn.</a:t>
            </a:r>
            <a:endParaRPr lang="en-US" sz="4000">
              <a:latin typeface="Arial" panose="020B0604020202020204" pitchFamily="34" charset="0"/>
              <a:cs typeface="Arial" panose="020B0604020202020204" pitchFamily="34" charset="0"/>
            </a:endParaRPr>
          </a:p>
        </p:txBody>
      </p:sp>
      <p:sp>
        <p:nvSpPr>
          <p:cNvPr id="28" name="Rectangle 27"/>
          <p:cNvSpPr/>
          <p:nvPr/>
        </p:nvSpPr>
        <p:spPr>
          <a:xfrm>
            <a:off x="1222890" y="8029969"/>
            <a:ext cx="10025501"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Quá trình lặp đi lặp lại cho đến khi kết thúc.</a:t>
            </a:r>
          </a:p>
        </p:txBody>
      </p:sp>
    </p:spTree>
    <p:extLst>
      <p:ext uri="{BB962C8B-B14F-4D97-AF65-F5344CB8AC3E}">
        <p14:creationId xmlns:p14="http://schemas.microsoft.com/office/powerpoint/2010/main" val="10968451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right)">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6"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4">
              <a:alphaModFix amt="50000"/>
              <a:extLst>
                <a:ext uri="{96DAC541-7B7A-43D3-8B79-37D633B846F1}">
                  <asvg:svgBlip xmlns="" xmlns:asvg="http://schemas.microsoft.com/office/drawing/2016/SVG/main" r:embed="rId5"/>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4">
              <a:alphaModFix amt="50000"/>
              <a:extLst>
                <a:ext uri="{96DAC541-7B7A-43D3-8B79-37D633B846F1}">
                  <asvg:svgBlip xmlns="" xmlns:asvg="http://schemas.microsoft.com/office/drawing/2016/SVG/main" r:embed="rId5"/>
                </a:ext>
              </a:extLst>
            </a:blip>
            <a:stretch>
              <a:fillRect l="-27217"/>
            </a:stretch>
          </a:blipFill>
        </p:spPr>
      </p:sp>
      <p:grpSp>
        <p:nvGrpSpPr>
          <p:cNvPr id="7" name="Group 7"/>
          <p:cNvGrpSpPr/>
          <p:nvPr/>
        </p:nvGrpSpPr>
        <p:grpSpPr>
          <a:xfrm rot="-5400000">
            <a:off x="-5484254"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1717802"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pic>
        <p:nvPicPr>
          <p:cNvPr id="23" name="CƯA KIM LOẠI (CÔNG NGHỆ 8 - PHẦN CƠ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17013" y="1951526"/>
            <a:ext cx="10101712" cy="7576284"/>
          </a:xfrm>
          <a:prstGeom prst="rect">
            <a:avLst/>
          </a:prstGeom>
        </p:spPr>
      </p:pic>
      <p:sp>
        <p:nvSpPr>
          <p:cNvPr id="25" name="TextBox 24"/>
          <p:cNvSpPr txBox="1"/>
          <p:nvPr/>
        </p:nvSpPr>
        <p:spPr>
          <a:xfrm>
            <a:off x="3626593" y="723900"/>
            <a:ext cx="11082552" cy="738664"/>
          </a:xfrm>
          <a:prstGeom prst="rect">
            <a:avLst/>
          </a:prstGeom>
          <a:noFill/>
        </p:spPr>
        <p:txBody>
          <a:bodyPr wrap="square" rtlCol="0">
            <a:spAutoFit/>
          </a:bodyPr>
          <a:lstStyle/>
          <a:p>
            <a:pPr algn="ctr">
              <a:buClr>
                <a:srgbClr val="000000"/>
              </a:buClr>
              <a:buFont typeface="Arial"/>
              <a:buNone/>
            </a:pPr>
            <a:r>
              <a:rPr lang="vi-VN" sz="4200" b="1" kern="0">
                <a:solidFill>
                  <a:srgbClr val="EFA857">
                    <a:lumMod val="50000"/>
                  </a:srgbClr>
                </a:solidFill>
                <a:latin typeface="Arial" panose="020B0604020202020204" pitchFamily="34" charset="0"/>
                <a:cs typeface="Arial" panose="020B0604020202020204" pitchFamily="34" charset="0"/>
                <a:sym typeface="Arial"/>
              </a:rPr>
              <a:t>Video mô tả </a:t>
            </a:r>
            <a:r>
              <a:rPr lang="vi-VN" sz="4200" b="1" kern="0" smtClean="0">
                <a:solidFill>
                  <a:srgbClr val="EFA857">
                    <a:lumMod val="50000"/>
                  </a:srgbClr>
                </a:solidFill>
                <a:latin typeface="Arial" panose="020B0604020202020204" pitchFamily="34" charset="0"/>
                <a:cs typeface="Arial" panose="020B0604020202020204" pitchFamily="34" charset="0"/>
                <a:sym typeface="Arial"/>
              </a:rPr>
              <a:t>thao tác cưa kim loại</a:t>
            </a:r>
            <a:endParaRPr lang="en-US" sz="4200" b="1" kern="0">
              <a:solidFill>
                <a:srgbClr val="EFA857">
                  <a:lumMod val="50000"/>
                </a:srgbClr>
              </a:solidFill>
              <a:latin typeface="Arial" panose="020B0604020202020204" pitchFamily="34" charset="0"/>
              <a:cs typeface="Arial" panose="020B0604020202020204" pitchFamily="34" charset="0"/>
              <a:sym typeface="Aria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0" y="-260040"/>
            <a:ext cx="2090528" cy="2016342"/>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Rectangle 27"/>
          <p:cNvSpPr/>
          <p:nvPr/>
        </p:nvSpPr>
        <p:spPr>
          <a:xfrm>
            <a:off x="6376720" y="574918"/>
            <a:ext cx="5246822" cy="769441"/>
          </a:xfrm>
          <a:prstGeom prst="rect">
            <a:avLst/>
          </a:prstGeom>
        </p:spPr>
        <p:txBody>
          <a:bodyPr wrap="none">
            <a:spAutoFit/>
          </a:bodyPr>
          <a:lstStyle/>
          <a:p>
            <a:pPr algn="ctr"/>
            <a:r>
              <a:rPr lang="vi-VN" sz="4400" b="1" smtClean="0">
                <a:solidFill>
                  <a:srgbClr val="1B6A6D"/>
                </a:solidFill>
                <a:latin typeface="Arial" panose="020B0604020202020204" pitchFamily="34" charset="0"/>
                <a:cs typeface="Arial" panose="020B0604020202020204" pitchFamily="34" charset="0"/>
              </a:rPr>
              <a:t>c) An toàn khi cưa</a:t>
            </a:r>
            <a:endParaRPr lang="en-US" sz="4400" b="1">
              <a:solidFill>
                <a:srgbClr val="1B6A6D"/>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6"/>
          <a:srcRect l="4684" r="13811"/>
          <a:stretch/>
        </p:blipFill>
        <p:spPr>
          <a:xfrm>
            <a:off x="1" y="2933700"/>
            <a:ext cx="6792683" cy="6477000"/>
          </a:xfrm>
          <a:prstGeom prst="rect">
            <a:avLst/>
          </a:prstGeom>
        </p:spPr>
      </p:pic>
      <p:grpSp>
        <p:nvGrpSpPr>
          <p:cNvPr id="5" name="Group 4"/>
          <p:cNvGrpSpPr/>
          <p:nvPr/>
        </p:nvGrpSpPr>
        <p:grpSpPr>
          <a:xfrm>
            <a:off x="1336484" y="574918"/>
            <a:ext cx="16214695" cy="1682840"/>
            <a:chOff x="1336484" y="574918"/>
            <a:chExt cx="16214695" cy="1682840"/>
          </a:xfrm>
        </p:grpSpPr>
        <p:sp>
          <p:nvSpPr>
            <p:cNvPr id="6" name="Rectangle 5"/>
            <p:cNvSpPr/>
            <p:nvPr/>
          </p:nvSpPr>
          <p:spPr>
            <a:xfrm>
              <a:off x="1336484" y="1549872"/>
              <a:ext cx="16214695"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Để quá trình cưa được an toàn, ta cần thực hiện những quy định nào?</a:t>
              </a:r>
              <a:endParaRPr lang="en-US" sz="4000" i="1">
                <a:solidFill>
                  <a:srgbClr val="00206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16498015" y="574918"/>
              <a:ext cx="1048084" cy="1026584"/>
            </a:xfrm>
            <a:prstGeom prst="rect">
              <a:avLst/>
            </a:prstGeom>
          </p:spPr>
        </p:pic>
      </p:grpSp>
      <p:sp>
        <p:nvSpPr>
          <p:cNvPr id="7" name="TextBox 6"/>
          <p:cNvSpPr txBox="1"/>
          <p:nvPr/>
        </p:nvSpPr>
        <p:spPr>
          <a:xfrm>
            <a:off x="7086600" y="2633639"/>
            <a:ext cx="10642758" cy="7478970"/>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Sử dụng bảo hộ an toàn lao động khi cưa.</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Kẹp chặt phôi.</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Lưỡi cưa căng vừa phải, dùng cưa đảm bảo kĩ thuật.</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Khi cưa gần đứt phải đẩy cưa nhẹ hơn, đỡ vật để tránh rơi vào chân.</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Không dùng tay gạt mạt cưa hoặc thổi vào mạch cưa vì mạt cưa dễ bắn vào mắt.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96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anim calcmode="lin" valueType="num">
                                      <p:cBhvr>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anim calcmode="lin" valueType="num">
                                      <p:cBhvr>
                                        <p:cTn id="3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anim calcmode="lin" valueType="num">
                                      <p:cBhvr>
                                        <p:cTn id="3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500"/>
                                        <p:tgtEl>
                                          <p:spTgt spid="7">
                                            <p:txEl>
                                              <p:pRg st="3" end="3"/>
                                            </p:txEl>
                                          </p:spTgt>
                                        </p:tgtEl>
                                      </p:cBhvr>
                                    </p:animEffect>
                                    <p:anim calcmode="lin" valueType="num">
                                      <p:cBhvr>
                                        <p:cTn id="4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anim calcmode="lin" valueType="num">
                                      <p:cBhvr>
                                        <p:cTn id="4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9"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24980" y="1241861"/>
            <a:ext cx="10177220" cy="7787841"/>
            <a:chOff x="0" y="-38100"/>
            <a:chExt cx="2590109" cy="1767869"/>
          </a:xfrm>
        </p:grpSpPr>
        <p:sp>
          <p:nvSpPr>
            <p:cNvPr id="3" name="Freeform 3"/>
            <p:cNvSpPr/>
            <p:nvPr/>
          </p:nvSpPr>
          <p:spPr>
            <a:xfrm>
              <a:off x="0" y="103786"/>
              <a:ext cx="2590109" cy="1625983"/>
            </a:xfrm>
            <a:custGeom>
              <a:avLst/>
              <a:gdLst/>
              <a:ahLst/>
              <a:cxnLst/>
              <a:rect l="l" t="t" r="r" b="b"/>
              <a:pathLst>
                <a:path w="2590109" h="1816257">
                  <a:moveTo>
                    <a:pt x="0" y="0"/>
                  </a:moveTo>
                  <a:lnTo>
                    <a:pt x="2590109" y="0"/>
                  </a:lnTo>
                  <a:lnTo>
                    <a:pt x="2590109" y="1816257"/>
                  </a:lnTo>
                  <a:lnTo>
                    <a:pt x="0" y="1816257"/>
                  </a:lnTo>
                  <a:close/>
                </a:path>
              </a:pathLst>
            </a:custGeom>
            <a:solidFill>
              <a:srgbClr val="E6896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ectangle 11"/>
          <p:cNvSpPr/>
          <p:nvPr/>
        </p:nvSpPr>
        <p:spPr>
          <a:xfrm>
            <a:off x="8945733" y="2857500"/>
            <a:ext cx="7826176" cy="4708981"/>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Để nâng cao năng suất và giảm bớt sức lao động, hiện nay người ta sử dụng </a:t>
            </a:r>
            <a:r>
              <a:rPr lang="vi-VN" sz="4000">
                <a:solidFill>
                  <a:schemeClr val="bg1"/>
                </a:solidFill>
              </a:rPr>
              <a:t>m</a:t>
            </a:r>
            <a:r>
              <a:rPr lang="vi-VN" sz="4000" smtClean="0">
                <a:solidFill>
                  <a:schemeClr val="bg1"/>
                </a:solidFill>
              </a:rPr>
              <a:t>áy </a:t>
            </a:r>
            <a:r>
              <a:rPr lang="vi-VN" sz="4000">
                <a:solidFill>
                  <a:schemeClr val="bg1"/>
                </a:solidFill>
              </a:rPr>
              <a:t>cắt cầm tay, máy cắt bàn có lưỡi cắt bằng đá mài hoặc lưỡi cắt hợp kim,...</a:t>
            </a:r>
            <a:endParaRPr lang="en-US" sz="40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3055119" y="7200357"/>
            <a:ext cx="5232881" cy="291073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854" y="327660"/>
            <a:ext cx="5715000" cy="4533900"/>
          </a:xfrm>
          <a:prstGeom prst="rect">
            <a:avLst/>
          </a:prstGeom>
        </p:spPr>
      </p:pic>
      <p:pic>
        <p:nvPicPr>
          <p:cNvPr id="5" name="Picture 4"/>
          <p:cNvPicPr>
            <a:picLocks noChangeAspect="1"/>
          </p:cNvPicPr>
          <p:nvPr/>
        </p:nvPicPr>
        <p:blipFill>
          <a:blip r:embed="rId4"/>
          <a:stretch>
            <a:fillRect/>
          </a:stretch>
        </p:blipFill>
        <p:spPr>
          <a:xfrm>
            <a:off x="441465" y="4838700"/>
            <a:ext cx="7673977" cy="5113607"/>
          </a:xfrm>
          <a:prstGeom prst="rect">
            <a:avLst/>
          </a:prstGeom>
        </p:spPr>
      </p:pic>
      <p:sp>
        <p:nvSpPr>
          <p:cNvPr id="8" name="TextBox 7"/>
          <p:cNvSpPr txBox="1"/>
          <p:nvPr/>
        </p:nvSpPr>
        <p:spPr>
          <a:xfrm>
            <a:off x="10700736" y="785512"/>
            <a:ext cx="4316169" cy="769441"/>
          </a:xfrm>
          <a:prstGeom prst="rect">
            <a:avLst/>
          </a:prstGeom>
          <a:noFill/>
        </p:spPr>
        <p:txBody>
          <a:bodyPr wrap="square" rtlCol="0">
            <a:spAutoFit/>
          </a:bodyPr>
          <a:lstStyle/>
          <a:p>
            <a:pPr algn="ctr"/>
            <a:r>
              <a:rPr lang="vi-VN" sz="4400" b="1" smtClean="0">
                <a:solidFill>
                  <a:srgbClr val="C00000"/>
                </a:solidFill>
                <a:latin typeface="Arial" panose="020B0604020202020204" pitchFamily="34" charset="0"/>
                <a:cs typeface="Arial" panose="020B0604020202020204" pitchFamily="34" charset="0"/>
              </a:rPr>
              <a:t>MỞ RỘNG</a:t>
            </a:r>
            <a:endParaRPr lang="en-US" sz="4400" b="1">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6182" r="133"/>
          <a:stretch/>
        </p:blipFill>
        <p:spPr>
          <a:xfrm>
            <a:off x="-1" y="-27843"/>
            <a:ext cx="12954001" cy="10314843"/>
          </a:xfrm>
          <a:prstGeom prst="rect">
            <a:avLst/>
          </a:prstGeom>
        </p:spPr>
      </p:pic>
      <p:grpSp>
        <p:nvGrpSpPr>
          <p:cNvPr id="3" name="Group 3"/>
          <p:cNvGrpSpPr/>
          <p:nvPr/>
        </p:nvGrpSpPr>
        <p:grpSpPr>
          <a:xfrm rot="20410160" flipH="1">
            <a:off x="7966079" y="-4634724"/>
            <a:ext cx="11949124" cy="17788789"/>
            <a:chOff x="0" y="0"/>
            <a:chExt cx="2963696" cy="4412085"/>
          </a:xfrm>
        </p:grpSpPr>
        <p:sp>
          <p:nvSpPr>
            <p:cNvPr id="4" name="Freeform 4"/>
            <p:cNvSpPr/>
            <p:nvPr/>
          </p:nvSpPr>
          <p:spPr>
            <a:xfrm>
              <a:off x="0" y="0"/>
              <a:ext cx="2963696" cy="4412085"/>
            </a:xfrm>
            <a:custGeom>
              <a:avLst/>
              <a:gdLst/>
              <a:ahLst/>
              <a:cxnLst/>
              <a:rect l="l" t="t" r="r" b="b"/>
              <a:pathLst>
                <a:path w="2963696" h="4412085">
                  <a:moveTo>
                    <a:pt x="0" y="0"/>
                  </a:moveTo>
                  <a:lnTo>
                    <a:pt x="2963696" y="0"/>
                  </a:lnTo>
                  <a:lnTo>
                    <a:pt x="2963696" y="4412085"/>
                  </a:lnTo>
                  <a:lnTo>
                    <a:pt x="0" y="4412085"/>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0436806" flipH="1">
            <a:off x="2020041" y="-837553"/>
            <a:ext cx="400839" cy="12239593"/>
            <a:chOff x="0" y="0"/>
            <a:chExt cx="105571" cy="3223597"/>
          </a:xfrm>
        </p:grpSpPr>
        <p:sp>
          <p:nvSpPr>
            <p:cNvPr id="7" name="Freeform 7"/>
            <p:cNvSpPr/>
            <p:nvPr/>
          </p:nvSpPr>
          <p:spPr>
            <a:xfrm>
              <a:off x="0" y="0"/>
              <a:ext cx="105571" cy="3223597"/>
            </a:xfrm>
            <a:custGeom>
              <a:avLst/>
              <a:gdLst/>
              <a:ahLst/>
              <a:cxnLst/>
              <a:rect l="l" t="t" r="r" b="b"/>
              <a:pathLst>
                <a:path w="105571" h="3223597">
                  <a:moveTo>
                    <a:pt x="0" y="0"/>
                  </a:moveTo>
                  <a:lnTo>
                    <a:pt x="105571" y="0"/>
                  </a:lnTo>
                  <a:lnTo>
                    <a:pt x="105571" y="3223597"/>
                  </a:lnTo>
                  <a:lnTo>
                    <a:pt x="0" y="3223597"/>
                  </a:lnTo>
                  <a:close/>
                </a:path>
              </a:pathLst>
            </a:custGeom>
            <a:solidFill>
              <a:srgbClr val="D6B03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0436806" flipH="1">
            <a:off x="4761906" y="-893410"/>
            <a:ext cx="422097" cy="12743673"/>
            <a:chOff x="0" y="0"/>
            <a:chExt cx="111170" cy="3356358"/>
          </a:xfrm>
        </p:grpSpPr>
        <p:sp>
          <p:nvSpPr>
            <p:cNvPr id="10" name="Freeform 10"/>
            <p:cNvSpPr/>
            <p:nvPr/>
          </p:nvSpPr>
          <p:spPr>
            <a:xfrm>
              <a:off x="0" y="0"/>
              <a:ext cx="111170" cy="3356358"/>
            </a:xfrm>
            <a:custGeom>
              <a:avLst/>
              <a:gdLst/>
              <a:ahLst/>
              <a:cxnLst/>
              <a:rect l="l" t="t" r="r" b="b"/>
              <a:pathLst>
                <a:path w="111170" h="3356358">
                  <a:moveTo>
                    <a:pt x="0" y="0"/>
                  </a:moveTo>
                  <a:lnTo>
                    <a:pt x="111170" y="0"/>
                  </a:lnTo>
                  <a:lnTo>
                    <a:pt x="111170" y="3356358"/>
                  </a:lnTo>
                  <a:lnTo>
                    <a:pt x="0" y="3356358"/>
                  </a:lnTo>
                  <a:close/>
                </a:path>
              </a:pathLst>
            </a:custGeom>
            <a:solidFill>
              <a:srgbClr val="D6B038"/>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0436806" flipH="1">
            <a:off x="-1242748" y="2627725"/>
            <a:ext cx="2628817" cy="12743673"/>
            <a:chOff x="0" y="0"/>
            <a:chExt cx="692363" cy="3356358"/>
          </a:xfrm>
        </p:grpSpPr>
        <p:sp>
          <p:nvSpPr>
            <p:cNvPr id="13" name="Freeform 13"/>
            <p:cNvSpPr/>
            <p:nvPr/>
          </p:nvSpPr>
          <p:spPr>
            <a:xfrm>
              <a:off x="0" y="0"/>
              <a:ext cx="692363" cy="3356358"/>
            </a:xfrm>
            <a:custGeom>
              <a:avLst/>
              <a:gdLst/>
              <a:ahLst/>
              <a:cxnLst/>
              <a:rect l="l" t="t" r="r" b="b"/>
              <a:pathLst>
                <a:path w="692363" h="3356358">
                  <a:moveTo>
                    <a:pt x="0" y="0"/>
                  </a:moveTo>
                  <a:lnTo>
                    <a:pt x="692363" y="0"/>
                  </a:lnTo>
                  <a:lnTo>
                    <a:pt x="692363" y="3356358"/>
                  </a:lnTo>
                  <a:lnTo>
                    <a:pt x="0" y="3356358"/>
                  </a:lnTo>
                  <a:close/>
                </a:path>
              </a:pathLst>
            </a:custGeom>
            <a:solidFill>
              <a:srgbClr val="D6B03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9260324" y="2454479"/>
            <a:ext cx="3957574" cy="982513"/>
          </a:xfrm>
          <a:prstGeom prst="rect">
            <a:avLst/>
          </a:prstGeom>
        </p:spPr>
        <p:txBody>
          <a:bodyPr wrap="square">
            <a:spAutoFit/>
          </a:bodyPr>
          <a:lstStyle/>
          <a:p>
            <a:pPr algn="just">
              <a:lnSpc>
                <a:spcPct val="150000"/>
              </a:lnSpc>
            </a:pPr>
            <a:r>
              <a:rPr lang="vi-VN" sz="4400" b="1" smtClean="0">
                <a:solidFill>
                  <a:srgbClr val="1B6A6D"/>
                </a:solidFill>
                <a:latin typeface="Arial" panose="020B0604020202020204" pitchFamily="34" charset="0"/>
                <a:cs typeface="Arial" panose="020B0604020202020204" pitchFamily="34" charset="0"/>
              </a:rPr>
              <a:t>a) Khái niệm</a:t>
            </a:r>
            <a:endParaRPr lang="vi-VN" sz="4400" b="1">
              <a:solidFill>
                <a:srgbClr val="1B6A6D"/>
              </a:solidFill>
              <a:latin typeface="Arial" panose="020B0604020202020204" pitchFamily="34" charset="0"/>
              <a:cs typeface="Arial" panose="020B0604020202020204" pitchFamily="34" charset="0"/>
            </a:endParaRPr>
          </a:p>
        </p:txBody>
      </p:sp>
      <p:sp>
        <p:nvSpPr>
          <p:cNvPr id="17" name="Rectangle 16"/>
          <p:cNvSpPr/>
          <p:nvPr/>
        </p:nvSpPr>
        <p:spPr>
          <a:xfrm>
            <a:off x="9260324" y="1059974"/>
            <a:ext cx="4501553" cy="830997"/>
          </a:xfrm>
          <a:prstGeom prst="rect">
            <a:avLst/>
          </a:prstGeom>
        </p:spPr>
        <p:txBody>
          <a:bodyPr wrap="none">
            <a:spAutoFit/>
          </a:bodyPr>
          <a:lstStyle/>
          <a:p>
            <a:pPr algn="just"/>
            <a:r>
              <a:rPr lang="vi-VN" sz="4800" b="1" smtClean="0">
                <a:solidFill>
                  <a:srgbClr val="C00000"/>
                </a:solidFill>
                <a:latin typeface="Arial" panose="020B0604020202020204" pitchFamily="34" charset="0"/>
                <a:cs typeface="Arial" panose="020B0604020202020204" pitchFamily="34" charset="0"/>
              </a:rPr>
              <a:t>3. Đục kim loại</a:t>
            </a:r>
            <a:endParaRPr lang="en-US" sz="4800" b="1">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9260324" y="4000500"/>
            <a:ext cx="8583736" cy="2862322"/>
          </a:xfrm>
          <a:prstGeom prst="rect">
            <a:avLst/>
          </a:prstGeom>
        </p:spPr>
        <p:txBody>
          <a:bodyPr wrap="square">
            <a:spAutoFit/>
          </a:bodyPr>
          <a:lstStyle/>
          <a:p>
            <a:pPr algn="just">
              <a:lnSpc>
                <a:spcPct val="150000"/>
              </a:lnSpc>
            </a:pPr>
            <a:r>
              <a:rPr lang="vi-VN" sz="4200" smtClean="0">
                <a:latin typeface="Arial" panose="020B0604020202020204" pitchFamily="34" charset="0"/>
                <a:cs typeface="Arial" panose="020B0604020202020204" pitchFamily="34" charset="0"/>
              </a:rPr>
              <a:t>Đục kim loại là </a:t>
            </a:r>
            <a:r>
              <a:rPr lang="vi-VN" sz="4200">
                <a:latin typeface="Arial" panose="020B0604020202020204" pitchFamily="34" charset="0"/>
                <a:cs typeface="Arial" panose="020B0604020202020204" pitchFamily="34" charset="0"/>
              </a:rPr>
              <a:t>bước gia công thô, thường được sử dụng khi lượng dư gia công lớn hơn 0,5mm.</a:t>
            </a:r>
            <a:endParaRPr lang="en-US" sz="4200">
              <a:latin typeface="Arial" panose="020B0604020202020204" pitchFamily="34" charset="0"/>
              <a:cs typeface="Arial" panose="020B0604020202020204" pitchFamily="34" charset="0"/>
            </a:endParaRPr>
          </a:p>
        </p:txBody>
      </p:sp>
      <p:sp>
        <p:nvSpPr>
          <p:cNvPr id="18"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3">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6108107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0" y="8162400"/>
            <a:ext cx="2202768" cy="2124600"/>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Rectangle 10"/>
          <p:cNvSpPr/>
          <p:nvPr/>
        </p:nvSpPr>
        <p:spPr>
          <a:xfrm>
            <a:off x="990600" y="406210"/>
            <a:ext cx="5497145" cy="1107996"/>
          </a:xfrm>
          <a:prstGeom prst="rect">
            <a:avLst/>
          </a:prstGeom>
        </p:spPr>
        <p:txBody>
          <a:bodyPr wrap="square">
            <a:spAutoFit/>
          </a:bodyPr>
          <a:lstStyle/>
          <a:p>
            <a:pPr algn="just">
              <a:lnSpc>
                <a:spcPct val="150000"/>
              </a:lnSpc>
            </a:pPr>
            <a:r>
              <a:rPr lang="vi-VN" sz="4400" b="1" smtClean="0">
                <a:solidFill>
                  <a:srgbClr val="1B6A6D"/>
                </a:solidFill>
                <a:latin typeface="Arial" panose="020B0604020202020204" pitchFamily="34" charset="0"/>
                <a:cs typeface="Arial" panose="020B0604020202020204" pitchFamily="34" charset="0"/>
              </a:rPr>
              <a:t>b) Cấu tạo của đục</a:t>
            </a:r>
            <a:endParaRPr lang="vi-VN" sz="4400" b="1">
              <a:solidFill>
                <a:srgbClr val="1B6A6D"/>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flipH="1">
            <a:off x="608466" y="3382419"/>
            <a:ext cx="4800600" cy="4772361"/>
          </a:xfrm>
          <a:prstGeom prst="rect">
            <a:avLst/>
          </a:prstGeom>
          <a:effectLst>
            <a:outerShdw blurRad="50800" dist="38100" dir="16200000" rotWithShape="0">
              <a:prstClr val="black">
                <a:alpha val="40000"/>
              </a:prstClr>
            </a:outerShdw>
          </a:effectLst>
        </p:spPr>
      </p:pic>
      <p:sp>
        <p:nvSpPr>
          <p:cNvPr id="12" name="TextBox 11"/>
          <p:cNvSpPr txBox="1"/>
          <p:nvPr/>
        </p:nvSpPr>
        <p:spPr>
          <a:xfrm>
            <a:off x="990600" y="1921756"/>
            <a:ext cx="6934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Cấu tạo chung gồm 3 phần:</a:t>
            </a:r>
            <a:endParaRPr lang="en-US" sz="4000">
              <a:latin typeface="Arial" panose="020B0604020202020204" pitchFamily="34" charset="0"/>
              <a:cs typeface="Arial" panose="020B0604020202020204" pitchFamily="34" charset="0"/>
            </a:endParaRPr>
          </a:p>
        </p:txBody>
      </p:sp>
      <p:sp>
        <p:nvSpPr>
          <p:cNvPr id="18" name="Rounded Rectangle 17"/>
          <p:cNvSpPr/>
          <p:nvPr/>
        </p:nvSpPr>
        <p:spPr>
          <a:xfrm>
            <a:off x="5818904" y="3192025"/>
            <a:ext cx="3629896" cy="1219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Đầu đục</a:t>
            </a:r>
            <a:endParaRPr lang="en-US" sz="4000">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5818904" y="5067612"/>
            <a:ext cx="3629896" cy="12192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Thân đục</a:t>
            </a:r>
            <a:endParaRPr lang="en-US" sz="4000">
              <a:solidFill>
                <a:schemeClr val="bg1"/>
              </a:solidFill>
              <a:latin typeface="Arial" panose="020B0604020202020204" pitchFamily="34" charset="0"/>
              <a:cs typeface="Arial" panose="020B0604020202020204" pitchFamily="34" charset="0"/>
            </a:endParaRPr>
          </a:p>
        </p:txBody>
      </p:sp>
      <p:sp>
        <p:nvSpPr>
          <p:cNvPr id="20" name="Rounded Rectangle 19"/>
          <p:cNvSpPr/>
          <p:nvPr/>
        </p:nvSpPr>
        <p:spPr>
          <a:xfrm>
            <a:off x="5800741" y="6943200"/>
            <a:ext cx="3629896" cy="1219200"/>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Lưỡi cắt</a:t>
            </a:r>
            <a:endParaRPr lang="en-US" sz="4000">
              <a:solidFill>
                <a:schemeClr val="bg1"/>
              </a:solidFill>
              <a:latin typeface="Arial" panose="020B0604020202020204" pitchFamily="34" charset="0"/>
              <a:cs typeface="Arial" panose="020B0604020202020204" pitchFamily="34" charset="0"/>
            </a:endParaRPr>
          </a:p>
        </p:txBody>
      </p:sp>
      <p:grpSp>
        <p:nvGrpSpPr>
          <p:cNvPr id="29" name="Group 28"/>
          <p:cNvGrpSpPr/>
          <p:nvPr/>
        </p:nvGrpSpPr>
        <p:grpSpPr>
          <a:xfrm>
            <a:off x="10429352" y="1769929"/>
            <a:ext cx="7312931" cy="6878771"/>
            <a:chOff x="10429352" y="1769929"/>
            <a:chExt cx="7312931" cy="6878771"/>
          </a:xfrm>
        </p:grpSpPr>
        <p:grpSp>
          <p:nvGrpSpPr>
            <p:cNvPr id="27" name="Group 26"/>
            <p:cNvGrpSpPr/>
            <p:nvPr/>
          </p:nvGrpSpPr>
          <p:grpSpPr>
            <a:xfrm>
              <a:off x="10429352" y="2324100"/>
              <a:ext cx="7312931" cy="6324600"/>
              <a:chOff x="10429352" y="2324100"/>
              <a:chExt cx="7312931" cy="6324600"/>
            </a:xfrm>
          </p:grpSpPr>
          <p:sp>
            <p:nvSpPr>
              <p:cNvPr id="21" name="Folded Corner 20"/>
              <p:cNvSpPr/>
              <p:nvPr/>
            </p:nvSpPr>
            <p:spPr>
              <a:xfrm>
                <a:off x="10429352" y="2324100"/>
                <a:ext cx="7312931" cy="6324600"/>
              </a:xfrm>
              <a:prstGeom prst="foldedCorner">
                <a:avLst/>
              </a:prstGeom>
              <a:solidFill>
                <a:schemeClr val="accent6">
                  <a:lumMod val="20000"/>
                  <a:lumOff val="80000"/>
                </a:schemeClr>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733017" y="2814890"/>
                <a:ext cx="67056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Đục được làm bằng thép có độ cứng cao, lưỡi cắt của đục có thể thẳng hoặc cong.</a:t>
                </a:r>
                <a:endParaRPr lang="en-US" sz="400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7"/>
              <a:stretch>
                <a:fillRect/>
              </a:stretch>
            </p:blipFill>
            <p:spPr>
              <a:xfrm>
                <a:off x="12073961" y="7294353"/>
                <a:ext cx="4023709" cy="926672"/>
              </a:xfrm>
              <a:prstGeom prst="rect">
                <a:avLst/>
              </a:prstGeom>
            </p:spPr>
          </p:pic>
          <p:pic>
            <p:nvPicPr>
              <p:cNvPr id="26" name="Picture 25"/>
              <p:cNvPicPr>
                <a:picLocks noChangeAspect="1"/>
              </p:cNvPicPr>
              <p:nvPr/>
            </p:nvPicPr>
            <p:blipFill>
              <a:blip r:embed="rId8"/>
              <a:stretch>
                <a:fillRect/>
              </a:stretch>
            </p:blipFill>
            <p:spPr>
              <a:xfrm>
                <a:off x="11798573" y="5906790"/>
                <a:ext cx="4517528" cy="1036410"/>
              </a:xfrm>
              <a:prstGeom prst="rect">
                <a:avLst/>
              </a:prstGeom>
            </p:spPr>
          </p:pic>
        </p:gr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7776" y="1769929"/>
              <a:ext cx="1036078" cy="1011540"/>
            </a:xfrm>
            <a:prstGeom prst="rect">
              <a:avLst/>
            </a:prstGeom>
          </p:spPr>
        </p:pic>
      </p:grpSp>
    </p:spTree>
    <p:extLst>
      <p:ext uri="{BB962C8B-B14F-4D97-AF65-F5344CB8AC3E}">
        <p14:creationId xmlns:p14="http://schemas.microsoft.com/office/powerpoint/2010/main" val="3382566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anim calcmode="lin" valueType="num">
                                      <p:cBhvr>
                                        <p:cTn id="35" dur="500" fill="hold"/>
                                        <p:tgtEl>
                                          <p:spTgt spid="29"/>
                                        </p:tgtEl>
                                        <p:attrNameLst>
                                          <p:attrName>ppt_x</p:attrName>
                                        </p:attrNameLst>
                                      </p:cBhvr>
                                      <p:tavLst>
                                        <p:tav tm="0">
                                          <p:val>
                                            <p:strVal val="#ppt_x"/>
                                          </p:val>
                                        </p:tav>
                                        <p:tav tm="100000">
                                          <p:val>
                                            <p:strVal val="#ppt_x"/>
                                          </p:val>
                                        </p:tav>
                                      </p:tavLst>
                                    </p:anim>
                                    <p:anim calcmode="lin" valueType="num">
                                      <p:cBhvr>
                                        <p:cTn id="3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grpSp>
        <p:nvGrpSpPr>
          <p:cNvPr id="9" name="Group 8"/>
          <p:cNvGrpSpPr/>
          <p:nvPr/>
        </p:nvGrpSpPr>
        <p:grpSpPr>
          <a:xfrm>
            <a:off x="652269" y="562349"/>
            <a:ext cx="16835600" cy="1419494"/>
            <a:chOff x="829540" y="1514206"/>
            <a:chExt cx="16835600" cy="1419494"/>
          </a:xfrm>
        </p:grpSpPr>
        <p:sp>
          <p:nvSpPr>
            <p:cNvPr id="12" name="Rectangle 11"/>
            <p:cNvSpPr/>
            <p:nvPr/>
          </p:nvSpPr>
          <p:spPr>
            <a:xfrm>
              <a:off x="2356720" y="1680525"/>
              <a:ext cx="15308420" cy="901593"/>
            </a:xfrm>
            <a:prstGeom prst="rect">
              <a:avLst/>
            </a:prstGeom>
          </p:spPr>
          <p:txBody>
            <a:bodyPr wrap="square">
              <a:spAutoFit/>
            </a:bodyPr>
            <a:lstStyle/>
            <a:p>
              <a:pPr algn="just">
                <a:lnSpc>
                  <a:spcPct val="150000"/>
                </a:lnSpc>
              </a:pPr>
              <a:r>
                <a:rPr lang="vi-VN" sz="4000" i="1" smtClean="0">
                  <a:solidFill>
                    <a:srgbClr val="002060"/>
                  </a:solidFill>
                  <a:latin typeface="Arial" panose="020B0604020202020204" pitchFamily="34" charset="0"/>
                  <a:cs typeface="Arial" panose="020B0604020202020204" pitchFamily="34" charset="0"/>
                </a:rPr>
                <a:t>Q</a:t>
              </a:r>
              <a:r>
                <a:rPr lang="en-US" sz="4000" i="1" smtClean="0">
                  <a:solidFill>
                    <a:srgbClr val="002060"/>
                  </a:solidFill>
                  <a:latin typeface="Arial" panose="020B0604020202020204" pitchFamily="34" charset="0"/>
                  <a:cs typeface="Arial" panose="020B0604020202020204" pitchFamily="34" charset="0"/>
                </a:rPr>
                <a:t>uan </a:t>
              </a:r>
              <a:r>
                <a:rPr lang="en-US" sz="4000" i="1">
                  <a:solidFill>
                    <a:srgbClr val="002060"/>
                  </a:solidFill>
                  <a:latin typeface="Arial" panose="020B0604020202020204" pitchFamily="34" charset="0"/>
                  <a:cs typeface="Arial" panose="020B0604020202020204" pitchFamily="34" charset="0"/>
                </a:rPr>
                <a:t>sát Hình 8.9 </a:t>
              </a:r>
              <a:r>
                <a:rPr lang="en-US" sz="4000" i="1" smtClean="0">
                  <a:solidFill>
                    <a:srgbClr val="002060"/>
                  </a:solidFill>
                  <a:latin typeface="Arial" panose="020B0604020202020204" pitchFamily="34" charset="0"/>
                  <a:cs typeface="Arial" panose="020B0604020202020204" pitchFamily="34" charset="0"/>
                </a:rPr>
                <a:t>SGK </a:t>
              </a:r>
              <a:r>
                <a:rPr lang="en-US" sz="4000" i="1">
                  <a:solidFill>
                    <a:srgbClr val="002060"/>
                  </a:solidFill>
                  <a:latin typeface="Arial" panose="020B0604020202020204" pitchFamily="34" charset="0"/>
                  <a:cs typeface="Arial" panose="020B0604020202020204" pitchFamily="34" charset="0"/>
                </a:rPr>
                <a:t>trang </a:t>
              </a:r>
              <a:r>
                <a:rPr lang="en-US" sz="4000" i="1" smtClean="0">
                  <a:solidFill>
                    <a:srgbClr val="002060"/>
                  </a:solidFill>
                  <a:latin typeface="Arial" panose="020B0604020202020204" pitchFamily="34" charset="0"/>
                  <a:cs typeface="Arial" panose="020B0604020202020204" pitchFamily="34" charset="0"/>
                </a:rPr>
                <a:t>48</a:t>
              </a:r>
              <a:r>
                <a:rPr lang="vi-VN" sz="4000" i="1" smtClean="0">
                  <a:solidFill>
                    <a:srgbClr val="002060"/>
                  </a:solidFill>
                  <a:latin typeface="Arial" panose="020B0604020202020204" pitchFamily="34" charset="0"/>
                  <a:cs typeface="Arial" panose="020B0604020202020204" pitchFamily="34" charset="0"/>
                </a:rPr>
                <a:t>, hãy m</a:t>
              </a:r>
              <a:r>
                <a:rPr lang="en-US" sz="4000" i="1" smtClean="0">
                  <a:solidFill>
                    <a:srgbClr val="002060"/>
                  </a:solidFill>
                  <a:latin typeface="Arial" panose="020B0604020202020204" pitchFamily="34" charset="0"/>
                  <a:cs typeface="Arial" panose="020B0604020202020204" pitchFamily="34" charset="0"/>
                </a:rPr>
                <a:t>ô </a:t>
              </a:r>
              <a:r>
                <a:rPr lang="en-US" sz="4000" i="1">
                  <a:solidFill>
                    <a:srgbClr val="002060"/>
                  </a:solidFill>
                  <a:latin typeface="Arial" panose="020B0604020202020204" pitchFamily="34" charset="0"/>
                  <a:cs typeface="Arial" panose="020B0604020202020204" pitchFamily="34" charset="0"/>
                </a:rPr>
                <a:t>tả cách cầm đục và búa?</a:t>
              </a:r>
            </a:p>
          </p:txBody>
        </p:sp>
        <p:pic>
          <p:nvPicPr>
            <p:cNvPr id="13" name="Picture 12"/>
            <p:cNvPicPr>
              <a:picLocks noChangeAspect="1"/>
            </p:cNvPicPr>
            <p:nvPr/>
          </p:nvPicPr>
          <p:blipFill>
            <a:blip r:embed="rId4"/>
            <a:stretch>
              <a:fillRect/>
            </a:stretch>
          </p:blipFill>
          <p:spPr>
            <a:xfrm>
              <a:off x="829540" y="1514206"/>
              <a:ext cx="1527180" cy="1419494"/>
            </a:xfrm>
            <a:prstGeom prst="rect">
              <a:avLst/>
            </a:prstGeom>
          </p:spPr>
        </p:pic>
      </p:grpSp>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0" y="2324100"/>
            <a:ext cx="12225619" cy="7693379"/>
          </a:xfrm>
          <a:prstGeom prst="rect">
            <a:avLst/>
          </a:prstGeom>
        </p:spPr>
      </p:pic>
    </p:spTree>
    <p:extLst>
      <p:ext uri="{BB962C8B-B14F-4D97-AF65-F5344CB8AC3E}">
        <p14:creationId xmlns:p14="http://schemas.microsoft.com/office/powerpoint/2010/main" val="4165177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a:off x="16002000" y="8082123"/>
            <a:ext cx="2286000" cy="2204877"/>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Rectangle 12"/>
          <p:cNvSpPr/>
          <p:nvPr/>
        </p:nvSpPr>
        <p:spPr>
          <a:xfrm>
            <a:off x="978213" y="668967"/>
            <a:ext cx="5497145" cy="769441"/>
          </a:xfrm>
          <a:prstGeom prst="rect">
            <a:avLst/>
          </a:prstGeom>
        </p:spPr>
        <p:txBody>
          <a:bodyPr wrap="square">
            <a:spAutoFit/>
          </a:bodyPr>
          <a:lstStyle/>
          <a:p>
            <a:pPr algn="just"/>
            <a:r>
              <a:rPr lang="vi-VN" sz="4400" b="1">
                <a:solidFill>
                  <a:srgbClr val="1B6A6D"/>
                </a:solidFill>
                <a:latin typeface="Arial" panose="020B0604020202020204" pitchFamily="34" charset="0"/>
                <a:cs typeface="Arial" panose="020B0604020202020204" pitchFamily="34" charset="0"/>
              </a:rPr>
              <a:t>c</a:t>
            </a:r>
            <a:r>
              <a:rPr lang="vi-VN" sz="4400" b="1" smtClean="0">
                <a:solidFill>
                  <a:srgbClr val="1B6A6D"/>
                </a:solidFill>
                <a:latin typeface="Arial" panose="020B0604020202020204" pitchFamily="34" charset="0"/>
                <a:cs typeface="Arial" panose="020B0604020202020204" pitchFamily="34" charset="0"/>
              </a:rPr>
              <a:t>) Kĩ thuật đục</a:t>
            </a:r>
            <a:endParaRPr lang="vi-VN" sz="4400" b="1">
              <a:solidFill>
                <a:srgbClr val="1B6A6D"/>
              </a:solidFill>
              <a:latin typeface="Arial" panose="020B0604020202020204" pitchFamily="34" charset="0"/>
              <a:cs typeface="Arial" panose="020B0604020202020204" pitchFamily="34" charset="0"/>
            </a:endParaRPr>
          </a:p>
        </p:txBody>
      </p:sp>
      <p:sp>
        <p:nvSpPr>
          <p:cNvPr id="14" name="Rounded Rectangle 13"/>
          <p:cNvSpPr/>
          <p:nvPr/>
        </p:nvSpPr>
        <p:spPr>
          <a:xfrm>
            <a:off x="1055291" y="2089045"/>
            <a:ext cx="4333240" cy="1219200"/>
          </a:xfrm>
          <a:prstGeom prst="roundRect">
            <a:avLst/>
          </a:prstGeom>
          <a:solidFill>
            <a:srgbClr val="E97B3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Cách cầm đục:</a:t>
            </a:r>
            <a:endParaRPr lang="en-US" sz="400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5769531" y="1825251"/>
            <a:ext cx="117348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Vị </a:t>
            </a:r>
            <a:r>
              <a:rPr lang="en-US" sz="4000">
                <a:latin typeface="Arial" panose="020B0604020202020204" pitchFamily="34" charset="0"/>
                <a:cs typeface="Arial" panose="020B0604020202020204" pitchFamily="34" charset="0"/>
              </a:rPr>
              <a:t>trí tay cầm cách đầu tròn của đục 20 - 30 mm.</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Chụm </a:t>
            </a:r>
            <a:r>
              <a:rPr lang="en-US" sz="4000">
                <a:latin typeface="Arial" panose="020B0604020202020204" pitchFamily="34" charset="0"/>
                <a:cs typeface="Arial" panose="020B0604020202020204" pitchFamily="34" charset="0"/>
              </a:rPr>
              <a:t>tay cầm/giữ đục bằng ngón cái cùng ba ngón (ngón giữa, ngón áp út, ngón út) trong khi đó ngón cái cầm hờ.</a:t>
            </a:r>
          </a:p>
        </p:txBody>
      </p:sp>
      <p:sp>
        <p:nvSpPr>
          <p:cNvPr id="16" name="Rounded Rectangle 15"/>
          <p:cNvSpPr/>
          <p:nvPr/>
        </p:nvSpPr>
        <p:spPr>
          <a:xfrm>
            <a:off x="1055291" y="6312564"/>
            <a:ext cx="4333240" cy="1219200"/>
          </a:xfrm>
          <a:prstGeom prst="round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Cách cầm búa:</a:t>
            </a:r>
            <a:endParaRPr lang="en-US" sz="400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5774611" y="5843854"/>
            <a:ext cx="11734800" cy="367158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t>Vị </a:t>
            </a:r>
            <a:r>
              <a:rPr lang="vi-VN" sz="4000"/>
              <a:t>trí cầm cách đầu cán búa 20 - 30 mm.</a:t>
            </a:r>
            <a:endParaRPr lang="en-US" sz="4000"/>
          </a:p>
          <a:p>
            <a:pPr marL="571500" indent="-571500" algn="just">
              <a:lnSpc>
                <a:spcPct val="150000"/>
              </a:lnSpc>
              <a:buFont typeface="Wingdings" panose="05000000000000000000" pitchFamily="2" charset="2"/>
              <a:buChar char="§"/>
            </a:pPr>
            <a:r>
              <a:rPr lang="vi-VN" sz="4000" smtClean="0"/>
              <a:t>Cầm </a:t>
            </a:r>
            <a:r>
              <a:rPr lang="vi-VN" sz="4000"/>
              <a:t>búa theo cách nắm lòng bàn tay: giữ búa bằng ngón cái và 4 ngón còn lại.</a:t>
            </a:r>
            <a:endParaRPr lang="en-US" sz="4000"/>
          </a:p>
          <a:p>
            <a:pPr marL="571500" indent="-571500" algn="just">
              <a:lnSpc>
                <a:spcPct val="150000"/>
              </a:lnSpc>
              <a:buFont typeface="Wingdings" panose="05000000000000000000" pitchFamily="2" charset="2"/>
              <a:buChar char="§"/>
            </a:pPr>
            <a:r>
              <a:rPr lang="vi-VN" sz="4000" smtClean="0"/>
              <a:t>Tay </a:t>
            </a:r>
            <a:r>
              <a:rPr lang="vi-VN" sz="4000"/>
              <a:t>thuận cầm búa, tay còn lại cầm đục.</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1219200" y="3619500"/>
            <a:ext cx="3957966" cy="2526837"/>
          </a:xfrm>
          <a:prstGeom prst="rect">
            <a:avLst/>
          </a:prstGeom>
        </p:spPr>
      </p:pic>
      <p:sp>
        <p:nvSpPr>
          <p:cNvPr id="25" name="Freeform 9"/>
          <p:cNvSpPr/>
          <p:nvPr/>
        </p:nvSpPr>
        <p:spPr>
          <a:xfrm flipH="1">
            <a:off x="16763062" y="-108082"/>
            <a:ext cx="1524938" cy="147082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265263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4" grpId="0"/>
      <p:bldP spid="16"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856708" y="-5507"/>
            <a:ext cx="15446386" cy="10292507"/>
          </a:xfrm>
          <a:prstGeom prst="rect">
            <a:avLst/>
          </a:prstGeom>
        </p:spPr>
      </p:pic>
      <p:sp>
        <p:nvSpPr>
          <p:cNvPr id="20" name="Freeform 3"/>
          <p:cNvSpPr/>
          <p:nvPr/>
        </p:nvSpPr>
        <p:spPr>
          <a:xfrm>
            <a:off x="6477000" y="-19093"/>
            <a:ext cx="11811000" cy="10325184"/>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4"/>
            <a:srcRect/>
            <a:stretch>
              <a:fillRect l="-2" t="-184" r="-31953" b="184"/>
            </a:stretch>
          </a:blipFill>
        </p:spPr>
      </p:sp>
      <p:grpSp>
        <p:nvGrpSpPr>
          <p:cNvPr id="3" name="Group 3"/>
          <p:cNvGrpSpPr/>
          <p:nvPr/>
        </p:nvGrpSpPr>
        <p:grpSpPr>
          <a:xfrm rot="1233270">
            <a:off x="-2536514" y="-5024730"/>
            <a:ext cx="11252782" cy="16752137"/>
            <a:chOff x="0" y="0"/>
            <a:chExt cx="2963696" cy="4412085"/>
          </a:xfrm>
        </p:grpSpPr>
        <p:sp>
          <p:nvSpPr>
            <p:cNvPr id="4" name="Freeform 4"/>
            <p:cNvSpPr/>
            <p:nvPr/>
          </p:nvSpPr>
          <p:spPr>
            <a:xfrm>
              <a:off x="0" y="0"/>
              <a:ext cx="2963696" cy="4412085"/>
            </a:xfrm>
            <a:custGeom>
              <a:avLst/>
              <a:gdLst/>
              <a:ahLst/>
              <a:cxnLst/>
              <a:rect l="l" t="t" r="r" b="b"/>
              <a:pathLst>
                <a:path w="2963696" h="4412085">
                  <a:moveTo>
                    <a:pt x="0" y="0"/>
                  </a:moveTo>
                  <a:lnTo>
                    <a:pt x="2963696" y="0"/>
                  </a:lnTo>
                  <a:lnTo>
                    <a:pt x="2963696" y="4412085"/>
                  </a:lnTo>
                  <a:lnTo>
                    <a:pt x="0" y="4412085"/>
                  </a:lnTo>
                  <a:close/>
                </a:path>
              </a:pathLst>
            </a:custGeom>
            <a:solidFill>
              <a:srgbClr val="1B6A6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163194">
            <a:off x="10775944" y="-885891"/>
            <a:ext cx="400839" cy="12239593"/>
            <a:chOff x="0" y="0"/>
            <a:chExt cx="105571" cy="3223597"/>
          </a:xfrm>
        </p:grpSpPr>
        <p:sp>
          <p:nvSpPr>
            <p:cNvPr id="7" name="Freeform 7"/>
            <p:cNvSpPr/>
            <p:nvPr/>
          </p:nvSpPr>
          <p:spPr>
            <a:xfrm>
              <a:off x="0" y="0"/>
              <a:ext cx="105571" cy="3223597"/>
            </a:xfrm>
            <a:custGeom>
              <a:avLst/>
              <a:gdLst/>
              <a:ahLst/>
              <a:cxnLst/>
              <a:rect l="l" t="t" r="r" b="b"/>
              <a:pathLst>
                <a:path w="105571" h="3223597">
                  <a:moveTo>
                    <a:pt x="0" y="0"/>
                  </a:moveTo>
                  <a:lnTo>
                    <a:pt x="105571" y="0"/>
                  </a:lnTo>
                  <a:lnTo>
                    <a:pt x="105571" y="3223597"/>
                  </a:lnTo>
                  <a:lnTo>
                    <a:pt x="0" y="3223597"/>
                  </a:lnTo>
                  <a:close/>
                </a:path>
              </a:pathLst>
            </a:custGeom>
            <a:solidFill>
              <a:srgbClr val="1B6A6D"/>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163194">
            <a:off x="14631811" y="-1228337"/>
            <a:ext cx="422097" cy="12743673"/>
            <a:chOff x="0" y="0"/>
            <a:chExt cx="111170" cy="3356358"/>
          </a:xfrm>
        </p:grpSpPr>
        <p:sp>
          <p:nvSpPr>
            <p:cNvPr id="10" name="Freeform 10"/>
            <p:cNvSpPr/>
            <p:nvPr/>
          </p:nvSpPr>
          <p:spPr>
            <a:xfrm>
              <a:off x="0" y="0"/>
              <a:ext cx="111170" cy="3356358"/>
            </a:xfrm>
            <a:custGeom>
              <a:avLst/>
              <a:gdLst/>
              <a:ahLst/>
              <a:cxnLst/>
              <a:rect l="l" t="t" r="r" b="b"/>
              <a:pathLst>
                <a:path w="111170" h="3356358">
                  <a:moveTo>
                    <a:pt x="0" y="0"/>
                  </a:moveTo>
                  <a:lnTo>
                    <a:pt x="111170" y="0"/>
                  </a:lnTo>
                  <a:lnTo>
                    <a:pt x="111170" y="3356358"/>
                  </a:lnTo>
                  <a:lnTo>
                    <a:pt x="0" y="3356358"/>
                  </a:lnTo>
                  <a:close/>
                </a:path>
              </a:pathLst>
            </a:custGeom>
            <a:solidFill>
              <a:srgbClr val="1B6A6D"/>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163194">
            <a:off x="16985862" y="2880812"/>
            <a:ext cx="2628817" cy="12743673"/>
            <a:chOff x="0" y="0"/>
            <a:chExt cx="692363" cy="3356358"/>
          </a:xfrm>
        </p:grpSpPr>
        <p:sp>
          <p:nvSpPr>
            <p:cNvPr id="13" name="Freeform 13"/>
            <p:cNvSpPr/>
            <p:nvPr/>
          </p:nvSpPr>
          <p:spPr>
            <a:xfrm>
              <a:off x="0" y="0"/>
              <a:ext cx="692363" cy="3356358"/>
            </a:xfrm>
            <a:custGeom>
              <a:avLst/>
              <a:gdLst/>
              <a:ahLst/>
              <a:cxnLst/>
              <a:rect l="l" t="t" r="r" b="b"/>
              <a:pathLst>
                <a:path w="692363" h="3356358">
                  <a:moveTo>
                    <a:pt x="0" y="0"/>
                  </a:moveTo>
                  <a:lnTo>
                    <a:pt x="692363" y="0"/>
                  </a:lnTo>
                  <a:lnTo>
                    <a:pt x="692363" y="3356358"/>
                  </a:lnTo>
                  <a:lnTo>
                    <a:pt x="0" y="3356358"/>
                  </a:lnTo>
                  <a:close/>
                </a:path>
              </a:pathLst>
            </a:custGeom>
            <a:solidFill>
              <a:srgbClr val="1B6A6D"/>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 name="Group 1"/>
          <p:cNvGrpSpPr/>
          <p:nvPr/>
        </p:nvGrpSpPr>
        <p:grpSpPr>
          <a:xfrm>
            <a:off x="1480295" y="1845901"/>
            <a:ext cx="15224289" cy="7013987"/>
            <a:chOff x="989517" y="1710912"/>
            <a:chExt cx="15224289" cy="7013987"/>
          </a:xfrm>
        </p:grpSpPr>
        <p:grpSp>
          <p:nvGrpSpPr>
            <p:cNvPr id="15" name="Group 15"/>
            <p:cNvGrpSpPr/>
            <p:nvPr/>
          </p:nvGrpSpPr>
          <p:grpSpPr>
            <a:xfrm>
              <a:off x="989517" y="1710912"/>
              <a:ext cx="15224289" cy="7013987"/>
              <a:chOff x="0" y="0"/>
              <a:chExt cx="2147683" cy="1264248"/>
            </a:xfrm>
          </p:grpSpPr>
          <p:sp>
            <p:nvSpPr>
              <p:cNvPr id="16" name="Freeform 16"/>
              <p:cNvSpPr/>
              <p:nvPr/>
            </p:nvSpPr>
            <p:spPr>
              <a:xfrm>
                <a:off x="0" y="0"/>
                <a:ext cx="2147683" cy="1264248"/>
              </a:xfrm>
              <a:custGeom>
                <a:avLst/>
                <a:gdLst/>
                <a:ahLst/>
                <a:cxnLst/>
                <a:rect l="l" t="t" r="r" b="b"/>
                <a:pathLst>
                  <a:path w="2147683" h="1264248">
                    <a:moveTo>
                      <a:pt x="0" y="0"/>
                    </a:moveTo>
                    <a:lnTo>
                      <a:pt x="2147683" y="0"/>
                    </a:lnTo>
                    <a:lnTo>
                      <a:pt x="2147683" y="1264248"/>
                    </a:lnTo>
                    <a:lnTo>
                      <a:pt x="0" y="1264248"/>
                    </a:lnTo>
                    <a:close/>
                  </a:path>
                </a:pathLst>
              </a:custGeom>
              <a:solidFill>
                <a:srgbClr val="EB8547"/>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381632" y="3171603"/>
              <a:ext cx="14236160" cy="4062651"/>
            </a:xfrm>
            <a:prstGeom prst="rect">
              <a:avLst/>
            </a:prstGeom>
          </p:spPr>
          <p:txBody>
            <a:bodyPr wrap="square" lIns="0" tIns="0" rIns="0" bIns="0" rtlCol="0" anchor="t">
              <a:spAutoFit/>
            </a:bodyPr>
            <a:lstStyle/>
            <a:p>
              <a:pPr algn="ctr">
                <a:lnSpc>
                  <a:spcPct val="150000"/>
                </a:lnSpc>
              </a:pPr>
              <a:r>
                <a:rPr lang="vi-VN" sz="8800" b="1" smtClean="0">
                  <a:solidFill>
                    <a:srgbClr val="FFFFFF"/>
                  </a:solidFill>
                  <a:latin typeface="Arial" panose="020B0604020202020204" pitchFamily="34" charset="0"/>
                  <a:cs typeface="Arial" panose="020B0604020202020204" pitchFamily="34" charset="0"/>
                </a:rPr>
                <a:t>BÀI 8: GIA CÔNG CƠ KHÍ BẰNG TAY</a:t>
              </a:r>
              <a:endParaRPr lang="en-US" sz="8800"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Rounded Rectangle 28"/>
          <p:cNvSpPr/>
          <p:nvPr/>
        </p:nvSpPr>
        <p:spPr>
          <a:xfrm>
            <a:off x="1311074" y="647700"/>
            <a:ext cx="3718126" cy="1219200"/>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Tư thế đục:</a:t>
            </a:r>
            <a:endParaRPr lang="en-US" sz="400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311074" y="2056158"/>
            <a:ext cx="15392400" cy="1015663"/>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Nên chọn vị trí đứng sao cho lực đánh vuông góc với má kẹp ê tô.</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30767" y="3261079"/>
            <a:ext cx="12026466" cy="6853219"/>
          </a:xfrm>
          <a:prstGeom prst="rect">
            <a:avLst/>
          </a:prstGeom>
        </p:spPr>
      </p:pic>
    </p:spTree>
    <p:extLst>
      <p:ext uri="{BB962C8B-B14F-4D97-AF65-F5344CB8AC3E}">
        <p14:creationId xmlns:p14="http://schemas.microsoft.com/office/powerpoint/2010/main" val="16066220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8" name="Picture 7"/>
          <p:cNvPicPr>
            <a:picLocks noChangeAspect="1"/>
          </p:cNvPicPr>
          <p:nvPr/>
        </p:nvPicPr>
        <p:blipFill>
          <a:blip r:embed="rId6"/>
          <a:stretch>
            <a:fillRect/>
          </a:stretch>
        </p:blipFill>
        <p:spPr>
          <a:xfrm>
            <a:off x="12035904" y="4991100"/>
            <a:ext cx="6252096" cy="4919599"/>
          </a:xfrm>
          <a:prstGeom prst="rect">
            <a:avLst/>
          </a:prstGeom>
        </p:spPr>
      </p:pic>
      <p:sp>
        <p:nvSpPr>
          <p:cNvPr id="17" name="Rounded Rectangle 16"/>
          <p:cNvSpPr/>
          <p:nvPr/>
        </p:nvSpPr>
        <p:spPr>
          <a:xfrm>
            <a:off x="1311074" y="647700"/>
            <a:ext cx="3718126" cy="1219200"/>
          </a:xfrm>
          <a:prstGeom prst="roundRect">
            <a:avLst/>
          </a:prstGeom>
          <a:solidFill>
            <a:schemeClr val="accent4"/>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Đánh búa:</a:t>
            </a:r>
            <a:endParaRPr lang="en-US" sz="400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026159" y="2174240"/>
            <a:ext cx="12877800" cy="414466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Bắt đầu đục: Để lưỡi đục sát vào mép phôi, cách mặt trên của vật từ 0,5 đến 1mm. Đánh búa nhẹ nhàng để cho đục bám vào vật khoảng 0,5 mm. Nâng đục cho đục nghiệng so với mặt phẳng nằm ngang một góc 30 - 35</a:t>
            </a:r>
            <a:r>
              <a:rPr lang="vi-VN" sz="3600" baseline="30000" smtClean="0">
                <a:latin typeface="Arial" panose="020B0604020202020204" pitchFamily="34" charset="0"/>
                <a:cs typeface="Arial" panose="020B0604020202020204" pitchFamily="34" charset="0"/>
              </a:rPr>
              <a:t>o</a:t>
            </a:r>
            <a:r>
              <a:rPr lang="vi-VN" sz="3600" smtClean="0">
                <a:latin typeface="Arial" panose="020B0604020202020204" pitchFamily="34" charset="0"/>
                <a:cs typeface="Arial" panose="020B0604020202020204" pitchFamily="34" charset="0"/>
              </a:rPr>
              <a:t>. Sau đó đánh búa mạnh và đều.</a:t>
            </a:r>
          </a:p>
        </p:txBody>
      </p:sp>
      <p:sp>
        <p:nvSpPr>
          <p:cNvPr id="12" name="Rectangle 11"/>
          <p:cNvSpPr/>
          <p:nvPr/>
        </p:nvSpPr>
        <p:spPr>
          <a:xfrm>
            <a:off x="1026159" y="6406640"/>
            <a:ext cx="10549695" cy="3416320"/>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3600">
                <a:solidFill>
                  <a:prstClr val="black"/>
                </a:solidFill>
                <a:cs typeface="Arial" panose="020B0604020202020204" pitchFamily="34" charset="0"/>
              </a:rPr>
              <a:t>Khi chặt đứt, cần đục vuông góc với mặt phẳng nằm ngang.</a:t>
            </a:r>
          </a:p>
          <a:p>
            <a:pPr marL="571500" lvl="0" indent="-571500" algn="just">
              <a:lnSpc>
                <a:spcPct val="150000"/>
              </a:lnSpc>
              <a:buFont typeface="Wingdings" panose="05000000000000000000" pitchFamily="2" charset="2"/>
              <a:buChar char="§"/>
            </a:pPr>
            <a:r>
              <a:rPr lang="vi-VN" sz="3600">
                <a:solidFill>
                  <a:prstClr val="black"/>
                </a:solidFill>
                <a:cs typeface="Arial" panose="020B0604020202020204" pitchFamily="34" charset="0"/>
              </a:rPr>
              <a:t>Kết thúc đục: Khi đục gần đứt phải giảm dần lực đánh búa.</a:t>
            </a:r>
            <a:endParaRPr lang="en-US" sz="3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92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4">
              <a:alphaModFix amt="50000"/>
              <a:extLst>
                <a:ext uri="{96DAC541-7B7A-43D3-8B79-37D633B846F1}">
                  <asvg:svgBlip xmlns="" xmlns:asvg="http://schemas.microsoft.com/office/drawing/2016/SVG/main" r:embed="rId5"/>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4">
              <a:alphaModFix amt="50000"/>
              <a:extLst>
                <a:ext uri="{96DAC541-7B7A-43D3-8B79-37D633B846F1}">
                  <asvg:svgBlip xmlns="" xmlns:asvg="http://schemas.microsoft.com/office/drawing/2016/SVG/main" r:embed="rId5"/>
                </a:ext>
              </a:extLst>
            </a:blip>
            <a:stretch>
              <a:fillRect l="-27217"/>
            </a:stretch>
          </a:blipFill>
        </p:spPr>
      </p:sp>
      <p:grpSp>
        <p:nvGrpSpPr>
          <p:cNvPr id="7" name="Group 7"/>
          <p:cNvGrpSpPr/>
          <p:nvPr/>
        </p:nvGrpSpPr>
        <p:grpSpPr>
          <a:xfrm rot="-5400000">
            <a:off x="-5484254"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1717802"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p:cNvSpPr txBox="1"/>
          <p:nvPr/>
        </p:nvSpPr>
        <p:spPr>
          <a:xfrm>
            <a:off x="3626593" y="723900"/>
            <a:ext cx="11082552" cy="707886"/>
          </a:xfrm>
          <a:prstGeom prst="rect">
            <a:avLst/>
          </a:prstGeom>
          <a:noFill/>
        </p:spPr>
        <p:txBody>
          <a:bodyPr wrap="square" rtlCol="0">
            <a:spAutoFit/>
          </a:bodyPr>
          <a:lstStyle/>
          <a:p>
            <a:pPr algn="ctr">
              <a:buClr>
                <a:srgbClr val="000000"/>
              </a:buClr>
              <a:buFont typeface="Arial"/>
              <a:buNone/>
            </a:pPr>
            <a:r>
              <a:rPr lang="vi-VN" sz="4000" b="1" kern="0">
                <a:solidFill>
                  <a:srgbClr val="EFA857">
                    <a:lumMod val="50000"/>
                  </a:srgbClr>
                </a:solidFill>
                <a:cs typeface="Arial"/>
                <a:sym typeface="Arial"/>
              </a:rPr>
              <a:t>Video mô tả </a:t>
            </a:r>
            <a:r>
              <a:rPr lang="vi-VN" sz="4000" b="1" kern="0" smtClean="0">
                <a:solidFill>
                  <a:srgbClr val="EFA857">
                    <a:lumMod val="50000"/>
                  </a:srgbClr>
                </a:solidFill>
                <a:cs typeface="Arial"/>
                <a:sym typeface="Arial"/>
              </a:rPr>
              <a:t>cách cầm búa và đục</a:t>
            </a:r>
            <a:endParaRPr lang="en-US" sz="4000" b="1" kern="0">
              <a:solidFill>
                <a:srgbClr val="EFA857">
                  <a:lumMod val="50000"/>
                </a:srgbClr>
              </a:solidFill>
              <a:cs typeface="Arial"/>
              <a:sym typeface="Arial"/>
            </a:endParaRPr>
          </a:p>
        </p:txBody>
      </p:sp>
      <p:pic>
        <p:nvPicPr>
          <p:cNvPr id="13" name="ĐỤC KIM LOẠI (CÔNG NGHỆ 8 - PHẦN CƠ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72313" y="1714500"/>
            <a:ext cx="10837545" cy="8128159"/>
          </a:xfrm>
          <a:prstGeom prst="rect">
            <a:avLst/>
          </a:prstGeom>
        </p:spPr>
      </p:pic>
    </p:spTree>
    <p:extLst>
      <p:ext uri="{BB962C8B-B14F-4D97-AF65-F5344CB8AC3E}">
        <p14:creationId xmlns:p14="http://schemas.microsoft.com/office/powerpoint/2010/main" val="368451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Rectangle 19"/>
          <p:cNvSpPr/>
          <p:nvPr/>
        </p:nvSpPr>
        <p:spPr>
          <a:xfrm>
            <a:off x="978213" y="668967"/>
            <a:ext cx="5497145" cy="769441"/>
          </a:xfrm>
          <a:prstGeom prst="rect">
            <a:avLst/>
          </a:prstGeom>
        </p:spPr>
        <p:txBody>
          <a:bodyPr wrap="square">
            <a:spAutoFit/>
          </a:bodyPr>
          <a:lstStyle/>
          <a:p>
            <a:pPr algn="just"/>
            <a:r>
              <a:rPr lang="vi-VN" sz="4400" b="1" smtClean="0">
                <a:solidFill>
                  <a:srgbClr val="1B6A6D"/>
                </a:solidFill>
                <a:latin typeface="Arial" panose="020B0604020202020204" pitchFamily="34" charset="0"/>
                <a:cs typeface="Arial" panose="020B0604020202020204" pitchFamily="34" charset="0"/>
              </a:rPr>
              <a:t>d) An toàn khi đục</a:t>
            </a:r>
            <a:endParaRPr lang="vi-VN" sz="4400" b="1">
              <a:solidFill>
                <a:srgbClr val="1B6A6D"/>
              </a:solidFill>
              <a:latin typeface="Arial" panose="020B0604020202020204" pitchFamily="34" charset="0"/>
              <a:cs typeface="Arial" panose="020B0604020202020204" pitchFamily="34" charset="0"/>
            </a:endParaRPr>
          </a:p>
        </p:txBody>
      </p:sp>
      <p:grpSp>
        <p:nvGrpSpPr>
          <p:cNvPr id="24" name="Group 23"/>
          <p:cNvGrpSpPr/>
          <p:nvPr/>
        </p:nvGrpSpPr>
        <p:grpSpPr>
          <a:xfrm>
            <a:off x="1138355" y="3022972"/>
            <a:ext cx="4517250" cy="3305054"/>
            <a:chOff x="612614" y="1011215"/>
            <a:chExt cx="2258625" cy="1652527"/>
          </a:xfrm>
        </p:grpSpPr>
        <p:sp>
          <p:nvSpPr>
            <p:cNvPr id="25" name="Rounded Rectangle 24"/>
            <p:cNvSpPr/>
            <p:nvPr/>
          </p:nvSpPr>
          <p:spPr>
            <a:xfrm>
              <a:off x="612614" y="1269399"/>
              <a:ext cx="2258625" cy="1394343"/>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lang="vi-VN" sz="4000" kern="0">
                  <a:solidFill>
                    <a:srgbClr val="000000"/>
                  </a:solidFill>
                  <a:latin typeface="Arial" panose="020B0604020202020204" pitchFamily="34" charset="0"/>
                  <a:cs typeface="Arial" panose="020B0604020202020204" pitchFamily="34" charset="0"/>
                  <a:sym typeface="Arial"/>
                </a:rPr>
                <a:t>S</a:t>
              </a:r>
              <a:r>
                <a:rPr kumimoji="0" lang="vi-VN" sz="4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ử</a:t>
              </a:r>
              <a:r>
                <a:rPr kumimoji="0" lang="vi-VN" sz="4000" b="0" i="0" u="none" strike="noStrike" kern="0" cap="none" spc="0" normalizeH="0" noProof="0" smtClean="0">
                  <a:ln>
                    <a:noFill/>
                  </a:ln>
                  <a:solidFill>
                    <a:srgbClr val="000000"/>
                  </a:solidFill>
                  <a:effectLst/>
                  <a:uLnTx/>
                  <a:uFillTx/>
                  <a:latin typeface="Arial" panose="020B0604020202020204" pitchFamily="34" charset="0"/>
                  <a:cs typeface="Arial" panose="020B0604020202020204" pitchFamily="34" charset="0"/>
                  <a:sym typeface="Arial"/>
                </a:rPr>
                <a:t> dụng </a:t>
              </a:r>
              <a:r>
                <a:rPr kumimoji="0" lang="vi-VN" sz="4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bảo hộ an toàn</a:t>
              </a:r>
              <a:r>
                <a:rPr kumimoji="0" lang="vi-VN" sz="4000" b="0" i="0" u="none" strike="noStrike" kern="0" cap="none" spc="0" normalizeH="0" noProof="0" smtClean="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4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lao động</a:t>
              </a:r>
              <a:endParaRPr kumimoji="0" lang="en-US" sz="4000" b="0" i="0"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sp>
          <p:nvSpPr>
            <p:cNvPr id="26" name="Oval 25"/>
            <p:cNvSpPr/>
            <p:nvPr/>
          </p:nvSpPr>
          <p:spPr>
            <a:xfrm>
              <a:off x="1483742" y="1011215"/>
              <a:ext cx="516367" cy="516367"/>
            </a:xfrm>
            <a:prstGeom prst="ellipse">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rPr>
                <a:t>1</a:t>
              </a:r>
              <a:endParaRPr kumimoji="0" lang="en-US" sz="4000" b="1" i="0" u="none" strike="noStrike" kern="0" cap="none" spc="0" normalizeH="0" baseline="0" noProof="0" smtClean="0">
                <a:ln>
                  <a:noFill/>
                </a:ln>
                <a:solidFill>
                  <a:srgbClr val="FFFFFF"/>
                </a:solidFill>
                <a:effectLst/>
                <a:uLnTx/>
                <a:uFillTx/>
                <a:latin typeface="Arial"/>
                <a:cs typeface="Arial" panose="020B0604020202020204" pitchFamily="34" charset="0"/>
                <a:sym typeface="Arial"/>
              </a:endParaRPr>
            </a:p>
          </p:txBody>
        </p:sp>
      </p:grpSp>
      <p:grpSp>
        <p:nvGrpSpPr>
          <p:cNvPr id="27" name="Group 26"/>
          <p:cNvGrpSpPr/>
          <p:nvPr/>
        </p:nvGrpSpPr>
        <p:grpSpPr>
          <a:xfrm>
            <a:off x="6967734" y="2983086"/>
            <a:ext cx="4649366" cy="3337116"/>
            <a:chOff x="159326" y="995184"/>
            <a:chExt cx="2324683" cy="1668558"/>
          </a:xfrm>
        </p:grpSpPr>
        <p:sp>
          <p:nvSpPr>
            <p:cNvPr id="28" name="Rounded Rectangle 27"/>
            <p:cNvSpPr/>
            <p:nvPr/>
          </p:nvSpPr>
          <p:spPr>
            <a:xfrm>
              <a:off x="159326" y="1269399"/>
              <a:ext cx="2324683" cy="1394343"/>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
                  <a:srgbClr val="000000"/>
                </a:buClr>
              </a:pPr>
              <a:r>
                <a:rPr lang="vi-VN" sz="4000" smtClean="0"/>
                <a:t>Dùng búa và đục đảm bảo kĩ thuật</a:t>
              </a:r>
              <a:endParaRPr kumimoji="0" lang="en-US" sz="4000" b="0" i="0"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sp>
          <p:nvSpPr>
            <p:cNvPr id="29" name="Oval 28"/>
            <p:cNvSpPr/>
            <p:nvPr/>
          </p:nvSpPr>
          <p:spPr>
            <a:xfrm>
              <a:off x="1084322" y="995184"/>
              <a:ext cx="516367" cy="516367"/>
            </a:xfrm>
            <a:prstGeom prst="ellipse">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sym typeface="Arial"/>
                </a:rPr>
                <a:t>2</a:t>
              </a:r>
              <a:endParaRPr kumimoji="0" lang="en-US" sz="4000" b="1" i="0" u="none" strike="noStrike" kern="0" cap="none" spc="0" normalizeH="0" baseline="0" noProof="0" smtClean="0">
                <a:ln>
                  <a:noFill/>
                </a:ln>
                <a:solidFill>
                  <a:srgbClr val="FFFFFF"/>
                </a:solidFill>
                <a:effectLst/>
                <a:uLnTx/>
                <a:uFillTx/>
                <a:latin typeface="Arial"/>
                <a:cs typeface="Arial" panose="020B0604020202020204" pitchFamily="34" charset="0"/>
                <a:sym typeface="Arial"/>
              </a:endParaRPr>
            </a:p>
          </p:txBody>
        </p:sp>
      </p:grpSp>
      <p:grpSp>
        <p:nvGrpSpPr>
          <p:cNvPr id="30" name="Group 29"/>
          <p:cNvGrpSpPr/>
          <p:nvPr/>
        </p:nvGrpSpPr>
        <p:grpSpPr>
          <a:xfrm>
            <a:off x="2013646" y="6399602"/>
            <a:ext cx="6409382" cy="3438868"/>
            <a:chOff x="624766" y="800202"/>
            <a:chExt cx="3204691" cy="1719434"/>
          </a:xfrm>
        </p:grpSpPr>
        <p:sp>
          <p:nvSpPr>
            <p:cNvPr id="31" name="Rounded Rectangle 30"/>
            <p:cNvSpPr/>
            <p:nvPr/>
          </p:nvSpPr>
          <p:spPr>
            <a:xfrm>
              <a:off x="624766" y="1057489"/>
              <a:ext cx="3204691" cy="1462147"/>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
                  <a:srgbClr val="000000"/>
                </a:buClr>
              </a:pPr>
              <a:r>
                <a:rPr lang="vi-VN" sz="4000" smtClean="0"/>
                <a:t>Phải có lưới chắn phoi ở phía đối diện người đục</a:t>
              </a:r>
              <a:endParaRPr kumimoji="0" lang="en-US" sz="4000" b="0" i="0"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sp>
          <p:nvSpPr>
            <p:cNvPr id="32" name="Oval 31"/>
            <p:cNvSpPr/>
            <p:nvPr/>
          </p:nvSpPr>
          <p:spPr>
            <a:xfrm>
              <a:off x="2039812" y="800202"/>
              <a:ext cx="516367" cy="516367"/>
            </a:xfrm>
            <a:prstGeom prst="ellipse">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vi-VN" sz="4000" b="1" kern="0">
                  <a:solidFill>
                    <a:srgbClr val="FFFFFF"/>
                  </a:solidFill>
                  <a:latin typeface="Arial" panose="020B0604020202020204" pitchFamily="34" charset="0"/>
                  <a:cs typeface="Arial" panose="020B0604020202020204" pitchFamily="34" charset="0"/>
                  <a:sym typeface="Arial"/>
                </a:rPr>
                <a:t>4</a:t>
              </a:r>
              <a:endParaRPr kumimoji="0" lang="en-US" sz="4000" b="1" i="0" u="none" strike="noStrike" kern="0" cap="none" spc="0" normalizeH="0" baseline="0" noProof="0" smtClean="0">
                <a:ln>
                  <a:noFill/>
                </a:ln>
                <a:solidFill>
                  <a:srgbClr val="FFFFFF"/>
                </a:solidFill>
                <a:effectLst/>
                <a:uLnTx/>
                <a:uFillTx/>
                <a:latin typeface="Arial"/>
                <a:cs typeface="Arial" panose="020B0604020202020204" pitchFamily="34" charset="0"/>
                <a:sym typeface="Arial"/>
              </a:endParaRPr>
            </a:p>
          </p:txBody>
        </p:sp>
      </p:grpSp>
      <p:pic>
        <p:nvPicPr>
          <p:cNvPr id="39" name="Picture 38"/>
          <p:cNvPicPr>
            <a:picLocks noChangeAspect="1"/>
          </p:cNvPicPr>
          <p:nvPr/>
        </p:nvPicPr>
        <p:blipFill>
          <a:blip r:embed="rId6"/>
          <a:stretch>
            <a:fillRect/>
          </a:stretch>
        </p:blipFill>
        <p:spPr>
          <a:xfrm flipH="1">
            <a:off x="15401393" y="7673482"/>
            <a:ext cx="2886607" cy="1842863"/>
          </a:xfrm>
          <a:prstGeom prst="rect">
            <a:avLst/>
          </a:prstGeom>
        </p:spPr>
      </p:pic>
      <p:grpSp>
        <p:nvGrpSpPr>
          <p:cNvPr id="6" name="Group 5"/>
          <p:cNvGrpSpPr/>
          <p:nvPr/>
        </p:nvGrpSpPr>
        <p:grpSpPr>
          <a:xfrm>
            <a:off x="1113971" y="1438408"/>
            <a:ext cx="11284028" cy="1820805"/>
            <a:chOff x="1113971" y="1438408"/>
            <a:chExt cx="11284028" cy="1820805"/>
          </a:xfrm>
        </p:grpSpPr>
        <p:sp>
          <p:nvSpPr>
            <p:cNvPr id="22" name="Rectangle 21"/>
            <p:cNvSpPr/>
            <p:nvPr/>
          </p:nvSpPr>
          <p:spPr>
            <a:xfrm>
              <a:off x="2601727" y="1952982"/>
              <a:ext cx="9796272" cy="707886"/>
            </a:xfrm>
            <a:prstGeom prst="rect">
              <a:avLst/>
            </a:prstGeom>
          </p:spPr>
          <p:txBody>
            <a:bodyPr wrap="none">
              <a:spAutoFit/>
            </a:bodyPr>
            <a:lstStyle/>
            <a:p>
              <a:pPr algn="ctr"/>
              <a:r>
                <a:rPr lang="vi-VN" sz="4000" i="1">
                  <a:solidFill>
                    <a:srgbClr val="002060"/>
                  </a:solidFill>
                  <a:latin typeface="Arial" panose="020B0604020202020204" pitchFamily="34" charset="0"/>
                  <a:cs typeface="Arial" panose="020B0604020202020204" pitchFamily="34" charset="0"/>
                </a:rPr>
                <a:t>Nêu các quy định an toàn khi đục kim loại.</a:t>
              </a:r>
              <a:endParaRPr lang="en-US" sz="4000">
                <a:solidFill>
                  <a:srgbClr val="002060"/>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113971" y="1438408"/>
              <a:ext cx="1581778" cy="1820805"/>
            </a:xfrm>
            <a:prstGeom prst="rect">
              <a:avLst/>
            </a:prstGeom>
          </p:spPr>
        </p:pic>
      </p:grpSp>
      <p:grpSp>
        <p:nvGrpSpPr>
          <p:cNvPr id="41" name="Group 40"/>
          <p:cNvGrpSpPr/>
          <p:nvPr/>
        </p:nvGrpSpPr>
        <p:grpSpPr>
          <a:xfrm>
            <a:off x="12909974" y="3016106"/>
            <a:ext cx="4089218" cy="3383496"/>
            <a:chOff x="1220711" y="1094479"/>
            <a:chExt cx="2044609" cy="1691748"/>
          </a:xfrm>
        </p:grpSpPr>
        <p:sp>
          <p:nvSpPr>
            <p:cNvPr id="42" name="Rounded Rectangle 41"/>
            <p:cNvSpPr/>
            <p:nvPr/>
          </p:nvSpPr>
          <p:spPr>
            <a:xfrm>
              <a:off x="1220711" y="1323186"/>
              <a:ext cx="2044609" cy="1463041"/>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
                  <a:srgbClr val="000000"/>
                </a:buClr>
              </a:pPr>
              <a:r>
                <a:rPr lang="vi-VN" sz="4000" smtClean="0"/>
                <a:t>Kẹp chặt phôi vào ê tô</a:t>
              </a:r>
              <a:endParaRPr kumimoji="0" lang="en-US" sz="4000" b="0" i="0"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sp>
          <p:nvSpPr>
            <p:cNvPr id="43" name="Oval 42"/>
            <p:cNvSpPr/>
            <p:nvPr/>
          </p:nvSpPr>
          <p:spPr>
            <a:xfrm>
              <a:off x="2011914" y="1094479"/>
              <a:ext cx="516367" cy="516367"/>
            </a:xfrm>
            <a:prstGeom prst="ellipse">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vi-VN" sz="4000" b="1" kern="0">
                  <a:solidFill>
                    <a:srgbClr val="FFFFFF"/>
                  </a:solidFill>
                  <a:latin typeface="Arial" panose="020B0604020202020204" pitchFamily="34" charset="0"/>
                  <a:cs typeface="Arial" panose="020B0604020202020204" pitchFamily="34" charset="0"/>
                  <a:sym typeface="Arial"/>
                </a:rPr>
                <a:t>3</a:t>
              </a:r>
              <a:endParaRPr kumimoji="0" lang="en-US" sz="4000" b="1" i="0" u="none" strike="noStrike" kern="0" cap="none" spc="0" normalizeH="0" baseline="0" noProof="0" smtClean="0">
                <a:ln>
                  <a:noFill/>
                </a:ln>
                <a:solidFill>
                  <a:srgbClr val="FFFFFF"/>
                </a:solidFill>
                <a:effectLst/>
                <a:uLnTx/>
                <a:uFillTx/>
                <a:latin typeface="Arial"/>
                <a:cs typeface="Arial" panose="020B0604020202020204" pitchFamily="34" charset="0"/>
                <a:sym typeface="Arial"/>
              </a:endParaRPr>
            </a:p>
          </p:txBody>
        </p:sp>
      </p:grpSp>
      <p:grpSp>
        <p:nvGrpSpPr>
          <p:cNvPr id="44" name="Group 43"/>
          <p:cNvGrpSpPr/>
          <p:nvPr/>
        </p:nvGrpSpPr>
        <p:grpSpPr>
          <a:xfrm>
            <a:off x="8920639" y="6399602"/>
            <a:ext cx="6409382" cy="3438868"/>
            <a:chOff x="624766" y="800202"/>
            <a:chExt cx="3204691" cy="1719434"/>
          </a:xfrm>
        </p:grpSpPr>
        <p:sp>
          <p:nvSpPr>
            <p:cNvPr id="45" name="Rounded Rectangle 44"/>
            <p:cNvSpPr/>
            <p:nvPr/>
          </p:nvSpPr>
          <p:spPr>
            <a:xfrm>
              <a:off x="624766" y="1057489"/>
              <a:ext cx="3204691" cy="1462147"/>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
                  <a:srgbClr val="000000"/>
                </a:buClr>
              </a:pPr>
              <a:r>
                <a:rPr lang="vi-VN" sz="4000" smtClean="0"/>
                <a:t>Cầm đục, búa chắc chắn, đánh búa đúng đầu đục</a:t>
              </a:r>
              <a:endParaRPr kumimoji="0" lang="en-US" sz="4000" b="0" i="0"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sp>
          <p:nvSpPr>
            <p:cNvPr id="46" name="Oval 45"/>
            <p:cNvSpPr/>
            <p:nvPr/>
          </p:nvSpPr>
          <p:spPr>
            <a:xfrm>
              <a:off x="2039812" y="800202"/>
              <a:ext cx="516367" cy="516367"/>
            </a:xfrm>
            <a:prstGeom prst="ellipse">
              <a:avLst/>
            </a:prstGeom>
            <a:solidFill>
              <a:srgbClr val="EFA857"/>
            </a:solidFill>
            <a:ln w="25400" cap="flat" cmpd="sng" algn="ctr">
              <a:solidFill>
                <a:srgbClr val="EFA8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vi-VN" sz="4000" b="1" kern="0" noProof="0" smtClean="0">
                  <a:solidFill>
                    <a:srgbClr val="FFFFFF"/>
                  </a:solidFill>
                  <a:latin typeface="Arial" panose="020B0604020202020204" pitchFamily="34" charset="0"/>
                  <a:cs typeface="Arial" panose="020B0604020202020204" pitchFamily="34" charset="0"/>
                  <a:sym typeface="Arial"/>
                </a:rPr>
                <a:t>5</a:t>
              </a:r>
              <a:endParaRPr kumimoji="0" lang="en-US" sz="4000" b="1" i="0" u="none" strike="noStrike" kern="0" cap="none" spc="0" normalizeH="0" baseline="0" noProof="0" smtClean="0">
                <a:ln>
                  <a:noFill/>
                </a:ln>
                <a:solidFill>
                  <a:srgbClr val="FFFFFF"/>
                </a:solidFill>
                <a:effectLst/>
                <a:uLnTx/>
                <a:uFillTx/>
                <a:latin typeface="Arial"/>
                <a:cs typeface="Arial" panose="020B0604020202020204" pitchFamily="34" charset="0"/>
                <a:sym typeface="Arial"/>
              </a:endParaRPr>
            </a:p>
          </p:txBody>
        </p:sp>
      </p:grpSp>
    </p:spTree>
    <p:extLst>
      <p:ext uri="{BB962C8B-B14F-4D97-AF65-F5344CB8AC3E}">
        <p14:creationId xmlns:p14="http://schemas.microsoft.com/office/powerpoint/2010/main" val="1997938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anim calcmode="lin" valueType="num">
                                      <p:cBhvr>
                                        <p:cTn id="30" dur="500" fill="hold"/>
                                        <p:tgtEl>
                                          <p:spTgt spid="41"/>
                                        </p:tgtEl>
                                        <p:attrNameLst>
                                          <p:attrName>ppt_x</p:attrName>
                                        </p:attrNameLst>
                                      </p:cBhvr>
                                      <p:tavLst>
                                        <p:tav tm="0">
                                          <p:val>
                                            <p:strVal val="#ppt_x"/>
                                          </p:val>
                                        </p:tav>
                                        <p:tav tm="100000">
                                          <p:val>
                                            <p:strVal val="#ppt_x"/>
                                          </p:val>
                                        </p:tav>
                                      </p:tavLst>
                                    </p:anim>
                                    <p:anim calcmode="lin" valueType="num">
                                      <p:cBhvr>
                                        <p:cTn id="31" dur="500" fill="hold"/>
                                        <p:tgtEl>
                                          <p:spTgt spid="41"/>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anim calcmode="lin" valueType="num">
                                      <p:cBhvr>
                                        <p:cTn id="47" dur="500" fill="hold"/>
                                        <p:tgtEl>
                                          <p:spTgt spid="39"/>
                                        </p:tgtEl>
                                        <p:attrNameLst>
                                          <p:attrName>ppt_x</p:attrName>
                                        </p:attrNameLst>
                                      </p:cBhvr>
                                      <p:tavLst>
                                        <p:tav tm="0">
                                          <p:val>
                                            <p:strVal val="#ppt_x"/>
                                          </p:val>
                                        </p:tav>
                                        <p:tav tm="100000">
                                          <p:val>
                                            <p:strVal val="#ppt_x"/>
                                          </p:val>
                                        </p:tav>
                                      </p:tavLst>
                                    </p:anim>
                                    <p:anim calcmode="lin" valueType="num">
                                      <p:cBhvr>
                                        <p:cTn id="48"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0" y="-260040"/>
            <a:ext cx="2209800" cy="2131382"/>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Rectangle 27"/>
          <p:cNvSpPr/>
          <p:nvPr/>
        </p:nvSpPr>
        <p:spPr>
          <a:xfrm>
            <a:off x="6749358" y="574918"/>
            <a:ext cx="4501553" cy="830997"/>
          </a:xfrm>
          <a:prstGeom prst="rect">
            <a:avLst/>
          </a:prstGeom>
        </p:spPr>
        <p:txBody>
          <a:bodyPr wrap="none">
            <a:spAutoFit/>
          </a:bodyPr>
          <a:lstStyle/>
          <a:p>
            <a:pPr algn="ctr"/>
            <a:r>
              <a:rPr lang="vi-VN" sz="4800" b="1" smtClean="0">
                <a:solidFill>
                  <a:srgbClr val="C00000"/>
                </a:solidFill>
                <a:latin typeface="Arial" panose="020B0604020202020204" pitchFamily="34" charset="0"/>
                <a:cs typeface="Arial" panose="020B0604020202020204" pitchFamily="34" charset="0"/>
              </a:rPr>
              <a:t>4. Dũa kim loại</a:t>
            </a:r>
            <a:endParaRPr lang="en-US" sz="4800" b="1">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1466013" y="1793897"/>
            <a:ext cx="4020387" cy="769441"/>
          </a:xfrm>
          <a:prstGeom prst="rect">
            <a:avLst/>
          </a:prstGeom>
        </p:spPr>
        <p:txBody>
          <a:bodyPr wrap="square">
            <a:spAutoFit/>
          </a:bodyPr>
          <a:lstStyle/>
          <a:p>
            <a:pPr algn="just"/>
            <a:r>
              <a:rPr lang="vi-VN" sz="4400" b="1" smtClean="0">
                <a:solidFill>
                  <a:srgbClr val="1B6A6D"/>
                </a:solidFill>
                <a:latin typeface="Arial" panose="020B0604020202020204" pitchFamily="34" charset="0"/>
                <a:cs typeface="Arial" panose="020B0604020202020204" pitchFamily="34" charset="0"/>
              </a:rPr>
              <a:t>a) Khái niệm</a:t>
            </a:r>
            <a:endParaRPr lang="vi-VN" sz="4400" b="1">
              <a:solidFill>
                <a:srgbClr val="1B6A6D"/>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6"/>
          <a:stretch>
            <a:fillRect/>
          </a:stretch>
        </p:blipFill>
        <p:spPr>
          <a:xfrm>
            <a:off x="13174466" y="3233420"/>
            <a:ext cx="4948115" cy="6804837"/>
          </a:xfrm>
          <a:prstGeom prst="rect">
            <a:avLst/>
          </a:prstGeom>
        </p:spPr>
      </p:pic>
      <p:grpSp>
        <p:nvGrpSpPr>
          <p:cNvPr id="27" name="Group 26"/>
          <p:cNvGrpSpPr/>
          <p:nvPr/>
        </p:nvGrpSpPr>
        <p:grpSpPr>
          <a:xfrm>
            <a:off x="1466013" y="3233420"/>
            <a:ext cx="11564188" cy="5373768"/>
            <a:chOff x="2407824" y="2788017"/>
            <a:chExt cx="8647454" cy="4580918"/>
          </a:xfrm>
        </p:grpSpPr>
        <p:grpSp>
          <p:nvGrpSpPr>
            <p:cNvPr id="29" name="Group 11"/>
            <p:cNvGrpSpPr/>
            <p:nvPr/>
          </p:nvGrpSpPr>
          <p:grpSpPr>
            <a:xfrm>
              <a:off x="2407824" y="2788017"/>
              <a:ext cx="8647454" cy="4580918"/>
              <a:chOff x="0" y="0"/>
              <a:chExt cx="6030073" cy="2327165"/>
            </a:xfrm>
            <a:solidFill>
              <a:schemeClr val="accent3">
                <a:lumMod val="40000"/>
                <a:lumOff val="60000"/>
              </a:schemeClr>
            </a:solidFill>
          </p:grpSpPr>
          <p:sp>
            <p:nvSpPr>
              <p:cNvPr id="31" name="Freeform 12"/>
              <p:cNvSpPr/>
              <p:nvPr/>
            </p:nvSpPr>
            <p:spPr>
              <a:xfrm>
                <a:off x="0" y="0"/>
                <a:ext cx="6030073" cy="2327165"/>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1B6A6D"/>
              </a:solidFill>
            </p:spPr>
          </p:sp>
        </p:grpSp>
        <p:sp>
          <p:nvSpPr>
            <p:cNvPr id="30" name="Rectangle 29"/>
            <p:cNvSpPr/>
            <p:nvPr/>
          </p:nvSpPr>
          <p:spPr>
            <a:xfrm>
              <a:off x="2891940" y="2976711"/>
              <a:ext cx="6673190" cy="4014214"/>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Dũa để làm mòn chi tiết đến kích thước mong muốn hoặc dũa dùng để tạo độ nhẵn, phẳng trên các bề mặt </a:t>
              </a:r>
              <a:r>
                <a:rPr lang="vi-VN" sz="4000" smtClean="0">
                  <a:solidFill>
                    <a:schemeClr val="bg1"/>
                  </a:solidFill>
                  <a:latin typeface="Arial" panose="020B0604020202020204" pitchFamily="34" charset="0"/>
                  <a:cs typeface="Arial" panose="020B0604020202020204" pitchFamily="34" charset="0"/>
                </a:rPr>
                <a:t>nhỏ.</a:t>
              </a:r>
              <a:r>
                <a:rPr lang="vi-VN" sz="4000">
                  <a:solidFill>
                    <a:schemeClr val="bg1"/>
                  </a:solidFill>
                  <a:latin typeface="Arial" panose="020B0604020202020204" pitchFamily="34" charset="0"/>
                  <a:cs typeface="Arial" panose="020B0604020202020204" pitchFamily="34" charset="0"/>
                </a:rPr>
                <a:t> </a:t>
              </a:r>
              <a:r>
                <a:rPr lang="vi-VN" sz="4000" smtClean="0">
                  <a:solidFill>
                    <a:schemeClr val="bg1"/>
                  </a:solidFill>
                  <a:latin typeface="Arial" panose="020B0604020202020204" pitchFamily="34" charset="0"/>
                  <a:cs typeface="Arial" panose="020B0604020202020204" pitchFamily="34" charset="0"/>
                </a:rPr>
                <a:t>Tùy </a:t>
              </a:r>
              <a:r>
                <a:rPr lang="vi-VN" sz="4000">
                  <a:solidFill>
                    <a:schemeClr val="bg1"/>
                  </a:solidFill>
                  <a:latin typeface="Arial" panose="020B0604020202020204" pitchFamily="34" charset="0"/>
                  <a:cs typeface="Arial" panose="020B0604020202020204" pitchFamily="34" charset="0"/>
                </a:rPr>
                <a:t>theo các bề mặt cần gia công mà chọn các loại dũa phù hợp.</a:t>
              </a:r>
              <a:endParaRPr lang="en-US" sz="4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2754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grpSp>
        <p:nvGrpSpPr>
          <p:cNvPr id="9" name="Group 8"/>
          <p:cNvGrpSpPr/>
          <p:nvPr/>
        </p:nvGrpSpPr>
        <p:grpSpPr>
          <a:xfrm>
            <a:off x="838200" y="266700"/>
            <a:ext cx="16447232" cy="1822862"/>
            <a:chOff x="838200" y="266700"/>
            <a:chExt cx="16447232" cy="1822862"/>
          </a:xfrm>
        </p:grpSpPr>
        <p:sp>
          <p:nvSpPr>
            <p:cNvPr id="7" name="Rectangle 6"/>
            <p:cNvSpPr/>
            <p:nvPr/>
          </p:nvSpPr>
          <p:spPr>
            <a:xfrm>
              <a:off x="2437521" y="824188"/>
              <a:ext cx="14847911"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Trong Hình 8.11 mô tả bao nhiêu loại dũa, đó là những loại nào?</a:t>
              </a:r>
            </a:p>
          </p:txBody>
        </p:sp>
        <p:pic>
          <p:nvPicPr>
            <p:cNvPr id="8" name="Picture 7"/>
            <p:cNvPicPr>
              <a:picLocks noChangeAspect="1"/>
            </p:cNvPicPr>
            <p:nvPr/>
          </p:nvPicPr>
          <p:blipFill>
            <a:blip r:embed="rId4"/>
            <a:stretch>
              <a:fillRect/>
            </a:stretch>
          </p:blipFill>
          <p:spPr>
            <a:xfrm>
              <a:off x="838200" y="266700"/>
              <a:ext cx="1579001" cy="1822862"/>
            </a:xfrm>
            <a:prstGeom prst="rect">
              <a:avLst/>
            </a:prstGeom>
          </p:spPr>
        </p:pic>
      </p:grpSp>
      <p:grpSp>
        <p:nvGrpSpPr>
          <p:cNvPr id="12" name="Group 11"/>
          <p:cNvGrpSpPr/>
          <p:nvPr/>
        </p:nvGrpSpPr>
        <p:grpSpPr>
          <a:xfrm>
            <a:off x="2781300" y="2076862"/>
            <a:ext cx="12725400" cy="7889748"/>
            <a:chOff x="2816860" y="2089562"/>
            <a:chExt cx="12725400" cy="788974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860" y="2089562"/>
              <a:ext cx="12725400" cy="7889748"/>
            </a:xfrm>
            <a:prstGeom prst="rect">
              <a:avLst/>
            </a:prstGeom>
          </p:spPr>
        </p:pic>
        <p:sp>
          <p:nvSpPr>
            <p:cNvPr id="11" name="TextBox 10"/>
            <p:cNvSpPr txBox="1"/>
            <p:nvPr/>
          </p:nvSpPr>
          <p:spPr>
            <a:xfrm>
              <a:off x="5989836" y="9263804"/>
              <a:ext cx="6160466" cy="707886"/>
            </a:xfrm>
            <a:prstGeom prst="rect">
              <a:avLst/>
            </a:prstGeom>
            <a:noFill/>
          </p:spPr>
          <p:txBody>
            <a:bodyPr wrap="square" rtlCol="0">
              <a:spAutoFit/>
            </a:bodyPr>
            <a:lstStyle/>
            <a:p>
              <a:pPr algn="ctr"/>
              <a:r>
                <a:rPr lang="vi-VN" sz="4000" i="1" smtClean="0">
                  <a:solidFill>
                    <a:srgbClr val="C85103"/>
                  </a:solidFill>
                  <a:latin typeface="Arial" panose="020B0604020202020204" pitchFamily="34" charset="0"/>
                  <a:cs typeface="Arial" panose="020B0604020202020204" pitchFamily="34" charset="0"/>
                </a:rPr>
                <a:t>Hình 8.11. Các loại dũa</a:t>
              </a:r>
              <a:endParaRPr lang="en-US" sz="4000" i="1">
                <a:solidFill>
                  <a:srgbClr val="C8510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99467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pic>
        <p:nvPicPr>
          <p:cNvPr id="4" name="Picture 3"/>
          <p:cNvPicPr>
            <a:picLocks noChangeAspect="1"/>
          </p:cNvPicPr>
          <p:nvPr/>
        </p:nvPicPr>
        <p:blipFill>
          <a:blip r:embed="rId4"/>
          <a:stretch>
            <a:fillRect/>
          </a:stretch>
        </p:blipFill>
        <p:spPr>
          <a:xfrm>
            <a:off x="13030200" y="4791948"/>
            <a:ext cx="3984357" cy="3898029"/>
          </a:xfrm>
          <a:prstGeom prst="rect">
            <a:avLst/>
          </a:prstGeom>
        </p:spPr>
      </p:pic>
      <p:pic>
        <p:nvPicPr>
          <p:cNvPr id="5" name="Picture 4"/>
          <p:cNvPicPr>
            <a:picLocks noChangeAspect="1"/>
          </p:cNvPicPr>
          <p:nvPr/>
        </p:nvPicPr>
        <p:blipFill>
          <a:blip r:embed="rId5"/>
          <a:stretch>
            <a:fillRect/>
          </a:stretch>
        </p:blipFill>
        <p:spPr>
          <a:xfrm>
            <a:off x="7528794" y="4791948"/>
            <a:ext cx="3657917" cy="3895682"/>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9290" y="4947410"/>
            <a:ext cx="3657917" cy="3584758"/>
          </a:xfrm>
          <a:prstGeom prst="rect">
            <a:avLst/>
          </a:prstGeom>
        </p:spPr>
      </p:pic>
      <p:pic>
        <p:nvPicPr>
          <p:cNvPr id="17" name="Picture 1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600" y="190500"/>
            <a:ext cx="5035630" cy="3334403"/>
          </a:xfrm>
          <a:prstGeom prst="rect">
            <a:avLst/>
          </a:prstGeom>
        </p:spPr>
      </p:pic>
      <p:pic>
        <p:nvPicPr>
          <p:cNvPr id="18" name="Picture 1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2164" y="190500"/>
            <a:ext cx="5870955" cy="3200677"/>
          </a:xfrm>
          <a:prstGeom prst="rect">
            <a:avLst/>
          </a:prstGeom>
        </p:spPr>
      </p:pic>
      <p:sp>
        <p:nvSpPr>
          <p:cNvPr id="19" name="Rounded Rectangle 18"/>
          <p:cNvSpPr/>
          <p:nvPr/>
        </p:nvSpPr>
        <p:spPr>
          <a:xfrm>
            <a:off x="2779101" y="3498957"/>
            <a:ext cx="3016678" cy="1020048"/>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Dũa tròn</a:t>
            </a:r>
            <a:endParaRPr lang="en-US" sz="4000">
              <a:solidFill>
                <a:schemeClr val="bg1"/>
              </a:solidFill>
              <a:latin typeface="Arial" panose="020B0604020202020204" pitchFamily="34" charset="0"/>
              <a:cs typeface="Arial" panose="020B0604020202020204" pitchFamily="34" charset="0"/>
            </a:endParaRPr>
          </a:p>
        </p:txBody>
      </p:sp>
      <p:sp>
        <p:nvSpPr>
          <p:cNvPr id="22" name="Rounded Rectangle 21"/>
          <p:cNvSpPr/>
          <p:nvPr/>
        </p:nvSpPr>
        <p:spPr>
          <a:xfrm>
            <a:off x="11579302" y="3498957"/>
            <a:ext cx="3016678" cy="1020048"/>
          </a:xfrm>
          <a:prstGeom prst="roundRect">
            <a:avLst/>
          </a:prstGeom>
          <a:solidFill>
            <a:schemeClr val="accent4"/>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Dũa dẹt</a:t>
            </a:r>
            <a:endParaRPr lang="en-US" sz="4000">
              <a:solidFill>
                <a:schemeClr val="bg1"/>
              </a:solidFill>
              <a:latin typeface="Arial" panose="020B0604020202020204" pitchFamily="34" charset="0"/>
              <a:cs typeface="Arial" panose="020B0604020202020204" pitchFamily="34" charset="0"/>
            </a:endParaRPr>
          </a:p>
        </p:txBody>
      </p:sp>
      <p:sp>
        <p:nvSpPr>
          <p:cNvPr id="23" name="Rounded Rectangle 22"/>
          <p:cNvSpPr/>
          <p:nvPr/>
        </p:nvSpPr>
        <p:spPr>
          <a:xfrm>
            <a:off x="1088524" y="8770964"/>
            <a:ext cx="3752965" cy="1020048"/>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Dũa tam giác</a:t>
            </a:r>
            <a:endParaRPr lang="en-US" sz="4000">
              <a:solidFill>
                <a:schemeClr val="bg1"/>
              </a:solidFill>
              <a:latin typeface="Arial" panose="020B0604020202020204" pitchFamily="34" charset="0"/>
              <a:cs typeface="Arial" panose="020B0604020202020204" pitchFamily="34" charset="0"/>
            </a:endParaRPr>
          </a:p>
        </p:txBody>
      </p:sp>
      <p:sp>
        <p:nvSpPr>
          <p:cNvPr id="24" name="Rounded Rectangle 23"/>
          <p:cNvSpPr/>
          <p:nvPr/>
        </p:nvSpPr>
        <p:spPr>
          <a:xfrm>
            <a:off x="7302851" y="8781121"/>
            <a:ext cx="3151514" cy="1020048"/>
          </a:xfrm>
          <a:prstGeom prst="roundRect">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Dũa vuông</a:t>
            </a:r>
            <a:endParaRPr lang="en-US" sz="4000">
              <a:solidFill>
                <a:schemeClr val="bg1"/>
              </a:solidFill>
              <a:latin typeface="Arial" panose="020B0604020202020204" pitchFamily="34" charset="0"/>
              <a:cs typeface="Arial" panose="020B0604020202020204" pitchFamily="34" charset="0"/>
            </a:endParaRPr>
          </a:p>
        </p:txBody>
      </p:sp>
      <p:sp>
        <p:nvSpPr>
          <p:cNvPr id="25" name="Rounded Rectangle 24"/>
          <p:cNvSpPr/>
          <p:nvPr/>
        </p:nvSpPr>
        <p:spPr>
          <a:xfrm>
            <a:off x="12575478" y="8757109"/>
            <a:ext cx="4041004" cy="1020048"/>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Dũa bán nguyệt</a:t>
            </a:r>
            <a:endParaRPr lang="en-US" sz="4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741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8" name="Rectangle 7"/>
          <p:cNvSpPr/>
          <p:nvPr/>
        </p:nvSpPr>
        <p:spPr>
          <a:xfrm>
            <a:off x="1371600" y="495300"/>
            <a:ext cx="4343400" cy="769441"/>
          </a:xfrm>
          <a:prstGeom prst="rect">
            <a:avLst/>
          </a:prstGeom>
        </p:spPr>
        <p:txBody>
          <a:bodyPr wrap="square">
            <a:spAutoFit/>
          </a:bodyPr>
          <a:lstStyle/>
          <a:p>
            <a:pPr algn="just"/>
            <a:r>
              <a:rPr lang="vi-VN" sz="4400" b="1">
                <a:solidFill>
                  <a:srgbClr val="1B6A6D"/>
                </a:solidFill>
                <a:latin typeface="Arial" panose="020B0604020202020204" pitchFamily="34" charset="0"/>
                <a:cs typeface="Arial" panose="020B0604020202020204" pitchFamily="34" charset="0"/>
              </a:rPr>
              <a:t>b</a:t>
            </a:r>
            <a:r>
              <a:rPr lang="vi-VN" sz="4400" b="1" smtClean="0">
                <a:solidFill>
                  <a:srgbClr val="1B6A6D"/>
                </a:solidFill>
                <a:latin typeface="Arial" panose="020B0604020202020204" pitchFamily="34" charset="0"/>
                <a:cs typeface="Arial" panose="020B0604020202020204" pitchFamily="34" charset="0"/>
              </a:rPr>
              <a:t>) Kĩ thuật dũa</a:t>
            </a:r>
            <a:endParaRPr lang="vi-VN" sz="4400" b="1">
              <a:solidFill>
                <a:srgbClr val="1B6A6D"/>
              </a:solidFill>
              <a:latin typeface="Arial" panose="020B0604020202020204" pitchFamily="34" charset="0"/>
              <a:cs typeface="Arial" panose="020B0604020202020204" pitchFamily="34" charset="0"/>
            </a:endParaRPr>
          </a:p>
        </p:txBody>
      </p:sp>
      <p:grpSp>
        <p:nvGrpSpPr>
          <p:cNvPr id="9" name="Group 8"/>
          <p:cNvGrpSpPr/>
          <p:nvPr/>
        </p:nvGrpSpPr>
        <p:grpSpPr>
          <a:xfrm>
            <a:off x="1366520" y="1469066"/>
            <a:ext cx="5497145" cy="1116078"/>
            <a:chOff x="1354052" y="564147"/>
            <a:chExt cx="5497145" cy="1116078"/>
          </a:xfrm>
        </p:grpSpPr>
        <p:pic>
          <p:nvPicPr>
            <p:cNvPr id="10" name="Picture 9"/>
            <p:cNvPicPr>
              <a:picLocks noChangeAspect="1"/>
            </p:cNvPicPr>
            <p:nvPr/>
          </p:nvPicPr>
          <p:blipFill>
            <a:blip r:embed="rId4"/>
            <a:stretch>
              <a:fillRect/>
            </a:stretch>
          </p:blipFill>
          <p:spPr>
            <a:xfrm>
              <a:off x="1354052" y="564147"/>
              <a:ext cx="1152454" cy="1116078"/>
            </a:xfrm>
            <a:prstGeom prst="rect">
              <a:avLst/>
            </a:prstGeom>
          </p:spPr>
        </p:pic>
        <p:sp>
          <p:nvSpPr>
            <p:cNvPr id="11" name="TextBox 10"/>
            <p:cNvSpPr txBox="1"/>
            <p:nvPr/>
          </p:nvSpPr>
          <p:spPr>
            <a:xfrm>
              <a:off x="2594045" y="972339"/>
              <a:ext cx="4257152" cy="707886"/>
            </a:xfrm>
            <a:prstGeom prst="rect">
              <a:avLst/>
            </a:prstGeom>
            <a:noFill/>
          </p:spPr>
          <p:txBody>
            <a:bodyPr wrap="square" rtlCol="0">
              <a:spAutoFit/>
            </a:bodyPr>
            <a:lstStyle/>
            <a:p>
              <a:r>
                <a:rPr lang="vi-VN" sz="4000" b="1" smtClean="0">
                  <a:solidFill>
                    <a:srgbClr val="4F81BD">
                      <a:lumMod val="50000"/>
                    </a:srgbClr>
                  </a:solidFill>
                  <a:cs typeface="Arial" panose="020B0604020202020204" pitchFamily="34" charset="0"/>
                </a:rPr>
                <a:t>Thảo luận nhóm</a:t>
              </a:r>
              <a:endParaRPr lang="en-US" sz="4000" b="1" dirty="0">
                <a:solidFill>
                  <a:srgbClr val="4F81BD">
                    <a:lumMod val="50000"/>
                  </a:srgbClr>
                </a:solidFill>
                <a:latin typeface="Arial" panose="020B0604020202020204" pitchFamily="34" charset="0"/>
                <a:cs typeface="Arial" panose="020B0604020202020204" pitchFamily="34" charset="0"/>
              </a:endParaRPr>
            </a:p>
          </p:txBody>
        </p:sp>
      </p:grpSp>
      <p:sp>
        <p:nvSpPr>
          <p:cNvPr id="18" name="Rounded Rectangular Callout 17"/>
          <p:cNvSpPr/>
          <p:nvPr/>
        </p:nvSpPr>
        <p:spPr>
          <a:xfrm>
            <a:off x="1366520" y="3008281"/>
            <a:ext cx="13944131" cy="1447800"/>
          </a:xfrm>
          <a:prstGeom prst="wedgeRoundRectCallout">
            <a:avLst>
              <a:gd name="adj1" fmla="val 59726"/>
              <a:gd name="adj2" fmla="val 54328"/>
              <a:gd name="adj3" fmla="val 16667"/>
            </a:avLst>
          </a:prstGeom>
          <a:solidFill>
            <a:srgbClr val="EB8547"/>
          </a:solidFill>
          <a:ln w="28575">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a:latin typeface="Arial" panose="020B0604020202020204" pitchFamily="34" charset="0"/>
                <a:cs typeface="Arial" panose="020B0604020202020204" pitchFamily="34" charset="0"/>
              </a:rPr>
              <a:t>Quan sát Hình </a:t>
            </a:r>
            <a:r>
              <a:rPr lang="vi-VN" sz="4000" i="1" smtClean="0">
                <a:latin typeface="Arial" panose="020B0604020202020204" pitchFamily="34" charset="0"/>
                <a:cs typeface="Arial" panose="020B0604020202020204" pitchFamily="34" charset="0"/>
              </a:rPr>
              <a:t>8</a:t>
            </a:r>
            <a:r>
              <a:rPr lang="en-US" sz="4000" i="1" smtClean="0">
                <a:latin typeface="Arial" panose="020B0604020202020204" pitchFamily="34" charset="0"/>
                <a:cs typeface="Arial" panose="020B0604020202020204" pitchFamily="34" charset="0"/>
              </a:rPr>
              <a:t>.12 </a:t>
            </a:r>
            <a:r>
              <a:rPr lang="en-US" sz="4000" i="1">
                <a:latin typeface="Arial" panose="020B0604020202020204" pitchFamily="34" charset="0"/>
                <a:cs typeface="Arial" panose="020B0604020202020204" pitchFamily="34" charset="0"/>
              </a:rPr>
              <a:t>và mô tả cách cầm </a:t>
            </a:r>
            <a:r>
              <a:rPr lang="en-US" sz="4000" i="1" smtClean="0">
                <a:latin typeface="Arial" panose="020B0604020202020204" pitchFamily="34" charset="0"/>
                <a:cs typeface="Arial" panose="020B0604020202020204" pitchFamily="34" charset="0"/>
              </a:rPr>
              <a:t>dũa</a:t>
            </a:r>
            <a:r>
              <a:rPr lang="vi-VN" sz="4000" i="1" smtClean="0">
                <a:latin typeface="Arial" panose="020B0604020202020204" pitchFamily="34" charset="0"/>
                <a:cs typeface="Arial" panose="020B0604020202020204" pitchFamily="34" charset="0"/>
              </a:rPr>
              <a:t> và thao tác dũa</a:t>
            </a:r>
            <a:r>
              <a:rPr lang="en-US" sz="4000" i="1" smtClean="0">
                <a:latin typeface="Arial" panose="020B0604020202020204" pitchFamily="34" charset="0"/>
                <a:cs typeface="Arial" panose="020B0604020202020204" pitchFamily="34" charset="0"/>
              </a:rPr>
              <a:t>.</a:t>
            </a:r>
            <a:endParaRPr lang="en-US" sz="4000" i="1">
              <a:latin typeface="Arial" panose="020B0604020202020204" pitchFamily="34" charset="0"/>
              <a:cs typeface="Arial" panose="020B0604020202020204" pitchFamily="34" charset="0"/>
            </a:endParaRPr>
          </a:p>
        </p:txBody>
      </p:sp>
      <p:sp>
        <p:nvSpPr>
          <p:cNvPr id="1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4" name="Picture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8056" y="4823504"/>
            <a:ext cx="16524025" cy="5238645"/>
          </a:xfrm>
          <a:prstGeom prst="rect">
            <a:avLst/>
          </a:prstGeom>
        </p:spPr>
      </p:pic>
    </p:spTree>
    <p:extLst>
      <p:ext uri="{BB962C8B-B14F-4D97-AF65-F5344CB8AC3E}">
        <p14:creationId xmlns:p14="http://schemas.microsoft.com/office/powerpoint/2010/main" val="3744328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9"/>
          <p:cNvGrpSpPr/>
          <p:nvPr/>
        </p:nvGrpSpPr>
        <p:grpSpPr>
          <a:xfrm>
            <a:off x="657895" y="744699"/>
            <a:ext cx="6885905" cy="3974093"/>
            <a:chOff x="1295869" y="744700"/>
            <a:chExt cx="5813535" cy="3974093"/>
          </a:xfrm>
        </p:grpSpPr>
        <p:sp>
          <p:nvSpPr>
            <p:cNvPr id="4" name="Rectangle 3"/>
            <p:cNvSpPr/>
            <p:nvPr/>
          </p:nvSpPr>
          <p:spPr>
            <a:xfrm>
              <a:off x="1295869" y="744700"/>
              <a:ext cx="5813535" cy="397409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43245" y="838920"/>
              <a:ext cx="5513759" cy="3785652"/>
            </a:xfrm>
            <a:prstGeom prst="rect">
              <a:avLst/>
            </a:prstGeom>
          </p:spPr>
          <p:txBody>
            <a:bodyPr wrap="square">
              <a:spAutoFit/>
            </a:bodyPr>
            <a:lstStyle/>
            <a:p>
              <a:pPr algn="just">
                <a:lnSpc>
                  <a:spcPct val="150000"/>
                </a:lnSpc>
              </a:pPr>
              <a:r>
                <a:rPr lang="vi-VN" sz="4000" b="1" smtClean="0">
                  <a:latin typeface="Arial" panose="020B0604020202020204" pitchFamily="34" charset="0"/>
                  <a:cs typeface="Arial" panose="020B0604020202020204" pitchFamily="34" charset="0"/>
                </a:rPr>
                <a:t>Cầm dũa: </a:t>
              </a:r>
              <a:r>
                <a:rPr lang="en-US" sz="4000" smtClean="0">
                  <a:latin typeface="Arial" panose="020B0604020202020204" pitchFamily="34" charset="0"/>
                  <a:cs typeface="Arial" panose="020B0604020202020204" pitchFamily="34" charset="0"/>
                </a:rPr>
                <a:t>Tay </a:t>
              </a:r>
              <a:r>
                <a:rPr lang="en-US" sz="4000">
                  <a:latin typeface="Arial" panose="020B0604020202020204" pitchFamily="34" charset="0"/>
                  <a:cs typeface="Arial" panose="020B0604020202020204" pitchFamily="34" charset="0"/>
                </a:rPr>
                <a:t>thuận nắm cán </a:t>
              </a:r>
              <a:r>
                <a:rPr lang="en-US" sz="4000" smtClean="0">
                  <a:latin typeface="Arial" panose="020B0604020202020204" pitchFamily="34" charset="0"/>
                  <a:cs typeface="Arial" panose="020B0604020202020204" pitchFamily="34" charset="0"/>
                </a:rPr>
                <a:t>dũa</a:t>
              </a:r>
              <a:r>
                <a:rPr lang="vi-VN" sz="4000" smtClean="0">
                  <a:latin typeface="Arial" panose="020B0604020202020204" pitchFamily="34" charset="0"/>
                  <a:cs typeface="Arial" panose="020B0604020202020204" pitchFamily="34" charset="0"/>
                </a:rPr>
                <a:t> hơi ngửa lòng bàn tay, tay còn lại đặt úp hẳn lên đầu dũa.</a:t>
              </a:r>
              <a:endParaRPr lang="en-US" sz="4000">
                <a:latin typeface="Arial" panose="020B0604020202020204" pitchFamily="34" charset="0"/>
                <a:cs typeface="Arial" panose="020B0604020202020204" pitchFamily="34" charset="0"/>
              </a:endParaRPr>
            </a:p>
          </p:txBody>
        </p:sp>
      </p:grpSp>
      <p:grpSp>
        <p:nvGrpSpPr>
          <p:cNvPr id="8" name="Group 7"/>
          <p:cNvGrpSpPr/>
          <p:nvPr/>
        </p:nvGrpSpPr>
        <p:grpSpPr>
          <a:xfrm>
            <a:off x="8001000" y="744700"/>
            <a:ext cx="9601200" cy="3974093"/>
            <a:chOff x="8001000" y="744700"/>
            <a:chExt cx="9601200" cy="3974093"/>
          </a:xfrm>
        </p:grpSpPr>
        <p:sp>
          <p:nvSpPr>
            <p:cNvPr id="15" name="Rectangle 14"/>
            <p:cNvSpPr/>
            <p:nvPr/>
          </p:nvSpPr>
          <p:spPr>
            <a:xfrm>
              <a:off x="8001000" y="744700"/>
              <a:ext cx="9601200" cy="3974093"/>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31099" y="881920"/>
              <a:ext cx="8800982" cy="3785652"/>
            </a:xfrm>
            <a:prstGeom prst="rect">
              <a:avLst/>
            </a:prstGeom>
          </p:spPr>
          <p:txBody>
            <a:bodyPr wrap="square">
              <a:spAutoFit/>
            </a:bodyPr>
            <a:lstStyle/>
            <a:p>
              <a:pPr algn="just">
                <a:lnSpc>
                  <a:spcPct val="150000"/>
                </a:lnSpc>
              </a:pPr>
              <a:r>
                <a:rPr lang="vi-VN" sz="4000" b="1" smtClean="0">
                  <a:latin typeface="Arial" panose="020B0604020202020204" pitchFamily="34" charset="0"/>
                  <a:cs typeface="Arial" panose="020B0604020202020204" pitchFamily="34" charset="0"/>
                </a:rPr>
                <a:t>Thao tác dũa: </a:t>
              </a:r>
              <a:r>
                <a:rPr lang="vi-VN" sz="4000" smtClean="0">
                  <a:latin typeface="Arial" panose="020B0604020202020204" pitchFamily="34" charset="0"/>
                  <a:cs typeface="Arial" panose="020B0604020202020204" pitchFamily="34" charset="0"/>
                </a:rPr>
                <a:t>Khi dũa phải thực hiện hai chuyển động: một là đẩy dũa tạo lực cắt; hai là khi kéo dũa về không cần cắt, kéo nhanh và nhẹ nhàng.</a:t>
              </a:r>
              <a:endParaRPr lang="en-US" sz="4000">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8056" y="4823504"/>
            <a:ext cx="16524025" cy="5238645"/>
          </a:xfrm>
          <a:prstGeom prst="rect">
            <a:avLst/>
          </a:prstGeom>
        </p:spPr>
      </p:pic>
    </p:spTree>
    <p:extLst>
      <p:ext uri="{BB962C8B-B14F-4D97-AF65-F5344CB8AC3E}">
        <p14:creationId xmlns:p14="http://schemas.microsoft.com/office/powerpoint/2010/main" val="26966244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8" name="Freeform 9"/>
          <p:cNvSpPr/>
          <p:nvPr/>
        </p:nvSpPr>
        <p:spPr>
          <a:xfrm flipH="1">
            <a:off x="16127598" y="-495300"/>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Rectangle 8"/>
          <p:cNvSpPr/>
          <p:nvPr/>
        </p:nvSpPr>
        <p:spPr>
          <a:xfrm>
            <a:off x="1101812" y="1028700"/>
            <a:ext cx="15030866" cy="707886"/>
          </a:xfrm>
          <a:prstGeom prst="rect">
            <a:avLst/>
          </a:prstGeom>
        </p:spPr>
        <p:txBody>
          <a:bodyPr wrap="square">
            <a:spAutoFit/>
          </a:bodyPr>
          <a:lstStyle/>
          <a:p>
            <a:r>
              <a:rPr lang="vi-VN" sz="4000" b="1" smtClean="0">
                <a:solidFill>
                  <a:srgbClr val="C00000"/>
                </a:solidFill>
                <a:latin typeface="Arial" panose="020B0604020202020204" pitchFamily="34" charset="0"/>
                <a:cs typeface="Arial" panose="020B0604020202020204" pitchFamily="34" charset="0"/>
              </a:rPr>
              <a:t>Tư thế dũa: </a:t>
            </a:r>
            <a:r>
              <a:rPr lang="vi-VN" sz="4000" smtClean="0">
                <a:latin typeface="Arial" panose="020B0604020202020204" pitchFamily="34" charset="0"/>
                <a:cs typeface="Arial" panose="020B0604020202020204" pitchFamily="34" charset="0"/>
              </a:rPr>
              <a:t>Tư thế dũa và vị trí chân được mô tả như Hình 8.13</a:t>
            </a:r>
            <a:r>
              <a:rPr lang="vi-VN" sz="4000" b="1" smtClean="0">
                <a:solidFill>
                  <a:srgbClr val="C00000"/>
                </a:solidFill>
                <a:latin typeface="Arial" panose="020B0604020202020204" pitchFamily="34" charset="0"/>
                <a:cs typeface="Arial" panose="020B0604020202020204" pitchFamily="34" charset="0"/>
              </a:rPr>
              <a:t> </a:t>
            </a:r>
            <a:endParaRPr lang="en-US" sz="4000" b="1">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871835" y="1941521"/>
            <a:ext cx="16240422" cy="7739380"/>
            <a:chOff x="871835" y="1941521"/>
            <a:chExt cx="16240422" cy="7739380"/>
          </a:xfrm>
        </p:grpSpPr>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835" y="1941521"/>
              <a:ext cx="16240422" cy="6821635"/>
            </a:xfrm>
            <a:prstGeom prst="rect">
              <a:avLst/>
            </a:prstGeom>
          </p:spPr>
        </p:pic>
        <p:sp>
          <p:nvSpPr>
            <p:cNvPr id="10" name="TextBox 9"/>
            <p:cNvSpPr txBox="1"/>
            <p:nvPr/>
          </p:nvSpPr>
          <p:spPr>
            <a:xfrm>
              <a:off x="4640887" y="8973015"/>
              <a:ext cx="8702318" cy="707886"/>
            </a:xfrm>
            <a:prstGeom prst="rect">
              <a:avLst/>
            </a:prstGeom>
            <a:noFill/>
          </p:spPr>
          <p:txBody>
            <a:bodyPr wrap="square" rtlCol="0">
              <a:spAutoFit/>
            </a:bodyPr>
            <a:lstStyle/>
            <a:p>
              <a:pPr algn="ctr"/>
              <a:r>
                <a:rPr lang="vi-VN" sz="4000" i="1" smtClean="0">
                  <a:solidFill>
                    <a:srgbClr val="002060"/>
                  </a:solidFill>
                  <a:latin typeface="Arial" panose="020B0604020202020204" pitchFamily="34" charset="0"/>
                  <a:cs typeface="Arial" panose="020B0604020202020204" pitchFamily="34" charset="0"/>
                </a:rPr>
                <a:t>Hình 8.13. Tư thế dũa và vị trí chân</a:t>
              </a:r>
              <a:endParaRPr lang="en-US" sz="4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62410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577774" y="3009900"/>
            <a:ext cx="8225750" cy="2700655"/>
            <a:chOff x="577774" y="3009900"/>
            <a:chExt cx="8225750"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1" name="TextBox 31"/>
            <p:cNvSpPr txBox="1"/>
            <p:nvPr/>
          </p:nvSpPr>
          <p:spPr>
            <a:xfrm>
              <a:off x="2110370" y="3406831"/>
              <a:ext cx="6103200" cy="1846659"/>
            </a:xfrm>
            <a:prstGeom prst="rect">
              <a:avLst/>
            </a:prstGeom>
          </p:spPr>
          <p:txBody>
            <a:bodyPr wrap="square" lIns="0" tIns="0" rIns="0" bIns="0" rtlCol="0" anchor="t">
              <a:spAutoFit/>
            </a:bodyPr>
            <a:lstStyle/>
            <a:p>
              <a:pPr algn="just">
                <a:lnSpc>
                  <a:spcPct val="150000"/>
                </a:lnSpc>
              </a:pPr>
              <a:r>
                <a:rPr lang="vi-VN" sz="4000" b="1" smtClean="0">
                  <a:solidFill>
                    <a:srgbClr val="623933"/>
                  </a:solidFill>
                  <a:latin typeface="Arial" panose="020B0604020202020204" pitchFamily="34" charset="0"/>
                  <a:cs typeface="Arial" panose="020B0604020202020204" pitchFamily="34" charset="0"/>
                </a:rPr>
                <a:t>Dụng cụ gia công cơ khí cầm tay</a:t>
              </a:r>
              <a:endParaRPr lang="en-US" sz="4000" b="1" dirty="0">
                <a:solidFill>
                  <a:srgbClr val="623933"/>
                </a:solidFill>
                <a:latin typeface="Arial" panose="020B0604020202020204" pitchFamily="34" charset="0"/>
                <a:cs typeface="Arial" panose="020B0604020202020204" pitchFamily="34" charset="0"/>
              </a:endParaRPr>
            </a:p>
          </p:txBody>
        </p:sp>
        <p:sp>
          <p:nvSpPr>
            <p:cNvPr id="32" name="TextBox 32"/>
            <p:cNvSpPr txBox="1"/>
            <p:nvPr/>
          </p:nvSpPr>
          <p:spPr>
            <a:xfrm>
              <a:off x="849187" y="3931603"/>
              <a:ext cx="740026" cy="807913"/>
            </a:xfrm>
            <a:prstGeom prst="rect">
              <a:avLst/>
            </a:prstGeom>
          </p:spPr>
          <p:txBody>
            <a:bodyPr lIns="0" tIns="0" rIns="0" bIns="0" rtlCol="0" anchor="t">
              <a:spAutoFit/>
            </a:bodyPr>
            <a:lstStyle/>
            <a:p>
              <a:pPr algn="ctr">
                <a:lnSpc>
                  <a:spcPts val="6300"/>
                </a:lnSpc>
              </a:pPr>
              <a:r>
                <a:rPr lang="vi-VN" sz="4500" b="1" dirty="0" smtClean="0">
                  <a:solidFill>
                    <a:srgbClr val="FFFDEF"/>
                  </a:solidFill>
                  <a:latin typeface="Arial" panose="020B0604020202020204" pitchFamily="34" charset="0"/>
                  <a:cs typeface="Arial" panose="020B0604020202020204" pitchFamily="34" charset="0"/>
                </a:rPr>
                <a:t>01</a:t>
              </a:r>
              <a:endParaRPr lang="en-US" sz="4500" b="1" dirty="0">
                <a:solidFill>
                  <a:srgbClr val="FFFDEF"/>
                </a:solidFill>
                <a:latin typeface="Arial" panose="020B0604020202020204" pitchFamily="34" charset="0"/>
                <a:cs typeface="Arial" panose="020B0604020202020204" pitchFamily="34" charset="0"/>
              </a:endParaRPr>
            </a:p>
          </p:txBody>
        </p:sp>
      </p:grpSp>
      <p:grpSp>
        <p:nvGrpSpPr>
          <p:cNvPr id="44" name="Group 43"/>
          <p:cNvGrpSpPr/>
          <p:nvPr/>
        </p:nvGrpSpPr>
        <p:grpSpPr>
          <a:xfrm>
            <a:off x="9224050" y="3009900"/>
            <a:ext cx="8225750" cy="2700655"/>
            <a:chOff x="9224050" y="3009900"/>
            <a:chExt cx="8225750"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Arial" panose="020B0604020202020204" pitchFamily="34" charset="0"/>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29" name="TextBox 29"/>
            <p:cNvSpPr txBox="1"/>
            <p:nvPr/>
          </p:nvSpPr>
          <p:spPr>
            <a:xfrm>
              <a:off x="10881217" y="3457187"/>
              <a:ext cx="6141376" cy="1846659"/>
            </a:xfrm>
            <a:prstGeom prst="rect">
              <a:avLst/>
            </a:prstGeom>
          </p:spPr>
          <p:txBody>
            <a:bodyPr wrap="square" lIns="0" tIns="0" rIns="0" bIns="0" rtlCol="0" anchor="t">
              <a:spAutoFit/>
            </a:bodyPr>
            <a:lstStyle/>
            <a:p>
              <a:pPr>
                <a:lnSpc>
                  <a:spcPct val="150000"/>
                </a:lnSpc>
              </a:pPr>
              <a:r>
                <a:rPr lang="vi-VN" sz="4000" b="1" smtClean="0">
                  <a:solidFill>
                    <a:srgbClr val="623933"/>
                  </a:solidFill>
                  <a:latin typeface="Arial" panose="020B0604020202020204" pitchFamily="34" charset="0"/>
                  <a:cs typeface="Arial" panose="020B0604020202020204" pitchFamily="34" charset="0"/>
                </a:rPr>
                <a:t>Một số phương pháp gia công cơ khí bằng tay</a:t>
              </a:r>
              <a:endParaRPr lang="en-US" sz="4000" b="1" dirty="0">
                <a:solidFill>
                  <a:srgbClr val="623933"/>
                </a:solidFill>
                <a:latin typeface="Arial" panose="020B0604020202020204" pitchFamily="34" charset="0"/>
                <a:cs typeface="Arial" panose="020B0604020202020204" pitchFamily="34" charset="0"/>
              </a:endParaRPr>
            </a:p>
          </p:txBody>
        </p:sp>
        <p:sp>
          <p:nvSpPr>
            <p:cNvPr id="34" name="TextBox 34"/>
            <p:cNvSpPr txBox="1"/>
            <p:nvPr/>
          </p:nvSpPr>
          <p:spPr>
            <a:xfrm>
              <a:off x="9495463" y="3931603"/>
              <a:ext cx="740026" cy="807913"/>
            </a:xfrm>
            <a:prstGeom prst="rect">
              <a:avLst/>
            </a:prstGeom>
          </p:spPr>
          <p:txBody>
            <a:bodyPr lIns="0" tIns="0" rIns="0" bIns="0" rtlCol="0" anchor="t">
              <a:spAutoFit/>
            </a:bodyPr>
            <a:lstStyle/>
            <a:p>
              <a:pPr algn="ctr">
                <a:lnSpc>
                  <a:spcPts val="6300"/>
                </a:lnSpc>
              </a:pPr>
              <a:r>
                <a:rPr lang="vi-VN" sz="4500" b="1" dirty="0" smtClean="0">
                  <a:solidFill>
                    <a:srgbClr val="FFFDEF"/>
                  </a:solidFill>
                  <a:latin typeface="Arial" panose="020B0604020202020204" pitchFamily="34" charset="0"/>
                  <a:cs typeface="Arial" panose="020B0604020202020204" pitchFamily="34" charset="0"/>
                </a:rPr>
                <a:t>02</a:t>
              </a:r>
              <a:endParaRPr lang="en-US" sz="4500" b="1" dirty="0">
                <a:solidFill>
                  <a:srgbClr val="FFFDEF"/>
                </a:solidFill>
                <a:latin typeface="Arial" panose="020B0604020202020204" pitchFamily="34" charset="0"/>
                <a:cs typeface="Arial" panose="020B0604020202020204" pitchFamily="34" charset="0"/>
              </a:endParaRPr>
            </a:p>
          </p:txBody>
        </p:sp>
      </p:grpSp>
      <p:sp>
        <p:nvSpPr>
          <p:cNvPr id="39" name="TextBox 38"/>
          <p:cNvSpPr txBox="1"/>
          <p:nvPr/>
        </p:nvSpPr>
        <p:spPr>
          <a:xfrm>
            <a:off x="4355729" y="876386"/>
            <a:ext cx="9596176" cy="1107996"/>
          </a:xfrm>
          <a:prstGeom prst="rect">
            <a:avLst/>
          </a:prstGeom>
          <a:noFill/>
        </p:spPr>
        <p:txBody>
          <a:bodyPr wrap="square" rtlCol="0">
            <a:spAutoFit/>
          </a:bodyPr>
          <a:lstStyle/>
          <a:p>
            <a:pPr algn="ctr"/>
            <a:r>
              <a:rPr lang="vi-VN" sz="6600" b="1" dirty="0" smtClean="0">
                <a:solidFill>
                  <a:schemeClr val="bg1"/>
                </a:solidFill>
                <a:latin typeface="Arial" panose="020B0604020202020204" pitchFamily="34" charset="0"/>
                <a:cs typeface="Arial" panose="020B0604020202020204" pitchFamily="34" charset="0"/>
              </a:rPr>
              <a:t>NỘI DUNG BÀI HỌC</a:t>
            </a:r>
            <a:endParaRPr lang="en-US" sz="66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90361" y="-209227"/>
            <a:ext cx="2901948" cy="2560542"/>
          </a:xfrm>
          <a:prstGeom prst="rect">
            <a:avLst/>
          </a:prstGeom>
        </p:spPr>
      </p:pic>
      <p:sp>
        <p:nvSpPr>
          <p:cNvPr id="5" name="TextBox 4"/>
          <p:cNvSpPr txBox="1"/>
          <p:nvPr/>
        </p:nvSpPr>
        <p:spPr>
          <a:xfrm>
            <a:off x="1360613" y="6083298"/>
            <a:ext cx="6945187" cy="193899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smtClean="0">
                <a:solidFill>
                  <a:schemeClr val="bg1"/>
                </a:solidFill>
                <a:latin typeface="Arial" panose="020B0604020202020204" pitchFamily="34" charset="0"/>
                <a:cs typeface="Arial" panose="020B0604020202020204" pitchFamily="34" charset="0"/>
              </a:rPr>
              <a:t>Dụng cụ gia công</a:t>
            </a:r>
          </a:p>
          <a:p>
            <a:pPr marL="571500" indent="-571500" algn="just">
              <a:lnSpc>
                <a:spcPct val="150000"/>
              </a:lnSpc>
              <a:buFont typeface="Wingdings" panose="05000000000000000000" pitchFamily="2" charset="2"/>
              <a:buChar char="§"/>
            </a:pPr>
            <a:r>
              <a:rPr lang="vi-VN" sz="4000" smtClean="0">
                <a:solidFill>
                  <a:schemeClr val="bg1"/>
                </a:solidFill>
                <a:latin typeface="Arial" panose="020B0604020202020204" pitchFamily="34" charset="0"/>
                <a:cs typeface="Arial" panose="020B0604020202020204" pitchFamily="34" charset="0"/>
              </a:rPr>
              <a:t>Dụng cụ đo và kiểm tra</a:t>
            </a:r>
            <a:endParaRPr lang="en-US" sz="400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10235489" y="6083298"/>
            <a:ext cx="6945187"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smtClean="0">
                <a:solidFill>
                  <a:schemeClr val="bg1"/>
                </a:solidFill>
                <a:latin typeface="Arial" panose="020B0604020202020204" pitchFamily="34" charset="0"/>
                <a:cs typeface="Arial" panose="020B0604020202020204" pitchFamily="34" charset="0"/>
              </a:rPr>
              <a:t>Vạch dấu</a:t>
            </a:r>
          </a:p>
          <a:p>
            <a:pPr marL="571500" indent="-571500" algn="just">
              <a:lnSpc>
                <a:spcPct val="150000"/>
              </a:lnSpc>
              <a:buFont typeface="Wingdings" panose="05000000000000000000" pitchFamily="2" charset="2"/>
              <a:buChar char="§"/>
            </a:pPr>
            <a:r>
              <a:rPr lang="vi-VN" sz="4000" smtClean="0">
                <a:solidFill>
                  <a:schemeClr val="bg1"/>
                </a:solidFill>
                <a:latin typeface="Arial" panose="020B0604020202020204" pitchFamily="34" charset="0"/>
                <a:cs typeface="Arial" panose="020B0604020202020204" pitchFamily="34" charset="0"/>
              </a:rPr>
              <a:t>Cắt kim loại bằng cưa tay</a:t>
            </a:r>
          </a:p>
          <a:p>
            <a:pPr marL="571500" indent="-571500" algn="just">
              <a:lnSpc>
                <a:spcPct val="150000"/>
              </a:lnSpc>
              <a:buFont typeface="Wingdings" panose="05000000000000000000" pitchFamily="2" charset="2"/>
              <a:buChar char="§"/>
            </a:pPr>
            <a:r>
              <a:rPr lang="vi-VN" sz="4000" smtClean="0">
                <a:solidFill>
                  <a:schemeClr val="bg1"/>
                </a:solidFill>
                <a:latin typeface="Arial" panose="020B0604020202020204" pitchFamily="34" charset="0"/>
                <a:cs typeface="Arial" panose="020B0604020202020204" pitchFamily="34" charset="0"/>
              </a:rPr>
              <a:t>Đục kim loại</a:t>
            </a:r>
          </a:p>
          <a:p>
            <a:pPr marL="571500" indent="-571500" algn="just">
              <a:lnSpc>
                <a:spcPct val="150000"/>
              </a:lnSpc>
              <a:buFont typeface="Wingdings" panose="05000000000000000000" pitchFamily="2" charset="2"/>
              <a:buChar char="§"/>
            </a:pPr>
            <a:r>
              <a:rPr lang="vi-VN" sz="4000" smtClean="0">
                <a:solidFill>
                  <a:schemeClr val="bg1"/>
                </a:solidFill>
                <a:latin typeface="Arial" panose="020B0604020202020204" pitchFamily="34" charset="0"/>
                <a:cs typeface="Arial" panose="020B0604020202020204" pitchFamily="34" charset="0"/>
              </a:rPr>
              <a:t>Dũa kim loại</a:t>
            </a:r>
            <a:endParaRPr lang="en-US" sz="4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48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5">
                                            <p:txEl>
                                              <p:pRg st="0" end="0"/>
                                            </p:txEl>
                                          </p:spTgt>
                                        </p:tgtEl>
                                      </p:cBhvr>
                                    </p:animEffect>
                                  </p:childTnLst>
                                </p:cTn>
                              </p:par>
                              <p:par>
                                <p:cTn id="13" presetID="12" presetClass="entr" presetSubtype="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par>
                          <p:cTn id="22" fill="hold">
                            <p:stCondLst>
                              <p:cond delay="500"/>
                            </p:stCondLst>
                            <p:childTnLst>
                              <p:par>
                                <p:cTn id="23" presetID="12" presetClass="entr" presetSubtype="1" fill="hold"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500"/>
                                        <p:tgtEl>
                                          <p:spTgt spid="45">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45">
                                            <p:txEl>
                                              <p:pRg st="0" end="0"/>
                                            </p:txEl>
                                          </p:spTgt>
                                        </p:tgtEl>
                                      </p:cBhvr>
                                    </p:animEffect>
                                  </p:childTnLst>
                                </p:cTn>
                              </p:par>
                              <p:par>
                                <p:cTn id="27" presetID="12" presetClass="entr" presetSubtype="1" fill="hold" nodeType="withEffect">
                                  <p:stCondLst>
                                    <p:cond delay="0"/>
                                  </p:stCondLst>
                                  <p:childTnLst>
                                    <p:set>
                                      <p:cBhvr>
                                        <p:cTn id="28" dur="1" fill="hold">
                                          <p:stCondLst>
                                            <p:cond delay="0"/>
                                          </p:stCondLst>
                                        </p:cTn>
                                        <p:tgtEl>
                                          <p:spTgt spid="45">
                                            <p:txEl>
                                              <p:pRg st="1" end="1"/>
                                            </p:txEl>
                                          </p:spTgt>
                                        </p:tgtEl>
                                        <p:attrNameLst>
                                          <p:attrName>style.visibility</p:attrName>
                                        </p:attrNameLst>
                                      </p:cBhvr>
                                      <p:to>
                                        <p:strVal val="visible"/>
                                      </p:to>
                                    </p:set>
                                    <p:anim calcmode="lin" valueType="num">
                                      <p:cBhvr additive="base">
                                        <p:cTn id="29" dur="500"/>
                                        <p:tgtEl>
                                          <p:spTgt spid="45">
                                            <p:txEl>
                                              <p:pRg st="1" end="1"/>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45">
                                            <p:txEl>
                                              <p:pRg st="1" end="1"/>
                                            </p:txEl>
                                          </p:spTgt>
                                        </p:tgtEl>
                                      </p:cBhvr>
                                    </p:animEffect>
                                  </p:childTnLst>
                                </p:cTn>
                              </p:par>
                              <p:par>
                                <p:cTn id="31" presetID="12" presetClass="entr" presetSubtype="1" fill="hold" nodeType="withEffect">
                                  <p:stCondLst>
                                    <p:cond delay="0"/>
                                  </p:stCondLst>
                                  <p:childTnLst>
                                    <p:set>
                                      <p:cBhvr>
                                        <p:cTn id="32" dur="1" fill="hold">
                                          <p:stCondLst>
                                            <p:cond delay="0"/>
                                          </p:stCondLst>
                                        </p:cTn>
                                        <p:tgtEl>
                                          <p:spTgt spid="45">
                                            <p:txEl>
                                              <p:pRg st="2" end="2"/>
                                            </p:txEl>
                                          </p:spTgt>
                                        </p:tgtEl>
                                        <p:attrNameLst>
                                          <p:attrName>style.visibility</p:attrName>
                                        </p:attrNameLst>
                                      </p:cBhvr>
                                      <p:to>
                                        <p:strVal val="visible"/>
                                      </p:to>
                                    </p:set>
                                    <p:anim calcmode="lin" valueType="num">
                                      <p:cBhvr additive="base">
                                        <p:cTn id="33" dur="500"/>
                                        <p:tgtEl>
                                          <p:spTgt spid="45">
                                            <p:txEl>
                                              <p:pRg st="2" end="2"/>
                                            </p:txEl>
                                          </p:spTgt>
                                        </p:tgtEl>
                                        <p:attrNameLst>
                                          <p:attrName>ppt_y</p:attrName>
                                        </p:attrNameLst>
                                      </p:cBhvr>
                                      <p:tavLst>
                                        <p:tav tm="0">
                                          <p:val>
                                            <p:strVal val="#ppt_y-#ppt_h*1.125000"/>
                                          </p:val>
                                        </p:tav>
                                        <p:tav tm="100000">
                                          <p:val>
                                            <p:strVal val="#ppt_y"/>
                                          </p:val>
                                        </p:tav>
                                      </p:tavLst>
                                    </p:anim>
                                    <p:animEffect transition="in" filter="wipe(down)">
                                      <p:cBhvr>
                                        <p:cTn id="34" dur="500"/>
                                        <p:tgtEl>
                                          <p:spTgt spid="45">
                                            <p:txEl>
                                              <p:pRg st="2" end="2"/>
                                            </p:txEl>
                                          </p:spTgt>
                                        </p:tgtEl>
                                      </p:cBhvr>
                                    </p:animEffect>
                                  </p:childTnLst>
                                </p:cTn>
                              </p:par>
                              <p:par>
                                <p:cTn id="35" presetID="12" presetClass="entr" presetSubtype="1" fill="hold" nodeType="withEffect">
                                  <p:stCondLst>
                                    <p:cond delay="0"/>
                                  </p:stCondLst>
                                  <p:childTnLst>
                                    <p:set>
                                      <p:cBhvr>
                                        <p:cTn id="36" dur="1" fill="hold">
                                          <p:stCondLst>
                                            <p:cond delay="0"/>
                                          </p:stCondLst>
                                        </p:cTn>
                                        <p:tgtEl>
                                          <p:spTgt spid="45">
                                            <p:txEl>
                                              <p:pRg st="3" end="3"/>
                                            </p:txEl>
                                          </p:spTgt>
                                        </p:tgtEl>
                                        <p:attrNameLst>
                                          <p:attrName>style.visibility</p:attrName>
                                        </p:attrNameLst>
                                      </p:cBhvr>
                                      <p:to>
                                        <p:strVal val="visible"/>
                                      </p:to>
                                    </p:set>
                                    <p:anim calcmode="lin" valueType="num">
                                      <p:cBhvr additive="base">
                                        <p:cTn id="37" dur="500"/>
                                        <p:tgtEl>
                                          <p:spTgt spid="45">
                                            <p:txEl>
                                              <p:pRg st="3" end="3"/>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4">
              <a:alphaModFix amt="50000"/>
              <a:extLst>
                <a:ext uri="{96DAC541-7B7A-43D3-8B79-37D633B846F1}">
                  <asvg:svgBlip xmlns="" xmlns:asvg="http://schemas.microsoft.com/office/drawing/2016/SVG/main" r:embed="rId5"/>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4">
              <a:alphaModFix amt="50000"/>
              <a:extLst>
                <a:ext uri="{96DAC541-7B7A-43D3-8B79-37D633B846F1}">
                  <asvg:svgBlip xmlns="" xmlns:asvg="http://schemas.microsoft.com/office/drawing/2016/SVG/main" r:embed="rId5"/>
                </a:ext>
              </a:extLst>
            </a:blip>
            <a:stretch>
              <a:fillRect l="-27217"/>
            </a:stretch>
          </a:blipFill>
        </p:spPr>
      </p:sp>
      <p:grpSp>
        <p:nvGrpSpPr>
          <p:cNvPr id="7" name="Group 7"/>
          <p:cNvGrpSpPr/>
          <p:nvPr/>
        </p:nvGrpSpPr>
        <p:grpSpPr>
          <a:xfrm rot="-5400000">
            <a:off x="-5484254"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0" name="Group 10"/>
          <p:cNvGrpSpPr/>
          <p:nvPr/>
        </p:nvGrpSpPr>
        <p:grpSpPr>
          <a:xfrm rot="-5400000">
            <a:off x="11717802"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5" name="TextBox 24"/>
          <p:cNvSpPr txBox="1"/>
          <p:nvPr/>
        </p:nvSpPr>
        <p:spPr>
          <a:xfrm>
            <a:off x="3596113" y="575147"/>
            <a:ext cx="11082552" cy="707886"/>
          </a:xfrm>
          <a:prstGeom prst="rect">
            <a:avLst/>
          </a:prstGeom>
          <a:noFill/>
        </p:spPr>
        <p:txBody>
          <a:bodyPr wrap="square" rtlCol="0">
            <a:spAutoFit/>
          </a:bodyPr>
          <a:lstStyle/>
          <a:p>
            <a:pPr algn="ctr">
              <a:buClr>
                <a:srgbClr val="000000"/>
              </a:buClr>
              <a:buFont typeface="Arial"/>
              <a:buNone/>
            </a:pPr>
            <a:r>
              <a:rPr lang="vi-VN" sz="4000" b="1" kern="0">
                <a:solidFill>
                  <a:srgbClr val="EFA857">
                    <a:lumMod val="50000"/>
                  </a:srgbClr>
                </a:solidFill>
                <a:cs typeface="Arial"/>
                <a:sym typeface="Arial"/>
              </a:rPr>
              <a:t>Video mô tả </a:t>
            </a:r>
            <a:r>
              <a:rPr lang="vi-VN" sz="4000" b="1" kern="0" smtClean="0">
                <a:solidFill>
                  <a:srgbClr val="EFA857">
                    <a:lumMod val="50000"/>
                  </a:srgbClr>
                </a:solidFill>
                <a:cs typeface="Arial"/>
                <a:sym typeface="Arial"/>
              </a:rPr>
              <a:t>tư thế và cách cầm dũa</a:t>
            </a:r>
            <a:endParaRPr lang="en-US" sz="4000" b="1" kern="0">
              <a:solidFill>
                <a:srgbClr val="EFA857">
                  <a:lumMod val="50000"/>
                </a:srgbClr>
              </a:solidFill>
              <a:cs typeface="Arial"/>
              <a:sym typeface="Arial"/>
            </a:endParaRPr>
          </a:p>
        </p:txBody>
      </p:sp>
      <p:pic>
        <p:nvPicPr>
          <p:cNvPr id="14" name="y2mate.com - DŨA KIM LOẠI CÔNG NGHỆ 8  PHẦN CƠ KHÍ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96113" y="1613160"/>
            <a:ext cx="11035389" cy="8276542"/>
          </a:xfrm>
          <a:prstGeom prst="rect">
            <a:avLst/>
          </a:prstGeom>
        </p:spPr>
      </p:pic>
    </p:spTree>
    <p:extLst>
      <p:ext uri="{BB962C8B-B14F-4D97-AF65-F5344CB8AC3E}">
        <p14:creationId xmlns:p14="http://schemas.microsoft.com/office/powerpoint/2010/main" val="2081937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3">
              <a:alphaModFix amt="50000"/>
              <a:extLst>
                <a:ext uri="{96DAC541-7B7A-43D3-8B79-37D633B846F1}">
                  <asvg:svgBlip xmlns="" xmlns:asvg="http://schemas.microsoft.com/office/drawing/2016/SVG/main" r:embed="rId4"/>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3">
              <a:alphaModFix amt="50000"/>
              <a:extLst>
                <a:ext uri="{96DAC541-7B7A-43D3-8B79-37D633B846F1}">
                  <asvg:svgBlip xmlns="" xmlns:asvg="http://schemas.microsoft.com/office/drawing/2016/SVG/main" r:embed="rId4"/>
                </a:ext>
              </a:extLst>
            </a:blip>
            <a:stretch>
              <a:fillRect l="-27217"/>
            </a:stretch>
          </a:blipFill>
        </p:spPr>
      </p:sp>
      <p:sp>
        <p:nvSpPr>
          <p:cNvPr id="20" name="Freeform 20"/>
          <p:cNvSpPr/>
          <p:nvPr/>
        </p:nvSpPr>
        <p:spPr>
          <a:xfrm>
            <a:off x="-269352" y="-252421"/>
            <a:ext cx="2677272" cy="2582264"/>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31" name="Picture 3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485" y="4029792"/>
            <a:ext cx="7882850" cy="5257800"/>
          </a:xfrm>
          <a:prstGeom prst="rect">
            <a:avLst/>
          </a:prstGeom>
        </p:spPr>
      </p:pic>
      <p:grpSp>
        <p:nvGrpSpPr>
          <p:cNvPr id="10" name="Group 9"/>
          <p:cNvGrpSpPr/>
          <p:nvPr/>
        </p:nvGrpSpPr>
        <p:grpSpPr>
          <a:xfrm>
            <a:off x="7996607" y="779518"/>
            <a:ext cx="9045727" cy="4800600"/>
            <a:chOff x="7996607" y="779518"/>
            <a:chExt cx="9045727" cy="4800600"/>
          </a:xfrm>
        </p:grpSpPr>
        <p:grpSp>
          <p:nvGrpSpPr>
            <p:cNvPr id="6" name="Group 5"/>
            <p:cNvGrpSpPr/>
            <p:nvPr/>
          </p:nvGrpSpPr>
          <p:grpSpPr>
            <a:xfrm>
              <a:off x="7996607" y="779518"/>
              <a:ext cx="8289425" cy="4800600"/>
              <a:chOff x="8610600" y="876300"/>
              <a:chExt cx="8289425" cy="4800600"/>
            </a:xfrm>
          </p:grpSpPr>
          <p:sp>
            <p:nvSpPr>
              <p:cNvPr id="4" name="Oval Callout 3"/>
              <p:cNvSpPr/>
              <p:nvPr/>
            </p:nvSpPr>
            <p:spPr>
              <a:xfrm>
                <a:off x="8610600" y="876300"/>
                <a:ext cx="8289425" cy="4800600"/>
              </a:xfrm>
              <a:prstGeom prst="wedgeEllipseCallout">
                <a:avLst>
                  <a:gd name="adj1" fmla="val -51344"/>
                  <a:gd name="adj2" fmla="val 45223"/>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048837" y="1920241"/>
                <a:ext cx="7412950" cy="2862322"/>
              </a:xfrm>
              <a:prstGeom prst="rect">
                <a:avLst/>
              </a:prstGeom>
            </p:spPr>
            <p:txBody>
              <a:bodyPr wrap="square">
                <a:spAutoFit/>
              </a:bodyPr>
              <a:lstStyle/>
              <a:p>
                <a:pPr algn="ctr">
                  <a:lnSpc>
                    <a:spcPct val="150000"/>
                  </a:lnSpc>
                </a:pPr>
                <a:r>
                  <a:rPr lang="vi-VN" sz="4000" i="1">
                    <a:latin typeface="Arial" panose="020B0604020202020204" pitchFamily="34" charset="0"/>
                    <a:cs typeface="Arial" panose="020B0604020202020204" pitchFamily="34" charset="0"/>
                  </a:rPr>
                  <a:t>Trong quá trình dũa mà không giữ được thăng bằng thì bề mặt dũa sẽ như thế nào?</a:t>
                </a:r>
                <a:endParaRPr lang="en-US" sz="400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8"/>
            <a:stretch>
              <a:fillRect/>
            </a:stretch>
          </p:blipFill>
          <p:spPr>
            <a:xfrm>
              <a:off x="15989198" y="1038711"/>
              <a:ext cx="1053136" cy="1582003"/>
            </a:xfrm>
            <a:prstGeom prst="rect">
              <a:avLst/>
            </a:prstGeom>
          </p:spPr>
        </p:pic>
      </p:gr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43050">
            <a:off x="9996061" y="5741438"/>
            <a:ext cx="1870241" cy="1583471"/>
          </a:xfrm>
          <a:prstGeom prst="rect">
            <a:avLst/>
          </a:prstGeom>
        </p:spPr>
      </p:pic>
      <p:sp>
        <p:nvSpPr>
          <p:cNvPr id="9" name="Rectangle 8"/>
          <p:cNvSpPr/>
          <p:nvPr/>
        </p:nvSpPr>
        <p:spPr>
          <a:xfrm>
            <a:off x="11857497" y="6624059"/>
            <a:ext cx="5220266"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Bề mặt dũa sẽ không bằng phẳng</a:t>
            </a:r>
          </a:p>
        </p:txBody>
      </p:sp>
    </p:spTree>
    <p:extLst>
      <p:ext uri="{BB962C8B-B14F-4D97-AF65-F5344CB8AC3E}">
        <p14:creationId xmlns:p14="http://schemas.microsoft.com/office/powerpoint/2010/main" val="39063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5" name="Rectangle 4"/>
          <p:cNvSpPr/>
          <p:nvPr/>
        </p:nvSpPr>
        <p:spPr>
          <a:xfrm>
            <a:off x="1279409" y="699387"/>
            <a:ext cx="5056064" cy="769441"/>
          </a:xfrm>
          <a:prstGeom prst="rect">
            <a:avLst/>
          </a:prstGeom>
        </p:spPr>
        <p:txBody>
          <a:bodyPr wrap="none">
            <a:spAutoFit/>
          </a:bodyPr>
          <a:lstStyle/>
          <a:p>
            <a:pPr algn="ctr"/>
            <a:r>
              <a:rPr lang="vi-VN" sz="4400" b="1">
                <a:solidFill>
                  <a:srgbClr val="1B6A6D"/>
                </a:solidFill>
                <a:latin typeface="Arial" panose="020B0604020202020204" pitchFamily="34" charset="0"/>
                <a:cs typeface="Arial" panose="020B0604020202020204" pitchFamily="34" charset="0"/>
              </a:rPr>
              <a:t>c</a:t>
            </a:r>
            <a:r>
              <a:rPr lang="vi-VN" sz="4400" b="1" smtClean="0">
                <a:solidFill>
                  <a:srgbClr val="1B6A6D"/>
                </a:solidFill>
                <a:latin typeface="Arial" panose="020B0604020202020204" pitchFamily="34" charset="0"/>
                <a:cs typeface="Arial" panose="020B0604020202020204" pitchFamily="34" charset="0"/>
              </a:rPr>
              <a:t>) An toàn khi dũa</a:t>
            </a:r>
            <a:endParaRPr lang="en-US" sz="4400" b="1">
              <a:solidFill>
                <a:srgbClr val="1B6A6D"/>
              </a:solidFill>
              <a:latin typeface="Arial" panose="020B0604020202020204" pitchFamily="34" charset="0"/>
              <a:cs typeface="Arial" panose="020B0604020202020204" pitchFamily="34" charset="0"/>
            </a:endParaRPr>
          </a:p>
        </p:txBody>
      </p:sp>
      <p:sp>
        <p:nvSpPr>
          <p:cNvPr id="11" name="Freeform 9"/>
          <p:cNvSpPr/>
          <p:nvPr/>
        </p:nvSpPr>
        <p:spPr>
          <a:xfrm>
            <a:off x="16601552" y="0"/>
            <a:ext cx="1686448" cy="1626602"/>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7" name="Group 16"/>
          <p:cNvGrpSpPr/>
          <p:nvPr/>
        </p:nvGrpSpPr>
        <p:grpSpPr>
          <a:xfrm>
            <a:off x="1279409" y="1829922"/>
            <a:ext cx="11183116" cy="1277203"/>
            <a:chOff x="2596169" y="1454878"/>
            <a:chExt cx="11183116" cy="1277203"/>
          </a:xfrm>
        </p:grpSpPr>
        <p:sp>
          <p:nvSpPr>
            <p:cNvPr id="4" name="Rectangle 3"/>
            <p:cNvSpPr/>
            <p:nvPr/>
          </p:nvSpPr>
          <p:spPr>
            <a:xfrm>
              <a:off x="3667221" y="1817755"/>
              <a:ext cx="10112064"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Tóm tắt những quy định về an toàn khi dũa.</a:t>
              </a:r>
            </a:p>
          </p:txBody>
        </p:sp>
        <p:pic>
          <p:nvPicPr>
            <p:cNvPr id="8" name="Picture 7"/>
            <p:cNvPicPr>
              <a:picLocks noChangeAspect="1"/>
            </p:cNvPicPr>
            <p:nvPr/>
          </p:nvPicPr>
          <p:blipFill>
            <a:blip r:embed="rId6"/>
            <a:stretch>
              <a:fillRect/>
            </a:stretch>
          </p:blipFill>
          <p:spPr>
            <a:xfrm>
              <a:off x="2596169" y="1454878"/>
              <a:ext cx="850231" cy="1277203"/>
            </a:xfrm>
            <a:prstGeom prst="rect">
              <a:avLst/>
            </a:prstGeom>
          </p:spPr>
        </p:pic>
      </p:grpSp>
      <p:sp>
        <p:nvSpPr>
          <p:cNvPr id="24" name="Rounded Rectangle 23"/>
          <p:cNvSpPr/>
          <p:nvPr/>
        </p:nvSpPr>
        <p:spPr>
          <a:xfrm>
            <a:off x="1279409" y="3468219"/>
            <a:ext cx="7391258" cy="2624874"/>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lnSpc>
                <a:spcPct val="150000"/>
              </a:lnSpc>
            </a:pPr>
            <a:r>
              <a:rPr lang="vi-VN" sz="4000" smtClean="0">
                <a:latin typeface="Arial" panose="020B0604020202020204" pitchFamily="34" charset="0"/>
                <a:cs typeface="Arial" panose="020B0604020202020204" pitchFamily="34" charset="0"/>
              </a:rPr>
              <a:t>Sử dụng bảo hộ an toàn lao động khi dũa</a:t>
            </a:r>
            <a:endParaRPr lang="en-US" sz="4000">
              <a:latin typeface="Arial" panose="020B0604020202020204" pitchFamily="34" charset="0"/>
              <a:cs typeface="Arial" panose="020B0604020202020204" pitchFamily="34" charset="0"/>
            </a:endParaRPr>
          </a:p>
        </p:txBody>
      </p:sp>
      <p:sp>
        <p:nvSpPr>
          <p:cNvPr id="25" name="Rounded Rectangle 24"/>
          <p:cNvSpPr/>
          <p:nvPr/>
        </p:nvSpPr>
        <p:spPr>
          <a:xfrm>
            <a:off x="9679951" y="3468219"/>
            <a:ext cx="7391258" cy="2624874"/>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lnSpc>
                <a:spcPct val="150000"/>
              </a:lnSpc>
            </a:pPr>
            <a:r>
              <a:rPr lang="vi-VN" sz="4000" smtClean="0">
                <a:latin typeface="Arial" panose="020B0604020202020204" pitchFamily="34" charset="0"/>
                <a:cs typeface="Arial" panose="020B0604020202020204" pitchFamily="34" charset="0"/>
              </a:rPr>
              <a:t>Bàn nguội phải chắc chắn, phôi dũa phải được kẹp đủ chặt</a:t>
            </a:r>
            <a:endParaRPr lang="en-US" sz="4000">
              <a:latin typeface="Arial" panose="020B0604020202020204" pitchFamily="34" charset="0"/>
              <a:cs typeface="Arial" panose="020B0604020202020204" pitchFamily="34" charset="0"/>
            </a:endParaRPr>
          </a:p>
        </p:txBody>
      </p:sp>
      <p:sp>
        <p:nvSpPr>
          <p:cNvPr id="26" name="Rounded Rectangle 25"/>
          <p:cNvSpPr/>
          <p:nvPr/>
        </p:nvSpPr>
        <p:spPr>
          <a:xfrm>
            <a:off x="1279409" y="6736479"/>
            <a:ext cx="7391258" cy="2624874"/>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
                <a:srgbClr val="000000"/>
              </a:buClr>
            </a:pPr>
            <a:r>
              <a:rPr lang="vi-VN" sz="4000" noProof="0" smtClean="0">
                <a:sym typeface="Arial"/>
              </a:rPr>
              <a:t>Sử dụng dũa đảm bảo yêu cầu kĩ thuật</a:t>
            </a:r>
            <a:endParaRPr kumimoji="0" lang="en-US" sz="4000" b="0" i="0" u="none" strike="noStrike" kern="0" cap="none" spc="0" normalizeH="0" baseline="0" noProof="0" smtClean="0">
              <a:ln>
                <a:noFill/>
              </a:ln>
              <a:solidFill>
                <a:srgbClr val="000000"/>
              </a:solidFill>
              <a:effectLst/>
              <a:uLnTx/>
              <a:uFillTx/>
              <a:latin typeface="Arial"/>
              <a:cs typeface="Arial" panose="020B0604020202020204" pitchFamily="34" charset="0"/>
              <a:sym typeface="Arial"/>
            </a:endParaRPr>
          </a:p>
        </p:txBody>
      </p:sp>
      <p:sp>
        <p:nvSpPr>
          <p:cNvPr id="27" name="Rounded Rectangle 26"/>
          <p:cNvSpPr/>
          <p:nvPr/>
        </p:nvSpPr>
        <p:spPr>
          <a:xfrm>
            <a:off x="9679951" y="6736479"/>
            <a:ext cx="7391258" cy="2624874"/>
          </a:xfrm>
          <a:prstGeom prst="roundRect">
            <a:avLst/>
          </a:prstGeom>
          <a:solidFill>
            <a:srgbClr val="EFA857">
              <a:lumMod val="60000"/>
              <a:lumOff val="40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lnSpc>
                <a:spcPct val="150000"/>
              </a:lnSpc>
            </a:pPr>
            <a:r>
              <a:rPr lang="vi-VN" sz="4000" smtClean="0">
                <a:latin typeface="Arial" panose="020B0604020202020204" pitchFamily="34" charset="0"/>
                <a:cs typeface="Arial" panose="020B0604020202020204" pitchFamily="34" charset="0"/>
              </a:rPr>
              <a:t>Không dùng miệng thổi phoi, tránh phoi bắn vào mắt</a:t>
            </a:r>
            <a:endParaRPr lang="en-US" sz="400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7"/>
          <a:stretch>
            <a:fillRect/>
          </a:stretch>
        </p:blipFill>
        <p:spPr>
          <a:xfrm>
            <a:off x="7604019" y="4620160"/>
            <a:ext cx="2932100" cy="2945865"/>
          </a:xfrm>
          <a:prstGeom prst="rect">
            <a:avLst/>
          </a:prstGeom>
        </p:spPr>
      </p:pic>
    </p:spTree>
    <p:extLst>
      <p:ext uri="{BB962C8B-B14F-4D97-AF65-F5344CB8AC3E}">
        <p14:creationId xmlns:p14="http://schemas.microsoft.com/office/powerpoint/2010/main" val="3404791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500"/>
                                        <p:tgtEl>
                                          <p:spTgt spid="2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par>
                          <p:cTn id="34" fill="hold">
                            <p:stCondLst>
                              <p:cond delay="2000"/>
                            </p:stCondLst>
                            <p:childTnLst>
                              <p:par>
                                <p:cTn id="35" presetID="22" presetClass="entr" presetSubtype="2"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right)">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5" grpId="0" animBg="1"/>
      <p:bldP spid="26"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2"/>
          <a:stretch>
            <a:fillRect/>
          </a:stretch>
        </p:blipFill>
        <p:spPr>
          <a:xfrm>
            <a:off x="0" y="0"/>
            <a:ext cx="18288000" cy="10287000"/>
          </a:xfrm>
          <a:prstGeom prst="rect">
            <a:avLst/>
          </a:prstGeom>
        </p:spPr>
      </p:pic>
      <p:grpSp>
        <p:nvGrpSpPr>
          <p:cNvPr id="57" name="Group 56">
            <a:extLst>
              <a:ext uri="{FF2B5EF4-FFF2-40B4-BE49-F238E27FC236}">
                <a16:creationId xmlns:a16="http://schemas.microsoft.com/office/drawing/2014/main" xmlns="" id="{6C54D630-D761-AAC7-4011-60F1B11FD4FD}"/>
              </a:ext>
            </a:extLst>
          </p:cNvPr>
          <p:cNvGrpSpPr/>
          <p:nvPr/>
        </p:nvGrpSpPr>
        <p:grpSpPr>
          <a:xfrm>
            <a:off x="5383530" y="4542686"/>
            <a:ext cx="7520940" cy="2810289"/>
            <a:chOff x="3589018" y="4312665"/>
            <a:chExt cx="5013960" cy="1873527"/>
          </a:xfrm>
        </p:grpSpPr>
        <p:sp>
          <p:nvSpPr>
            <p:cNvPr id="55" name="TextBox 54">
              <a:extLst>
                <a:ext uri="{FF2B5EF4-FFF2-40B4-BE49-F238E27FC236}">
                  <a16:creationId xmlns:a16="http://schemas.microsoft.com/office/drawing/2014/main" xmlns="" id="{2C7189D6-21C9-63A4-CCA7-A8D9DD296C7F}"/>
                </a:ext>
              </a:extLst>
            </p:cNvPr>
            <p:cNvSpPr txBox="1"/>
            <p:nvPr/>
          </p:nvSpPr>
          <p:spPr>
            <a:xfrm>
              <a:off x="3589018" y="4312665"/>
              <a:ext cx="5013960" cy="1867179"/>
            </a:xfrm>
            <a:prstGeom prst="rect">
              <a:avLst/>
            </a:prstGeom>
            <a:noFill/>
          </p:spPr>
          <p:txBody>
            <a:bodyPr wrap="square" rtlCol="0">
              <a:spAutoFit/>
              <a:scene3d>
                <a:camera prst="obliqueBottomRight"/>
                <a:lightRig rig="soft" dir="t"/>
              </a:scene3d>
              <a:sp3d extrusionH="622300" contourW="76200" prstMaterial="plastic">
                <a:bevelT w="812800" h="38100" prst="hardEdge"/>
                <a:extrusionClr>
                  <a:srgbClr val="0070C0"/>
                </a:extrusionClr>
                <a:contourClr>
                  <a:schemeClr val="bg1"/>
                </a:contourClr>
              </a:sp3d>
            </a:bodyPr>
            <a:lstStyle/>
            <a:p>
              <a:pPr algn="ctr"/>
              <a:r>
                <a:rPr lang="en-US" sz="17600">
                  <a:solidFill>
                    <a:srgbClr val="00B0F0"/>
                  </a:solidFill>
                  <a:effectLst>
                    <a:glow rad="12700">
                      <a:srgbClr val="4472C4">
                        <a:alpha val="48000"/>
                      </a:srgbClr>
                    </a:glow>
                  </a:effectLst>
                  <a:latin typeface="Arial" panose="020B0604020202020204" pitchFamily="34" charset="0"/>
                  <a:cs typeface="Arial" panose="020B0604020202020204" pitchFamily="34" charset="0"/>
                  <a:sym typeface="Arial"/>
                </a:rPr>
                <a:t>BÍ ẨN</a:t>
              </a:r>
              <a:endParaRPr lang="vi-VN" sz="17600">
                <a:solidFill>
                  <a:srgbClr val="00B0F0"/>
                </a:solidFill>
                <a:effectLst>
                  <a:glow rad="12700">
                    <a:srgbClr val="4472C4">
                      <a:alpha val="48000"/>
                    </a:srgbClr>
                  </a:glow>
                </a:effectLst>
                <a:cs typeface="Arial" panose="020B0604020202020204" pitchFamily="34" charset="0"/>
                <a:sym typeface="Arial"/>
              </a:endParaRPr>
            </a:p>
          </p:txBody>
        </p:sp>
        <p:sp>
          <p:nvSpPr>
            <p:cNvPr id="56" name="TextBox 55">
              <a:extLst>
                <a:ext uri="{FF2B5EF4-FFF2-40B4-BE49-F238E27FC236}">
                  <a16:creationId xmlns:a16="http://schemas.microsoft.com/office/drawing/2014/main" xmlns="" id="{0A5CF5D4-C91D-FDA4-3F15-893BD84C9B1A}"/>
                </a:ext>
              </a:extLst>
            </p:cNvPr>
            <p:cNvSpPr txBox="1"/>
            <p:nvPr/>
          </p:nvSpPr>
          <p:spPr>
            <a:xfrm>
              <a:off x="3589018" y="4319013"/>
              <a:ext cx="5013960" cy="1867179"/>
            </a:xfrm>
            <a:prstGeom prst="rect">
              <a:avLst/>
            </a:prstGeom>
            <a:noFill/>
            <a:effectLst/>
          </p:spPr>
          <p:txBody>
            <a:bodyPr wrap="square" rtlCol="0">
              <a:spAutoFit/>
              <a:scene3d>
                <a:camera prst="obliqueBottomRight"/>
                <a:lightRig rig="soft" dir="t"/>
              </a:scene3d>
              <a:sp3d extrusionH="622300" prstMaterial="plastic">
                <a:bevelT w="812800" h="38100" prst="hardEdge"/>
                <a:extrusionClr>
                  <a:srgbClr val="0070C0"/>
                </a:extrusionClr>
                <a:contourClr>
                  <a:schemeClr val="bg1"/>
                </a:contourClr>
              </a:sp3d>
            </a:bodyPr>
            <a:lstStyle/>
            <a:p>
              <a:pPr algn="ctr"/>
              <a:r>
                <a:rPr lang="en-US" sz="17600">
                  <a:solidFill>
                    <a:srgbClr val="00B0F0"/>
                  </a:solidFill>
                  <a:effectLst>
                    <a:glow rad="12700">
                      <a:srgbClr val="4472C4">
                        <a:alpha val="48000"/>
                      </a:srgbClr>
                    </a:glow>
                  </a:effectLst>
                  <a:latin typeface="Arial" panose="020B0604020202020204" pitchFamily="34" charset="0"/>
                  <a:cs typeface="Arial" panose="020B0604020202020204" pitchFamily="34" charset="0"/>
                  <a:sym typeface="Arial"/>
                </a:rPr>
                <a:t>BÍ ẨN</a:t>
              </a:r>
              <a:endParaRPr lang="vi-VN" sz="17600">
                <a:solidFill>
                  <a:srgbClr val="00B0F0"/>
                </a:solidFill>
                <a:effectLst>
                  <a:glow rad="12700">
                    <a:srgbClr val="4472C4">
                      <a:alpha val="48000"/>
                    </a:srgbClr>
                  </a:glow>
                </a:effectLst>
                <a:cs typeface="Arial" panose="020B0604020202020204" pitchFamily="34" charset="0"/>
                <a:sym typeface="Arial"/>
              </a:endParaRPr>
            </a:p>
          </p:txBody>
        </p:sp>
      </p:grpSp>
      <p:grpSp>
        <p:nvGrpSpPr>
          <p:cNvPr id="47" name="Group 46">
            <a:extLst>
              <a:ext uri="{FF2B5EF4-FFF2-40B4-BE49-F238E27FC236}">
                <a16:creationId xmlns:a16="http://schemas.microsoft.com/office/drawing/2014/main" xmlns="" id="{89423F8A-565E-ABAA-B595-A77F5B8738BF}"/>
              </a:ext>
            </a:extLst>
          </p:cNvPr>
          <p:cNvGrpSpPr/>
          <p:nvPr/>
        </p:nvGrpSpPr>
        <p:grpSpPr>
          <a:xfrm>
            <a:off x="5383530" y="2861420"/>
            <a:ext cx="7520940" cy="1323440"/>
            <a:chOff x="3589020" y="2368296"/>
            <a:chExt cx="5013960" cy="882293"/>
          </a:xfrm>
        </p:grpSpPr>
        <p:sp>
          <p:nvSpPr>
            <p:cNvPr id="46" name="TextBox 45">
              <a:extLst>
                <a:ext uri="{FF2B5EF4-FFF2-40B4-BE49-F238E27FC236}">
                  <a16:creationId xmlns:a16="http://schemas.microsoft.com/office/drawing/2014/main" xmlns="" id="{5710D413-78CE-30E1-867F-EE139232246A}"/>
                </a:ext>
              </a:extLst>
            </p:cNvPr>
            <p:cNvSpPr txBox="1"/>
            <p:nvPr/>
          </p:nvSpPr>
          <p:spPr>
            <a:xfrm>
              <a:off x="3589020" y="2368296"/>
              <a:ext cx="5013960" cy="882293"/>
            </a:xfrm>
            <a:prstGeom prst="rect">
              <a:avLst/>
            </a:prstGeom>
            <a:noFill/>
          </p:spPr>
          <p:txBody>
            <a:bodyPr wrap="square" rtlCol="0">
              <a:spAutoFit/>
              <a:scene3d>
                <a:camera prst="obliqueBottomRight"/>
                <a:lightRig rig="soft" dir="t"/>
              </a:scene3d>
              <a:sp3d extrusionH="336550" contourW="76200" prstMaterial="plastic">
                <a:bevelT w="88900" h="12700"/>
                <a:extrusionClr>
                  <a:srgbClr val="C00000"/>
                </a:extrusionClr>
                <a:contourClr>
                  <a:schemeClr val="bg1"/>
                </a:contourClr>
              </a:sp3d>
            </a:bodyPr>
            <a:lstStyle/>
            <a:p>
              <a:pPr algn="ctr"/>
              <a:r>
                <a:rPr lang="en-US" sz="8000">
                  <a:solidFill>
                    <a:srgbClr val="FFC000"/>
                  </a:solidFill>
                  <a:latin typeface="Arial" panose="020B0604020202020204" pitchFamily="34" charset="0"/>
                  <a:cs typeface="Arial" panose="020B0604020202020204" pitchFamily="34" charset="0"/>
                  <a:sym typeface="Arial"/>
                </a:rPr>
                <a:t>MẢNH GHÉP </a:t>
              </a:r>
              <a:endParaRPr lang="vi-VN" sz="8000">
                <a:solidFill>
                  <a:srgbClr val="FFC000"/>
                </a:solidFill>
                <a:cs typeface="Arial" panose="020B0604020202020204" pitchFamily="34" charset="0"/>
                <a:sym typeface="Arial"/>
              </a:endParaRPr>
            </a:p>
          </p:txBody>
        </p:sp>
        <p:sp>
          <p:nvSpPr>
            <p:cNvPr id="45" name="TextBox 44">
              <a:extLst>
                <a:ext uri="{FF2B5EF4-FFF2-40B4-BE49-F238E27FC236}">
                  <a16:creationId xmlns:a16="http://schemas.microsoft.com/office/drawing/2014/main" xmlns="" id="{67788817-7D07-26AE-8D49-186B9E22E1D1}"/>
                </a:ext>
              </a:extLst>
            </p:cNvPr>
            <p:cNvSpPr txBox="1"/>
            <p:nvPr/>
          </p:nvSpPr>
          <p:spPr>
            <a:xfrm>
              <a:off x="3589020" y="2368296"/>
              <a:ext cx="5013960" cy="882293"/>
            </a:xfrm>
            <a:prstGeom prst="rect">
              <a:avLst/>
            </a:prstGeom>
            <a:noFill/>
            <a:effectLst/>
          </p:spPr>
          <p:txBody>
            <a:bodyPr wrap="square" rtlCol="0">
              <a:spAutoFit/>
              <a:scene3d>
                <a:camera prst="obliqueBottomRight"/>
                <a:lightRig rig="soft" dir="t"/>
              </a:scene3d>
              <a:sp3d extrusionH="336550" prstMaterial="plastic">
                <a:bevelT w="88900" h="12700"/>
                <a:extrusionClr>
                  <a:srgbClr val="C00000"/>
                </a:extrusionClr>
                <a:contourClr>
                  <a:schemeClr val="bg1"/>
                </a:contourClr>
              </a:sp3d>
            </a:bodyPr>
            <a:lstStyle/>
            <a:p>
              <a:pPr algn="ctr"/>
              <a:r>
                <a:rPr lang="en-US" sz="8000">
                  <a:solidFill>
                    <a:srgbClr val="FFC000"/>
                  </a:solidFill>
                  <a:latin typeface="Arial" panose="020B0604020202020204" pitchFamily="34" charset="0"/>
                  <a:cs typeface="Arial" panose="020B0604020202020204" pitchFamily="34" charset="0"/>
                  <a:sym typeface="Arial"/>
                </a:rPr>
                <a:t>MẢNH GHÉP </a:t>
              </a:r>
              <a:endParaRPr lang="vi-VN" sz="8000">
                <a:solidFill>
                  <a:srgbClr val="FFC000"/>
                </a:solidFill>
                <a:cs typeface="Arial" panose="020B0604020202020204" pitchFamily="34" charset="0"/>
                <a:sym typeface="Arial"/>
              </a:endParaRPr>
            </a:p>
          </p:txBody>
        </p:sp>
      </p:grpSp>
      <p:pic>
        <p:nvPicPr>
          <p:cNvPr id="5" name="Picture 4" descr="Icon&#10;&#10;Description automatically generated">
            <a:extLst>
              <a:ext uri="{FF2B5EF4-FFF2-40B4-BE49-F238E27FC236}">
                <a16:creationId xmlns:a16="http://schemas.microsoft.com/office/drawing/2014/main" xmlns="" id="{7C0F9B18-3EEC-899F-5C47-F1710ED64137}"/>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0341491">
            <a:off x="12930356" y="-796192"/>
            <a:ext cx="2434660" cy="2434660"/>
          </a:xfrm>
          <a:prstGeom prst="rect">
            <a:avLst/>
          </a:prstGeom>
        </p:spPr>
      </p:pic>
      <p:pic>
        <p:nvPicPr>
          <p:cNvPr id="7" name="Picture 6" descr="Logo&#10;&#10;Description automatically generated">
            <a:extLst>
              <a:ext uri="{FF2B5EF4-FFF2-40B4-BE49-F238E27FC236}">
                <a16:creationId xmlns:a16="http://schemas.microsoft.com/office/drawing/2014/main" xmlns="" id="{84FCEF14-BDF0-BFD9-A29E-8663868F4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041">
            <a:off x="2197237" y="981647"/>
            <a:ext cx="2375038" cy="2375038"/>
          </a:xfrm>
          <a:prstGeom prst="rect">
            <a:avLst/>
          </a:prstGeom>
        </p:spPr>
      </p:pic>
      <p:pic>
        <p:nvPicPr>
          <p:cNvPr id="9" name="Picture 8" descr="Logo, icon&#10;&#10;Description automatically generated">
            <a:extLst>
              <a:ext uri="{FF2B5EF4-FFF2-40B4-BE49-F238E27FC236}">
                <a16:creationId xmlns:a16="http://schemas.microsoft.com/office/drawing/2014/main" xmlns="" id="{BF8AA1DB-7843-28AE-3F55-D0384AB396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rot="20248969">
            <a:off x="-660166" y="7690358"/>
            <a:ext cx="4138480" cy="4138480"/>
          </a:xfrm>
          <a:prstGeom prst="rect">
            <a:avLst/>
          </a:prstGeom>
        </p:spPr>
      </p:pic>
      <p:pic>
        <p:nvPicPr>
          <p:cNvPr id="13" name="Picture 12" descr="Logo&#10;&#10;Description automatically generated">
            <a:extLst>
              <a:ext uri="{FF2B5EF4-FFF2-40B4-BE49-F238E27FC236}">
                <a16:creationId xmlns:a16="http://schemas.microsoft.com/office/drawing/2014/main" xmlns="" id="{2A96C0DE-C934-50C8-84A0-9D9B4100FC0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rot="900000">
            <a:off x="14481677" y="8310579"/>
            <a:ext cx="2972150" cy="2972150"/>
          </a:xfrm>
          <a:prstGeom prst="rect">
            <a:avLst/>
          </a:prstGeom>
        </p:spPr>
      </p:pic>
    </p:spTree>
    <p:extLst>
      <p:ext uri="{BB962C8B-B14F-4D97-AF65-F5344CB8AC3E}">
        <p14:creationId xmlns:p14="http://schemas.microsoft.com/office/powerpoint/2010/main" val="189058425"/>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 fill="hold"/>
                                            <p:tgtEl>
                                              <p:spTgt spid="47"/>
                                            </p:tgtEl>
                                            <p:attrNameLst>
                                              <p:attrName>ppt_w</p:attrName>
                                            </p:attrNameLst>
                                          </p:cBhvr>
                                          <p:tavLst>
                                            <p:tav tm="0">
                                              <p:val>
                                                <p:fltVal val="0"/>
                                              </p:val>
                                            </p:tav>
                                            <p:tav tm="100000">
                                              <p:val>
                                                <p:strVal val="#ppt_w"/>
                                              </p:val>
                                            </p:tav>
                                          </p:tavLst>
                                        </p:anim>
                                        <p:anim calcmode="lin" valueType="num">
                                          <p:cBhvr>
                                            <p:cTn id="8" dur="200" fill="hold"/>
                                            <p:tgtEl>
                                              <p:spTgt spid="47"/>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47"/>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47"/>
                                            </p:tgtEl>
                                          </p:cBhvr>
                                          <p:by x="91000" y="91000"/>
                                        </p:animScale>
                                      </p:childTnLst>
                                    </p:cTn>
                                  </p:par>
                                  <p:par>
                                    <p:cTn id="13" presetID="23" presetClass="entr" presetSubtype="16"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200" fill="hold"/>
                                            <p:tgtEl>
                                              <p:spTgt spid="57"/>
                                            </p:tgtEl>
                                            <p:attrNameLst>
                                              <p:attrName>ppt_w</p:attrName>
                                            </p:attrNameLst>
                                          </p:cBhvr>
                                          <p:tavLst>
                                            <p:tav tm="0">
                                              <p:val>
                                                <p:fltVal val="0"/>
                                              </p:val>
                                            </p:tav>
                                            <p:tav tm="100000">
                                              <p:val>
                                                <p:strVal val="#ppt_w"/>
                                              </p:val>
                                            </p:tav>
                                          </p:tavLst>
                                        </p:anim>
                                        <p:anim calcmode="lin" valueType="num">
                                          <p:cBhvr>
                                            <p:cTn id="16" dur="200" fill="hold"/>
                                            <p:tgtEl>
                                              <p:spTgt spid="57"/>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9000">
                                      <p:stCondLst>
                                        <p:cond delay="500"/>
                                      </p:stCondLst>
                                      <p:childTnLst>
                                        <p:animScale p14:bounceEnd="99000">
                                          <p:cBhvr>
                                            <p:cTn id="18" dur="1000" fill="hold"/>
                                            <p:tgtEl>
                                              <p:spTgt spid="57"/>
                                            </p:tgtEl>
                                          </p:cBhvr>
                                          <p:by x="110000" y="110000"/>
                                        </p:animScale>
                                      </p:childTnLst>
                                    </p:cTn>
                                  </p:par>
                                  <p:par>
                                    <p:cTn id="19" presetID="6" presetClass="emph" presetSubtype="0" accel="50000" decel="50000" fill="hold" nodeType="withEffect">
                                      <p:stCondLst>
                                        <p:cond delay="500"/>
                                      </p:stCondLst>
                                      <p:childTnLst>
                                        <p:animScale>
                                          <p:cBhvr>
                                            <p:cTn id="20" dur="250" fill="hold"/>
                                            <p:tgtEl>
                                              <p:spTgt spid="57"/>
                                            </p:tgtEl>
                                          </p:cBhvr>
                                          <p:by x="91000" y="91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path" presetSubtype="0" decel="100000" fill="hold" nodeType="withEffect">
                                      <p:stCondLst>
                                        <p:cond delay="500"/>
                                      </p:stCondLst>
                                      <p:childTnLst>
                                        <p:animMotion origin="layout" path="M 3.95833E-6 0.03889 L 0.02578 -0.01713 " pathEditMode="relative" rAng="0" ptsTypes="AA">
                                          <p:cBhvr>
                                            <p:cTn id="25" dur="1000" fill="hold"/>
                                            <p:tgtEl>
                                              <p:spTgt spid="7"/>
                                            </p:tgtEl>
                                            <p:attrNameLst>
                                              <p:attrName>ppt_x</p:attrName>
                                              <p:attrName>ppt_y</p:attrName>
                                            </p:attrNameLst>
                                          </p:cBhvr>
                                          <p:rCtr x="1289" y="-2801"/>
                                        </p:animMotion>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42" presetClass="path" presetSubtype="0" decel="100000" fill="hold" nodeType="withEffect">
                                      <p:stCondLst>
                                        <p:cond delay="500"/>
                                      </p:stCondLst>
                                      <p:childTnLst>
                                        <p:animMotion origin="layout" path="M 2.29167E-6 0.03889 L 0.06979 0.09375 " pathEditMode="relative" rAng="0" ptsTypes="AA">
                                          <p:cBhvr>
                                            <p:cTn id="30" dur="1000" fill="hold"/>
                                            <p:tgtEl>
                                              <p:spTgt spid="5"/>
                                            </p:tgtEl>
                                            <p:attrNameLst>
                                              <p:attrName>ppt_x</p:attrName>
                                              <p:attrName>ppt_y</p:attrName>
                                            </p:attrNameLst>
                                          </p:cBhvr>
                                          <p:rCtr x="3490" y="2731"/>
                                        </p:animMotion>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500"/>
                                      </p:stCondLst>
                                      <p:childTnLst>
                                        <p:animMotion origin="layout" path="M 3.95833E-6 0.03889 L 0.02578 -0.01713 " pathEditMode="relative" rAng="0" ptsTypes="AA">
                                          <p:cBhvr>
                                            <p:cTn id="35" dur="1000" fill="hold"/>
                                            <p:tgtEl>
                                              <p:spTgt spid="9"/>
                                            </p:tgtEl>
                                            <p:attrNameLst>
                                              <p:attrName>ppt_x</p:attrName>
                                              <p:attrName>ppt_y</p:attrName>
                                            </p:attrNameLst>
                                          </p:cBhvr>
                                          <p:rCtr x="1289" y="-2801"/>
                                        </p:animMotion>
                                      </p:childTnLst>
                                    </p:cTn>
                                  </p:par>
                                  <p:par>
                                    <p:cTn id="36" presetID="10"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42" presetClass="path" presetSubtype="0" decel="100000" fill="hold" nodeType="withEffect">
                                      <p:stCondLst>
                                        <p:cond delay="500"/>
                                      </p:stCondLst>
                                      <p:childTnLst>
                                        <p:animMotion origin="layout" path="M 2.91667E-6 0.03889 L 3.95833E-6 1.85185E-6 " pathEditMode="relative" rAng="0" ptsTypes="AA">
                                          <p:cBhvr>
                                            <p:cTn id="40"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200" fill="hold"/>
                                            <p:tgtEl>
                                              <p:spTgt spid="47"/>
                                            </p:tgtEl>
                                            <p:attrNameLst>
                                              <p:attrName>ppt_w</p:attrName>
                                            </p:attrNameLst>
                                          </p:cBhvr>
                                          <p:tavLst>
                                            <p:tav tm="0">
                                              <p:val>
                                                <p:fltVal val="0"/>
                                              </p:val>
                                            </p:tav>
                                            <p:tav tm="100000">
                                              <p:val>
                                                <p:strVal val="#ppt_w"/>
                                              </p:val>
                                            </p:tav>
                                          </p:tavLst>
                                        </p:anim>
                                        <p:anim calcmode="lin" valueType="num">
                                          <p:cBhvr>
                                            <p:cTn id="8" dur="200" fill="hold"/>
                                            <p:tgtEl>
                                              <p:spTgt spid="47"/>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47"/>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47"/>
                                            </p:tgtEl>
                                          </p:cBhvr>
                                          <p:by x="91000" y="91000"/>
                                        </p:animScale>
                                      </p:childTnLst>
                                    </p:cTn>
                                  </p:par>
                                  <p:par>
                                    <p:cTn id="13" presetID="23" presetClass="entr" presetSubtype="16" fill="hold" nodeType="withEffect">
                                      <p:stCondLst>
                                        <p:cond delay="500"/>
                                      </p:stCondLst>
                                      <p:childTnLst>
                                        <p:set>
                                          <p:cBhvr>
                                            <p:cTn id="14" dur="1" fill="hold">
                                              <p:stCondLst>
                                                <p:cond delay="0"/>
                                              </p:stCondLst>
                                            </p:cTn>
                                            <p:tgtEl>
                                              <p:spTgt spid="57"/>
                                            </p:tgtEl>
                                            <p:attrNameLst>
                                              <p:attrName>style.visibility</p:attrName>
                                            </p:attrNameLst>
                                          </p:cBhvr>
                                          <p:to>
                                            <p:strVal val="visible"/>
                                          </p:to>
                                        </p:set>
                                        <p:anim calcmode="lin" valueType="num">
                                          <p:cBhvr>
                                            <p:cTn id="15" dur="200" fill="hold"/>
                                            <p:tgtEl>
                                              <p:spTgt spid="57"/>
                                            </p:tgtEl>
                                            <p:attrNameLst>
                                              <p:attrName>ppt_w</p:attrName>
                                            </p:attrNameLst>
                                          </p:cBhvr>
                                          <p:tavLst>
                                            <p:tav tm="0">
                                              <p:val>
                                                <p:fltVal val="0"/>
                                              </p:val>
                                            </p:tav>
                                            <p:tav tm="100000">
                                              <p:val>
                                                <p:strVal val="#ppt_w"/>
                                              </p:val>
                                            </p:tav>
                                          </p:tavLst>
                                        </p:anim>
                                        <p:anim calcmode="lin" valueType="num">
                                          <p:cBhvr>
                                            <p:cTn id="16" dur="200" fill="hold"/>
                                            <p:tgtEl>
                                              <p:spTgt spid="57"/>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500"/>
                                      </p:stCondLst>
                                      <p:childTnLst>
                                        <p:animScale>
                                          <p:cBhvr>
                                            <p:cTn id="18" dur="1000" fill="hold"/>
                                            <p:tgtEl>
                                              <p:spTgt spid="57"/>
                                            </p:tgtEl>
                                          </p:cBhvr>
                                          <p:by x="110000" y="110000"/>
                                        </p:animScale>
                                      </p:childTnLst>
                                    </p:cTn>
                                  </p:par>
                                  <p:par>
                                    <p:cTn id="19" presetID="6" presetClass="emph" presetSubtype="0" accel="50000" decel="50000" fill="hold" nodeType="withEffect">
                                      <p:stCondLst>
                                        <p:cond delay="500"/>
                                      </p:stCondLst>
                                      <p:childTnLst>
                                        <p:animScale>
                                          <p:cBhvr>
                                            <p:cTn id="20" dur="250" fill="hold"/>
                                            <p:tgtEl>
                                              <p:spTgt spid="57"/>
                                            </p:tgtEl>
                                          </p:cBhvr>
                                          <p:by x="91000" y="91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path" presetSubtype="0" decel="100000" fill="hold" nodeType="withEffect">
                                      <p:stCondLst>
                                        <p:cond delay="500"/>
                                      </p:stCondLst>
                                      <p:childTnLst>
                                        <p:animMotion origin="layout" path="M 3.95833E-6 0.03889 L 0.02578 -0.01713 " pathEditMode="relative" rAng="0" ptsTypes="AA">
                                          <p:cBhvr>
                                            <p:cTn id="25" dur="1000" fill="hold"/>
                                            <p:tgtEl>
                                              <p:spTgt spid="7"/>
                                            </p:tgtEl>
                                            <p:attrNameLst>
                                              <p:attrName>ppt_x</p:attrName>
                                              <p:attrName>ppt_y</p:attrName>
                                            </p:attrNameLst>
                                          </p:cBhvr>
                                          <p:rCtr x="1289" y="-2801"/>
                                        </p:animMotion>
                                      </p:childTnLst>
                                    </p:cTn>
                                  </p:par>
                                  <p:par>
                                    <p:cTn id="26" presetID="10" presetClass="entr" presetSubtype="0" fill="hold"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42" presetClass="path" presetSubtype="0" decel="100000" fill="hold" nodeType="withEffect">
                                      <p:stCondLst>
                                        <p:cond delay="500"/>
                                      </p:stCondLst>
                                      <p:childTnLst>
                                        <p:animMotion origin="layout" path="M 2.29167E-6 0.03889 L 0.06979 0.09375 " pathEditMode="relative" rAng="0" ptsTypes="AA">
                                          <p:cBhvr>
                                            <p:cTn id="30" dur="1000" fill="hold"/>
                                            <p:tgtEl>
                                              <p:spTgt spid="5"/>
                                            </p:tgtEl>
                                            <p:attrNameLst>
                                              <p:attrName>ppt_x</p:attrName>
                                              <p:attrName>ppt_y</p:attrName>
                                            </p:attrNameLst>
                                          </p:cBhvr>
                                          <p:rCtr x="3490" y="2731"/>
                                        </p:animMotion>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nodeType="withEffect">
                                      <p:stCondLst>
                                        <p:cond delay="500"/>
                                      </p:stCondLst>
                                      <p:childTnLst>
                                        <p:animMotion origin="layout" path="M 3.95833E-6 0.03889 L 0.02578 -0.01713 " pathEditMode="relative" rAng="0" ptsTypes="AA">
                                          <p:cBhvr>
                                            <p:cTn id="35" dur="1000" fill="hold"/>
                                            <p:tgtEl>
                                              <p:spTgt spid="9"/>
                                            </p:tgtEl>
                                            <p:attrNameLst>
                                              <p:attrName>ppt_x</p:attrName>
                                              <p:attrName>ppt_y</p:attrName>
                                            </p:attrNameLst>
                                          </p:cBhvr>
                                          <p:rCtr x="1289" y="-2801"/>
                                        </p:animMotion>
                                      </p:childTnLst>
                                    </p:cTn>
                                  </p:par>
                                  <p:par>
                                    <p:cTn id="36" presetID="10"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42" presetClass="path" presetSubtype="0" decel="100000" fill="hold" nodeType="withEffect">
                                      <p:stCondLst>
                                        <p:cond delay="500"/>
                                      </p:stCondLst>
                                      <p:childTnLst>
                                        <p:animMotion origin="layout" path="M 2.91667E-6 0.03889 L 3.95833E-6 1.85185E-6 " pathEditMode="relative" rAng="0" ptsTypes="AA">
                                          <p:cBhvr>
                                            <p:cTn id="40"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15" name="TextBox 14">
            <a:hlinkClick r:id="" action="ppaction://hlinkshowjump?jump=nextslide"/>
            <a:extLst>
              <a:ext uri="{FF2B5EF4-FFF2-40B4-BE49-F238E27FC236}">
                <a16:creationId xmlns:a16="http://schemas.microsoft.com/office/drawing/2014/main" xmlns="" id="{DD3C4E09-FE64-911B-231A-57A53BE6DD89}"/>
              </a:ext>
            </a:extLst>
          </p:cNvPr>
          <p:cNvSpPr txBox="1"/>
          <p:nvPr/>
        </p:nvSpPr>
        <p:spPr>
          <a:xfrm>
            <a:off x="11727511" y="7322715"/>
            <a:ext cx="5151290" cy="1386602"/>
          </a:xfrm>
          <a:prstGeom prst="roundRect">
            <a:avLst>
              <a:gd name="adj" fmla="val 34569"/>
            </a:avLst>
          </a:prstGeom>
          <a:solidFill>
            <a:srgbClr val="0C2267"/>
          </a:solidFill>
        </p:spPr>
        <p:txBody>
          <a:bodyPr wrap="square" rtlCol="0">
            <a:spAutoFit/>
          </a:bodyPr>
          <a:lstStyle/>
          <a:p>
            <a:pPr algn="ctr"/>
            <a:r>
              <a:rPr lang="en-US" sz="6600">
                <a:solidFill>
                  <a:srgbClr val="FFC000"/>
                </a:solidFill>
                <a:latin typeface="Arial" panose="020B0604020202020204" pitchFamily="34" charset="0"/>
                <a:cs typeface="Arial" panose="020B0604020202020204" pitchFamily="34" charset="0"/>
                <a:sym typeface="Arial"/>
              </a:rPr>
              <a:t>BẮT ĐẦU</a:t>
            </a:r>
            <a:endParaRPr lang="vi-VN" sz="6600">
              <a:solidFill>
                <a:srgbClr val="FFC000"/>
              </a:solidFill>
              <a:cs typeface="Arial" panose="020B0604020202020204" pitchFamily="34" charset="0"/>
              <a:sym typeface="Arial"/>
            </a:endParaRPr>
          </a:p>
        </p:txBody>
      </p:sp>
      <p:sp>
        <p:nvSpPr>
          <p:cNvPr id="3" name="TextBox 2">
            <a:extLst>
              <a:ext uri="{FF2B5EF4-FFF2-40B4-BE49-F238E27FC236}">
                <a16:creationId xmlns:a16="http://schemas.microsoft.com/office/drawing/2014/main" xmlns="" id="{79494A5A-440D-E04A-15F2-369347108F64}"/>
              </a:ext>
            </a:extLst>
          </p:cNvPr>
          <p:cNvSpPr txBox="1"/>
          <p:nvPr/>
        </p:nvSpPr>
        <p:spPr>
          <a:xfrm>
            <a:off x="10717216" y="2794085"/>
            <a:ext cx="7109720" cy="4062176"/>
          </a:xfrm>
          <a:prstGeom prst="roundRect">
            <a:avLst/>
          </a:prstGeom>
          <a:solidFill>
            <a:schemeClr val="bg1"/>
          </a:solidFill>
        </p:spPr>
        <p:txBody>
          <a:bodyPr wrap="square" rtlCol="0">
            <a:spAutoFit/>
          </a:bodyPr>
          <a:lstStyle/>
          <a:p>
            <a:pPr algn="just">
              <a:lnSpc>
                <a:spcPct val="150000"/>
              </a:lnSpc>
            </a:pPr>
            <a:r>
              <a:rPr lang="en-US" sz="4000">
                <a:solidFill>
                  <a:prstClr val="black"/>
                </a:solidFill>
                <a:latin typeface="Arial" panose="020B0604020202020204" pitchFamily="34" charset="0"/>
                <a:cs typeface="Arial" panose="020B0604020202020204" pitchFamily="34" charset="0"/>
                <a:sym typeface="Arial"/>
              </a:rPr>
              <a:t>Lựa chọn </a:t>
            </a:r>
            <a:r>
              <a:rPr lang="en-US" sz="4000">
                <a:solidFill>
                  <a:srgbClr val="FF0000"/>
                </a:solidFill>
                <a:latin typeface="Arial" panose="020B0604020202020204" pitchFamily="34" charset="0"/>
                <a:cs typeface="Arial" panose="020B0604020202020204" pitchFamily="34" charset="0"/>
                <a:sym typeface="Arial"/>
              </a:rPr>
              <a:t>mảnh ghép </a:t>
            </a:r>
            <a:r>
              <a:rPr lang="en-US" sz="4000">
                <a:solidFill>
                  <a:prstClr val="black"/>
                </a:solidFill>
                <a:latin typeface="Arial" panose="020B0604020202020204" pitchFamily="34" charset="0"/>
                <a:cs typeface="Arial" panose="020B0604020202020204" pitchFamily="34" charset="0"/>
                <a:sym typeface="Arial"/>
              </a:rPr>
              <a:t>để trả lời </a:t>
            </a:r>
            <a:r>
              <a:rPr lang="en-US" sz="4000">
                <a:solidFill>
                  <a:srgbClr val="FF0000"/>
                </a:solidFill>
                <a:latin typeface="Arial" panose="020B0604020202020204" pitchFamily="34" charset="0"/>
                <a:cs typeface="Arial" panose="020B0604020202020204" pitchFamily="34" charset="0"/>
                <a:sym typeface="Arial"/>
              </a:rPr>
              <a:t>câu hỏi </a:t>
            </a:r>
            <a:r>
              <a:rPr lang="en-US" sz="4000">
                <a:solidFill>
                  <a:prstClr val="black"/>
                </a:solidFill>
                <a:latin typeface="Arial" panose="020B0604020202020204" pitchFamily="34" charset="0"/>
                <a:cs typeface="Arial" panose="020B0604020202020204" pitchFamily="34" charset="0"/>
                <a:sym typeface="Arial"/>
              </a:rPr>
              <a:t>tương ứng. Nếu trả lời đúng câu hỏi, mảnh ghép sẽ được </a:t>
            </a:r>
            <a:r>
              <a:rPr lang="en-US" sz="4000">
                <a:solidFill>
                  <a:srgbClr val="FF0000"/>
                </a:solidFill>
                <a:latin typeface="Arial" panose="020B0604020202020204" pitchFamily="34" charset="0"/>
                <a:cs typeface="Arial" panose="020B0604020202020204" pitchFamily="34" charset="0"/>
                <a:sym typeface="Arial"/>
              </a:rPr>
              <a:t>mở khó</a:t>
            </a:r>
            <a:r>
              <a:rPr lang="vi-VN" sz="4000">
                <a:solidFill>
                  <a:srgbClr val="FF0000"/>
                </a:solidFill>
                <a:cs typeface="Arial" panose="020B0604020202020204" pitchFamily="34" charset="0"/>
                <a:sym typeface="Arial"/>
              </a:rPr>
              <a:t>a</a:t>
            </a:r>
            <a:r>
              <a:rPr lang="en-US" sz="4000" smtClean="0">
                <a:solidFill>
                  <a:prstClr val="black"/>
                </a:solidFill>
                <a:latin typeface="Arial" panose="020B0604020202020204" pitchFamily="34" charset="0"/>
                <a:cs typeface="Arial" panose="020B0604020202020204" pitchFamily="34" charset="0"/>
                <a:sym typeface="Arial"/>
              </a:rPr>
              <a:t>!!! </a:t>
            </a:r>
            <a:endParaRPr lang="vi-VN" sz="4000">
              <a:solidFill>
                <a:prstClr val="black"/>
              </a:solidFill>
              <a:cs typeface="Arial" panose="020B0604020202020204" pitchFamily="34" charset="0"/>
              <a:sym typeface="Arial"/>
            </a:endParaRPr>
          </a:p>
        </p:txBody>
      </p:sp>
      <p:sp>
        <p:nvSpPr>
          <p:cNvPr id="17" name="TextBox 16">
            <a:extLst>
              <a:ext uri="{FF2B5EF4-FFF2-40B4-BE49-F238E27FC236}">
                <a16:creationId xmlns:a16="http://schemas.microsoft.com/office/drawing/2014/main" xmlns="" id="{3E3D4112-C5C3-74A5-306A-2305D3ED7E5F}"/>
              </a:ext>
            </a:extLst>
          </p:cNvPr>
          <p:cNvSpPr txBox="1"/>
          <p:nvPr/>
        </p:nvSpPr>
        <p:spPr>
          <a:xfrm>
            <a:off x="12003660" y="1866648"/>
            <a:ext cx="4536832" cy="927437"/>
          </a:xfrm>
          <a:prstGeom prst="round2SameRect">
            <a:avLst>
              <a:gd name="adj1" fmla="val 38212"/>
              <a:gd name="adj2" fmla="val 0"/>
            </a:avLst>
          </a:prstGeom>
          <a:noFill/>
          <a:ln w="38100">
            <a:solidFill>
              <a:schemeClr val="bg1"/>
            </a:solidFill>
            <a:prstDash val="sysDot"/>
          </a:ln>
        </p:spPr>
        <p:txBody>
          <a:bodyPr wrap="square" rtlCol="0">
            <a:spAutoFit/>
          </a:bodyPr>
          <a:lstStyle/>
          <a:p>
            <a:pPr algn="ctr"/>
            <a:r>
              <a:rPr lang="en-US" sz="4800">
                <a:solidFill>
                  <a:prstClr val="white"/>
                </a:solidFill>
                <a:latin typeface="Arial" panose="020B0604020202020204" pitchFamily="34" charset="0"/>
                <a:cs typeface="Arial" panose="020B0604020202020204" pitchFamily="34" charset="0"/>
                <a:sym typeface="Arial"/>
              </a:rPr>
              <a:t>YÊU CẦU</a:t>
            </a:r>
            <a:endParaRPr lang="vi-VN" sz="4800">
              <a:solidFill>
                <a:prstClr val="white"/>
              </a:solidFill>
              <a:cs typeface="Arial" panose="020B0604020202020204" pitchFamily="34" charset="0"/>
              <a:sym typeface="Arial"/>
            </a:endParaRPr>
          </a:p>
        </p:txBody>
      </p:sp>
      <p:pic>
        <p:nvPicPr>
          <p:cNvPr id="34" name="Picture 33"/>
          <p:cNvPicPr>
            <a:picLocks noChangeAspect="1"/>
          </p:cNvPicPr>
          <p:nvPr/>
        </p:nvPicPr>
        <p:blipFill>
          <a:blip r:embed="rId4"/>
          <a:stretch>
            <a:fillRect/>
          </a:stretch>
        </p:blipFill>
        <p:spPr>
          <a:xfrm>
            <a:off x="1520762" y="1058493"/>
            <a:ext cx="4304150" cy="4304150"/>
          </a:xfrm>
          <a:prstGeom prst="rect">
            <a:avLst/>
          </a:prstGeom>
        </p:spPr>
      </p:pic>
      <p:pic>
        <p:nvPicPr>
          <p:cNvPr id="35" name="Picture 34"/>
          <p:cNvPicPr>
            <a:picLocks noChangeAspect="1"/>
          </p:cNvPicPr>
          <p:nvPr/>
        </p:nvPicPr>
        <p:blipFill>
          <a:blip r:embed="rId5"/>
          <a:stretch>
            <a:fillRect/>
          </a:stretch>
        </p:blipFill>
        <p:spPr>
          <a:xfrm>
            <a:off x="5824912" y="1058495"/>
            <a:ext cx="4291956" cy="4304150"/>
          </a:xfrm>
          <a:prstGeom prst="rect">
            <a:avLst/>
          </a:prstGeom>
        </p:spPr>
      </p:pic>
      <p:pic>
        <p:nvPicPr>
          <p:cNvPr id="36" name="Picture 35"/>
          <p:cNvPicPr>
            <a:picLocks noChangeAspect="1"/>
          </p:cNvPicPr>
          <p:nvPr/>
        </p:nvPicPr>
        <p:blipFill>
          <a:blip r:embed="rId6"/>
          <a:stretch>
            <a:fillRect/>
          </a:stretch>
        </p:blipFill>
        <p:spPr>
          <a:xfrm>
            <a:off x="1520762" y="5239550"/>
            <a:ext cx="4304150" cy="4291956"/>
          </a:xfrm>
          <a:prstGeom prst="rect">
            <a:avLst/>
          </a:prstGeom>
        </p:spPr>
      </p:pic>
      <p:pic>
        <p:nvPicPr>
          <p:cNvPr id="37" name="Picture 36"/>
          <p:cNvPicPr>
            <a:picLocks noChangeAspect="1"/>
          </p:cNvPicPr>
          <p:nvPr/>
        </p:nvPicPr>
        <p:blipFill>
          <a:blip r:embed="rId7"/>
          <a:stretch>
            <a:fillRect/>
          </a:stretch>
        </p:blipFill>
        <p:spPr>
          <a:xfrm>
            <a:off x="5812719" y="5239550"/>
            <a:ext cx="4304150" cy="4291956"/>
          </a:xfrm>
          <a:prstGeom prst="rect">
            <a:avLst/>
          </a:prstGeom>
        </p:spPr>
      </p:pic>
    </p:spTree>
    <p:extLst>
      <p:ext uri="{BB962C8B-B14F-4D97-AF65-F5344CB8AC3E}">
        <p14:creationId xmlns:p14="http://schemas.microsoft.com/office/powerpoint/2010/main" val="26101360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17" name="TextBox 16">
            <a:extLst>
              <a:ext uri="{FF2B5EF4-FFF2-40B4-BE49-F238E27FC236}">
                <a16:creationId xmlns:a16="http://schemas.microsoft.com/office/drawing/2014/main" xmlns="" id="{B7C19335-01B4-0DDB-76A6-6E71113957AE}"/>
              </a:ext>
            </a:extLst>
          </p:cNvPr>
          <p:cNvSpPr txBox="1"/>
          <p:nvPr/>
        </p:nvSpPr>
        <p:spPr>
          <a:xfrm>
            <a:off x="12255096" y="7357541"/>
            <a:ext cx="4267200" cy="1322308"/>
          </a:xfrm>
          <a:prstGeom prst="roundRect">
            <a:avLst>
              <a:gd name="adj" fmla="val 28518"/>
            </a:avLst>
          </a:prstGeom>
          <a:solidFill>
            <a:srgbClr val="0C2267"/>
          </a:solidFill>
        </p:spPr>
        <p:txBody>
          <a:bodyPr wrap="square" rtlCol="0">
            <a:spAutoFit/>
          </a:bodyPr>
          <a:lstStyle/>
          <a:p>
            <a:pPr algn="ctr"/>
            <a:r>
              <a:rPr lang="en-US" sz="6600">
                <a:solidFill>
                  <a:srgbClr val="FFC000"/>
                </a:solidFill>
                <a:latin typeface="Arial" panose="020B0604020202020204" pitchFamily="34" charset="0"/>
                <a:cs typeface="Arial" panose="020B0604020202020204" pitchFamily="34" charset="0"/>
                <a:sym typeface="Arial"/>
              </a:rPr>
              <a:t>ĐÁP ÁN</a:t>
            </a:r>
            <a:endParaRPr lang="vi-VN" sz="6600">
              <a:solidFill>
                <a:srgbClr val="FFC000"/>
              </a:solidFill>
              <a:cs typeface="Arial" panose="020B0604020202020204" pitchFamily="34" charset="0"/>
              <a:sym typeface="Arial"/>
            </a:endParaRPr>
          </a:p>
        </p:txBody>
      </p:sp>
      <p:sp>
        <p:nvSpPr>
          <p:cNvPr id="18" name="Rectangle: Rounded Corners 17">
            <a:extLst>
              <a:ext uri="{FF2B5EF4-FFF2-40B4-BE49-F238E27FC236}">
                <a16:creationId xmlns:a16="http://schemas.microsoft.com/office/drawing/2014/main" xmlns="" id="{C7371ECE-F907-8AC3-F90A-6B5B8ECBC79F}"/>
              </a:ext>
            </a:extLst>
          </p:cNvPr>
          <p:cNvSpPr/>
          <p:nvPr/>
        </p:nvSpPr>
        <p:spPr>
          <a:xfrm>
            <a:off x="11641622" y="5470713"/>
            <a:ext cx="5494148" cy="1276946"/>
          </a:xfrm>
          <a:prstGeom prst="roundRect">
            <a:avLst/>
          </a:prstGeom>
          <a:noFill/>
          <a:ln w="254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sym typeface="Arial"/>
            </a:endParaRPr>
          </a:p>
        </p:txBody>
      </p:sp>
      <p:sp>
        <p:nvSpPr>
          <p:cNvPr id="3" name="TextBox 2">
            <a:extLst>
              <a:ext uri="{FF2B5EF4-FFF2-40B4-BE49-F238E27FC236}">
                <a16:creationId xmlns:a16="http://schemas.microsoft.com/office/drawing/2014/main" xmlns="" id="{03571203-27FE-12B8-63A2-C7E05B8458B2}"/>
              </a:ext>
            </a:extLst>
          </p:cNvPr>
          <p:cNvSpPr txBox="1"/>
          <p:nvPr/>
        </p:nvSpPr>
        <p:spPr>
          <a:xfrm>
            <a:off x="12138977" y="5555187"/>
            <a:ext cx="4499442" cy="1015663"/>
          </a:xfrm>
          <a:prstGeom prst="rect">
            <a:avLst/>
          </a:prstGeom>
          <a:noFill/>
        </p:spPr>
        <p:txBody>
          <a:bodyPr wrap="square" rtlCol="0">
            <a:spAutoFit/>
          </a:bodyPr>
          <a:lstStyle/>
          <a:p>
            <a:pPr algn="ctr"/>
            <a:r>
              <a:rPr lang="vi-VN" sz="6000" b="1">
                <a:solidFill>
                  <a:prstClr val="white"/>
                </a:solidFill>
                <a:cs typeface="Arial" panose="020B0604020202020204" pitchFamily="34" charset="0"/>
                <a:sym typeface="Arial"/>
              </a:rPr>
              <a:t>CƯA</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600" y="1905537"/>
            <a:ext cx="8134424" cy="6802682"/>
          </a:xfrm>
          <a:prstGeom prst="rect">
            <a:avLst/>
          </a:prstGeom>
          <a:ln w="76200">
            <a:solidFill>
              <a:srgbClr val="CC0099"/>
            </a:solidFill>
          </a:ln>
        </p:spPr>
      </p:pic>
      <p:sp>
        <p:nvSpPr>
          <p:cNvPr id="19" name="TextBox 18"/>
          <p:cNvSpPr txBox="1"/>
          <p:nvPr/>
        </p:nvSpPr>
        <p:spPr>
          <a:xfrm>
            <a:off x="11040042" y="1572874"/>
            <a:ext cx="6648080" cy="3416320"/>
          </a:xfrm>
          <a:prstGeom prst="rect">
            <a:avLst/>
          </a:prstGeom>
          <a:noFill/>
        </p:spPr>
        <p:txBody>
          <a:bodyPr wrap="square" rtlCol="0">
            <a:spAutoFit/>
          </a:bodyPr>
          <a:lstStyle/>
          <a:p>
            <a:pPr algn="just">
              <a:lnSpc>
                <a:spcPct val="150000"/>
              </a:lnSpc>
              <a:buClr>
                <a:srgbClr val="000000"/>
              </a:buClr>
              <a:buFont typeface="Arial"/>
              <a:buNone/>
            </a:pPr>
            <a:r>
              <a:rPr lang="vi-VN" sz="4800" b="1" kern="0">
                <a:solidFill>
                  <a:prstClr val="white"/>
                </a:solidFill>
                <a:cs typeface="Arial"/>
                <a:sym typeface="Arial"/>
              </a:rPr>
              <a:t>Câu hỏi: </a:t>
            </a:r>
            <a:r>
              <a:rPr lang="vi-VN" sz="4800" kern="0">
                <a:solidFill>
                  <a:prstClr val="white"/>
                </a:solidFill>
                <a:cs typeface="Arial"/>
                <a:sym typeface="Arial"/>
              </a:rPr>
              <a:t>Hình ảnh bên mô tả phương pháp gia công cơ khí nào?</a:t>
            </a:r>
            <a:endParaRPr lang="en-US" sz="4800" kern="0">
              <a:solidFill>
                <a:prstClr val="white"/>
              </a:solidFill>
              <a:latin typeface="Arial"/>
              <a:cs typeface="Arial"/>
              <a:sym typeface="Arial"/>
            </a:endParaRPr>
          </a:p>
        </p:txBody>
      </p:sp>
      <p:sp>
        <p:nvSpPr>
          <p:cNvPr id="2" name="Action Button: Forward or Next 1">
            <a:hlinkClick r:id="rId5" action="ppaction://hlinksldjump" highlightClick="1"/>
          </p:cNvPr>
          <p:cNvSpPr/>
          <p:nvPr/>
        </p:nvSpPr>
        <p:spPr>
          <a:xfrm>
            <a:off x="17363327" y="9362212"/>
            <a:ext cx="924674" cy="924788"/>
          </a:xfrm>
          <a:prstGeom prst="actionButtonForwardNex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prstClr val="white"/>
              </a:solidFill>
              <a:sym typeface="Arial"/>
            </a:endParaRPr>
          </a:p>
        </p:txBody>
      </p:sp>
      <p:pic>
        <p:nvPicPr>
          <p:cNvPr id="13" name="Picture 12">
            <a:hlinkClick r:id="rId6" action="ppaction://hlinksldjump"/>
          </p:cNvPr>
          <p:cNvPicPr>
            <a:picLocks noChangeAspect="1"/>
          </p:cNvPicPr>
          <p:nvPr/>
        </p:nvPicPr>
        <p:blipFill>
          <a:blip r:embed="rId7"/>
          <a:stretch>
            <a:fillRect/>
          </a:stretch>
        </p:blipFill>
        <p:spPr>
          <a:xfrm>
            <a:off x="1524757" y="1058495"/>
            <a:ext cx="4304150" cy="4304150"/>
          </a:xfrm>
          <a:prstGeom prst="rect">
            <a:avLst/>
          </a:prstGeom>
        </p:spPr>
      </p:pic>
      <p:pic>
        <p:nvPicPr>
          <p:cNvPr id="14" name="Picture 13">
            <a:hlinkClick r:id="rId8" action="ppaction://hlinksldjump"/>
          </p:cNvPr>
          <p:cNvPicPr>
            <a:picLocks noChangeAspect="1"/>
          </p:cNvPicPr>
          <p:nvPr/>
        </p:nvPicPr>
        <p:blipFill>
          <a:blip r:embed="rId9"/>
          <a:stretch>
            <a:fillRect/>
          </a:stretch>
        </p:blipFill>
        <p:spPr>
          <a:xfrm>
            <a:off x="5824912" y="1058495"/>
            <a:ext cx="4291956" cy="4304150"/>
          </a:xfrm>
          <a:prstGeom prst="rect">
            <a:avLst/>
          </a:prstGeom>
        </p:spPr>
      </p:pic>
      <p:pic>
        <p:nvPicPr>
          <p:cNvPr id="16" name="Picture 15">
            <a:hlinkClick r:id="rId10" action="ppaction://hlinksldjump"/>
          </p:cNvPr>
          <p:cNvPicPr>
            <a:picLocks noChangeAspect="1"/>
          </p:cNvPicPr>
          <p:nvPr/>
        </p:nvPicPr>
        <p:blipFill>
          <a:blip r:embed="rId11"/>
          <a:stretch>
            <a:fillRect/>
          </a:stretch>
        </p:blipFill>
        <p:spPr>
          <a:xfrm>
            <a:off x="1524757" y="5239552"/>
            <a:ext cx="4304150" cy="4291956"/>
          </a:xfrm>
          <a:prstGeom prst="rect">
            <a:avLst/>
          </a:prstGeom>
        </p:spPr>
      </p:pic>
      <p:pic>
        <p:nvPicPr>
          <p:cNvPr id="24" name="Picture 23">
            <a:hlinkClick r:id="rId12" action="ppaction://hlinksldjump"/>
          </p:cNvPr>
          <p:cNvPicPr>
            <a:picLocks noChangeAspect="1"/>
          </p:cNvPicPr>
          <p:nvPr/>
        </p:nvPicPr>
        <p:blipFill>
          <a:blip r:embed="rId13"/>
          <a:stretch>
            <a:fillRect/>
          </a:stretch>
        </p:blipFill>
        <p:spPr>
          <a:xfrm>
            <a:off x="5812719" y="5239550"/>
            <a:ext cx="4304150" cy="4291956"/>
          </a:xfrm>
          <a:prstGeom prst="rect">
            <a:avLst/>
          </a:prstGeom>
        </p:spPr>
      </p:pic>
    </p:spTree>
    <p:extLst>
      <p:ext uri="{BB962C8B-B14F-4D97-AF65-F5344CB8AC3E}">
        <p14:creationId xmlns:p14="http://schemas.microsoft.com/office/powerpoint/2010/main" val="35528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3"/>
                                        </p:tgtEl>
                                        <p:attrNameLst>
                                          <p:attrName>ppt_w</p:attrName>
                                        </p:attrNameLst>
                                      </p:cBhvr>
                                      <p:tavLst>
                                        <p:tav tm="0">
                                          <p:val>
                                            <p:strVal val="ppt_w"/>
                                          </p:val>
                                        </p:tav>
                                        <p:tav tm="100000">
                                          <p:val>
                                            <p:fltVal val="0"/>
                                          </p:val>
                                        </p:tav>
                                      </p:tavLst>
                                    </p:anim>
                                    <p:anim calcmode="lin" valueType="num">
                                      <p:cBhvr>
                                        <p:cTn id="15" dur="500"/>
                                        <p:tgtEl>
                                          <p:spTgt spid="13"/>
                                        </p:tgtEl>
                                        <p:attrNameLst>
                                          <p:attrName>ppt_h</p:attrName>
                                        </p:attrNameLst>
                                      </p:cBhvr>
                                      <p:tavLst>
                                        <p:tav tm="0">
                                          <p:val>
                                            <p:strVal val="ppt_h"/>
                                          </p:val>
                                        </p:tav>
                                        <p:tav tm="100000">
                                          <p:val>
                                            <p:fltVal val="0"/>
                                          </p:val>
                                        </p:tav>
                                      </p:tavLst>
                                    </p:anim>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4"/>
                                        </p:tgtEl>
                                        <p:attrNameLst>
                                          <p:attrName>ppt_w</p:attrName>
                                        </p:attrNameLst>
                                      </p:cBhvr>
                                      <p:tavLst>
                                        <p:tav tm="0">
                                          <p:val>
                                            <p:strVal val="ppt_w"/>
                                          </p:val>
                                        </p:tav>
                                        <p:tav tm="100000">
                                          <p:val>
                                            <p:fltVal val="0"/>
                                          </p:val>
                                        </p:tav>
                                      </p:tavLst>
                                    </p:anim>
                                    <p:anim calcmode="lin" valueType="num">
                                      <p:cBhvr>
                                        <p:cTn id="23" dur="500"/>
                                        <p:tgtEl>
                                          <p:spTgt spid="14"/>
                                        </p:tgtEl>
                                        <p:attrNameLst>
                                          <p:attrName>ppt_h</p:attrName>
                                        </p:attrNameLst>
                                      </p:cBhvr>
                                      <p:tavLst>
                                        <p:tav tm="0">
                                          <p:val>
                                            <p:strVal val="ppt_h"/>
                                          </p:val>
                                        </p:tav>
                                        <p:tav tm="100000">
                                          <p:val>
                                            <p:fltVal val="0"/>
                                          </p:val>
                                        </p:tav>
                                      </p:tavLst>
                                    </p:anim>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6"/>
                                        </p:tgtEl>
                                        <p:attrNameLst>
                                          <p:attrName>ppt_w</p:attrName>
                                        </p:attrNameLst>
                                      </p:cBhvr>
                                      <p:tavLst>
                                        <p:tav tm="0">
                                          <p:val>
                                            <p:strVal val="ppt_w"/>
                                          </p:val>
                                        </p:tav>
                                        <p:tav tm="100000">
                                          <p:val>
                                            <p:fltVal val="0"/>
                                          </p:val>
                                        </p:tav>
                                      </p:tavLst>
                                    </p:anim>
                                    <p:anim calcmode="lin" valueType="num">
                                      <p:cBhvr>
                                        <p:cTn id="31" dur="500"/>
                                        <p:tgtEl>
                                          <p:spTgt spid="16"/>
                                        </p:tgtEl>
                                        <p:attrNameLst>
                                          <p:attrName>ppt_h</p:attrName>
                                        </p:attrNameLst>
                                      </p:cBhvr>
                                      <p:tavLst>
                                        <p:tav tm="0">
                                          <p:val>
                                            <p:strVal val="ppt_h"/>
                                          </p:val>
                                        </p:tav>
                                        <p:tav tm="100000">
                                          <p:val>
                                            <p:fltVal val="0"/>
                                          </p:val>
                                        </p:tav>
                                      </p:tavLst>
                                    </p:anim>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4"/>
                                        </p:tgtEl>
                                        <p:attrNameLst>
                                          <p:attrName>ppt_w</p:attrName>
                                        </p:attrNameLst>
                                      </p:cBhvr>
                                      <p:tavLst>
                                        <p:tav tm="0">
                                          <p:val>
                                            <p:strVal val="ppt_w"/>
                                          </p:val>
                                        </p:tav>
                                        <p:tav tm="100000">
                                          <p:val>
                                            <p:fltVal val="0"/>
                                          </p:val>
                                        </p:tav>
                                      </p:tavLst>
                                    </p:anim>
                                    <p:anim calcmode="lin" valueType="num">
                                      <p:cBhvr>
                                        <p:cTn id="39" dur="500"/>
                                        <p:tgtEl>
                                          <p:spTgt spid="24"/>
                                        </p:tgtEl>
                                        <p:attrNameLst>
                                          <p:attrName>ppt_h</p:attrName>
                                        </p:attrNameLst>
                                      </p:cBhvr>
                                      <p:tavLst>
                                        <p:tav tm="0">
                                          <p:val>
                                            <p:strVal val="ppt_h"/>
                                          </p:val>
                                        </p:tav>
                                        <p:tav tm="100000">
                                          <p:val>
                                            <p:fltVal val="0"/>
                                          </p:val>
                                        </p:tav>
                                      </p:tavLst>
                                    </p:anim>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grpSp>
        <p:nvGrpSpPr>
          <p:cNvPr id="2" name="Group 1"/>
          <p:cNvGrpSpPr/>
          <p:nvPr/>
        </p:nvGrpSpPr>
        <p:grpSpPr>
          <a:xfrm>
            <a:off x="1417320" y="685800"/>
            <a:ext cx="15453360" cy="3810000"/>
            <a:chOff x="708660" y="342900"/>
            <a:chExt cx="7726680" cy="1905000"/>
          </a:xfrm>
        </p:grpSpPr>
        <p:sp>
          <p:nvSpPr>
            <p:cNvPr id="3" name="Rectangle: Rounded Corners 2">
              <a:extLst>
                <a:ext uri="{FF2B5EF4-FFF2-40B4-BE49-F238E27FC236}">
                  <a16:creationId xmlns:a16="http://schemas.microsoft.com/office/drawing/2014/main" xmlns=""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15" name="TextBox 14">
              <a:extLst>
                <a:ext uri="{FF2B5EF4-FFF2-40B4-BE49-F238E27FC236}">
                  <a16:creationId xmlns:a16="http://schemas.microsoft.com/office/drawing/2014/main" xmlns="" id="{70D6700E-0912-2983-6BC9-60EBE61A19E1}"/>
                </a:ext>
              </a:extLst>
            </p:cNvPr>
            <p:cNvSpPr txBox="1"/>
            <p:nvPr/>
          </p:nvSpPr>
          <p:spPr>
            <a:xfrm>
              <a:off x="845649" y="915056"/>
              <a:ext cx="7452702" cy="600165"/>
            </a:xfrm>
            <a:prstGeom prst="rect">
              <a:avLst/>
            </a:prstGeom>
            <a:noFill/>
          </p:spPr>
          <p:txBody>
            <a:bodyPr wrap="square" rtlCol="0">
              <a:spAutoFit/>
            </a:bodyPr>
            <a:lstStyle/>
            <a:p>
              <a:pPr algn="ctr">
                <a:lnSpc>
                  <a:spcPct val="150000"/>
                </a:lnSpc>
              </a:pPr>
              <a:r>
                <a:rPr lang="en-US" sz="4800" b="1">
                  <a:solidFill>
                    <a:srgbClr val="FFC000"/>
                  </a:solidFill>
                  <a:latin typeface="Arial" panose="020B0604020202020204" pitchFamily="34" charset="0"/>
                  <a:cs typeface="Arial" panose="020B0604020202020204" pitchFamily="34" charset="0"/>
                  <a:sym typeface="Arial"/>
                </a:rPr>
                <a:t>Câu hỏi </a:t>
              </a:r>
              <a:r>
                <a:rPr lang="vi-VN" sz="4800" b="1">
                  <a:solidFill>
                    <a:srgbClr val="FFC000"/>
                  </a:solidFill>
                  <a:cs typeface="Arial" panose="020B0604020202020204" pitchFamily="34" charset="0"/>
                  <a:sym typeface="Arial"/>
                </a:rPr>
                <a:t>1</a:t>
              </a:r>
              <a:r>
                <a:rPr lang="en-US" sz="4800" b="1">
                  <a:solidFill>
                    <a:srgbClr val="FFC000"/>
                  </a:solidFill>
                  <a:latin typeface="Arial" panose="020B0604020202020204" pitchFamily="34" charset="0"/>
                  <a:cs typeface="Arial" panose="020B0604020202020204" pitchFamily="34" charset="0"/>
                  <a:sym typeface="Arial"/>
                </a:rPr>
                <a:t>:</a:t>
              </a:r>
              <a:r>
                <a:rPr lang="vi-VN" sz="4800" b="1">
                  <a:solidFill>
                    <a:srgbClr val="FFC000"/>
                  </a:solidFill>
                  <a:cs typeface="Arial" panose="020B0604020202020204" pitchFamily="34" charset="0"/>
                  <a:sym typeface="Arial"/>
                </a:rPr>
                <a:t> </a:t>
              </a:r>
              <a:r>
                <a:rPr lang="vi-VN" sz="4800">
                  <a:solidFill>
                    <a:prstClr val="white"/>
                  </a:solidFill>
                  <a:cs typeface="Arial" panose="020B0604020202020204" pitchFamily="34" charset="0"/>
                  <a:sym typeface="Arial"/>
                </a:rPr>
                <a:t>Đâu </a:t>
              </a:r>
              <a:r>
                <a:rPr lang="vi-VN" sz="4800" b="1">
                  <a:solidFill>
                    <a:prstClr val="white"/>
                  </a:solidFill>
                  <a:cs typeface="Arial" panose="020B0604020202020204" pitchFamily="34" charset="0"/>
                  <a:sym typeface="Arial"/>
                </a:rPr>
                <a:t>không</a:t>
              </a:r>
              <a:r>
                <a:rPr lang="vi-VN" sz="4800">
                  <a:solidFill>
                    <a:prstClr val="white"/>
                  </a:solidFill>
                  <a:cs typeface="Arial" panose="020B0604020202020204" pitchFamily="34" charset="0"/>
                  <a:sym typeface="Arial"/>
                </a:rPr>
                <a:t> phải là dụng cụ đo góc?</a:t>
              </a:r>
            </a:p>
          </p:txBody>
        </p:sp>
      </p:grpSp>
      <p:grpSp>
        <p:nvGrpSpPr>
          <p:cNvPr id="29" name="Group 28">
            <a:extLst>
              <a:ext uri="{FF2B5EF4-FFF2-40B4-BE49-F238E27FC236}">
                <a16:creationId xmlns:a16="http://schemas.microsoft.com/office/drawing/2014/main" xmlns="" id="{7D6F7EF6-D309-DCB7-559C-D318DF6260E2}"/>
              </a:ext>
            </a:extLst>
          </p:cNvPr>
          <p:cNvGrpSpPr/>
          <p:nvPr/>
        </p:nvGrpSpPr>
        <p:grpSpPr>
          <a:xfrm>
            <a:off x="1539240" y="5146223"/>
            <a:ext cx="7056120" cy="1889970"/>
            <a:chOff x="1026160" y="3430815"/>
            <a:chExt cx="4704080" cy="1259980"/>
          </a:xfrm>
        </p:grpSpPr>
        <p:sp>
          <p:nvSpPr>
            <p:cNvPr id="20" name="Rectangle: Rounded Corners 19">
              <a:hlinkClick r:id="rId4" action="ppaction://hlinksldjump"/>
              <a:extLst>
                <a:ext uri="{FF2B5EF4-FFF2-40B4-BE49-F238E27FC236}">
                  <a16:creationId xmlns:a16="http://schemas.microsoft.com/office/drawing/2014/main" xmlns="" id="{9E64FDE5-9863-0C26-3156-B26382A8BCE4}"/>
                </a:ext>
              </a:extLst>
            </p:cNvPr>
            <p:cNvSpPr/>
            <p:nvPr/>
          </p:nvSpPr>
          <p:spPr>
            <a:xfrm>
              <a:off x="10261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5" name="TextBox 24">
              <a:hlinkClick r:id="rId4" action="ppaction://hlinksldjump"/>
              <a:extLst>
                <a:ext uri="{FF2B5EF4-FFF2-40B4-BE49-F238E27FC236}">
                  <a16:creationId xmlns:a16="http://schemas.microsoft.com/office/drawing/2014/main" xmlns="" id="{3FA436CE-EC88-2613-8D29-ACDFAC45895B}"/>
                </a:ext>
              </a:extLst>
            </p:cNvPr>
            <p:cNvSpPr txBox="1"/>
            <p:nvPr/>
          </p:nvSpPr>
          <p:spPr>
            <a:xfrm>
              <a:off x="1442719" y="3768418"/>
              <a:ext cx="3680660"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A.</a:t>
              </a:r>
              <a:r>
                <a:rPr lang="vi-VN" sz="4800">
                  <a:solidFill>
                    <a:prstClr val="white"/>
                  </a:solidFill>
                  <a:cs typeface="Arial" panose="020B0604020202020204" pitchFamily="34" charset="0"/>
                  <a:sym typeface="Arial"/>
                </a:rPr>
                <a:t> Ê ke góc</a:t>
              </a:r>
            </a:p>
          </p:txBody>
        </p:sp>
      </p:grpSp>
      <p:grpSp>
        <p:nvGrpSpPr>
          <p:cNvPr id="31" name="Group 30">
            <a:extLst>
              <a:ext uri="{FF2B5EF4-FFF2-40B4-BE49-F238E27FC236}">
                <a16:creationId xmlns:a16="http://schemas.microsoft.com/office/drawing/2014/main" xmlns="" id="{3416AB4D-F209-014D-3A78-B95B14B4EB30}"/>
              </a:ext>
            </a:extLst>
          </p:cNvPr>
          <p:cNvGrpSpPr/>
          <p:nvPr/>
        </p:nvGrpSpPr>
        <p:grpSpPr>
          <a:xfrm>
            <a:off x="9692640" y="5146223"/>
            <a:ext cx="7056120" cy="1889970"/>
            <a:chOff x="6461760" y="3430815"/>
            <a:chExt cx="4704080" cy="1259980"/>
          </a:xfrm>
        </p:grpSpPr>
        <p:sp>
          <p:nvSpPr>
            <p:cNvPr id="21" name="Rectangle: Rounded Corners 20">
              <a:hlinkClick r:id="rId4" action="ppaction://hlinksldjump"/>
              <a:extLst>
                <a:ext uri="{FF2B5EF4-FFF2-40B4-BE49-F238E27FC236}">
                  <a16:creationId xmlns:a16="http://schemas.microsoft.com/office/drawing/2014/main" xmlns="" id="{610855D9-455C-0349-F3DE-2A9507903BD6}"/>
                </a:ext>
              </a:extLst>
            </p:cNvPr>
            <p:cNvSpPr/>
            <p:nvPr/>
          </p:nvSpPr>
          <p:spPr>
            <a:xfrm>
              <a:off x="64617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6" name="TextBox 25">
              <a:hlinkClick r:id="rId4" action="ppaction://hlinksldjump"/>
              <a:extLst>
                <a:ext uri="{FF2B5EF4-FFF2-40B4-BE49-F238E27FC236}">
                  <a16:creationId xmlns:a16="http://schemas.microsoft.com/office/drawing/2014/main" xmlns="" id="{88E8DD4D-0920-54C8-52CA-4D5E0CBB61C4}"/>
                </a:ext>
              </a:extLst>
            </p:cNvPr>
            <p:cNvSpPr txBox="1"/>
            <p:nvPr/>
          </p:nvSpPr>
          <p:spPr>
            <a:xfrm>
              <a:off x="6878319" y="3768418"/>
              <a:ext cx="397119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B.</a:t>
              </a:r>
              <a:r>
                <a:rPr lang="vi-VN" sz="4800">
                  <a:solidFill>
                    <a:prstClr val="white"/>
                  </a:solidFill>
                  <a:cs typeface="Arial" panose="020B0604020202020204" pitchFamily="34" charset="0"/>
                  <a:sym typeface="Arial"/>
                </a:rPr>
                <a:t> Ê ke vuông</a:t>
              </a:r>
            </a:p>
          </p:txBody>
        </p:sp>
      </p:grpSp>
      <p:grpSp>
        <p:nvGrpSpPr>
          <p:cNvPr id="32" name="Group 31">
            <a:extLst>
              <a:ext uri="{FF2B5EF4-FFF2-40B4-BE49-F238E27FC236}">
                <a16:creationId xmlns:a16="http://schemas.microsoft.com/office/drawing/2014/main" xmlns="" id="{482C0858-4B7C-75C7-6EBD-5466C8709936}"/>
              </a:ext>
            </a:extLst>
          </p:cNvPr>
          <p:cNvGrpSpPr/>
          <p:nvPr/>
        </p:nvGrpSpPr>
        <p:grpSpPr>
          <a:xfrm>
            <a:off x="9692640" y="7481515"/>
            <a:ext cx="7056120" cy="2012859"/>
            <a:chOff x="6461760" y="4987676"/>
            <a:chExt cx="4704080" cy="1341906"/>
          </a:xfrm>
        </p:grpSpPr>
        <p:sp>
          <p:nvSpPr>
            <p:cNvPr id="24" name="Rectangle: Rounded Corners 23">
              <a:hlinkClick r:id="rId4" action="ppaction://hlinksldjump"/>
              <a:extLst>
                <a:ext uri="{FF2B5EF4-FFF2-40B4-BE49-F238E27FC236}">
                  <a16:creationId xmlns:a16="http://schemas.microsoft.com/office/drawing/2014/main" xmlns="" id="{52B2EF98-61C2-E376-04B1-8088012B1948}"/>
                </a:ext>
              </a:extLst>
            </p:cNvPr>
            <p:cNvSpPr/>
            <p:nvPr/>
          </p:nvSpPr>
          <p:spPr>
            <a:xfrm>
              <a:off x="64617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7" name="TextBox 26">
              <a:hlinkClick r:id="rId4" action="ppaction://hlinksldjump"/>
              <a:extLst>
                <a:ext uri="{FF2B5EF4-FFF2-40B4-BE49-F238E27FC236}">
                  <a16:creationId xmlns:a16="http://schemas.microsoft.com/office/drawing/2014/main" xmlns="" id="{E7D2A653-F54A-E4CA-F080-B1C04887599D}"/>
                </a:ext>
              </a:extLst>
            </p:cNvPr>
            <p:cNvSpPr txBox="1"/>
            <p:nvPr/>
          </p:nvSpPr>
          <p:spPr>
            <a:xfrm>
              <a:off x="6878319" y="4987676"/>
              <a:ext cx="3721548" cy="1341906"/>
            </a:xfrm>
            <a:prstGeom prst="rect">
              <a:avLst/>
            </a:prstGeom>
            <a:noFill/>
          </p:spPr>
          <p:txBody>
            <a:bodyPr wrap="square" rtlCol="0">
              <a:spAutoFit/>
            </a:bodyPr>
            <a:lstStyle/>
            <a:p>
              <a:pPr>
                <a:lnSpc>
                  <a:spcPct val="130000"/>
                </a:lnSpc>
              </a:pPr>
              <a:r>
                <a:rPr lang="en-US" sz="4800">
                  <a:solidFill>
                    <a:prstClr val="white"/>
                  </a:solidFill>
                  <a:latin typeface="Arial" panose="020B0604020202020204" pitchFamily="34" charset="0"/>
                  <a:cs typeface="Arial" panose="020B0604020202020204" pitchFamily="34" charset="0"/>
                  <a:sym typeface="Arial"/>
                </a:rPr>
                <a:t>D. </a:t>
              </a:r>
              <a:r>
                <a:rPr lang="vi-VN" sz="4800">
                  <a:solidFill>
                    <a:prstClr val="white"/>
                  </a:solidFill>
                  <a:cs typeface="Arial" panose="020B0604020202020204" pitchFamily="34" charset="0"/>
                  <a:sym typeface="Arial"/>
                </a:rPr>
                <a:t>Thước đo góc vạn năng</a:t>
              </a:r>
            </a:p>
          </p:txBody>
        </p:sp>
      </p:grpSp>
      <p:grpSp>
        <p:nvGrpSpPr>
          <p:cNvPr id="30" name="Group 29">
            <a:extLst>
              <a:ext uri="{FF2B5EF4-FFF2-40B4-BE49-F238E27FC236}">
                <a16:creationId xmlns:a16="http://schemas.microsoft.com/office/drawing/2014/main" xmlns="" id="{D20576A8-A1EA-6BF0-CD55-D9786D9A5630}"/>
              </a:ext>
            </a:extLst>
          </p:cNvPr>
          <p:cNvGrpSpPr/>
          <p:nvPr/>
        </p:nvGrpSpPr>
        <p:grpSpPr>
          <a:xfrm>
            <a:off x="1539240" y="7539112"/>
            <a:ext cx="7056120" cy="1889970"/>
            <a:chOff x="1026160" y="5026075"/>
            <a:chExt cx="4704080" cy="1259980"/>
          </a:xfrm>
        </p:grpSpPr>
        <p:sp>
          <p:nvSpPr>
            <p:cNvPr id="23" name="Rectangle: Rounded Corners 22">
              <a:hlinkClick r:id="rId5" action="ppaction://hlinksldjump"/>
              <a:extLst>
                <a:ext uri="{FF2B5EF4-FFF2-40B4-BE49-F238E27FC236}">
                  <a16:creationId xmlns:a16="http://schemas.microsoft.com/office/drawing/2014/main" xmlns="" id="{FD14B6BD-EF38-782A-AFAC-97E59218DC0F}"/>
                </a:ext>
              </a:extLst>
            </p:cNvPr>
            <p:cNvSpPr/>
            <p:nvPr/>
          </p:nvSpPr>
          <p:spPr>
            <a:xfrm>
              <a:off x="10261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8" name="TextBox 27">
              <a:hlinkClick r:id="rId6" action="ppaction://hlinksldjump"/>
              <a:extLst>
                <a:ext uri="{FF2B5EF4-FFF2-40B4-BE49-F238E27FC236}">
                  <a16:creationId xmlns:a16="http://schemas.microsoft.com/office/drawing/2014/main" xmlns="" id="{FDB61392-3A41-F8F4-CF81-7FACB3BB38D9}"/>
                </a:ext>
              </a:extLst>
            </p:cNvPr>
            <p:cNvSpPr txBox="1"/>
            <p:nvPr/>
          </p:nvSpPr>
          <p:spPr>
            <a:xfrm>
              <a:off x="1442719" y="5363678"/>
              <a:ext cx="3036812"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C.</a:t>
              </a:r>
              <a:r>
                <a:rPr lang="vi-VN" sz="4800">
                  <a:solidFill>
                    <a:prstClr val="white"/>
                  </a:solidFill>
                  <a:cs typeface="Arial" panose="020B0604020202020204" pitchFamily="34" charset="0"/>
                  <a:sym typeface="Arial"/>
                </a:rPr>
                <a:t> Com-pa</a:t>
              </a:r>
            </a:p>
          </p:txBody>
        </p:sp>
      </p:grpSp>
    </p:spTree>
    <p:extLst>
      <p:ext uri="{BB962C8B-B14F-4D97-AF65-F5344CB8AC3E}">
        <p14:creationId xmlns:p14="http://schemas.microsoft.com/office/powerpoint/2010/main" val="274598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grpSp>
        <p:nvGrpSpPr>
          <p:cNvPr id="2" name="Group 1"/>
          <p:cNvGrpSpPr/>
          <p:nvPr/>
        </p:nvGrpSpPr>
        <p:grpSpPr>
          <a:xfrm>
            <a:off x="1417320" y="685801"/>
            <a:ext cx="15453360" cy="3810000"/>
            <a:chOff x="708660" y="342900"/>
            <a:chExt cx="7726680" cy="1905000"/>
          </a:xfrm>
        </p:grpSpPr>
        <p:sp>
          <p:nvSpPr>
            <p:cNvPr id="3" name="Rectangle: Rounded Corners 2">
              <a:extLst>
                <a:ext uri="{FF2B5EF4-FFF2-40B4-BE49-F238E27FC236}">
                  <a16:creationId xmlns:a16="http://schemas.microsoft.com/office/drawing/2014/main" xmlns=""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sym typeface="Arial"/>
              </a:endParaRPr>
            </a:p>
          </p:txBody>
        </p:sp>
        <p:sp>
          <p:nvSpPr>
            <p:cNvPr id="15" name="TextBox 14">
              <a:extLst>
                <a:ext uri="{FF2B5EF4-FFF2-40B4-BE49-F238E27FC236}">
                  <a16:creationId xmlns:a16="http://schemas.microsoft.com/office/drawing/2014/main" xmlns="" id="{70D6700E-0912-2983-6BC9-60EBE61A19E1}"/>
                </a:ext>
              </a:extLst>
            </p:cNvPr>
            <p:cNvSpPr txBox="1"/>
            <p:nvPr/>
          </p:nvSpPr>
          <p:spPr>
            <a:xfrm>
              <a:off x="769620" y="528590"/>
              <a:ext cx="2293620" cy="415499"/>
            </a:xfrm>
            <a:prstGeom prst="rect">
              <a:avLst/>
            </a:prstGeom>
            <a:noFill/>
          </p:spPr>
          <p:txBody>
            <a:bodyPr wrap="square" rtlCol="0">
              <a:spAutoFit/>
            </a:bodyPr>
            <a:lstStyle/>
            <a:p>
              <a:pPr algn="ctr"/>
              <a:r>
                <a:rPr lang="en-US" sz="4800" b="1">
                  <a:solidFill>
                    <a:srgbClr val="FFC000"/>
                  </a:solidFill>
                  <a:latin typeface="Arial" panose="020B0604020202020204" pitchFamily="34" charset="0"/>
                  <a:cs typeface="Arial" panose="020B0604020202020204" pitchFamily="34" charset="0"/>
                  <a:sym typeface="Arial"/>
                </a:rPr>
                <a:t>Câu hỏi </a:t>
              </a:r>
              <a:r>
                <a:rPr lang="vi-VN" sz="4800" b="1">
                  <a:solidFill>
                    <a:srgbClr val="FFC000"/>
                  </a:solidFill>
                  <a:cs typeface="Arial" panose="020B0604020202020204" pitchFamily="34" charset="0"/>
                  <a:sym typeface="Arial"/>
                </a:rPr>
                <a:t>2</a:t>
              </a:r>
              <a:r>
                <a:rPr lang="en-US" sz="4800" b="1">
                  <a:solidFill>
                    <a:srgbClr val="FFC000"/>
                  </a:solidFill>
                  <a:latin typeface="Arial" panose="020B0604020202020204" pitchFamily="34" charset="0"/>
                  <a:cs typeface="Arial" panose="020B0604020202020204" pitchFamily="34" charset="0"/>
                  <a:sym typeface="Arial"/>
                </a:rPr>
                <a:t>:</a:t>
              </a:r>
              <a:endParaRPr lang="vi-VN" sz="4800" b="1">
                <a:solidFill>
                  <a:srgbClr val="FFC000"/>
                </a:solidFill>
                <a:cs typeface="Arial" panose="020B0604020202020204" pitchFamily="34" charset="0"/>
                <a:sym typeface="Arial"/>
              </a:endParaRPr>
            </a:p>
          </p:txBody>
        </p:sp>
        <p:sp>
          <p:nvSpPr>
            <p:cNvPr id="19" name="TextBox 18">
              <a:extLst>
                <a:ext uri="{FF2B5EF4-FFF2-40B4-BE49-F238E27FC236}">
                  <a16:creationId xmlns:a16="http://schemas.microsoft.com/office/drawing/2014/main" xmlns="" id="{34F2B88A-7251-B77F-6A48-6E74BD10C66E}"/>
                </a:ext>
              </a:extLst>
            </p:cNvPr>
            <p:cNvSpPr txBox="1"/>
            <p:nvPr/>
          </p:nvSpPr>
          <p:spPr>
            <a:xfrm>
              <a:off x="1082040" y="884624"/>
              <a:ext cx="6932407" cy="1154162"/>
            </a:xfrm>
            <a:prstGeom prst="rect">
              <a:avLst/>
            </a:prstGeom>
            <a:noFill/>
          </p:spPr>
          <p:txBody>
            <a:bodyPr wrap="square" rtlCol="0">
              <a:spAutoFit/>
            </a:bodyPr>
            <a:lstStyle/>
            <a:p>
              <a:pPr algn="just">
                <a:lnSpc>
                  <a:spcPct val="150000"/>
                </a:lnSpc>
              </a:pPr>
              <a:r>
                <a:rPr lang="vi-VN" sz="4800">
                  <a:solidFill>
                    <a:schemeClr val="bg1"/>
                  </a:solidFill>
                  <a:latin typeface="Arial" panose="020B0604020202020204" pitchFamily="34" charset="0"/>
                  <a:cs typeface="Arial" panose="020B0604020202020204" pitchFamily="34" charset="0"/>
                </a:rPr>
                <a:t>Khi cầm </a:t>
              </a:r>
              <a:r>
                <a:rPr lang="vi-VN" sz="4800" smtClean="0">
                  <a:solidFill>
                    <a:schemeClr val="bg1"/>
                  </a:solidFill>
                  <a:latin typeface="Arial" panose="020B0604020202020204" pitchFamily="34" charset="0"/>
                  <a:cs typeface="Arial" panose="020B0604020202020204" pitchFamily="34" charset="0"/>
                </a:rPr>
                <a:t>đục, </a:t>
              </a:r>
              <a:r>
                <a:rPr lang="vi-VN" sz="4800">
                  <a:solidFill>
                    <a:schemeClr val="bg1"/>
                  </a:solidFill>
                  <a:latin typeface="Arial" panose="020B0604020202020204" pitchFamily="34" charset="0"/>
                  <a:cs typeface="Arial" panose="020B0604020202020204" pitchFamily="34" charset="0"/>
                </a:rPr>
                <a:t>cần để đầu đục cách ngón tay trỏ một khoảng bao nhiêu?</a:t>
              </a:r>
              <a:endParaRPr lang="en-US" sz="4800">
                <a:solidFill>
                  <a:schemeClr val="bg1"/>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7D6F7EF6-D309-DCB7-559C-D318DF6260E2}"/>
              </a:ext>
            </a:extLst>
          </p:cNvPr>
          <p:cNvGrpSpPr/>
          <p:nvPr/>
        </p:nvGrpSpPr>
        <p:grpSpPr>
          <a:xfrm>
            <a:off x="1539240" y="5146220"/>
            <a:ext cx="7056120" cy="1889970"/>
            <a:chOff x="1026160" y="3430814"/>
            <a:chExt cx="4704080" cy="1259980"/>
          </a:xfrm>
        </p:grpSpPr>
        <p:sp>
          <p:nvSpPr>
            <p:cNvPr id="20" name="Rectangle: Rounded Corners 19">
              <a:hlinkClick r:id="rId4" action="ppaction://hlinksldjump"/>
              <a:extLst>
                <a:ext uri="{FF2B5EF4-FFF2-40B4-BE49-F238E27FC236}">
                  <a16:creationId xmlns:a16="http://schemas.microsoft.com/office/drawing/2014/main" xmlns="" id="{9E64FDE5-9863-0C26-3156-B26382A8BCE4}"/>
                </a:ext>
              </a:extLst>
            </p:cNvPr>
            <p:cNvSpPr/>
            <p:nvPr/>
          </p:nvSpPr>
          <p:spPr>
            <a:xfrm>
              <a:off x="1026160" y="3430814"/>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solidFill>
                  <a:prstClr val="white"/>
                </a:solidFill>
                <a:cs typeface="Arial" panose="020B0604020202020204" pitchFamily="34" charset="0"/>
                <a:sym typeface="Arial"/>
              </a:endParaRPr>
            </a:p>
          </p:txBody>
        </p:sp>
        <p:sp>
          <p:nvSpPr>
            <p:cNvPr id="25" name="TextBox 24">
              <a:hlinkClick r:id="rId4" action="ppaction://hlinksldjump"/>
              <a:extLst>
                <a:ext uri="{FF2B5EF4-FFF2-40B4-BE49-F238E27FC236}">
                  <a16:creationId xmlns:a16="http://schemas.microsoft.com/office/drawing/2014/main" xmlns="" id="{3FA436CE-EC88-2613-8D29-ACDFAC45895B}"/>
                </a:ext>
              </a:extLst>
            </p:cNvPr>
            <p:cNvSpPr txBox="1"/>
            <p:nvPr/>
          </p:nvSpPr>
          <p:spPr>
            <a:xfrm>
              <a:off x="1442719" y="3768418"/>
              <a:ext cx="274559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A.</a:t>
              </a:r>
              <a:r>
                <a:rPr lang="vi-VN" sz="4800">
                  <a:solidFill>
                    <a:prstClr val="white"/>
                  </a:solidFill>
                  <a:cs typeface="Arial" panose="020B0604020202020204" pitchFamily="34" charset="0"/>
                  <a:sym typeface="Arial"/>
                </a:rPr>
                <a:t> </a:t>
              </a:r>
              <a:r>
                <a:rPr lang="vi-VN" sz="4800" smtClean="0">
                  <a:solidFill>
                    <a:prstClr val="white"/>
                  </a:solidFill>
                  <a:cs typeface="Arial" panose="020B0604020202020204" pitchFamily="34" charset="0"/>
                  <a:sym typeface="Arial"/>
                </a:rPr>
                <a:t>20 - 30 cm</a:t>
              </a:r>
              <a:endParaRPr lang="vi-VN" sz="4800">
                <a:solidFill>
                  <a:prstClr val="white"/>
                </a:solidFill>
                <a:cs typeface="Arial" panose="020B0604020202020204" pitchFamily="34" charset="0"/>
                <a:sym typeface="Arial"/>
              </a:endParaRPr>
            </a:p>
          </p:txBody>
        </p:sp>
      </p:grpSp>
      <p:grpSp>
        <p:nvGrpSpPr>
          <p:cNvPr id="31" name="Group 30">
            <a:extLst>
              <a:ext uri="{FF2B5EF4-FFF2-40B4-BE49-F238E27FC236}">
                <a16:creationId xmlns:a16="http://schemas.microsoft.com/office/drawing/2014/main" xmlns="" id="{3416AB4D-F209-014D-3A78-B95B14B4EB30}"/>
              </a:ext>
            </a:extLst>
          </p:cNvPr>
          <p:cNvGrpSpPr/>
          <p:nvPr/>
        </p:nvGrpSpPr>
        <p:grpSpPr>
          <a:xfrm>
            <a:off x="9692640" y="5146222"/>
            <a:ext cx="7056120" cy="1889970"/>
            <a:chOff x="6461760" y="3430815"/>
            <a:chExt cx="4704080" cy="1259980"/>
          </a:xfrm>
        </p:grpSpPr>
        <p:sp>
          <p:nvSpPr>
            <p:cNvPr id="21" name="Rectangle: Rounded Corners 20">
              <a:hlinkClick r:id="rId5" action="ppaction://hlinksldjump"/>
              <a:extLst>
                <a:ext uri="{FF2B5EF4-FFF2-40B4-BE49-F238E27FC236}">
                  <a16:creationId xmlns:a16="http://schemas.microsoft.com/office/drawing/2014/main" xmlns="" id="{610855D9-455C-0349-F3DE-2A9507903BD6}"/>
                </a:ext>
              </a:extLst>
            </p:cNvPr>
            <p:cNvSpPr/>
            <p:nvPr/>
          </p:nvSpPr>
          <p:spPr>
            <a:xfrm>
              <a:off x="64617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solidFill>
                  <a:prstClr val="white"/>
                </a:solidFill>
                <a:cs typeface="Arial" panose="020B0604020202020204" pitchFamily="34" charset="0"/>
                <a:sym typeface="Arial"/>
              </a:endParaRPr>
            </a:p>
          </p:txBody>
        </p:sp>
        <p:sp>
          <p:nvSpPr>
            <p:cNvPr id="26" name="TextBox 25">
              <a:hlinkClick r:id="rId5" action="ppaction://hlinksldjump"/>
              <a:extLst>
                <a:ext uri="{FF2B5EF4-FFF2-40B4-BE49-F238E27FC236}">
                  <a16:creationId xmlns:a16="http://schemas.microsoft.com/office/drawing/2014/main" xmlns="" id="{88E8DD4D-0920-54C8-52CA-4D5E0CBB61C4}"/>
                </a:ext>
              </a:extLst>
            </p:cNvPr>
            <p:cNvSpPr txBox="1"/>
            <p:nvPr/>
          </p:nvSpPr>
          <p:spPr>
            <a:xfrm>
              <a:off x="6878319" y="3768418"/>
              <a:ext cx="3305587"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B.</a:t>
              </a:r>
              <a:r>
                <a:rPr lang="vi-VN" sz="4800">
                  <a:solidFill>
                    <a:prstClr val="white"/>
                  </a:solidFill>
                  <a:cs typeface="Arial" panose="020B0604020202020204" pitchFamily="34" charset="0"/>
                  <a:sym typeface="Arial"/>
                </a:rPr>
                <a:t> </a:t>
              </a:r>
              <a:r>
                <a:rPr lang="vi-VN" sz="4800" smtClean="0">
                  <a:solidFill>
                    <a:prstClr val="white"/>
                  </a:solidFill>
                  <a:cs typeface="Arial" panose="020B0604020202020204" pitchFamily="34" charset="0"/>
                  <a:sym typeface="Arial"/>
                </a:rPr>
                <a:t>20 - 30 mm</a:t>
              </a:r>
              <a:endParaRPr lang="vi-VN" sz="4800">
                <a:solidFill>
                  <a:prstClr val="white"/>
                </a:solidFill>
                <a:cs typeface="Arial" panose="020B0604020202020204" pitchFamily="34" charset="0"/>
                <a:sym typeface="Arial"/>
              </a:endParaRPr>
            </a:p>
          </p:txBody>
        </p:sp>
      </p:grpSp>
      <p:grpSp>
        <p:nvGrpSpPr>
          <p:cNvPr id="32" name="Group 31">
            <a:extLst>
              <a:ext uri="{FF2B5EF4-FFF2-40B4-BE49-F238E27FC236}">
                <a16:creationId xmlns:a16="http://schemas.microsoft.com/office/drawing/2014/main" xmlns="" id="{482C0858-4B7C-75C7-6EBD-5466C8709936}"/>
              </a:ext>
            </a:extLst>
          </p:cNvPr>
          <p:cNvGrpSpPr/>
          <p:nvPr/>
        </p:nvGrpSpPr>
        <p:grpSpPr>
          <a:xfrm>
            <a:off x="9692640" y="7539112"/>
            <a:ext cx="7056120" cy="1889970"/>
            <a:chOff x="6461760" y="5026075"/>
            <a:chExt cx="4704080" cy="1259980"/>
          </a:xfrm>
        </p:grpSpPr>
        <p:sp>
          <p:nvSpPr>
            <p:cNvPr id="24" name="Rectangle: Rounded Corners 23">
              <a:hlinkClick r:id="rId4" action="ppaction://hlinksldjump"/>
              <a:extLst>
                <a:ext uri="{FF2B5EF4-FFF2-40B4-BE49-F238E27FC236}">
                  <a16:creationId xmlns:a16="http://schemas.microsoft.com/office/drawing/2014/main" xmlns="" id="{52B2EF98-61C2-E376-04B1-8088012B1948}"/>
                </a:ext>
              </a:extLst>
            </p:cNvPr>
            <p:cNvSpPr/>
            <p:nvPr/>
          </p:nvSpPr>
          <p:spPr>
            <a:xfrm>
              <a:off x="64617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solidFill>
                  <a:prstClr val="white"/>
                </a:solidFill>
                <a:cs typeface="Arial" panose="020B0604020202020204" pitchFamily="34" charset="0"/>
                <a:sym typeface="Arial"/>
              </a:endParaRPr>
            </a:p>
          </p:txBody>
        </p:sp>
        <p:sp>
          <p:nvSpPr>
            <p:cNvPr id="27" name="TextBox 26">
              <a:hlinkClick r:id="rId4" action="ppaction://hlinksldjump"/>
              <a:extLst>
                <a:ext uri="{FF2B5EF4-FFF2-40B4-BE49-F238E27FC236}">
                  <a16:creationId xmlns:a16="http://schemas.microsoft.com/office/drawing/2014/main" xmlns="" id="{E7D2A653-F54A-E4CA-F080-B1C04887599D}"/>
                </a:ext>
              </a:extLst>
            </p:cNvPr>
            <p:cNvSpPr txBox="1"/>
            <p:nvPr/>
          </p:nvSpPr>
          <p:spPr>
            <a:xfrm>
              <a:off x="6878319" y="5363678"/>
              <a:ext cx="343408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D.</a:t>
              </a:r>
              <a:r>
                <a:rPr lang="vi-VN" sz="4800">
                  <a:solidFill>
                    <a:prstClr val="white"/>
                  </a:solidFill>
                  <a:cs typeface="Arial" panose="020B0604020202020204" pitchFamily="34" charset="0"/>
                  <a:sym typeface="Arial"/>
                </a:rPr>
                <a:t> </a:t>
              </a:r>
              <a:r>
                <a:rPr lang="vi-VN" sz="4800" smtClean="0">
                  <a:solidFill>
                    <a:prstClr val="white"/>
                  </a:solidFill>
                  <a:cs typeface="Arial" panose="020B0604020202020204" pitchFamily="34" charset="0"/>
                  <a:sym typeface="Arial"/>
                </a:rPr>
                <a:t>Bất kì vị trí nào</a:t>
              </a:r>
              <a:endParaRPr lang="vi-VN" sz="4800">
                <a:solidFill>
                  <a:prstClr val="white"/>
                </a:solidFill>
                <a:cs typeface="Arial" panose="020B0604020202020204" pitchFamily="34" charset="0"/>
                <a:sym typeface="Arial"/>
              </a:endParaRPr>
            </a:p>
          </p:txBody>
        </p:sp>
      </p:grpSp>
      <p:grpSp>
        <p:nvGrpSpPr>
          <p:cNvPr id="30" name="Group 29">
            <a:extLst>
              <a:ext uri="{FF2B5EF4-FFF2-40B4-BE49-F238E27FC236}">
                <a16:creationId xmlns:a16="http://schemas.microsoft.com/office/drawing/2014/main" xmlns="" id="{D20576A8-A1EA-6BF0-CD55-D9786D9A5630}"/>
              </a:ext>
            </a:extLst>
          </p:cNvPr>
          <p:cNvGrpSpPr/>
          <p:nvPr/>
        </p:nvGrpSpPr>
        <p:grpSpPr>
          <a:xfrm>
            <a:off x="1539240" y="7539111"/>
            <a:ext cx="7056120" cy="1889970"/>
            <a:chOff x="1026160" y="5026075"/>
            <a:chExt cx="4704080" cy="1259980"/>
          </a:xfrm>
        </p:grpSpPr>
        <p:sp>
          <p:nvSpPr>
            <p:cNvPr id="23" name="Rectangle: Rounded Corners 22">
              <a:hlinkClick r:id="rId4" action="ppaction://hlinksldjump"/>
              <a:extLst>
                <a:ext uri="{FF2B5EF4-FFF2-40B4-BE49-F238E27FC236}">
                  <a16:creationId xmlns:a16="http://schemas.microsoft.com/office/drawing/2014/main" xmlns="" id="{FD14B6BD-EF38-782A-AFAC-97E59218DC0F}"/>
                </a:ext>
              </a:extLst>
            </p:cNvPr>
            <p:cNvSpPr/>
            <p:nvPr/>
          </p:nvSpPr>
          <p:spPr>
            <a:xfrm>
              <a:off x="10261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solidFill>
                  <a:prstClr val="white"/>
                </a:solidFill>
                <a:cs typeface="Arial" panose="020B0604020202020204" pitchFamily="34" charset="0"/>
                <a:sym typeface="Arial"/>
              </a:endParaRPr>
            </a:p>
          </p:txBody>
        </p:sp>
        <p:sp>
          <p:nvSpPr>
            <p:cNvPr id="28" name="TextBox 27">
              <a:hlinkClick r:id="rId4" action="ppaction://hlinksldjump"/>
              <a:extLst>
                <a:ext uri="{FF2B5EF4-FFF2-40B4-BE49-F238E27FC236}">
                  <a16:creationId xmlns:a16="http://schemas.microsoft.com/office/drawing/2014/main" xmlns="" id="{FDB61392-3A41-F8F4-CF81-7FACB3BB38D9}"/>
                </a:ext>
              </a:extLst>
            </p:cNvPr>
            <p:cNvSpPr txBox="1"/>
            <p:nvPr/>
          </p:nvSpPr>
          <p:spPr>
            <a:xfrm>
              <a:off x="1442719" y="5363678"/>
              <a:ext cx="292608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C.</a:t>
              </a:r>
              <a:r>
                <a:rPr lang="vi-VN" sz="4800">
                  <a:solidFill>
                    <a:prstClr val="white"/>
                  </a:solidFill>
                  <a:cs typeface="Arial" panose="020B0604020202020204" pitchFamily="34" charset="0"/>
                  <a:sym typeface="Arial"/>
                </a:rPr>
                <a:t> </a:t>
              </a:r>
              <a:r>
                <a:rPr lang="vi-VN" sz="4800" smtClean="0">
                  <a:solidFill>
                    <a:prstClr val="white"/>
                  </a:solidFill>
                  <a:cs typeface="Arial" panose="020B0604020202020204" pitchFamily="34" charset="0"/>
                  <a:sym typeface="Arial"/>
                </a:rPr>
                <a:t>10 - 20 mm</a:t>
              </a:r>
              <a:endParaRPr lang="vi-VN" sz="4800">
                <a:solidFill>
                  <a:prstClr val="white"/>
                </a:solidFill>
                <a:cs typeface="Arial" panose="020B0604020202020204" pitchFamily="34" charset="0"/>
                <a:sym typeface="Arial"/>
              </a:endParaRPr>
            </a:p>
          </p:txBody>
        </p:sp>
      </p:grpSp>
    </p:spTree>
    <p:extLst>
      <p:ext uri="{BB962C8B-B14F-4D97-AF65-F5344CB8AC3E}">
        <p14:creationId xmlns:p14="http://schemas.microsoft.com/office/powerpoint/2010/main" val="58034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grpSp>
        <p:nvGrpSpPr>
          <p:cNvPr id="2" name="Group 1"/>
          <p:cNvGrpSpPr/>
          <p:nvPr/>
        </p:nvGrpSpPr>
        <p:grpSpPr>
          <a:xfrm>
            <a:off x="1417320" y="685800"/>
            <a:ext cx="15453360" cy="3810000"/>
            <a:chOff x="708660" y="342900"/>
            <a:chExt cx="7726680" cy="1905000"/>
          </a:xfrm>
        </p:grpSpPr>
        <p:sp>
          <p:nvSpPr>
            <p:cNvPr id="3" name="Rectangle: Rounded Corners 2">
              <a:extLst>
                <a:ext uri="{FF2B5EF4-FFF2-40B4-BE49-F238E27FC236}">
                  <a16:creationId xmlns:a16="http://schemas.microsoft.com/office/drawing/2014/main" xmlns=""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15" name="TextBox 14">
              <a:extLst>
                <a:ext uri="{FF2B5EF4-FFF2-40B4-BE49-F238E27FC236}">
                  <a16:creationId xmlns:a16="http://schemas.microsoft.com/office/drawing/2014/main" xmlns="" id="{70D6700E-0912-2983-6BC9-60EBE61A19E1}"/>
                </a:ext>
              </a:extLst>
            </p:cNvPr>
            <p:cNvSpPr txBox="1"/>
            <p:nvPr/>
          </p:nvSpPr>
          <p:spPr>
            <a:xfrm>
              <a:off x="1082039" y="418237"/>
              <a:ext cx="7136495" cy="1708160"/>
            </a:xfrm>
            <a:prstGeom prst="rect">
              <a:avLst/>
            </a:prstGeom>
            <a:noFill/>
          </p:spPr>
          <p:txBody>
            <a:bodyPr wrap="square" rtlCol="0">
              <a:spAutoFit/>
            </a:bodyPr>
            <a:lstStyle/>
            <a:p>
              <a:pPr algn="just">
                <a:lnSpc>
                  <a:spcPct val="150000"/>
                </a:lnSpc>
                <a:buFont typeface="Arial"/>
                <a:buNone/>
              </a:pPr>
              <a:r>
                <a:rPr lang="en-US" sz="4800" b="1">
                  <a:solidFill>
                    <a:srgbClr val="FFC000"/>
                  </a:solidFill>
                  <a:latin typeface="Arial" panose="020B0604020202020204" pitchFamily="34" charset="0"/>
                  <a:cs typeface="Arial" panose="020B0604020202020204" pitchFamily="34" charset="0"/>
                  <a:sym typeface="Arial"/>
                </a:rPr>
                <a:t>Câu hỏi </a:t>
              </a:r>
              <a:r>
                <a:rPr lang="vi-VN" sz="4800" b="1">
                  <a:solidFill>
                    <a:srgbClr val="FFC000"/>
                  </a:solidFill>
                  <a:cs typeface="Arial" panose="020B0604020202020204" pitchFamily="34" charset="0"/>
                  <a:sym typeface="Arial"/>
                </a:rPr>
                <a:t>3</a:t>
              </a:r>
              <a:r>
                <a:rPr lang="en-US" sz="4800" b="1">
                  <a:solidFill>
                    <a:srgbClr val="FFC000"/>
                  </a:solidFill>
                  <a:latin typeface="Arial" panose="020B0604020202020204" pitchFamily="34" charset="0"/>
                  <a:cs typeface="Arial" panose="020B0604020202020204" pitchFamily="34" charset="0"/>
                  <a:sym typeface="Arial"/>
                </a:rPr>
                <a:t>:</a:t>
              </a:r>
              <a:r>
                <a:rPr lang="vi-VN" sz="4800" b="1">
                  <a:solidFill>
                    <a:srgbClr val="FFC000"/>
                  </a:solidFill>
                  <a:cs typeface="Arial" panose="020B0604020202020204" pitchFamily="34" charset="0"/>
                  <a:sym typeface="Arial"/>
                </a:rPr>
                <a:t> </a:t>
              </a:r>
            </a:p>
            <a:p>
              <a:pPr algn="just">
                <a:lnSpc>
                  <a:spcPct val="150000"/>
                </a:lnSpc>
                <a:buFont typeface="Arial"/>
                <a:buNone/>
              </a:pPr>
              <a:r>
                <a:rPr lang="en-US" sz="4800" kern="0">
                  <a:solidFill>
                    <a:prstClr val="white"/>
                  </a:solidFill>
                  <a:latin typeface="Arial"/>
                  <a:cs typeface="Arial"/>
                  <a:sym typeface="Arial"/>
                </a:rPr>
                <a:t>Dụng cụ nào dùng để tạo độ nhẵn, phẳng trên bề mặt vật liệu?</a:t>
              </a:r>
            </a:p>
          </p:txBody>
        </p:sp>
      </p:grpSp>
      <p:grpSp>
        <p:nvGrpSpPr>
          <p:cNvPr id="29" name="Group 28">
            <a:extLst>
              <a:ext uri="{FF2B5EF4-FFF2-40B4-BE49-F238E27FC236}">
                <a16:creationId xmlns:a16="http://schemas.microsoft.com/office/drawing/2014/main" xmlns="" id="{7D6F7EF6-D309-DCB7-559C-D318DF6260E2}"/>
              </a:ext>
            </a:extLst>
          </p:cNvPr>
          <p:cNvGrpSpPr/>
          <p:nvPr/>
        </p:nvGrpSpPr>
        <p:grpSpPr>
          <a:xfrm>
            <a:off x="1539240" y="5146222"/>
            <a:ext cx="7056120" cy="1889970"/>
            <a:chOff x="1026160" y="3430815"/>
            <a:chExt cx="4704080" cy="1259980"/>
          </a:xfrm>
        </p:grpSpPr>
        <p:sp>
          <p:nvSpPr>
            <p:cNvPr id="20" name="Rectangle: Rounded Corners 19">
              <a:hlinkClick r:id="rId4" action="ppaction://hlinksldjump"/>
              <a:extLst>
                <a:ext uri="{FF2B5EF4-FFF2-40B4-BE49-F238E27FC236}">
                  <a16:creationId xmlns:a16="http://schemas.microsoft.com/office/drawing/2014/main" xmlns="" id="{9E64FDE5-9863-0C26-3156-B26382A8BCE4}"/>
                </a:ext>
              </a:extLst>
            </p:cNvPr>
            <p:cNvSpPr/>
            <p:nvPr/>
          </p:nvSpPr>
          <p:spPr>
            <a:xfrm>
              <a:off x="10261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5" name="TextBox 24">
              <a:hlinkClick r:id="rId4" action="ppaction://hlinksldjump"/>
              <a:extLst>
                <a:ext uri="{FF2B5EF4-FFF2-40B4-BE49-F238E27FC236}">
                  <a16:creationId xmlns:a16="http://schemas.microsoft.com/office/drawing/2014/main" xmlns="" id="{3FA436CE-EC88-2613-8D29-ACDFAC45895B}"/>
                </a:ext>
              </a:extLst>
            </p:cNvPr>
            <p:cNvSpPr txBox="1"/>
            <p:nvPr/>
          </p:nvSpPr>
          <p:spPr>
            <a:xfrm>
              <a:off x="1442719" y="3768418"/>
              <a:ext cx="3680660"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A.</a:t>
              </a:r>
              <a:r>
                <a:rPr lang="vi-VN" sz="4800">
                  <a:solidFill>
                    <a:prstClr val="white"/>
                  </a:solidFill>
                  <a:cs typeface="Arial" panose="020B0604020202020204" pitchFamily="34" charset="0"/>
                  <a:sym typeface="Arial"/>
                </a:rPr>
                <a:t> Dũa</a:t>
              </a:r>
            </a:p>
          </p:txBody>
        </p:sp>
      </p:grpSp>
      <p:grpSp>
        <p:nvGrpSpPr>
          <p:cNvPr id="31" name="Group 30">
            <a:extLst>
              <a:ext uri="{FF2B5EF4-FFF2-40B4-BE49-F238E27FC236}">
                <a16:creationId xmlns:a16="http://schemas.microsoft.com/office/drawing/2014/main" xmlns="" id="{3416AB4D-F209-014D-3A78-B95B14B4EB30}"/>
              </a:ext>
            </a:extLst>
          </p:cNvPr>
          <p:cNvGrpSpPr/>
          <p:nvPr/>
        </p:nvGrpSpPr>
        <p:grpSpPr>
          <a:xfrm>
            <a:off x="9692640" y="5146222"/>
            <a:ext cx="7056120" cy="1889970"/>
            <a:chOff x="6461760" y="3430815"/>
            <a:chExt cx="4704080" cy="1259980"/>
          </a:xfrm>
        </p:grpSpPr>
        <p:sp>
          <p:nvSpPr>
            <p:cNvPr id="21" name="Rectangle: Rounded Corners 20">
              <a:hlinkClick r:id="rId5" action="ppaction://hlinksldjump"/>
              <a:extLst>
                <a:ext uri="{FF2B5EF4-FFF2-40B4-BE49-F238E27FC236}">
                  <a16:creationId xmlns:a16="http://schemas.microsoft.com/office/drawing/2014/main" xmlns="" id="{610855D9-455C-0349-F3DE-2A9507903BD6}"/>
                </a:ext>
              </a:extLst>
            </p:cNvPr>
            <p:cNvSpPr/>
            <p:nvPr/>
          </p:nvSpPr>
          <p:spPr>
            <a:xfrm>
              <a:off x="64617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6" name="TextBox 25">
              <a:hlinkClick r:id="rId5" action="ppaction://hlinksldjump"/>
              <a:extLst>
                <a:ext uri="{FF2B5EF4-FFF2-40B4-BE49-F238E27FC236}">
                  <a16:creationId xmlns:a16="http://schemas.microsoft.com/office/drawing/2014/main" xmlns="" id="{88E8DD4D-0920-54C8-52CA-4D5E0CBB61C4}"/>
                </a:ext>
              </a:extLst>
            </p:cNvPr>
            <p:cNvSpPr txBox="1"/>
            <p:nvPr/>
          </p:nvSpPr>
          <p:spPr>
            <a:xfrm>
              <a:off x="6878319" y="3768418"/>
              <a:ext cx="397119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B.</a:t>
              </a:r>
              <a:r>
                <a:rPr lang="vi-VN" sz="4800">
                  <a:solidFill>
                    <a:prstClr val="white"/>
                  </a:solidFill>
                  <a:cs typeface="Arial" panose="020B0604020202020204" pitchFamily="34" charset="0"/>
                  <a:sym typeface="Arial"/>
                </a:rPr>
                <a:t> Đục</a:t>
              </a:r>
            </a:p>
          </p:txBody>
        </p:sp>
      </p:grpSp>
      <p:grpSp>
        <p:nvGrpSpPr>
          <p:cNvPr id="32" name="Group 31">
            <a:extLst>
              <a:ext uri="{FF2B5EF4-FFF2-40B4-BE49-F238E27FC236}">
                <a16:creationId xmlns:a16="http://schemas.microsoft.com/office/drawing/2014/main" xmlns="" id="{482C0858-4B7C-75C7-6EBD-5466C8709936}"/>
              </a:ext>
            </a:extLst>
          </p:cNvPr>
          <p:cNvGrpSpPr/>
          <p:nvPr/>
        </p:nvGrpSpPr>
        <p:grpSpPr>
          <a:xfrm>
            <a:off x="9692640" y="7539112"/>
            <a:ext cx="7056120" cy="1889970"/>
            <a:chOff x="6461760" y="5026075"/>
            <a:chExt cx="4704080" cy="1259980"/>
          </a:xfrm>
        </p:grpSpPr>
        <p:sp>
          <p:nvSpPr>
            <p:cNvPr id="24" name="Rectangle: Rounded Corners 23">
              <a:hlinkClick r:id="rId5" action="ppaction://hlinksldjump"/>
              <a:extLst>
                <a:ext uri="{FF2B5EF4-FFF2-40B4-BE49-F238E27FC236}">
                  <a16:creationId xmlns:a16="http://schemas.microsoft.com/office/drawing/2014/main" xmlns="" id="{52B2EF98-61C2-E376-04B1-8088012B1948}"/>
                </a:ext>
              </a:extLst>
            </p:cNvPr>
            <p:cNvSpPr/>
            <p:nvPr/>
          </p:nvSpPr>
          <p:spPr>
            <a:xfrm>
              <a:off x="64617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7" name="TextBox 26">
              <a:hlinkClick r:id="rId5" action="ppaction://hlinksldjump"/>
              <a:extLst>
                <a:ext uri="{FF2B5EF4-FFF2-40B4-BE49-F238E27FC236}">
                  <a16:creationId xmlns:a16="http://schemas.microsoft.com/office/drawing/2014/main" xmlns="" id="{E7D2A653-F54A-E4CA-F080-B1C04887599D}"/>
                </a:ext>
              </a:extLst>
            </p:cNvPr>
            <p:cNvSpPr txBox="1"/>
            <p:nvPr/>
          </p:nvSpPr>
          <p:spPr>
            <a:xfrm>
              <a:off x="6878320" y="5363678"/>
              <a:ext cx="3025968"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D. </a:t>
              </a:r>
              <a:r>
                <a:rPr lang="vi-VN" sz="4800">
                  <a:solidFill>
                    <a:prstClr val="white"/>
                  </a:solidFill>
                  <a:cs typeface="Arial" panose="020B0604020202020204" pitchFamily="34" charset="0"/>
                  <a:sym typeface="Arial"/>
                </a:rPr>
                <a:t>Vạch dấu</a:t>
              </a:r>
            </a:p>
          </p:txBody>
        </p:sp>
      </p:grpSp>
      <p:grpSp>
        <p:nvGrpSpPr>
          <p:cNvPr id="30" name="Group 29">
            <a:extLst>
              <a:ext uri="{FF2B5EF4-FFF2-40B4-BE49-F238E27FC236}">
                <a16:creationId xmlns:a16="http://schemas.microsoft.com/office/drawing/2014/main" xmlns="" id="{D20576A8-A1EA-6BF0-CD55-D9786D9A5630}"/>
              </a:ext>
            </a:extLst>
          </p:cNvPr>
          <p:cNvGrpSpPr/>
          <p:nvPr/>
        </p:nvGrpSpPr>
        <p:grpSpPr>
          <a:xfrm>
            <a:off x="1539240" y="7539113"/>
            <a:ext cx="7056120" cy="1889970"/>
            <a:chOff x="1026160" y="5026075"/>
            <a:chExt cx="4704080" cy="1259980"/>
          </a:xfrm>
        </p:grpSpPr>
        <p:sp>
          <p:nvSpPr>
            <p:cNvPr id="23" name="Rectangle: Rounded Corners 22">
              <a:hlinkClick r:id="rId5" action="ppaction://hlinksldjump"/>
              <a:extLst>
                <a:ext uri="{FF2B5EF4-FFF2-40B4-BE49-F238E27FC236}">
                  <a16:creationId xmlns:a16="http://schemas.microsoft.com/office/drawing/2014/main" xmlns="" id="{FD14B6BD-EF38-782A-AFAC-97E59218DC0F}"/>
                </a:ext>
              </a:extLst>
            </p:cNvPr>
            <p:cNvSpPr/>
            <p:nvPr/>
          </p:nvSpPr>
          <p:spPr>
            <a:xfrm>
              <a:off x="10261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8" name="TextBox 27">
              <a:hlinkClick r:id="rId5" action="ppaction://hlinksldjump"/>
              <a:extLst>
                <a:ext uri="{FF2B5EF4-FFF2-40B4-BE49-F238E27FC236}">
                  <a16:creationId xmlns:a16="http://schemas.microsoft.com/office/drawing/2014/main" xmlns="" id="{FDB61392-3A41-F8F4-CF81-7FACB3BB38D9}"/>
                </a:ext>
              </a:extLst>
            </p:cNvPr>
            <p:cNvSpPr txBox="1"/>
            <p:nvPr/>
          </p:nvSpPr>
          <p:spPr>
            <a:xfrm>
              <a:off x="1442719" y="5363678"/>
              <a:ext cx="3036812"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C.</a:t>
              </a:r>
              <a:r>
                <a:rPr lang="vi-VN" sz="4800">
                  <a:solidFill>
                    <a:prstClr val="white"/>
                  </a:solidFill>
                  <a:cs typeface="Arial" panose="020B0604020202020204" pitchFamily="34" charset="0"/>
                  <a:sym typeface="Arial"/>
                </a:rPr>
                <a:t> Cưa</a:t>
              </a:r>
            </a:p>
          </p:txBody>
        </p:sp>
      </p:grpSp>
    </p:spTree>
    <p:extLst>
      <p:ext uri="{BB962C8B-B14F-4D97-AF65-F5344CB8AC3E}">
        <p14:creationId xmlns:p14="http://schemas.microsoft.com/office/powerpoint/2010/main" val="25488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grpSp>
        <p:nvGrpSpPr>
          <p:cNvPr id="2" name="Group 1"/>
          <p:cNvGrpSpPr/>
          <p:nvPr/>
        </p:nvGrpSpPr>
        <p:grpSpPr>
          <a:xfrm>
            <a:off x="1417320" y="685801"/>
            <a:ext cx="15453360" cy="3810000"/>
            <a:chOff x="708660" y="342900"/>
            <a:chExt cx="7726680" cy="1905000"/>
          </a:xfrm>
        </p:grpSpPr>
        <p:sp>
          <p:nvSpPr>
            <p:cNvPr id="3" name="Rectangle: Rounded Corners 2">
              <a:extLst>
                <a:ext uri="{FF2B5EF4-FFF2-40B4-BE49-F238E27FC236}">
                  <a16:creationId xmlns:a16="http://schemas.microsoft.com/office/drawing/2014/main" xmlns="" id="{C8513431-7CB0-81D1-44CE-AC59FEA0750C}"/>
                </a:ext>
              </a:extLst>
            </p:cNvPr>
            <p:cNvSpPr/>
            <p:nvPr/>
          </p:nvSpPr>
          <p:spPr>
            <a:xfrm>
              <a:off x="708660" y="342900"/>
              <a:ext cx="7726680" cy="1905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15" name="TextBox 14">
              <a:extLst>
                <a:ext uri="{FF2B5EF4-FFF2-40B4-BE49-F238E27FC236}">
                  <a16:creationId xmlns:a16="http://schemas.microsoft.com/office/drawing/2014/main" xmlns="" id="{70D6700E-0912-2983-6BC9-60EBE61A19E1}"/>
                </a:ext>
              </a:extLst>
            </p:cNvPr>
            <p:cNvSpPr txBox="1"/>
            <p:nvPr/>
          </p:nvSpPr>
          <p:spPr>
            <a:xfrm>
              <a:off x="903157" y="389826"/>
              <a:ext cx="7337686" cy="1708160"/>
            </a:xfrm>
            <a:prstGeom prst="rect">
              <a:avLst/>
            </a:prstGeom>
            <a:noFill/>
          </p:spPr>
          <p:txBody>
            <a:bodyPr wrap="square" rtlCol="0">
              <a:spAutoFit/>
            </a:bodyPr>
            <a:lstStyle/>
            <a:p>
              <a:pPr>
                <a:lnSpc>
                  <a:spcPct val="150000"/>
                </a:lnSpc>
                <a:buClr>
                  <a:srgbClr val="000000"/>
                </a:buClr>
                <a:buFont typeface="Arial"/>
                <a:buNone/>
              </a:pPr>
              <a:r>
                <a:rPr lang="en-US" sz="4800" b="1">
                  <a:solidFill>
                    <a:srgbClr val="FFC000"/>
                  </a:solidFill>
                  <a:latin typeface="Arial" panose="020B0604020202020204" pitchFamily="34" charset="0"/>
                  <a:cs typeface="Arial" panose="020B0604020202020204" pitchFamily="34" charset="0"/>
                  <a:sym typeface="Arial"/>
                </a:rPr>
                <a:t>Câu hỏi </a:t>
              </a:r>
              <a:r>
                <a:rPr lang="vi-VN" sz="4800" b="1">
                  <a:solidFill>
                    <a:srgbClr val="FFC000"/>
                  </a:solidFill>
                  <a:cs typeface="Arial" panose="020B0604020202020204" pitchFamily="34" charset="0"/>
                  <a:sym typeface="Arial"/>
                </a:rPr>
                <a:t>4</a:t>
              </a:r>
              <a:r>
                <a:rPr lang="en-US" sz="4800" b="1">
                  <a:solidFill>
                    <a:srgbClr val="FFC000"/>
                  </a:solidFill>
                  <a:latin typeface="Arial" panose="020B0604020202020204" pitchFamily="34" charset="0"/>
                  <a:cs typeface="Arial" panose="020B0604020202020204" pitchFamily="34" charset="0"/>
                  <a:sym typeface="Arial"/>
                </a:rPr>
                <a:t>:</a:t>
              </a:r>
              <a:r>
                <a:rPr lang="vi-VN" sz="4800" b="1">
                  <a:solidFill>
                    <a:srgbClr val="FFC000"/>
                  </a:solidFill>
                  <a:cs typeface="Arial" panose="020B0604020202020204" pitchFamily="34" charset="0"/>
                  <a:sym typeface="Arial"/>
                </a:rPr>
                <a:t> </a:t>
              </a:r>
            </a:p>
            <a:p>
              <a:pPr algn="just">
                <a:lnSpc>
                  <a:spcPct val="150000"/>
                </a:lnSpc>
                <a:buClr>
                  <a:srgbClr val="000000"/>
                </a:buClr>
                <a:buFont typeface="Arial"/>
                <a:buNone/>
              </a:pPr>
              <a:r>
                <a:rPr lang="en-US" sz="4800" kern="0">
                  <a:solidFill>
                    <a:prstClr val="white"/>
                  </a:solidFill>
                  <a:latin typeface="Arial"/>
                  <a:cs typeface="Arial"/>
                  <a:sym typeface="Arial"/>
                </a:rPr>
                <a:t>Để đo kích thước các đường kính trong, đường kính ngoài, chiều sâu lỗ, em sẽ dùng dụng cụ nào</a:t>
              </a:r>
              <a:r>
                <a:rPr lang="vi-VN" sz="4800" kern="0">
                  <a:solidFill>
                    <a:prstClr val="white"/>
                  </a:solidFill>
                  <a:cs typeface="Arial"/>
                  <a:sym typeface="Arial"/>
                </a:rPr>
                <a:t>?</a:t>
              </a:r>
              <a:endParaRPr lang="en-US" sz="4800" kern="0">
                <a:solidFill>
                  <a:prstClr val="white"/>
                </a:solidFill>
                <a:latin typeface="Arial"/>
                <a:cs typeface="Arial"/>
                <a:sym typeface="Arial"/>
              </a:endParaRPr>
            </a:p>
          </p:txBody>
        </p:sp>
      </p:grpSp>
      <p:grpSp>
        <p:nvGrpSpPr>
          <p:cNvPr id="29" name="Group 28">
            <a:extLst>
              <a:ext uri="{FF2B5EF4-FFF2-40B4-BE49-F238E27FC236}">
                <a16:creationId xmlns:a16="http://schemas.microsoft.com/office/drawing/2014/main" xmlns="" id="{7D6F7EF6-D309-DCB7-559C-D318DF6260E2}"/>
              </a:ext>
            </a:extLst>
          </p:cNvPr>
          <p:cNvGrpSpPr/>
          <p:nvPr/>
        </p:nvGrpSpPr>
        <p:grpSpPr>
          <a:xfrm>
            <a:off x="1539240" y="5146223"/>
            <a:ext cx="7056120" cy="1889970"/>
            <a:chOff x="1026160" y="3430815"/>
            <a:chExt cx="4704080" cy="1259980"/>
          </a:xfrm>
        </p:grpSpPr>
        <p:sp>
          <p:nvSpPr>
            <p:cNvPr id="20" name="Rectangle: Rounded Corners 19">
              <a:hlinkClick r:id="rId4" action="ppaction://hlinksldjump"/>
              <a:extLst>
                <a:ext uri="{FF2B5EF4-FFF2-40B4-BE49-F238E27FC236}">
                  <a16:creationId xmlns:a16="http://schemas.microsoft.com/office/drawing/2014/main" xmlns="" id="{9E64FDE5-9863-0C26-3156-B26382A8BCE4}"/>
                </a:ext>
              </a:extLst>
            </p:cNvPr>
            <p:cNvSpPr/>
            <p:nvPr/>
          </p:nvSpPr>
          <p:spPr>
            <a:xfrm>
              <a:off x="10261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5" name="TextBox 24">
              <a:hlinkClick r:id="rId4" action="ppaction://hlinksldjump"/>
              <a:extLst>
                <a:ext uri="{FF2B5EF4-FFF2-40B4-BE49-F238E27FC236}">
                  <a16:creationId xmlns:a16="http://schemas.microsoft.com/office/drawing/2014/main" xmlns="" id="{3FA436CE-EC88-2613-8D29-ACDFAC45895B}"/>
                </a:ext>
              </a:extLst>
            </p:cNvPr>
            <p:cNvSpPr txBox="1"/>
            <p:nvPr/>
          </p:nvSpPr>
          <p:spPr>
            <a:xfrm>
              <a:off x="1442719" y="3768418"/>
              <a:ext cx="4132724"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A.</a:t>
              </a:r>
              <a:r>
                <a:rPr lang="vi-VN" sz="4800">
                  <a:solidFill>
                    <a:prstClr val="white"/>
                  </a:solidFill>
                  <a:cs typeface="Arial" panose="020B0604020202020204" pitchFamily="34" charset="0"/>
                  <a:sym typeface="Arial"/>
                </a:rPr>
                <a:t> Thước lá</a:t>
              </a:r>
            </a:p>
          </p:txBody>
        </p:sp>
      </p:grpSp>
      <p:grpSp>
        <p:nvGrpSpPr>
          <p:cNvPr id="31" name="Group 30">
            <a:extLst>
              <a:ext uri="{FF2B5EF4-FFF2-40B4-BE49-F238E27FC236}">
                <a16:creationId xmlns:a16="http://schemas.microsoft.com/office/drawing/2014/main" xmlns="" id="{3416AB4D-F209-014D-3A78-B95B14B4EB30}"/>
              </a:ext>
            </a:extLst>
          </p:cNvPr>
          <p:cNvGrpSpPr/>
          <p:nvPr/>
        </p:nvGrpSpPr>
        <p:grpSpPr>
          <a:xfrm>
            <a:off x="9692640" y="5146223"/>
            <a:ext cx="7056120" cy="1889970"/>
            <a:chOff x="6461760" y="3430815"/>
            <a:chExt cx="4704080" cy="1259980"/>
          </a:xfrm>
        </p:grpSpPr>
        <p:sp>
          <p:nvSpPr>
            <p:cNvPr id="21" name="Rectangle: Rounded Corners 20">
              <a:hlinkClick r:id="rId4" action="ppaction://hlinksldjump"/>
              <a:extLst>
                <a:ext uri="{FF2B5EF4-FFF2-40B4-BE49-F238E27FC236}">
                  <a16:creationId xmlns:a16="http://schemas.microsoft.com/office/drawing/2014/main" xmlns="" id="{610855D9-455C-0349-F3DE-2A9507903BD6}"/>
                </a:ext>
              </a:extLst>
            </p:cNvPr>
            <p:cNvSpPr/>
            <p:nvPr/>
          </p:nvSpPr>
          <p:spPr>
            <a:xfrm>
              <a:off x="6461760" y="343081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6" name="TextBox 25">
              <a:hlinkClick r:id="rId4" action="ppaction://hlinksldjump"/>
              <a:extLst>
                <a:ext uri="{FF2B5EF4-FFF2-40B4-BE49-F238E27FC236}">
                  <a16:creationId xmlns:a16="http://schemas.microsoft.com/office/drawing/2014/main" xmlns="" id="{88E8DD4D-0920-54C8-52CA-4D5E0CBB61C4}"/>
                </a:ext>
              </a:extLst>
            </p:cNvPr>
            <p:cNvSpPr txBox="1"/>
            <p:nvPr/>
          </p:nvSpPr>
          <p:spPr>
            <a:xfrm>
              <a:off x="6643955" y="3768418"/>
              <a:ext cx="428752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B.</a:t>
              </a:r>
              <a:r>
                <a:rPr lang="vi-VN" sz="4800">
                  <a:solidFill>
                    <a:prstClr val="white"/>
                  </a:solidFill>
                  <a:cs typeface="Arial" panose="020B0604020202020204" pitchFamily="34" charset="0"/>
                  <a:sym typeface="Arial"/>
                </a:rPr>
                <a:t> Thước cuộn</a:t>
              </a:r>
            </a:p>
          </p:txBody>
        </p:sp>
      </p:grpSp>
      <p:grpSp>
        <p:nvGrpSpPr>
          <p:cNvPr id="32" name="Group 31">
            <a:extLst>
              <a:ext uri="{FF2B5EF4-FFF2-40B4-BE49-F238E27FC236}">
                <a16:creationId xmlns:a16="http://schemas.microsoft.com/office/drawing/2014/main" xmlns="" id="{482C0858-4B7C-75C7-6EBD-5466C8709936}"/>
              </a:ext>
            </a:extLst>
          </p:cNvPr>
          <p:cNvGrpSpPr/>
          <p:nvPr/>
        </p:nvGrpSpPr>
        <p:grpSpPr>
          <a:xfrm>
            <a:off x="9692640" y="7539111"/>
            <a:ext cx="7056120" cy="1889970"/>
            <a:chOff x="6461760" y="5026075"/>
            <a:chExt cx="4704080" cy="1259980"/>
          </a:xfrm>
        </p:grpSpPr>
        <p:sp>
          <p:nvSpPr>
            <p:cNvPr id="24" name="Rectangle: Rounded Corners 23">
              <a:hlinkClick r:id="rId5" action="ppaction://hlinksldjump"/>
              <a:extLst>
                <a:ext uri="{FF2B5EF4-FFF2-40B4-BE49-F238E27FC236}">
                  <a16:creationId xmlns:a16="http://schemas.microsoft.com/office/drawing/2014/main" xmlns="" id="{52B2EF98-61C2-E376-04B1-8088012B1948}"/>
                </a:ext>
              </a:extLst>
            </p:cNvPr>
            <p:cNvSpPr/>
            <p:nvPr/>
          </p:nvSpPr>
          <p:spPr>
            <a:xfrm>
              <a:off x="64617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7" name="TextBox 26">
              <a:hlinkClick r:id="rId5" action="ppaction://hlinksldjump"/>
              <a:extLst>
                <a:ext uri="{FF2B5EF4-FFF2-40B4-BE49-F238E27FC236}">
                  <a16:creationId xmlns:a16="http://schemas.microsoft.com/office/drawing/2014/main" xmlns="" id="{E7D2A653-F54A-E4CA-F080-B1C04887599D}"/>
                </a:ext>
              </a:extLst>
            </p:cNvPr>
            <p:cNvSpPr txBox="1"/>
            <p:nvPr/>
          </p:nvSpPr>
          <p:spPr>
            <a:xfrm>
              <a:off x="6643955" y="5363678"/>
              <a:ext cx="4521885"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D. </a:t>
              </a:r>
              <a:r>
                <a:rPr lang="vi-VN" sz="4800">
                  <a:solidFill>
                    <a:prstClr val="white"/>
                  </a:solidFill>
                  <a:cs typeface="Arial" panose="020B0604020202020204" pitchFamily="34" charset="0"/>
                  <a:sym typeface="Arial"/>
                </a:rPr>
                <a:t>Thước cặp</a:t>
              </a:r>
            </a:p>
          </p:txBody>
        </p:sp>
      </p:grpSp>
      <p:grpSp>
        <p:nvGrpSpPr>
          <p:cNvPr id="30" name="Group 29">
            <a:extLst>
              <a:ext uri="{FF2B5EF4-FFF2-40B4-BE49-F238E27FC236}">
                <a16:creationId xmlns:a16="http://schemas.microsoft.com/office/drawing/2014/main" xmlns="" id="{D20576A8-A1EA-6BF0-CD55-D9786D9A5630}"/>
              </a:ext>
            </a:extLst>
          </p:cNvPr>
          <p:cNvGrpSpPr/>
          <p:nvPr/>
        </p:nvGrpSpPr>
        <p:grpSpPr>
          <a:xfrm>
            <a:off x="1539240" y="7539113"/>
            <a:ext cx="7056120" cy="1889970"/>
            <a:chOff x="1026160" y="5026075"/>
            <a:chExt cx="4704080" cy="1259980"/>
          </a:xfrm>
        </p:grpSpPr>
        <p:sp>
          <p:nvSpPr>
            <p:cNvPr id="23" name="Rectangle: Rounded Corners 22">
              <a:hlinkClick r:id="rId4" action="ppaction://hlinksldjump"/>
              <a:extLst>
                <a:ext uri="{FF2B5EF4-FFF2-40B4-BE49-F238E27FC236}">
                  <a16:creationId xmlns:a16="http://schemas.microsoft.com/office/drawing/2014/main" xmlns="" id="{FD14B6BD-EF38-782A-AFAC-97E59218DC0F}"/>
                </a:ext>
              </a:extLst>
            </p:cNvPr>
            <p:cNvSpPr/>
            <p:nvPr/>
          </p:nvSpPr>
          <p:spPr>
            <a:xfrm>
              <a:off x="1026160" y="5026075"/>
              <a:ext cx="4704080" cy="125998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solidFill>
                  <a:prstClr val="white"/>
                </a:solidFill>
                <a:cs typeface="Arial" panose="020B0604020202020204" pitchFamily="34" charset="0"/>
                <a:sym typeface="Arial"/>
              </a:endParaRPr>
            </a:p>
          </p:txBody>
        </p:sp>
        <p:sp>
          <p:nvSpPr>
            <p:cNvPr id="28" name="TextBox 27">
              <a:hlinkClick r:id="rId4" action="ppaction://hlinksldjump"/>
              <a:extLst>
                <a:ext uri="{FF2B5EF4-FFF2-40B4-BE49-F238E27FC236}">
                  <a16:creationId xmlns:a16="http://schemas.microsoft.com/office/drawing/2014/main" xmlns="" id="{FDB61392-3A41-F8F4-CF81-7FACB3BB38D9}"/>
                </a:ext>
              </a:extLst>
            </p:cNvPr>
            <p:cNvSpPr txBox="1"/>
            <p:nvPr/>
          </p:nvSpPr>
          <p:spPr>
            <a:xfrm>
              <a:off x="1442719" y="5363678"/>
              <a:ext cx="3992881" cy="553998"/>
            </a:xfrm>
            <a:prstGeom prst="rect">
              <a:avLst/>
            </a:prstGeom>
            <a:noFill/>
          </p:spPr>
          <p:txBody>
            <a:bodyPr wrap="square" rtlCol="0">
              <a:spAutoFit/>
            </a:bodyPr>
            <a:lstStyle/>
            <a:p>
              <a:r>
                <a:rPr lang="en-US" sz="4800">
                  <a:solidFill>
                    <a:prstClr val="white"/>
                  </a:solidFill>
                  <a:latin typeface="Arial" panose="020B0604020202020204" pitchFamily="34" charset="0"/>
                  <a:cs typeface="Arial" panose="020B0604020202020204" pitchFamily="34" charset="0"/>
                  <a:sym typeface="Arial"/>
                </a:rPr>
                <a:t>C.</a:t>
              </a:r>
              <a:r>
                <a:rPr lang="vi-VN" sz="4800">
                  <a:solidFill>
                    <a:prstClr val="white"/>
                  </a:solidFill>
                  <a:cs typeface="Arial" panose="020B0604020202020204" pitchFamily="34" charset="0"/>
                  <a:sym typeface="Arial"/>
                </a:rPr>
                <a:t> Ê ke</a:t>
              </a:r>
            </a:p>
          </p:txBody>
        </p:sp>
      </p:grpSp>
    </p:spTree>
    <p:extLst>
      <p:ext uri="{BB962C8B-B14F-4D97-AF65-F5344CB8AC3E}">
        <p14:creationId xmlns:p14="http://schemas.microsoft.com/office/powerpoint/2010/main" val="177734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6408"/>
          <a:stretch/>
        </p:blipFill>
        <p:spPr>
          <a:xfrm>
            <a:off x="-13949" y="0"/>
            <a:ext cx="10529549" cy="10287000"/>
          </a:xfrm>
          <a:prstGeom prst="rect">
            <a:avLst/>
          </a:prstGeom>
        </p:spPr>
      </p:pic>
      <p:grpSp>
        <p:nvGrpSpPr>
          <p:cNvPr id="3" name="Group 3"/>
          <p:cNvGrpSpPr/>
          <p:nvPr/>
        </p:nvGrpSpPr>
        <p:grpSpPr>
          <a:xfrm>
            <a:off x="6599250" y="2979302"/>
            <a:ext cx="11201399" cy="6172200"/>
            <a:chOff x="0" y="0"/>
            <a:chExt cx="2105388" cy="1348544"/>
          </a:xfrm>
          <a:effectLst>
            <a:outerShdw blurRad="50800" dist="38100" dir="8100000" algn="tr" rotWithShape="0">
              <a:prstClr val="black">
                <a:alpha val="40000"/>
              </a:prstClr>
            </a:outerShdw>
          </a:effectLst>
        </p:grpSpPr>
        <p:sp>
          <p:nvSpPr>
            <p:cNvPr id="4" name="Freeform 4"/>
            <p:cNvSpPr/>
            <p:nvPr/>
          </p:nvSpPr>
          <p:spPr>
            <a:xfrm>
              <a:off x="0" y="0"/>
              <a:ext cx="2105388" cy="1348544"/>
            </a:xfrm>
            <a:custGeom>
              <a:avLst/>
              <a:gdLst/>
              <a:ahLst/>
              <a:cxnLst/>
              <a:rect l="l" t="t" r="r" b="b"/>
              <a:pathLst>
                <a:path w="2105388" h="1348544">
                  <a:moveTo>
                    <a:pt x="0" y="0"/>
                  </a:moveTo>
                  <a:lnTo>
                    <a:pt x="2105388" y="0"/>
                  </a:lnTo>
                  <a:lnTo>
                    <a:pt x="2105388" y="1348544"/>
                  </a:lnTo>
                  <a:lnTo>
                    <a:pt x="0" y="1348544"/>
                  </a:lnTo>
                  <a:close/>
                </a:path>
              </a:pathLst>
            </a:custGeom>
            <a:solidFill>
              <a:srgbClr val="1B6A6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3"/>
          <p:cNvGrpSpPr/>
          <p:nvPr/>
        </p:nvGrpSpPr>
        <p:grpSpPr>
          <a:xfrm>
            <a:off x="8761440" y="1479977"/>
            <a:ext cx="2667000" cy="2649887"/>
            <a:chOff x="9144000" y="2417413"/>
            <a:chExt cx="2667000" cy="2649887"/>
          </a:xfrm>
        </p:grpSpPr>
        <p:grpSp>
          <p:nvGrpSpPr>
            <p:cNvPr id="6" name="Group 6"/>
            <p:cNvGrpSpPr/>
            <p:nvPr/>
          </p:nvGrpSpPr>
          <p:grpSpPr>
            <a:xfrm>
              <a:off x="9144000" y="2417413"/>
              <a:ext cx="2667000" cy="2649887"/>
              <a:chOff x="0" y="0"/>
              <a:chExt cx="1516155" cy="872327"/>
            </a:xfrm>
          </p:grpSpPr>
          <p:sp>
            <p:nvSpPr>
              <p:cNvPr id="7" name="Freeform 7"/>
              <p:cNvSpPr/>
              <p:nvPr/>
            </p:nvSpPr>
            <p:spPr>
              <a:xfrm>
                <a:off x="0" y="0"/>
                <a:ext cx="1516155" cy="872327"/>
              </a:xfrm>
              <a:custGeom>
                <a:avLst/>
                <a:gdLst/>
                <a:ahLst/>
                <a:cxnLst/>
                <a:rect l="l" t="t" r="r" b="b"/>
                <a:pathLst>
                  <a:path w="1516155" h="872327">
                    <a:moveTo>
                      <a:pt x="0" y="0"/>
                    </a:moveTo>
                    <a:lnTo>
                      <a:pt x="1516155" y="0"/>
                    </a:lnTo>
                    <a:lnTo>
                      <a:pt x="1516155" y="872327"/>
                    </a:lnTo>
                    <a:lnTo>
                      <a:pt x="0" y="872327"/>
                    </a:lnTo>
                    <a:close/>
                  </a:path>
                </a:pathLst>
              </a:custGeom>
              <a:solidFill>
                <a:srgbClr val="FACE4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35220" y="3375877"/>
              <a:ext cx="1297982" cy="981102"/>
            </a:xfrm>
            <a:prstGeom prst="rect">
              <a:avLst/>
            </a:prstGeom>
          </p:spPr>
          <p:txBody>
            <a:bodyPr wrap="square" lIns="0" tIns="0" rIns="0" bIns="0" rtlCol="0" anchor="t">
              <a:spAutoFit/>
            </a:bodyPr>
            <a:lstStyle/>
            <a:p>
              <a:pPr>
                <a:lnSpc>
                  <a:spcPts val="7609"/>
                </a:lnSpc>
              </a:pPr>
              <a:r>
                <a:rPr lang="vi-VN" sz="8800" b="1" dirty="0" smtClean="0">
                  <a:latin typeface="Arial" panose="020B0604020202020204" pitchFamily="34" charset="0"/>
                  <a:cs typeface="Arial" panose="020B0604020202020204" pitchFamily="34" charset="0"/>
                </a:rPr>
                <a:t>I.</a:t>
              </a:r>
              <a:endParaRPr lang="en-US" sz="8800" b="1" dirty="0">
                <a:latin typeface="Arial" panose="020B0604020202020204" pitchFamily="34" charset="0"/>
                <a:cs typeface="Arial" panose="020B0604020202020204" pitchFamily="34" charset="0"/>
              </a:endParaRPr>
            </a:p>
          </p:txBody>
        </p:sp>
      </p:grpSp>
      <p:sp>
        <p:nvSpPr>
          <p:cNvPr id="13" name="TextBox 31"/>
          <p:cNvSpPr txBox="1"/>
          <p:nvPr/>
        </p:nvSpPr>
        <p:spPr>
          <a:xfrm>
            <a:off x="7162800" y="4439590"/>
            <a:ext cx="10637849" cy="3693319"/>
          </a:xfrm>
          <a:prstGeom prst="rect">
            <a:avLst/>
          </a:prstGeom>
        </p:spPr>
        <p:txBody>
          <a:bodyPr wrap="square" lIns="0" tIns="0" rIns="0" bIns="0" rtlCol="0" anchor="t">
            <a:spAutoFit/>
          </a:bodyPr>
          <a:lstStyle/>
          <a:p>
            <a:pPr>
              <a:lnSpc>
                <a:spcPct val="150000"/>
              </a:lnSpc>
            </a:pPr>
            <a:r>
              <a:rPr lang="vi-VN" sz="8000" b="1" smtClean="0">
                <a:solidFill>
                  <a:schemeClr val="bg1"/>
                </a:solidFill>
                <a:latin typeface="Arial" panose="020B0604020202020204" pitchFamily="34" charset="0"/>
                <a:cs typeface="Arial" panose="020B0604020202020204" pitchFamily="34" charset="0"/>
              </a:rPr>
              <a:t>DỤNG CỤ GIA CÔNG CƠ KHÍ CẦM TAY</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8" name="Rectangle: Rounded Corners 7">
            <a:extLst>
              <a:ext uri="{FF2B5EF4-FFF2-40B4-BE49-F238E27FC236}">
                <a16:creationId xmlns:a16="http://schemas.microsoft.com/office/drawing/2014/main" xmlns="" id="{6DD19607-6115-1B24-2197-D46C9457F50E}"/>
              </a:ext>
            </a:extLst>
          </p:cNvPr>
          <p:cNvSpPr/>
          <p:nvPr/>
        </p:nvSpPr>
        <p:spPr>
          <a:xfrm rot="2700000">
            <a:off x="3656782" y="-1273284"/>
            <a:ext cx="11194352" cy="11194352"/>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ED25C706-904A-2762-FD91-9AD8BD2109EE}"/>
              </a:ext>
            </a:extLst>
          </p:cNvPr>
          <p:cNvSpPr/>
          <p:nvPr/>
        </p:nvSpPr>
        <p:spPr>
          <a:xfrm>
            <a:off x="4534380" y="868102"/>
            <a:ext cx="9219236" cy="7048984"/>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2" name="TextBox 1">
            <a:extLst>
              <a:ext uri="{FF2B5EF4-FFF2-40B4-BE49-F238E27FC236}">
                <a16:creationId xmlns:a16="http://schemas.microsoft.com/office/drawing/2014/main" xmlns="" id="{8476DC57-9954-1EB0-E4E3-6F68C4A56023}"/>
              </a:ext>
            </a:extLst>
          </p:cNvPr>
          <p:cNvSpPr txBox="1"/>
          <p:nvPr/>
        </p:nvSpPr>
        <p:spPr>
          <a:xfrm>
            <a:off x="5492187" y="2205746"/>
            <a:ext cx="7523546" cy="1200329"/>
          </a:xfrm>
          <a:prstGeom prst="rect">
            <a:avLst/>
          </a:prstGeom>
          <a:noFill/>
        </p:spPr>
        <p:txBody>
          <a:bodyPr wrap="square" rtlCol="0">
            <a:spAutoFit/>
          </a:bodyPr>
          <a:lstStyle/>
          <a:p>
            <a:pPr algn="ctr"/>
            <a:r>
              <a:rPr lang="en-US" sz="7200">
                <a:solidFill>
                  <a:srgbClr val="FF66CC"/>
                </a:solidFill>
                <a:latin typeface="Arial" panose="020B0604020202020204" pitchFamily="34" charset="0"/>
                <a:cs typeface="Arial" panose="020B0604020202020204" pitchFamily="34" charset="0"/>
                <a:sym typeface="Arial"/>
              </a:rPr>
              <a:t>ĐÁP ÁN SAI !!</a:t>
            </a:r>
            <a:endParaRPr lang="vi-VN" sz="7200">
              <a:solidFill>
                <a:srgbClr val="FF66CC"/>
              </a:solidFill>
              <a:cs typeface="Arial" panose="020B0604020202020204" pitchFamily="34" charset="0"/>
              <a:sym typeface="Arial"/>
            </a:endParaRPr>
          </a:p>
        </p:txBody>
      </p:sp>
      <p:pic>
        <p:nvPicPr>
          <p:cNvPr id="6" name="Picture 5" descr="Icon&#10;&#10;Description automatically generated">
            <a:extLst>
              <a:ext uri="{FF2B5EF4-FFF2-40B4-BE49-F238E27FC236}">
                <a16:creationId xmlns:a16="http://schemas.microsoft.com/office/drawing/2014/main" xmlns=""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029" y="3599865"/>
            <a:ext cx="3933946" cy="3933946"/>
          </a:xfrm>
          <a:prstGeom prst="rect">
            <a:avLst/>
          </a:prstGeom>
        </p:spPr>
      </p:pic>
      <p:sp>
        <p:nvSpPr>
          <p:cNvPr id="7" name="TextBox 6">
            <a:hlinkClick r:id="rId5" action="ppaction://hlinksldjump"/>
            <a:extLst>
              <a:ext uri="{FF2B5EF4-FFF2-40B4-BE49-F238E27FC236}">
                <a16:creationId xmlns:a16="http://schemas.microsoft.com/office/drawing/2014/main" xmlns="" id="{FA3E1F26-56D1-8853-3D25-D12573A3558F}"/>
              </a:ext>
            </a:extLst>
          </p:cNvPr>
          <p:cNvSpPr txBox="1"/>
          <p:nvPr/>
        </p:nvSpPr>
        <p:spPr>
          <a:xfrm>
            <a:off x="6674432" y="8338049"/>
            <a:ext cx="4939132" cy="1017270"/>
          </a:xfrm>
          <a:prstGeom prst="roundRect">
            <a:avLst>
              <a:gd name="adj" fmla="val 47826"/>
            </a:avLst>
          </a:prstGeom>
          <a:solidFill>
            <a:srgbClr val="0C2267"/>
          </a:solidFill>
        </p:spPr>
        <p:txBody>
          <a:bodyPr wrap="square" rtlCol="0">
            <a:spAutoFit/>
          </a:bodyPr>
          <a:lstStyle/>
          <a:p>
            <a:pPr algn="ctr"/>
            <a:r>
              <a:rPr lang="en-US" sz="4200">
                <a:solidFill>
                  <a:prstClr val="white"/>
                </a:solidFill>
                <a:latin typeface="Arial" panose="020B0604020202020204" pitchFamily="34" charset="0"/>
                <a:cs typeface="Arial" panose="020B0604020202020204" pitchFamily="34" charset="0"/>
                <a:sym typeface="Arial"/>
              </a:rPr>
              <a:t>MẢNH GHÉP</a:t>
            </a:r>
            <a:endParaRPr lang="vi-VN" sz="4200">
              <a:solidFill>
                <a:prstClr val="white"/>
              </a:solidFill>
              <a:cs typeface="Arial" panose="020B0604020202020204" pitchFamily="34" charset="0"/>
              <a:sym typeface="Arial"/>
            </a:endParaRPr>
          </a:p>
        </p:txBody>
      </p:sp>
    </p:spTree>
    <p:extLst>
      <p:ext uri="{BB962C8B-B14F-4D97-AF65-F5344CB8AC3E}">
        <p14:creationId xmlns:p14="http://schemas.microsoft.com/office/powerpoint/2010/main" val="110462370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5" name="Rectangle: Rounded Corners 4">
            <a:extLst>
              <a:ext uri="{FF2B5EF4-FFF2-40B4-BE49-F238E27FC236}">
                <a16:creationId xmlns:a16="http://schemas.microsoft.com/office/drawing/2014/main" xmlns="" id="{66E27C47-FBC1-2539-2359-CDD6FA5CF022}"/>
              </a:ext>
            </a:extLst>
          </p:cNvPr>
          <p:cNvSpPr/>
          <p:nvPr/>
        </p:nvSpPr>
        <p:spPr>
          <a:xfrm rot="2700000">
            <a:off x="3656782" y="-1273284"/>
            <a:ext cx="11194352" cy="11194352"/>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ED25C706-904A-2762-FD91-9AD8BD2109EE}"/>
              </a:ext>
            </a:extLst>
          </p:cNvPr>
          <p:cNvSpPr/>
          <p:nvPr/>
        </p:nvSpPr>
        <p:spPr>
          <a:xfrm>
            <a:off x="4534380" y="868102"/>
            <a:ext cx="9219236" cy="7048984"/>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2" name="TextBox 1">
            <a:extLst>
              <a:ext uri="{FF2B5EF4-FFF2-40B4-BE49-F238E27FC236}">
                <a16:creationId xmlns:a16="http://schemas.microsoft.com/office/drawing/2014/main" xmlns="" id="{8476DC57-9954-1EB0-E4E3-6F68C4A56023}"/>
              </a:ext>
            </a:extLst>
          </p:cNvPr>
          <p:cNvSpPr txBox="1"/>
          <p:nvPr/>
        </p:nvSpPr>
        <p:spPr>
          <a:xfrm>
            <a:off x="5492187" y="1485266"/>
            <a:ext cx="7523546" cy="1200329"/>
          </a:xfrm>
          <a:prstGeom prst="rect">
            <a:avLst/>
          </a:prstGeom>
          <a:noFill/>
        </p:spPr>
        <p:txBody>
          <a:bodyPr wrap="square" rtlCol="0">
            <a:spAutoFit/>
          </a:bodyPr>
          <a:lstStyle/>
          <a:p>
            <a:pPr algn="ctr"/>
            <a:r>
              <a:rPr lang="en-US" sz="7200">
                <a:solidFill>
                  <a:srgbClr val="1AEECB"/>
                </a:solidFill>
                <a:latin typeface="Arial" panose="020B0604020202020204" pitchFamily="34" charset="0"/>
                <a:cs typeface="Arial" panose="020B0604020202020204" pitchFamily="34" charset="0"/>
                <a:sym typeface="Arial"/>
              </a:rPr>
              <a:t>CHÍNH XÁC!!</a:t>
            </a:r>
            <a:endParaRPr lang="vi-VN" sz="7200">
              <a:solidFill>
                <a:srgbClr val="1AEECB"/>
              </a:solidFill>
              <a:cs typeface="Arial" panose="020B0604020202020204" pitchFamily="34" charset="0"/>
              <a:sym typeface="Arial"/>
            </a:endParaRPr>
          </a:p>
        </p:txBody>
      </p:sp>
      <p:pic>
        <p:nvPicPr>
          <p:cNvPr id="6" name="Picture 5">
            <a:extLst>
              <a:ext uri="{FF2B5EF4-FFF2-40B4-BE49-F238E27FC236}">
                <a16:creationId xmlns:a16="http://schemas.microsoft.com/office/drawing/2014/main" xmlns=""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7029" y="2731763"/>
            <a:ext cx="3933946" cy="3933946"/>
          </a:xfrm>
          <a:prstGeom prst="rect">
            <a:avLst/>
          </a:prstGeom>
        </p:spPr>
      </p:pic>
      <p:sp>
        <p:nvSpPr>
          <p:cNvPr id="7" name="TextBox 6">
            <a:hlinkClick r:id="rId5" action="ppaction://hlinksldjump"/>
            <a:extLst>
              <a:ext uri="{FF2B5EF4-FFF2-40B4-BE49-F238E27FC236}">
                <a16:creationId xmlns:a16="http://schemas.microsoft.com/office/drawing/2014/main" xmlns="" id="{FA3E1F26-56D1-8853-3D25-D12573A3558F}"/>
              </a:ext>
            </a:extLst>
          </p:cNvPr>
          <p:cNvSpPr txBox="1"/>
          <p:nvPr/>
        </p:nvSpPr>
        <p:spPr>
          <a:xfrm>
            <a:off x="6674432" y="8338049"/>
            <a:ext cx="4939132" cy="1017270"/>
          </a:xfrm>
          <a:prstGeom prst="roundRect">
            <a:avLst>
              <a:gd name="adj" fmla="val 47826"/>
            </a:avLst>
          </a:prstGeom>
          <a:solidFill>
            <a:srgbClr val="0C2267"/>
          </a:solidFill>
        </p:spPr>
        <p:txBody>
          <a:bodyPr wrap="square" rtlCol="0">
            <a:spAutoFit/>
          </a:bodyPr>
          <a:lstStyle/>
          <a:p>
            <a:pPr algn="ctr"/>
            <a:r>
              <a:rPr lang="en-US" sz="4200">
                <a:solidFill>
                  <a:prstClr val="white"/>
                </a:solidFill>
                <a:latin typeface="Arial" panose="020B0604020202020204" pitchFamily="34" charset="0"/>
                <a:cs typeface="Arial" panose="020B0604020202020204" pitchFamily="34" charset="0"/>
                <a:sym typeface="Arial"/>
              </a:rPr>
              <a:t>MẢNH GHÉP</a:t>
            </a:r>
            <a:endParaRPr lang="vi-VN" sz="4200">
              <a:solidFill>
                <a:prstClr val="white"/>
              </a:solidFill>
              <a:cs typeface="Arial" panose="020B0604020202020204" pitchFamily="34" charset="0"/>
              <a:sym typeface="Arial"/>
            </a:endParaRPr>
          </a:p>
        </p:txBody>
      </p:sp>
      <p:sp>
        <p:nvSpPr>
          <p:cNvPr id="3" name="TextBox 2">
            <a:extLst>
              <a:ext uri="{FF2B5EF4-FFF2-40B4-BE49-F238E27FC236}">
                <a16:creationId xmlns:a16="http://schemas.microsoft.com/office/drawing/2014/main" xmlns="" id="{B967D620-1263-A645-4390-734F565D45A4}"/>
              </a:ext>
            </a:extLst>
          </p:cNvPr>
          <p:cNvSpPr txBox="1"/>
          <p:nvPr/>
        </p:nvSpPr>
        <p:spPr>
          <a:xfrm>
            <a:off x="5382225" y="6585746"/>
            <a:ext cx="7523546" cy="923330"/>
          </a:xfrm>
          <a:prstGeom prst="rect">
            <a:avLst/>
          </a:prstGeom>
          <a:noFill/>
        </p:spPr>
        <p:txBody>
          <a:bodyPr wrap="square" rtlCol="0">
            <a:spAutoFit/>
          </a:bodyPr>
          <a:lstStyle/>
          <a:p>
            <a:pPr algn="ctr"/>
            <a:r>
              <a:rPr lang="en-US" sz="4200">
                <a:solidFill>
                  <a:srgbClr val="1AEECB"/>
                </a:solidFill>
                <a:latin typeface="Arial" panose="020B0604020202020204" pitchFamily="34" charset="0"/>
                <a:cs typeface="Arial" panose="020B0604020202020204" pitchFamily="34" charset="0"/>
                <a:sym typeface="Arial"/>
              </a:rPr>
              <a:t>ĐÁP ÁN : </a:t>
            </a:r>
            <a:r>
              <a:rPr lang="en-US" sz="5400">
                <a:solidFill>
                  <a:srgbClr val="FFC000"/>
                </a:solidFill>
                <a:latin typeface="Arial" panose="020B0604020202020204" pitchFamily="34" charset="0"/>
                <a:cs typeface="Arial" panose="020B0604020202020204" pitchFamily="34" charset="0"/>
                <a:sym typeface="Arial"/>
              </a:rPr>
              <a:t>A</a:t>
            </a:r>
            <a:r>
              <a:rPr lang="en-US" sz="4200">
                <a:solidFill>
                  <a:srgbClr val="1AEECB"/>
                </a:solidFill>
                <a:latin typeface="Arial" panose="020B0604020202020204" pitchFamily="34" charset="0"/>
                <a:cs typeface="Arial" panose="020B0604020202020204" pitchFamily="34" charset="0"/>
                <a:sym typeface="Arial"/>
              </a:rPr>
              <a:t> </a:t>
            </a:r>
            <a:endParaRPr lang="vi-VN" sz="4200">
              <a:solidFill>
                <a:srgbClr val="1AEECB"/>
              </a:solidFill>
              <a:cs typeface="Arial" panose="020B0604020202020204" pitchFamily="34" charset="0"/>
              <a:sym typeface="Arial"/>
            </a:endParaRPr>
          </a:p>
        </p:txBody>
      </p:sp>
    </p:spTree>
    <p:extLst>
      <p:ext uri="{BB962C8B-B14F-4D97-AF65-F5344CB8AC3E}">
        <p14:creationId xmlns:p14="http://schemas.microsoft.com/office/powerpoint/2010/main" val="1605843512"/>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5" name="Rectangle: Rounded Corners 4">
            <a:extLst>
              <a:ext uri="{FF2B5EF4-FFF2-40B4-BE49-F238E27FC236}">
                <a16:creationId xmlns:a16="http://schemas.microsoft.com/office/drawing/2014/main" xmlns="" id="{423E2F71-831F-CD97-E4AA-495669BDB172}"/>
              </a:ext>
            </a:extLst>
          </p:cNvPr>
          <p:cNvSpPr/>
          <p:nvPr/>
        </p:nvSpPr>
        <p:spPr>
          <a:xfrm rot="2700000">
            <a:off x="3656782" y="-1273284"/>
            <a:ext cx="11194352" cy="11194352"/>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ED25C706-904A-2762-FD91-9AD8BD2109EE}"/>
              </a:ext>
            </a:extLst>
          </p:cNvPr>
          <p:cNvSpPr/>
          <p:nvPr/>
        </p:nvSpPr>
        <p:spPr>
          <a:xfrm>
            <a:off x="4534380" y="868102"/>
            <a:ext cx="9219236" cy="7048984"/>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2" name="TextBox 1">
            <a:extLst>
              <a:ext uri="{FF2B5EF4-FFF2-40B4-BE49-F238E27FC236}">
                <a16:creationId xmlns:a16="http://schemas.microsoft.com/office/drawing/2014/main" xmlns="" id="{8476DC57-9954-1EB0-E4E3-6F68C4A56023}"/>
              </a:ext>
            </a:extLst>
          </p:cNvPr>
          <p:cNvSpPr txBox="1"/>
          <p:nvPr/>
        </p:nvSpPr>
        <p:spPr>
          <a:xfrm>
            <a:off x="5492187" y="1485266"/>
            <a:ext cx="7523546" cy="1200329"/>
          </a:xfrm>
          <a:prstGeom prst="rect">
            <a:avLst/>
          </a:prstGeom>
          <a:noFill/>
        </p:spPr>
        <p:txBody>
          <a:bodyPr wrap="square" rtlCol="0">
            <a:spAutoFit/>
          </a:bodyPr>
          <a:lstStyle/>
          <a:p>
            <a:pPr algn="ctr"/>
            <a:r>
              <a:rPr lang="en-US" sz="7200">
                <a:solidFill>
                  <a:srgbClr val="1AEECB"/>
                </a:solidFill>
                <a:latin typeface="Arial" panose="020B0604020202020204" pitchFamily="34" charset="0"/>
                <a:cs typeface="Arial" panose="020B0604020202020204" pitchFamily="34" charset="0"/>
                <a:sym typeface="Arial"/>
              </a:rPr>
              <a:t>CHÍNH XÁC!!</a:t>
            </a:r>
            <a:endParaRPr lang="vi-VN" sz="7200">
              <a:solidFill>
                <a:srgbClr val="1AEECB"/>
              </a:solidFill>
              <a:cs typeface="Arial" panose="020B0604020202020204" pitchFamily="34" charset="0"/>
              <a:sym typeface="Arial"/>
            </a:endParaRPr>
          </a:p>
        </p:txBody>
      </p:sp>
      <p:pic>
        <p:nvPicPr>
          <p:cNvPr id="6" name="Picture 5">
            <a:extLst>
              <a:ext uri="{FF2B5EF4-FFF2-40B4-BE49-F238E27FC236}">
                <a16:creationId xmlns:a16="http://schemas.microsoft.com/office/drawing/2014/main" xmlns=""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7029" y="2731763"/>
            <a:ext cx="3933946" cy="3933946"/>
          </a:xfrm>
          <a:prstGeom prst="rect">
            <a:avLst/>
          </a:prstGeom>
        </p:spPr>
      </p:pic>
      <p:sp>
        <p:nvSpPr>
          <p:cNvPr id="7" name="TextBox 6">
            <a:hlinkClick r:id="rId5" action="ppaction://hlinksldjump"/>
            <a:extLst>
              <a:ext uri="{FF2B5EF4-FFF2-40B4-BE49-F238E27FC236}">
                <a16:creationId xmlns:a16="http://schemas.microsoft.com/office/drawing/2014/main" xmlns="" id="{FA3E1F26-56D1-8853-3D25-D12573A3558F}"/>
              </a:ext>
            </a:extLst>
          </p:cNvPr>
          <p:cNvSpPr txBox="1"/>
          <p:nvPr/>
        </p:nvSpPr>
        <p:spPr>
          <a:xfrm>
            <a:off x="6674432" y="8338049"/>
            <a:ext cx="4939132" cy="1017270"/>
          </a:xfrm>
          <a:prstGeom prst="roundRect">
            <a:avLst>
              <a:gd name="adj" fmla="val 47826"/>
            </a:avLst>
          </a:prstGeom>
          <a:solidFill>
            <a:srgbClr val="0C2267"/>
          </a:solidFill>
        </p:spPr>
        <p:txBody>
          <a:bodyPr wrap="square" rtlCol="0">
            <a:spAutoFit/>
          </a:bodyPr>
          <a:lstStyle/>
          <a:p>
            <a:pPr algn="ctr"/>
            <a:r>
              <a:rPr lang="en-US" sz="4200">
                <a:solidFill>
                  <a:prstClr val="white"/>
                </a:solidFill>
                <a:latin typeface="Arial" panose="020B0604020202020204" pitchFamily="34" charset="0"/>
                <a:cs typeface="Arial" panose="020B0604020202020204" pitchFamily="34" charset="0"/>
                <a:sym typeface="Arial"/>
              </a:rPr>
              <a:t>MẢNH GHÉP</a:t>
            </a:r>
            <a:endParaRPr lang="vi-VN" sz="4200">
              <a:solidFill>
                <a:prstClr val="white"/>
              </a:solidFill>
              <a:cs typeface="Arial" panose="020B0604020202020204" pitchFamily="34" charset="0"/>
              <a:sym typeface="Arial"/>
            </a:endParaRPr>
          </a:p>
        </p:txBody>
      </p:sp>
      <p:sp>
        <p:nvSpPr>
          <p:cNvPr id="3" name="TextBox 2">
            <a:extLst>
              <a:ext uri="{FF2B5EF4-FFF2-40B4-BE49-F238E27FC236}">
                <a16:creationId xmlns:a16="http://schemas.microsoft.com/office/drawing/2014/main" xmlns="" id="{7FBB2866-3730-3BA4-6BD0-18A51A915318}"/>
              </a:ext>
            </a:extLst>
          </p:cNvPr>
          <p:cNvSpPr txBox="1"/>
          <p:nvPr/>
        </p:nvSpPr>
        <p:spPr>
          <a:xfrm>
            <a:off x="5382225" y="6585744"/>
            <a:ext cx="7523546" cy="738664"/>
          </a:xfrm>
          <a:prstGeom prst="rect">
            <a:avLst/>
          </a:prstGeom>
          <a:noFill/>
        </p:spPr>
        <p:txBody>
          <a:bodyPr wrap="square" rtlCol="0">
            <a:spAutoFit/>
          </a:bodyPr>
          <a:lstStyle/>
          <a:p>
            <a:pPr algn="ctr"/>
            <a:r>
              <a:rPr lang="en-US" sz="4200">
                <a:solidFill>
                  <a:srgbClr val="1AEECB"/>
                </a:solidFill>
                <a:latin typeface="Arial" panose="020B0604020202020204" pitchFamily="34" charset="0"/>
                <a:cs typeface="Arial" panose="020B0604020202020204" pitchFamily="34" charset="0"/>
                <a:sym typeface="Arial"/>
              </a:rPr>
              <a:t>ĐÁP ÁN : </a:t>
            </a:r>
            <a:r>
              <a:rPr lang="en-US" sz="4200">
                <a:solidFill>
                  <a:srgbClr val="FFC000"/>
                </a:solidFill>
                <a:latin typeface="Arial" panose="020B0604020202020204" pitchFamily="34" charset="0"/>
                <a:cs typeface="Arial" panose="020B0604020202020204" pitchFamily="34" charset="0"/>
                <a:sym typeface="Arial"/>
              </a:rPr>
              <a:t>B</a:t>
            </a:r>
            <a:r>
              <a:rPr lang="en-US" sz="4200">
                <a:solidFill>
                  <a:srgbClr val="1AEECB"/>
                </a:solidFill>
                <a:latin typeface="Arial" panose="020B0604020202020204" pitchFamily="34" charset="0"/>
                <a:cs typeface="Arial" panose="020B0604020202020204" pitchFamily="34" charset="0"/>
                <a:sym typeface="Arial"/>
              </a:rPr>
              <a:t>  </a:t>
            </a:r>
            <a:endParaRPr lang="vi-VN" sz="4200">
              <a:solidFill>
                <a:srgbClr val="1AEECB"/>
              </a:solidFill>
              <a:cs typeface="Arial" panose="020B0604020202020204" pitchFamily="34" charset="0"/>
              <a:sym typeface="Arial"/>
            </a:endParaRPr>
          </a:p>
        </p:txBody>
      </p:sp>
    </p:spTree>
    <p:extLst>
      <p:ext uri="{BB962C8B-B14F-4D97-AF65-F5344CB8AC3E}">
        <p14:creationId xmlns:p14="http://schemas.microsoft.com/office/powerpoint/2010/main" val="2219158879"/>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5" name="Rectangle: Rounded Corners 4">
            <a:extLst>
              <a:ext uri="{FF2B5EF4-FFF2-40B4-BE49-F238E27FC236}">
                <a16:creationId xmlns:a16="http://schemas.microsoft.com/office/drawing/2014/main" xmlns="" id="{AA9F6208-812E-A5E6-6AA2-AF1E19DC3677}"/>
              </a:ext>
            </a:extLst>
          </p:cNvPr>
          <p:cNvSpPr/>
          <p:nvPr/>
        </p:nvSpPr>
        <p:spPr>
          <a:xfrm rot="2700000">
            <a:off x="3656782" y="-1273284"/>
            <a:ext cx="11194352" cy="11194352"/>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ED25C706-904A-2762-FD91-9AD8BD2109EE}"/>
              </a:ext>
            </a:extLst>
          </p:cNvPr>
          <p:cNvSpPr/>
          <p:nvPr/>
        </p:nvSpPr>
        <p:spPr>
          <a:xfrm>
            <a:off x="4534380" y="868102"/>
            <a:ext cx="9219236" cy="7048984"/>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2" name="TextBox 1">
            <a:extLst>
              <a:ext uri="{FF2B5EF4-FFF2-40B4-BE49-F238E27FC236}">
                <a16:creationId xmlns:a16="http://schemas.microsoft.com/office/drawing/2014/main" xmlns="" id="{8476DC57-9954-1EB0-E4E3-6F68C4A56023}"/>
              </a:ext>
            </a:extLst>
          </p:cNvPr>
          <p:cNvSpPr txBox="1"/>
          <p:nvPr/>
        </p:nvSpPr>
        <p:spPr>
          <a:xfrm>
            <a:off x="5492187" y="1485266"/>
            <a:ext cx="7523546" cy="1200329"/>
          </a:xfrm>
          <a:prstGeom prst="rect">
            <a:avLst/>
          </a:prstGeom>
          <a:noFill/>
        </p:spPr>
        <p:txBody>
          <a:bodyPr wrap="square" rtlCol="0">
            <a:spAutoFit/>
          </a:bodyPr>
          <a:lstStyle/>
          <a:p>
            <a:pPr algn="ctr"/>
            <a:r>
              <a:rPr lang="en-US" sz="7200">
                <a:solidFill>
                  <a:srgbClr val="1AEECB"/>
                </a:solidFill>
                <a:latin typeface="Arial" panose="020B0604020202020204" pitchFamily="34" charset="0"/>
                <a:cs typeface="Arial" panose="020B0604020202020204" pitchFamily="34" charset="0"/>
                <a:sym typeface="Arial"/>
              </a:rPr>
              <a:t>CHÍNH XÁC!!</a:t>
            </a:r>
            <a:endParaRPr lang="vi-VN" sz="7200">
              <a:solidFill>
                <a:srgbClr val="1AEECB"/>
              </a:solidFill>
              <a:cs typeface="Arial" panose="020B0604020202020204" pitchFamily="34" charset="0"/>
              <a:sym typeface="Arial"/>
            </a:endParaRPr>
          </a:p>
        </p:txBody>
      </p:sp>
      <p:pic>
        <p:nvPicPr>
          <p:cNvPr id="6" name="Picture 5">
            <a:extLst>
              <a:ext uri="{FF2B5EF4-FFF2-40B4-BE49-F238E27FC236}">
                <a16:creationId xmlns:a16="http://schemas.microsoft.com/office/drawing/2014/main" xmlns=""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7029" y="2731763"/>
            <a:ext cx="3933946" cy="3933946"/>
          </a:xfrm>
          <a:prstGeom prst="rect">
            <a:avLst/>
          </a:prstGeom>
        </p:spPr>
      </p:pic>
      <p:sp>
        <p:nvSpPr>
          <p:cNvPr id="7" name="TextBox 6">
            <a:hlinkClick r:id="rId5" action="ppaction://hlinksldjump"/>
            <a:extLst>
              <a:ext uri="{FF2B5EF4-FFF2-40B4-BE49-F238E27FC236}">
                <a16:creationId xmlns:a16="http://schemas.microsoft.com/office/drawing/2014/main" xmlns="" id="{FA3E1F26-56D1-8853-3D25-D12573A3558F}"/>
              </a:ext>
            </a:extLst>
          </p:cNvPr>
          <p:cNvSpPr txBox="1"/>
          <p:nvPr/>
        </p:nvSpPr>
        <p:spPr>
          <a:xfrm>
            <a:off x="6674432" y="8338049"/>
            <a:ext cx="4939132" cy="1017270"/>
          </a:xfrm>
          <a:prstGeom prst="roundRect">
            <a:avLst>
              <a:gd name="adj" fmla="val 47826"/>
            </a:avLst>
          </a:prstGeom>
          <a:solidFill>
            <a:srgbClr val="0C2267"/>
          </a:solidFill>
        </p:spPr>
        <p:txBody>
          <a:bodyPr wrap="square" rtlCol="0">
            <a:spAutoFit/>
          </a:bodyPr>
          <a:lstStyle/>
          <a:p>
            <a:pPr algn="ctr"/>
            <a:r>
              <a:rPr lang="en-US" sz="4200">
                <a:solidFill>
                  <a:prstClr val="white"/>
                </a:solidFill>
                <a:latin typeface="Arial" panose="020B0604020202020204" pitchFamily="34" charset="0"/>
                <a:cs typeface="Arial" panose="020B0604020202020204" pitchFamily="34" charset="0"/>
                <a:sym typeface="Arial"/>
              </a:rPr>
              <a:t>MẢNH GHÉP</a:t>
            </a:r>
            <a:endParaRPr lang="vi-VN" sz="4200">
              <a:solidFill>
                <a:prstClr val="white"/>
              </a:solidFill>
              <a:cs typeface="Arial" panose="020B0604020202020204" pitchFamily="34" charset="0"/>
              <a:sym typeface="Arial"/>
            </a:endParaRPr>
          </a:p>
        </p:txBody>
      </p:sp>
      <p:sp>
        <p:nvSpPr>
          <p:cNvPr id="3" name="TextBox 2">
            <a:extLst>
              <a:ext uri="{FF2B5EF4-FFF2-40B4-BE49-F238E27FC236}">
                <a16:creationId xmlns:a16="http://schemas.microsoft.com/office/drawing/2014/main" xmlns="" id="{6114FB76-DF79-7531-C0ED-BF9F107AABF3}"/>
              </a:ext>
            </a:extLst>
          </p:cNvPr>
          <p:cNvSpPr txBox="1"/>
          <p:nvPr/>
        </p:nvSpPr>
        <p:spPr>
          <a:xfrm>
            <a:off x="5382225" y="6585746"/>
            <a:ext cx="7523546" cy="923330"/>
          </a:xfrm>
          <a:prstGeom prst="rect">
            <a:avLst/>
          </a:prstGeom>
          <a:noFill/>
        </p:spPr>
        <p:txBody>
          <a:bodyPr wrap="square" rtlCol="0">
            <a:spAutoFit/>
          </a:bodyPr>
          <a:lstStyle/>
          <a:p>
            <a:pPr algn="ctr"/>
            <a:r>
              <a:rPr lang="en-US" sz="4200">
                <a:solidFill>
                  <a:srgbClr val="1AEECB"/>
                </a:solidFill>
                <a:latin typeface="Arial" panose="020B0604020202020204" pitchFamily="34" charset="0"/>
                <a:cs typeface="Arial" panose="020B0604020202020204" pitchFamily="34" charset="0"/>
                <a:sym typeface="Arial"/>
              </a:rPr>
              <a:t>ĐÁP ÁN : </a:t>
            </a:r>
            <a:r>
              <a:rPr lang="en-US" sz="5400">
                <a:solidFill>
                  <a:srgbClr val="FFC000"/>
                </a:solidFill>
                <a:latin typeface="Arial" panose="020B0604020202020204" pitchFamily="34" charset="0"/>
                <a:cs typeface="Arial" panose="020B0604020202020204" pitchFamily="34" charset="0"/>
                <a:sym typeface="Arial"/>
              </a:rPr>
              <a:t>C</a:t>
            </a:r>
            <a:r>
              <a:rPr lang="en-US" sz="4200">
                <a:solidFill>
                  <a:srgbClr val="1AEECB"/>
                </a:solidFill>
                <a:latin typeface="Arial" panose="020B0604020202020204" pitchFamily="34" charset="0"/>
                <a:cs typeface="Arial" panose="020B0604020202020204" pitchFamily="34" charset="0"/>
                <a:sym typeface="Arial"/>
              </a:rPr>
              <a:t> </a:t>
            </a:r>
            <a:endParaRPr lang="vi-VN" sz="4200">
              <a:solidFill>
                <a:srgbClr val="1AEECB"/>
              </a:solidFill>
              <a:cs typeface="Arial" panose="020B0604020202020204" pitchFamily="34" charset="0"/>
              <a:sym typeface="Arial"/>
            </a:endParaRPr>
          </a:p>
        </p:txBody>
      </p:sp>
    </p:spTree>
    <p:extLst>
      <p:ext uri="{BB962C8B-B14F-4D97-AF65-F5344CB8AC3E}">
        <p14:creationId xmlns:p14="http://schemas.microsoft.com/office/powerpoint/2010/main" val="4215514090"/>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5" name="Rectangle: Rounded Corners 4">
            <a:extLst>
              <a:ext uri="{FF2B5EF4-FFF2-40B4-BE49-F238E27FC236}">
                <a16:creationId xmlns:a16="http://schemas.microsoft.com/office/drawing/2014/main" xmlns="" id="{FCAF5F37-30EC-A2BD-64CC-BF4E2CA993C3}"/>
              </a:ext>
            </a:extLst>
          </p:cNvPr>
          <p:cNvSpPr/>
          <p:nvPr/>
        </p:nvSpPr>
        <p:spPr>
          <a:xfrm rot="2700000">
            <a:off x="3656782" y="-1273284"/>
            <a:ext cx="11194352" cy="11194352"/>
          </a:xfrm>
          <a:prstGeom prst="roundRect">
            <a:avLst/>
          </a:prstGeom>
          <a:solidFill>
            <a:srgbClr val="B086DA"/>
          </a:solidFill>
          <a:ln>
            <a:noFill/>
          </a:ln>
          <a:effectLst>
            <a:softEdge rad="1155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xmlns="" id="{ED25C706-904A-2762-FD91-9AD8BD2109EE}"/>
              </a:ext>
            </a:extLst>
          </p:cNvPr>
          <p:cNvSpPr/>
          <p:nvPr/>
        </p:nvSpPr>
        <p:spPr>
          <a:xfrm>
            <a:off x="4534380" y="868102"/>
            <a:ext cx="9219236" cy="7048984"/>
          </a:xfrm>
          <a:prstGeom prst="roundRect">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cs typeface="Arial" panose="020B0604020202020204" pitchFamily="34" charset="0"/>
              <a:sym typeface="Arial"/>
            </a:endParaRPr>
          </a:p>
        </p:txBody>
      </p:sp>
      <p:sp>
        <p:nvSpPr>
          <p:cNvPr id="2" name="TextBox 1">
            <a:extLst>
              <a:ext uri="{FF2B5EF4-FFF2-40B4-BE49-F238E27FC236}">
                <a16:creationId xmlns:a16="http://schemas.microsoft.com/office/drawing/2014/main" xmlns="" id="{8476DC57-9954-1EB0-E4E3-6F68C4A56023}"/>
              </a:ext>
            </a:extLst>
          </p:cNvPr>
          <p:cNvSpPr txBox="1"/>
          <p:nvPr/>
        </p:nvSpPr>
        <p:spPr>
          <a:xfrm>
            <a:off x="5492187" y="1485266"/>
            <a:ext cx="7523546" cy="1200329"/>
          </a:xfrm>
          <a:prstGeom prst="rect">
            <a:avLst/>
          </a:prstGeom>
          <a:noFill/>
        </p:spPr>
        <p:txBody>
          <a:bodyPr wrap="square" rtlCol="0">
            <a:spAutoFit/>
          </a:bodyPr>
          <a:lstStyle/>
          <a:p>
            <a:pPr algn="ctr"/>
            <a:r>
              <a:rPr lang="en-US" sz="7200">
                <a:solidFill>
                  <a:srgbClr val="1AEECB"/>
                </a:solidFill>
                <a:latin typeface="Arial" panose="020B0604020202020204" pitchFamily="34" charset="0"/>
                <a:cs typeface="Arial" panose="020B0604020202020204" pitchFamily="34" charset="0"/>
                <a:sym typeface="Arial"/>
              </a:rPr>
              <a:t>CHÍNH XÁC!!</a:t>
            </a:r>
            <a:endParaRPr lang="vi-VN" sz="7200">
              <a:solidFill>
                <a:srgbClr val="1AEECB"/>
              </a:solidFill>
              <a:cs typeface="Arial" panose="020B0604020202020204" pitchFamily="34" charset="0"/>
              <a:sym typeface="Arial"/>
            </a:endParaRPr>
          </a:p>
        </p:txBody>
      </p:sp>
      <p:pic>
        <p:nvPicPr>
          <p:cNvPr id="6" name="Picture 5">
            <a:extLst>
              <a:ext uri="{FF2B5EF4-FFF2-40B4-BE49-F238E27FC236}">
                <a16:creationId xmlns:a16="http://schemas.microsoft.com/office/drawing/2014/main" xmlns="" id="{08E128F4-09BA-1BAD-718A-AD04F4702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7029" y="2731763"/>
            <a:ext cx="3933946" cy="3933946"/>
          </a:xfrm>
          <a:prstGeom prst="rect">
            <a:avLst/>
          </a:prstGeom>
        </p:spPr>
      </p:pic>
      <p:sp>
        <p:nvSpPr>
          <p:cNvPr id="3" name="TextBox 2">
            <a:extLst>
              <a:ext uri="{FF2B5EF4-FFF2-40B4-BE49-F238E27FC236}">
                <a16:creationId xmlns:a16="http://schemas.microsoft.com/office/drawing/2014/main" xmlns="" id="{951EC699-883D-80C8-3EAB-E5BCF3D66F5E}"/>
              </a:ext>
            </a:extLst>
          </p:cNvPr>
          <p:cNvSpPr txBox="1"/>
          <p:nvPr/>
        </p:nvSpPr>
        <p:spPr>
          <a:xfrm>
            <a:off x="5382225" y="6585746"/>
            <a:ext cx="7523546" cy="923330"/>
          </a:xfrm>
          <a:prstGeom prst="rect">
            <a:avLst/>
          </a:prstGeom>
          <a:noFill/>
        </p:spPr>
        <p:txBody>
          <a:bodyPr wrap="square" rtlCol="0">
            <a:spAutoFit/>
          </a:bodyPr>
          <a:lstStyle/>
          <a:p>
            <a:pPr algn="ctr"/>
            <a:r>
              <a:rPr lang="en-US" sz="4200">
                <a:solidFill>
                  <a:srgbClr val="1AEECB"/>
                </a:solidFill>
                <a:latin typeface="Arial" panose="020B0604020202020204" pitchFamily="34" charset="0"/>
                <a:cs typeface="Arial" panose="020B0604020202020204" pitchFamily="34" charset="0"/>
                <a:sym typeface="Arial"/>
              </a:rPr>
              <a:t>ĐÁP ÁN : </a:t>
            </a:r>
            <a:r>
              <a:rPr lang="en-US" sz="5400">
                <a:solidFill>
                  <a:srgbClr val="FFC000"/>
                </a:solidFill>
                <a:latin typeface="Arial" panose="020B0604020202020204" pitchFamily="34" charset="0"/>
                <a:cs typeface="Arial" panose="020B0604020202020204" pitchFamily="34" charset="0"/>
                <a:sym typeface="Arial"/>
              </a:rPr>
              <a:t>D</a:t>
            </a:r>
            <a:r>
              <a:rPr lang="en-US" sz="4200">
                <a:solidFill>
                  <a:srgbClr val="1AEECB"/>
                </a:solidFill>
                <a:latin typeface="Arial" panose="020B0604020202020204" pitchFamily="34" charset="0"/>
                <a:cs typeface="Arial" panose="020B0604020202020204" pitchFamily="34" charset="0"/>
                <a:sym typeface="Arial"/>
              </a:rPr>
              <a:t> </a:t>
            </a:r>
            <a:endParaRPr lang="vi-VN" sz="4200">
              <a:solidFill>
                <a:srgbClr val="1AEECB"/>
              </a:solidFill>
              <a:cs typeface="Arial" panose="020B0604020202020204" pitchFamily="34" charset="0"/>
              <a:sym typeface="Arial"/>
            </a:endParaRPr>
          </a:p>
        </p:txBody>
      </p:sp>
      <p:sp>
        <p:nvSpPr>
          <p:cNvPr id="9" name="TextBox 8">
            <a:hlinkClick r:id="rId5" action="ppaction://hlinksldjump"/>
            <a:extLst>
              <a:ext uri="{FF2B5EF4-FFF2-40B4-BE49-F238E27FC236}">
                <a16:creationId xmlns:a16="http://schemas.microsoft.com/office/drawing/2014/main" xmlns="" id="{FA3E1F26-56D1-8853-3D25-D12573A3558F}"/>
              </a:ext>
            </a:extLst>
          </p:cNvPr>
          <p:cNvSpPr txBox="1"/>
          <p:nvPr/>
        </p:nvSpPr>
        <p:spPr>
          <a:xfrm>
            <a:off x="6674432" y="8338049"/>
            <a:ext cx="4939132" cy="1017270"/>
          </a:xfrm>
          <a:prstGeom prst="roundRect">
            <a:avLst>
              <a:gd name="adj" fmla="val 47826"/>
            </a:avLst>
          </a:prstGeom>
          <a:solidFill>
            <a:srgbClr val="0C2267"/>
          </a:solidFill>
        </p:spPr>
        <p:txBody>
          <a:bodyPr wrap="square" rtlCol="0">
            <a:spAutoFit/>
          </a:bodyPr>
          <a:lstStyle/>
          <a:p>
            <a:pPr algn="ctr"/>
            <a:r>
              <a:rPr lang="en-US" sz="4200">
                <a:solidFill>
                  <a:prstClr val="white"/>
                </a:solidFill>
                <a:latin typeface="Arial" panose="020B0604020202020204" pitchFamily="34" charset="0"/>
                <a:cs typeface="Arial" panose="020B0604020202020204" pitchFamily="34" charset="0"/>
                <a:sym typeface="Arial"/>
              </a:rPr>
              <a:t>MẢNH GHÉP</a:t>
            </a:r>
            <a:endParaRPr lang="vi-VN" sz="4200">
              <a:solidFill>
                <a:prstClr val="white"/>
              </a:solidFill>
              <a:cs typeface="Arial" panose="020B0604020202020204" pitchFamily="34" charset="0"/>
              <a:sym typeface="Arial"/>
            </a:endParaRPr>
          </a:p>
        </p:txBody>
      </p:sp>
    </p:spTree>
    <p:extLst>
      <p:ext uri="{BB962C8B-B14F-4D97-AF65-F5344CB8AC3E}">
        <p14:creationId xmlns:p14="http://schemas.microsoft.com/office/powerpoint/2010/main" val="143691477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667" decel="49333" autoRev="1" fill="hold" grpId="0" nodeType="withEffect">
                                  <p:stCondLst>
                                    <p:cond delay="0"/>
                                  </p:stCondLst>
                                  <p:childTnLst>
                                    <p:animScale>
                                      <p:cBhvr>
                                        <p:cTn id="6" dur="75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4" name="TextBox 4"/>
          <p:cNvSpPr txBox="1"/>
          <p:nvPr/>
        </p:nvSpPr>
        <p:spPr>
          <a:xfrm>
            <a:off x="3712370" y="452353"/>
            <a:ext cx="10863257" cy="1231363"/>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85103"/>
                </a:solidFill>
                <a:latin typeface="Arial" panose="020B0604020202020204" pitchFamily="34" charset="0"/>
                <a:cs typeface="Arial" panose="020B0604020202020204" pitchFamily="34" charset="0"/>
              </a:rPr>
              <a:t>VẬN DỤNG</a:t>
            </a:r>
            <a:endParaRPr lang="en-US" sz="6600" b="1" dirty="0">
              <a:solidFill>
                <a:srgbClr val="C85103"/>
              </a:solidFill>
              <a:latin typeface="Arial" panose="020B0604020202020204" pitchFamily="34" charset="0"/>
              <a:cs typeface="Arial" panose="020B0604020202020204" pitchFamily="34" charset="0"/>
            </a:endParaRPr>
          </a:p>
        </p:txBody>
      </p:sp>
      <p:sp>
        <p:nvSpPr>
          <p:cNvPr id="20" name="Freeform 20"/>
          <p:cNvSpPr/>
          <p:nvPr/>
        </p:nvSpPr>
        <p:spPr>
          <a:xfrm>
            <a:off x="35560" y="-239721"/>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25" name="Picture 24"/>
          <p:cNvPicPr>
            <a:picLocks noChangeAspect="1"/>
          </p:cNvPicPr>
          <p:nvPr/>
        </p:nvPicPr>
        <p:blipFill>
          <a:blip r:embed="rId6"/>
          <a:stretch>
            <a:fillRect/>
          </a:stretch>
        </p:blipFill>
        <p:spPr>
          <a:xfrm>
            <a:off x="670287" y="4527234"/>
            <a:ext cx="5936309" cy="5759766"/>
          </a:xfrm>
          <a:prstGeom prst="rect">
            <a:avLst/>
          </a:prstGeom>
        </p:spPr>
      </p:pic>
      <p:sp>
        <p:nvSpPr>
          <p:cNvPr id="11" name="Freeform 20"/>
          <p:cNvSpPr/>
          <p:nvPr/>
        </p:nvSpPr>
        <p:spPr>
          <a:xfrm flipH="1">
            <a:off x="15620999" y="-316458"/>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5"/>
          <p:cNvGrpSpPr/>
          <p:nvPr/>
        </p:nvGrpSpPr>
        <p:grpSpPr>
          <a:xfrm>
            <a:off x="5715000" y="2480129"/>
            <a:ext cx="10896601" cy="4556687"/>
            <a:chOff x="5775898" y="2628900"/>
            <a:chExt cx="11390852" cy="7319709"/>
          </a:xfrm>
        </p:grpSpPr>
        <p:grpSp>
          <p:nvGrpSpPr>
            <p:cNvPr id="22" name="Group 11"/>
            <p:cNvGrpSpPr/>
            <p:nvPr/>
          </p:nvGrpSpPr>
          <p:grpSpPr>
            <a:xfrm flipH="1">
              <a:off x="5775898" y="2628900"/>
              <a:ext cx="11390852" cy="7319709"/>
              <a:chOff x="136575" y="0"/>
              <a:chExt cx="6101666" cy="2804907"/>
            </a:xfrm>
            <a:solidFill>
              <a:schemeClr val="accent3">
                <a:lumMod val="40000"/>
                <a:lumOff val="60000"/>
              </a:schemeClr>
            </a:solidFill>
          </p:grpSpPr>
          <p:sp>
            <p:nvSpPr>
              <p:cNvPr id="23" name="Freeform 12"/>
              <p:cNvSpPr/>
              <p:nvPr/>
            </p:nvSpPr>
            <p:spPr>
              <a:xfrm>
                <a:off x="136575" y="0"/>
                <a:ext cx="6101666" cy="2804907"/>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5" name="Rectangle 4"/>
            <p:cNvSpPr/>
            <p:nvPr/>
          </p:nvSpPr>
          <p:spPr>
            <a:xfrm>
              <a:off x="7498476" y="3009911"/>
              <a:ext cx="9171377" cy="5897908"/>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Chọn và sử dụng các dụng cụ cầm tay để gia công một số sản phẩm trong gia đình như: mắc treo quần áo, móc treo dao, thớt, giá để bút,...</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48654994"/>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4" name="TextBox 4"/>
          <p:cNvSpPr txBox="1"/>
          <p:nvPr/>
        </p:nvSpPr>
        <p:spPr>
          <a:xfrm>
            <a:off x="3830341" y="929344"/>
            <a:ext cx="10863257" cy="1272271"/>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85103"/>
                </a:solidFill>
                <a:latin typeface="Arial" panose="020B0604020202020204" pitchFamily="34" charset="0"/>
                <a:cs typeface="Arial" panose="020B0604020202020204" pitchFamily="34" charset="0"/>
              </a:rPr>
              <a:t>HƯỚNG DẪN VỀ NHÀ</a:t>
            </a:r>
            <a:endParaRPr lang="en-US" sz="6600" b="1" dirty="0">
              <a:solidFill>
                <a:srgbClr val="C85103"/>
              </a:solidFill>
              <a:latin typeface="Arial" panose="020B0604020202020204" pitchFamily="34" charset="0"/>
              <a:cs typeface="Arial" panose="020B0604020202020204" pitchFamily="34" charset="0"/>
            </a:endParaRPr>
          </a:p>
        </p:txBody>
      </p:sp>
      <p:sp>
        <p:nvSpPr>
          <p:cNvPr id="20" name="Freeform 20"/>
          <p:cNvSpPr/>
          <p:nvPr/>
        </p:nvSpPr>
        <p:spPr>
          <a:xfrm>
            <a:off x="-294752" y="-647700"/>
            <a:ext cx="3596820" cy="3469181"/>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30" name="Group 29"/>
          <p:cNvGrpSpPr/>
          <p:nvPr/>
        </p:nvGrpSpPr>
        <p:grpSpPr>
          <a:xfrm>
            <a:off x="1371600" y="3216760"/>
            <a:ext cx="4876800" cy="6041540"/>
            <a:chOff x="1371600" y="3216760"/>
            <a:chExt cx="4876800" cy="6041540"/>
          </a:xfrm>
        </p:grpSpPr>
        <p:sp>
          <p:nvSpPr>
            <p:cNvPr id="22" name="Rounded Rectangle 21"/>
            <p:cNvSpPr/>
            <p:nvPr/>
          </p:nvSpPr>
          <p:spPr>
            <a:xfrm>
              <a:off x="1371600" y="3907362"/>
              <a:ext cx="4876800"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39738"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grpSp>
      <p:sp>
        <p:nvSpPr>
          <p:cNvPr id="23" name="TextBox 22"/>
          <p:cNvSpPr txBox="1"/>
          <p:nvPr/>
        </p:nvSpPr>
        <p:spPr>
          <a:xfrm>
            <a:off x="1752600" y="5143500"/>
            <a:ext cx="4191000" cy="1938992"/>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Ôn tập kiến thức đã học</a:t>
            </a:r>
            <a:endParaRPr lang="en-US" sz="4200" dirty="0">
              <a:latin typeface="Arial" panose="020B0604020202020204" pitchFamily="34" charset="0"/>
              <a:cs typeface="Arial" panose="020B0604020202020204" pitchFamily="34" charset="0"/>
            </a:endParaRPr>
          </a:p>
        </p:txBody>
      </p:sp>
      <p:grpSp>
        <p:nvGrpSpPr>
          <p:cNvPr id="31" name="Group 30"/>
          <p:cNvGrpSpPr/>
          <p:nvPr/>
        </p:nvGrpSpPr>
        <p:grpSpPr>
          <a:xfrm>
            <a:off x="6829721" y="3216760"/>
            <a:ext cx="4876800" cy="6041540"/>
            <a:chOff x="6829721" y="3216760"/>
            <a:chExt cx="4876800" cy="6041540"/>
          </a:xfrm>
        </p:grpSpPr>
        <p:sp>
          <p:nvSpPr>
            <p:cNvPr id="24" name="Rounded Rectangle 23"/>
            <p:cNvSpPr/>
            <p:nvPr/>
          </p:nvSpPr>
          <p:spPr>
            <a:xfrm>
              <a:off x="6829721" y="3907362"/>
              <a:ext cx="4876800"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97859"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grpSp>
      <p:sp>
        <p:nvSpPr>
          <p:cNvPr id="26" name="TextBox 25"/>
          <p:cNvSpPr txBox="1"/>
          <p:nvPr/>
        </p:nvSpPr>
        <p:spPr>
          <a:xfrm>
            <a:off x="7210721" y="5143500"/>
            <a:ext cx="4191000"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bài </a:t>
            </a:r>
            <a:r>
              <a:rPr lang="vi-VN" sz="4200" smtClean="0">
                <a:latin typeface="Arial" panose="020B0604020202020204" pitchFamily="34" charset="0"/>
                <a:cs typeface="Arial" panose="020B0604020202020204" pitchFamily="34" charset="0"/>
              </a:rPr>
              <a:t>tập vận dụng</a:t>
            </a:r>
            <a:endParaRPr lang="en-US" sz="4200" dirty="0">
              <a:latin typeface="Arial" panose="020B0604020202020204" pitchFamily="34" charset="0"/>
              <a:cs typeface="Arial" panose="020B0604020202020204" pitchFamily="34" charset="0"/>
            </a:endParaRPr>
          </a:p>
        </p:txBody>
      </p:sp>
      <p:grpSp>
        <p:nvGrpSpPr>
          <p:cNvPr id="32" name="Group 31"/>
          <p:cNvGrpSpPr/>
          <p:nvPr/>
        </p:nvGrpSpPr>
        <p:grpSpPr>
          <a:xfrm>
            <a:off x="12292922" y="3216760"/>
            <a:ext cx="4876800" cy="6041540"/>
            <a:chOff x="12292922" y="3216760"/>
            <a:chExt cx="4876800" cy="6041540"/>
          </a:xfrm>
        </p:grpSpPr>
        <p:sp>
          <p:nvSpPr>
            <p:cNvPr id="27" name="Rounded Rectangle 26"/>
            <p:cNvSpPr/>
            <p:nvPr/>
          </p:nvSpPr>
          <p:spPr>
            <a:xfrm>
              <a:off x="12292922" y="3907362"/>
              <a:ext cx="4876800"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4061060"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03</a:t>
              </a:r>
              <a:endParaRPr lang="en-US" sz="4400" b="1" dirty="0">
                <a:latin typeface="Arial" panose="020B0604020202020204" pitchFamily="34" charset="0"/>
                <a:cs typeface="Arial" panose="020B0604020202020204" pitchFamily="34" charset="0"/>
              </a:endParaRPr>
            </a:p>
          </p:txBody>
        </p:sp>
      </p:grpSp>
      <p:sp>
        <p:nvSpPr>
          <p:cNvPr id="29" name="TextBox 28"/>
          <p:cNvSpPr txBox="1"/>
          <p:nvPr/>
        </p:nvSpPr>
        <p:spPr>
          <a:xfrm>
            <a:off x="12673922" y="5143500"/>
            <a:ext cx="4191000" cy="3970318"/>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Chuẩn bị bài sau - </a:t>
            </a:r>
            <a:r>
              <a:rPr lang="vi-VN" sz="4200" b="1" smtClean="0">
                <a:latin typeface="Arial" panose="020B0604020202020204" pitchFamily="34" charset="0"/>
                <a:cs typeface="Arial" panose="020B0604020202020204" pitchFamily="34" charset="0"/>
              </a:rPr>
              <a:t>Bài 9: Ngành nghề trong lĩnh vực cơ khí</a:t>
            </a:r>
            <a:endParaRPr lang="en-US" sz="4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37226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980367" y="2914740"/>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Rectangle 4"/>
          <p:cNvSpPr/>
          <p:nvPr/>
        </p:nvSpPr>
        <p:spPr>
          <a:xfrm>
            <a:off x="5978286" y="574918"/>
            <a:ext cx="6043642" cy="830997"/>
          </a:xfrm>
          <a:prstGeom prst="rect">
            <a:avLst/>
          </a:prstGeom>
        </p:spPr>
        <p:txBody>
          <a:bodyPr wrap="none">
            <a:spAutoFit/>
          </a:bodyPr>
          <a:lstStyle/>
          <a:p>
            <a:pPr algn="ctr"/>
            <a:r>
              <a:rPr lang="en-US" sz="4800" b="1" smtClean="0">
                <a:solidFill>
                  <a:srgbClr val="C00000"/>
                </a:solidFill>
                <a:latin typeface="Arial" panose="020B0604020202020204" pitchFamily="34" charset="0"/>
                <a:cs typeface="Arial" panose="020B0604020202020204" pitchFamily="34" charset="0"/>
              </a:rPr>
              <a:t>1. </a:t>
            </a:r>
            <a:r>
              <a:rPr lang="en-US" sz="4800" b="1">
                <a:solidFill>
                  <a:srgbClr val="C00000"/>
                </a:solidFill>
                <a:latin typeface="Arial" panose="020B0604020202020204" pitchFamily="34" charset="0"/>
                <a:cs typeface="Arial" panose="020B0604020202020204" pitchFamily="34" charset="0"/>
              </a:rPr>
              <a:t>Dụng </a:t>
            </a:r>
            <a:r>
              <a:rPr lang="en-US" sz="4800" b="1" smtClean="0">
                <a:solidFill>
                  <a:srgbClr val="C00000"/>
                </a:solidFill>
                <a:latin typeface="Arial" panose="020B0604020202020204" pitchFamily="34" charset="0"/>
                <a:cs typeface="Arial" panose="020B0604020202020204" pitchFamily="34" charset="0"/>
              </a:rPr>
              <a:t>cụ</a:t>
            </a:r>
            <a:r>
              <a:rPr lang="vi-VN" sz="4800" b="1" smtClean="0">
                <a:solidFill>
                  <a:srgbClr val="C00000"/>
                </a:solidFill>
                <a:latin typeface="Arial" panose="020B0604020202020204" pitchFamily="34" charset="0"/>
                <a:cs typeface="Arial" panose="020B0604020202020204" pitchFamily="34" charset="0"/>
              </a:rPr>
              <a:t> gia công</a:t>
            </a:r>
            <a:endParaRPr lang="en-US" sz="4800" b="1">
              <a:solidFill>
                <a:srgbClr val="C00000"/>
              </a:solidFill>
              <a:latin typeface="Arial" panose="020B0604020202020204" pitchFamily="34" charset="0"/>
              <a:cs typeface="Arial" panose="020B0604020202020204" pitchFamily="34" charset="0"/>
            </a:endParaRPr>
          </a:p>
        </p:txBody>
      </p:sp>
      <p:grpSp>
        <p:nvGrpSpPr>
          <p:cNvPr id="19" name="Group 18"/>
          <p:cNvGrpSpPr/>
          <p:nvPr/>
        </p:nvGrpSpPr>
        <p:grpSpPr>
          <a:xfrm>
            <a:off x="684398" y="1638300"/>
            <a:ext cx="14845162" cy="1938992"/>
            <a:chOff x="684398" y="1638300"/>
            <a:chExt cx="14845162" cy="1938992"/>
          </a:xfrm>
        </p:grpSpPr>
        <p:sp>
          <p:nvSpPr>
            <p:cNvPr id="6" name="Rectangle 5"/>
            <p:cNvSpPr/>
            <p:nvPr/>
          </p:nvSpPr>
          <p:spPr>
            <a:xfrm>
              <a:off x="2685911" y="1638300"/>
              <a:ext cx="12843649"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Quan sát Hình 8.2, nêu tên gọi và công dụng của các dụng cụ gia công trong hình.</a:t>
              </a:r>
              <a:endParaRPr lang="en-US" sz="400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684398" y="1638300"/>
              <a:ext cx="2000111" cy="1859077"/>
            </a:xfrm>
            <a:prstGeom prst="rect">
              <a:avLst/>
            </a:prstGeom>
          </p:spPr>
        </p:pic>
      </p:grpSp>
      <p:pic>
        <p:nvPicPr>
          <p:cNvPr id="4" name="Picture 3"/>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3514929" y="3549352"/>
            <a:ext cx="11258141" cy="6734522"/>
          </a:xfrm>
          <a:prstGeom prst="rect">
            <a:avLst/>
          </a:prstGeom>
        </p:spPr>
      </p:pic>
    </p:spTree>
    <p:extLst>
      <p:ext uri="{BB962C8B-B14F-4D97-AF65-F5344CB8AC3E}">
        <p14:creationId xmlns:p14="http://schemas.microsoft.com/office/powerpoint/2010/main" val="25205236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grpSp>
        <p:nvGrpSpPr>
          <p:cNvPr id="31" name="Group 30"/>
          <p:cNvGrpSpPr/>
          <p:nvPr/>
        </p:nvGrpSpPr>
        <p:grpSpPr>
          <a:xfrm>
            <a:off x="237097" y="937012"/>
            <a:ext cx="4492248" cy="3482278"/>
            <a:chOff x="239080" y="605554"/>
            <a:chExt cx="4492248" cy="3482278"/>
          </a:xfrm>
        </p:grpSpPr>
        <p:sp>
          <p:nvSpPr>
            <p:cNvPr id="8" name="Rectangle 7"/>
            <p:cNvSpPr/>
            <p:nvPr/>
          </p:nvSpPr>
          <p:spPr>
            <a:xfrm>
              <a:off x="239080" y="2148840"/>
              <a:ext cx="4440823" cy="193899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Dũa </a:t>
              </a:r>
              <a:r>
                <a:rPr lang="vi-VN" sz="4000" smtClean="0">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làm phẳng bề </a:t>
              </a:r>
              <a:r>
                <a:rPr lang="en-US" sz="4000" smtClean="0">
                  <a:latin typeface="Arial" panose="020B0604020202020204" pitchFamily="34" charset="0"/>
                  <a:cs typeface="Arial" panose="020B0604020202020204" pitchFamily="34" charset="0"/>
                </a:rPr>
                <a:t>mặt</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463758" y="605554"/>
              <a:ext cx="4267570" cy="1524132"/>
            </a:xfrm>
            <a:prstGeom prst="rect">
              <a:avLst/>
            </a:prstGeom>
          </p:spPr>
        </p:pic>
      </p:grpSp>
      <p:grpSp>
        <p:nvGrpSpPr>
          <p:cNvPr id="32" name="Group 31"/>
          <p:cNvGrpSpPr/>
          <p:nvPr/>
        </p:nvGrpSpPr>
        <p:grpSpPr>
          <a:xfrm>
            <a:off x="4788006" y="1111821"/>
            <a:ext cx="4440823" cy="3312548"/>
            <a:chOff x="4789989" y="780363"/>
            <a:chExt cx="4440823" cy="3312548"/>
          </a:xfrm>
        </p:grpSpPr>
        <p:sp>
          <p:nvSpPr>
            <p:cNvPr id="13" name="Rectangle 12"/>
            <p:cNvSpPr/>
            <p:nvPr/>
          </p:nvSpPr>
          <p:spPr>
            <a:xfrm>
              <a:off x="4789989" y="2153919"/>
              <a:ext cx="4440823"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Đục - chặt phôi (nhỏ)</a:t>
              </a:r>
              <a:endParaRPr lang="en-US" sz="400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5"/>
            <a:stretch>
              <a:fillRect/>
            </a:stretch>
          </p:blipFill>
          <p:spPr>
            <a:xfrm>
              <a:off x="5583785" y="780363"/>
              <a:ext cx="3048264" cy="1450974"/>
            </a:xfrm>
            <a:prstGeom prst="rect">
              <a:avLst/>
            </a:prstGeom>
          </p:spPr>
        </p:pic>
      </p:grpSp>
      <p:grpSp>
        <p:nvGrpSpPr>
          <p:cNvPr id="33" name="Group 32"/>
          <p:cNvGrpSpPr/>
          <p:nvPr/>
        </p:nvGrpSpPr>
        <p:grpSpPr>
          <a:xfrm>
            <a:off x="9220035" y="750348"/>
            <a:ext cx="4440823" cy="3685913"/>
            <a:chOff x="9222018" y="418890"/>
            <a:chExt cx="4440823" cy="3685913"/>
          </a:xfrm>
        </p:grpSpPr>
        <p:sp>
          <p:nvSpPr>
            <p:cNvPr id="14" name="Rectangle 13"/>
            <p:cNvSpPr/>
            <p:nvPr/>
          </p:nvSpPr>
          <p:spPr>
            <a:xfrm>
              <a:off x="9222018" y="2165811"/>
              <a:ext cx="4440823"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Kìm</a:t>
              </a:r>
              <a:r>
                <a:rPr lang="en-US" sz="4000" smtClean="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cắt, bẻ, giữ vật liệu</a:t>
              </a:r>
              <a:endParaRPr lang="en-US" sz="400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6"/>
            <a:stretch>
              <a:fillRect/>
            </a:stretch>
          </p:blipFill>
          <p:spPr>
            <a:xfrm>
              <a:off x="10121481" y="418890"/>
              <a:ext cx="2749534" cy="1798476"/>
            </a:xfrm>
            <a:prstGeom prst="rect">
              <a:avLst/>
            </a:prstGeom>
          </p:spPr>
        </p:pic>
      </p:grpSp>
      <p:grpSp>
        <p:nvGrpSpPr>
          <p:cNvPr id="34" name="Group 33"/>
          <p:cNvGrpSpPr/>
          <p:nvPr/>
        </p:nvGrpSpPr>
        <p:grpSpPr>
          <a:xfrm>
            <a:off x="13854104" y="908197"/>
            <a:ext cx="4440823" cy="3523855"/>
            <a:chOff x="13856087" y="576739"/>
            <a:chExt cx="4440823" cy="3523855"/>
          </a:xfrm>
        </p:grpSpPr>
        <p:sp>
          <p:nvSpPr>
            <p:cNvPr id="16" name="Rectangle 15"/>
            <p:cNvSpPr/>
            <p:nvPr/>
          </p:nvSpPr>
          <p:spPr>
            <a:xfrm>
              <a:off x="13856087" y="2161602"/>
              <a:ext cx="4440823"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Cưa - cắt phôi và tạo rãnh</a:t>
              </a:r>
              <a:endParaRPr lang="en-US" sz="400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7"/>
            <a:stretch>
              <a:fillRect/>
            </a:stretch>
          </p:blipFill>
          <p:spPr>
            <a:xfrm>
              <a:off x="14107337" y="576739"/>
              <a:ext cx="4096867" cy="1566808"/>
            </a:xfrm>
            <a:prstGeom prst="rect">
              <a:avLst/>
            </a:prstGeom>
          </p:spPr>
        </p:pic>
      </p:grpSp>
      <p:grpSp>
        <p:nvGrpSpPr>
          <p:cNvPr id="35" name="Group 34"/>
          <p:cNvGrpSpPr/>
          <p:nvPr/>
        </p:nvGrpSpPr>
        <p:grpSpPr>
          <a:xfrm>
            <a:off x="187768" y="5471310"/>
            <a:ext cx="5194242" cy="3325913"/>
            <a:chOff x="187768" y="5471310"/>
            <a:chExt cx="5194242" cy="3325913"/>
          </a:xfrm>
        </p:grpSpPr>
        <p:sp>
          <p:nvSpPr>
            <p:cNvPr id="18" name="Rectangle 17"/>
            <p:cNvSpPr/>
            <p:nvPr/>
          </p:nvSpPr>
          <p:spPr>
            <a:xfrm>
              <a:off x="613348" y="6972300"/>
              <a:ext cx="4440823" cy="1824923"/>
            </a:xfrm>
            <a:prstGeom prst="rect">
              <a:avLst/>
            </a:prstGeom>
          </p:spPr>
          <p:txBody>
            <a:bodyPr wrap="square">
              <a:spAutoFit/>
            </a:bodyPr>
            <a:lstStyle/>
            <a:p>
              <a:pPr algn="ctr">
                <a:lnSpc>
                  <a:spcPct val="150000"/>
                </a:lnSpc>
              </a:pPr>
              <a:r>
                <a:rPr lang="vi-VN" sz="4000"/>
                <a:t>Mũi vạch </a:t>
              </a:r>
              <a:r>
                <a:rPr lang="vi-VN" sz="4000" smtClean="0"/>
                <a:t>- </a:t>
              </a:r>
              <a:r>
                <a:rPr lang="vi-VN" sz="4000"/>
                <a:t>tách vật liệu</a:t>
              </a:r>
              <a:endParaRPr lang="en-US" sz="400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8"/>
            <a:stretch>
              <a:fillRect/>
            </a:stretch>
          </p:blipFill>
          <p:spPr>
            <a:xfrm>
              <a:off x="187768" y="5471310"/>
              <a:ext cx="5194242" cy="1371719"/>
            </a:xfrm>
            <a:prstGeom prst="rect">
              <a:avLst/>
            </a:prstGeom>
          </p:spPr>
        </p:pic>
      </p:grpSp>
      <p:grpSp>
        <p:nvGrpSpPr>
          <p:cNvPr id="36" name="Group 35"/>
          <p:cNvGrpSpPr/>
          <p:nvPr/>
        </p:nvGrpSpPr>
        <p:grpSpPr>
          <a:xfrm>
            <a:off x="6638700" y="5431413"/>
            <a:ext cx="5184224" cy="4369492"/>
            <a:chOff x="6175487" y="5465130"/>
            <a:chExt cx="5184224" cy="4369492"/>
          </a:xfrm>
        </p:grpSpPr>
        <p:sp>
          <p:nvSpPr>
            <p:cNvPr id="22" name="Rectangle 21"/>
            <p:cNvSpPr/>
            <p:nvPr/>
          </p:nvSpPr>
          <p:spPr>
            <a:xfrm>
              <a:off x="6175487" y="6972300"/>
              <a:ext cx="5184224" cy="2862322"/>
            </a:xfrm>
            <a:prstGeom prst="rect">
              <a:avLst/>
            </a:prstGeom>
          </p:spPr>
          <p:txBody>
            <a:bodyPr wrap="square">
              <a:spAutoFit/>
            </a:bodyPr>
            <a:lstStyle/>
            <a:p>
              <a:pPr algn="ctr">
                <a:lnSpc>
                  <a:spcPct val="150000"/>
                </a:lnSpc>
              </a:pPr>
              <a:r>
                <a:rPr lang="vi-VN" sz="4000"/>
                <a:t>Mũi đột </a:t>
              </a:r>
              <a:r>
                <a:rPr lang="vi-VN" sz="4000" smtClean="0"/>
                <a:t>- </a:t>
              </a:r>
              <a:r>
                <a:rPr lang="vi-VN" sz="4000"/>
                <a:t>dùng để lưu lại các vết đã vạch lên chi tiết bền vững.</a:t>
              </a:r>
              <a:endParaRPr lang="en-US" sz="4000"/>
            </a:p>
          </p:txBody>
        </p:sp>
        <p:pic>
          <p:nvPicPr>
            <p:cNvPr id="29" name="Picture 28"/>
            <p:cNvPicPr>
              <a:picLocks noChangeAspect="1"/>
            </p:cNvPicPr>
            <p:nvPr/>
          </p:nvPicPr>
          <p:blipFill>
            <a:blip r:embed="rId9"/>
            <a:stretch>
              <a:fillRect/>
            </a:stretch>
          </p:blipFill>
          <p:spPr>
            <a:xfrm>
              <a:off x="6464616" y="5465130"/>
              <a:ext cx="4554107" cy="1371719"/>
            </a:xfrm>
            <a:prstGeom prst="rect">
              <a:avLst/>
            </a:prstGeom>
          </p:spPr>
        </p:pic>
      </p:grpSp>
      <p:grpSp>
        <p:nvGrpSpPr>
          <p:cNvPr id="37" name="Group 36"/>
          <p:cNvGrpSpPr/>
          <p:nvPr/>
        </p:nvGrpSpPr>
        <p:grpSpPr>
          <a:xfrm>
            <a:off x="13027755" y="5055013"/>
            <a:ext cx="4531632" cy="2936044"/>
            <a:chOff x="12918168" y="5092991"/>
            <a:chExt cx="4531632" cy="2936044"/>
          </a:xfrm>
        </p:grpSpPr>
        <p:sp>
          <p:nvSpPr>
            <p:cNvPr id="24" name="Rectangle 23"/>
            <p:cNvSpPr/>
            <p:nvPr/>
          </p:nvSpPr>
          <p:spPr>
            <a:xfrm>
              <a:off x="12918168" y="7013372"/>
              <a:ext cx="4531632" cy="1015663"/>
            </a:xfrm>
            <a:prstGeom prst="rect">
              <a:avLst/>
            </a:prstGeom>
          </p:spPr>
          <p:txBody>
            <a:bodyPr wrap="square">
              <a:spAutoFit/>
            </a:bodyPr>
            <a:lstStyle/>
            <a:p>
              <a:pPr algn="ctr">
                <a:lnSpc>
                  <a:spcPct val="150000"/>
                </a:lnSpc>
              </a:pPr>
              <a:r>
                <a:rPr lang="vi-VN" sz="4000" smtClean="0"/>
                <a:t>Búa - gia công lực</a:t>
              </a:r>
              <a:endParaRPr lang="en-US" sz="400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10"/>
            <a:stretch>
              <a:fillRect/>
            </a:stretch>
          </p:blipFill>
          <p:spPr>
            <a:xfrm>
              <a:off x="13698760" y="5092991"/>
              <a:ext cx="3432345" cy="1755800"/>
            </a:xfrm>
            <a:prstGeom prst="rect">
              <a:avLst/>
            </a:prstGeom>
          </p:spPr>
        </p:pic>
      </p:grpSp>
    </p:spTree>
    <p:extLst>
      <p:ext uri="{BB962C8B-B14F-4D97-AF65-F5344CB8AC3E}">
        <p14:creationId xmlns:p14="http://schemas.microsoft.com/office/powerpoint/2010/main" val="28112810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anim calcmode="lin" valueType="num">
                                      <p:cBhvr>
                                        <p:cTn id="14" dur="500" fill="hold"/>
                                        <p:tgtEl>
                                          <p:spTgt spid="32"/>
                                        </p:tgtEl>
                                        <p:attrNameLst>
                                          <p:attrName>ppt_x</p:attrName>
                                        </p:attrNameLst>
                                      </p:cBhvr>
                                      <p:tavLst>
                                        <p:tav tm="0">
                                          <p:val>
                                            <p:strVal val="#ppt_x"/>
                                          </p:val>
                                        </p:tav>
                                        <p:tav tm="100000">
                                          <p:val>
                                            <p:strVal val="#ppt_x"/>
                                          </p:val>
                                        </p:tav>
                                      </p:tavLst>
                                    </p:anim>
                                    <p:anim calcmode="lin" valueType="num">
                                      <p:cBhvr>
                                        <p:cTn id="15" dur="5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anim calcmode="lin" valueType="num">
                                      <p:cBhvr>
                                        <p:cTn id="20" dur="500" fill="hold"/>
                                        <p:tgtEl>
                                          <p:spTgt spid="33"/>
                                        </p:tgtEl>
                                        <p:attrNameLst>
                                          <p:attrName>ppt_x</p:attrName>
                                        </p:attrNameLst>
                                      </p:cBhvr>
                                      <p:tavLst>
                                        <p:tav tm="0">
                                          <p:val>
                                            <p:strVal val="#ppt_x"/>
                                          </p:val>
                                        </p:tav>
                                        <p:tav tm="100000">
                                          <p:val>
                                            <p:strVal val="#ppt_x"/>
                                          </p:val>
                                        </p:tav>
                                      </p:tavLst>
                                    </p:anim>
                                    <p:anim calcmode="lin" valueType="num">
                                      <p:cBhvr>
                                        <p:cTn id="21" dur="5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anim calcmode="lin" valueType="num">
                                      <p:cBhvr>
                                        <p:cTn id="26" dur="500" fill="hold"/>
                                        <p:tgtEl>
                                          <p:spTgt spid="34"/>
                                        </p:tgtEl>
                                        <p:attrNameLst>
                                          <p:attrName>ppt_x</p:attrName>
                                        </p:attrNameLst>
                                      </p:cBhvr>
                                      <p:tavLst>
                                        <p:tav tm="0">
                                          <p:val>
                                            <p:strVal val="#ppt_x"/>
                                          </p:val>
                                        </p:tav>
                                        <p:tav tm="100000">
                                          <p:val>
                                            <p:strVal val="#ppt_x"/>
                                          </p:val>
                                        </p:tav>
                                      </p:tavLst>
                                    </p:anim>
                                    <p:anim calcmode="lin" valueType="num">
                                      <p:cBhvr>
                                        <p:cTn id="27" dur="5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anim calcmode="lin" valueType="num">
                                      <p:cBhvr>
                                        <p:cTn id="32" dur="500" fill="hold"/>
                                        <p:tgtEl>
                                          <p:spTgt spid="35"/>
                                        </p:tgtEl>
                                        <p:attrNameLst>
                                          <p:attrName>ppt_x</p:attrName>
                                        </p:attrNameLst>
                                      </p:cBhvr>
                                      <p:tavLst>
                                        <p:tav tm="0">
                                          <p:val>
                                            <p:strVal val="#ppt_x"/>
                                          </p:val>
                                        </p:tav>
                                        <p:tav tm="100000">
                                          <p:val>
                                            <p:strVal val="#ppt_x"/>
                                          </p:val>
                                        </p:tav>
                                      </p:tavLst>
                                    </p:anim>
                                    <p:anim calcmode="lin" valueType="num">
                                      <p:cBhvr>
                                        <p:cTn id="33" dur="5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anim calcmode="lin" valueType="num">
                                      <p:cBhvr>
                                        <p:cTn id="38" dur="500" fill="hold"/>
                                        <p:tgtEl>
                                          <p:spTgt spid="36"/>
                                        </p:tgtEl>
                                        <p:attrNameLst>
                                          <p:attrName>ppt_x</p:attrName>
                                        </p:attrNameLst>
                                      </p:cBhvr>
                                      <p:tavLst>
                                        <p:tav tm="0">
                                          <p:val>
                                            <p:strVal val="#ppt_x"/>
                                          </p:val>
                                        </p:tav>
                                        <p:tav tm="100000">
                                          <p:val>
                                            <p:strVal val="#ppt_x"/>
                                          </p:val>
                                        </p:tav>
                                      </p:tavLst>
                                    </p:anim>
                                    <p:anim calcmode="lin" valueType="num">
                                      <p:cBhvr>
                                        <p:cTn id="39" dur="500" fill="hold"/>
                                        <p:tgtEl>
                                          <p:spTgt spid="3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anim calcmode="lin" valueType="num">
                                      <p:cBhvr>
                                        <p:cTn id="44" dur="500" fill="hold"/>
                                        <p:tgtEl>
                                          <p:spTgt spid="37"/>
                                        </p:tgtEl>
                                        <p:attrNameLst>
                                          <p:attrName>ppt_x</p:attrName>
                                        </p:attrNameLst>
                                      </p:cBhvr>
                                      <p:tavLst>
                                        <p:tav tm="0">
                                          <p:val>
                                            <p:strVal val="#ppt_x"/>
                                          </p:val>
                                        </p:tav>
                                        <p:tav tm="100000">
                                          <p:val>
                                            <p:strVal val="#ppt_x"/>
                                          </p:val>
                                        </p:tav>
                                      </p:tavLst>
                                    </p:anim>
                                    <p:anim calcmode="lin" valueType="num">
                                      <p:cBhvr>
                                        <p:cTn id="45"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995511" y="-252421"/>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Rectangle 4"/>
          <p:cNvSpPr/>
          <p:nvPr/>
        </p:nvSpPr>
        <p:spPr>
          <a:xfrm>
            <a:off x="5173582" y="574918"/>
            <a:ext cx="7653057" cy="830997"/>
          </a:xfrm>
          <a:prstGeom prst="rect">
            <a:avLst/>
          </a:prstGeom>
        </p:spPr>
        <p:txBody>
          <a:bodyPr wrap="none">
            <a:spAutoFit/>
          </a:bodyPr>
          <a:lstStyle/>
          <a:p>
            <a:pPr algn="ctr"/>
            <a:r>
              <a:rPr lang="vi-VN" sz="4800" b="1">
                <a:solidFill>
                  <a:srgbClr val="C00000"/>
                </a:solidFill>
                <a:latin typeface="Arial" panose="020B0604020202020204" pitchFamily="34" charset="0"/>
                <a:cs typeface="Arial" panose="020B0604020202020204" pitchFamily="34" charset="0"/>
              </a:rPr>
              <a:t>2</a:t>
            </a:r>
            <a:r>
              <a:rPr lang="en-US" sz="4800" b="1" smtClean="0">
                <a:solidFill>
                  <a:srgbClr val="C00000"/>
                </a:solidFill>
                <a:latin typeface="Arial" panose="020B0604020202020204" pitchFamily="34" charset="0"/>
                <a:cs typeface="Arial" panose="020B0604020202020204" pitchFamily="34" charset="0"/>
              </a:rPr>
              <a:t>. </a:t>
            </a:r>
            <a:r>
              <a:rPr lang="en-US" sz="4800" b="1">
                <a:solidFill>
                  <a:srgbClr val="C00000"/>
                </a:solidFill>
                <a:latin typeface="Arial" panose="020B0604020202020204" pitchFamily="34" charset="0"/>
                <a:cs typeface="Arial" panose="020B0604020202020204" pitchFamily="34" charset="0"/>
              </a:rPr>
              <a:t>Dụng </a:t>
            </a:r>
            <a:r>
              <a:rPr lang="en-US" sz="4800" b="1" smtClean="0">
                <a:solidFill>
                  <a:srgbClr val="C00000"/>
                </a:solidFill>
                <a:latin typeface="Arial" panose="020B0604020202020204" pitchFamily="34" charset="0"/>
                <a:cs typeface="Arial" panose="020B0604020202020204" pitchFamily="34" charset="0"/>
              </a:rPr>
              <a:t>cụ</a:t>
            </a:r>
            <a:r>
              <a:rPr lang="vi-VN" sz="4800" b="1" smtClean="0">
                <a:solidFill>
                  <a:srgbClr val="C00000"/>
                </a:solidFill>
                <a:latin typeface="Arial" panose="020B0604020202020204" pitchFamily="34" charset="0"/>
                <a:cs typeface="Arial" panose="020B0604020202020204" pitchFamily="34" charset="0"/>
              </a:rPr>
              <a:t> đo và kiểm tra</a:t>
            </a:r>
            <a:endParaRPr lang="en-US" sz="48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1219200" y="3238500"/>
            <a:ext cx="9982200" cy="563231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Được </a:t>
            </a:r>
            <a:r>
              <a:rPr lang="vi-VN" sz="4000">
                <a:latin typeface="Arial" panose="020B0604020202020204" pitchFamily="34" charset="0"/>
                <a:cs typeface="Arial" panose="020B0604020202020204" pitchFamily="34" charset="0"/>
              </a:rPr>
              <a:t>chế tạo bằng thép hợp kim, ít giãn nở nhiệt và không gỉ.</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chiều dày từ 0,9mm đến 1,5mm, chiều rộng từ 10 đến 25mm, chiều dài từ 150 đến 1000mm.</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vạch trên thước cách nhau 1mm.</a:t>
            </a:r>
          </a:p>
        </p:txBody>
      </p:sp>
      <p:sp>
        <p:nvSpPr>
          <p:cNvPr id="11" name="Rectangle 10"/>
          <p:cNvSpPr/>
          <p:nvPr/>
        </p:nvSpPr>
        <p:spPr>
          <a:xfrm>
            <a:off x="1219200" y="1982909"/>
            <a:ext cx="3284875" cy="769441"/>
          </a:xfrm>
          <a:prstGeom prst="rect">
            <a:avLst/>
          </a:prstGeom>
        </p:spPr>
        <p:txBody>
          <a:bodyPr wrap="none">
            <a:spAutoFit/>
          </a:bodyPr>
          <a:lstStyle/>
          <a:p>
            <a:pPr algn="just"/>
            <a:r>
              <a:rPr lang="vi-VN" sz="4400" b="1" smtClean="0">
                <a:solidFill>
                  <a:srgbClr val="1B6A6D"/>
                </a:solidFill>
                <a:latin typeface="Arial" panose="020B0604020202020204" pitchFamily="34" charset="0"/>
                <a:cs typeface="Arial" panose="020B0604020202020204" pitchFamily="34" charset="0"/>
              </a:rPr>
              <a:t>a) Thước lá</a:t>
            </a:r>
            <a:endParaRPr lang="en-US" sz="4400" b="1">
              <a:solidFill>
                <a:srgbClr val="1B6A6D"/>
              </a:solidFill>
              <a:latin typeface="Arial" panose="020B0604020202020204" pitchFamily="34" charset="0"/>
              <a:cs typeface="Arial" panose="020B0604020202020204" pitchFamily="34" charset="0"/>
            </a:endParaRPr>
          </a:p>
        </p:txBody>
      </p:sp>
      <p:grpSp>
        <p:nvGrpSpPr>
          <p:cNvPr id="12" name="Group 11"/>
          <p:cNvGrpSpPr/>
          <p:nvPr/>
        </p:nvGrpSpPr>
        <p:grpSpPr>
          <a:xfrm>
            <a:off x="11587027" y="2773526"/>
            <a:ext cx="6393344" cy="6097285"/>
            <a:chOff x="84413" y="1549054"/>
            <a:chExt cx="6393344" cy="6097285"/>
          </a:xfrm>
        </p:grpSpPr>
        <p:pic>
          <p:nvPicPr>
            <p:cNvPr id="13" name="Picture 12"/>
            <p:cNvPicPr>
              <a:picLocks noChangeAspect="1"/>
            </p:cNvPicPr>
            <p:nvPr/>
          </p:nvPicPr>
          <p:blipFill>
            <a:blip r:embed="rId6">
              <a:duotone>
                <a:prstClr val="black"/>
                <a:srgbClr val="CCCCCC">
                  <a:tint val="45000"/>
                  <a:satMod val="400000"/>
                </a:srgbClr>
              </a:duotone>
              <a:extLst>
                <a:ext uri="{28A0092B-C50C-407E-A947-70E740481C1C}">
                  <a14:useLocalDpi xmlns:a14="http://schemas.microsoft.com/office/drawing/2010/main" val="0"/>
                </a:ext>
              </a:extLst>
            </a:blip>
            <a:stretch>
              <a:fillRect/>
            </a:stretch>
          </p:blipFill>
          <p:spPr>
            <a:xfrm>
              <a:off x="84413" y="1549054"/>
              <a:ext cx="6393344" cy="4895296"/>
            </a:xfrm>
            <a:prstGeom prst="rect">
              <a:avLst/>
            </a:prstGeom>
          </p:spPr>
        </p:pic>
        <p:sp>
          <p:nvSpPr>
            <p:cNvPr id="14" name="Rectangle 13"/>
            <p:cNvSpPr/>
            <p:nvPr/>
          </p:nvSpPr>
          <p:spPr>
            <a:xfrm>
              <a:off x="1789642" y="6822136"/>
              <a:ext cx="2982886" cy="824203"/>
            </a:xfrm>
            <a:prstGeom prst="rect">
              <a:avLst/>
            </a:prstGeom>
            <a:solidFill>
              <a:srgbClr val="4676BE">
                <a:lumMod val="40000"/>
                <a:lumOff val="60000"/>
              </a:srgbClr>
            </a:solidFill>
            <a:ln w="25400" cap="flat" cmpd="sng" algn="ctr">
              <a:solidFill>
                <a:srgbClr val="4676BE">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1"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Thước lá</a:t>
              </a:r>
              <a:endParaRPr kumimoji="0" lang="en-US" sz="4000" b="0" i="1"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8743646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 xmlns:asvg="http://schemas.microsoft.com/office/drawing/2016/SVG/main" r:embed="rId3"/>
                </a:ext>
              </a:extLst>
            </a:blip>
            <a:stretch>
              <a:fillRect l="-27217"/>
            </a:stretch>
          </a:blipFill>
        </p:spPr>
      </p:sp>
      <p:sp>
        <p:nvSpPr>
          <p:cNvPr id="9" name="Freeform 9"/>
          <p:cNvSpPr/>
          <p:nvPr/>
        </p:nvSpPr>
        <p:spPr>
          <a:xfrm flipH="1">
            <a:off x="15805170" y="7855259"/>
            <a:ext cx="2513310" cy="2424121"/>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5" name="Group 14"/>
          <p:cNvGrpSpPr/>
          <p:nvPr/>
        </p:nvGrpSpPr>
        <p:grpSpPr>
          <a:xfrm>
            <a:off x="867085" y="647095"/>
            <a:ext cx="16179500" cy="2191838"/>
            <a:chOff x="419549" y="364399"/>
            <a:chExt cx="8089750" cy="1095919"/>
          </a:xfrm>
        </p:grpSpPr>
        <p:sp>
          <p:nvSpPr>
            <p:cNvPr id="16" name="Rectangle 15"/>
            <p:cNvSpPr/>
            <p:nvPr/>
          </p:nvSpPr>
          <p:spPr>
            <a:xfrm>
              <a:off x="1371600" y="384522"/>
              <a:ext cx="7137699" cy="919803"/>
            </a:xfrm>
            <a:prstGeom prst="rect">
              <a:avLst/>
            </a:prstGeom>
          </p:spPr>
          <p:txBody>
            <a:bodyPr wrap="square">
              <a:spAutoFit/>
            </a:bodyPr>
            <a:lstStyle/>
            <a:p>
              <a:pPr algn="just">
                <a:lnSpc>
                  <a:spcPct val="150000"/>
                </a:lnSpc>
                <a:buClr>
                  <a:srgbClr val="000000"/>
                </a:buClr>
                <a:buFont typeface="Arial"/>
                <a:buNone/>
              </a:pPr>
              <a:r>
                <a:rPr lang="vi-VN" sz="4000" i="1">
                  <a:solidFill>
                    <a:srgbClr val="002060"/>
                  </a:solidFill>
                  <a:latin typeface="Arial" panose="020B0604020202020204" pitchFamily="34" charset="0"/>
                  <a:cs typeface="Arial" panose="020B0604020202020204" pitchFamily="34" charset="0"/>
                </a:rPr>
                <a:t>Để đo độ dài các chi tiết có kích thước lớn hơn 1000mm, người ta thường dùng thước nào?</a:t>
              </a:r>
              <a:r>
                <a:rPr lang="vi-VN" sz="4000">
                  <a:solidFill>
                    <a:srgbClr val="002060"/>
                  </a:solidFill>
                  <a:latin typeface="Arial" panose="020B0604020202020204" pitchFamily="34" charset="0"/>
                  <a:cs typeface="Arial" panose="020B0604020202020204" pitchFamily="34" charset="0"/>
                </a:rPr>
                <a:t> </a:t>
              </a:r>
              <a:endParaRPr lang="en-US" sz="4000" i="1" kern="0">
                <a:solidFill>
                  <a:srgbClr val="002060"/>
                </a:solidFill>
                <a:latin typeface="Arial" panose="020B0604020202020204" pitchFamily="34" charset="0"/>
                <a:cs typeface="Arial" panose="020B0604020202020204" pitchFamily="34" charset="0"/>
                <a:sym typeface="Arial"/>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19549" y="364399"/>
              <a:ext cx="952052" cy="1095919"/>
            </a:xfrm>
            <a:prstGeom prst="rect">
              <a:avLst/>
            </a:prstGeom>
          </p:spPr>
        </p:pic>
      </p:grpSp>
      <p:sp>
        <p:nvSpPr>
          <p:cNvPr id="18" name="Down Arrow 17"/>
          <p:cNvSpPr/>
          <p:nvPr/>
        </p:nvSpPr>
        <p:spPr>
          <a:xfrm>
            <a:off x="5507916" y="2920636"/>
            <a:ext cx="731520" cy="887572"/>
          </a:xfrm>
          <a:prstGeom prst="downArrow">
            <a:avLst/>
          </a:prstGeom>
          <a:solidFill>
            <a:srgbClr val="FF0000"/>
          </a:solidFill>
          <a:ln w="381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buClr>
                <a:srgbClr val="000000"/>
              </a:buClr>
              <a:buFont typeface="Arial"/>
              <a:buNone/>
            </a:pPr>
            <a:endParaRPr lang="en-US" sz="2800" kern="0">
              <a:solidFill>
                <a:srgbClr val="D1DEF0"/>
              </a:solidFill>
              <a:sym typeface="Arial"/>
            </a:endParaRPr>
          </a:p>
        </p:txBody>
      </p:sp>
      <p:grpSp>
        <p:nvGrpSpPr>
          <p:cNvPr id="19" name="Group 18"/>
          <p:cNvGrpSpPr/>
          <p:nvPr/>
        </p:nvGrpSpPr>
        <p:grpSpPr>
          <a:xfrm>
            <a:off x="839098" y="4240547"/>
            <a:ext cx="6884892" cy="5278326"/>
            <a:chOff x="419549" y="2120273"/>
            <a:chExt cx="3442446" cy="2639163"/>
          </a:xfrm>
        </p:grpSpPr>
        <p:pic>
          <p:nvPicPr>
            <p:cNvPr id="20" name="Picture 19"/>
            <p:cNvPicPr>
              <a:picLocks noChangeAspect="1"/>
            </p:cNvPicPr>
            <p:nvPr/>
          </p:nvPicPr>
          <p:blipFill>
            <a:blip r:embed="rId8"/>
            <a:stretch>
              <a:fillRect/>
            </a:stretch>
          </p:blipFill>
          <p:spPr>
            <a:xfrm>
              <a:off x="419549" y="2120273"/>
              <a:ext cx="3442446" cy="2422994"/>
            </a:xfrm>
            <a:prstGeom prst="rect">
              <a:avLst/>
            </a:prstGeom>
          </p:spPr>
        </p:pic>
        <p:sp>
          <p:nvSpPr>
            <p:cNvPr id="21" name="Rectangle 20"/>
            <p:cNvSpPr/>
            <p:nvPr/>
          </p:nvSpPr>
          <p:spPr>
            <a:xfrm>
              <a:off x="1861073" y="4372161"/>
              <a:ext cx="2000922" cy="387275"/>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vi-VN" sz="4000" i="1" kern="0">
                  <a:solidFill>
                    <a:srgbClr val="000000"/>
                  </a:solidFill>
                  <a:cs typeface="Arial" panose="020B0604020202020204" pitchFamily="34" charset="0"/>
                  <a:sym typeface="Arial"/>
                </a:rPr>
                <a:t>Thước cuộn</a:t>
              </a:r>
              <a:endParaRPr lang="en-US" sz="4000" i="1" kern="0">
                <a:solidFill>
                  <a:srgbClr val="000000"/>
                </a:solidFill>
                <a:cs typeface="Arial" panose="020B0604020202020204" pitchFamily="34" charset="0"/>
                <a:sym typeface="Arial"/>
              </a:endParaRPr>
            </a:p>
          </p:txBody>
        </p:sp>
      </p:grpSp>
      <p:sp>
        <p:nvSpPr>
          <p:cNvPr id="22" name="Rounded Rectangular Callout 21"/>
          <p:cNvSpPr/>
          <p:nvPr/>
        </p:nvSpPr>
        <p:spPr>
          <a:xfrm>
            <a:off x="9638856" y="3808208"/>
            <a:ext cx="7013984" cy="2108500"/>
          </a:xfrm>
          <a:prstGeom prst="wedgeRoundRectCallout">
            <a:avLst>
              <a:gd name="adj1" fmla="val -72645"/>
              <a:gd name="adj2" fmla="val 48215"/>
              <a:gd name="adj3" fmla="val 16667"/>
            </a:avLst>
          </a:prstGeom>
          <a:solidFill>
            <a:schemeClr val="accent2">
              <a:lumMod val="40000"/>
              <a:lumOff val="6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vi-VN" sz="4000" kern="0">
                <a:solidFill>
                  <a:srgbClr val="000000"/>
                </a:solidFill>
                <a:cs typeface="Arial" panose="020B0604020202020204" pitchFamily="34" charset="0"/>
                <a:sym typeface="Arial"/>
              </a:rPr>
              <a:t>Có loại dài 3,0 m; 5,0 m hoặc dài hơn.</a:t>
            </a:r>
            <a:endParaRPr lang="en-US" sz="4000" kern="0">
              <a:solidFill>
                <a:srgbClr val="000000"/>
              </a:solidFill>
              <a:cs typeface="Arial" panose="020B0604020202020204" pitchFamily="34" charset="0"/>
              <a:sym typeface="Arial"/>
            </a:endParaRPr>
          </a:p>
        </p:txBody>
      </p:sp>
    </p:spTree>
    <p:extLst>
      <p:ext uri="{BB962C8B-B14F-4D97-AF65-F5344CB8AC3E}">
        <p14:creationId xmlns:p14="http://schemas.microsoft.com/office/powerpoint/2010/main" val="278884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ppt_y</p:attrName>
                                        </p:attrNameLst>
                                      </p:cBhvr>
                                      <p:tavLst>
                                        <p:tav tm="0">
                                          <p:val>
                                            <p:strVal val="#ppt_y-#ppt_h*1.125000"/>
                                          </p:val>
                                        </p:tav>
                                        <p:tav tm="100000">
                                          <p:val>
                                            <p:strVal val="#ppt_y"/>
                                          </p:val>
                                        </p:tav>
                                      </p:tavLst>
                                    </p:anim>
                                    <p:animEffect transition="in" filter="wipe(down)">
                                      <p:cBhvr>
                                        <p:cTn id="13" dur="500"/>
                                        <p:tgtEl>
                                          <p:spTgt spid="1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3726</TotalTime>
  <Words>2059</Words>
  <Application>Microsoft Office PowerPoint</Application>
  <PresentationFormat>Custom</PresentationFormat>
  <Paragraphs>227</Paragraphs>
  <Slides>57</Slides>
  <Notes>13</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Arial</vt:lpstr>
      <vt:lpstr>Fira Sans Extra Condensed</vt:lpstr>
      <vt:lpstr>Calibri Light</vt:lpstr>
      <vt:lpstr>Calibri</vt:lpstr>
      <vt:lpstr>Wingdings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Xinh Đẹp Dịu Hiền Huế Thị</dc:creator>
  <cp:lastModifiedBy>Microsoft account</cp:lastModifiedBy>
  <cp:revision>102</cp:revision>
  <dcterms:created xsi:type="dcterms:W3CDTF">2006-08-16T00:00:00Z</dcterms:created>
  <dcterms:modified xsi:type="dcterms:W3CDTF">2023-10-16T13:20:25Z</dcterms:modified>
  <dc:identifier>DAFn2dd0_sY</dc:identifier>
</cp:coreProperties>
</file>