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57" r:id="rId4"/>
    <p:sldId id="258" r:id="rId5"/>
    <p:sldId id="267" r:id="rId6"/>
    <p:sldId id="268" r:id="rId7"/>
    <p:sldId id="269" r:id="rId8"/>
    <p:sldId id="256" r:id="rId9"/>
    <p:sldId id="259" r:id="rId10"/>
    <p:sldId id="270" r:id="rId11"/>
    <p:sldId id="271" r:id="rId12"/>
    <p:sldId id="273" r:id="rId13"/>
    <p:sldId id="274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60" r:id="rId22"/>
    <p:sldId id="261" r:id="rId23"/>
    <p:sldId id="281" r:id="rId24"/>
    <p:sldId id="282" r:id="rId25"/>
    <p:sldId id="262" r:id="rId26"/>
    <p:sldId id="283" r:id="rId27"/>
    <p:sldId id="263" r:id="rId28"/>
    <p:sldId id="284" r:id="rId29"/>
    <p:sldId id="285" r:id="rId30"/>
    <p:sldId id="264" r:id="rId31"/>
    <p:sldId id="286" r:id="rId32"/>
  </p:sldIdLst>
  <p:sldSz cx="18288000" cy="10287000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4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D9C46-1BF5-4F0B-ADAD-DF9152C150D4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E570-A862-420C-BE37-5CDF31E9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80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21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18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22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04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36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1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028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32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14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773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794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18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1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7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3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7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7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7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2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2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7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9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2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7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3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7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7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7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3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9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4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7" indent="0">
              <a:buNone/>
              <a:defRPr sz="4200"/>
            </a:lvl2pPr>
            <a:lvl3pPr marL="1371636" indent="0">
              <a:buNone/>
              <a:defRPr sz="3600"/>
            </a:lvl3pPr>
            <a:lvl4pPr marL="2057453" indent="0">
              <a:buNone/>
              <a:defRPr sz="3000"/>
            </a:lvl4pPr>
            <a:lvl5pPr marL="2743268" indent="0">
              <a:buNone/>
              <a:defRPr sz="3000"/>
            </a:lvl5pPr>
            <a:lvl6pPr marL="3429087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7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7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7" indent="0">
              <a:buNone/>
              <a:defRPr sz="2100"/>
            </a:lvl2pPr>
            <a:lvl3pPr marL="1371636" indent="0">
              <a:buNone/>
              <a:defRPr sz="1800"/>
            </a:lvl3pPr>
            <a:lvl4pPr marL="2057453" indent="0">
              <a:buNone/>
              <a:defRPr sz="1500"/>
            </a:lvl4pPr>
            <a:lvl5pPr marL="2743268" indent="0">
              <a:buNone/>
              <a:defRPr sz="1500"/>
            </a:lvl5pPr>
            <a:lvl6pPr marL="3429087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7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0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3" y="547691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7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9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55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43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2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8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9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5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5" y="3757616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6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04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67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7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36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86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60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0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2023/8/2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92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3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7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3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7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9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8/2/2023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3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4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.svg"/><Relationship Id="rId12" Type="http://schemas.openxmlformats.org/officeDocument/2006/relationships/image" Target="../media/image33.svg"/><Relationship Id="rId17" Type="http://schemas.openxmlformats.org/officeDocument/2006/relationships/image" Target="../media/image8.png"/><Relationship Id="rId2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4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2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6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svg"/><Relationship Id="rId17" Type="http://schemas.openxmlformats.org/officeDocument/2006/relationships/image" Target="../media/image22.png"/><Relationship Id="rId2" Type="http://schemas.openxmlformats.org/officeDocument/2006/relationships/image" Target="../media/image19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5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8721" y="-2562156"/>
            <a:ext cx="19705443" cy="19705443"/>
          </a:xfrm>
          <a:custGeom>
            <a:avLst/>
            <a:gdLst/>
            <a:ahLst/>
            <a:cxnLst/>
            <a:rect l="l" t="t" r="r" b="b"/>
            <a:pathLst>
              <a:path w="19705443" h="19705443">
                <a:moveTo>
                  <a:pt x="0" y="0"/>
                </a:moveTo>
                <a:lnTo>
                  <a:pt x="19705442" y="0"/>
                </a:lnTo>
                <a:lnTo>
                  <a:pt x="19705442" y="19705442"/>
                </a:lnTo>
                <a:lnTo>
                  <a:pt x="0" y="19705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6404" y="723900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1206114">
            <a:off x="7706209" y="7476110"/>
            <a:ext cx="3528935" cy="2457422"/>
          </a:xfrm>
          <a:custGeom>
            <a:avLst/>
            <a:gdLst/>
            <a:ahLst/>
            <a:cxnLst/>
            <a:rect l="l" t="t" r="r" b="b"/>
            <a:pathLst>
              <a:path w="3528935" h="2457422">
                <a:moveTo>
                  <a:pt x="0" y="0"/>
                </a:moveTo>
                <a:lnTo>
                  <a:pt x="3528935" y="0"/>
                </a:lnTo>
                <a:lnTo>
                  <a:pt x="3528935" y="2457422"/>
                </a:lnTo>
                <a:lnTo>
                  <a:pt x="0" y="245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/>
          <p:cNvSpPr txBox="1"/>
          <p:nvPr/>
        </p:nvSpPr>
        <p:spPr>
          <a:xfrm>
            <a:off x="1366403" y="2857500"/>
            <a:ext cx="1555519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</a:t>
            </a:r>
            <a:r>
              <a:rPr lang="vi-VN" sz="8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8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599" y="326782"/>
            <a:ext cx="3167646" cy="27470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610271" flipV="1">
            <a:off x="15129992" y="7494648"/>
            <a:ext cx="2754189" cy="274091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1041494"/>
            <a:ext cx="144462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định về chiều rộng lề bên trái trong khung bản vẽ là bao nhiêu?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40336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12569" y="4435004"/>
            <a:ext cx="7797359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20 mm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40 mm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10 mm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4917" y="7015844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30 mm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67154" y="940021"/>
            <a:ext cx="15186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Theo phương pháp chiếu góc thứ nhất, hình chiếu cạnh có vị trí như thế nào so với hình chiếu </a:t>
            </a:r>
            <a:r>
              <a:rPr lang="vi-VN" sz="4400" dirty="0" smtClean="0">
                <a:solidFill>
                  <a:schemeClr val="bg1"/>
                </a:solidFill>
              </a:rPr>
              <a:t>đứng?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67494" y="6620575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95902" y="7021898"/>
            <a:ext cx="7797359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Đặt bên phải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Đặt bên trái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84161" y="4021629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Đặt phía trên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255830" y="4457552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Đặt phía dưới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1001040"/>
            <a:ext cx="14446271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8" y="3999652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1656" y="4400975"/>
            <a:ext cx="7797359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tròn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255830" y="6969118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đa giác đều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elip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01656" y="7015844"/>
            <a:ext cx="726192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bầu dục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1386351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Hình biểu diễn của bản vẽ chi tiết gồm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6583268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8" y="4001237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255830" y="6984592"/>
            <a:ext cx="7854098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cắt và hình chiếu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91880" y="4034981"/>
            <a:ext cx="7844642" cy="17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Hình chiếu đứng và hình chiếu cạnh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55830" y="4062989"/>
            <a:ext cx="7791605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Hình chiếu đứng và hình chiếu </a:t>
            </a:r>
            <a:r>
              <a:rPr lang="vi-VN" sz="4400" dirty="0" smtClean="0">
                <a:solidFill>
                  <a:schemeClr val="bg1"/>
                </a:solidFill>
              </a:rPr>
              <a:t>bằng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73909" y="6583268"/>
            <a:ext cx="7680583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cắt và hình chiếu bằng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957893"/>
            <a:ext cx="144462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 đọc bản vẽ chi tiết, nội dung nào sau đây cần đọc đầu tiên?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8" y="3999652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1656" y="4400975"/>
            <a:ext cx="7797359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Khung tên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255830" y="6969118"/>
            <a:ext cx="7791605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Yêu cầu kĩ thuật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biểu diễn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01656" y="7015844"/>
            <a:ext cx="726192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Kích thước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0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974674"/>
            <a:ext cx="144462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 vẽ kĩ thuật thể hiện một sản phẩm gồm nhiều chi tiết lắp ráp tạo thành được gọi là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40336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12569" y="4435004"/>
            <a:ext cx="7797359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 vẽ lắp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 vẽ phối cảnh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 vẽ chi tiết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4917" y="7015844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 vẽ nhà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20864" y="1006971"/>
            <a:ext cx="14446271" cy="2018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số lượng, vật liệu của một chi tiết trong bản vẽ lắp ở đâu</a:t>
            </a:r>
            <a:r>
              <a:rPr lang="nl-NL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67494" y="6620575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95902" y="7021898"/>
            <a:ext cx="7797359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Bảng kê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Tổng hợp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84161" y="4021629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Khung tên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255830" y="4457552"/>
            <a:ext cx="7318661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Phân tích chi tiết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8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957893"/>
            <a:ext cx="14446271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nl-N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đọc bản vẽ nhà, sau khi đọc nội dung ghi trong khung tên ta cần làm gì ở bước tiếp theo? 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8" y="3999652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1656" y="4400975"/>
            <a:ext cx="7797359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Phân tích hình biểu diễn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286310" y="6578598"/>
            <a:ext cx="758437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Xác định các bộ phận của ngôi nhà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86310" y="3988868"/>
            <a:ext cx="722877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Phân tích kích thước của ngôi nhà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01656" y="6578599"/>
            <a:ext cx="7261922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Xác định kích thước của ngôi nhà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5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20217" y="905661"/>
            <a:ext cx="154802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  <a:r>
              <a:rPr lang="en-US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</a:rPr>
              <a:t>Hình biểu diễn nào trong bản vẽ nhà dùng để biểu diễn các bộ phận và kích thước của ngôi nhà theo chiều cao?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67494" y="6620575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1" y="6567062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95902" y="7021898"/>
            <a:ext cx="7797359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4400" dirty="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Mặt cắt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2569" y="6969118"/>
            <a:ext cx="7734866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chiếu cạnh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8" y="4027481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84161" y="4021629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4917" y="4457545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Mặt đứng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255830" y="4457552"/>
            <a:ext cx="7318661" cy="89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Mặt bằng</a:t>
            </a:r>
            <a:endParaRPr lang="en-US" sz="4400" dirty="0">
              <a:solidFill>
                <a:prstClr val="white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4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633550" y="523507"/>
            <a:ext cx="9020900" cy="1371600"/>
          </a:xfrm>
          <a:custGeom>
            <a:avLst/>
            <a:gdLst/>
            <a:ahLst/>
            <a:cxnLst/>
            <a:rect l="l" t="t" r="r" b="b"/>
            <a:pathLst>
              <a:path w="9020900" h="1213721">
                <a:moveTo>
                  <a:pt x="0" y="0"/>
                </a:moveTo>
                <a:lnTo>
                  <a:pt x="9020900" y="0"/>
                </a:lnTo>
                <a:lnTo>
                  <a:pt x="9020900" y="1213721"/>
                </a:lnTo>
                <a:lnTo>
                  <a:pt x="0" y="1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>
            <a:off x="5743645" y="672998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10095" y="2211252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</a:rPr>
              <a:t>Câu 1: </a:t>
            </a:r>
            <a:r>
              <a:rPr lang="vi-VN" sz="4000" dirty="0"/>
              <a:t>Sưu tầm một bản vẽ kĩ thuật và cho biết khổ giấy, tỉ lệ của bản vẽ. Đọc kích thước ghi trên bản vẽ đó.</a:t>
            </a:r>
            <a:endParaRPr lang="en-US" sz="40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39" y="2552700"/>
            <a:ext cx="8393361" cy="639090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184967" y="5073574"/>
            <a:ext cx="8534400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Khổ giấy A4 nằm ngang, tỉ lệ: 1:2.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Kích thước: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140mm.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10mm.</a:t>
            </a:r>
          </a:p>
          <a:p>
            <a:pPr marL="1028700" lvl="1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lỗ tròn: 12mm.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400" y="0"/>
            <a:ext cx="18262600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649200" y="8649988"/>
            <a:ext cx="4820850" cy="1200830"/>
          </a:xfrm>
          <a:custGeom>
            <a:avLst/>
            <a:gdLst/>
            <a:ahLst/>
            <a:cxnLst/>
            <a:rect l="l" t="t" r="r" b="b"/>
            <a:pathLst>
              <a:path w="4820850" h="1200830">
                <a:moveTo>
                  <a:pt x="0" y="0"/>
                </a:moveTo>
                <a:lnTo>
                  <a:pt x="4820850" y="0"/>
                </a:lnTo>
                <a:lnTo>
                  <a:pt x="4820850" y="1200830"/>
                </a:lnTo>
                <a:lnTo>
                  <a:pt x="0" y="1200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2743200" y="495300"/>
            <a:ext cx="11718067" cy="1548684"/>
            <a:chOff x="2801933" y="1173673"/>
            <a:chExt cx="11718067" cy="1548684"/>
          </a:xfrm>
        </p:grpSpPr>
        <p:sp>
          <p:nvSpPr>
            <p:cNvPr id="19" name="Freeform 19"/>
            <p:cNvSpPr/>
            <p:nvPr/>
          </p:nvSpPr>
          <p:spPr>
            <a:xfrm>
              <a:off x="4529641" y="1256901"/>
              <a:ext cx="9020900" cy="1419138"/>
            </a:xfrm>
            <a:custGeom>
              <a:avLst/>
              <a:gdLst/>
              <a:ahLst/>
              <a:cxnLst/>
              <a:rect l="l" t="t" r="r" b="b"/>
              <a:pathLst>
                <a:path w="9020900" h="1213721">
                  <a:moveTo>
                    <a:pt x="0" y="0"/>
                  </a:moveTo>
                  <a:lnTo>
                    <a:pt x="9020900" y="0"/>
                  </a:lnTo>
                  <a:lnTo>
                    <a:pt x="9020900" y="1213722"/>
                  </a:lnTo>
                  <a:lnTo>
                    <a:pt x="0" y="121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801933" y="1462317"/>
              <a:ext cx="978767" cy="1260040"/>
            </a:xfrm>
            <a:custGeom>
              <a:avLst/>
              <a:gdLst/>
              <a:ahLst/>
              <a:cxnLst/>
              <a:rect l="l" t="t" r="r" b="b"/>
              <a:pathLst>
                <a:path w="978767" h="1260040">
                  <a:moveTo>
                    <a:pt x="0" y="0"/>
                  </a:moveTo>
                  <a:lnTo>
                    <a:pt x="978767" y="0"/>
                  </a:lnTo>
                  <a:lnTo>
                    <a:pt x="978767" y="1260041"/>
                  </a:lnTo>
                  <a:lnTo>
                    <a:pt x="0" y="1260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793400" y="1173673"/>
              <a:ext cx="10726600" cy="1436291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11198"/>
                </a:lnSpc>
              </a:pPr>
              <a:r>
                <a:rPr lang="vi-VN" sz="6000" b="1" dirty="0" smtClean="0">
                  <a:solidFill>
                    <a:srgbClr val="49494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  <a:endParaRPr lang="en-US" sz="6000" b="1" dirty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42101" y="2254977"/>
            <a:ext cx="14847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 smtClean="0"/>
              <a:t>Quan sát </a:t>
            </a:r>
            <a:r>
              <a:rPr lang="vi-VN" sz="4000" dirty="0"/>
              <a:t>hình ảnh minh họa </a:t>
            </a:r>
            <a:r>
              <a:rPr lang="vi-VN" sz="4000" dirty="0" smtClean="0"/>
              <a:t>và nêu tên bài học phù hợp mà các em đã học trong </a:t>
            </a:r>
            <a:r>
              <a:rPr lang="vi-VN" sz="4000" b="1" dirty="0" smtClean="0">
                <a:solidFill>
                  <a:srgbClr val="C00000"/>
                </a:solidFill>
              </a:rPr>
              <a:t>Chương </a:t>
            </a:r>
            <a:r>
              <a:rPr lang="vi-VN" sz="4000" b="1" dirty="0">
                <a:solidFill>
                  <a:srgbClr val="C00000"/>
                </a:solidFill>
              </a:rPr>
              <a:t>I – Vẽ kĩ thuật</a:t>
            </a:r>
            <a:r>
              <a:rPr lang="vi-VN" sz="4000" dirty="0"/>
              <a:t>.</a:t>
            </a:r>
            <a:endParaRPr lang="en-US" sz="4000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11565667" y="5143500"/>
            <a:ext cx="5791200" cy="2057400"/>
          </a:xfrm>
          <a:prstGeom prst="wedgeRoundRectCallout">
            <a:avLst>
              <a:gd name="adj1" fmla="val -64342"/>
              <a:gd name="adj2" fmla="val 4571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chiếu vuông góc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47800" y="4193248"/>
            <a:ext cx="8760711" cy="5547841"/>
            <a:chOff x="1447800" y="4193248"/>
            <a:chExt cx="8760711" cy="554784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7800" y="4193248"/>
              <a:ext cx="8760711" cy="554784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133600" y="9258299"/>
              <a:ext cx="1295400" cy="4827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06109" y="-512331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74072" y="265105"/>
            <a:ext cx="4441035" cy="750939"/>
          </a:xfrm>
          <a:custGeom>
            <a:avLst/>
            <a:gdLst/>
            <a:ahLst/>
            <a:cxnLst/>
            <a:rect l="l" t="t" r="r" b="b"/>
            <a:pathLst>
              <a:path w="4441035" h="750939">
                <a:moveTo>
                  <a:pt x="0" y="0"/>
                </a:moveTo>
                <a:lnTo>
                  <a:pt x="4441035" y="0"/>
                </a:lnTo>
                <a:lnTo>
                  <a:pt x="4441035" y="750939"/>
                </a:lnTo>
                <a:lnTo>
                  <a:pt x="0" y="75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1916892" y="1042207"/>
            <a:ext cx="1409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hình chiếu của khối hộp chữ nhật là các hình gì? Mỗi hình chiếu thể hiện kích thước nào của khối hộp?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29625" y="3154586"/>
            <a:ext cx="9144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/>
          <a:srcRect r="59120" b="25184"/>
          <a:stretch/>
        </p:blipFill>
        <p:spPr>
          <a:xfrm>
            <a:off x="1726046" y="3279210"/>
            <a:ext cx="4914628" cy="569579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06109" y="-512331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374072" y="265105"/>
            <a:ext cx="4441035" cy="750939"/>
          </a:xfrm>
          <a:custGeom>
            <a:avLst/>
            <a:gdLst/>
            <a:ahLst/>
            <a:cxnLst/>
            <a:rect l="l" t="t" r="r" b="b"/>
            <a:pathLst>
              <a:path w="4441035" h="750939">
                <a:moveTo>
                  <a:pt x="0" y="0"/>
                </a:moveTo>
                <a:lnTo>
                  <a:pt x="4441035" y="0"/>
                </a:lnTo>
                <a:lnTo>
                  <a:pt x="4441035" y="750939"/>
                </a:lnTo>
                <a:lnTo>
                  <a:pt x="0" y="750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Rectangle 39"/>
          <p:cNvSpPr/>
          <p:nvPr/>
        </p:nvSpPr>
        <p:spPr>
          <a:xfrm>
            <a:off x="1916892" y="1042207"/>
            <a:ext cx="1409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Đọc bản vẽ chi tiết trục dưới đây: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38696"/>
            <a:ext cx="11201400" cy="69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9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0863"/>
              </p:ext>
            </p:extLst>
          </p:nvPr>
        </p:nvGraphicFramePr>
        <p:xfrm>
          <a:off x="-10160" y="0"/>
          <a:ext cx="18298160" cy="10325100"/>
        </p:xfrm>
        <a:graphic>
          <a:graphicData uri="http://schemas.openxmlformats.org/drawingml/2006/table">
            <a:tbl>
              <a:tblPr firstRow="1" firstCol="1" bandRow="1"/>
              <a:tblGrid>
                <a:gridCol w="4582160"/>
                <a:gridCol w="6705600"/>
                <a:gridCol w="7010400"/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 tự đọc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 tin chi tiết gối đỡ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71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chi tiết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Vật liệu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Tỉ lệ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Trục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Thép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 : 1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Hình biểu diễn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các hình </a:t>
                      </a:r>
                      <a:r>
                        <a:rPr lang="nl-NL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chiếu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Hình chiếu đứng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Hình chiếu cạnh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Kích thước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chung 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bộ</a:t>
                      </a: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phận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- 140</a:t>
                      </a: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36, 36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Ø26, 40, 40, Ø26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8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Yêu cầu kĩ thuật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Yêu</a:t>
                      </a: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cầu về gia công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Yêu</a:t>
                      </a: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cầu x</a:t>
                      </a:r>
                      <a:r>
                        <a:rPr lang="nl-NL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ử lí bề mặt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Làm cùn cạnh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sắc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Mạ kẽm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497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51771" y="-304513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865562" y="840055"/>
            <a:ext cx="14100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62" y="2751107"/>
            <a:ext cx="12293082" cy="673012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51771" y="-304513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045673" y="994764"/>
            <a:ext cx="1398883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5200" y="3149433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Ốp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M5.</a:t>
            </a:r>
          </a:p>
          <a:p>
            <a:pPr>
              <a:lnSpc>
                <a:spcPct val="16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ốp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57729" y="3149433"/>
            <a:ext cx="6076777" cy="5384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Tay nắm trong.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Cụm then.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Vít M4.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Ốp phụ thép.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  <a:spcBef>
                <a:spcPts val="240"/>
              </a:spcBef>
              <a:spcAft>
                <a:spcPts val="24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 Ốp phụ nhựa.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06109" y="-512331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2057400" y="1257300"/>
            <a:ext cx="7766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Đọc bản vẽ nhà dưới đây: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8595" y="2315208"/>
            <a:ext cx="9726110" cy="71660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401155"/>
              </p:ext>
            </p:extLst>
          </p:nvPr>
        </p:nvGraphicFramePr>
        <p:xfrm>
          <a:off x="-15240" y="7620"/>
          <a:ext cx="18303240" cy="10279380"/>
        </p:xfrm>
        <a:graphic>
          <a:graphicData uri="http://schemas.openxmlformats.org/drawingml/2006/table">
            <a:tbl>
              <a:tblPr firstRow="1" firstCol="1" bandRow="1"/>
              <a:tblGrid>
                <a:gridCol w="3215643"/>
                <a:gridCol w="6570350"/>
                <a:gridCol w="8517247"/>
              </a:tblGrid>
              <a:tr h="1029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 tự đọc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 dung đọc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Kết quả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64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Khung tên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ngôi nhà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Tỉ lệ bản vẽ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Nơi thiết kế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Nhà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mái bằng 1 tầng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- 1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50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Công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ty xây dựng dân dụng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37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Hình biểu diễn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Tên gọi các hình biểu diễn ngôi nhà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Vị trí đặt các hình biểu diễn</a:t>
                      </a:r>
                      <a:endParaRPr lang="en-US" sz="4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đứng, mặt bằng, mặt cắt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đứng ở vị trí hình chiếu đứng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bằng ở vị trí hình chiếu bằng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40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Mặt </a:t>
                      </a:r>
                      <a:r>
                        <a:rPr lang="vi-VN" sz="40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cắt ở vị trí hình chiếu cạnh</a:t>
                      </a:r>
                      <a:endParaRPr lang="en-US" sz="4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990627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507221"/>
              </p:ext>
            </p:extLst>
          </p:nvPr>
        </p:nvGraphicFramePr>
        <p:xfrm>
          <a:off x="0" y="0"/>
          <a:ext cx="18287999" cy="10325100"/>
        </p:xfrm>
        <a:graphic>
          <a:graphicData uri="http://schemas.openxmlformats.org/drawingml/2006/table">
            <a:tbl>
              <a:tblPr firstRow="1" firstCol="1" bandRow="1"/>
              <a:tblGrid>
                <a:gridCol w="2743200"/>
                <a:gridCol w="6477000"/>
                <a:gridCol w="9067799"/>
              </a:tblGrid>
              <a:tr h="806164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Kích thước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chung của ngôi nhà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từng phòng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Kích thước của từng loại cửa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13 800mm x 7800mm x </a:t>
                      </a:r>
                      <a:r>
                        <a:rPr lang="vi-VN" sz="3200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Phòng khách: 5700mm x 3600mm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Phòng ngủ 1: 4650mm x 4000mm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Phòng ngủ 2: 4650mm x 4000mm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Bếp + phòng ăn: 5100mm x 3600mm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Phòng vệ sinh: 3050mm x 1500mm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đi 4 cánh: 2200mm x 2350mm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đi 1 cánh: 800mm x 2350mm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650mm x 2350mm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đi phòng vệ sinh: 700mm x 2150mm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sổ: 1300mm x 1500mm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sổ phòng vệ sinh: 600mm x 1500mm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468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Các bộ phận chính của ngôi nhà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Số phòng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Số lượng cửa đi, cửa sổ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32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Loại cửa được sử dụng</a:t>
                      </a:r>
                      <a:endParaRPr lang="en-US" sz="32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5640" algn="l"/>
                        </a:tabLs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phòng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5640" algn="l"/>
                        </a:tabLs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đi: 5; cửa sổ: 5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675640" algn="l"/>
                        </a:tabLst>
                      </a:pPr>
                      <a:r>
                        <a:rPr lang="vi-VN" sz="32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 đi 4 cánh; cửa đi 1 cánh; cửa sổ đơn 2 cánh</a:t>
                      </a:r>
                      <a:endParaRPr lang="en-US" sz="3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752" marR="52752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18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62495" y="665018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251771" y="-304513"/>
            <a:ext cx="3086100" cy="13632873"/>
            <a:chOff x="0" y="0"/>
            <a:chExt cx="812800" cy="35905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95540" y="1181101"/>
            <a:ext cx="9825259" cy="1421428"/>
          </a:xfrm>
          <a:custGeom>
            <a:avLst/>
            <a:gdLst/>
            <a:ahLst/>
            <a:cxnLst/>
            <a:rect l="l" t="t" r="r" b="b"/>
            <a:pathLst>
              <a:path w="9020900" h="1213721">
                <a:moveTo>
                  <a:pt x="0" y="0"/>
                </a:moveTo>
                <a:lnTo>
                  <a:pt x="9020900" y="0"/>
                </a:lnTo>
                <a:lnTo>
                  <a:pt x="9020900" y="1213721"/>
                </a:lnTo>
                <a:lnTo>
                  <a:pt x="0" y="1213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981101" y="1300178"/>
            <a:ext cx="12254136" cy="1183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4"/>
              </a:lnSpc>
            </a:pPr>
            <a:r>
              <a:rPr lang="vi-VN" sz="6600" b="1" dirty="0" smtClean="0">
                <a:solidFill>
                  <a:srgbClr val="4949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4949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047782" y="3378009"/>
            <a:ext cx="1367060" cy="136706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/>
              <a:t>1</a:t>
            </a:r>
            <a:endParaRPr lang="en-US" sz="4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4843008" y="3692207"/>
            <a:ext cx="9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047782" y="5196252"/>
            <a:ext cx="1367060" cy="136706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2</a:t>
            </a:r>
            <a:endParaRPr lang="en-US" sz="4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4843008" y="5510450"/>
            <a:ext cx="9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Hoàn thành câu hỏi trong SGK trang 32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47782" y="7120214"/>
            <a:ext cx="1367060" cy="136706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/>
              <a:t>3</a:t>
            </a:r>
            <a:endParaRPr lang="en-US" sz="4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843007" y="7434412"/>
            <a:ext cx="11101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Đọc và chuẩn bị trước </a:t>
            </a:r>
            <a:r>
              <a:rPr lang="vi-VN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6: Vật liệu cơ khí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02066" y="64550"/>
            <a:ext cx="2530059" cy="2517866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  <p:bldP spid="54" grpId="0" animBg="1"/>
      <p:bldP spid="55" grpId="0"/>
      <p:bldP spid="56" grpId="0" animBg="1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8721" y="-2562156"/>
            <a:ext cx="19705443" cy="19705443"/>
          </a:xfrm>
          <a:custGeom>
            <a:avLst/>
            <a:gdLst/>
            <a:ahLst/>
            <a:cxnLst/>
            <a:rect l="l" t="t" r="r" b="b"/>
            <a:pathLst>
              <a:path w="19705443" h="19705443">
                <a:moveTo>
                  <a:pt x="0" y="0"/>
                </a:moveTo>
                <a:lnTo>
                  <a:pt x="19705442" y="0"/>
                </a:lnTo>
                <a:lnTo>
                  <a:pt x="19705442" y="19705442"/>
                </a:lnTo>
                <a:lnTo>
                  <a:pt x="0" y="19705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66404" y="723900"/>
            <a:ext cx="15555191" cy="8816209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 rot="1206114">
            <a:off x="7706209" y="7476110"/>
            <a:ext cx="3528935" cy="2457422"/>
          </a:xfrm>
          <a:custGeom>
            <a:avLst/>
            <a:gdLst/>
            <a:ahLst/>
            <a:cxnLst/>
            <a:rect l="l" t="t" r="r" b="b"/>
            <a:pathLst>
              <a:path w="3528935" h="2457422">
                <a:moveTo>
                  <a:pt x="0" y="0"/>
                </a:moveTo>
                <a:lnTo>
                  <a:pt x="3528935" y="0"/>
                </a:lnTo>
                <a:lnTo>
                  <a:pt x="3528935" y="2457422"/>
                </a:lnTo>
                <a:lnTo>
                  <a:pt x="0" y="245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8"/>
          <p:cNvSpPr txBox="1"/>
          <p:nvPr/>
        </p:nvSpPr>
        <p:spPr>
          <a:xfrm>
            <a:off x="1366403" y="2857500"/>
            <a:ext cx="1555519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HẸN GẶP LẠI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dirty="0" smtClean="0">
                <a:solidFill>
                  <a:srgbClr val="F79646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0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599" y="326782"/>
            <a:ext cx="3167646" cy="274701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610271" flipV="1">
            <a:off x="15129992" y="7494648"/>
            <a:ext cx="2754189" cy="274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400" y="0"/>
            <a:ext cx="18262600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Rounded Rectangular Callout 28"/>
          <p:cNvSpPr/>
          <p:nvPr/>
        </p:nvSpPr>
        <p:spPr>
          <a:xfrm>
            <a:off x="2424737" y="8042402"/>
            <a:ext cx="4267200" cy="1484630"/>
          </a:xfrm>
          <a:prstGeom prst="wedgeRoundRectCallout">
            <a:avLst>
              <a:gd name="adj1" fmla="val -64342"/>
              <a:gd name="adj2" fmla="val -5206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Bản vẽ nhà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47935">
            <a:off x="15814826" y="8057930"/>
            <a:ext cx="3078747" cy="26458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703655" y="723900"/>
            <a:ext cx="8633331" cy="6815568"/>
            <a:chOff x="8511669" y="723900"/>
            <a:chExt cx="8633331" cy="68155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6433"/>
            <a:stretch/>
          </p:blipFill>
          <p:spPr>
            <a:xfrm>
              <a:off x="8511669" y="723900"/>
              <a:ext cx="8633331" cy="6019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75534" y="6954693"/>
              <a:ext cx="670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Bản vẽ ống lót</a:t>
              </a:r>
              <a:endParaRPr lang="en-US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2987" y="723900"/>
            <a:ext cx="7370703" cy="7145131"/>
            <a:chOff x="588263" y="723900"/>
            <a:chExt cx="7370703" cy="71451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263" y="723900"/>
              <a:ext cx="7370703" cy="71451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6620" y="6708471"/>
              <a:ext cx="6853987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sz="32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kí hiệu bộ phận của ngôi nhà</a:t>
              </a:r>
              <a:endParaRPr lang="en-US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>
          <a:xfrm>
            <a:off x="11240986" y="8042402"/>
            <a:ext cx="4267200" cy="1484630"/>
          </a:xfrm>
          <a:prstGeom prst="wedgeRoundRectCallout">
            <a:avLst>
              <a:gd name="adj1" fmla="val -64342"/>
              <a:gd name="adj2" fmla="val -5206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Bản vẽ chi tiết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5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400" y="0"/>
            <a:ext cx="18262600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Rounded Rectangular Callout 28"/>
          <p:cNvSpPr/>
          <p:nvPr/>
        </p:nvSpPr>
        <p:spPr>
          <a:xfrm>
            <a:off x="6854164" y="7465807"/>
            <a:ext cx="4267200" cy="1484630"/>
          </a:xfrm>
          <a:prstGeom prst="wedgeRoundRectCallout">
            <a:avLst>
              <a:gd name="adj1" fmla="val -64342"/>
              <a:gd name="adj2" fmla="val -520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Bản vẽ lắp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47935">
            <a:off x="15814826" y="8057930"/>
            <a:ext cx="3078747" cy="26458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95244" y="1132173"/>
            <a:ext cx="14585040" cy="5435699"/>
            <a:chOff x="1695244" y="1132173"/>
            <a:chExt cx="14585040" cy="54356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"/>
            <a:stretch/>
          </p:blipFill>
          <p:spPr>
            <a:xfrm>
              <a:off x="1695244" y="1132173"/>
              <a:ext cx="14585040" cy="434099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130264" y="5921541"/>
              <a:ext cx="571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i="1" dirty="0" smtClean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Mối ghép đinh tán</a:t>
              </a:r>
              <a:endParaRPr lang="en-US" sz="3600" b="1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2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400" y="0"/>
            <a:ext cx="18262600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Rounded Rectangular Callout 28"/>
          <p:cNvSpPr/>
          <p:nvPr/>
        </p:nvSpPr>
        <p:spPr>
          <a:xfrm>
            <a:off x="10043444" y="3467100"/>
            <a:ext cx="7162800" cy="2286000"/>
          </a:xfrm>
          <a:prstGeom prst="wedgeRoundRectCallout">
            <a:avLst>
              <a:gd name="adj1" fmla="val -64342"/>
              <a:gd name="adj2" fmla="val -5206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số tiêu chuẩn trong trình bày bản vẽ kĩ thuật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47935">
            <a:off x="15814826" y="8057930"/>
            <a:ext cx="3078747" cy="2645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5974"/>
            <a:ext cx="8504488" cy="99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8721" y="-2562156"/>
            <a:ext cx="19705443" cy="19705443"/>
          </a:xfrm>
          <a:custGeom>
            <a:avLst/>
            <a:gdLst/>
            <a:ahLst/>
            <a:cxnLst/>
            <a:rect l="l" t="t" r="r" b="b"/>
            <a:pathLst>
              <a:path w="19705443" h="19705443">
                <a:moveTo>
                  <a:pt x="0" y="0"/>
                </a:moveTo>
                <a:lnTo>
                  <a:pt x="19705442" y="0"/>
                </a:lnTo>
                <a:lnTo>
                  <a:pt x="19705442" y="19705442"/>
                </a:lnTo>
                <a:lnTo>
                  <a:pt x="0" y="197054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643688" flipH="1">
            <a:off x="-2563735" y="1754240"/>
            <a:ext cx="19720851" cy="15453976"/>
          </a:xfrm>
          <a:custGeom>
            <a:avLst/>
            <a:gdLst/>
            <a:ahLst/>
            <a:cxnLst/>
            <a:rect l="l" t="t" r="r" b="b"/>
            <a:pathLst>
              <a:path w="19720851" h="15453976">
                <a:moveTo>
                  <a:pt x="19720851" y="0"/>
                </a:moveTo>
                <a:lnTo>
                  <a:pt x="0" y="0"/>
                </a:lnTo>
                <a:lnTo>
                  <a:pt x="0" y="15453976"/>
                </a:lnTo>
                <a:lnTo>
                  <a:pt x="19720851" y="15453976"/>
                </a:lnTo>
                <a:lnTo>
                  <a:pt x="19720851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83277" y="-285750"/>
            <a:ext cx="3086100" cy="13632873"/>
            <a:chOff x="0" y="0"/>
            <a:chExt cx="812800" cy="35905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3590551"/>
            </a:xfrm>
            <a:custGeom>
              <a:avLst/>
              <a:gdLst/>
              <a:ahLst/>
              <a:cxnLst/>
              <a:rect l="l" t="t" r="r" b="b"/>
              <a:pathLst>
                <a:path w="812800" h="3590551">
                  <a:moveTo>
                    <a:pt x="0" y="0"/>
                  </a:moveTo>
                  <a:lnTo>
                    <a:pt x="812800" y="0"/>
                  </a:lnTo>
                  <a:lnTo>
                    <a:pt x="812800" y="3590551"/>
                  </a:lnTo>
                  <a:lnTo>
                    <a:pt x="0" y="3590551"/>
                  </a:lnTo>
                  <a:close/>
                </a:path>
              </a:pathLst>
            </a:custGeom>
            <a:solidFill>
              <a:srgbClr val="7B6C52"/>
            </a:solidFill>
            <a:ln w="104775">
              <a:solidFill>
                <a:srgbClr val="4B412E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884218" y="-285750"/>
            <a:ext cx="3086100" cy="13347123"/>
            <a:chOff x="0" y="0"/>
            <a:chExt cx="812800" cy="35152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515292"/>
            </a:xfrm>
            <a:custGeom>
              <a:avLst/>
              <a:gdLst/>
              <a:ahLst/>
              <a:cxnLst/>
              <a:rect l="l" t="t" r="r" b="b"/>
              <a:pathLst>
                <a:path w="812800" h="3515292">
                  <a:moveTo>
                    <a:pt x="0" y="0"/>
                  </a:moveTo>
                  <a:lnTo>
                    <a:pt x="812800" y="0"/>
                  </a:lnTo>
                  <a:lnTo>
                    <a:pt x="812800" y="3515292"/>
                  </a:lnTo>
                  <a:lnTo>
                    <a:pt x="0" y="3515292"/>
                  </a:lnTo>
                  <a:close/>
                </a:path>
              </a:pathLst>
            </a:custGeom>
            <a:solidFill>
              <a:srgbClr val="7B6C52"/>
            </a:solidFill>
            <a:ln w="38100">
              <a:solidFill>
                <a:srgbClr val="4B412E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38057" y="1691075"/>
            <a:ext cx="11935173" cy="6966810"/>
          </a:xfrm>
          <a:custGeom>
            <a:avLst/>
            <a:gdLst/>
            <a:ahLst/>
            <a:cxnLst/>
            <a:rect l="l" t="t" r="r" b="b"/>
            <a:pathLst>
              <a:path w="11935173" h="6966810">
                <a:moveTo>
                  <a:pt x="0" y="0"/>
                </a:moveTo>
                <a:lnTo>
                  <a:pt x="11935173" y="0"/>
                </a:lnTo>
                <a:lnTo>
                  <a:pt x="11935173" y="6966810"/>
                </a:lnTo>
                <a:lnTo>
                  <a:pt x="0" y="6966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53279">
            <a:off x="4786897" y="2084045"/>
            <a:ext cx="1405257" cy="892338"/>
          </a:xfrm>
          <a:custGeom>
            <a:avLst/>
            <a:gdLst/>
            <a:ahLst/>
            <a:cxnLst/>
            <a:rect l="l" t="t" r="r" b="b"/>
            <a:pathLst>
              <a:path w="1405257" h="892338">
                <a:moveTo>
                  <a:pt x="0" y="0"/>
                </a:moveTo>
                <a:lnTo>
                  <a:pt x="1405256" y="0"/>
                </a:lnTo>
                <a:lnTo>
                  <a:pt x="1405256" y="892338"/>
                </a:lnTo>
                <a:lnTo>
                  <a:pt x="0" y="892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66251" y="7423828"/>
            <a:ext cx="3897838" cy="4114800"/>
          </a:xfrm>
          <a:custGeom>
            <a:avLst/>
            <a:gdLst/>
            <a:ahLst/>
            <a:cxnLst/>
            <a:rect l="l" t="t" r="r" b="b"/>
            <a:pathLst>
              <a:path w="3897838" h="4114800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631704" y="8057470"/>
            <a:ext cx="4820850" cy="1200830"/>
          </a:xfrm>
          <a:custGeom>
            <a:avLst/>
            <a:gdLst/>
            <a:ahLst/>
            <a:cxnLst/>
            <a:rect l="l" t="t" r="r" b="b"/>
            <a:pathLst>
              <a:path w="4820850" h="1200830">
                <a:moveTo>
                  <a:pt x="0" y="0"/>
                </a:moveTo>
                <a:lnTo>
                  <a:pt x="4820851" y="0"/>
                </a:lnTo>
                <a:lnTo>
                  <a:pt x="4820851" y="1200830"/>
                </a:lnTo>
                <a:lnTo>
                  <a:pt x="0" y="12008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5429453" y="7266826"/>
            <a:ext cx="9352380" cy="1905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0"/>
          <p:cNvSpPr txBox="1"/>
          <p:nvPr/>
        </p:nvSpPr>
        <p:spPr>
          <a:xfrm>
            <a:off x="5715037" y="2530214"/>
            <a:ext cx="8736578" cy="425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9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CHƯƠNG I</a:t>
            </a:r>
            <a:endParaRPr lang="en-US" sz="9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7884" y="0"/>
            <a:ext cx="17723993" cy="10287000"/>
            <a:chOff x="0" y="0"/>
            <a:chExt cx="4096840" cy="23219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96840" cy="2321965"/>
            </a:xfrm>
            <a:custGeom>
              <a:avLst/>
              <a:gdLst/>
              <a:ahLst/>
              <a:cxnLst/>
              <a:rect l="l" t="t" r="r" b="b"/>
              <a:pathLst>
                <a:path w="4096840" h="2321965">
                  <a:moveTo>
                    <a:pt x="0" y="0"/>
                  </a:moveTo>
                  <a:lnTo>
                    <a:pt x="4096840" y="0"/>
                  </a:lnTo>
                  <a:lnTo>
                    <a:pt x="4096840" y="2321965"/>
                  </a:lnTo>
                  <a:lnTo>
                    <a:pt x="0" y="23219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7" y="1530982"/>
            <a:ext cx="17325109" cy="9073061"/>
          </a:xfrm>
          <a:prstGeom prst="rect">
            <a:avLst/>
          </a:prstGeom>
        </p:spPr>
      </p:pic>
      <p:sp>
        <p:nvSpPr>
          <p:cNvPr id="37" name="Freeform 37"/>
          <p:cNvSpPr/>
          <p:nvPr/>
        </p:nvSpPr>
        <p:spPr>
          <a:xfrm>
            <a:off x="-532992" y="9301696"/>
            <a:ext cx="5469735" cy="924882"/>
          </a:xfrm>
          <a:custGeom>
            <a:avLst/>
            <a:gdLst/>
            <a:ahLst/>
            <a:cxnLst/>
            <a:rect l="l" t="t" r="r" b="b"/>
            <a:pathLst>
              <a:path w="5469735" h="924882">
                <a:moveTo>
                  <a:pt x="0" y="0"/>
                </a:moveTo>
                <a:lnTo>
                  <a:pt x="5469735" y="0"/>
                </a:lnTo>
                <a:lnTo>
                  <a:pt x="5469735" y="924882"/>
                </a:lnTo>
                <a:lnTo>
                  <a:pt x="0" y="924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39"/>
          <p:cNvGrpSpPr/>
          <p:nvPr/>
        </p:nvGrpSpPr>
        <p:grpSpPr>
          <a:xfrm>
            <a:off x="2607392" y="329105"/>
            <a:ext cx="13474995" cy="1523999"/>
            <a:chOff x="2607392" y="329105"/>
            <a:chExt cx="13474995" cy="1523999"/>
          </a:xfrm>
        </p:grpSpPr>
        <p:sp>
          <p:nvSpPr>
            <p:cNvPr id="39" name="Freeform 19"/>
            <p:cNvSpPr/>
            <p:nvPr/>
          </p:nvSpPr>
          <p:spPr>
            <a:xfrm>
              <a:off x="2607392" y="329105"/>
              <a:ext cx="12865395" cy="1523999"/>
            </a:xfrm>
            <a:custGeom>
              <a:avLst/>
              <a:gdLst/>
              <a:ahLst/>
              <a:cxnLst/>
              <a:rect l="l" t="t" r="r" b="b"/>
              <a:pathLst>
                <a:path w="9020900" h="1213721">
                  <a:moveTo>
                    <a:pt x="0" y="0"/>
                  </a:moveTo>
                  <a:lnTo>
                    <a:pt x="9020900" y="0"/>
                  </a:lnTo>
                  <a:lnTo>
                    <a:pt x="9020900" y="1213721"/>
                  </a:lnTo>
                  <a:lnTo>
                    <a:pt x="0" y="1213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2607392" y="329105"/>
              <a:ext cx="13474995" cy="1217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198"/>
                </a:lnSpc>
              </a:pPr>
              <a:r>
                <a:rPr lang="vi-VN" sz="4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THỐNG HÓA KIẾN THỨC ĐÃ HỌC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2938535">
            <a:off x="1983722" y="881440"/>
            <a:ext cx="1507050" cy="1329972"/>
          </a:xfrm>
          <a:custGeom>
            <a:avLst/>
            <a:gdLst/>
            <a:ahLst/>
            <a:cxnLst/>
            <a:rect l="l" t="t" r="r" b="b"/>
            <a:pathLst>
              <a:path w="1507050" h="1329972">
                <a:moveTo>
                  <a:pt x="0" y="0"/>
                </a:moveTo>
                <a:lnTo>
                  <a:pt x="1507050" y="0"/>
                </a:lnTo>
                <a:lnTo>
                  <a:pt x="1507050" y="1329972"/>
                </a:lnTo>
                <a:lnTo>
                  <a:pt x="0" y="1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7" y="1035587"/>
            <a:ext cx="6191477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5" y="124628"/>
            <a:ext cx="842333" cy="8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746439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2471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59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7" y="768545"/>
            <a:ext cx="16308287" cy="25023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61024" y="1339593"/>
            <a:ext cx="14446271" cy="99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lang="vi-VN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Khổ giấy A4 là khổ giấy có kích thước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=""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6583268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=""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8" y="4001237"/>
            <a:ext cx="8254175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=""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255830" y="6984592"/>
            <a:ext cx="7854098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vi-VN" sz="4400" dirty="0">
                <a:solidFill>
                  <a:schemeClr val="bg1"/>
                </a:solidFill>
              </a:rPr>
              <a:t>297 × 210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=""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91880" y="4403293"/>
            <a:ext cx="7844642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841</a:t>
            </a:r>
            <a:r>
              <a:rPr lang="nl-NL" sz="4400" dirty="0">
                <a:solidFill>
                  <a:schemeClr val="bg1"/>
                </a:solidFill>
              </a:rPr>
              <a:t> x</a:t>
            </a:r>
            <a:r>
              <a:rPr lang="vi-VN" sz="4400" dirty="0">
                <a:solidFill>
                  <a:schemeClr val="bg1"/>
                </a:solidFill>
              </a:rPr>
              <a:t> 594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=""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61" y="4001237"/>
            <a:ext cx="8254175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=""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8" y="6579921"/>
            <a:ext cx="8254175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7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=""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55830" y="4431301"/>
            <a:ext cx="7791605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594 × 420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=""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30017" y="7015844"/>
            <a:ext cx="733356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400" dirty="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 dirty="0">
                <a:solidFill>
                  <a:schemeClr val="bg1"/>
                </a:solidFill>
              </a:rPr>
              <a:t>420 </a:t>
            </a:r>
            <a:r>
              <a:rPr lang="nl-NL" sz="4400" dirty="0">
                <a:solidFill>
                  <a:schemeClr val="bg1"/>
                </a:solidFill>
              </a:rPr>
              <a:t>x</a:t>
            </a:r>
            <a:r>
              <a:rPr lang="vi-VN" sz="4400" dirty="0">
                <a:solidFill>
                  <a:schemeClr val="bg1"/>
                </a:solidFill>
              </a:rPr>
              <a:t> 297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=""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2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=""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1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=""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6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=""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0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1326</Words>
  <Application>Microsoft Office PowerPoint</Application>
  <PresentationFormat>Custom</PresentationFormat>
  <Paragraphs>187</Paragraphs>
  <Slides>29</Slides>
  <Notes>11</Notes>
  <HiddenSlides>0</HiddenSlides>
  <MMClips>41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Elsie</vt:lpstr>
      <vt:lpstr>Tahoma</vt:lpstr>
      <vt:lpstr>Calibri Light</vt:lpstr>
      <vt:lpstr>等线 Light</vt:lpstr>
      <vt:lpstr>Calibri</vt:lpstr>
      <vt:lpstr>Wingdings</vt:lpstr>
      <vt:lpstr>Times New Roman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creator>Xinh Đẹp Dịu Hiền Huế Thị</dc:creator>
  <cp:lastModifiedBy>Microsoft account</cp:lastModifiedBy>
  <cp:revision>15</cp:revision>
  <dcterms:created xsi:type="dcterms:W3CDTF">2006-08-16T00:00:00Z</dcterms:created>
  <dcterms:modified xsi:type="dcterms:W3CDTF">2023-08-02T08:46:37Z</dcterms:modified>
  <dc:identifier>DAFn2dd0_sY</dc:identifier>
</cp:coreProperties>
</file>