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86" r:id="rId4"/>
    <p:sldId id="258" r:id="rId5"/>
    <p:sldId id="293" r:id="rId6"/>
    <p:sldId id="288" r:id="rId7"/>
    <p:sldId id="289" r:id="rId8"/>
    <p:sldId id="290" r:id="rId9"/>
    <p:sldId id="287" r:id="rId10"/>
    <p:sldId id="261" r:id="rId11"/>
    <p:sldId id="275" r:id="rId12"/>
    <p:sldId id="263" r:id="rId13"/>
    <p:sldId id="274" r:id="rId14"/>
    <p:sldId id="272" r:id="rId15"/>
    <p:sldId id="264" r:id="rId16"/>
    <p:sldId id="268" r:id="rId17"/>
    <p:sldId id="273" r:id="rId18"/>
    <p:sldId id="262" r:id="rId19"/>
    <p:sldId id="269" r:id="rId20"/>
    <p:sldId id="291" r:id="rId21"/>
    <p:sldId id="281" r:id="rId22"/>
    <p:sldId id="292" r:id="rId23"/>
    <p:sldId id="279" r:id="rId24"/>
    <p:sldId id="280" r:id="rId25"/>
  </p:sldIdLst>
  <p:sldSz cx="9144000" cy="5143500" type="screen16x9"/>
  <p:notesSz cx="6858000" cy="9144000"/>
  <p:embeddedFontLst>
    <p:embeddedFont>
      <p:font typeface="Karla" pitchFamily="2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E91B-F0FF-4E6F-965C-6F9CCFBFC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6B09D-3CFE-4213-BFE5-DF8BB75F344A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</a:rPr>
            <a:t>I. Chất quanh ta</a:t>
          </a:r>
        </a:p>
      </dgm:t>
    </dgm:pt>
    <dgm:pt modelId="{DCA10393-B305-42F8-A0C6-73D7DD5B5F1C}" type="parTrans" cxnId="{5C36F5FC-51D7-4A62-B271-73F752E51E02}">
      <dgm:prSet/>
      <dgm:spPr/>
      <dgm:t>
        <a:bodyPr/>
        <a:lstStyle/>
        <a:p>
          <a:endParaRPr lang="en-US"/>
        </a:p>
      </dgm:t>
    </dgm:pt>
    <dgm:pt modelId="{A47CE892-1A95-4223-B60E-0F6EE456298E}" type="sibTrans" cxnId="{5C36F5FC-51D7-4A62-B271-73F752E51E02}">
      <dgm:prSet/>
      <dgm:spPr/>
      <dgm:t>
        <a:bodyPr/>
        <a:lstStyle/>
        <a:p>
          <a:endParaRPr lang="en-US"/>
        </a:p>
      </dgm:t>
    </dgm:pt>
    <dgm:pt modelId="{ED0D311B-B1CB-4A18-AE5A-87117DB2479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>
            <a:solidFill>
              <a:srgbClr val="002060"/>
            </a:solidFill>
          </a:endParaRPr>
        </a:p>
      </dgm:t>
    </dgm:pt>
    <dgm:pt modelId="{6FE12B81-A94B-40E1-8CF9-9E74DD704D1F}" type="parTrans" cxnId="{62F0B042-DBB8-4852-9C1C-B33C295D0D27}">
      <dgm:prSet/>
      <dgm:spPr/>
      <dgm:t>
        <a:bodyPr/>
        <a:lstStyle/>
        <a:p>
          <a:endParaRPr lang="en-US"/>
        </a:p>
      </dgm:t>
    </dgm:pt>
    <dgm:pt modelId="{031AA642-931A-4448-8C75-4336AE08E109}" type="sibTrans" cxnId="{62F0B042-DBB8-4852-9C1C-B33C295D0D27}">
      <dgm:prSet/>
      <dgm:spPr/>
      <dgm:t>
        <a:bodyPr/>
        <a:lstStyle/>
        <a:p>
          <a:endParaRPr lang="en-US"/>
        </a:p>
      </dgm:t>
    </dgm:pt>
    <dgm:pt modelId="{66E25DFF-05D1-40C0-9C61-75C9B844E251}" type="pres">
      <dgm:prSet presAssocID="{EB8FE91B-F0FF-4E6F-965C-6F9CCFBFC847}" presName="linear" presStyleCnt="0">
        <dgm:presLayoutVars>
          <dgm:dir/>
          <dgm:animLvl val="lvl"/>
          <dgm:resizeHandles val="exact"/>
        </dgm:presLayoutVars>
      </dgm:prSet>
      <dgm:spPr/>
    </dgm:pt>
    <dgm:pt modelId="{587627F6-8204-44C6-A552-17861E0B6E26}" type="pres">
      <dgm:prSet presAssocID="{EEF6B09D-3CFE-4213-BFE5-DF8BB75F344A}" presName="parentLin" presStyleCnt="0"/>
      <dgm:spPr/>
    </dgm:pt>
    <dgm:pt modelId="{7C5898F0-BFC9-438D-83C8-68CCB5E1A906}" type="pres">
      <dgm:prSet presAssocID="{EEF6B09D-3CFE-4213-BFE5-DF8BB75F344A}" presName="parentLeftMargin" presStyleLbl="node1" presStyleIdx="0" presStyleCnt="2"/>
      <dgm:spPr/>
    </dgm:pt>
    <dgm:pt modelId="{267275B1-5915-4848-8255-65D2F2577282}" type="pres">
      <dgm:prSet presAssocID="{EEF6B09D-3CFE-4213-BFE5-DF8BB75F344A}" presName="parentText" presStyleLbl="node1" presStyleIdx="0" presStyleCnt="2" custScaleX="135278" custScaleY="43046" custLinFactNeighborX="-64286" custLinFactNeighborY="-23827">
        <dgm:presLayoutVars>
          <dgm:chMax val="0"/>
          <dgm:bulletEnabled val="1"/>
        </dgm:presLayoutVars>
      </dgm:prSet>
      <dgm:spPr/>
    </dgm:pt>
    <dgm:pt modelId="{E0A61B1D-94CC-48A3-89D7-B68E3F0E26B4}" type="pres">
      <dgm:prSet presAssocID="{EEF6B09D-3CFE-4213-BFE5-DF8BB75F344A}" presName="negativeSpace" presStyleCnt="0"/>
      <dgm:spPr/>
    </dgm:pt>
    <dgm:pt modelId="{04B8E396-D07E-4F14-B619-E8BD6F611E1A}" type="pres">
      <dgm:prSet presAssocID="{EEF6B09D-3CFE-4213-BFE5-DF8BB75F344A}" presName="childText" presStyleLbl="conFgAcc1" presStyleIdx="0" presStyleCnt="2" custScaleY="49410">
        <dgm:presLayoutVars>
          <dgm:bulletEnabled val="1"/>
        </dgm:presLayoutVars>
      </dgm:prSet>
      <dgm:spPr/>
    </dgm:pt>
    <dgm:pt modelId="{54465B9E-4BCC-462C-A766-2DC3866C3CED}" type="pres">
      <dgm:prSet presAssocID="{A47CE892-1A95-4223-B60E-0F6EE456298E}" presName="spaceBetweenRectangles" presStyleCnt="0"/>
      <dgm:spPr/>
    </dgm:pt>
    <dgm:pt modelId="{2A29D9A6-AC14-4BE2-BE01-A268F11F6AA7}" type="pres">
      <dgm:prSet presAssocID="{ED0D311B-B1CB-4A18-AE5A-87117DB2479B}" presName="parentLin" presStyleCnt="0"/>
      <dgm:spPr/>
    </dgm:pt>
    <dgm:pt modelId="{AA9BAC3A-38AF-417B-8DE8-3E16677A4BEC}" type="pres">
      <dgm:prSet presAssocID="{ED0D311B-B1CB-4A18-AE5A-87117DB2479B}" presName="parentLeftMargin" presStyleLbl="node1" presStyleIdx="0" presStyleCnt="2"/>
      <dgm:spPr/>
    </dgm:pt>
    <dgm:pt modelId="{8941B1C7-3144-40BD-A00B-8C8D34D4F0D9}" type="pres">
      <dgm:prSet presAssocID="{ED0D311B-B1CB-4A18-AE5A-87117DB2479B}" presName="parentText" presStyleLbl="node1" presStyleIdx="1" presStyleCnt="2" custScaleX="136297" custScaleY="41110" custLinFactNeighborX="-58448" custLinFactNeighborY="-16047">
        <dgm:presLayoutVars>
          <dgm:chMax val="0"/>
          <dgm:bulletEnabled val="1"/>
        </dgm:presLayoutVars>
      </dgm:prSet>
      <dgm:spPr/>
    </dgm:pt>
    <dgm:pt modelId="{20EEE80A-1C61-4027-97C4-427AAF13092B}" type="pres">
      <dgm:prSet presAssocID="{ED0D311B-B1CB-4A18-AE5A-87117DB2479B}" presName="negativeSpace" presStyleCnt="0"/>
      <dgm:spPr/>
    </dgm:pt>
    <dgm:pt modelId="{34F908EF-5D38-4364-8AA3-F251E066C311}" type="pres">
      <dgm:prSet presAssocID="{ED0D311B-B1CB-4A18-AE5A-87117DB2479B}" presName="childText" presStyleLbl="conFgAcc1" presStyleIdx="1" presStyleCnt="2" custScaleY="50433">
        <dgm:presLayoutVars>
          <dgm:bulletEnabled val="1"/>
        </dgm:presLayoutVars>
      </dgm:prSet>
      <dgm:spPr/>
    </dgm:pt>
  </dgm:ptLst>
  <dgm:cxnLst>
    <dgm:cxn modelId="{62F0B042-DBB8-4852-9C1C-B33C295D0D27}" srcId="{EB8FE91B-F0FF-4E6F-965C-6F9CCFBFC847}" destId="{ED0D311B-B1CB-4A18-AE5A-87117DB2479B}" srcOrd="1" destOrd="0" parTransId="{6FE12B81-A94B-40E1-8CF9-9E74DD704D1F}" sibTransId="{031AA642-931A-4448-8C75-4336AE08E109}"/>
    <dgm:cxn modelId="{8CD73C6E-9309-4A9E-BD6A-299C8E5F41B5}" type="presOf" srcId="{ED0D311B-B1CB-4A18-AE5A-87117DB2479B}" destId="{AA9BAC3A-38AF-417B-8DE8-3E16677A4BEC}" srcOrd="0" destOrd="0" presId="urn:microsoft.com/office/officeart/2005/8/layout/list1"/>
    <dgm:cxn modelId="{DA10058A-2505-4404-B3B5-069F68FD3AAB}" type="presOf" srcId="{EEF6B09D-3CFE-4213-BFE5-DF8BB75F344A}" destId="{7C5898F0-BFC9-438D-83C8-68CCB5E1A906}" srcOrd="0" destOrd="0" presId="urn:microsoft.com/office/officeart/2005/8/layout/list1"/>
    <dgm:cxn modelId="{9A45EDA7-3270-4259-BC25-01403286E9E3}" type="presOf" srcId="{EB8FE91B-F0FF-4E6F-965C-6F9CCFBFC847}" destId="{66E25DFF-05D1-40C0-9C61-75C9B844E251}" srcOrd="0" destOrd="0" presId="urn:microsoft.com/office/officeart/2005/8/layout/list1"/>
    <dgm:cxn modelId="{4E5D49AB-0A48-4B73-9803-D8E7DCAB74CE}" type="presOf" srcId="{ED0D311B-B1CB-4A18-AE5A-87117DB2479B}" destId="{8941B1C7-3144-40BD-A00B-8C8D34D4F0D9}" srcOrd="1" destOrd="0" presId="urn:microsoft.com/office/officeart/2005/8/layout/list1"/>
    <dgm:cxn modelId="{EBF8E0D2-90B0-4C55-B647-62EC74DAF445}" type="presOf" srcId="{EEF6B09D-3CFE-4213-BFE5-DF8BB75F344A}" destId="{267275B1-5915-4848-8255-65D2F2577282}" srcOrd="1" destOrd="0" presId="urn:microsoft.com/office/officeart/2005/8/layout/list1"/>
    <dgm:cxn modelId="{5C36F5FC-51D7-4A62-B271-73F752E51E02}" srcId="{EB8FE91B-F0FF-4E6F-965C-6F9CCFBFC847}" destId="{EEF6B09D-3CFE-4213-BFE5-DF8BB75F344A}" srcOrd="0" destOrd="0" parTransId="{DCA10393-B305-42F8-A0C6-73D7DD5B5F1C}" sibTransId="{A47CE892-1A95-4223-B60E-0F6EE456298E}"/>
    <dgm:cxn modelId="{E4C6C84D-86F1-40A5-8E35-3870195F68DB}" type="presParOf" srcId="{66E25DFF-05D1-40C0-9C61-75C9B844E251}" destId="{587627F6-8204-44C6-A552-17861E0B6E26}" srcOrd="0" destOrd="0" presId="urn:microsoft.com/office/officeart/2005/8/layout/list1"/>
    <dgm:cxn modelId="{F56FFD24-0F6A-4FDD-A66C-A3EFD6D0B60B}" type="presParOf" srcId="{587627F6-8204-44C6-A552-17861E0B6E26}" destId="{7C5898F0-BFC9-438D-83C8-68CCB5E1A906}" srcOrd="0" destOrd="0" presId="urn:microsoft.com/office/officeart/2005/8/layout/list1"/>
    <dgm:cxn modelId="{F7D84AE3-22D1-4264-9747-A3C0F7DB530D}" type="presParOf" srcId="{587627F6-8204-44C6-A552-17861E0B6E26}" destId="{267275B1-5915-4848-8255-65D2F2577282}" srcOrd="1" destOrd="0" presId="urn:microsoft.com/office/officeart/2005/8/layout/list1"/>
    <dgm:cxn modelId="{A7383ADD-38CA-41FD-8E07-150D0A2B080A}" type="presParOf" srcId="{66E25DFF-05D1-40C0-9C61-75C9B844E251}" destId="{E0A61B1D-94CC-48A3-89D7-B68E3F0E26B4}" srcOrd="1" destOrd="0" presId="urn:microsoft.com/office/officeart/2005/8/layout/list1"/>
    <dgm:cxn modelId="{C4952D86-CF9A-4DED-BDB1-14F2777734D6}" type="presParOf" srcId="{66E25DFF-05D1-40C0-9C61-75C9B844E251}" destId="{04B8E396-D07E-4F14-B619-E8BD6F611E1A}" srcOrd="2" destOrd="0" presId="urn:microsoft.com/office/officeart/2005/8/layout/list1"/>
    <dgm:cxn modelId="{7A706920-5783-40AB-BD7F-F74376BAE0AA}" type="presParOf" srcId="{66E25DFF-05D1-40C0-9C61-75C9B844E251}" destId="{54465B9E-4BCC-462C-A766-2DC3866C3CED}" srcOrd="3" destOrd="0" presId="urn:microsoft.com/office/officeart/2005/8/layout/list1"/>
    <dgm:cxn modelId="{55E0DAF2-1D0A-41A4-AF6B-F57A036C9234}" type="presParOf" srcId="{66E25DFF-05D1-40C0-9C61-75C9B844E251}" destId="{2A29D9A6-AC14-4BE2-BE01-A268F11F6AA7}" srcOrd="4" destOrd="0" presId="urn:microsoft.com/office/officeart/2005/8/layout/list1"/>
    <dgm:cxn modelId="{C011D220-3A33-481D-93E5-209E7494802C}" type="presParOf" srcId="{2A29D9A6-AC14-4BE2-BE01-A268F11F6AA7}" destId="{AA9BAC3A-38AF-417B-8DE8-3E16677A4BEC}" srcOrd="0" destOrd="0" presId="urn:microsoft.com/office/officeart/2005/8/layout/list1"/>
    <dgm:cxn modelId="{64B2FF09-4EA7-4AB3-ACBB-5ABF0A5DFAF0}" type="presParOf" srcId="{2A29D9A6-AC14-4BE2-BE01-A268F11F6AA7}" destId="{8941B1C7-3144-40BD-A00B-8C8D34D4F0D9}" srcOrd="1" destOrd="0" presId="urn:microsoft.com/office/officeart/2005/8/layout/list1"/>
    <dgm:cxn modelId="{8B20BC09-DD36-4D65-8B48-C9F72624F577}" type="presParOf" srcId="{66E25DFF-05D1-40C0-9C61-75C9B844E251}" destId="{20EEE80A-1C61-4027-97C4-427AAF13092B}" srcOrd="5" destOrd="0" presId="urn:microsoft.com/office/officeart/2005/8/layout/list1"/>
    <dgm:cxn modelId="{4947D6B0-CD53-4E20-A878-C4367358A4AA}" type="presParOf" srcId="{66E25DFF-05D1-40C0-9C61-75C9B844E251}" destId="{34F908EF-5D38-4364-8AA3-F251E066C3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E396-D07E-4F14-B619-E8BD6F611E1A}">
      <dsp:nvSpPr>
        <dsp:cNvPr id="0" name=""/>
        <dsp:cNvSpPr/>
      </dsp:nvSpPr>
      <dsp:spPr>
        <a:xfrm>
          <a:off x="0" y="697481"/>
          <a:ext cx="6096000" cy="809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5B1-5915-4848-8255-65D2F2577282}">
      <dsp:nvSpPr>
        <dsp:cNvPr id="0" name=""/>
        <dsp:cNvSpPr/>
      </dsp:nvSpPr>
      <dsp:spPr>
        <a:xfrm>
          <a:off x="108856" y="373722"/>
          <a:ext cx="5772582" cy="82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</a:rPr>
            <a:t>I. Chất quanh ta</a:t>
          </a:r>
        </a:p>
      </dsp:txBody>
      <dsp:txXfrm>
        <a:off x="149176" y="414042"/>
        <a:ext cx="5691942" cy="745326"/>
      </dsp:txXfrm>
    </dsp:sp>
    <dsp:sp modelId="{34F908EF-5D38-4364-8AA3-F251E066C311}">
      <dsp:nvSpPr>
        <dsp:cNvPr id="0" name=""/>
        <dsp:cNvSpPr/>
      </dsp:nvSpPr>
      <dsp:spPr>
        <a:xfrm>
          <a:off x="0" y="1687235"/>
          <a:ext cx="6096000" cy="82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1B1C7-3144-40BD-A00B-8C8D34D4F0D9}">
      <dsp:nvSpPr>
        <dsp:cNvPr id="0" name=""/>
        <dsp:cNvSpPr/>
      </dsp:nvSpPr>
      <dsp:spPr>
        <a:xfrm>
          <a:off x="126032" y="1549907"/>
          <a:ext cx="5787666" cy="7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 kern="1200">
            <a:solidFill>
              <a:srgbClr val="002060"/>
            </a:solidFill>
          </a:endParaRPr>
        </a:p>
      </dsp:txBody>
      <dsp:txXfrm>
        <a:off x="164539" y="1588414"/>
        <a:ext cx="5710652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243331"/>
            <a:ext cx="4173415" cy="1045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Nước ở thể lỏng không màu, không mùi, không vị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7" y="2603719"/>
            <a:ext cx="417341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Dùng nhiệt kế đo được nhiệt độ nóng chảy của nước đá.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354" y="3873748"/>
            <a:ext cx="2754924" cy="986743"/>
          </a:xfrm>
          <a:prstGeom prst="rightArrow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4151677"/>
            <a:ext cx="310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</a:rPr>
              <a:t>=&gt; Tính chất vật lí </a:t>
            </a:r>
            <a:endParaRPr 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15972" y="586154"/>
            <a:ext cx="6395136" cy="4163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vật lý: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Trạng thái hay thể (rắn, lỏng, khí); màu, mùi, vị.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tan trong nước hay trong một số chất lỏng khác.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Nhiệt độ nóng chảy; nhiệt độ sôi.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Khối lượng riêng; nhiệt dung riêng.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dẫn điện; dẫn nhiệt…</a:t>
            </a:r>
            <a:endParaRPr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 vôi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 khi nung biến thành chất mới là vôi sống mềm hơn, xốp.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đá</a:t>
            </a:r>
            <a:endParaRPr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màu đen, rắn chăc khi cháy biến thành chất mới là khí carbon dioxide (cacbon đioxit)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  <p:bldP spid="155" grpId="0" animBg="1"/>
      <p:bldP spid="15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85445" y="1248420"/>
            <a:ext cx="584981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</a:rPr>
              <a:t>Tính chất hóa học: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(khả năng biến đổi chất này thành chất khác)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cháy.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bị phân hủy.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oxi hóa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397096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biến đổi tạo ra chất mới là tính chất vật lí hay tính chất hóa học?</a:t>
            </a:r>
            <a:endParaRPr sz="2200" b="0">
              <a:solidFill>
                <a:srgbClr val="00BC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2133600"/>
            <a:ext cx="6869724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nào sau đây nói về tính chất hóa học của sắt:</a:t>
            </a:r>
          </a:p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Đinh sắt cứng, màu trắng xám, bị nam châm hút.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199291" y="344634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Để lâu ngoài không khí, lớp ngoài của đinh sắt biến thành gỉ sắt màu nâu, giòn và xốp.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116768"/>
            <a:ext cx="5946663" cy="957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một số tính chất của đường và muối ăn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4" name="Google Shape;140;p20"/>
          <p:cNvGrpSpPr/>
          <p:nvPr/>
        </p:nvGrpSpPr>
        <p:grpSpPr>
          <a:xfrm>
            <a:off x="362236" y="231422"/>
            <a:ext cx="478765" cy="644256"/>
            <a:chOff x="6718575" y="2318625"/>
            <a:chExt cx="256950" cy="407375"/>
          </a:xfrm>
        </p:grpSpPr>
        <p:sp>
          <p:nvSpPr>
            <p:cNvPr id="15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81;p30"/>
          <p:cNvSpPr txBox="1">
            <a:spLocks/>
          </p:cNvSpPr>
          <p:nvPr/>
        </p:nvSpPr>
        <p:spPr>
          <a:xfrm>
            <a:off x="386416" y="1073937"/>
            <a:ext cx="262597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vật lí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" y="2662343"/>
            <a:ext cx="2720646" cy="18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0" y="2710369"/>
            <a:ext cx="2907326" cy="1791434"/>
          </a:xfrm>
          <a:prstGeom prst="rect">
            <a:avLst/>
          </a:prstGeom>
        </p:spPr>
      </p:pic>
      <p:sp>
        <p:nvSpPr>
          <p:cNvPr id="31" name="Google Shape;281;p30"/>
          <p:cNvSpPr txBox="1">
            <a:spLocks/>
          </p:cNvSpPr>
          <p:nvPr/>
        </p:nvSpPr>
        <p:spPr>
          <a:xfrm>
            <a:off x="1074170" y="4478357"/>
            <a:ext cx="1202102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81;p30"/>
          <p:cNvSpPr txBox="1">
            <a:spLocks/>
          </p:cNvSpPr>
          <p:nvPr/>
        </p:nvSpPr>
        <p:spPr>
          <a:xfrm>
            <a:off x="5240215" y="4501803"/>
            <a:ext cx="143095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ăn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0"/>
          <p:cNvSpPr txBox="1">
            <a:spLocks/>
          </p:cNvSpPr>
          <p:nvPr/>
        </p:nvSpPr>
        <p:spPr>
          <a:xfrm>
            <a:off x="215123" y="1715548"/>
            <a:ext cx="7198416" cy="10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màu sắc, mùi vị, thể và tính tan của muối ăn?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1" grpId="0"/>
      <p:bldP spid="32" grpId="0" build="p"/>
      <p:bldP spid="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đun nóng, chất trong bát nào đã biến đổi thành chất khác? Đây là tính chất vật lí hay hóa học của chất?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157" y="2492698"/>
            <a:ext cx="2332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2404049" y="139562"/>
            <a:ext cx="5813828" cy="8323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Chất tạo nên vật thể. Ở đâu có vật thể ở đó có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642924" y="1096673"/>
            <a:ext cx="5750800" cy="103264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Mỗi chất đều có các tính chất vật lí và tính chất hóa học nhất định, đặc trưng cho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952442" y="2299871"/>
            <a:ext cx="5769527" cy="123552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Những tính chất đo được, hoặc cảm nhận được bằng giác quan và những biến đổi không xuất hiện chất mới là tính chất vật lí.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140080" y="1672123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" name="Google Shape;300;p31"/>
          <p:cNvSpPr txBox="1"/>
          <p:nvPr/>
        </p:nvSpPr>
        <p:spPr>
          <a:xfrm>
            <a:off x="3205581" y="3784946"/>
            <a:ext cx="5762573" cy="9649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Sự biến đổi của chất tạo ra chất mới thể hiện tính chất hóa học của chất đó.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9" grpId="0" animBg="1"/>
      <p:bldP spid="30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/>
              <a:t>Cho các chất sau: hoa đào, hoa mai, con người, cây cỏ, quần áo…Hãy cho biết vật nào là nhân tạo?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Hoa đào.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/>
              <a:t>Tính chất nào sau đây có thể quan sát được mà không cần đo hay làm thí nghiệm để biết?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Tính tan trong nước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Khối lượng riêng.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Nhiệt độ nóng chảy.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Màu sắc.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02115" y="1872990"/>
            <a:ext cx="3595454" cy="144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kể tên các dụng cụ học tập quanh em</a:t>
            </a:r>
            <a:endParaRPr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5404338" y="1565765"/>
            <a:ext cx="3035339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838250" y="17740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solidFill>
                <a:srgbClr val="F4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49579" y="152973"/>
            <a:ext cx="449033" cy="449033"/>
            <a:chOff x="2594050" y="1631825"/>
            <a:chExt cx="439625" cy="439625"/>
          </a:xfrm>
        </p:grpSpPr>
        <p:sp>
          <p:nvSpPr>
            <p:cNvPr id="395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08" y="705418"/>
            <a:ext cx="6844435" cy="2601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1600" indent="0"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chất được nói đến trong các câu ca dao, tục ngữ sau: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 khoe chì nặng hơn đồng.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chì chẳng đúc nén cồng nên chiêng.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 cháy đá mòn.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Lửa thử vàng, gian nan thử sức.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506" y="3496145"/>
            <a:ext cx="6628446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được nói đến: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Chì, đồng.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Nước, đá.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22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40" y="103811"/>
            <a:ext cx="83858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ra đâu là tính chất vật lí, đâu là tính chất hoá học của chất. </a:t>
            </a:r>
            <a:r>
              <a: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 dấu x vào ô đúng trong bảng sau.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5180"/>
              </p:ext>
            </p:extLst>
          </p:nvPr>
        </p:nvGraphicFramePr>
        <p:xfrm>
          <a:off x="268940" y="1379756"/>
          <a:ext cx="8385819" cy="345990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706696">
                  <a:extLst>
                    <a:ext uri="{9D8B030D-6E8A-4147-A177-3AD203B41FA5}">
                      <a16:colId xmlns:a16="http://schemas.microsoft.com/office/drawing/2014/main" val="635216251"/>
                    </a:ext>
                  </a:extLst>
                </a:gridCol>
                <a:gridCol w="1302015">
                  <a:extLst>
                    <a:ext uri="{9D8B030D-6E8A-4147-A177-3AD203B41FA5}">
                      <a16:colId xmlns:a16="http://schemas.microsoft.com/office/drawing/2014/main" val="3545863420"/>
                    </a:ext>
                  </a:extLst>
                </a:gridCol>
                <a:gridCol w="1377108">
                  <a:extLst>
                    <a:ext uri="{9D8B030D-6E8A-4147-A177-3AD203B41FA5}">
                      <a16:colId xmlns:a16="http://schemas.microsoft.com/office/drawing/2014/main" val="51441203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vật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hóa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350602673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a, Đường tan vào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657044044"/>
                  </a:ext>
                </a:extLst>
              </a:tr>
              <a:tr h="452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b, Muối ăn khô hơn khi đun nóng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734361705"/>
                  </a:ext>
                </a:extLst>
              </a:tr>
              <a:tr h="48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c, Nến cháy thành khí cacbon đioxit và hơi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247337127"/>
                  </a:ext>
                </a:extLst>
              </a:tr>
              <a:tr h="528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d, Bơ chảy lỏng khi để ở nhiệt độ phòng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037454343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e, Cơm nếp lên men thành rượu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76225152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g, Nước hóa hơi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554540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1" y="202710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400801" y="244213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864208" y="29029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0801" y="346059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7853192" y="3942203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400801" y="43787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2110546" y="1208313"/>
            <a:ext cx="4871019" cy="379214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2314205" y="1405677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10: Các thể của chất và sự chuyển thể 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88462" y="489855"/>
            <a:ext cx="391354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8"/>
          <p:cNvGrpSpPr/>
          <p:nvPr/>
        </p:nvGrpSpPr>
        <p:grpSpPr>
          <a:xfrm>
            <a:off x="797337" y="713256"/>
            <a:ext cx="462632" cy="462632"/>
            <a:chOff x="1278900" y="2333250"/>
            <a:chExt cx="381175" cy="381175"/>
          </a:xfrm>
        </p:grpSpPr>
        <p:sp>
          <p:nvSpPr>
            <p:cNvPr id="383" name="Google Shape;383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-65315" y="1693664"/>
            <a:ext cx="7497980" cy="856542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-7328"/>
            <a:ext cx="26860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92" y="512334"/>
            <a:ext cx="4825877" cy="803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2579986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2" y="2146217"/>
            <a:ext cx="2369526" cy="236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453" y="4515743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Bút chì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5940052" y="1420771"/>
            <a:ext cx="167260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Thước kẻ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1027783" y="2118321"/>
            <a:ext cx="9455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Bảng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096365" y="4595778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Compa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17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2691172"/>
            <a:ext cx="724867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CHẤT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820775"/>
              </p:ext>
            </p:extLst>
          </p:nvPr>
        </p:nvGraphicFramePr>
        <p:xfrm>
          <a:off x="712236" y="1464905"/>
          <a:ext cx="6096000" cy="33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12775" y="615820"/>
            <a:ext cx="3508310" cy="793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187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11" name="Google Shape;118;p18"/>
          <p:cNvSpPr txBox="1">
            <a:spLocks/>
          </p:cNvSpPr>
          <p:nvPr/>
        </p:nvSpPr>
        <p:spPr>
          <a:xfrm>
            <a:off x="2608435" y="168519"/>
            <a:ext cx="3698581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CHẤT QUANH TA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2790091" y="168519"/>
            <a:ext cx="2919046" cy="94957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71929" y="1210345"/>
            <a:ext cx="7057292" cy="366883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6228"/>
              </p:ext>
            </p:extLst>
          </p:nvPr>
        </p:nvGraphicFramePr>
        <p:xfrm>
          <a:off x="1570892" y="2660373"/>
          <a:ext cx="6096000" cy="20565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08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5698539"/>
                    </a:ext>
                  </a:extLst>
                </a:gridCol>
              </a:tblGrid>
              <a:tr h="393095"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Chất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tạo nên vật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99330"/>
                  </a:ext>
                </a:extLst>
              </a:tr>
              <a:tr h="53533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085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6219"/>
                  </a:ext>
                </a:extLst>
              </a:tr>
              <a:tr h="602153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92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7815" y="1743237"/>
            <a:ext cx="66821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đồ vật quanh em và cho biết một số chất có trong vật thể đó: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2892" y="1215439"/>
            <a:ext cx="4572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368" y="3147137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Bàn ghế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1937" y="3165700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4603" y="3656367"/>
            <a:ext cx="257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Âm đun nước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937" y="3716079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49" y="4255915"/>
            <a:ext cx="204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937" y="430227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70402" y="1215439"/>
            <a:ext cx="678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vật tồn tại xung quanh ta hoặc trong không gian được gọi là vật thể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12" grpId="0" animBg="1"/>
      <p:bldP spid="13" grpId="0" animBg="1"/>
      <p:bldP spid="2" grpId="0"/>
      <p:bldP spid="4" grpId="0"/>
      <p:bldP spid="5" grpId="0"/>
      <p:bldP spid="27" grpId="0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42" y="746884"/>
            <a:ext cx="5548815" cy="3264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49" y="243460"/>
            <a:ext cx="772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accent4">
                    <a:lumMod val="75000"/>
                  </a:schemeClr>
                </a:solidFill>
              </a:rPr>
              <a:t>? Vật thể được chia làm mấy loại. Phân biệt mỗi loại?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9" y="4011437"/>
            <a:ext cx="803470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Quan sát hình và cho biết đâu là vật thể tự nhiên, đâu là vật thể nhân tạo, vật không sống và vật sống</a:t>
            </a:r>
            <a:endParaRPr lang="en-US" sz="2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7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tự nhiên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Cây cao su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544" y="1530544"/>
            <a:ext cx="1708173" cy="296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203" y="1550718"/>
            <a:ext cx="1693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781" y="1448186"/>
            <a:ext cx="20516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Núi đá vôi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34583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Hãy kể ra một số chất có trong vật thể mà em biết?</a:t>
            </a:r>
            <a:endParaRPr lang="en-US" sz="2200"/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7015" y="2533860"/>
            <a:ext cx="500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tử: protein, lipid, nước,...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su: mủ cao su, nước.... 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mì: tinh bột, bột nở,...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Biên: sắt,...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33" grpId="0"/>
    </p:bld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1114</Words>
  <Application>Microsoft Office PowerPoint</Application>
  <PresentationFormat>On-screen Show (16:9)</PresentationFormat>
  <Paragraphs>179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Karla</vt:lpstr>
      <vt:lpstr>Times New Roman</vt:lpstr>
      <vt:lpstr>Montserrat</vt:lpstr>
      <vt:lpstr>Arviragus template</vt:lpstr>
      <vt:lpstr>CHƯƠNG II CHẤT QUANH TA</vt:lpstr>
      <vt:lpstr>Em hãy quan sát và kể tên các dụng cụ học tập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hóa học</vt:lpstr>
      <vt:lpstr>PowerPoint Presentation</vt:lpstr>
      <vt:lpstr>1. Sự biến đổi tạo ra chất mới là tính chất vật lí hay tính chất hóa học?</vt:lpstr>
      <vt:lpstr>Tìm hiểu một số tính chất của đường và muối ăn</vt:lpstr>
      <vt:lpstr>* Tính chất hóa học</vt:lpstr>
      <vt:lpstr>TỔNG KẾT</vt:lpstr>
      <vt:lpstr>LUYỆN TẬP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cp:lastModifiedBy>phuong buu</cp:lastModifiedBy>
  <cp:revision>30</cp:revision>
  <dcterms:modified xsi:type="dcterms:W3CDTF">2024-10-07T22:57:41Z</dcterms:modified>
</cp:coreProperties>
</file>