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335" r:id="rId3"/>
    <p:sldId id="393" r:id="rId4"/>
    <p:sldId id="274" r:id="rId5"/>
    <p:sldId id="257" r:id="rId6"/>
    <p:sldId id="364" r:id="rId7"/>
    <p:sldId id="381" r:id="rId8"/>
    <p:sldId id="317" r:id="rId9"/>
    <p:sldId id="383" r:id="rId10"/>
    <p:sldId id="342" r:id="rId11"/>
    <p:sldId id="319" r:id="rId12"/>
    <p:sldId id="261" r:id="rId13"/>
    <p:sldId id="264" r:id="rId14"/>
    <p:sldId id="386" r:id="rId15"/>
    <p:sldId id="387" r:id="rId16"/>
    <p:sldId id="365" r:id="rId17"/>
    <p:sldId id="347" r:id="rId18"/>
    <p:sldId id="328" r:id="rId19"/>
    <p:sldId id="326" r:id="rId20"/>
    <p:sldId id="357" r:id="rId21"/>
    <p:sldId id="391" r:id="rId22"/>
    <p:sldId id="392" r:id="rId23"/>
    <p:sldId id="385" r:id="rId24"/>
    <p:sldId id="265" r:id="rId25"/>
  </p:sldIdLst>
  <p:sldSz cx="18288000" cy="10287000"/>
  <p:notesSz cx="6858000" cy="9144000"/>
  <p:embeddedFontLst>
    <p:embeddedFont>
      <p:font typeface=".VnTimeH" panose="020B7200000000000000"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Londrina Soli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35"/>
            <p14:sldId id="393"/>
            <p14:sldId id="274"/>
            <p14:sldId id="257"/>
            <p14:sldId id="364"/>
            <p14:sldId id="381"/>
            <p14:sldId id="317"/>
            <p14:sldId id="383"/>
            <p14:sldId id="342"/>
            <p14:sldId id="319"/>
            <p14:sldId id="261"/>
            <p14:sldId id="264"/>
            <p14:sldId id="386"/>
            <p14:sldId id="387"/>
            <p14:sldId id="365"/>
            <p14:sldId id="347"/>
            <p14:sldId id="328"/>
            <p14:sldId id="326"/>
            <p14:sldId id="357"/>
            <p14:sldId id="391"/>
            <p14:sldId id="392"/>
            <p14:sldId id="385"/>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C66"/>
    <a:srgbClr val="B54A24"/>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45" d="100"/>
          <a:sy n="45" d="100"/>
        </p:scale>
        <p:origin x="62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4/7/2023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25533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1463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0.tmp"/><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45" Type="http://schemas.openxmlformats.org/officeDocument/2006/relationships/image" Target="../media/image64.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6628" y="377914"/>
            <a:ext cx="17602200" cy="6553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6" name="TextBox 6"/>
          <p:cNvSpPr txBox="1"/>
          <p:nvPr/>
        </p:nvSpPr>
        <p:spPr>
          <a:xfrm>
            <a:off x="457200" y="495300"/>
            <a:ext cx="17602200" cy="1416222"/>
          </a:xfrm>
          <a:prstGeom prst="rect">
            <a:avLst/>
          </a:prstGeom>
        </p:spPr>
        <p:txBody>
          <a:bodyPr wrap="square" lIns="0" tIns="0" rIns="0" bIns="0" rtlCol="0" anchor="t">
            <a:spAutoFit/>
          </a:bodyPr>
          <a:lstStyle/>
          <a:p>
            <a:pPr algn="ctr">
              <a:lnSpc>
                <a:spcPct val="150000"/>
              </a:lnSpc>
            </a:pPr>
            <a:r>
              <a:rPr lang="en-US" sz="7000" b="1" dirty="0">
                <a:solidFill>
                  <a:schemeClr val="tx2">
                    <a:lumMod val="50000"/>
                  </a:schemeClr>
                </a:solidFill>
                <a:latin typeface="Arial" panose="020B0604020202020204" pitchFamily="34" charset="0"/>
                <a:cs typeface="Arial" panose="020B0604020202020204" pitchFamily="34" charset="0"/>
              </a:rPr>
              <a:t>CHÀO MỪNG CÁC THẦY CÔ VỀ DỰ GIỜ</a:t>
            </a:r>
          </a:p>
        </p:txBody>
      </p:sp>
      <p:pic>
        <p:nvPicPr>
          <p:cNvPr id="9" name="Picture 11"/>
          <p:cNvPicPr>
            <a:picLocks noChangeAspect="1"/>
          </p:cNvPicPr>
          <p:nvPr/>
        </p:nvPicPr>
        <p:blipFill>
          <a:blip r:embed="rId2"/>
          <a:srcRect/>
          <a:stretch>
            <a:fillRect/>
          </a:stretch>
        </p:blipFill>
        <p:spPr>
          <a:xfrm>
            <a:off x="14768372" y="8237700"/>
            <a:ext cx="3519628" cy="2098578"/>
          </a:xfrm>
          <a:prstGeom prst="rect">
            <a:avLst/>
          </a:prstGeom>
        </p:spPr>
      </p:pic>
      <p:pic>
        <p:nvPicPr>
          <p:cNvPr id="1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36" y="7353300"/>
            <a:ext cx="4994215" cy="2787396"/>
          </a:xfrm>
          <a:prstGeom prst="rect">
            <a:avLst/>
          </a:prstGeom>
        </p:spPr>
      </p:pic>
      <p:sp>
        <p:nvSpPr>
          <p:cNvPr id="4" name="TextBox 3">
            <a:extLst>
              <a:ext uri="{FF2B5EF4-FFF2-40B4-BE49-F238E27FC236}">
                <a16:creationId xmlns:a16="http://schemas.microsoft.com/office/drawing/2014/main" id="{EDB6ABD9-A879-1831-98E9-F1419B99B58A}"/>
              </a:ext>
            </a:extLst>
          </p:cNvPr>
          <p:cNvSpPr txBox="1"/>
          <p:nvPr/>
        </p:nvSpPr>
        <p:spPr>
          <a:xfrm>
            <a:off x="7315200" y="3438249"/>
            <a:ext cx="4522381" cy="1323439"/>
          </a:xfrm>
          <a:prstGeom prst="rect">
            <a:avLst/>
          </a:prstGeom>
          <a:noFill/>
        </p:spPr>
        <p:txBody>
          <a:bodyPr wrap="square" rtlCol="0">
            <a:spAutoFit/>
          </a:bodyPr>
          <a:lstStyle/>
          <a:p>
            <a:r>
              <a:rPr lang="en-US" sz="8000" b="1" dirty="0">
                <a:solidFill>
                  <a:schemeClr val="accent6">
                    <a:lumMod val="50000"/>
                  </a:schemeClr>
                </a:solidFill>
                <a:latin typeface="Arial" panose="020B0604020202020204" pitchFamily="34" charset="0"/>
                <a:cs typeface="Arial" panose="020B0604020202020204" pitchFamily="34" charset="0"/>
              </a:rPr>
              <a:t>LỚP 7A1</a:t>
            </a:r>
          </a:p>
        </p:txBody>
      </p:sp>
      <p:sp>
        <p:nvSpPr>
          <p:cNvPr id="7" name="TextBox 6">
            <a:extLst>
              <a:ext uri="{FF2B5EF4-FFF2-40B4-BE49-F238E27FC236}">
                <a16:creationId xmlns:a16="http://schemas.microsoft.com/office/drawing/2014/main" id="{45C74761-0877-DDC7-1548-3B4FEA8DDAD1}"/>
              </a:ext>
            </a:extLst>
          </p:cNvPr>
          <p:cNvSpPr txBox="1"/>
          <p:nvPr/>
        </p:nvSpPr>
        <p:spPr>
          <a:xfrm>
            <a:off x="6640919" y="4838700"/>
            <a:ext cx="6477000" cy="1323439"/>
          </a:xfrm>
          <a:prstGeom prst="rect">
            <a:avLst/>
          </a:prstGeom>
          <a:noFill/>
        </p:spPr>
        <p:txBody>
          <a:bodyPr wrap="square" rtlCol="0">
            <a:spAutoFit/>
          </a:bodyPr>
          <a:lstStyle/>
          <a:p>
            <a:r>
              <a:rPr lang="en-US" sz="8000" b="1" dirty="0">
                <a:solidFill>
                  <a:schemeClr val="accent2"/>
                </a:solidFill>
                <a:latin typeface="Arial" panose="020B0604020202020204" pitchFamily="34" charset="0"/>
                <a:cs typeface="Arial" panose="020B0604020202020204" pitchFamily="34" charset="0"/>
              </a:rPr>
              <a:t>MÔN TOÁN</a:t>
            </a:r>
          </a:p>
        </p:txBody>
      </p:sp>
      <p:sp>
        <p:nvSpPr>
          <p:cNvPr id="8" name="TextBox 7">
            <a:extLst>
              <a:ext uri="{FF2B5EF4-FFF2-40B4-BE49-F238E27FC236}">
                <a16:creationId xmlns:a16="http://schemas.microsoft.com/office/drawing/2014/main" id="{1E24E8E8-0041-A198-F725-22127C254D3B}"/>
              </a:ext>
            </a:extLst>
          </p:cNvPr>
          <p:cNvSpPr txBox="1"/>
          <p:nvPr/>
        </p:nvSpPr>
        <p:spPr>
          <a:xfrm>
            <a:off x="3589253" y="7090629"/>
            <a:ext cx="12580333" cy="1015663"/>
          </a:xfrm>
          <a:prstGeom prst="rect">
            <a:avLst/>
          </a:prstGeom>
          <a:solidFill>
            <a:schemeClr val="accent1">
              <a:lumMod val="20000"/>
              <a:lumOff val="80000"/>
            </a:schemeClr>
          </a:solidFill>
          <a:effectLst>
            <a:glow rad="228600">
              <a:schemeClr val="accent1">
                <a:satMod val="175000"/>
                <a:alpha val="40000"/>
              </a:schemeClr>
            </a:glow>
          </a:effectLst>
        </p:spPr>
        <p:txBody>
          <a:bodyPr wrap="square" rtlCol="0">
            <a:spAutoFit/>
          </a:bodyPr>
          <a:lstStyle/>
          <a:p>
            <a:r>
              <a:rPr lang="en-US" sz="6000" b="1" dirty="0">
                <a:solidFill>
                  <a:schemeClr val="accent1">
                    <a:lumMod val="75000"/>
                  </a:schemeClr>
                </a:solidFill>
                <a:latin typeface="Arial" panose="020B0604020202020204" pitchFamily="34" charset="0"/>
                <a:cs typeface="Arial" panose="020B0604020202020204" pitchFamily="34" charset="0"/>
              </a:rPr>
              <a:t>GIÁO VIÊN: NGUYỄN THỊ THƠM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8265" y="9413627"/>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2983" y="183404"/>
            <a:ext cx="6096000" cy="914400"/>
            <a:chOff x="1509108" y="840743"/>
            <a:chExt cx="6096000" cy="1143000"/>
          </a:xfrm>
          <a:solidFill>
            <a:schemeClr val="accent5">
              <a:lumMod val="75000"/>
            </a:schemeClr>
          </a:solidFill>
        </p:grpSpPr>
        <p:sp>
          <p:nvSpPr>
            <p:cNvPr id="13" name="Flowchart: Terminator 12"/>
            <p:cNvSpPr/>
            <p:nvPr/>
          </p:nvSpPr>
          <p:spPr>
            <a:xfrm>
              <a:off x="1509108" y="840743"/>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538986" y="987956"/>
              <a:ext cx="4149469" cy="884858"/>
            </a:xfrm>
            <a:prstGeom prst="rect">
              <a:avLst/>
            </a:prstGeom>
            <a:noFill/>
            <a:ln>
              <a:noFill/>
            </a:ln>
          </p:spPr>
          <p:txBody>
            <a:bodyPr wrap="none">
              <a:spAutoFit/>
            </a:bodyPr>
            <a:lstStyle/>
            <a:p>
              <a:pPr algn="ct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?2 (SGK – tr110)</a:t>
              </a:r>
            </a:p>
          </p:txBody>
        </p:sp>
      </p:grpSp>
      <p:sp>
        <p:nvSpPr>
          <p:cNvPr id="6" name="Rectangle 5"/>
          <p:cNvSpPr/>
          <p:nvPr/>
        </p:nvSpPr>
        <p:spPr>
          <a:xfrm>
            <a:off x="677597" y="1438002"/>
            <a:ext cx="10142805" cy="1306255"/>
          </a:xfrm>
          <a:prstGeom prst="rect">
            <a:avLst/>
          </a:prstGeom>
        </p:spPr>
        <p:txBody>
          <a:bodyPr wrap="square">
            <a:spAutoFit/>
          </a:bodyPr>
          <a:lstStyle/>
          <a:p>
            <a:pPr algn="just">
              <a:lnSpc>
                <a:spcPct val="150000"/>
              </a:lnSpc>
              <a:spcAft>
                <a:spcPts val="800"/>
              </a:spcAft>
            </a:pPr>
            <a:r>
              <a:rPr lang="en-US" sz="6000" dirty="0" err="1">
                <a:latin typeface="Arial" panose="020B0604020202020204" pitchFamily="34" charset="0"/>
                <a:ea typeface="Calibri" panose="020F0502020204030204" pitchFamily="34" charset="0"/>
                <a:cs typeface="Arial" panose="020B0604020202020204" pitchFamily="34" charset="0"/>
              </a:rPr>
              <a:t>Tìm</a:t>
            </a:r>
            <a:r>
              <a:rPr lang="en-US" sz="6000" dirty="0">
                <a:latin typeface="Arial" panose="020B0604020202020204" pitchFamily="34" charset="0"/>
                <a:ea typeface="Calibri" panose="020F0502020204030204" pitchFamily="34" charset="0"/>
                <a:cs typeface="Arial" panose="020B0604020202020204" pitchFamily="34" charset="0"/>
              </a:rPr>
              <a:t> </a:t>
            </a:r>
            <a:r>
              <a:rPr lang="en-US" sz="6000" dirty="0" err="1">
                <a:latin typeface="Arial" panose="020B0604020202020204" pitchFamily="34" charset="0"/>
                <a:ea typeface="Calibri" panose="020F0502020204030204" pitchFamily="34" charset="0"/>
                <a:cs typeface="Arial" panose="020B0604020202020204" pitchFamily="34" charset="0"/>
              </a:rPr>
              <a:t>số</a:t>
            </a:r>
            <a:r>
              <a:rPr lang="en-US" sz="6000" dirty="0">
                <a:latin typeface="Arial" panose="020B0604020202020204" pitchFamily="34" charset="0"/>
                <a:ea typeface="Calibri" panose="020F0502020204030204" pitchFamily="34" charset="0"/>
                <a:cs typeface="Arial" panose="020B0604020202020204" pitchFamily="34" charset="0"/>
              </a:rPr>
              <a:t> </a:t>
            </a:r>
            <a:r>
              <a:rPr lang="en-US" sz="6000" dirty="0" err="1">
                <a:latin typeface="Arial" panose="020B0604020202020204" pitchFamily="34" charset="0"/>
                <a:ea typeface="Calibri" panose="020F0502020204030204" pitchFamily="34" charset="0"/>
                <a:cs typeface="Arial" panose="020B0604020202020204" pitchFamily="34" charset="0"/>
              </a:rPr>
              <a:t>đo</a:t>
            </a:r>
            <a:r>
              <a:rPr lang="en-US" sz="6000" dirty="0">
                <a:latin typeface="Arial" panose="020B0604020202020204" pitchFamily="34" charset="0"/>
                <a:ea typeface="Calibri" panose="020F0502020204030204" pitchFamily="34" charset="0"/>
                <a:cs typeface="Arial" panose="020B0604020202020204" pitchFamily="34" charset="0"/>
              </a:rPr>
              <a:t> x </a:t>
            </a:r>
            <a:r>
              <a:rPr lang="en-US" sz="6000" dirty="0" err="1">
                <a:latin typeface="Arial" panose="020B0604020202020204" pitchFamily="34" charset="0"/>
                <a:ea typeface="Calibri" panose="020F0502020204030204" pitchFamily="34" charset="0"/>
                <a:cs typeface="Arial" panose="020B0604020202020204" pitchFamily="34" charset="0"/>
              </a:rPr>
              <a:t>trong</a:t>
            </a:r>
            <a:r>
              <a:rPr lang="en-US" sz="6000" dirty="0">
                <a:latin typeface="Arial" panose="020B0604020202020204" pitchFamily="34" charset="0"/>
                <a:ea typeface="Calibri" panose="020F0502020204030204" pitchFamily="34" charset="0"/>
                <a:cs typeface="Arial" panose="020B0604020202020204" pitchFamily="34" charset="0"/>
              </a:rPr>
              <a:t> </a:t>
            </a:r>
            <a:r>
              <a:rPr lang="en-US" sz="6000" dirty="0" err="1">
                <a:latin typeface="Arial" panose="020B0604020202020204" pitchFamily="34" charset="0"/>
                <a:ea typeface="Calibri" panose="020F0502020204030204" pitchFamily="34" charset="0"/>
                <a:cs typeface="Arial" panose="020B0604020202020204" pitchFamily="34" charset="0"/>
              </a:rPr>
              <a:t>Hình</a:t>
            </a:r>
            <a:r>
              <a:rPr lang="en-US" sz="6000" dirty="0">
                <a:latin typeface="Arial" panose="020B0604020202020204" pitchFamily="34" charset="0"/>
                <a:ea typeface="Calibri" panose="020F0502020204030204" pitchFamily="34" charset="0"/>
                <a:cs typeface="Arial" panose="020B0604020202020204" pitchFamily="34" charset="0"/>
              </a:rPr>
              <a:t> 115.</a:t>
            </a:r>
            <a:endParaRPr lang="en-US" sz="6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8" name="Google Shape;631;p26">
            <a:extLst>
              <a:ext uri="{FF2B5EF4-FFF2-40B4-BE49-F238E27FC236}">
                <a16:creationId xmlns:a16="http://schemas.microsoft.com/office/drawing/2014/main" id="{9762E55E-010B-4763-B2AE-52DEAD6FF910}"/>
              </a:ext>
            </a:extLst>
          </p:cNvPr>
          <p:cNvGrpSpPr/>
          <p:nvPr/>
        </p:nvGrpSpPr>
        <p:grpSpPr>
          <a:xfrm>
            <a:off x="14473435" y="6747506"/>
            <a:ext cx="2888485" cy="2666282"/>
            <a:chOff x="1339725" y="238075"/>
            <a:chExt cx="2758000" cy="2769525"/>
          </a:xfrm>
        </p:grpSpPr>
        <p:sp>
          <p:nvSpPr>
            <p:cNvPr id="19"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CB6A537B-203D-1EEA-66F7-C0518FE95721}"/>
              </a:ext>
            </a:extLst>
          </p:cNvPr>
          <p:cNvPicPr>
            <a:picLocks noChangeAspect="1"/>
          </p:cNvPicPr>
          <p:nvPr/>
        </p:nvPicPr>
        <p:blipFill rotWithShape="1">
          <a:blip r:embed="rId2"/>
          <a:srcRect l="67949" t="39886" r="5449" b="17000"/>
          <a:stretch/>
        </p:blipFill>
        <p:spPr bwMode="auto">
          <a:xfrm>
            <a:off x="5809512" y="2848792"/>
            <a:ext cx="7129979" cy="65000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521604" y="600896"/>
            <a:ext cx="17160200" cy="2308324"/>
          </a:xfrm>
          <a:prstGeom prst="rect">
            <a:avLst/>
          </a:prstGeom>
          <a:noFill/>
          <a:ln w="38100" algn="ctr">
            <a:solidFill>
              <a:srgbClr val="660066"/>
            </a:solidFill>
            <a:miter lim="800000"/>
            <a:headEnd/>
            <a:tailEnd/>
          </a:ln>
          <a:effectLst/>
        </p:spPr>
        <p:txBody>
          <a:bodyPr wrap="square">
            <a:spAutoFit/>
          </a:bodyPr>
          <a:lstStyle/>
          <a:p>
            <a:pPr algn="just">
              <a:spcBef>
                <a:spcPct val="50000"/>
              </a:spcBef>
            </a:pPr>
            <a:r>
              <a:rPr lang="en-US" sz="4800" b="1" u="sng" dirty="0" err="1">
                <a:solidFill>
                  <a:srgbClr val="FF0000"/>
                </a:solidFill>
                <a:latin typeface="Times New Roman" pitchFamily="18" charset="0"/>
              </a:rPr>
              <a:t>Nhiệm</a:t>
            </a:r>
            <a:r>
              <a:rPr lang="en-US" sz="4800" b="1" u="sng" dirty="0">
                <a:solidFill>
                  <a:srgbClr val="FF0000"/>
                </a:solidFill>
                <a:latin typeface="Times New Roman" pitchFamily="18" charset="0"/>
              </a:rPr>
              <a:t> </a:t>
            </a:r>
            <a:r>
              <a:rPr lang="en-US" sz="4800" b="1" u="sng" dirty="0" err="1">
                <a:solidFill>
                  <a:srgbClr val="FF0000"/>
                </a:solidFill>
                <a:latin typeface="Times New Roman" pitchFamily="18" charset="0"/>
              </a:rPr>
              <a:t>vụ</a:t>
            </a:r>
            <a:r>
              <a:rPr lang="en-US" sz="4800" b="1" u="sng" dirty="0">
                <a:solidFill>
                  <a:srgbClr val="FF0000"/>
                </a:solidFill>
                <a:latin typeface="Times New Roman" pitchFamily="18" charset="0"/>
              </a:rPr>
              <a:t> </a:t>
            </a:r>
            <a:r>
              <a:rPr lang="en-US" sz="4800" b="1" u="sng" dirty="0" err="1">
                <a:solidFill>
                  <a:srgbClr val="FF0000"/>
                </a:solidFill>
                <a:latin typeface="Times New Roman" pitchFamily="18" charset="0"/>
              </a:rPr>
              <a:t>giao</a:t>
            </a:r>
            <a:r>
              <a:rPr lang="en-US" sz="4800" b="1" u="sng" dirty="0">
                <a:solidFill>
                  <a:srgbClr val="FF0000"/>
                </a:solidFill>
                <a:latin typeface="Times New Roman" pitchFamily="18" charset="0"/>
              </a:rPr>
              <a:t> </a:t>
            </a:r>
            <a:r>
              <a:rPr lang="en-US" sz="4800" b="1" u="sng" dirty="0" err="1">
                <a:solidFill>
                  <a:srgbClr val="FF0000"/>
                </a:solidFill>
                <a:latin typeface="Times New Roman" pitchFamily="18" charset="0"/>
              </a:rPr>
              <a:t>buổi</a:t>
            </a:r>
            <a:r>
              <a:rPr lang="en-US" sz="4800" b="1" u="sng" dirty="0">
                <a:solidFill>
                  <a:srgbClr val="FF0000"/>
                </a:solidFill>
                <a:latin typeface="Times New Roman" pitchFamily="18" charset="0"/>
              </a:rPr>
              <a:t> </a:t>
            </a:r>
            <a:r>
              <a:rPr lang="en-US" sz="4800" b="1" u="sng" dirty="0" err="1">
                <a:solidFill>
                  <a:srgbClr val="FF0000"/>
                </a:solidFill>
                <a:latin typeface="Times New Roman" pitchFamily="18" charset="0"/>
              </a:rPr>
              <a:t>trước</a:t>
            </a:r>
            <a:r>
              <a:rPr lang="en-US" sz="4800" b="1" i="1" dirty="0">
                <a:solidFill>
                  <a:srgbClr val="FF0000"/>
                </a:solidFill>
                <a:latin typeface="Times New Roman" pitchFamily="18" charset="0"/>
              </a:rPr>
              <a:t>: </a:t>
            </a:r>
            <a:r>
              <a:rPr lang="en-US" sz="4800" b="1" i="1" dirty="0" err="1">
                <a:solidFill>
                  <a:schemeClr val="accent1">
                    <a:lumMod val="50000"/>
                  </a:schemeClr>
                </a:solidFill>
                <a:latin typeface="Times New Roman" pitchFamily="18" charset="0"/>
              </a:rPr>
              <a:t>Kiểm</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tra</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xem</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giao</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điểm</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ba</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đường</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phân</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giác</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của</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một</a:t>
            </a:r>
            <a:r>
              <a:rPr lang="en-US" sz="4800" b="1" i="1" dirty="0">
                <a:solidFill>
                  <a:schemeClr val="accent1">
                    <a:lumMod val="50000"/>
                  </a:schemeClr>
                </a:solidFill>
                <a:latin typeface="Times New Roman" pitchFamily="18" charset="0"/>
              </a:rPr>
              <a:t> tam </a:t>
            </a:r>
            <a:r>
              <a:rPr lang="en-US" sz="4800" b="1" i="1" dirty="0" err="1">
                <a:solidFill>
                  <a:schemeClr val="accent1">
                    <a:lumMod val="50000"/>
                  </a:schemeClr>
                </a:solidFill>
                <a:latin typeface="Times New Roman" pitchFamily="18" charset="0"/>
              </a:rPr>
              <a:t>giác</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có</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cách</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đều</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ba</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cạnh</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của</a:t>
            </a:r>
            <a:r>
              <a:rPr lang="en-US" sz="4800" b="1" i="1" dirty="0">
                <a:solidFill>
                  <a:schemeClr val="accent1">
                    <a:lumMod val="50000"/>
                  </a:schemeClr>
                </a:solidFill>
                <a:latin typeface="Times New Roman" pitchFamily="18" charset="0"/>
              </a:rPr>
              <a:t> tam </a:t>
            </a:r>
            <a:r>
              <a:rPr lang="en-US" sz="4800" b="1" i="1" dirty="0" err="1">
                <a:solidFill>
                  <a:schemeClr val="accent1">
                    <a:lumMod val="50000"/>
                  </a:schemeClr>
                </a:solidFill>
                <a:latin typeface="Times New Roman" pitchFamily="18" charset="0"/>
              </a:rPr>
              <a:t>giác</a:t>
            </a:r>
            <a:r>
              <a:rPr lang="en-US" sz="4800" b="1" i="1" dirty="0">
                <a:solidFill>
                  <a:schemeClr val="accent1">
                    <a:lumMod val="50000"/>
                  </a:schemeClr>
                </a:solidFill>
                <a:latin typeface="Times New Roman" pitchFamily="18" charset="0"/>
              </a:rPr>
              <a:t> </a:t>
            </a:r>
            <a:r>
              <a:rPr lang="en-US" sz="4800" b="1" i="1" dirty="0" err="1">
                <a:solidFill>
                  <a:schemeClr val="accent1">
                    <a:lumMod val="50000"/>
                  </a:schemeClr>
                </a:solidFill>
                <a:latin typeface="Times New Roman" pitchFamily="18" charset="0"/>
              </a:rPr>
              <a:t>đó</a:t>
            </a:r>
            <a:r>
              <a:rPr lang="en-US" sz="4800" b="1" i="1" dirty="0">
                <a:solidFill>
                  <a:schemeClr val="accent1">
                    <a:lumMod val="50000"/>
                  </a:schemeClr>
                </a:solidFill>
                <a:latin typeface="Times New Roman" pitchFamily="18" charset="0"/>
              </a:rPr>
              <a:t> hay </a:t>
            </a:r>
            <a:r>
              <a:rPr lang="en-US" sz="4800" b="1" i="1" dirty="0" err="1">
                <a:solidFill>
                  <a:schemeClr val="accent1">
                    <a:lumMod val="50000"/>
                  </a:schemeClr>
                </a:solidFill>
                <a:latin typeface="Times New Roman" pitchFamily="18" charset="0"/>
              </a:rPr>
              <a:t>không</a:t>
            </a:r>
            <a:r>
              <a:rPr lang="en-US" sz="4800" b="1" i="1" dirty="0">
                <a:solidFill>
                  <a:schemeClr val="accent1">
                    <a:lumMod val="50000"/>
                  </a:schemeClr>
                </a:solidFill>
                <a:latin typeface="Times New Roman" pitchFamily="18" charset="0"/>
              </a:rPr>
              <a:t>?</a:t>
            </a:r>
            <a:endParaRPr lang="en-US" sz="4200" b="1" i="1" dirty="0">
              <a:solidFill>
                <a:schemeClr val="accent1">
                  <a:lumMod val="50000"/>
                </a:schemeClr>
              </a:solidFill>
              <a:latin typeface="Times New Roman" pitchFamily="18" charset="0"/>
            </a:endParaRPr>
          </a:p>
        </p:txBody>
      </p:sp>
      <p:grpSp>
        <p:nvGrpSpPr>
          <p:cNvPr id="4" name="Group 39"/>
          <p:cNvGrpSpPr>
            <a:grpSpLocks/>
          </p:cNvGrpSpPr>
          <p:nvPr/>
        </p:nvGrpSpPr>
        <p:grpSpPr bwMode="auto">
          <a:xfrm>
            <a:off x="5029200" y="4457700"/>
            <a:ext cx="7543800" cy="5311380"/>
            <a:chOff x="3227" y="1151"/>
            <a:chExt cx="2497" cy="1662"/>
          </a:xfrm>
        </p:grpSpPr>
        <p:sp>
          <p:nvSpPr>
            <p:cNvPr id="69637" name="Text Box 5"/>
            <p:cNvSpPr txBox="1">
              <a:spLocks noChangeArrowheads="1"/>
            </p:cNvSpPr>
            <p:nvPr/>
          </p:nvSpPr>
          <p:spPr bwMode="auto">
            <a:xfrm>
              <a:off x="3730" y="1151"/>
              <a:ext cx="284" cy="231"/>
            </a:xfrm>
            <a:prstGeom prst="rect">
              <a:avLst/>
            </a:prstGeom>
            <a:noFill/>
            <a:ln w="9525" algn="ctr">
              <a:noFill/>
              <a:miter lim="800000"/>
              <a:headEnd/>
              <a:tailEnd/>
            </a:ln>
            <a:effectLst/>
          </p:spPr>
          <p:txBody>
            <a:bodyPr>
              <a:spAutoFit/>
            </a:bodyPr>
            <a:lstStyle/>
            <a:p>
              <a:pPr>
                <a:spcBef>
                  <a:spcPct val="50000"/>
                </a:spcBef>
              </a:pPr>
              <a:r>
                <a:rPr lang="en-US" sz="4200" dirty="0">
                  <a:solidFill>
                    <a:srgbClr val="0000FF"/>
                  </a:solidFill>
                </a:rPr>
                <a:t>A</a:t>
              </a:r>
            </a:p>
          </p:txBody>
        </p:sp>
        <p:sp>
          <p:nvSpPr>
            <p:cNvPr id="69638" name="Text Box 6"/>
            <p:cNvSpPr txBox="1">
              <a:spLocks noChangeArrowheads="1"/>
            </p:cNvSpPr>
            <p:nvPr/>
          </p:nvSpPr>
          <p:spPr bwMode="auto">
            <a:xfrm>
              <a:off x="3227" y="2582"/>
              <a:ext cx="284" cy="231"/>
            </a:xfrm>
            <a:prstGeom prst="rect">
              <a:avLst/>
            </a:prstGeom>
            <a:noFill/>
            <a:ln w="9525" algn="ctr">
              <a:noFill/>
              <a:miter lim="800000"/>
              <a:headEnd/>
              <a:tailEnd/>
            </a:ln>
            <a:effectLst/>
          </p:spPr>
          <p:txBody>
            <a:bodyPr>
              <a:spAutoFit/>
            </a:bodyPr>
            <a:lstStyle/>
            <a:p>
              <a:pPr>
                <a:spcBef>
                  <a:spcPct val="50000"/>
                </a:spcBef>
              </a:pPr>
              <a:r>
                <a:rPr lang="en-US" sz="4200" dirty="0">
                  <a:solidFill>
                    <a:srgbClr val="0000FF"/>
                  </a:solidFill>
                </a:rPr>
                <a:t>B</a:t>
              </a:r>
            </a:p>
          </p:txBody>
        </p:sp>
        <p:sp>
          <p:nvSpPr>
            <p:cNvPr id="69639" name="Text Box 7"/>
            <p:cNvSpPr txBox="1">
              <a:spLocks noChangeArrowheads="1"/>
            </p:cNvSpPr>
            <p:nvPr/>
          </p:nvSpPr>
          <p:spPr bwMode="auto">
            <a:xfrm>
              <a:off x="5481" y="2568"/>
              <a:ext cx="243" cy="231"/>
            </a:xfrm>
            <a:prstGeom prst="rect">
              <a:avLst/>
            </a:prstGeom>
            <a:noFill/>
            <a:ln w="9525" algn="ctr">
              <a:noFill/>
              <a:miter lim="800000"/>
              <a:headEnd/>
              <a:tailEnd/>
            </a:ln>
            <a:effectLst/>
          </p:spPr>
          <p:txBody>
            <a:bodyPr>
              <a:spAutoFit/>
            </a:bodyPr>
            <a:lstStyle/>
            <a:p>
              <a:pPr>
                <a:spcBef>
                  <a:spcPct val="50000"/>
                </a:spcBef>
              </a:pPr>
              <a:r>
                <a:rPr lang="en-US" sz="4200" dirty="0">
                  <a:solidFill>
                    <a:srgbClr val="0000FF"/>
                  </a:solidFill>
                </a:rPr>
                <a:t>C</a:t>
              </a:r>
            </a:p>
          </p:txBody>
        </p:sp>
        <p:grpSp>
          <p:nvGrpSpPr>
            <p:cNvPr id="5" name="Group 8"/>
            <p:cNvGrpSpPr>
              <a:grpSpLocks/>
            </p:cNvGrpSpPr>
            <p:nvPr/>
          </p:nvGrpSpPr>
          <p:grpSpPr bwMode="auto">
            <a:xfrm>
              <a:off x="3383" y="1449"/>
              <a:ext cx="2202" cy="1110"/>
              <a:chOff x="3191" y="1769"/>
              <a:chExt cx="2202" cy="1110"/>
            </a:xfrm>
          </p:grpSpPr>
          <p:sp>
            <p:nvSpPr>
              <p:cNvPr id="69641" name="AutoShape 9"/>
              <p:cNvSpPr>
                <a:spLocks noChangeArrowheads="1"/>
              </p:cNvSpPr>
              <p:nvPr/>
            </p:nvSpPr>
            <p:spPr bwMode="auto">
              <a:xfrm>
                <a:off x="3191" y="1769"/>
                <a:ext cx="2202" cy="1110"/>
              </a:xfrm>
              <a:prstGeom prst="triangle">
                <a:avLst>
                  <a:gd name="adj" fmla="val 23088"/>
                </a:avLst>
              </a:prstGeom>
              <a:noFill/>
              <a:ln w="25400" algn="ctr">
                <a:solidFill>
                  <a:srgbClr val="000000"/>
                </a:solidFill>
                <a:miter lim="800000"/>
                <a:headEnd/>
                <a:tailEnd/>
              </a:ln>
              <a:effectLst/>
            </p:spPr>
            <p:txBody>
              <a:bodyPr wrap="none" anchor="ctr"/>
              <a:lstStyle/>
              <a:p>
                <a:endParaRPr lang="en-US" sz="2700"/>
              </a:p>
            </p:txBody>
          </p:sp>
          <p:sp>
            <p:nvSpPr>
              <p:cNvPr id="69642" name="Line 10"/>
              <p:cNvSpPr>
                <a:spLocks noChangeShapeType="1"/>
              </p:cNvSpPr>
              <p:nvPr/>
            </p:nvSpPr>
            <p:spPr bwMode="auto">
              <a:xfrm>
                <a:off x="3698" y="1778"/>
                <a:ext cx="203" cy="656"/>
              </a:xfrm>
              <a:prstGeom prst="line">
                <a:avLst/>
              </a:prstGeom>
              <a:noFill/>
              <a:ln w="25400">
                <a:solidFill>
                  <a:srgbClr val="000000"/>
                </a:solidFill>
                <a:prstDash val="dash"/>
                <a:round/>
                <a:headEnd/>
                <a:tailEnd/>
              </a:ln>
              <a:effectLst/>
            </p:spPr>
            <p:txBody>
              <a:bodyPr/>
              <a:lstStyle/>
              <a:p>
                <a:endParaRPr lang="en-US" sz="2700"/>
              </a:p>
            </p:txBody>
          </p:sp>
          <p:sp>
            <p:nvSpPr>
              <p:cNvPr id="69643" name="Line 11"/>
              <p:cNvSpPr>
                <a:spLocks noChangeShapeType="1"/>
              </p:cNvSpPr>
              <p:nvPr/>
            </p:nvSpPr>
            <p:spPr bwMode="auto">
              <a:xfrm flipV="1">
                <a:off x="3197" y="2160"/>
                <a:ext cx="1109" cy="715"/>
              </a:xfrm>
              <a:prstGeom prst="line">
                <a:avLst/>
              </a:prstGeom>
              <a:noFill/>
              <a:ln w="25400">
                <a:solidFill>
                  <a:srgbClr val="000000"/>
                </a:solidFill>
                <a:prstDash val="dash"/>
                <a:round/>
                <a:headEnd/>
                <a:tailEnd/>
              </a:ln>
              <a:effectLst/>
            </p:spPr>
            <p:txBody>
              <a:bodyPr/>
              <a:lstStyle/>
              <a:p>
                <a:endParaRPr lang="en-US" sz="2700" dirty="0"/>
              </a:p>
            </p:txBody>
          </p:sp>
          <p:sp>
            <p:nvSpPr>
              <p:cNvPr id="69644" name="Line 12"/>
              <p:cNvSpPr>
                <a:spLocks noChangeShapeType="1"/>
              </p:cNvSpPr>
              <p:nvPr/>
            </p:nvSpPr>
            <p:spPr bwMode="auto">
              <a:xfrm flipH="1" flipV="1">
                <a:off x="3460" y="2300"/>
                <a:ext cx="1921" cy="575"/>
              </a:xfrm>
              <a:prstGeom prst="line">
                <a:avLst/>
              </a:prstGeom>
              <a:noFill/>
              <a:ln w="25400">
                <a:solidFill>
                  <a:srgbClr val="000000"/>
                </a:solidFill>
                <a:prstDash val="dash"/>
                <a:round/>
                <a:headEnd/>
                <a:tailEnd/>
              </a:ln>
              <a:effectLst/>
            </p:spPr>
            <p:txBody>
              <a:bodyPr/>
              <a:lstStyle/>
              <a:p>
                <a:endParaRPr lang="en-US" sz="2700"/>
              </a:p>
            </p:txBody>
          </p:sp>
          <p:sp>
            <p:nvSpPr>
              <p:cNvPr id="69645" name="Line 13"/>
              <p:cNvSpPr>
                <a:spLocks noChangeShapeType="1"/>
              </p:cNvSpPr>
              <p:nvPr/>
            </p:nvSpPr>
            <p:spPr bwMode="auto">
              <a:xfrm flipV="1">
                <a:off x="3902" y="2073"/>
                <a:ext cx="265" cy="356"/>
              </a:xfrm>
              <a:prstGeom prst="line">
                <a:avLst/>
              </a:prstGeom>
              <a:noFill/>
              <a:ln w="38100">
                <a:solidFill>
                  <a:srgbClr val="FF0000"/>
                </a:solidFill>
                <a:round/>
                <a:headEnd/>
                <a:tailEnd/>
              </a:ln>
              <a:effectLst/>
            </p:spPr>
            <p:txBody>
              <a:bodyPr/>
              <a:lstStyle/>
              <a:p>
                <a:endParaRPr lang="en-US" sz="2700"/>
              </a:p>
            </p:txBody>
          </p:sp>
          <p:sp>
            <p:nvSpPr>
              <p:cNvPr id="69646" name="Line 14"/>
              <p:cNvSpPr>
                <a:spLocks noChangeShapeType="1"/>
              </p:cNvSpPr>
              <p:nvPr/>
            </p:nvSpPr>
            <p:spPr bwMode="auto">
              <a:xfrm flipH="1" flipV="1">
                <a:off x="3903" y="2424"/>
                <a:ext cx="13" cy="447"/>
              </a:xfrm>
              <a:prstGeom prst="line">
                <a:avLst/>
              </a:prstGeom>
              <a:noFill/>
              <a:ln w="38100">
                <a:solidFill>
                  <a:srgbClr val="FF0000"/>
                </a:solidFill>
                <a:round/>
                <a:headEnd/>
                <a:tailEnd/>
              </a:ln>
              <a:effectLst/>
            </p:spPr>
            <p:txBody>
              <a:bodyPr/>
              <a:lstStyle/>
              <a:p>
                <a:endParaRPr lang="en-US" sz="2700"/>
              </a:p>
            </p:txBody>
          </p:sp>
          <p:sp>
            <p:nvSpPr>
              <p:cNvPr id="69647" name="Line 15"/>
              <p:cNvSpPr>
                <a:spLocks noChangeShapeType="1"/>
              </p:cNvSpPr>
              <p:nvPr/>
            </p:nvSpPr>
            <p:spPr bwMode="auto">
              <a:xfrm>
                <a:off x="3479" y="2247"/>
                <a:ext cx="419" cy="182"/>
              </a:xfrm>
              <a:prstGeom prst="line">
                <a:avLst/>
              </a:prstGeom>
              <a:noFill/>
              <a:ln w="38100">
                <a:solidFill>
                  <a:srgbClr val="FF0000"/>
                </a:solidFill>
                <a:round/>
                <a:headEnd/>
                <a:tailEnd/>
              </a:ln>
              <a:effectLst/>
            </p:spPr>
            <p:txBody>
              <a:bodyPr/>
              <a:lstStyle/>
              <a:p>
                <a:endParaRPr lang="en-US" sz="2700"/>
              </a:p>
            </p:txBody>
          </p:sp>
          <p:sp>
            <p:nvSpPr>
              <p:cNvPr id="69648" name="Rectangle 16"/>
              <p:cNvSpPr>
                <a:spLocks noChangeArrowheads="1"/>
              </p:cNvSpPr>
              <p:nvPr/>
            </p:nvSpPr>
            <p:spPr bwMode="auto">
              <a:xfrm>
                <a:off x="3916" y="2799"/>
                <a:ext cx="76" cy="76"/>
              </a:xfrm>
              <a:prstGeom prst="rect">
                <a:avLst/>
              </a:prstGeom>
              <a:noFill/>
              <a:ln w="38100" algn="ctr">
                <a:solidFill>
                  <a:srgbClr val="FF0000"/>
                </a:solidFill>
                <a:miter lim="800000"/>
                <a:headEnd/>
                <a:tailEnd/>
              </a:ln>
              <a:effectLst/>
            </p:spPr>
            <p:txBody>
              <a:bodyPr wrap="none" anchor="ctr"/>
              <a:lstStyle/>
              <a:p>
                <a:endParaRPr lang="en-US" sz="2700"/>
              </a:p>
            </p:txBody>
          </p:sp>
          <p:sp>
            <p:nvSpPr>
              <p:cNvPr id="69649" name="Rectangle 17"/>
              <p:cNvSpPr>
                <a:spLocks noChangeArrowheads="1"/>
              </p:cNvSpPr>
              <p:nvPr/>
            </p:nvSpPr>
            <p:spPr bwMode="auto">
              <a:xfrm rot="2145078">
                <a:off x="4136" y="2088"/>
                <a:ext cx="76" cy="76"/>
              </a:xfrm>
              <a:prstGeom prst="rect">
                <a:avLst/>
              </a:prstGeom>
              <a:noFill/>
              <a:ln w="38100" algn="ctr">
                <a:solidFill>
                  <a:srgbClr val="FF0000"/>
                </a:solidFill>
                <a:miter lim="800000"/>
                <a:headEnd/>
                <a:tailEnd/>
              </a:ln>
              <a:effectLst/>
            </p:spPr>
            <p:txBody>
              <a:bodyPr wrap="none" anchor="ctr"/>
              <a:lstStyle/>
              <a:p>
                <a:endParaRPr lang="en-US" sz="2700"/>
              </a:p>
            </p:txBody>
          </p:sp>
          <p:sp>
            <p:nvSpPr>
              <p:cNvPr id="69650" name="Rectangle 18"/>
              <p:cNvSpPr>
                <a:spLocks noChangeArrowheads="1"/>
              </p:cNvSpPr>
              <p:nvPr/>
            </p:nvSpPr>
            <p:spPr bwMode="auto">
              <a:xfrm rot="1323063">
                <a:off x="3495" y="2188"/>
                <a:ext cx="76" cy="76"/>
              </a:xfrm>
              <a:prstGeom prst="rect">
                <a:avLst/>
              </a:prstGeom>
              <a:noFill/>
              <a:ln w="38100" algn="ctr">
                <a:solidFill>
                  <a:srgbClr val="FF0000"/>
                </a:solidFill>
                <a:miter lim="800000"/>
                <a:headEnd/>
                <a:tailEnd/>
              </a:ln>
              <a:effectLst/>
            </p:spPr>
            <p:txBody>
              <a:bodyPr wrap="none" anchor="ctr"/>
              <a:lstStyle/>
              <a:p>
                <a:endParaRPr lang="en-US" sz="2700"/>
              </a:p>
            </p:txBody>
          </p:sp>
        </p:grpSp>
        <p:sp>
          <p:nvSpPr>
            <p:cNvPr id="69661" name="Text Box 29"/>
            <p:cNvSpPr txBox="1">
              <a:spLocks noChangeArrowheads="1"/>
            </p:cNvSpPr>
            <p:nvPr/>
          </p:nvSpPr>
          <p:spPr bwMode="auto">
            <a:xfrm>
              <a:off x="4291" y="1502"/>
              <a:ext cx="284" cy="231"/>
            </a:xfrm>
            <a:prstGeom prst="rect">
              <a:avLst/>
            </a:prstGeom>
            <a:noFill/>
            <a:ln w="9525" algn="ctr">
              <a:noFill/>
              <a:miter lim="800000"/>
              <a:headEnd/>
              <a:tailEnd/>
            </a:ln>
            <a:effectLst/>
          </p:spPr>
          <p:txBody>
            <a:bodyPr>
              <a:spAutoFit/>
            </a:bodyPr>
            <a:lstStyle/>
            <a:p>
              <a:pPr>
                <a:spcBef>
                  <a:spcPct val="50000"/>
                </a:spcBef>
              </a:pPr>
              <a:r>
                <a:rPr lang="en-US" sz="4200" dirty="0">
                  <a:solidFill>
                    <a:srgbClr val="0000FF"/>
                  </a:solidFill>
                </a:rPr>
                <a:t>K</a:t>
              </a:r>
            </a:p>
          </p:txBody>
        </p:sp>
        <p:sp>
          <p:nvSpPr>
            <p:cNvPr id="69662" name="Text Box 30"/>
            <p:cNvSpPr txBox="1">
              <a:spLocks noChangeArrowheads="1"/>
            </p:cNvSpPr>
            <p:nvPr/>
          </p:nvSpPr>
          <p:spPr bwMode="auto">
            <a:xfrm>
              <a:off x="3472" y="1845"/>
              <a:ext cx="284" cy="231"/>
            </a:xfrm>
            <a:prstGeom prst="rect">
              <a:avLst/>
            </a:prstGeom>
            <a:noFill/>
            <a:ln w="9525" algn="ctr">
              <a:noFill/>
              <a:miter lim="800000"/>
              <a:headEnd/>
              <a:tailEnd/>
            </a:ln>
            <a:effectLst/>
          </p:spPr>
          <p:txBody>
            <a:bodyPr>
              <a:spAutoFit/>
            </a:bodyPr>
            <a:lstStyle/>
            <a:p>
              <a:pPr>
                <a:spcBef>
                  <a:spcPct val="50000"/>
                </a:spcBef>
              </a:pPr>
              <a:r>
                <a:rPr lang="en-US" sz="4200" dirty="0">
                  <a:solidFill>
                    <a:srgbClr val="0000FF"/>
                  </a:solidFill>
                </a:rPr>
                <a:t>F</a:t>
              </a:r>
            </a:p>
          </p:txBody>
        </p:sp>
        <p:sp>
          <p:nvSpPr>
            <p:cNvPr id="69663" name="Text Box 31"/>
            <p:cNvSpPr txBox="1">
              <a:spLocks noChangeArrowheads="1"/>
            </p:cNvSpPr>
            <p:nvPr/>
          </p:nvSpPr>
          <p:spPr bwMode="auto">
            <a:xfrm>
              <a:off x="3981" y="2582"/>
              <a:ext cx="284" cy="231"/>
            </a:xfrm>
            <a:prstGeom prst="rect">
              <a:avLst/>
            </a:prstGeom>
            <a:noFill/>
            <a:ln w="9525" algn="ctr">
              <a:noFill/>
              <a:miter lim="800000"/>
              <a:headEnd/>
              <a:tailEnd/>
            </a:ln>
            <a:effectLst/>
          </p:spPr>
          <p:txBody>
            <a:bodyPr>
              <a:spAutoFit/>
            </a:bodyPr>
            <a:lstStyle/>
            <a:p>
              <a:pPr>
                <a:spcBef>
                  <a:spcPct val="50000"/>
                </a:spcBef>
              </a:pPr>
              <a:r>
                <a:rPr lang="en-US" sz="4200" dirty="0">
                  <a:solidFill>
                    <a:srgbClr val="0000FF"/>
                  </a:solidFill>
                </a:rPr>
                <a:t>H</a:t>
              </a:r>
            </a:p>
          </p:txBody>
        </p:sp>
        <p:sp>
          <p:nvSpPr>
            <p:cNvPr id="69664" name="Text Box 32"/>
            <p:cNvSpPr txBox="1">
              <a:spLocks noChangeArrowheads="1"/>
            </p:cNvSpPr>
            <p:nvPr/>
          </p:nvSpPr>
          <p:spPr bwMode="auto">
            <a:xfrm>
              <a:off x="4096" y="2131"/>
              <a:ext cx="284" cy="202"/>
            </a:xfrm>
            <a:prstGeom prst="rect">
              <a:avLst/>
            </a:prstGeom>
            <a:noFill/>
            <a:ln w="9525" algn="ctr">
              <a:noFill/>
              <a:miter lim="800000"/>
              <a:headEnd/>
              <a:tailEnd/>
            </a:ln>
            <a:effectLst/>
          </p:spPr>
          <p:txBody>
            <a:bodyPr>
              <a:spAutoFit/>
            </a:bodyPr>
            <a:lstStyle/>
            <a:p>
              <a:pPr>
                <a:spcBef>
                  <a:spcPct val="50000"/>
                </a:spcBef>
              </a:pPr>
              <a:r>
                <a:rPr lang="en-US" sz="3600" dirty="0">
                  <a:solidFill>
                    <a:srgbClr val="BA063E"/>
                  </a:solidFill>
                  <a:latin typeface="Times New Roman" pitchFamily="18" charset="0"/>
                  <a:cs typeface="Times New Roman" pitchFamily="18" charset="0"/>
                </a:rPr>
                <a:t>I</a:t>
              </a:r>
            </a:p>
          </p:txBody>
        </p:sp>
        <p:sp>
          <p:nvSpPr>
            <p:cNvPr id="69665" name="Text Box 33"/>
            <p:cNvSpPr txBox="1">
              <a:spLocks noChangeArrowheads="1"/>
            </p:cNvSpPr>
            <p:nvPr/>
          </p:nvSpPr>
          <p:spPr bwMode="auto">
            <a:xfrm>
              <a:off x="4520" y="1646"/>
              <a:ext cx="284" cy="231"/>
            </a:xfrm>
            <a:prstGeom prst="rect">
              <a:avLst/>
            </a:prstGeom>
            <a:noFill/>
            <a:ln w="9525" algn="ctr">
              <a:noFill/>
              <a:miter lim="800000"/>
              <a:headEnd/>
              <a:tailEnd/>
            </a:ln>
            <a:effectLst/>
          </p:spPr>
          <p:txBody>
            <a:bodyPr>
              <a:spAutoFit/>
            </a:bodyPr>
            <a:lstStyle/>
            <a:p>
              <a:pPr>
                <a:spcBef>
                  <a:spcPct val="50000"/>
                </a:spcBef>
              </a:pPr>
              <a:r>
                <a:rPr lang="en-US" sz="4200" dirty="0">
                  <a:solidFill>
                    <a:srgbClr val="0000FF"/>
                  </a:solidFill>
                </a:rPr>
                <a:t>E</a:t>
              </a:r>
            </a:p>
          </p:txBody>
        </p:sp>
        <p:sp>
          <p:nvSpPr>
            <p:cNvPr id="69666" name="Text Box 34"/>
            <p:cNvSpPr txBox="1">
              <a:spLocks noChangeArrowheads="1"/>
            </p:cNvSpPr>
            <p:nvPr/>
          </p:nvSpPr>
          <p:spPr bwMode="auto">
            <a:xfrm>
              <a:off x="3520" y="1660"/>
              <a:ext cx="284" cy="231"/>
            </a:xfrm>
            <a:prstGeom prst="rect">
              <a:avLst/>
            </a:prstGeom>
            <a:noFill/>
            <a:ln w="9525" algn="ctr">
              <a:noFill/>
              <a:miter lim="800000"/>
              <a:headEnd/>
              <a:tailEnd/>
            </a:ln>
            <a:effectLst/>
          </p:spPr>
          <p:txBody>
            <a:bodyPr>
              <a:spAutoFit/>
            </a:bodyPr>
            <a:lstStyle/>
            <a:p>
              <a:pPr>
                <a:spcBef>
                  <a:spcPct val="50000"/>
                </a:spcBef>
              </a:pPr>
              <a:r>
                <a:rPr lang="en-US" sz="4200" dirty="0">
                  <a:solidFill>
                    <a:srgbClr val="0000FF"/>
                  </a:solidFill>
                </a:rPr>
                <a:t>L</a:t>
              </a:r>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iterate type="lt">
                                    <p:tmPct val="0"/>
                                  </p:iterate>
                                  <p:childTnLst>
                                    <p:set>
                                      <p:cBhvr>
                                        <p:cTn id="6" dur="1" fill="hold">
                                          <p:stCondLst>
                                            <p:cond delay="0"/>
                                          </p:stCondLst>
                                        </p:cTn>
                                        <p:tgtEl>
                                          <p:spTgt spid="69636">
                                            <p:txEl>
                                              <p:pRg st="0" end="0"/>
                                            </p:txEl>
                                          </p:spTgt>
                                        </p:tgtEl>
                                        <p:attrNameLst>
                                          <p:attrName>style.visibility</p:attrName>
                                        </p:attrNameLst>
                                      </p:cBhvr>
                                      <p:to>
                                        <p:strVal val="visible"/>
                                      </p:to>
                                    </p:set>
                                    <p:animEffect transition="in" filter="wedge">
                                      <p:cBhvr>
                                        <p:cTn id="7" dur="1000"/>
                                        <p:tgtEl>
                                          <p:spTgt spid="69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044521" y="2905"/>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733800" y="541321"/>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HOẠT ĐỘNG NHÓM</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250578" y="4208560"/>
              <a:ext cx="4796230" cy="2320116"/>
            </a:xfrm>
            <a:prstGeom prst="rect">
              <a:avLst/>
            </a:prstGeom>
          </p:spPr>
          <p:txBody>
            <a:bodyPr wrap="square">
              <a:spAutoFit/>
            </a:bodyPr>
            <a:lstStyle/>
            <a:p>
              <a:pPr algn="ctr">
                <a:lnSpc>
                  <a:spcPct val="150000"/>
                </a:lnSpc>
                <a:buClr>
                  <a:srgbClr val="000000"/>
                </a:buClr>
                <a:buFont typeface="Arial"/>
                <a:buNone/>
              </a:pPr>
              <a:r>
                <a:rPr lang="pt-BR" sz="4000" b="1" kern="0" dirty="0">
                  <a:solidFill>
                    <a:srgbClr val="00B050"/>
                  </a:solidFill>
                  <a:latin typeface="Arial"/>
                  <a:ea typeface="Calibri" panose="020F0502020204030204" pitchFamily="34" charset="0"/>
                  <a:cs typeface="Times New Roman" panose="02020603050405020304" pitchFamily="18" charset="0"/>
                  <a:sym typeface="Arial"/>
                </a:rPr>
                <a:t>NHÓM 1:</a:t>
              </a:r>
            </a:p>
            <a:p>
              <a:pPr algn="ctr">
                <a:lnSpc>
                  <a:spcPct val="150000"/>
                </a:lnSpc>
                <a:buClr>
                  <a:srgbClr val="000000"/>
                </a:buClr>
                <a:buFont typeface="Arial"/>
                <a:buNone/>
              </a:pPr>
              <a:r>
                <a:rPr lang="pt-BR" sz="4000" b="1" kern="0" dirty="0">
                  <a:latin typeface="Arial"/>
                  <a:ea typeface="Calibri" panose="020F0502020204030204" pitchFamily="34" charset="0"/>
                  <a:cs typeface="Times New Roman" panose="02020603050405020304" pitchFamily="18" charset="0"/>
                  <a:sym typeface="Arial"/>
                </a:rPr>
                <a:t>Kiểm tra trực tiếp trên hình vừa gấp</a:t>
              </a:r>
            </a:p>
          </p:txBody>
        </p:sp>
      </p:grpSp>
      <p:grpSp>
        <p:nvGrpSpPr>
          <p:cNvPr id="13" name="Group 12"/>
          <p:cNvGrpSpPr/>
          <p:nvPr/>
        </p:nvGrpSpPr>
        <p:grpSpPr>
          <a:xfrm>
            <a:off x="6402065" y="3137742"/>
            <a:ext cx="5443459" cy="5052722"/>
            <a:chOff x="6819403" y="3502305"/>
            <a:chExt cx="5443459" cy="5052722"/>
          </a:xfrm>
        </p:grpSpPr>
        <p:grpSp>
          <p:nvGrpSpPr>
            <p:cNvPr id="14" name="Group 3"/>
            <p:cNvGrpSpPr/>
            <p:nvPr/>
          </p:nvGrpSpPr>
          <p:grpSpPr>
            <a:xfrm>
              <a:off x="6819403" y="3502305"/>
              <a:ext cx="5443459" cy="5052722"/>
              <a:chOff x="-16302" y="-37196"/>
              <a:chExt cx="3202035" cy="3695057"/>
            </a:xfrm>
          </p:grpSpPr>
          <p:sp>
            <p:nvSpPr>
              <p:cNvPr id="20" name="Freeform 4"/>
              <p:cNvSpPr/>
              <p:nvPr/>
            </p:nvSpPr>
            <p:spPr>
              <a:xfrm>
                <a:off x="-16302" y="-37196"/>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81233" y="4673132"/>
              <a:ext cx="4831972" cy="290214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b="1" kern="0" dirty="0">
                  <a:solidFill>
                    <a:srgbClr val="00B050"/>
                  </a:solidFill>
                  <a:latin typeface="Arial"/>
                  <a:ea typeface="Calibri" panose="020F0502020204030204" pitchFamily="34" charset="0"/>
                  <a:cs typeface="Times New Roman" panose="02020603050405020304" pitchFamily="18" charset="0"/>
                  <a:sym typeface="Arial"/>
                </a:rPr>
                <a:t>NHÓM 2:</a:t>
              </a:r>
            </a:p>
            <a:p>
              <a:pPr algn="ctr">
                <a:lnSpc>
                  <a:spcPct val="150000"/>
                </a:lnSpc>
                <a:spcBef>
                  <a:spcPts val="600"/>
                </a:spcBef>
                <a:spcAft>
                  <a:spcPts val="600"/>
                </a:spcAft>
                <a:buClr>
                  <a:srgbClr val="000000"/>
                </a:buClr>
                <a:buFont typeface="Arial"/>
                <a:buNone/>
              </a:pPr>
              <a:r>
                <a:rPr lang="pt-BR" sz="4000" b="1" kern="0" dirty="0">
                  <a:latin typeface="Arial"/>
                  <a:ea typeface="Calibri" panose="020F0502020204030204" pitchFamily="34" charset="0"/>
                  <a:cs typeface="Times New Roman" panose="02020603050405020304" pitchFamily="18" charset="0"/>
                  <a:sym typeface="Arial"/>
                </a:rPr>
                <a:t>Kiểm tra trực tiếp trên máy tính </a:t>
              </a:r>
            </a:p>
          </p:txBody>
        </p:sp>
      </p:grpSp>
      <p:grpSp>
        <p:nvGrpSpPr>
          <p:cNvPr id="22" name="Group 21"/>
          <p:cNvGrpSpPr/>
          <p:nvPr/>
        </p:nvGrpSpPr>
        <p:grpSpPr>
          <a:xfrm>
            <a:off x="12328878" y="3162300"/>
            <a:ext cx="5445972" cy="5013608"/>
            <a:chOff x="12644694" y="3479846"/>
            <a:chExt cx="5445972"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720935" y="4696737"/>
              <a:ext cx="5369731" cy="1714321"/>
            </a:xfrm>
            <a:prstGeom prst="rect">
              <a:avLst/>
            </a:prstGeom>
          </p:spPr>
          <p:txBody>
            <a:bodyPr wrap="square">
              <a:spAutoFit/>
            </a:bodyPr>
            <a:lstStyle/>
            <a:p>
              <a:pPr algn="ctr">
                <a:lnSpc>
                  <a:spcPct val="150000"/>
                </a:lnSpc>
                <a:buClr>
                  <a:srgbClr val="000000"/>
                </a:buClr>
                <a:buFont typeface="Arial"/>
                <a:buNone/>
              </a:pPr>
              <a:r>
                <a:rPr lang="en-US" sz="4000" b="1" kern="0" dirty="0">
                  <a:solidFill>
                    <a:srgbClr val="00B050"/>
                  </a:solidFill>
                  <a:latin typeface="Arial"/>
                  <a:ea typeface="Calibri" panose="020F0502020204030204" pitchFamily="34" charset="0"/>
                  <a:cs typeface="Times New Roman" panose="02020603050405020304" pitchFamily="18" charset="0"/>
                  <a:sym typeface="Arial"/>
                </a:rPr>
                <a:t>NHÓM 3+4:</a:t>
              </a:r>
            </a:p>
            <a:p>
              <a:pPr algn="ctr">
                <a:lnSpc>
                  <a:spcPct val="150000"/>
                </a:lnSpc>
                <a:buClr>
                  <a:srgbClr val="000000"/>
                </a:buClr>
                <a:buFont typeface="Arial"/>
                <a:buNone/>
              </a:pPr>
              <a:r>
                <a:rPr lang="en-US" sz="4000" b="1" kern="0" dirty="0" err="1">
                  <a:latin typeface="Arial"/>
                  <a:ea typeface="Calibri" panose="020F0502020204030204" pitchFamily="34" charset="0"/>
                  <a:cs typeface="Times New Roman" panose="02020603050405020304" pitchFamily="18" charset="0"/>
                  <a:sym typeface="Arial"/>
                </a:rPr>
                <a:t>Suy</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luận</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Toán</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học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7731325" y="2695241"/>
            <a:ext cx="6357938" cy="4957763"/>
          </a:xfrm>
          <a:prstGeom prst="rect">
            <a:avLst/>
          </a:prstGeom>
          <a:noFill/>
        </p:spPr>
      </p:pic>
      <p:pic>
        <p:nvPicPr>
          <p:cNvPr id="17411" name="Picture 3"/>
          <p:cNvPicPr>
            <a:picLocks noChangeAspect="1" noChangeArrowheads="1"/>
          </p:cNvPicPr>
          <p:nvPr/>
        </p:nvPicPr>
        <p:blipFill>
          <a:blip r:embed="rId3" cstate="print"/>
          <a:srcRect/>
          <a:stretch>
            <a:fillRect/>
          </a:stretch>
        </p:blipFill>
        <p:spPr bwMode="auto">
          <a:xfrm>
            <a:off x="7745612" y="2809541"/>
            <a:ext cx="6143625" cy="4772025"/>
          </a:xfrm>
          <a:prstGeom prst="rect">
            <a:avLst/>
          </a:prstGeom>
          <a:noFill/>
        </p:spPr>
      </p:pic>
      <p:pic>
        <p:nvPicPr>
          <p:cNvPr id="17412" name="Picture 4"/>
          <p:cNvPicPr>
            <a:picLocks noChangeAspect="1" noChangeArrowheads="1"/>
          </p:cNvPicPr>
          <p:nvPr/>
        </p:nvPicPr>
        <p:blipFill>
          <a:blip r:embed="rId4" cstate="print"/>
          <a:srcRect/>
          <a:stretch>
            <a:fillRect/>
          </a:stretch>
        </p:blipFill>
        <p:spPr bwMode="auto">
          <a:xfrm>
            <a:off x="7938494" y="2966704"/>
            <a:ext cx="5943600" cy="4557713"/>
          </a:xfrm>
          <a:prstGeom prst="rect">
            <a:avLst/>
          </a:prstGeom>
          <a:noFill/>
        </p:spPr>
      </p:pic>
      <p:pic>
        <p:nvPicPr>
          <p:cNvPr id="17413" name="Picture 5"/>
          <p:cNvPicPr>
            <a:picLocks noChangeAspect="1" noChangeArrowheads="1"/>
          </p:cNvPicPr>
          <p:nvPr/>
        </p:nvPicPr>
        <p:blipFill>
          <a:blip r:embed="rId5" cstate="print"/>
          <a:srcRect/>
          <a:stretch>
            <a:fillRect/>
          </a:stretch>
        </p:blipFill>
        <p:spPr bwMode="auto">
          <a:xfrm>
            <a:off x="6716912" y="2238041"/>
            <a:ext cx="7500938" cy="5400675"/>
          </a:xfrm>
          <a:prstGeom prst="rect">
            <a:avLst/>
          </a:prstGeom>
          <a:noFill/>
        </p:spPr>
      </p:pic>
      <p:pic>
        <p:nvPicPr>
          <p:cNvPr id="17414" name="Picture 6"/>
          <p:cNvPicPr>
            <a:picLocks noChangeAspect="1" noChangeArrowheads="1"/>
          </p:cNvPicPr>
          <p:nvPr/>
        </p:nvPicPr>
        <p:blipFill>
          <a:blip r:embed="rId6" cstate="print"/>
          <a:srcRect/>
          <a:stretch>
            <a:fillRect/>
          </a:stretch>
        </p:blipFill>
        <p:spPr bwMode="auto">
          <a:xfrm>
            <a:off x="6902649" y="2480929"/>
            <a:ext cx="7229475" cy="5386388"/>
          </a:xfrm>
          <a:prstGeom prst="rect">
            <a:avLst/>
          </a:prstGeom>
          <a:noFill/>
        </p:spPr>
      </p:pic>
      <p:pic>
        <p:nvPicPr>
          <p:cNvPr id="17415" name="Picture 7"/>
          <p:cNvPicPr>
            <a:picLocks noChangeAspect="1" noChangeArrowheads="1"/>
          </p:cNvPicPr>
          <p:nvPr/>
        </p:nvPicPr>
        <p:blipFill>
          <a:blip r:embed="rId7" cstate="print"/>
          <a:srcRect/>
          <a:stretch>
            <a:fillRect/>
          </a:stretch>
        </p:blipFill>
        <p:spPr bwMode="auto">
          <a:xfrm>
            <a:off x="6402587" y="2638091"/>
            <a:ext cx="7743825" cy="5043488"/>
          </a:xfrm>
          <a:prstGeom prst="rect">
            <a:avLst/>
          </a:prstGeom>
          <a:noFill/>
        </p:spPr>
      </p:pic>
      <p:pic>
        <p:nvPicPr>
          <p:cNvPr id="17416" name="Picture 8"/>
          <p:cNvPicPr>
            <a:picLocks noChangeAspect="1" noChangeArrowheads="1"/>
          </p:cNvPicPr>
          <p:nvPr/>
        </p:nvPicPr>
        <p:blipFill>
          <a:blip r:embed="rId8" cstate="print"/>
          <a:srcRect/>
          <a:stretch>
            <a:fillRect/>
          </a:stretch>
        </p:blipFill>
        <p:spPr bwMode="auto">
          <a:xfrm>
            <a:off x="8067081" y="3030998"/>
            <a:ext cx="5915025" cy="4757738"/>
          </a:xfrm>
          <a:prstGeom prst="rect">
            <a:avLst/>
          </a:prstGeom>
          <a:noFill/>
        </p:spPr>
      </p:pic>
      <p:pic>
        <p:nvPicPr>
          <p:cNvPr id="17417" name="Picture 9"/>
          <p:cNvPicPr>
            <a:picLocks noChangeAspect="1" noChangeArrowheads="1"/>
          </p:cNvPicPr>
          <p:nvPr/>
        </p:nvPicPr>
        <p:blipFill>
          <a:blip r:embed="rId9" cstate="print"/>
          <a:srcRect/>
          <a:stretch>
            <a:fillRect/>
          </a:stretch>
        </p:blipFill>
        <p:spPr bwMode="auto">
          <a:xfrm>
            <a:off x="8388549" y="2730960"/>
            <a:ext cx="5629275" cy="4943475"/>
          </a:xfrm>
          <a:prstGeom prst="rect">
            <a:avLst/>
          </a:prstGeom>
          <a:noFill/>
        </p:spPr>
      </p:pic>
      <p:pic>
        <p:nvPicPr>
          <p:cNvPr id="17418" name="Picture 10"/>
          <p:cNvPicPr>
            <a:picLocks noChangeAspect="1" noChangeArrowheads="1"/>
          </p:cNvPicPr>
          <p:nvPr/>
        </p:nvPicPr>
        <p:blipFill>
          <a:blip r:embed="rId10" cstate="print"/>
          <a:srcRect/>
          <a:stretch>
            <a:fillRect/>
          </a:stretch>
        </p:blipFill>
        <p:spPr bwMode="auto">
          <a:xfrm>
            <a:off x="8852894" y="2459498"/>
            <a:ext cx="5243513" cy="5329238"/>
          </a:xfrm>
          <a:prstGeom prst="rect">
            <a:avLst/>
          </a:prstGeom>
          <a:noFill/>
        </p:spPr>
      </p:pic>
      <p:pic>
        <p:nvPicPr>
          <p:cNvPr id="17419" name="Picture 11"/>
          <p:cNvPicPr>
            <a:picLocks noChangeAspect="1" noChangeArrowheads="1"/>
          </p:cNvPicPr>
          <p:nvPr/>
        </p:nvPicPr>
        <p:blipFill>
          <a:blip r:embed="rId11" cstate="print"/>
          <a:srcRect/>
          <a:stretch>
            <a:fillRect/>
          </a:stretch>
        </p:blipFill>
        <p:spPr bwMode="auto">
          <a:xfrm>
            <a:off x="8459987" y="3116723"/>
            <a:ext cx="5514975" cy="4800600"/>
          </a:xfrm>
          <a:prstGeom prst="rect">
            <a:avLst/>
          </a:prstGeom>
          <a:noFill/>
        </p:spPr>
      </p:pic>
      <p:pic>
        <p:nvPicPr>
          <p:cNvPr id="17420" name="Picture 12"/>
          <p:cNvPicPr>
            <a:picLocks noChangeAspect="1" noChangeArrowheads="1"/>
          </p:cNvPicPr>
          <p:nvPr/>
        </p:nvPicPr>
        <p:blipFill>
          <a:blip r:embed="rId12" cstate="print"/>
          <a:srcRect/>
          <a:stretch>
            <a:fillRect/>
          </a:stretch>
        </p:blipFill>
        <p:spPr bwMode="auto">
          <a:xfrm>
            <a:off x="8352832" y="3030998"/>
            <a:ext cx="6100763" cy="4529138"/>
          </a:xfrm>
          <a:prstGeom prst="rect">
            <a:avLst/>
          </a:prstGeom>
          <a:noFill/>
        </p:spPr>
      </p:pic>
      <p:pic>
        <p:nvPicPr>
          <p:cNvPr id="17421" name="Picture 13"/>
          <p:cNvPicPr>
            <a:picLocks noChangeAspect="1" noChangeArrowheads="1"/>
          </p:cNvPicPr>
          <p:nvPr/>
        </p:nvPicPr>
        <p:blipFill>
          <a:blip r:embed="rId13" cstate="print"/>
          <a:srcRect/>
          <a:stretch>
            <a:fillRect/>
          </a:stretch>
        </p:blipFill>
        <p:spPr bwMode="auto">
          <a:xfrm>
            <a:off x="8459987" y="2788110"/>
            <a:ext cx="5557838" cy="5200650"/>
          </a:xfrm>
          <a:prstGeom prst="rect">
            <a:avLst/>
          </a:prstGeom>
          <a:noFill/>
        </p:spPr>
      </p:pic>
      <p:pic>
        <p:nvPicPr>
          <p:cNvPr id="17422" name="Picture 14"/>
          <p:cNvPicPr>
            <a:picLocks noChangeAspect="1" noChangeArrowheads="1"/>
          </p:cNvPicPr>
          <p:nvPr/>
        </p:nvPicPr>
        <p:blipFill>
          <a:blip r:embed="rId14" cstate="print"/>
          <a:srcRect/>
          <a:stretch>
            <a:fillRect/>
          </a:stretch>
        </p:blipFill>
        <p:spPr bwMode="auto">
          <a:xfrm>
            <a:off x="8481419" y="2930986"/>
            <a:ext cx="5900738" cy="4672013"/>
          </a:xfrm>
          <a:prstGeom prst="rect">
            <a:avLst/>
          </a:prstGeom>
          <a:noFill/>
        </p:spPr>
      </p:pic>
      <p:pic>
        <p:nvPicPr>
          <p:cNvPr id="17423" name="Picture 15"/>
          <p:cNvPicPr>
            <a:picLocks noChangeAspect="1" noChangeArrowheads="1"/>
          </p:cNvPicPr>
          <p:nvPr/>
        </p:nvPicPr>
        <p:blipFill>
          <a:blip r:embed="rId15" cstate="print"/>
          <a:srcRect/>
          <a:stretch>
            <a:fillRect/>
          </a:stretch>
        </p:blipFill>
        <p:spPr bwMode="auto">
          <a:xfrm>
            <a:off x="3959424" y="1795128"/>
            <a:ext cx="10515600" cy="6943725"/>
          </a:xfrm>
          <a:prstGeom prst="rect">
            <a:avLst/>
          </a:prstGeom>
          <a:solidFill>
            <a:schemeClr val="accent4">
              <a:lumMod val="20000"/>
              <a:lumOff val="80000"/>
            </a:schemeClr>
          </a:solidFill>
        </p:spPr>
      </p:pic>
      <p:sp>
        <p:nvSpPr>
          <p:cNvPr id="17425" name="Line 17"/>
          <p:cNvSpPr>
            <a:spLocks noChangeShapeType="1"/>
          </p:cNvSpPr>
          <p:nvPr/>
        </p:nvSpPr>
        <p:spPr bwMode="auto">
          <a:xfrm rot="1200000" flipV="1">
            <a:off x="6133506" y="6652878"/>
            <a:ext cx="7770018" cy="364332"/>
          </a:xfrm>
          <a:prstGeom prst="line">
            <a:avLst/>
          </a:prstGeom>
          <a:noFill/>
          <a:ln w="28575">
            <a:solidFill>
              <a:srgbClr val="FFFF00"/>
            </a:solidFill>
            <a:round/>
            <a:headEnd/>
            <a:tailEnd/>
          </a:ln>
          <a:effectLst/>
        </p:spPr>
        <p:txBody>
          <a:bodyPr wrap="none"/>
          <a:lstStyle/>
          <a:p>
            <a:endParaRPr lang="en-US" sz="2700"/>
          </a:p>
        </p:txBody>
      </p:sp>
      <p:sp>
        <p:nvSpPr>
          <p:cNvPr id="17426" name="Line 18"/>
          <p:cNvSpPr>
            <a:spLocks noChangeShapeType="1"/>
          </p:cNvSpPr>
          <p:nvPr/>
        </p:nvSpPr>
        <p:spPr bwMode="auto">
          <a:xfrm rot="19680000">
            <a:off x="4950024" y="6424278"/>
            <a:ext cx="5705475" cy="381000"/>
          </a:xfrm>
          <a:prstGeom prst="line">
            <a:avLst/>
          </a:prstGeom>
          <a:noFill/>
          <a:ln w="28575">
            <a:solidFill>
              <a:srgbClr val="FFFF00"/>
            </a:solidFill>
            <a:round/>
            <a:headEnd/>
            <a:tailEnd/>
          </a:ln>
          <a:effectLst/>
        </p:spPr>
        <p:txBody>
          <a:bodyPr wrap="none"/>
          <a:lstStyle/>
          <a:p>
            <a:endParaRPr lang="en-US" sz="2700"/>
          </a:p>
        </p:txBody>
      </p:sp>
      <p:grpSp>
        <p:nvGrpSpPr>
          <p:cNvPr id="2" name="Group 19"/>
          <p:cNvGrpSpPr>
            <a:grpSpLocks/>
          </p:cNvGrpSpPr>
          <p:nvPr/>
        </p:nvGrpSpPr>
        <p:grpSpPr bwMode="auto">
          <a:xfrm>
            <a:off x="6893125" y="2652379"/>
            <a:ext cx="1195388" cy="1140620"/>
            <a:chOff x="1776" y="1344"/>
            <a:chExt cx="502" cy="479"/>
          </a:xfrm>
        </p:grpSpPr>
        <p:sp>
          <p:nvSpPr>
            <p:cNvPr id="17428" name="Arc 20"/>
            <p:cNvSpPr>
              <a:spLocks/>
            </p:cNvSpPr>
            <p:nvPr/>
          </p:nvSpPr>
          <p:spPr bwMode="auto">
            <a:xfrm rot="8069833">
              <a:off x="1808" y="1352"/>
              <a:ext cx="476" cy="465"/>
            </a:xfrm>
            <a:custGeom>
              <a:avLst/>
              <a:gdLst>
                <a:gd name="G0" fmla="+- 0 0 0"/>
                <a:gd name="G1" fmla="+- 17424 0 0"/>
                <a:gd name="G2" fmla="+- 21600 0 0"/>
                <a:gd name="T0" fmla="*/ 12766 w 17859"/>
                <a:gd name="T1" fmla="*/ 0 h 17424"/>
                <a:gd name="T2" fmla="*/ 17859 w 17859"/>
                <a:gd name="T3" fmla="*/ 5275 h 17424"/>
                <a:gd name="T4" fmla="*/ 0 w 17859"/>
                <a:gd name="T5" fmla="*/ 17424 h 17424"/>
              </a:gdLst>
              <a:ahLst/>
              <a:cxnLst>
                <a:cxn ang="0">
                  <a:pos x="T0" y="T1"/>
                </a:cxn>
                <a:cxn ang="0">
                  <a:pos x="T2" y="T3"/>
                </a:cxn>
                <a:cxn ang="0">
                  <a:pos x="T4" y="T5"/>
                </a:cxn>
              </a:cxnLst>
              <a:rect l="0" t="0" r="r" b="b"/>
              <a:pathLst>
                <a:path w="17859" h="17424" fill="none" extrusionOk="0">
                  <a:moveTo>
                    <a:pt x="12765" y="0"/>
                  </a:moveTo>
                  <a:cubicBezTo>
                    <a:pt x="14751" y="1455"/>
                    <a:pt x="16474" y="3239"/>
                    <a:pt x="17859" y="5274"/>
                  </a:cubicBezTo>
                </a:path>
                <a:path w="17859" h="17424" stroke="0" extrusionOk="0">
                  <a:moveTo>
                    <a:pt x="12765" y="0"/>
                  </a:moveTo>
                  <a:cubicBezTo>
                    <a:pt x="14751" y="1455"/>
                    <a:pt x="16474" y="3239"/>
                    <a:pt x="17859" y="5274"/>
                  </a:cubicBezTo>
                  <a:lnTo>
                    <a:pt x="0" y="17424"/>
                  </a:lnTo>
                  <a:close/>
                </a:path>
              </a:pathLst>
            </a:custGeom>
            <a:noFill/>
            <a:ln w="28575">
              <a:solidFill>
                <a:srgbClr val="FF0000"/>
              </a:solidFill>
              <a:round/>
              <a:headEnd/>
              <a:tailEnd/>
            </a:ln>
            <a:effectLst/>
          </p:spPr>
          <p:txBody>
            <a:bodyPr wrap="none" anchor="ctr"/>
            <a:lstStyle/>
            <a:p>
              <a:endParaRPr lang="en-US" sz="2700"/>
            </a:p>
          </p:txBody>
        </p:sp>
        <p:sp>
          <p:nvSpPr>
            <p:cNvPr id="17429" name="Arc 21"/>
            <p:cNvSpPr>
              <a:spLocks/>
            </p:cNvSpPr>
            <p:nvPr/>
          </p:nvSpPr>
          <p:spPr bwMode="auto">
            <a:xfrm rot="6111470">
              <a:off x="1800" y="1320"/>
              <a:ext cx="427" cy="475"/>
            </a:xfrm>
            <a:custGeom>
              <a:avLst/>
              <a:gdLst>
                <a:gd name="G0" fmla="+- 0 0 0"/>
                <a:gd name="G1" fmla="+- 17806 0 0"/>
                <a:gd name="G2" fmla="+- 21600 0 0"/>
                <a:gd name="T0" fmla="*/ 12227 w 16005"/>
                <a:gd name="T1" fmla="*/ 0 h 17806"/>
                <a:gd name="T2" fmla="*/ 16005 w 16005"/>
                <a:gd name="T3" fmla="*/ 3301 h 17806"/>
                <a:gd name="T4" fmla="*/ 0 w 16005"/>
                <a:gd name="T5" fmla="*/ 17806 h 17806"/>
              </a:gdLst>
              <a:ahLst/>
              <a:cxnLst>
                <a:cxn ang="0">
                  <a:pos x="T0" y="T1"/>
                </a:cxn>
                <a:cxn ang="0">
                  <a:pos x="T2" y="T3"/>
                </a:cxn>
                <a:cxn ang="0">
                  <a:pos x="T4" y="T5"/>
                </a:cxn>
              </a:cxnLst>
              <a:rect l="0" t="0" r="r" b="b"/>
              <a:pathLst>
                <a:path w="16005" h="17806" fill="none" extrusionOk="0">
                  <a:moveTo>
                    <a:pt x="12227" y="-1"/>
                  </a:moveTo>
                  <a:cubicBezTo>
                    <a:pt x="13610" y="949"/>
                    <a:pt x="14878" y="2057"/>
                    <a:pt x="16005" y="3300"/>
                  </a:cubicBezTo>
                </a:path>
                <a:path w="16005" h="17806" stroke="0" extrusionOk="0">
                  <a:moveTo>
                    <a:pt x="12227" y="-1"/>
                  </a:moveTo>
                  <a:cubicBezTo>
                    <a:pt x="13610" y="949"/>
                    <a:pt x="14878" y="2057"/>
                    <a:pt x="16005" y="3300"/>
                  </a:cubicBezTo>
                  <a:lnTo>
                    <a:pt x="0" y="17806"/>
                  </a:lnTo>
                  <a:close/>
                </a:path>
              </a:pathLst>
            </a:custGeom>
            <a:noFill/>
            <a:ln w="28575">
              <a:solidFill>
                <a:srgbClr val="FF0000"/>
              </a:solidFill>
              <a:round/>
              <a:headEnd/>
              <a:tailEnd/>
            </a:ln>
            <a:effectLst/>
          </p:spPr>
          <p:txBody>
            <a:bodyPr wrap="none" anchor="ctr"/>
            <a:lstStyle/>
            <a:p>
              <a:endParaRPr lang="en-US" sz="2700"/>
            </a:p>
          </p:txBody>
        </p:sp>
      </p:grpSp>
      <p:sp>
        <p:nvSpPr>
          <p:cNvPr id="17431" name="Line 23"/>
          <p:cNvSpPr>
            <a:spLocks noChangeShapeType="1"/>
          </p:cNvSpPr>
          <p:nvPr/>
        </p:nvSpPr>
        <p:spPr bwMode="auto">
          <a:xfrm>
            <a:off x="4530924" y="6138528"/>
            <a:ext cx="114300" cy="66675"/>
          </a:xfrm>
          <a:prstGeom prst="line">
            <a:avLst/>
          </a:prstGeom>
          <a:noFill/>
          <a:ln w="9525">
            <a:solidFill>
              <a:schemeClr val="tx1"/>
            </a:solidFill>
            <a:round/>
            <a:headEnd/>
            <a:tailEnd/>
          </a:ln>
          <a:effectLst/>
        </p:spPr>
        <p:txBody>
          <a:bodyPr/>
          <a:lstStyle/>
          <a:p>
            <a:endParaRPr lang="en-US" sz="2700"/>
          </a:p>
        </p:txBody>
      </p:sp>
      <p:grpSp>
        <p:nvGrpSpPr>
          <p:cNvPr id="3" name="Group 24"/>
          <p:cNvGrpSpPr>
            <a:grpSpLocks/>
          </p:cNvGrpSpPr>
          <p:nvPr/>
        </p:nvGrpSpPr>
        <p:grpSpPr bwMode="auto">
          <a:xfrm>
            <a:off x="8531424" y="6252828"/>
            <a:ext cx="800100" cy="514350"/>
            <a:chOff x="528" y="2880"/>
            <a:chExt cx="336" cy="216"/>
          </a:xfrm>
        </p:grpSpPr>
        <p:grpSp>
          <p:nvGrpSpPr>
            <p:cNvPr id="4" name="Group 25"/>
            <p:cNvGrpSpPr>
              <a:grpSpLocks/>
            </p:cNvGrpSpPr>
            <p:nvPr/>
          </p:nvGrpSpPr>
          <p:grpSpPr bwMode="auto">
            <a:xfrm>
              <a:off x="528" y="2880"/>
              <a:ext cx="336" cy="216"/>
              <a:chOff x="384" y="2880"/>
              <a:chExt cx="336" cy="216"/>
            </a:xfrm>
          </p:grpSpPr>
          <p:sp>
            <p:nvSpPr>
              <p:cNvPr id="17434" name="Text Box 26"/>
              <p:cNvSpPr txBox="1">
                <a:spLocks noChangeArrowheads="1"/>
              </p:cNvSpPr>
              <p:nvPr/>
            </p:nvSpPr>
            <p:spPr bwMode="auto">
              <a:xfrm>
                <a:off x="384" y="2880"/>
                <a:ext cx="336" cy="213"/>
              </a:xfrm>
              <a:prstGeom prst="rect">
                <a:avLst/>
              </a:prstGeom>
              <a:noFill/>
              <a:ln w="9525">
                <a:noFill/>
                <a:miter lim="800000"/>
                <a:headEnd/>
                <a:tailEnd/>
              </a:ln>
              <a:effectLst/>
            </p:spPr>
            <p:txBody>
              <a:bodyPr>
                <a:spAutoFit/>
              </a:bodyPr>
              <a:lstStyle/>
              <a:p>
                <a:pPr>
                  <a:spcBef>
                    <a:spcPct val="50000"/>
                  </a:spcBef>
                </a:pPr>
                <a:r>
                  <a:rPr lang="en-US" sz="2700" i="1">
                    <a:solidFill>
                      <a:srgbClr val="FF0000"/>
                    </a:solidFill>
                    <a:latin typeface="Arial" charset="0"/>
                    <a:cs typeface="Arial" charset="0"/>
                  </a:rPr>
                  <a:t>I</a:t>
                </a:r>
              </a:p>
            </p:txBody>
          </p:sp>
          <p:sp>
            <p:nvSpPr>
              <p:cNvPr id="17435" name="Line 27"/>
              <p:cNvSpPr>
                <a:spLocks noChangeShapeType="1"/>
              </p:cNvSpPr>
              <p:nvPr/>
            </p:nvSpPr>
            <p:spPr bwMode="auto">
              <a:xfrm>
                <a:off x="432" y="3096"/>
                <a:ext cx="58" cy="0"/>
              </a:xfrm>
              <a:prstGeom prst="line">
                <a:avLst/>
              </a:prstGeom>
              <a:noFill/>
              <a:ln w="9525">
                <a:solidFill>
                  <a:srgbClr val="FFFF00"/>
                </a:solidFill>
                <a:round/>
                <a:headEnd/>
                <a:tailEnd/>
              </a:ln>
              <a:effectLst/>
            </p:spPr>
            <p:txBody>
              <a:bodyPr/>
              <a:lstStyle/>
              <a:p>
                <a:endParaRPr lang="en-US" sz="2700"/>
              </a:p>
            </p:txBody>
          </p:sp>
        </p:grpSp>
        <p:sp>
          <p:nvSpPr>
            <p:cNvPr id="17436" name="Line 28"/>
            <p:cNvSpPr>
              <a:spLocks noChangeShapeType="1"/>
            </p:cNvSpPr>
            <p:nvPr/>
          </p:nvSpPr>
          <p:spPr bwMode="auto">
            <a:xfrm>
              <a:off x="606" y="2968"/>
              <a:ext cx="58" cy="0"/>
            </a:xfrm>
            <a:prstGeom prst="line">
              <a:avLst/>
            </a:prstGeom>
            <a:noFill/>
            <a:ln w="9525">
              <a:solidFill>
                <a:srgbClr val="FFFF00"/>
              </a:solidFill>
              <a:round/>
              <a:headEnd/>
              <a:tailEnd/>
            </a:ln>
            <a:effectLst/>
          </p:spPr>
          <p:txBody>
            <a:bodyPr/>
            <a:lstStyle/>
            <a:p>
              <a:endParaRPr lang="en-US" sz="2700"/>
            </a:p>
          </p:txBody>
        </p:sp>
      </p:grpSp>
      <p:grpSp>
        <p:nvGrpSpPr>
          <p:cNvPr id="5" name="Group 29"/>
          <p:cNvGrpSpPr>
            <a:grpSpLocks/>
          </p:cNvGrpSpPr>
          <p:nvPr/>
        </p:nvGrpSpPr>
        <p:grpSpPr bwMode="auto">
          <a:xfrm>
            <a:off x="6493074" y="4709778"/>
            <a:ext cx="3219450" cy="3295650"/>
            <a:chOff x="1680" y="2208"/>
            <a:chExt cx="1208" cy="1384"/>
          </a:xfrm>
        </p:grpSpPr>
        <p:sp>
          <p:nvSpPr>
            <p:cNvPr id="17438" name="Line 30"/>
            <p:cNvSpPr>
              <a:spLocks noChangeShapeType="1"/>
            </p:cNvSpPr>
            <p:nvPr/>
          </p:nvSpPr>
          <p:spPr bwMode="auto">
            <a:xfrm flipV="1">
              <a:off x="2408" y="2208"/>
              <a:ext cx="480" cy="672"/>
            </a:xfrm>
            <a:prstGeom prst="line">
              <a:avLst/>
            </a:prstGeom>
            <a:noFill/>
            <a:ln w="28575">
              <a:solidFill>
                <a:srgbClr val="FFFF00"/>
              </a:solidFill>
              <a:prstDash val="dash"/>
              <a:round/>
              <a:headEnd/>
              <a:tailEnd/>
            </a:ln>
            <a:effectLst/>
          </p:spPr>
          <p:txBody>
            <a:bodyPr/>
            <a:lstStyle/>
            <a:p>
              <a:endParaRPr lang="en-US" sz="2700"/>
            </a:p>
          </p:txBody>
        </p:sp>
        <p:sp>
          <p:nvSpPr>
            <p:cNvPr id="17439" name="Line 31"/>
            <p:cNvSpPr>
              <a:spLocks noChangeShapeType="1"/>
            </p:cNvSpPr>
            <p:nvPr/>
          </p:nvSpPr>
          <p:spPr bwMode="auto">
            <a:xfrm flipH="1" flipV="1">
              <a:off x="1680" y="2496"/>
              <a:ext cx="728" cy="400"/>
            </a:xfrm>
            <a:prstGeom prst="line">
              <a:avLst/>
            </a:prstGeom>
            <a:noFill/>
            <a:ln w="28575">
              <a:solidFill>
                <a:srgbClr val="FFFF00"/>
              </a:solidFill>
              <a:prstDash val="dash"/>
              <a:round/>
              <a:headEnd/>
              <a:tailEnd/>
            </a:ln>
            <a:effectLst/>
          </p:spPr>
          <p:txBody>
            <a:bodyPr/>
            <a:lstStyle/>
            <a:p>
              <a:endParaRPr lang="en-US" sz="2700"/>
            </a:p>
          </p:txBody>
        </p:sp>
        <p:sp>
          <p:nvSpPr>
            <p:cNvPr id="17440" name="Line 32"/>
            <p:cNvSpPr>
              <a:spLocks noChangeShapeType="1"/>
            </p:cNvSpPr>
            <p:nvPr/>
          </p:nvSpPr>
          <p:spPr bwMode="auto">
            <a:xfrm flipH="1" flipV="1">
              <a:off x="2392" y="2880"/>
              <a:ext cx="32" cy="712"/>
            </a:xfrm>
            <a:prstGeom prst="line">
              <a:avLst/>
            </a:prstGeom>
            <a:noFill/>
            <a:ln w="28575">
              <a:solidFill>
                <a:srgbClr val="FFFF00"/>
              </a:solidFill>
              <a:prstDash val="dash"/>
              <a:round/>
              <a:headEnd/>
              <a:tailEnd/>
            </a:ln>
            <a:effectLst/>
          </p:spPr>
          <p:txBody>
            <a:bodyPr/>
            <a:lstStyle/>
            <a:p>
              <a:endParaRPr lang="en-US" sz="2700"/>
            </a:p>
          </p:txBody>
        </p:sp>
      </p:grpSp>
      <p:grpSp>
        <p:nvGrpSpPr>
          <p:cNvPr id="6" name="Group 33"/>
          <p:cNvGrpSpPr>
            <a:grpSpLocks/>
          </p:cNvGrpSpPr>
          <p:nvPr/>
        </p:nvGrpSpPr>
        <p:grpSpPr bwMode="auto">
          <a:xfrm>
            <a:off x="8988624" y="5338428"/>
            <a:ext cx="266700" cy="209550"/>
            <a:chOff x="2624" y="2448"/>
            <a:chExt cx="112" cy="88"/>
          </a:xfrm>
        </p:grpSpPr>
        <p:sp>
          <p:nvSpPr>
            <p:cNvPr id="17442" name="Line 34"/>
            <p:cNvSpPr>
              <a:spLocks noChangeShapeType="1"/>
            </p:cNvSpPr>
            <p:nvPr/>
          </p:nvSpPr>
          <p:spPr bwMode="auto">
            <a:xfrm>
              <a:off x="2640" y="2448"/>
              <a:ext cx="96" cy="48"/>
            </a:xfrm>
            <a:prstGeom prst="line">
              <a:avLst/>
            </a:prstGeom>
            <a:noFill/>
            <a:ln w="28575">
              <a:solidFill>
                <a:srgbClr val="FFFF00"/>
              </a:solidFill>
              <a:round/>
              <a:headEnd/>
              <a:tailEnd/>
            </a:ln>
            <a:effectLst/>
          </p:spPr>
          <p:txBody>
            <a:bodyPr/>
            <a:lstStyle/>
            <a:p>
              <a:endParaRPr lang="en-US" sz="2700"/>
            </a:p>
          </p:txBody>
        </p:sp>
        <p:sp>
          <p:nvSpPr>
            <p:cNvPr id="17443" name="Line 35"/>
            <p:cNvSpPr>
              <a:spLocks noChangeShapeType="1"/>
            </p:cNvSpPr>
            <p:nvPr/>
          </p:nvSpPr>
          <p:spPr bwMode="auto">
            <a:xfrm>
              <a:off x="2624" y="2488"/>
              <a:ext cx="96" cy="48"/>
            </a:xfrm>
            <a:prstGeom prst="line">
              <a:avLst/>
            </a:prstGeom>
            <a:noFill/>
            <a:ln w="28575">
              <a:solidFill>
                <a:srgbClr val="FFFF00"/>
              </a:solidFill>
              <a:round/>
              <a:headEnd/>
              <a:tailEnd/>
            </a:ln>
            <a:effectLst/>
          </p:spPr>
          <p:txBody>
            <a:bodyPr/>
            <a:lstStyle/>
            <a:p>
              <a:endParaRPr lang="en-US" sz="2700"/>
            </a:p>
          </p:txBody>
        </p:sp>
      </p:grpSp>
      <p:grpSp>
        <p:nvGrpSpPr>
          <p:cNvPr id="7" name="Group 36"/>
          <p:cNvGrpSpPr>
            <a:grpSpLocks/>
          </p:cNvGrpSpPr>
          <p:nvPr/>
        </p:nvGrpSpPr>
        <p:grpSpPr bwMode="auto">
          <a:xfrm rot="-697364">
            <a:off x="8302825" y="7167228"/>
            <a:ext cx="366713" cy="219075"/>
            <a:chOff x="2624" y="2448"/>
            <a:chExt cx="112" cy="88"/>
          </a:xfrm>
        </p:grpSpPr>
        <p:sp>
          <p:nvSpPr>
            <p:cNvPr id="17445" name="Line 37"/>
            <p:cNvSpPr>
              <a:spLocks noChangeShapeType="1"/>
            </p:cNvSpPr>
            <p:nvPr/>
          </p:nvSpPr>
          <p:spPr bwMode="auto">
            <a:xfrm>
              <a:off x="2640" y="2448"/>
              <a:ext cx="96" cy="48"/>
            </a:xfrm>
            <a:prstGeom prst="line">
              <a:avLst/>
            </a:prstGeom>
            <a:noFill/>
            <a:ln w="28575">
              <a:solidFill>
                <a:srgbClr val="FFFF00"/>
              </a:solidFill>
              <a:round/>
              <a:headEnd/>
              <a:tailEnd/>
            </a:ln>
            <a:effectLst/>
          </p:spPr>
          <p:txBody>
            <a:bodyPr/>
            <a:lstStyle/>
            <a:p>
              <a:endParaRPr lang="en-US" sz="2700"/>
            </a:p>
          </p:txBody>
        </p:sp>
        <p:sp>
          <p:nvSpPr>
            <p:cNvPr id="17446" name="Line 38"/>
            <p:cNvSpPr>
              <a:spLocks noChangeShapeType="1"/>
            </p:cNvSpPr>
            <p:nvPr/>
          </p:nvSpPr>
          <p:spPr bwMode="auto">
            <a:xfrm>
              <a:off x="2624" y="2488"/>
              <a:ext cx="96" cy="48"/>
            </a:xfrm>
            <a:prstGeom prst="line">
              <a:avLst/>
            </a:prstGeom>
            <a:noFill/>
            <a:ln w="28575">
              <a:solidFill>
                <a:srgbClr val="FFFF00"/>
              </a:solidFill>
              <a:round/>
              <a:headEnd/>
              <a:tailEnd/>
            </a:ln>
            <a:effectLst/>
          </p:spPr>
          <p:txBody>
            <a:bodyPr/>
            <a:lstStyle/>
            <a:p>
              <a:endParaRPr lang="en-US" sz="2700"/>
            </a:p>
          </p:txBody>
        </p:sp>
      </p:grpSp>
      <p:grpSp>
        <p:nvGrpSpPr>
          <p:cNvPr id="8" name="Group 39"/>
          <p:cNvGrpSpPr>
            <a:grpSpLocks/>
          </p:cNvGrpSpPr>
          <p:nvPr/>
        </p:nvGrpSpPr>
        <p:grpSpPr bwMode="auto">
          <a:xfrm rot="5013028">
            <a:off x="7430096" y="5753957"/>
            <a:ext cx="290513" cy="373857"/>
            <a:chOff x="2624" y="2448"/>
            <a:chExt cx="112" cy="88"/>
          </a:xfrm>
        </p:grpSpPr>
        <p:sp>
          <p:nvSpPr>
            <p:cNvPr id="17448" name="Line 40"/>
            <p:cNvSpPr>
              <a:spLocks noChangeShapeType="1"/>
            </p:cNvSpPr>
            <p:nvPr/>
          </p:nvSpPr>
          <p:spPr bwMode="auto">
            <a:xfrm>
              <a:off x="2640" y="2448"/>
              <a:ext cx="96" cy="48"/>
            </a:xfrm>
            <a:prstGeom prst="line">
              <a:avLst/>
            </a:prstGeom>
            <a:noFill/>
            <a:ln w="28575">
              <a:solidFill>
                <a:srgbClr val="FFFF00"/>
              </a:solidFill>
              <a:round/>
              <a:headEnd/>
              <a:tailEnd/>
            </a:ln>
            <a:effectLst/>
          </p:spPr>
          <p:txBody>
            <a:bodyPr/>
            <a:lstStyle/>
            <a:p>
              <a:endParaRPr lang="en-US" sz="2700"/>
            </a:p>
          </p:txBody>
        </p:sp>
        <p:sp>
          <p:nvSpPr>
            <p:cNvPr id="17449" name="Line 41"/>
            <p:cNvSpPr>
              <a:spLocks noChangeShapeType="1"/>
            </p:cNvSpPr>
            <p:nvPr/>
          </p:nvSpPr>
          <p:spPr bwMode="auto">
            <a:xfrm>
              <a:off x="2624" y="2488"/>
              <a:ext cx="96" cy="48"/>
            </a:xfrm>
            <a:prstGeom prst="line">
              <a:avLst/>
            </a:prstGeom>
            <a:noFill/>
            <a:ln w="28575">
              <a:solidFill>
                <a:srgbClr val="FFFF00"/>
              </a:solidFill>
              <a:round/>
              <a:headEnd/>
              <a:tailEnd/>
            </a:ln>
            <a:effectLst/>
          </p:spPr>
          <p:txBody>
            <a:bodyPr/>
            <a:lstStyle/>
            <a:p>
              <a:endParaRPr lang="en-US" sz="2700"/>
            </a:p>
          </p:txBody>
        </p:sp>
      </p:grpSp>
      <p:sp>
        <p:nvSpPr>
          <p:cNvPr id="17453" name="Text Box 45"/>
          <p:cNvSpPr txBox="1">
            <a:spLocks noChangeArrowheads="1"/>
          </p:cNvSpPr>
          <p:nvPr/>
        </p:nvSpPr>
        <p:spPr bwMode="auto">
          <a:xfrm>
            <a:off x="2359224" y="246106"/>
            <a:ext cx="13944600" cy="2015936"/>
          </a:xfrm>
          <a:prstGeom prst="rect">
            <a:avLst/>
          </a:prstGeom>
          <a:noFill/>
          <a:ln w="9525">
            <a:noFill/>
            <a:miter lim="800000"/>
            <a:headEnd/>
            <a:tailEnd/>
          </a:ln>
          <a:effectLst/>
        </p:spPr>
        <p:txBody>
          <a:bodyPr wrap="square">
            <a:spAutoFit/>
          </a:bodyPr>
          <a:lstStyle/>
          <a:p>
            <a:pPr algn="ctr">
              <a:spcBef>
                <a:spcPct val="50000"/>
              </a:spcBef>
            </a:pPr>
            <a:r>
              <a:rPr lang="en-US" sz="5000" b="1" dirty="0">
                <a:latin typeface="Arial" charset="0"/>
                <a:cs typeface="Arial" charset="0"/>
              </a:rPr>
              <a:t> </a:t>
            </a:r>
            <a:r>
              <a:rPr lang="en-US" sz="5000" b="1" dirty="0">
                <a:solidFill>
                  <a:srgbClr val="C00000"/>
                </a:solidFill>
                <a:latin typeface="Times New Roman" pitchFamily="18" charset="0"/>
                <a:cs typeface="Times New Roman" pitchFamily="18" charset="0"/>
              </a:rPr>
              <a:t>NHÓM 1</a:t>
            </a:r>
          </a:p>
          <a:p>
            <a:pPr>
              <a:spcBef>
                <a:spcPct val="50000"/>
              </a:spcBef>
            </a:pPr>
            <a:r>
              <a:rPr lang="en-US" sz="5000" b="1" dirty="0">
                <a:solidFill>
                  <a:schemeClr val="accent1">
                    <a:lumMod val="50000"/>
                  </a:schemeClr>
                </a:solidFill>
                <a:latin typeface="Times New Roman" pitchFamily="18" charset="0"/>
                <a:cs typeface="Times New Roman" pitchFamily="18" charset="0"/>
              </a:rPr>
              <a:t>KIỂM TRA TRỰC TIẾP TRÊN HÌNH VỪA GẤP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par>
                          <p:cTn id="8" fill="hold">
                            <p:stCondLst>
                              <p:cond delay="500"/>
                            </p:stCondLst>
                            <p:childTnLst>
                              <p:par>
                                <p:cTn id="9" presetID="1" presetClass="entr" presetSubtype="0" fill="hold" nodeType="afterEffect">
                                  <p:stCondLst>
                                    <p:cond delay="800"/>
                                  </p:stCondLst>
                                  <p:childTnLst>
                                    <p:set>
                                      <p:cBhvr>
                                        <p:cTn id="10" dur="1" fill="hold">
                                          <p:stCondLst>
                                            <p:cond delay="0"/>
                                          </p:stCondLst>
                                        </p:cTn>
                                        <p:tgtEl>
                                          <p:spTgt spid="17411"/>
                                        </p:tgtEl>
                                        <p:attrNameLst>
                                          <p:attrName>style.visibility</p:attrName>
                                        </p:attrNameLst>
                                      </p:cBhvr>
                                      <p:to>
                                        <p:strVal val="visible"/>
                                      </p:to>
                                    </p:set>
                                  </p:childTnLst>
                                </p:cTn>
                              </p:par>
                            </p:childTnLst>
                          </p:cTn>
                        </p:par>
                        <p:par>
                          <p:cTn id="11" fill="hold">
                            <p:stCondLst>
                              <p:cond delay="1300"/>
                            </p:stCondLst>
                            <p:childTnLst>
                              <p:par>
                                <p:cTn id="12" presetID="1" presetClass="entr" presetSubtype="0" fill="hold" nodeType="afterEffect">
                                  <p:stCondLst>
                                    <p:cond delay="800"/>
                                  </p:stCondLst>
                                  <p:childTnLst>
                                    <p:set>
                                      <p:cBhvr>
                                        <p:cTn id="13" dur="1" fill="hold">
                                          <p:stCondLst>
                                            <p:cond delay="0"/>
                                          </p:stCondLst>
                                        </p:cTn>
                                        <p:tgtEl>
                                          <p:spTgt spid="17412"/>
                                        </p:tgtEl>
                                        <p:attrNameLst>
                                          <p:attrName>style.visibility</p:attrName>
                                        </p:attrNameLst>
                                      </p:cBhvr>
                                      <p:to>
                                        <p:strVal val="visible"/>
                                      </p:to>
                                    </p:set>
                                  </p:childTnLst>
                                </p:cTn>
                              </p:par>
                            </p:childTnLst>
                          </p:cTn>
                        </p:par>
                        <p:par>
                          <p:cTn id="14" fill="hold">
                            <p:stCondLst>
                              <p:cond delay="2100"/>
                            </p:stCondLst>
                            <p:childTnLst>
                              <p:par>
                                <p:cTn id="15" presetID="1" presetClass="entr" presetSubtype="0" fill="hold" nodeType="afterEffect">
                                  <p:stCondLst>
                                    <p:cond delay="800"/>
                                  </p:stCondLst>
                                  <p:childTnLst>
                                    <p:set>
                                      <p:cBhvr>
                                        <p:cTn id="16" dur="1" fill="hold">
                                          <p:stCondLst>
                                            <p:cond delay="0"/>
                                          </p:stCondLst>
                                        </p:cTn>
                                        <p:tgtEl>
                                          <p:spTgt spid="17413"/>
                                        </p:tgtEl>
                                        <p:attrNameLst>
                                          <p:attrName>style.visibility</p:attrName>
                                        </p:attrNameLst>
                                      </p:cBhvr>
                                      <p:to>
                                        <p:strVal val="visible"/>
                                      </p:to>
                                    </p:set>
                                  </p:childTnLst>
                                </p:cTn>
                              </p:par>
                            </p:childTnLst>
                          </p:cTn>
                        </p:par>
                        <p:par>
                          <p:cTn id="17" fill="hold">
                            <p:stCondLst>
                              <p:cond delay="2900"/>
                            </p:stCondLst>
                            <p:childTnLst>
                              <p:par>
                                <p:cTn id="18" presetID="1" presetClass="entr" presetSubtype="0" fill="hold" nodeType="afterEffect">
                                  <p:stCondLst>
                                    <p:cond delay="800"/>
                                  </p:stCondLst>
                                  <p:childTnLst>
                                    <p:set>
                                      <p:cBhvr>
                                        <p:cTn id="19" dur="1" fill="hold">
                                          <p:stCondLst>
                                            <p:cond delay="0"/>
                                          </p:stCondLst>
                                        </p:cTn>
                                        <p:tgtEl>
                                          <p:spTgt spid="17414"/>
                                        </p:tgtEl>
                                        <p:attrNameLst>
                                          <p:attrName>style.visibility</p:attrName>
                                        </p:attrNameLst>
                                      </p:cBhvr>
                                      <p:to>
                                        <p:strVal val="visible"/>
                                      </p:to>
                                    </p:set>
                                  </p:childTnLst>
                                </p:cTn>
                              </p:par>
                            </p:childTnLst>
                          </p:cTn>
                        </p:par>
                        <p:par>
                          <p:cTn id="20" fill="hold">
                            <p:stCondLst>
                              <p:cond delay="3700"/>
                            </p:stCondLst>
                            <p:childTnLst>
                              <p:par>
                                <p:cTn id="21" presetID="1" presetClass="entr" presetSubtype="0" fill="hold" nodeType="afterEffect">
                                  <p:stCondLst>
                                    <p:cond delay="800"/>
                                  </p:stCondLst>
                                  <p:childTnLst>
                                    <p:set>
                                      <p:cBhvr>
                                        <p:cTn id="22" dur="1" fill="hold">
                                          <p:stCondLst>
                                            <p:cond delay="0"/>
                                          </p:stCondLst>
                                        </p:cTn>
                                        <p:tgtEl>
                                          <p:spTgt spid="17415"/>
                                        </p:tgtEl>
                                        <p:attrNameLst>
                                          <p:attrName>style.visibility</p:attrName>
                                        </p:attrNameLst>
                                      </p:cBhvr>
                                      <p:to>
                                        <p:strVal val="visible"/>
                                      </p:to>
                                    </p:set>
                                  </p:childTnLst>
                                </p:cTn>
                              </p:par>
                            </p:childTnLst>
                          </p:cTn>
                        </p:par>
                        <p:par>
                          <p:cTn id="23" fill="hold">
                            <p:stCondLst>
                              <p:cond delay="4500"/>
                            </p:stCondLst>
                            <p:childTnLst>
                              <p:par>
                                <p:cTn id="24" presetID="1" presetClass="entr" presetSubtype="0" fill="hold" nodeType="afterEffect">
                                  <p:stCondLst>
                                    <p:cond delay="800"/>
                                  </p:stCondLst>
                                  <p:childTnLst>
                                    <p:set>
                                      <p:cBhvr>
                                        <p:cTn id="25" dur="1" fill="hold">
                                          <p:stCondLst>
                                            <p:cond delay="0"/>
                                          </p:stCondLst>
                                        </p:cTn>
                                        <p:tgtEl>
                                          <p:spTgt spid="17416"/>
                                        </p:tgtEl>
                                        <p:attrNameLst>
                                          <p:attrName>style.visibility</p:attrName>
                                        </p:attrNameLst>
                                      </p:cBhvr>
                                      <p:to>
                                        <p:strVal val="visible"/>
                                      </p:to>
                                    </p:set>
                                  </p:childTnLst>
                                </p:cTn>
                              </p:par>
                            </p:childTnLst>
                          </p:cTn>
                        </p:par>
                        <p:par>
                          <p:cTn id="26" fill="hold">
                            <p:stCondLst>
                              <p:cond delay="5300"/>
                            </p:stCondLst>
                            <p:childTnLst>
                              <p:par>
                                <p:cTn id="27" presetID="1" presetClass="entr" presetSubtype="0" fill="hold" nodeType="afterEffect">
                                  <p:stCondLst>
                                    <p:cond delay="800"/>
                                  </p:stCondLst>
                                  <p:childTnLst>
                                    <p:set>
                                      <p:cBhvr>
                                        <p:cTn id="28" dur="1" fill="hold">
                                          <p:stCondLst>
                                            <p:cond delay="0"/>
                                          </p:stCondLst>
                                        </p:cTn>
                                        <p:tgtEl>
                                          <p:spTgt spid="17417"/>
                                        </p:tgtEl>
                                        <p:attrNameLst>
                                          <p:attrName>style.visibility</p:attrName>
                                        </p:attrNameLst>
                                      </p:cBhvr>
                                      <p:to>
                                        <p:strVal val="visible"/>
                                      </p:to>
                                    </p:set>
                                  </p:childTnLst>
                                </p:cTn>
                              </p:par>
                            </p:childTnLst>
                          </p:cTn>
                        </p:par>
                        <p:par>
                          <p:cTn id="29" fill="hold">
                            <p:stCondLst>
                              <p:cond delay="6100"/>
                            </p:stCondLst>
                            <p:childTnLst>
                              <p:par>
                                <p:cTn id="30" presetID="1" presetClass="entr" presetSubtype="0" fill="hold" nodeType="afterEffect">
                                  <p:stCondLst>
                                    <p:cond delay="800"/>
                                  </p:stCondLst>
                                  <p:childTnLst>
                                    <p:set>
                                      <p:cBhvr>
                                        <p:cTn id="31" dur="1" fill="hold">
                                          <p:stCondLst>
                                            <p:cond delay="0"/>
                                          </p:stCondLst>
                                        </p:cTn>
                                        <p:tgtEl>
                                          <p:spTgt spid="17418"/>
                                        </p:tgtEl>
                                        <p:attrNameLst>
                                          <p:attrName>style.visibility</p:attrName>
                                        </p:attrNameLst>
                                      </p:cBhvr>
                                      <p:to>
                                        <p:strVal val="visible"/>
                                      </p:to>
                                    </p:set>
                                  </p:childTnLst>
                                </p:cTn>
                              </p:par>
                            </p:childTnLst>
                          </p:cTn>
                        </p:par>
                        <p:par>
                          <p:cTn id="32" fill="hold">
                            <p:stCondLst>
                              <p:cond delay="6900"/>
                            </p:stCondLst>
                            <p:childTnLst>
                              <p:par>
                                <p:cTn id="33" presetID="1" presetClass="entr" presetSubtype="0" fill="hold" nodeType="afterEffect">
                                  <p:stCondLst>
                                    <p:cond delay="800"/>
                                  </p:stCondLst>
                                  <p:childTnLst>
                                    <p:set>
                                      <p:cBhvr>
                                        <p:cTn id="34" dur="1" fill="hold">
                                          <p:stCondLst>
                                            <p:cond delay="0"/>
                                          </p:stCondLst>
                                        </p:cTn>
                                        <p:tgtEl>
                                          <p:spTgt spid="17419"/>
                                        </p:tgtEl>
                                        <p:attrNameLst>
                                          <p:attrName>style.visibility</p:attrName>
                                        </p:attrNameLst>
                                      </p:cBhvr>
                                      <p:to>
                                        <p:strVal val="visible"/>
                                      </p:to>
                                    </p:set>
                                  </p:childTnLst>
                                </p:cTn>
                              </p:par>
                            </p:childTnLst>
                          </p:cTn>
                        </p:par>
                        <p:par>
                          <p:cTn id="35" fill="hold">
                            <p:stCondLst>
                              <p:cond delay="7700"/>
                            </p:stCondLst>
                            <p:childTnLst>
                              <p:par>
                                <p:cTn id="36" presetID="1" presetClass="entr" presetSubtype="0" fill="hold" nodeType="afterEffect">
                                  <p:stCondLst>
                                    <p:cond delay="800"/>
                                  </p:stCondLst>
                                  <p:childTnLst>
                                    <p:set>
                                      <p:cBhvr>
                                        <p:cTn id="37" dur="1" fill="hold">
                                          <p:stCondLst>
                                            <p:cond delay="0"/>
                                          </p:stCondLst>
                                        </p:cTn>
                                        <p:tgtEl>
                                          <p:spTgt spid="17420"/>
                                        </p:tgtEl>
                                        <p:attrNameLst>
                                          <p:attrName>style.visibility</p:attrName>
                                        </p:attrNameLst>
                                      </p:cBhvr>
                                      <p:to>
                                        <p:strVal val="visible"/>
                                      </p:to>
                                    </p:set>
                                  </p:childTnLst>
                                </p:cTn>
                              </p:par>
                            </p:childTnLst>
                          </p:cTn>
                        </p:par>
                        <p:par>
                          <p:cTn id="38" fill="hold">
                            <p:stCondLst>
                              <p:cond delay="8500"/>
                            </p:stCondLst>
                            <p:childTnLst>
                              <p:par>
                                <p:cTn id="39" presetID="1" presetClass="entr" presetSubtype="0" fill="hold" nodeType="afterEffect">
                                  <p:stCondLst>
                                    <p:cond delay="800"/>
                                  </p:stCondLst>
                                  <p:childTnLst>
                                    <p:set>
                                      <p:cBhvr>
                                        <p:cTn id="40" dur="1" fill="hold">
                                          <p:stCondLst>
                                            <p:cond delay="0"/>
                                          </p:stCondLst>
                                        </p:cTn>
                                        <p:tgtEl>
                                          <p:spTgt spid="17421"/>
                                        </p:tgtEl>
                                        <p:attrNameLst>
                                          <p:attrName>style.visibility</p:attrName>
                                        </p:attrNameLst>
                                      </p:cBhvr>
                                      <p:to>
                                        <p:strVal val="visible"/>
                                      </p:to>
                                    </p:set>
                                  </p:childTnLst>
                                </p:cTn>
                              </p:par>
                            </p:childTnLst>
                          </p:cTn>
                        </p:par>
                        <p:par>
                          <p:cTn id="41" fill="hold">
                            <p:stCondLst>
                              <p:cond delay="9300"/>
                            </p:stCondLst>
                            <p:childTnLst>
                              <p:par>
                                <p:cTn id="42" presetID="1" presetClass="entr" presetSubtype="0" fill="hold" nodeType="afterEffect">
                                  <p:stCondLst>
                                    <p:cond delay="800"/>
                                  </p:stCondLst>
                                  <p:childTnLst>
                                    <p:set>
                                      <p:cBhvr>
                                        <p:cTn id="43" dur="1" fill="hold">
                                          <p:stCondLst>
                                            <p:cond delay="0"/>
                                          </p:stCondLst>
                                        </p:cTn>
                                        <p:tgtEl>
                                          <p:spTgt spid="174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423"/>
                                        </p:tgtEl>
                                        <p:attrNameLst>
                                          <p:attrName>style.visibility</p:attrName>
                                        </p:attrNameLst>
                                      </p:cBhvr>
                                      <p:to>
                                        <p:strVal val="visible"/>
                                      </p:to>
                                    </p:set>
                                    <p:animEffect transition="in" filter="fade">
                                      <p:cBhvr>
                                        <p:cTn id="48" dur="1000"/>
                                        <p:tgtEl>
                                          <p:spTgt spid="174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425"/>
                                        </p:tgtEl>
                                        <p:attrNameLst>
                                          <p:attrName>style.visibility</p:attrName>
                                        </p:attrNameLst>
                                      </p:cBhvr>
                                      <p:to>
                                        <p:strVal val="visible"/>
                                      </p:to>
                                    </p:set>
                                    <p:animEffect transition="in" filter="wipe(down)">
                                      <p:cBhvr>
                                        <p:cTn id="53" dur="2000"/>
                                        <p:tgtEl>
                                          <p:spTgt spid="174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7426"/>
                                        </p:tgtEl>
                                        <p:attrNameLst>
                                          <p:attrName>style.visibility</p:attrName>
                                        </p:attrNameLst>
                                      </p:cBhvr>
                                      <p:to>
                                        <p:strVal val="visible"/>
                                      </p:to>
                                    </p:set>
                                    <p:animEffect transition="in" filter="wipe(down)">
                                      <p:cBhvr>
                                        <p:cTn id="58" dur="2000"/>
                                        <p:tgtEl>
                                          <p:spTgt spid="17426"/>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ox(in)">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box(in)">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13" presetClass="entr" presetSubtype="16"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plus(in)">
                                      <p:cBhvr>
                                        <p:cTn id="73" dur="20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box(in)">
                                      <p:cBhvr>
                                        <p:cTn id="78" dur="500"/>
                                        <p:tgtEl>
                                          <p:spTgt spid="8"/>
                                        </p:tgtEl>
                                      </p:cBhvr>
                                    </p:animEffect>
                                  </p:childTnLst>
                                </p:cTn>
                              </p:par>
                              <p:par>
                                <p:cTn id="79" presetID="4" presetClass="entr" presetSubtype="16"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box(in)">
                                      <p:cBhvr>
                                        <p:cTn id="81" dur="500"/>
                                        <p:tgtEl>
                                          <p:spTgt spid="6"/>
                                        </p:tgtEl>
                                      </p:cBhvr>
                                    </p:animEffect>
                                  </p:childTnLst>
                                </p:cTn>
                              </p:par>
                              <p:par>
                                <p:cTn id="82" presetID="4" presetClass="entr" presetSubtype="16" fill="hold"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box(in)">
                                      <p:cBhvr>
                                        <p:cTn id="8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animBg="1"/>
      <p:bldP spid="174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5">
            <a:extLst>
              <a:ext uri="{FF2B5EF4-FFF2-40B4-BE49-F238E27FC236}">
                <a16:creationId xmlns:a16="http://schemas.microsoft.com/office/drawing/2014/main" id="{A6A8CE97-C8D7-0694-C7B8-DBB51467848B}"/>
              </a:ext>
            </a:extLst>
          </p:cNvPr>
          <p:cNvSpPr txBox="1">
            <a:spLocks noChangeArrowheads="1"/>
          </p:cNvSpPr>
          <p:nvPr/>
        </p:nvSpPr>
        <p:spPr bwMode="auto">
          <a:xfrm>
            <a:off x="2590800" y="3127564"/>
            <a:ext cx="13944600" cy="2015936"/>
          </a:xfrm>
          <a:prstGeom prst="rect">
            <a:avLst/>
          </a:prstGeom>
          <a:noFill/>
          <a:ln w="9525">
            <a:noFill/>
            <a:miter lim="800000"/>
            <a:headEnd/>
            <a:tailEnd/>
          </a:ln>
          <a:effectLst/>
        </p:spPr>
        <p:txBody>
          <a:bodyPr wrap="square">
            <a:spAutoFit/>
          </a:bodyPr>
          <a:lstStyle/>
          <a:p>
            <a:pPr algn="ctr">
              <a:spcBef>
                <a:spcPct val="50000"/>
              </a:spcBef>
            </a:pPr>
            <a:r>
              <a:rPr lang="en-US" sz="5000" b="1" dirty="0">
                <a:solidFill>
                  <a:srgbClr val="C00000"/>
                </a:solidFill>
                <a:latin typeface="Times New Roman" pitchFamily="18" charset="0"/>
                <a:cs typeface="Times New Roman" pitchFamily="18" charset="0"/>
              </a:rPr>
              <a:t>NHÓM 2</a:t>
            </a:r>
          </a:p>
          <a:p>
            <a:pPr>
              <a:spcBef>
                <a:spcPct val="50000"/>
              </a:spcBef>
            </a:pPr>
            <a:r>
              <a:rPr lang="en-US" sz="5000" b="1" dirty="0">
                <a:solidFill>
                  <a:schemeClr val="accent1">
                    <a:lumMod val="50000"/>
                  </a:schemeClr>
                </a:solidFill>
                <a:latin typeface="Times New Roman" pitchFamily="18" charset="0"/>
                <a:cs typeface="Times New Roman" pitchFamily="18" charset="0"/>
              </a:rPr>
              <a:t>KIỂM TRA TRỰC TIẾP TRÊN MÁY TÍNH</a:t>
            </a:r>
          </a:p>
        </p:txBody>
      </p:sp>
    </p:spTree>
    <p:extLst>
      <p:ext uri="{BB962C8B-B14F-4D97-AF65-F5344CB8AC3E}">
        <p14:creationId xmlns:p14="http://schemas.microsoft.com/office/powerpoint/2010/main" val="96933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5">
            <a:extLst>
              <a:ext uri="{FF2B5EF4-FFF2-40B4-BE49-F238E27FC236}">
                <a16:creationId xmlns:a16="http://schemas.microsoft.com/office/drawing/2014/main" id="{A6A8CE97-C8D7-0694-C7B8-DBB51467848B}"/>
              </a:ext>
            </a:extLst>
          </p:cNvPr>
          <p:cNvSpPr txBox="1">
            <a:spLocks noChangeArrowheads="1"/>
          </p:cNvSpPr>
          <p:nvPr/>
        </p:nvSpPr>
        <p:spPr bwMode="auto">
          <a:xfrm>
            <a:off x="5791200" y="2628900"/>
            <a:ext cx="7848600" cy="2015936"/>
          </a:xfrm>
          <a:prstGeom prst="rect">
            <a:avLst/>
          </a:prstGeom>
          <a:noFill/>
          <a:ln w="9525">
            <a:noFill/>
            <a:miter lim="800000"/>
            <a:headEnd/>
            <a:tailEnd/>
          </a:ln>
          <a:effectLst/>
        </p:spPr>
        <p:txBody>
          <a:bodyPr wrap="square">
            <a:spAutoFit/>
          </a:bodyPr>
          <a:lstStyle/>
          <a:p>
            <a:pPr algn="ctr">
              <a:spcBef>
                <a:spcPct val="50000"/>
              </a:spcBef>
            </a:pPr>
            <a:r>
              <a:rPr lang="en-US" sz="5000" b="1" dirty="0">
                <a:solidFill>
                  <a:srgbClr val="C00000"/>
                </a:solidFill>
                <a:latin typeface="Times New Roman" pitchFamily="18" charset="0"/>
                <a:cs typeface="Times New Roman" pitchFamily="18" charset="0"/>
              </a:rPr>
              <a:t>NHÓM 3</a:t>
            </a:r>
          </a:p>
          <a:p>
            <a:pPr>
              <a:spcBef>
                <a:spcPct val="50000"/>
              </a:spcBef>
            </a:pPr>
            <a:r>
              <a:rPr lang="en-US" sz="5000" b="1" dirty="0">
                <a:solidFill>
                  <a:schemeClr val="accent1">
                    <a:lumMod val="50000"/>
                  </a:schemeClr>
                </a:solidFill>
                <a:latin typeface="Times New Roman" pitchFamily="18" charset="0"/>
                <a:cs typeface="Times New Roman" pitchFamily="18" charset="0"/>
              </a:rPr>
              <a:t>SUY LUẬN TOÁN HỌC</a:t>
            </a:r>
          </a:p>
        </p:txBody>
      </p:sp>
    </p:spTree>
    <p:extLst>
      <p:ext uri="{BB962C8B-B14F-4D97-AF65-F5344CB8AC3E}">
        <p14:creationId xmlns:p14="http://schemas.microsoft.com/office/powerpoint/2010/main" val="367221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715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332045"/>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733800" y="20955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4498856" y="2463699"/>
            <a:ext cx="11731744" cy="38625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Định lí </a:t>
            </a:r>
            <a:r>
              <a:rPr kumimoji="0" lang="en-US"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spcAft>
                <a:spcPts val="600"/>
              </a:spcAft>
            </a:pPr>
            <a:r>
              <a:rPr lang="vi-VN" sz="4000" dirty="0">
                <a:solidFill>
                  <a:prstClr val="white"/>
                </a:solidFill>
                <a:ea typeface="Times New Roman" panose="02020603050405020304" pitchFamily="18" charset="0"/>
                <a:cs typeface="Arial" panose="020B0604020202020204" pitchFamily="34" charset="0"/>
              </a:rPr>
              <a:t>Ba đường phân giác của một tam giác đồng quy tại một điểm. Điểm này cách đều ba cạnh của </a:t>
            </a:r>
            <a:r>
              <a:rPr lang="en-US" sz="4000" dirty="0">
                <a:solidFill>
                  <a:prstClr val="white"/>
                </a:solidFill>
                <a:ea typeface="Times New Roman" panose="02020603050405020304" pitchFamily="18" charset="0"/>
                <a:cs typeface="Arial" panose="020B0604020202020204" pitchFamily="34" charset="0"/>
              </a:rPr>
              <a:t>    </a:t>
            </a:r>
            <a:r>
              <a:rPr lang="vi-VN" sz="4000" dirty="0">
                <a:solidFill>
                  <a:prstClr val="white"/>
                </a:solidFill>
                <a:ea typeface="Times New Roman" panose="02020603050405020304" pitchFamily="18" charset="0"/>
                <a:cs typeface="Arial" panose="020B0604020202020204" pitchFamily="34" charset="0"/>
              </a:rPr>
              <a:t>tam giác đó.</a:t>
            </a:r>
          </a:p>
        </p:txBody>
      </p:sp>
      <p:pic>
        <p:nvPicPr>
          <p:cNvPr id="13" name="Picture 6"/>
          <p:cNvPicPr>
            <a:picLocks noChangeAspect="1"/>
          </p:cNvPicPr>
          <p:nvPr/>
        </p:nvPicPr>
        <p:blipFill>
          <a:blip r:embed="rId3"/>
          <a:srcRect/>
          <a:stretch>
            <a:fillRect/>
          </a:stretch>
        </p:blipFill>
        <p:spPr>
          <a:xfrm flipH="1">
            <a:off x="762000" y="4394997"/>
            <a:ext cx="3328455" cy="5205044"/>
          </a:xfrm>
          <a:prstGeom prst="rect">
            <a:avLst/>
          </a:prstGeom>
        </p:spPr>
      </p:pic>
      <p:pic>
        <p:nvPicPr>
          <p:cNvPr id="14" name="Picture 6"/>
          <p:cNvPicPr>
            <a:picLocks noChangeAspect="1"/>
          </p:cNvPicPr>
          <p:nvPr/>
        </p:nvPicPr>
        <p:blipFill>
          <a:blip r:embed="rId4"/>
          <a:srcRect/>
          <a:stretch>
            <a:fillRect/>
          </a:stretch>
        </p:blipFill>
        <p:spPr>
          <a:xfrm>
            <a:off x="13258800" y="6558944"/>
            <a:ext cx="3229874" cy="25125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762000" y="647700"/>
            <a:ext cx="1388950" cy="1533981"/>
          </a:xfrm>
          <a:prstGeom prst="rect">
            <a:avLst/>
          </a:prstGeom>
        </p:spPr>
      </p:pic>
    </p:spTree>
    <p:extLst>
      <p:ext uri="{BB962C8B-B14F-4D97-AF65-F5344CB8AC3E}">
        <p14:creationId xmlns:p14="http://schemas.microsoft.com/office/powerpoint/2010/main" val="3370737970"/>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0"/>
            <a:ext cx="6286500" cy="923330"/>
          </a:xfrm>
          <a:prstGeom prst="rect">
            <a:avLst/>
          </a:prstGeom>
          <a:noFill/>
        </p:spPr>
        <p:txBody>
          <a:bodyPr wrap="square" rtlCol="0">
            <a:spAutoFit/>
          </a:bodyPr>
          <a:lstStyle/>
          <a:p>
            <a:r>
              <a:rPr lang="en-US" sz="5400" b="1" dirty="0">
                <a:solidFill>
                  <a:srgbClr val="FF0000"/>
                </a:solidFill>
                <a:latin typeface="Times New Roman" pitchFamily="18" charset="0"/>
                <a:cs typeface="Times New Roman" pitchFamily="18" charset="0"/>
              </a:rPr>
              <a:t>Quay </a:t>
            </a:r>
            <a:r>
              <a:rPr lang="en-US" sz="5400" b="1" dirty="0" err="1">
                <a:solidFill>
                  <a:srgbClr val="FF0000"/>
                </a:solidFill>
                <a:latin typeface="Times New Roman" pitchFamily="18" charset="0"/>
                <a:cs typeface="Times New Roman" pitchFamily="18" charset="0"/>
              </a:rPr>
              <a:t>lại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vấn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đề</a:t>
            </a:r>
            <a:r>
              <a:rPr lang="en-US" sz="5400" b="1" dirty="0">
                <a:solidFill>
                  <a:srgbClr val="FF0000"/>
                </a:solidFill>
                <a:latin typeface="Times New Roman" pitchFamily="18" charset="0"/>
                <a:cs typeface="Times New Roman" pitchFamily="18" charset="0"/>
              </a:rPr>
              <a:t>:</a:t>
            </a:r>
          </a:p>
        </p:txBody>
      </p:sp>
      <p:sp>
        <p:nvSpPr>
          <p:cNvPr id="4" name="Text Box 4"/>
          <p:cNvSpPr txBox="1">
            <a:spLocks noChangeArrowheads="1"/>
          </p:cNvSpPr>
          <p:nvPr/>
        </p:nvSpPr>
        <p:spPr bwMode="auto">
          <a:xfrm>
            <a:off x="2286000" y="800100"/>
            <a:ext cx="6515100" cy="9694962"/>
          </a:xfrm>
          <a:prstGeom prst="rect">
            <a:avLst/>
          </a:prstGeom>
          <a:noFill/>
          <a:ln w="9525" algn="ctr">
            <a:noFill/>
            <a:miter lim="800000"/>
            <a:headEnd/>
            <a:tailEnd/>
          </a:ln>
          <a:effectLst/>
        </p:spPr>
        <p:txBody>
          <a:bodyPr wrap="square">
            <a:spAutoFit/>
          </a:bodyPr>
          <a:lstStyle/>
          <a:p>
            <a:pPr algn="just">
              <a:spcBef>
                <a:spcPct val="50000"/>
              </a:spcBef>
            </a:pPr>
            <a:r>
              <a:rPr lang="en-US" sz="4200" dirty="0">
                <a:solidFill>
                  <a:schemeClr val="accent2"/>
                </a:solidFill>
              </a:rPr>
              <a:t>    </a:t>
            </a:r>
            <a:r>
              <a:rPr lang="en-US" sz="4800" dirty="0" err="1">
                <a:latin typeface="Times New Roman" pitchFamily="18" charset="0"/>
                <a:cs typeface="Times New Roman" pitchFamily="18" charset="0"/>
              </a:rPr>
              <a:t>Có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hai</a:t>
            </a:r>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đường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cắt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nhau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cùng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cắt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sông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hai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điểm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nhau</a:t>
            </a:r>
            <a:r>
              <a:rPr lang="en-US" sz="4800" dirty="0">
                <a:latin typeface="Times New Roman" pitchFamily="18" charset="0"/>
                <a:cs typeface="Times New Roman" pitchFamily="18" charset="0"/>
              </a:rPr>
              <a:t>.</a:t>
            </a:r>
          </a:p>
          <a:p>
            <a:pPr algn="just">
              <a:spcBef>
                <a:spcPct val="50000"/>
              </a:spcBef>
            </a:pP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Hãy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tìm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điểm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để</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xây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dựng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đài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quan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sát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khoảng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từ</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đến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hai</a:t>
            </a:r>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đường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đến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bờ</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sông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bằng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nhau</a:t>
            </a:r>
            <a:r>
              <a:rPr lang="en-US" sz="4800" dirty="0">
                <a:latin typeface="Times New Roman" pitchFamily="18" charset="0"/>
                <a:cs typeface="Times New Roman" pitchFamily="18" charset="0"/>
              </a:rPr>
              <a:t>.</a:t>
            </a:r>
          </a:p>
          <a:p>
            <a:pPr algn="just">
              <a:spcBef>
                <a:spcPct val="50000"/>
              </a:spcBef>
            </a:pP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mấy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điểm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như</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vậy</a:t>
            </a:r>
            <a:r>
              <a:rPr lang="en-US" sz="4800" dirty="0">
                <a:latin typeface="Times New Roman" pitchFamily="18" charset="0"/>
                <a:cs typeface="Times New Roman" pitchFamily="18" charset="0"/>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90946"/>
            <a:ext cx="7086600" cy="965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372850" y="3103603"/>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1</a:t>
            </a:r>
          </a:p>
        </p:txBody>
      </p:sp>
      <p:sp>
        <p:nvSpPr>
          <p:cNvPr id="7" name="TextBox 6"/>
          <p:cNvSpPr txBox="1"/>
          <p:nvPr/>
        </p:nvSpPr>
        <p:spPr>
          <a:xfrm>
            <a:off x="13030200" y="3332203"/>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2</a:t>
            </a:r>
          </a:p>
        </p:txBody>
      </p:sp>
    </p:spTree>
    <p:extLst>
      <p:ext uri="{BB962C8B-B14F-4D97-AF65-F5344CB8AC3E}">
        <p14:creationId xmlns:p14="http://schemas.microsoft.com/office/powerpoint/2010/main" val="21000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42900"/>
            <a:ext cx="6286500" cy="738664"/>
          </a:xfrm>
          <a:prstGeom prst="rect">
            <a:avLst/>
          </a:prstGeom>
          <a:noFill/>
        </p:spPr>
        <p:txBody>
          <a:bodyPr wrap="square" rtlCol="0">
            <a:spAutoFit/>
          </a:bodyPr>
          <a:lstStyle/>
          <a:p>
            <a:endParaRPr lang="en-US" sz="4200" b="1" dirty="0">
              <a:solidFill>
                <a:srgbClr val="FF0000"/>
              </a:solidFill>
              <a:latin typeface="Times New Roman" pitchFamily="18" charset="0"/>
              <a:cs typeface="Times New Roman" pitchFamily="18" charset="0"/>
            </a:endParaRPr>
          </a:p>
        </p:txBody>
      </p:sp>
      <p:sp>
        <p:nvSpPr>
          <p:cNvPr id="4" name="Text Box 4"/>
          <p:cNvSpPr txBox="1">
            <a:spLocks noChangeArrowheads="1"/>
          </p:cNvSpPr>
          <p:nvPr/>
        </p:nvSpPr>
        <p:spPr bwMode="auto">
          <a:xfrm>
            <a:off x="2514600" y="342901"/>
            <a:ext cx="5600700" cy="10064294"/>
          </a:xfrm>
          <a:prstGeom prst="rect">
            <a:avLst/>
          </a:prstGeom>
          <a:noFill/>
          <a:ln w="9525" algn="ctr">
            <a:noFill/>
            <a:miter lim="800000"/>
            <a:headEnd/>
            <a:tailEnd/>
          </a:ln>
          <a:effectLst/>
        </p:spPr>
        <p:txBody>
          <a:bodyPr wrap="square">
            <a:spAutoFit/>
          </a:bodyPr>
          <a:lstStyle/>
          <a:p>
            <a:pPr algn="just">
              <a:spcBef>
                <a:spcPct val="50000"/>
              </a:spcBef>
            </a:pPr>
            <a:r>
              <a:rPr lang="en-US" sz="3900" b="1" dirty="0">
                <a:solidFill>
                  <a:schemeClr val="accent2"/>
                </a:solidFill>
              </a:rPr>
              <a:t>    </a:t>
            </a:r>
            <a:r>
              <a:rPr lang="en-US" sz="5400" b="1" dirty="0" err="1">
                <a:solidFill>
                  <a:srgbClr val="0000FF"/>
                </a:solidFill>
                <a:latin typeface="Times New Roman" pitchFamily="18" charset="0"/>
                <a:cs typeface="Times New Roman" pitchFamily="18" charset="0"/>
              </a:rPr>
              <a:t>Vậy</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địa</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điểm</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cần</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tìm</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để</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xây</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dựng</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một</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đài</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quan</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sát</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sao</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cho</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các</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khoảng</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cách</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từ</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đó</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đến</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hai</a:t>
            </a:r>
            <a:r>
              <a:rPr lang="en-US" sz="5400" b="1" dirty="0">
                <a:solidFill>
                  <a:srgbClr val="0000FF"/>
                </a:solidFill>
                <a:latin typeface="Times New Roman" pitchFamily="18" charset="0"/>
                <a:cs typeface="Times New Roman" pitchFamily="18" charset="0"/>
              </a:rPr>
              <a:t> con </a:t>
            </a:r>
            <a:r>
              <a:rPr lang="en-US" sz="5400" b="1" dirty="0" err="1">
                <a:solidFill>
                  <a:srgbClr val="0000FF"/>
                </a:solidFill>
                <a:latin typeface="Times New Roman" pitchFamily="18" charset="0"/>
                <a:cs typeface="Times New Roman" pitchFamily="18" charset="0"/>
              </a:rPr>
              <a:t>đường</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và</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đến</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bờ</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sông</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bằng</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nhau</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là</a:t>
            </a:r>
            <a:r>
              <a:rPr lang="en-US" sz="5400" b="1" dirty="0">
                <a:solidFill>
                  <a:srgbClr val="0000FF"/>
                </a:solidFill>
                <a:latin typeface="Times New Roman" pitchFamily="18" charset="0"/>
                <a:cs typeface="Times New Roman" pitchFamily="18" charset="0"/>
              </a:rPr>
              <a:t> </a:t>
            </a:r>
            <a:r>
              <a:rPr lang="en-US" sz="5400" b="1" i="1" dirty="0" err="1">
                <a:solidFill>
                  <a:srgbClr val="C00000"/>
                </a:solidFill>
                <a:latin typeface="Times New Roman" pitchFamily="18" charset="0"/>
                <a:cs typeface="Times New Roman" pitchFamily="18" charset="0"/>
              </a:rPr>
              <a:t>giao</a:t>
            </a:r>
            <a:r>
              <a:rPr lang="en-US" sz="5400" b="1" i="1" dirty="0">
                <a:solidFill>
                  <a:srgbClr val="C00000"/>
                </a:solidFill>
                <a:latin typeface="Times New Roman" pitchFamily="18" charset="0"/>
                <a:cs typeface="Times New Roman" pitchFamily="18" charset="0"/>
              </a:rPr>
              <a:t> </a:t>
            </a:r>
            <a:r>
              <a:rPr lang="en-US" sz="5400" b="1" i="1" dirty="0" err="1">
                <a:solidFill>
                  <a:srgbClr val="C00000"/>
                </a:solidFill>
                <a:latin typeface="Times New Roman" pitchFamily="18" charset="0"/>
                <a:cs typeface="Times New Roman" pitchFamily="18" charset="0"/>
              </a:rPr>
              <a:t>điểm</a:t>
            </a:r>
            <a:r>
              <a:rPr lang="en-US" sz="5400" b="1" i="1" dirty="0">
                <a:solidFill>
                  <a:srgbClr val="C00000"/>
                </a:solidFill>
                <a:latin typeface="Times New Roman" pitchFamily="18" charset="0"/>
                <a:cs typeface="Times New Roman" pitchFamily="18" charset="0"/>
              </a:rPr>
              <a:t> </a:t>
            </a:r>
            <a:r>
              <a:rPr lang="en-US" sz="5400" b="1" i="1" dirty="0" err="1">
                <a:solidFill>
                  <a:srgbClr val="C00000"/>
                </a:solidFill>
                <a:latin typeface="Times New Roman" pitchFamily="18" charset="0"/>
                <a:cs typeface="Times New Roman" pitchFamily="18" charset="0"/>
              </a:rPr>
              <a:t>ba</a:t>
            </a:r>
            <a:r>
              <a:rPr lang="en-US" sz="5400" b="1" i="1" dirty="0">
                <a:solidFill>
                  <a:srgbClr val="C00000"/>
                </a:solidFill>
                <a:latin typeface="Times New Roman" pitchFamily="18" charset="0"/>
                <a:cs typeface="Times New Roman" pitchFamily="18" charset="0"/>
              </a:rPr>
              <a:t> </a:t>
            </a:r>
            <a:r>
              <a:rPr lang="en-US" sz="5400" b="1" i="1" dirty="0" err="1">
                <a:solidFill>
                  <a:srgbClr val="C00000"/>
                </a:solidFill>
                <a:latin typeface="Times New Roman" pitchFamily="18" charset="0"/>
                <a:cs typeface="Times New Roman" pitchFamily="18" charset="0"/>
              </a:rPr>
              <a:t>đường</a:t>
            </a:r>
            <a:r>
              <a:rPr lang="en-US" sz="5400" b="1" i="1" dirty="0">
                <a:solidFill>
                  <a:srgbClr val="C00000"/>
                </a:solidFill>
                <a:latin typeface="Times New Roman" pitchFamily="18" charset="0"/>
                <a:cs typeface="Times New Roman" pitchFamily="18" charset="0"/>
              </a:rPr>
              <a:t> </a:t>
            </a:r>
            <a:r>
              <a:rPr lang="en-US" sz="5400" b="1" i="1" dirty="0" err="1">
                <a:solidFill>
                  <a:srgbClr val="C00000"/>
                </a:solidFill>
                <a:latin typeface="Times New Roman" pitchFamily="18" charset="0"/>
                <a:cs typeface="Times New Roman" pitchFamily="18" charset="0"/>
              </a:rPr>
              <a:t>phân</a:t>
            </a:r>
            <a:r>
              <a:rPr lang="en-US" sz="5400" b="1" i="1" dirty="0">
                <a:solidFill>
                  <a:srgbClr val="C00000"/>
                </a:solidFill>
                <a:latin typeface="Times New Roman" pitchFamily="18" charset="0"/>
                <a:cs typeface="Times New Roman" pitchFamily="18" charset="0"/>
              </a:rPr>
              <a:t> </a:t>
            </a:r>
            <a:r>
              <a:rPr lang="en-US" sz="5400" b="1" i="1" dirty="0" err="1">
                <a:solidFill>
                  <a:srgbClr val="C00000"/>
                </a:solidFill>
                <a:latin typeface="Times New Roman" pitchFamily="18" charset="0"/>
                <a:cs typeface="Times New Roman" pitchFamily="18" charset="0"/>
              </a:rPr>
              <a:t>giác</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của</a:t>
            </a:r>
            <a:r>
              <a:rPr lang="en-US" sz="5400" b="1" dirty="0">
                <a:solidFill>
                  <a:srgbClr val="0000FF"/>
                </a:solidFill>
                <a:latin typeface="Times New Roman" pitchFamily="18" charset="0"/>
                <a:cs typeface="Times New Roman" pitchFamily="18" charset="0"/>
              </a:rPr>
              <a:t> tam </a:t>
            </a:r>
            <a:r>
              <a:rPr lang="en-US" sz="5400" b="1" dirty="0" err="1">
                <a:solidFill>
                  <a:srgbClr val="0000FF"/>
                </a:solidFill>
                <a:latin typeface="Times New Roman" pitchFamily="18" charset="0"/>
                <a:cs typeface="Times New Roman" pitchFamily="18" charset="0"/>
              </a:rPr>
              <a:t>giác</a:t>
            </a:r>
            <a:r>
              <a:rPr lang="en-US" sz="5400" b="1" dirty="0">
                <a:solidFill>
                  <a:srgbClr val="0000FF"/>
                </a:solidFill>
                <a:latin typeface="Times New Roman" pitchFamily="18" charset="0"/>
                <a:cs typeface="Times New Roman" pitchFamily="18" charset="0"/>
              </a:rPr>
              <a:t> ABC.</a:t>
            </a:r>
            <a:endParaRPr lang="en-US" sz="3900" b="1" dirty="0">
              <a:solidFill>
                <a:srgbClr val="0000FF"/>
              </a:solidFill>
              <a:effectLst>
                <a:outerShdw blurRad="38100" dist="38100" dir="2700000" algn="tl">
                  <a:srgbClr val="FFFFFF"/>
                </a:outerShdw>
              </a:effectLst>
              <a:latin typeface="Times New Roman" pitchFamily="18" charset="0"/>
              <a:cs typeface="Times New Roman" pitchFamily="18" charset="0"/>
            </a:endParaRPr>
          </a:p>
        </p:txBody>
      </p:sp>
      <p:sp>
        <p:nvSpPr>
          <p:cNvPr id="6" name="TextBox 5"/>
          <p:cNvSpPr txBox="1"/>
          <p:nvPr/>
        </p:nvSpPr>
        <p:spPr>
          <a:xfrm>
            <a:off x="11372850" y="3103603"/>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1</a:t>
            </a:r>
          </a:p>
        </p:txBody>
      </p:sp>
      <p:sp>
        <p:nvSpPr>
          <p:cNvPr id="7" name="TextBox 6"/>
          <p:cNvSpPr txBox="1"/>
          <p:nvPr/>
        </p:nvSpPr>
        <p:spPr>
          <a:xfrm>
            <a:off x="13030200" y="3332203"/>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2</a:t>
            </a:r>
          </a:p>
        </p:txBody>
      </p:sp>
      <p:grpSp>
        <p:nvGrpSpPr>
          <p:cNvPr id="10" name="Group 9"/>
          <p:cNvGrpSpPr/>
          <p:nvPr/>
        </p:nvGrpSpPr>
        <p:grpSpPr>
          <a:xfrm>
            <a:off x="8343900" y="290946"/>
            <a:ext cx="7658100" cy="9653154"/>
            <a:chOff x="4038600" y="193964"/>
            <a:chExt cx="5105400" cy="6435436"/>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3964"/>
              <a:ext cx="5105400" cy="643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V="1">
              <a:off x="5562600" y="3276600"/>
              <a:ext cx="1905000" cy="5334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39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342900"/>
            <a:ext cx="18630900" cy="1051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3"/>
          <p:cNvSpPr>
            <a:spLocks/>
          </p:cNvSpPr>
          <p:nvPr/>
        </p:nvSpPr>
        <p:spPr bwMode="auto">
          <a:xfrm>
            <a:off x="5486400" y="4706680"/>
            <a:ext cx="3908685" cy="1415516"/>
          </a:xfrm>
          <a:custGeom>
            <a:avLst/>
            <a:gdLst>
              <a:gd name="T0" fmla="*/ 0 w 787"/>
              <a:gd name="T1" fmla="*/ 2147483647 h 410"/>
              <a:gd name="T2" fmla="*/ 2147483647 w 787"/>
              <a:gd name="T3" fmla="*/ 0 h 410"/>
              <a:gd name="T4" fmla="*/ 0 60000 65536"/>
              <a:gd name="T5" fmla="*/ 0 60000 65536"/>
              <a:gd name="T6" fmla="*/ 0 w 787"/>
              <a:gd name="T7" fmla="*/ 0 h 410"/>
              <a:gd name="T8" fmla="*/ 787 w 787"/>
              <a:gd name="T9" fmla="*/ 410 h 410"/>
            </a:gdLst>
            <a:ahLst/>
            <a:cxnLst>
              <a:cxn ang="T4">
                <a:pos x="T0" y="T1"/>
              </a:cxn>
              <a:cxn ang="T5">
                <a:pos x="T2" y="T3"/>
              </a:cxn>
            </a:cxnLst>
            <a:rect l="T6" t="T7" r="T8" b="T9"/>
            <a:pathLst>
              <a:path w="787" h="410">
                <a:moveTo>
                  <a:pt x="0" y="410"/>
                </a:moveTo>
                <a:lnTo>
                  <a:pt x="787" y="0"/>
                </a:lnTo>
              </a:path>
            </a:pathLst>
          </a:custGeom>
          <a:noFill/>
          <a:ln w="38100">
            <a:solidFill>
              <a:srgbClr val="0000FF"/>
            </a:solidFill>
            <a:round/>
            <a:headEnd/>
            <a:tailEnd/>
          </a:ln>
        </p:spPr>
        <p:txBody>
          <a:bodyPr/>
          <a:lstStyle/>
          <a:p>
            <a:endParaRPr lang="en-US" sz="2700"/>
          </a:p>
        </p:txBody>
      </p:sp>
      <p:sp>
        <p:nvSpPr>
          <p:cNvPr id="4" name="Line 4"/>
          <p:cNvSpPr>
            <a:spLocks noChangeShapeType="1"/>
          </p:cNvSpPr>
          <p:nvPr/>
        </p:nvSpPr>
        <p:spPr bwMode="auto">
          <a:xfrm>
            <a:off x="9344030" y="4686300"/>
            <a:ext cx="3000372" cy="685800"/>
          </a:xfrm>
          <a:prstGeom prst="line">
            <a:avLst/>
          </a:prstGeom>
          <a:noFill/>
          <a:ln w="38100">
            <a:solidFill>
              <a:srgbClr val="0000FF"/>
            </a:solidFill>
            <a:round/>
            <a:headEnd/>
            <a:tailEnd/>
          </a:ln>
        </p:spPr>
        <p:txBody>
          <a:bodyPr/>
          <a:lstStyle/>
          <a:p>
            <a:endParaRPr lang="en-US" sz="2700"/>
          </a:p>
        </p:txBody>
      </p:sp>
      <p:sp>
        <p:nvSpPr>
          <p:cNvPr id="5" name="Arc 5"/>
          <p:cNvSpPr>
            <a:spLocks/>
          </p:cNvSpPr>
          <p:nvPr/>
        </p:nvSpPr>
        <p:spPr bwMode="auto">
          <a:xfrm>
            <a:off x="6215063" y="5486400"/>
            <a:ext cx="228600" cy="228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2700"/>
          </a:p>
        </p:txBody>
      </p:sp>
      <p:sp>
        <p:nvSpPr>
          <p:cNvPr id="6" name="Arc 6"/>
          <p:cNvSpPr>
            <a:spLocks/>
          </p:cNvSpPr>
          <p:nvPr/>
        </p:nvSpPr>
        <p:spPr bwMode="auto">
          <a:xfrm>
            <a:off x="6400800" y="5829300"/>
            <a:ext cx="228600" cy="228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00"/>
            </a:solidFill>
            <a:round/>
            <a:headEnd/>
            <a:tailEnd/>
          </a:ln>
        </p:spPr>
        <p:txBody>
          <a:bodyPr wrap="none" anchor="ctr"/>
          <a:lstStyle/>
          <a:p>
            <a:endParaRPr lang="en-US" sz="2700"/>
          </a:p>
        </p:txBody>
      </p:sp>
      <p:sp>
        <p:nvSpPr>
          <p:cNvPr id="7" name="Arc 7"/>
          <p:cNvSpPr>
            <a:spLocks/>
          </p:cNvSpPr>
          <p:nvPr/>
        </p:nvSpPr>
        <p:spPr bwMode="auto">
          <a:xfrm flipH="1">
            <a:off x="11544300" y="4800600"/>
            <a:ext cx="342900" cy="342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mpd="dbl">
            <a:solidFill>
              <a:srgbClr val="0070C0"/>
            </a:solidFill>
            <a:round/>
            <a:headEnd/>
            <a:tailEnd/>
          </a:ln>
        </p:spPr>
        <p:txBody>
          <a:bodyPr wrap="none" anchor="ctr"/>
          <a:lstStyle/>
          <a:p>
            <a:endParaRPr lang="en-US" sz="2700"/>
          </a:p>
        </p:txBody>
      </p:sp>
      <p:sp>
        <p:nvSpPr>
          <p:cNvPr id="8" name="Arc 8"/>
          <p:cNvSpPr>
            <a:spLocks/>
          </p:cNvSpPr>
          <p:nvPr/>
        </p:nvSpPr>
        <p:spPr bwMode="auto">
          <a:xfrm flipH="1">
            <a:off x="11430000" y="5143500"/>
            <a:ext cx="114300" cy="342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mpd="dbl">
            <a:solidFill>
              <a:srgbClr val="0070C0"/>
            </a:solidFill>
            <a:round/>
            <a:headEnd/>
            <a:tailEnd/>
          </a:ln>
        </p:spPr>
        <p:txBody>
          <a:bodyPr wrap="none" anchor="ctr"/>
          <a:lstStyle/>
          <a:p>
            <a:endParaRPr lang="en-US" sz="2700"/>
          </a:p>
        </p:txBody>
      </p:sp>
      <p:sp>
        <p:nvSpPr>
          <p:cNvPr id="9" name="Text Box 24"/>
          <p:cNvSpPr txBox="1">
            <a:spLocks noChangeArrowheads="1"/>
          </p:cNvSpPr>
          <p:nvPr/>
        </p:nvSpPr>
        <p:spPr bwMode="auto">
          <a:xfrm>
            <a:off x="12344400" y="1485901"/>
            <a:ext cx="3886200" cy="646331"/>
          </a:xfrm>
          <a:prstGeom prst="rect">
            <a:avLst/>
          </a:prstGeom>
          <a:noFill/>
          <a:ln w="9525">
            <a:noFill/>
            <a:miter lim="800000"/>
            <a:headEnd/>
            <a:tailEnd/>
          </a:ln>
        </p:spPr>
        <p:txBody>
          <a:bodyPr>
            <a:spAutoFit/>
          </a:bodyPr>
          <a:lstStyle/>
          <a:p>
            <a:pPr eaLnBrk="0" hangingPunct="0"/>
            <a:r>
              <a:rPr lang="en-US" sz="3600" b="1" dirty="0">
                <a:solidFill>
                  <a:srgbClr val="0000CC"/>
                </a:solidFill>
                <a:latin typeface=".VnTimeH" pitchFamily="34" charset="0"/>
              </a:rPr>
              <a:t>X</a:t>
            </a:r>
          </a:p>
        </p:txBody>
      </p:sp>
      <p:sp>
        <p:nvSpPr>
          <p:cNvPr id="10" name="Line 25"/>
          <p:cNvSpPr>
            <a:spLocks noChangeShapeType="1"/>
          </p:cNvSpPr>
          <p:nvPr/>
        </p:nvSpPr>
        <p:spPr bwMode="auto">
          <a:xfrm flipH="1">
            <a:off x="9715500" y="2057400"/>
            <a:ext cx="2857500" cy="2286000"/>
          </a:xfrm>
          <a:prstGeom prst="line">
            <a:avLst/>
          </a:prstGeom>
          <a:noFill/>
          <a:ln w="57150">
            <a:solidFill>
              <a:srgbClr val="000099"/>
            </a:solidFill>
            <a:round/>
            <a:headEnd/>
            <a:tailEnd type="arrow" w="med" len="med"/>
          </a:ln>
        </p:spPr>
        <p:txBody>
          <a:bodyPr/>
          <a:lstStyle/>
          <a:p>
            <a:endParaRPr lang="en-US" sz="2700"/>
          </a:p>
        </p:txBody>
      </p:sp>
      <p:sp>
        <p:nvSpPr>
          <p:cNvPr id="11" name="Freeform 27"/>
          <p:cNvSpPr>
            <a:spLocks/>
          </p:cNvSpPr>
          <p:nvPr/>
        </p:nvSpPr>
        <p:spPr bwMode="auto">
          <a:xfrm>
            <a:off x="9372600" y="4000500"/>
            <a:ext cx="1943100" cy="685800"/>
          </a:xfrm>
          <a:custGeom>
            <a:avLst/>
            <a:gdLst>
              <a:gd name="T0" fmla="*/ 0 w 363"/>
              <a:gd name="T1" fmla="*/ 2147483647 h 177"/>
              <a:gd name="T2" fmla="*/ 2147483647 w 363"/>
              <a:gd name="T3" fmla="*/ 0 h 177"/>
              <a:gd name="T4" fmla="*/ 0 60000 65536"/>
              <a:gd name="T5" fmla="*/ 0 60000 65536"/>
              <a:gd name="T6" fmla="*/ 0 w 363"/>
              <a:gd name="T7" fmla="*/ 0 h 177"/>
              <a:gd name="T8" fmla="*/ 363 w 363"/>
              <a:gd name="T9" fmla="*/ 177 h 177"/>
            </a:gdLst>
            <a:ahLst/>
            <a:cxnLst>
              <a:cxn ang="T4">
                <a:pos x="T0" y="T1"/>
              </a:cxn>
              <a:cxn ang="T5">
                <a:pos x="T2" y="T3"/>
              </a:cxn>
            </a:cxnLst>
            <a:rect l="T6" t="T7" r="T8" b="T9"/>
            <a:pathLst>
              <a:path w="363" h="177">
                <a:moveTo>
                  <a:pt x="0" y="177"/>
                </a:moveTo>
                <a:lnTo>
                  <a:pt x="363" y="0"/>
                </a:lnTo>
              </a:path>
            </a:pathLst>
          </a:custGeom>
          <a:noFill/>
          <a:ln w="38100">
            <a:solidFill>
              <a:srgbClr val="FFFF00"/>
            </a:solidFill>
            <a:round/>
            <a:headEnd/>
            <a:tailEnd/>
          </a:ln>
        </p:spPr>
        <p:txBody>
          <a:bodyPr/>
          <a:lstStyle/>
          <a:p>
            <a:endParaRPr lang="en-US" sz="2700"/>
          </a:p>
        </p:txBody>
      </p:sp>
      <p:sp>
        <p:nvSpPr>
          <p:cNvPr id="12" name="Freeform 28"/>
          <p:cNvSpPr>
            <a:spLocks/>
          </p:cNvSpPr>
          <p:nvPr/>
        </p:nvSpPr>
        <p:spPr bwMode="auto">
          <a:xfrm>
            <a:off x="7772400" y="4114800"/>
            <a:ext cx="1600200" cy="571500"/>
          </a:xfrm>
          <a:custGeom>
            <a:avLst/>
            <a:gdLst>
              <a:gd name="T0" fmla="*/ 2147483647 w 309"/>
              <a:gd name="T1" fmla="*/ 2147483647 h 129"/>
              <a:gd name="T2" fmla="*/ 0 w 309"/>
              <a:gd name="T3" fmla="*/ 0 h 129"/>
              <a:gd name="T4" fmla="*/ 0 60000 65536"/>
              <a:gd name="T5" fmla="*/ 0 60000 65536"/>
              <a:gd name="T6" fmla="*/ 0 w 309"/>
              <a:gd name="T7" fmla="*/ 0 h 129"/>
              <a:gd name="T8" fmla="*/ 309 w 309"/>
              <a:gd name="T9" fmla="*/ 129 h 129"/>
            </a:gdLst>
            <a:ahLst/>
            <a:cxnLst>
              <a:cxn ang="T4">
                <a:pos x="T0" y="T1"/>
              </a:cxn>
              <a:cxn ang="T5">
                <a:pos x="T2" y="T3"/>
              </a:cxn>
            </a:cxnLst>
            <a:rect l="T6" t="T7" r="T8" b="T9"/>
            <a:pathLst>
              <a:path w="309" h="129">
                <a:moveTo>
                  <a:pt x="309" y="129"/>
                </a:moveTo>
                <a:lnTo>
                  <a:pt x="0" y="0"/>
                </a:lnTo>
              </a:path>
            </a:pathLst>
          </a:custGeom>
          <a:noFill/>
          <a:ln w="38100">
            <a:solidFill>
              <a:srgbClr val="FFFF00"/>
            </a:solidFill>
            <a:round/>
            <a:headEnd/>
            <a:tailEnd/>
          </a:ln>
        </p:spPr>
        <p:txBody>
          <a:bodyPr/>
          <a:lstStyle/>
          <a:p>
            <a:endParaRPr lang="en-US" sz="2700"/>
          </a:p>
        </p:txBody>
      </p:sp>
      <p:sp>
        <p:nvSpPr>
          <p:cNvPr id="13" name="Freeform 29"/>
          <p:cNvSpPr>
            <a:spLocks/>
          </p:cNvSpPr>
          <p:nvPr/>
        </p:nvSpPr>
        <p:spPr bwMode="auto">
          <a:xfrm>
            <a:off x="9372600" y="4686300"/>
            <a:ext cx="228600" cy="1028700"/>
          </a:xfrm>
          <a:custGeom>
            <a:avLst/>
            <a:gdLst>
              <a:gd name="T0" fmla="*/ 0 w 50"/>
              <a:gd name="T1" fmla="*/ 0 h 276"/>
              <a:gd name="T2" fmla="*/ 2147483647 w 50"/>
              <a:gd name="T3" fmla="*/ 2147483647 h 276"/>
              <a:gd name="T4" fmla="*/ 0 60000 65536"/>
              <a:gd name="T5" fmla="*/ 0 60000 65536"/>
              <a:gd name="T6" fmla="*/ 0 w 50"/>
              <a:gd name="T7" fmla="*/ 0 h 276"/>
              <a:gd name="T8" fmla="*/ 50 w 50"/>
              <a:gd name="T9" fmla="*/ 276 h 276"/>
            </a:gdLst>
            <a:ahLst/>
            <a:cxnLst>
              <a:cxn ang="T4">
                <a:pos x="T0" y="T1"/>
              </a:cxn>
              <a:cxn ang="T5">
                <a:pos x="T2" y="T3"/>
              </a:cxn>
            </a:cxnLst>
            <a:rect l="T6" t="T7" r="T8" b="T9"/>
            <a:pathLst>
              <a:path w="50" h="276">
                <a:moveTo>
                  <a:pt x="0" y="0"/>
                </a:moveTo>
                <a:lnTo>
                  <a:pt x="50" y="276"/>
                </a:lnTo>
              </a:path>
            </a:pathLst>
          </a:custGeom>
          <a:noFill/>
          <a:ln w="38100">
            <a:solidFill>
              <a:srgbClr val="FFFF00"/>
            </a:solidFill>
            <a:round/>
            <a:headEnd/>
            <a:tailEnd/>
          </a:ln>
        </p:spPr>
        <p:txBody>
          <a:bodyPr/>
          <a:lstStyle/>
          <a:p>
            <a:endParaRPr lang="en-US" sz="2700"/>
          </a:p>
        </p:txBody>
      </p:sp>
      <p:sp>
        <p:nvSpPr>
          <p:cNvPr id="14" name="Line 30"/>
          <p:cNvSpPr>
            <a:spLocks noChangeShapeType="1"/>
          </p:cNvSpPr>
          <p:nvPr/>
        </p:nvSpPr>
        <p:spPr bwMode="auto">
          <a:xfrm>
            <a:off x="9372600" y="5143500"/>
            <a:ext cx="228600" cy="0"/>
          </a:xfrm>
          <a:prstGeom prst="line">
            <a:avLst/>
          </a:prstGeom>
          <a:noFill/>
          <a:ln w="19050">
            <a:solidFill>
              <a:srgbClr val="FF3300"/>
            </a:solidFill>
            <a:round/>
            <a:headEnd/>
            <a:tailEnd/>
          </a:ln>
        </p:spPr>
        <p:txBody>
          <a:bodyPr/>
          <a:lstStyle/>
          <a:p>
            <a:endParaRPr lang="en-US" sz="2700"/>
          </a:p>
        </p:txBody>
      </p:sp>
      <p:sp>
        <p:nvSpPr>
          <p:cNvPr id="15" name="Freeform 31"/>
          <p:cNvSpPr>
            <a:spLocks/>
          </p:cNvSpPr>
          <p:nvPr/>
        </p:nvSpPr>
        <p:spPr bwMode="auto">
          <a:xfrm>
            <a:off x="8458200" y="4241007"/>
            <a:ext cx="59532" cy="238125"/>
          </a:xfrm>
          <a:custGeom>
            <a:avLst/>
            <a:gdLst>
              <a:gd name="T0" fmla="*/ 0 w 25"/>
              <a:gd name="T1" fmla="*/ 2147483647 h 100"/>
              <a:gd name="T2" fmla="*/ 2147483647 w 25"/>
              <a:gd name="T3" fmla="*/ 0 h 100"/>
              <a:gd name="T4" fmla="*/ 0 60000 65536"/>
              <a:gd name="T5" fmla="*/ 0 60000 65536"/>
              <a:gd name="T6" fmla="*/ 0 w 25"/>
              <a:gd name="T7" fmla="*/ 0 h 100"/>
              <a:gd name="T8" fmla="*/ 25 w 25"/>
              <a:gd name="T9" fmla="*/ 100 h 100"/>
            </a:gdLst>
            <a:ahLst/>
            <a:cxnLst>
              <a:cxn ang="T4">
                <a:pos x="T0" y="T1"/>
              </a:cxn>
              <a:cxn ang="T5">
                <a:pos x="T2" y="T3"/>
              </a:cxn>
            </a:cxnLst>
            <a:rect l="T6" t="T7" r="T8" b="T9"/>
            <a:pathLst>
              <a:path w="25" h="100">
                <a:moveTo>
                  <a:pt x="0" y="100"/>
                </a:moveTo>
                <a:lnTo>
                  <a:pt x="25" y="0"/>
                </a:lnTo>
              </a:path>
            </a:pathLst>
          </a:custGeom>
          <a:noFill/>
          <a:ln w="19050">
            <a:solidFill>
              <a:srgbClr val="FF3300"/>
            </a:solidFill>
            <a:round/>
            <a:headEnd/>
            <a:tailEnd/>
          </a:ln>
        </p:spPr>
        <p:txBody>
          <a:bodyPr/>
          <a:lstStyle/>
          <a:p>
            <a:endParaRPr lang="en-US" sz="2700"/>
          </a:p>
        </p:txBody>
      </p:sp>
      <p:sp>
        <p:nvSpPr>
          <p:cNvPr id="16" name="Freeform 32"/>
          <p:cNvSpPr>
            <a:spLocks/>
          </p:cNvSpPr>
          <p:nvPr/>
        </p:nvSpPr>
        <p:spPr bwMode="auto">
          <a:xfrm>
            <a:off x="10282238" y="4198145"/>
            <a:ext cx="119063" cy="238125"/>
          </a:xfrm>
          <a:custGeom>
            <a:avLst/>
            <a:gdLst>
              <a:gd name="T0" fmla="*/ 2147483647 w 50"/>
              <a:gd name="T1" fmla="*/ 2147483647 h 100"/>
              <a:gd name="T2" fmla="*/ 0 w 50"/>
              <a:gd name="T3" fmla="*/ 0 h 100"/>
              <a:gd name="T4" fmla="*/ 0 60000 65536"/>
              <a:gd name="T5" fmla="*/ 0 60000 65536"/>
              <a:gd name="T6" fmla="*/ 0 w 50"/>
              <a:gd name="T7" fmla="*/ 0 h 100"/>
              <a:gd name="T8" fmla="*/ 50 w 50"/>
              <a:gd name="T9" fmla="*/ 100 h 100"/>
            </a:gdLst>
            <a:ahLst/>
            <a:cxnLst>
              <a:cxn ang="T4">
                <a:pos x="T0" y="T1"/>
              </a:cxn>
              <a:cxn ang="T5">
                <a:pos x="T2" y="T3"/>
              </a:cxn>
            </a:cxnLst>
            <a:rect l="T6" t="T7" r="T8" b="T9"/>
            <a:pathLst>
              <a:path w="50" h="100">
                <a:moveTo>
                  <a:pt x="50" y="100"/>
                </a:moveTo>
                <a:lnTo>
                  <a:pt x="0" y="0"/>
                </a:lnTo>
              </a:path>
            </a:pathLst>
          </a:custGeom>
          <a:noFill/>
          <a:ln w="19050">
            <a:solidFill>
              <a:srgbClr val="FF3300"/>
            </a:solidFill>
            <a:round/>
            <a:headEnd/>
            <a:tailEnd/>
          </a:ln>
        </p:spPr>
        <p:txBody>
          <a:bodyPr/>
          <a:lstStyle/>
          <a:p>
            <a:endParaRPr lang="en-US" sz="2700"/>
          </a:p>
        </p:txBody>
      </p:sp>
      <p:sp>
        <p:nvSpPr>
          <p:cNvPr id="17" name="Line 25"/>
          <p:cNvSpPr>
            <a:spLocks noChangeShapeType="1"/>
          </p:cNvSpPr>
          <p:nvPr/>
        </p:nvSpPr>
        <p:spPr bwMode="auto">
          <a:xfrm flipH="1">
            <a:off x="5486400" y="2178844"/>
            <a:ext cx="4430316" cy="3993356"/>
          </a:xfrm>
          <a:prstGeom prst="line">
            <a:avLst/>
          </a:prstGeom>
          <a:noFill/>
          <a:ln w="44450">
            <a:solidFill>
              <a:srgbClr val="FF3300"/>
            </a:solidFill>
            <a:round/>
            <a:headEnd/>
            <a:tailEnd/>
          </a:ln>
          <a:effectLst/>
        </p:spPr>
        <p:txBody>
          <a:bodyPr wrap="none"/>
          <a:lstStyle/>
          <a:p>
            <a:endParaRPr lang="en-US" sz="2700"/>
          </a:p>
        </p:txBody>
      </p:sp>
      <p:sp>
        <p:nvSpPr>
          <p:cNvPr id="18" name="Line 26"/>
          <p:cNvSpPr>
            <a:spLocks noChangeShapeType="1"/>
          </p:cNvSpPr>
          <p:nvPr/>
        </p:nvSpPr>
        <p:spPr bwMode="auto">
          <a:xfrm flipV="1">
            <a:off x="5372100" y="5372100"/>
            <a:ext cx="6972300" cy="851433"/>
          </a:xfrm>
          <a:prstGeom prst="line">
            <a:avLst/>
          </a:prstGeom>
          <a:noFill/>
          <a:ln w="44450">
            <a:solidFill>
              <a:srgbClr val="FF3300"/>
            </a:solidFill>
            <a:round/>
            <a:headEnd/>
            <a:tailEnd/>
          </a:ln>
          <a:effectLst/>
        </p:spPr>
        <p:txBody>
          <a:bodyPr wrap="none"/>
          <a:lstStyle/>
          <a:p>
            <a:endParaRPr lang="en-US" sz="2700"/>
          </a:p>
        </p:txBody>
      </p:sp>
      <p:sp>
        <p:nvSpPr>
          <p:cNvPr id="19" name="Line 27"/>
          <p:cNvSpPr>
            <a:spLocks noChangeShapeType="1"/>
          </p:cNvSpPr>
          <p:nvPr/>
        </p:nvSpPr>
        <p:spPr bwMode="auto">
          <a:xfrm>
            <a:off x="9916716" y="2178844"/>
            <a:ext cx="2427684" cy="3193256"/>
          </a:xfrm>
          <a:prstGeom prst="line">
            <a:avLst/>
          </a:prstGeom>
          <a:noFill/>
          <a:ln w="44450">
            <a:solidFill>
              <a:srgbClr val="FF3300"/>
            </a:solidFill>
            <a:round/>
            <a:headEnd/>
            <a:tailEnd/>
          </a:ln>
          <a:effectLst/>
        </p:spPr>
        <p:txBody>
          <a:bodyPr wrap="none"/>
          <a:lstStyle/>
          <a:p>
            <a:endParaRPr lang="en-US" sz="2700"/>
          </a:p>
        </p:txBody>
      </p:sp>
      <p:cxnSp>
        <p:nvCxnSpPr>
          <p:cNvPr id="20" name="Straight Connector 19"/>
          <p:cNvCxnSpPr>
            <a:stCxn id="26" idx="2"/>
          </p:cNvCxnSpPr>
          <p:nvPr/>
        </p:nvCxnSpPr>
        <p:spPr>
          <a:xfrm flipH="1">
            <a:off x="9372602" y="2202598"/>
            <a:ext cx="544114" cy="250618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1" name="Text Box 28"/>
          <p:cNvSpPr txBox="1">
            <a:spLocks noChangeArrowheads="1"/>
          </p:cNvSpPr>
          <p:nvPr/>
        </p:nvSpPr>
        <p:spPr bwMode="auto">
          <a:xfrm>
            <a:off x="9121680" y="3812413"/>
            <a:ext cx="561975" cy="1200329"/>
          </a:xfrm>
          <a:prstGeom prst="rect">
            <a:avLst/>
          </a:prstGeom>
          <a:noFill/>
          <a:ln w="9525" algn="ctr">
            <a:noFill/>
            <a:miter lim="800000"/>
            <a:headEnd/>
            <a:tailEnd/>
          </a:ln>
          <a:effectLst/>
        </p:spPr>
        <p:txBody>
          <a:bodyPr>
            <a:spAutoFit/>
          </a:bodyPr>
          <a:lstStyle/>
          <a:p>
            <a:pPr algn="ctr">
              <a:spcBef>
                <a:spcPct val="50000"/>
              </a:spcBef>
            </a:pPr>
            <a:r>
              <a:rPr lang="en-US" sz="7200" dirty="0">
                <a:solidFill>
                  <a:srgbClr val="FF3300"/>
                </a:solidFill>
              </a:rPr>
              <a:t>.</a:t>
            </a:r>
          </a:p>
        </p:txBody>
      </p:sp>
      <p:sp>
        <p:nvSpPr>
          <p:cNvPr id="22" name="Arc 16"/>
          <p:cNvSpPr>
            <a:spLocks/>
          </p:cNvSpPr>
          <p:nvPr/>
        </p:nvSpPr>
        <p:spPr bwMode="auto">
          <a:xfrm rot="18857252" flipH="1" flipV="1">
            <a:off x="9368015" y="2287933"/>
            <a:ext cx="238965" cy="554108"/>
          </a:xfrm>
          <a:custGeom>
            <a:avLst/>
            <a:gdLst>
              <a:gd name="T0" fmla="*/ 0 w 17998"/>
              <a:gd name="T1" fmla="*/ 0 h 21600"/>
              <a:gd name="T2" fmla="*/ 2147483647 w 17998"/>
              <a:gd name="T3" fmla="*/ 2147483647 h 21600"/>
              <a:gd name="T4" fmla="*/ 0 w 17998"/>
              <a:gd name="T5" fmla="*/ 2147483647 h 21600"/>
              <a:gd name="T6" fmla="*/ 0 60000 65536"/>
              <a:gd name="T7" fmla="*/ 0 60000 65536"/>
              <a:gd name="T8" fmla="*/ 0 60000 65536"/>
              <a:gd name="T9" fmla="*/ 0 w 17998"/>
              <a:gd name="T10" fmla="*/ 0 h 21600"/>
              <a:gd name="T11" fmla="*/ 17998 w 17998"/>
              <a:gd name="T12" fmla="*/ 21600 h 21600"/>
            </a:gdLst>
            <a:ahLst/>
            <a:cxnLst>
              <a:cxn ang="T6">
                <a:pos x="T0" y="T1"/>
              </a:cxn>
              <a:cxn ang="T7">
                <a:pos x="T2" y="T3"/>
              </a:cxn>
              <a:cxn ang="T8">
                <a:pos x="T4" y="T5"/>
              </a:cxn>
            </a:cxnLst>
            <a:rect l="T9" t="T10" r="T11" b="T12"/>
            <a:pathLst>
              <a:path w="17998" h="21600" fill="none" extrusionOk="0">
                <a:moveTo>
                  <a:pt x="-1" y="0"/>
                </a:moveTo>
                <a:cubicBezTo>
                  <a:pt x="7238" y="0"/>
                  <a:pt x="13995" y="3625"/>
                  <a:pt x="17997" y="9657"/>
                </a:cubicBezTo>
              </a:path>
              <a:path w="17998" h="21600" stroke="0" extrusionOk="0">
                <a:moveTo>
                  <a:pt x="-1" y="0"/>
                </a:moveTo>
                <a:cubicBezTo>
                  <a:pt x="7238" y="0"/>
                  <a:pt x="13995" y="3625"/>
                  <a:pt x="17997" y="9657"/>
                </a:cubicBezTo>
                <a:lnTo>
                  <a:pt x="0" y="21600"/>
                </a:lnTo>
                <a:close/>
              </a:path>
            </a:pathLst>
          </a:custGeom>
          <a:noFill/>
          <a:ln w="28575">
            <a:solidFill>
              <a:srgbClr val="002060"/>
            </a:solidFill>
            <a:round/>
            <a:headEnd/>
            <a:tailEnd/>
          </a:ln>
        </p:spPr>
        <p:txBody>
          <a:bodyPr wrap="none" anchor="ctr"/>
          <a:lstStyle/>
          <a:p>
            <a:endParaRPr lang="en-US" sz="2700"/>
          </a:p>
        </p:txBody>
      </p:sp>
      <p:sp>
        <p:nvSpPr>
          <p:cNvPr id="23" name="Arc 15"/>
          <p:cNvSpPr>
            <a:spLocks/>
          </p:cNvSpPr>
          <p:nvPr/>
        </p:nvSpPr>
        <p:spPr bwMode="auto">
          <a:xfrm rot="2189160" flipV="1">
            <a:off x="9972440" y="2425407"/>
            <a:ext cx="214098" cy="40846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2060"/>
            </a:solidFill>
            <a:round/>
            <a:headEnd/>
            <a:tailEnd/>
          </a:ln>
        </p:spPr>
        <p:txBody>
          <a:bodyPr wrap="none" anchor="ctr"/>
          <a:lstStyle/>
          <a:p>
            <a:endParaRPr lang="en-US" sz="2700"/>
          </a:p>
        </p:txBody>
      </p:sp>
      <p:cxnSp>
        <p:nvCxnSpPr>
          <p:cNvPr id="24" name="Straight Connector 23"/>
          <p:cNvCxnSpPr/>
          <p:nvPr/>
        </p:nvCxnSpPr>
        <p:spPr>
          <a:xfrm rot="16200000" flipH="1">
            <a:off x="10023735" y="2586242"/>
            <a:ext cx="228600" cy="1143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9441246" y="2628900"/>
            <a:ext cx="341709" cy="11549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546432" y="1371601"/>
            <a:ext cx="740568" cy="830997"/>
          </a:xfrm>
          <a:prstGeom prst="rect">
            <a:avLst/>
          </a:prstGeom>
          <a:noFill/>
        </p:spPr>
        <p:txBody>
          <a:bodyPr wrap="square" rtlCol="0">
            <a:spAutoFit/>
          </a:bodyPr>
          <a:lstStyle/>
          <a:p>
            <a:r>
              <a:rPr lang="en-US" sz="4800" dirty="0">
                <a:solidFill>
                  <a:srgbClr val="FF0000"/>
                </a:solidFill>
                <a:latin typeface="Times New Roman" pitchFamily="18" charset="0"/>
                <a:cs typeface="Times New Roman" pitchFamily="18" charset="0"/>
              </a:rPr>
              <a:t>A</a:t>
            </a:r>
          </a:p>
        </p:txBody>
      </p:sp>
      <p:sp>
        <p:nvSpPr>
          <p:cNvPr id="27" name="TextBox 26"/>
          <p:cNvSpPr txBox="1"/>
          <p:nvPr/>
        </p:nvSpPr>
        <p:spPr>
          <a:xfrm>
            <a:off x="4882617" y="5615480"/>
            <a:ext cx="740568" cy="830997"/>
          </a:xfrm>
          <a:prstGeom prst="rect">
            <a:avLst/>
          </a:prstGeom>
          <a:noFill/>
        </p:spPr>
        <p:txBody>
          <a:bodyPr wrap="square" rtlCol="0">
            <a:spAutoFit/>
          </a:bodyPr>
          <a:lstStyle/>
          <a:p>
            <a:r>
              <a:rPr lang="en-US" sz="4800" dirty="0">
                <a:solidFill>
                  <a:srgbClr val="FF0000"/>
                </a:solidFill>
                <a:latin typeface="Times New Roman" pitchFamily="18" charset="0"/>
                <a:cs typeface="Times New Roman" pitchFamily="18" charset="0"/>
              </a:rPr>
              <a:t>B</a:t>
            </a:r>
          </a:p>
        </p:txBody>
      </p:sp>
      <p:sp>
        <p:nvSpPr>
          <p:cNvPr id="28" name="TextBox 27"/>
          <p:cNvSpPr txBox="1"/>
          <p:nvPr/>
        </p:nvSpPr>
        <p:spPr>
          <a:xfrm>
            <a:off x="12230100" y="4572001"/>
            <a:ext cx="740568" cy="830997"/>
          </a:xfrm>
          <a:prstGeom prst="rect">
            <a:avLst/>
          </a:prstGeom>
          <a:noFill/>
        </p:spPr>
        <p:txBody>
          <a:bodyPr wrap="square" rtlCol="0">
            <a:spAutoFit/>
          </a:bodyPr>
          <a:lstStyle/>
          <a:p>
            <a:r>
              <a:rPr lang="en-US" sz="4800" dirty="0">
                <a:solidFill>
                  <a:srgbClr val="FF0000"/>
                </a:solidFill>
                <a:latin typeface="Times New Roman" pitchFamily="18" charset="0"/>
                <a:cs typeface="Times New Roman" pitchFamily="18" charset="0"/>
              </a:rPr>
              <a:t>C</a:t>
            </a:r>
          </a:p>
        </p:txBody>
      </p:sp>
      <p:sp>
        <p:nvSpPr>
          <p:cNvPr id="38" name="TextBox 37"/>
          <p:cNvSpPr txBox="1"/>
          <p:nvPr/>
        </p:nvSpPr>
        <p:spPr>
          <a:xfrm>
            <a:off x="11315700" y="3359819"/>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2</a:t>
            </a:r>
          </a:p>
        </p:txBody>
      </p:sp>
      <p:sp>
        <p:nvSpPr>
          <p:cNvPr id="39" name="TextBox 38"/>
          <p:cNvSpPr txBox="1"/>
          <p:nvPr/>
        </p:nvSpPr>
        <p:spPr>
          <a:xfrm>
            <a:off x="7658100" y="3332203"/>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1</a:t>
            </a:r>
          </a:p>
        </p:txBody>
      </p:sp>
    </p:spTree>
    <p:extLst>
      <p:ext uri="{BB962C8B-B14F-4D97-AF65-F5344CB8AC3E}">
        <p14:creationId xmlns:p14="http://schemas.microsoft.com/office/powerpoint/2010/main" val="530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4)">
                                      <p:cBhvr>
                                        <p:cTn id="25" dur="500"/>
                                        <p:tgtEl>
                                          <p:spTgt spid="22"/>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4)">
                                      <p:cBhvr>
                                        <p:cTn id="28" dur="500"/>
                                        <p:tgtEl>
                                          <p:spTgt spid="23"/>
                                        </p:tgtEl>
                                      </p:cBhvr>
                                    </p:animEffect>
                                  </p:childTnLst>
                                </p:cTn>
                              </p:par>
                              <p:par>
                                <p:cTn id="29" presetID="21"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4)">
                                      <p:cBhvr>
                                        <p:cTn id="31" dur="500"/>
                                        <p:tgtEl>
                                          <p:spTgt spid="24"/>
                                        </p:tgtEl>
                                      </p:cBhvr>
                                    </p:animEffect>
                                  </p:childTnLst>
                                </p:cTn>
                              </p:par>
                              <p:par>
                                <p:cTn id="32" presetID="21"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heel(4)">
                                      <p:cBhvr>
                                        <p:cTn id="34" dur="500"/>
                                        <p:tgtEl>
                                          <p:spTgt spid="25"/>
                                        </p:tgtEl>
                                      </p:cBhvr>
                                    </p:animEffect>
                                  </p:childTnLst>
                                </p:cTn>
                              </p:par>
                              <p:par>
                                <p:cTn id="35" presetID="21"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4)">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5033623"/>
            <a:ext cx="9944100" cy="1015663"/>
          </a:xfrm>
          <a:prstGeom prst="rect">
            <a:avLst/>
          </a:prstGeom>
          <a:solidFill>
            <a:srgbClr val="E6E6E6"/>
          </a:solidFill>
          <a:ln w="9525" algn="ctr">
            <a:noFill/>
            <a:miter lim="800000"/>
            <a:headEnd/>
            <a:tailEnd/>
          </a:ln>
          <a:effectLst/>
        </p:spPr>
        <p:txBody>
          <a:bodyPr wrap="square">
            <a:spAutoFit/>
          </a:bodyPr>
          <a:lstStyle/>
          <a:p>
            <a:pPr algn="just">
              <a:spcBef>
                <a:spcPct val="50000"/>
              </a:spcBef>
            </a:pPr>
            <a:r>
              <a:rPr lang="en-US" sz="6000" b="1" dirty="0">
                <a:solidFill>
                  <a:schemeClr val="accent3">
                    <a:lumMod val="50000"/>
                  </a:schemeClr>
                </a:solidFill>
                <a:latin typeface="Arial" panose="020B0604020202020204" pitchFamily="34" charset="0"/>
                <a:cs typeface="Arial" panose="020B0604020202020204" pitchFamily="34" charset="0"/>
              </a:rPr>
              <a:t>    XEM VIDEO DƯỚI ĐÂY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10978"/>
            <a:ext cx="8561808" cy="1027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372850" y="3103603"/>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1</a:t>
            </a:r>
          </a:p>
        </p:txBody>
      </p:sp>
      <p:sp>
        <p:nvSpPr>
          <p:cNvPr id="7" name="TextBox 6"/>
          <p:cNvSpPr txBox="1"/>
          <p:nvPr/>
        </p:nvSpPr>
        <p:spPr>
          <a:xfrm>
            <a:off x="13030200" y="3332203"/>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2</a:t>
            </a:r>
          </a:p>
        </p:txBody>
      </p:sp>
      <p:grpSp>
        <p:nvGrpSpPr>
          <p:cNvPr id="3" name="Group 2">
            <a:extLst>
              <a:ext uri="{FF2B5EF4-FFF2-40B4-BE49-F238E27FC236}">
                <a16:creationId xmlns:a16="http://schemas.microsoft.com/office/drawing/2014/main" id="{1EB9388B-5413-1D84-48ED-5543C16D1299}"/>
              </a:ext>
            </a:extLst>
          </p:cNvPr>
          <p:cNvGrpSpPr/>
          <p:nvPr/>
        </p:nvGrpSpPr>
        <p:grpSpPr>
          <a:xfrm>
            <a:off x="-1" y="-7337"/>
            <a:ext cx="10210801" cy="1818911"/>
            <a:chOff x="0" y="0"/>
            <a:chExt cx="3762534" cy="328484"/>
          </a:xfrm>
        </p:grpSpPr>
        <p:sp>
          <p:nvSpPr>
            <p:cNvPr id="8" name="Freeform 3">
              <a:extLst>
                <a:ext uri="{FF2B5EF4-FFF2-40B4-BE49-F238E27FC236}">
                  <a16:creationId xmlns:a16="http://schemas.microsoft.com/office/drawing/2014/main" id="{75FFBDE2-F1A9-A530-F6F7-771E866BAEDC}"/>
                </a:ext>
              </a:extLst>
            </p:cNvPr>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1" name="Google Shape;558;p31">
            <a:extLst>
              <a:ext uri="{FF2B5EF4-FFF2-40B4-BE49-F238E27FC236}">
                <a16:creationId xmlns:a16="http://schemas.microsoft.com/office/drawing/2014/main" id="{AB12A77F-A26D-2960-462F-B47A02E4332E}"/>
              </a:ext>
            </a:extLst>
          </p:cNvPr>
          <p:cNvSpPr txBox="1">
            <a:spLocks/>
          </p:cNvSpPr>
          <p:nvPr/>
        </p:nvSpPr>
        <p:spPr>
          <a:xfrm>
            <a:off x="1357927" y="32184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accent6">
                    <a:lumMod val="50000"/>
                  </a:schemeClr>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accent6">
                    <a:lumMod val="50000"/>
                  </a:schemeClr>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accent6">
                  <a:lumMod val="50000"/>
                </a:schemeClr>
              </a:solidFill>
              <a:effectLst/>
              <a:uLnTx/>
              <a:uFillTx/>
              <a:latin typeface="Arial"/>
              <a:cs typeface="Londrina Solid"/>
              <a:sym typeface="Londrina Solid"/>
            </a:endParaRPr>
          </a:p>
        </p:txBody>
      </p:sp>
      <p:pic>
        <p:nvPicPr>
          <p:cNvPr id="12" name="Picture 22">
            <a:extLst>
              <a:ext uri="{FF2B5EF4-FFF2-40B4-BE49-F238E27FC236}">
                <a16:creationId xmlns:a16="http://schemas.microsoft.com/office/drawing/2014/main" id="{0FBFA8BA-D5BC-C2D5-4270-5C6C8B07DA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5751" y="1098731"/>
            <a:ext cx="1624352" cy="1425681"/>
          </a:xfrm>
          <a:prstGeom prst="rect">
            <a:avLst/>
          </a:prstGeom>
        </p:spPr>
      </p:pic>
    </p:spTree>
    <p:extLst>
      <p:ext uri="{BB962C8B-B14F-4D97-AF65-F5344CB8AC3E}">
        <p14:creationId xmlns:p14="http://schemas.microsoft.com/office/powerpoint/2010/main" val="41723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304800" y="9855458"/>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2" name="Rectangle 1"/>
          <p:cNvSpPr/>
          <p:nvPr/>
        </p:nvSpPr>
        <p:spPr>
          <a:xfrm>
            <a:off x="266700" y="2095500"/>
            <a:ext cx="17754600" cy="274825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M,N,P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CA, AB.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IA, IB, IC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NP, PM, MN.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EF4D64A-3711-9682-55D0-82ABDA70AF2C}"/>
              </a:ext>
            </a:extLst>
          </p:cNvPr>
          <p:cNvPicPr>
            <a:picLocks noChangeAspect="1"/>
          </p:cNvPicPr>
          <p:nvPr/>
        </p:nvPicPr>
        <p:blipFill rotWithShape="1">
          <a:blip r:embed="rId5">
            <a:extLst>
              <a:ext uri="{28A0092B-C50C-407E-A947-70E740481C1C}">
                <a14:useLocalDpi xmlns:a14="http://schemas.microsoft.com/office/drawing/2010/main" val="0"/>
              </a:ext>
            </a:extLst>
          </a:blip>
          <a:srcRect t="8279" b="12235"/>
          <a:stretch/>
        </p:blipFill>
        <p:spPr>
          <a:xfrm>
            <a:off x="4267199" y="4761142"/>
            <a:ext cx="9772657" cy="4878158"/>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276600" y="3314700"/>
            <a:ext cx="12573000" cy="250646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prstClr val="black"/>
                </a:solidFill>
                <a:latin typeface="Arial" panose="020B0604020202020204" pitchFamily="34" charset="0"/>
                <a:cs typeface="Arial" panose="020B0604020202020204" pitchFamily="34" charset="0"/>
              </a:rPr>
              <a:t>TRÒ CHƠI: PLICKERS</a:t>
            </a:r>
          </a:p>
        </p:txBody>
      </p:sp>
      <p:sp>
        <p:nvSpPr>
          <p:cNvPr id="12" name="Rounded Rectangle 11"/>
          <p:cNvSpPr/>
          <p:nvPr/>
        </p:nvSpPr>
        <p:spPr>
          <a:xfrm>
            <a:off x="-304800" y="9855458"/>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2" name="Rectangle 1"/>
          <p:cNvSpPr/>
          <p:nvPr/>
        </p:nvSpPr>
        <p:spPr>
          <a:xfrm>
            <a:off x="685800" y="2247900"/>
            <a:ext cx="17754600" cy="90159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280993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2095500" y="0"/>
            <a:ext cx="14935200" cy="1094001"/>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prstClr val="black"/>
                </a:solidFill>
                <a:latin typeface="Arial" panose="020B0604020202020204" pitchFamily="34" charset="0"/>
                <a:cs typeface="Arial" panose="020B0604020202020204" pitchFamily="34" charset="0"/>
              </a:rPr>
              <a:t>BÀI VÈ TOÁN HỌC VỀ TÍNH CHẤT PHÂN GIÁC</a:t>
            </a:r>
          </a:p>
        </p:txBody>
      </p:sp>
      <p:sp>
        <p:nvSpPr>
          <p:cNvPr id="12" name="Rounded Rectangle 11"/>
          <p:cNvSpPr/>
          <p:nvPr/>
        </p:nvSpPr>
        <p:spPr>
          <a:xfrm>
            <a:off x="-495300" y="10198274"/>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2" name="Rectangle 1"/>
          <p:cNvSpPr/>
          <p:nvPr/>
        </p:nvSpPr>
        <p:spPr>
          <a:xfrm>
            <a:off x="685800" y="2247900"/>
            <a:ext cx="17754600" cy="90159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3E6F842-EA2B-0DBD-2620-A348D11936C2}"/>
              </a:ext>
            </a:extLst>
          </p:cNvPr>
          <p:cNvSpPr txBox="1"/>
          <p:nvPr/>
        </p:nvSpPr>
        <p:spPr>
          <a:xfrm>
            <a:off x="327908" y="1183352"/>
            <a:ext cx="5078543" cy="9841348"/>
          </a:xfrm>
          <a:prstGeom prst="rect">
            <a:avLst/>
          </a:prstGeom>
          <a:noFill/>
        </p:spPr>
        <p:txBody>
          <a:bodyPr wrap="square" rtlCol="0">
            <a:spAutoFit/>
          </a:bodyPr>
          <a:lstStyle/>
          <a:p>
            <a:pPr>
              <a:lnSpc>
                <a:spcPct val="107000"/>
              </a:lnSpc>
              <a:spcAft>
                <a:spcPts val="800"/>
              </a:spcAft>
            </a:pP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Ve</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vè</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ve</a:t>
            </a:r>
            <a:endPar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Nghe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vè</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toán</a:t>
            </a:r>
            <a:endPar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Hôm</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giáo</a:t>
            </a:r>
            <a:endPar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sinh</a:t>
            </a:r>
            <a:endPar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giác</a:t>
            </a:r>
            <a:endPar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giác</a:t>
            </a:r>
            <a:endPar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ơi</a:t>
            </a:r>
            <a:endPar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Ba </a:t>
            </a: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đường</a:t>
            </a:r>
            <a:endPar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b="1"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4000" b="1"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đi</a:t>
            </a:r>
            <a:endPar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4000" i="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C4C5904-0B80-5462-7463-5F743F0843DE}"/>
              </a:ext>
            </a:extLst>
          </p:cNvPr>
          <p:cNvSpPr txBox="1"/>
          <p:nvPr/>
        </p:nvSpPr>
        <p:spPr>
          <a:xfrm>
            <a:off x="6684988" y="1432530"/>
            <a:ext cx="4918024" cy="9080114"/>
          </a:xfrm>
          <a:prstGeom prst="rect">
            <a:avLst/>
          </a:prstGeom>
          <a:noFill/>
        </p:spPr>
        <p:txBody>
          <a:bodyPr wrap="square" rtlCol="0">
            <a:spAutoFit/>
          </a:bodyPr>
          <a:lstStyle/>
          <a:p>
            <a:pPr>
              <a:lnSpc>
                <a:spcPct val="107000"/>
              </a:lnSpc>
              <a:spcAft>
                <a:spcPts val="800"/>
              </a:spcAft>
            </a:pPr>
            <a:r>
              <a:rPr lang="en-US" sz="4000" b="1"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4000" b="1"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vẽ</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giao</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giác</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vẽ</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kì</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giác</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Đừng</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linh</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tinh</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Sau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đường</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giác</a:t>
            </a:r>
            <a:endParaRPr lang="en-US" sz="4000" i="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6C870B6B-42E2-7353-ACF8-DE89810B2EAC}"/>
              </a:ext>
            </a:extLst>
          </p:cNvPr>
          <p:cNvSpPr txBox="1"/>
          <p:nvPr/>
        </p:nvSpPr>
        <p:spPr>
          <a:xfrm>
            <a:off x="12780988" y="1638300"/>
            <a:ext cx="4476439" cy="7557646"/>
          </a:xfrm>
          <a:prstGeom prst="rect">
            <a:avLst/>
          </a:prstGeom>
          <a:noFill/>
        </p:spPr>
        <p:txBody>
          <a:bodyPr wrap="square" rtlCol="0">
            <a:spAutoFit/>
          </a:bodyPr>
          <a:lstStyle/>
          <a:p>
            <a:pPr>
              <a:lnSpc>
                <a:spcPct val="107000"/>
              </a:lnSpc>
              <a:spcAft>
                <a:spcPts val="800"/>
              </a:spcAft>
            </a:pP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40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tư</a:t>
            </a:r>
            <a:endPar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Ai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giao</a:t>
            </a:r>
            <a:endPar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đều</a:t>
            </a:r>
            <a:endPar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Ba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chằn</a:t>
            </a: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chặn</a:t>
            </a:r>
            <a:endPar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giơ</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lên</a:t>
            </a:r>
            <a:endParaRPr lang="en-US" sz="40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4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5424014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615648" y="3220473"/>
            <a:ext cx="5426313" cy="5026107"/>
            <a:chOff x="914342" y="3565649"/>
            <a:chExt cx="5426313" cy="4243114"/>
          </a:xfrm>
        </p:grpSpPr>
        <p:grpSp>
          <p:nvGrpSpPr>
            <p:cNvPr id="9" name="Group 3"/>
            <p:cNvGrpSpPr/>
            <p:nvPr/>
          </p:nvGrpSpPr>
          <p:grpSpPr>
            <a:xfrm>
              <a:off x="914342" y="3565649"/>
              <a:ext cx="5426313" cy="4243114"/>
              <a:chOff x="-6216" y="-2302"/>
              <a:chExt cx="3191949" cy="3102990"/>
            </a:xfrm>
          </p:grpSpPr>
          <p:sp>
            <p:nvSpPr>
              <p:cNvPr id="11" name="Freeform 4"/>
              <p:cNvSpPr/>
              <p:nvPr/>
            </p:nvSpPr>
            <p:spPr>
              <a:xfrm>
                <a:off x="-6216" y="-2302"/>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930762" y="3722818"/>
              <a:ext cx="5372565" cy="3931925"/>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Tìm một số tình huống thực tế sử dụng phân giác.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60216" y="3623010"/>
              <a:ext cx="5369731" cy="344906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a:t>
              </a:r>
              <a:r>
                <a:rPr lang="en-US" sz="4000" b="1" kern="0" dirty="0">
                  <a:latin typeface="Arial"/>
                  <a:ea typeface="Calibri" panose="020F0502020204030204" pitchFamily="34" charset="0"/>
                  <a:cs typeface="Times New Roman" panose="02020603050405020304" pitchFamily="18" charset="0"/>
                  <a:sym typeface="Arial"/>
                </a:rPr>
                <a:t>12. </a:t>
              </a:r>
              <a:r>
                <a:rPr lang="en-US" sz="4000" b="1" kern="0" dirty="0" err="1">
                  <a:latin typeface="Arial"/>
                  <a:ea typeface="Calibri" panose="020F0502020204030204" pitchFamily="34" charset="0"/>
                  <a:cs typeface="Times New Roman" panose="02020603050405020304" pitchFamily="18" charset="0"/>
                  <a:sym typeface="Arial"/>
                </a:rPr>
                <a:t>Tính</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chất</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ba</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đường</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trung</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trực</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của</a:t>
              </a:r>
              <a:r>
                <a:rPr lang="en-US" sz="4000" b="1" kern="0" dirty="0">
                  <a:latin typeface="Arial"/>
                  <a:ea typeface="Calibri" panose="020F0502020204030204" pitchFamily="34" charset="0"/>
                  <a:cs typeface="Times New Roman" panose="02020603050405020304" pitchFamily="18" charset="0"/>
                  <a:sym typeface="Arial"/>
                </a:rPr>
                <a:t> tam </a:t>
              </a:r>
              <a:r>
                <a:rPr lang="en-US" sz="4000" b="1" kern="0" dirty="0" err="1">
                  <a:latin typeface="Arial"/>
                  <a:ea typeface="Calibri" panose="020F0502020204030204" pitchFamily="34" charset="0"/>
                  <a:cs typeface="Times New Roman" panose="02020603050405020304" pitchFamily="18" charset="0"/>
                  <a:sym typeface="Arial"/>
                </a:rPr>
                <a:t>giác</a:t>
              </a:r>
              <a:r>
                <a:rPr lang="vi-VN" sz="4000" b="1" kern="0" dirty="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extLst>
      <p:ext uri="{BB962C8B-B14F-4D97-AF65-F5344CB8AC3E}">
        <p14:creationId xmlns:p14="http://schemas.microsoft.com/office/powerpoint/2010/main" val="1322477917"/>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a:t>
            </a:r>
          </a:p>
          <a:p>
            <a:pPr algn="ctr">
              <a:lnSpc>
                <a:spcPct val="150000"/>
              </a:lnSpc>
            </a:pPr>
            <a:r>
              <a:rPr lang="en-US" sz="7000" b="1" dirty="0">
                <a:latin typeface="Arial" panose="020B0604020202020204" pitchFamily="34" charset="0"/>
                <a:cs typeface="Arial" panose="020B0604020202020204" pitchFamily="34" charset="0"/>
              </a:rPr>
              <a:t>LẮNG NGHE BÀI GIẢNG!</a:t>
            </a: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808030"/>
            <a:ext cx="8801100" cy="7478970"/>
          </a:xfrm>
          <a:prstGeom prst="rect">
            <a:avLst/>
          </a:prstGeom>
          <a:noFill/>
          <a:ln w="9525" algn="ctr">
            <a:noFill/>
            <a:miter lim="800000"/>
            <a:headEnd/>
            <a:tailEnd/>
          </a:ln>
          <a:effectLst/>
        </p:spPr>
        <p:txBody>
          <a:bodyPr wrap="square">
            <a:spAutoFit/>
          </a:bodyPr>
          <a:lstStyle/>
          <a:p>
            <a:pPr algn="just">
              <a:spcBef>
                <a:spcPct val="50000"/>
              </a:spcBef>
            </a:pPr>
            <a:r>
              <a:rPr lang="en-US" sz="4200" dirty="0">
                <a:solidFill>
                  <a:schemeClr val="accent2"/>
                </a:solidFill>
              </a:rPr>
              <a:t>    </a:t>
            </a:r>
            <a:r>
              <a:rPr lang="en-US" sz="4800" dirty="0" err="1">
                <a:latin typeface="Times New Roman" pitchFamily="18" charset="0"/>
                <a:cs typeface="Times New Roman" pitchFamily="18" charset="0"/>
              </a:rPr>
              <a:t>Có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hai</a:t>
            </a:r>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đường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cắt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nhau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cùng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cắt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sông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hai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điểm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nhau</a:t>
            </a:r>
            <a:r>
              <a:rPr lang="en-US" sz="4800" dirty="0">
                <a:latin typeface="Times New Roman" pitchFamily="18" charset="0"/>
                <a:cs typeface="Times New Roman" pitchFamily="18" charset="0"/>
              </a:rPr>
              <a:t>.</a:t>
            </a:r>
          </a:p>
          <a:p>
            <a:pPr algn="just">
              <a:spcBef>
                <a:spcPct val="50000"/>
              </a:spcBef>
            </a:pP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Hãy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tìm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điểm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để</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xây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dựng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đài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quan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sát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khoảng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cách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từ</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đến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hai</a:t>
            </a:r>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đường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đến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bờ</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sông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bằng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nhau</a:t>
            </a:r>
            <a:r>
              <a:rPr lang="en-US" sz="4800" dirty="0">
                <a:latin typeface="Times New Roman" pitchFamily="18" charset="0"/>
                <a:cs typeface="Times New Roman" pitchFamily="18" charset="0"/>
              </a:rPr>
              <a:t>.</a:t>
            </a:r>
          </a:p>
          <a:p>
            <a:pPr algn="just">
              <a:spcBef>
                <a:spcPct val="50000"/>
              </a:spcBef>
            </a:pP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tất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mấy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địa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điểm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như</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vậy</a:t>
            </a:r>
            <a:r>
              <a:rPr lang="en-US" sz="4800" dirty="0">
                <a:latin typeface="Times New Roman" pitchFamily="18" charset="0"/>
                <a:cs typeface="Times New Roman" pitchFamily="18" charset="0"/>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10978"/>
            <a:ext cx="8561808" cy="1027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372850" y="3103603"/>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1</a:t>
            </a:r>
          </a:p>
        </p:txBody>
      </p:sp>
      <p:sp>
        <p:nvSpPr>
          <p:cNvPr id="7" name="TextBox 6"/>
          <p:cNvSpPr txBox="1"/>
          <p:nvPr/>
        </p:nvSpPr>
        <p:spPr>
          <a:xfrm>
            <a:off x="13030200" y="3332203"/>
            <a:ext cx="800100" cy="507831"/>
          </a:xfrm>
          <a:prstGeom prst="rect">
            <a:avLst/>
          </a:prstGeom>
          <a:noFill/>
        </p:spPr>
        <p:txBody>
          <a:bodyPr wrap="square" rtlCol="0">
            <a:spAutoFit/>
          </a:bodyPr>
          <a:lstStyle/>
          <a:p>
            <a:r>
              <a:rPr lang="en-US" sz="2700" dirty="0">
                <a:solidFill>
                  <a:srgbClr val="FFFF00"/>
                </a:solidFill>
                <a:latin typeface="Times New Roman" pitchFamily="18" charset="0"/>
                <a:cs typeface="Times New Roman" pitchFamily="18" charset="0"/>
              </a:rPr>
              <a:t>2</a:t>
            </a:r>
          </a:p>
        </p:txBody>
      </p:sp>
      <p:grpSp>
        <p:nvGrpSpPr>
          <p:cNvPr id="3" name="Group 2">
            <a:extLst>
              <a:ext uri="{FF2B5EF4-FFF2-40B4-BE49-F238E27FC236}">
                <a16:creationId xmlns:a16="http://schemas.microsoft.com/office/drawing/2014/main" id="{1EB9388B-5413-1D84-48ED-5543C16D1299}"/>
              </a:ext>
            </a:extLst>
          </p:cNvPr>
          <p:cNvGrpSpPr/>
          <p:nvPr/>
        </p:nvGrpSpPr>
        <p:grpSpPr>
          <a:xfrm>
            <a:off x="-1" y="-7337"/>
            <a:ext cx="10210801" cy="1818911"/>
            <a:chOff x="0" y="0"/>
            <a:chExt cx="3762534" cy="328484"/>
          </a:xfrm>
        </p:grpSpPr>
        <p:sp>
          <p:nvSpPr>
            <p:cNvPr id="8" name="Freeform 3">
              <a:extLst>
                <a:ext uri="{FF2B5EF4-FFF2-40B4-BE49-F238E27FC236}">
                  <a16:creationId xmlns:a16="http://schemas.microsoft.com/office/drawing/2014/main" id="{75FFBDE2-F1A9-A530-F6F7-771E866BAEDC}"/>
                </a:ext>
              </a:extLst>
            </p:cNvPr>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1" name="Google Shape;558;p31">
            <a:extLst>
              <a:ext uri="{FF2B5EF4-FFF2-40B4-BE49-F238E27FC236}">
                <a16:creationId xmlns:a16="http://schemas.microsoft.com/office/drawing/2014/main" id="{AB12A77F-A26D-2960-462F-B47A02E4332E}"/>
              </a:ext>
            </a:extLst>
          </p:cNvPr>
          <p:cNvSpPr txBox="1">
            <a:spLocks/>
          </p:cNvSpPr>
          <p:nvPr/>
        </p:nvSpPr>
        <p:spPr>
          <a:xfrm>
            <a:off x="1357927" y="481467"/>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accent6">
                    <a:lumMod val="50000"/>
                  </a:schemeClr>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accent6">
                    <a:lumMod val="50000"/>
                  </a:schemeClr>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accent6">
                  <a:lumMod val="50000"/>
                </a:schemeClr>
              </a:solidFill>
              <a:effectLst/>
              <a:uLnTx/>
              <a:uFillTx/>
              <a:latin typeface="Arial"/>
              <a:cs typeface="Londrina Solid"/>
              <a:sym typeface="Londrina Solid"/>
            </a:endParaRPr>
          </a:p>
        </p:txBody>
      </p:sp>
      <p:pic>
        <p:nvPicPr>
          <p:cNvPr id="12" name="Picture 22">
            <a:extLst>
              <a:ext uri="{FF2B5EF4-FFF2-40B4-BE49-F238E27FC236}">
                <a16:creationId xmlns:a16="http://schemas.microsoft.com/office/drawing/2014/main" id="{0FBFA8BA-D5BC-C2D5-4270-5C6C8B07DA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5751" y="1098731"/>
            <a:ext cx="1624352" cy="1425681"/>
          </a:xfrm>
          <a:prstGeom prst="rect">
            <a:avLst/>
          </a:prstGeom>
        </p:spPr>
      </p:pic>
    </p:spTree>
    <p:extLst>
      <p:ext uri="{BB962C8B-B14F-4D97-AF65-F5344CB8AC3E}">
        <p14:creationId xmlns:p14="http://schemas.microsoft.com/office/powerpoint/2010/main" val="41068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7467600" y="7658100"/>
            <a:ext cx="3695700" cy="2391426"/>
          </a:xfrm>
          <a:prstGeom prst="rect">
            <a:avLst/>
          </a:prstGeom>
        </p:spPr>
      </p:pic>
      <p:sp>
        <p:nvSpPr>
          <p:cNvPr id="9" name="Rectangle 8"/>
          <p:cNvSpPr/>
          <p:nvPr/>
        </p:nvSpPr>
        <p:spPr>
          <a:xfrm>
            <a:off x="1295400" y="916688"/>
            <a:ext cx="15229260" cy="1431226"/>
          </a:xfrm>
          <a:prstGeom prst="rect">
            <a:avLst/>
          </a:prstGeom>
        </p:spPr>
        <p:txBody>
          <a:bodyPr wrap="square">
            <a:spAutoFit/>
          </a:bodyPr>
          <a:lstStyle/>
          <a:p>
            <a:pPr lvl="0" algn="ctr">
              <a:lnSpc>
                <a:spcPct val="150000"/>
              </a:lnSpc>
              <a:defRPr/>
            </a:pPr>
            <a:r>
              <a:rPr lang="vi-VN" sz="6500" b="1" kern="0" dirty="0">
                <a:solidFill>
                  <a:srgbClr val="FF0000"/>
                </a:solidFill>
              </a:rPr>
              <a:t>CHƯƠNG </a:t>
            </a:r>
            <a:r>
              <a:rPr lang="en-US" sz="6500" b="1" kern="0" dirty="0">
                <a:solidFill>
                  <a:srgbClr val="FF0000"/>
                </a:solidFill>
                <a:latin typeface="Arial" panose="020B0604020202020204" pitchFamily="34" charset="0"/>
                <a:cs typeface="Arial" panose="020B0604020202020204" pitchFamily="34" charset="0"/>
              </a:rPr>
              <a:t>VII</a:t>
            </a:r>
            <a:r>
              <a:rPr lang="vi-VN" sz="6500" b="1" kern="0" dirty="0">
                <a:solidFill>
                  <a:srgbClr val="FF0000"/>
                </a:solidFill>
              </a:rPr>
              <a:t>. TAM GIÁC</a:t>
            </a:r>
            <a:endParaRPr lang="en-US" sz="6500" b="1" kern="0" dirty="0">
              <a:solidFill>
                <a:srgbClr val="FF0000"/>
              </a:solidFill>
              <a:cs typeface="Arial" panose="020B0604020202020204" pitchFamily="34" charset="0"/>
            </a:endParaRPr>
          </a:p>
        </p:txBody>
      </p:sp>
      <p:sp>
        <p:nvSpPr>
          <p:cNvPr id="10" name="Rectangle 9"/>
          <p:cNvSpPr/>
          <p:nvPr/>
        </p:nvSpPr>
        <p:spPr>
          <a:xfrm>
            <a:off x="-119670" y="3390900"/>
            <a:ext cx="18059400" cy="2474652"/>
          </a:xfrm>
          <a:prstGeom prst="rect">
            <a:avLst/>
          </a:prstGeom>
        </p:spPr>
        <p:txBody>
          <a:bodyPr wrap="square">
            <a:spAutoFit/>
          </a:bodyPr>
          <a:lstStyle/>
          <a:p>
            <a:pPr lvl="0" algn="ctr">
              <a:lnSpc>
                <a:spcPct val="150000"/>
              </a:lnSpc>
              <a:defRPr/>
            </a:pPr>
            <a:r>
              <a:rPr lang="en-US" sz="5500" b="1" kern="0" dirty="0">
                <a:solidFill>
                  <a:schemeClr val="accent1"/>
                </a:solidFill>
                <a:latin typeface="Arial" panose="020B0604020202020204" pitchFamily="34" charset="0"/>
                <a:ea typeface="Calibri" panose="020F0502020204030204" pitchFamily="34" charset="0"/>
                <a:cs typeface="Arial" panose="020B0604020202020204" pitchFamily="34" charset="0"/>
              </a:rPr>
              <a:t>TIẾT 45 - </a:t>
            </a:r>
            <a:r>
              <a:rPr lang="vi-VN" sz="5500" b="1" kern="0" dirty="0">
                <a:solidFill>
                  <a:schemeClr val="accent1"/>
                </a:solidFill>
                <a:ea typeface="Calibri" panose="020F0502020204030204" pitchFamily="34" charset="0"/>
                <a:cs typeface="Arial" panose="020B0604020202020204" pitchFamily="34" charset="0"/>
              </a:rPr>
              <a:t>BÀI </a:t>
            </a:r>
            <a:r>
              <a:rPr lang="en-US" sz="5500" b="1" kern="0" dirty="0">
                <a:solidFill>
                  <a:schemeClr val="accent1"/>
                </a:solidFill>
                <a:latin typeface="Arial" panose="020B0604020202020204" pitchFamily="34" charset="0"/>
                <a:ea typeface="Calibri" panose="020F0502020204030204" pitchFamily="34" charset="0"/>
                <a:cs typeface="Arial" panose="020B0604020202020204" pitchFamily="34" charset="0"/>
              </a:rPr>
              <a:t>11</a:t>
            </a:r>
            <a:r>
              <a:rPr lang="vi-VN" sz="5500" b="1" kern="0"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5500" b="1" kern="0" dirty="0">
                <a:solidFill>
                  <a:schemeClr val="accent1"/>
                </a:solidFill>
                <a:latin typeface="Arial" panose="020B0604020202020204" pitchFamily="34" charset="0"/>
                <a:ea typeface="Calibri" panose="020F0502020204030204" pitchFamily="34" charset="0"/>
                <a:cs typeface="Arial" panose="020B0604020202020204" pitchFamily="34" charset="0"/>
              </a:rPr>
              <a:t>TÍNH CHẤT BA ĐƯỜNG PHÂN GIÁC </a:t>
            </a:r>
          </a:p>
          <a:p>
            <a:pPr lvl="0" algn="ctr">
              <a:lnSpc>
                <a:spcPct val="150000"/>
              </a:lnSpc>
              <a:defRPr/>
            </a:pPr>
            <a:r>
              <a:rPr lang="en-US" sz="5500" b="1" kern="0" dirty="0">
                <a:solidFill>
                  <a:schemeClr val="accent1"/>
                </a:solidFill>
                <a:latin typeface="Arial" panose="020B0604020202020204" pitchFamily="34" charset="0"/>
                <a:ea typeface="Calibri" panose="020F0502020204030204" pitchFamily="34" charset="0"/>
                <a:cs typeface="Arial" panose="020B0604020202020204" pitchFamily="34" charset="0"/>
              </a:rPr>
              <a:t>CỦA TAM GIÁC</a:t>
            </a:r>
            <a:endParaRPr kumimoji="0" lang="en-US" sz="55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76800" y="4191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latin typeface="Arial" panose="020B0604020202020204" pitchFamily="34" charset="0"/>
                <a:cs typeface="Arial" panose="020B0604020202020204" pitchFamily="34" charset="0"/>
              </a:rPr>
              <a:t>NỘI DUNG BÀI HỌC</a:t>
            </a:r>
          </a:p>
        </p:txBody>
      </p:sp>
      <p:grpSp>
        <p:nvGrpSpPr>
          <p:cNvPr id="2" name="Group 2"/>
          <p:cNvGrpSpPr/>
          <p:nvPr/>
        </p:nvGrpSpPr>
        <p:grpSpPr>
          <a:xfrm>
            <a:off x="533400" y="2400300"/>
            <a:ext cx="6059842" cy="73376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2813" y="5482017"/>
            <a:ext cx="5821015" cy="4804983"/>
          </a:xfrm>
          <a:prstGeom prst="rect">
            <a:avLst/>
          </a:prstGeom>
        </p:spPr>
      </p:pic>
      <p:sp>
        <p:nvSpPr>
          <p:cNvPr id="10" name="Pentagon 9"/>
          <p:cNvSpPr/>
          <p:nvPr/>
        </p:nvSpPr>
        <p:spPr>
          <a:xfrm>
            <a:off x="6705398" y="381106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1</a:t>
            </a:r>
          </a:p>
        </p:txBody>
      </p:sp>
      <p:sp>
        <p:nvSpPr>
          <p:cNvPr id="7" name="Rectangle 6"/>
          <p:cNvSpPr/>
          <p:nvPr/>
        </p:nvSpPr>
        <p:spPr>
          <a:xfrm>
            <a:off x="8487856" y="3707112"/>
            <a:ext cx="9372802" cy="2041456"/>
          </a:xfrm>
          <a:prstGeom prst="rect">
            <a:avLst/>
          </a:prstGeom>
        </p:spPr>
        <p:txBody>
          <a:bodyPr wrap="square">
            <a:spAutoFit/>
          </a:bodyPr>
          <a:lstStyle/>
          <a:p>
            <a:pPr algn="just">
              <a:lnSpc>
                <a:spcPct val="150000"/>
              </a:lnSpc>
            </a:pPr>
            <a:r>
              <a:rPr lang="en-US" sz="4500" b="1" dirty="0" err="1">
                <a:solidFill>
                  <a:srgbClr val="000000"/>
                </a:solidFill>
                <a:latin typeface="Arial" panose="020B0604020202020204" pitchFamily="34" charset="0"/>
                <a:cs typeface="Arial" panose="020B0604020202020204" pitchFamily="34" charset="0"/>
              </a:rPr>
              <a:t>Đường</a:t>
            </a:r>
            <a:r>
              <a:rPr lang="en-US" sz="4500" b="1" dirty="0">
                <a:solidFill>
                  <a:srgbClr val="000000"/>
                </a:solidFill>
                <a:latin typeface="Arial" panose="020B0604020202020204" pitchFamily="34" charset="0"/>
                <a:cs typeface="Arial" panose="020B0604020202020204" pitchFamily="34" charset="0"/>
              </a:rPr>
              <a:t> </a:t>
            </a:r>
            <a:r>
              <a:rPr lang="en-US" sz="4500" b="1" dirty="0" err="1">
                <a:solidFill>
                  <a:srgbClr val="000000"/>
                </a:solidFill>
                <a:latin typeface="Arial" panose="020B0604020202020204" pitchFamily="34" charset="0"/>
                <a:cs typeface="Arial" panose="020B0604020202020204" pitchFamily="34" charset="0"/>
              </a:rPr>
              <a:t>phân</a:t>
            </a:r>
            <a:r>
              <a:rPr lang="en-US" sz="4500" b="1" dirty="0">
                <a:solidFill>
                  <a:srgbClr val="000000"/>
                </a:solidFill>
                <a:latin typeface="Arial" panose="020B0604020202020204" pitchFamily="34" charset="0"/>
                <a:cs typeface="Arial" panose="020B0604020202020204" pitchFamily="34" charset="0"/>
              </a:rPr>
              <a:t> </a:t>
            </a:r>
            <a:r>
              <a:rPr lang="en-US" sz="4500" b="1" dirty="0" err="1">
                <a:solidFill>
                  <a:srgbClr val="000000"/>
                </a:solidFill>
                <a:latin typeface="Arial" panose="020B0604020202020204" pitchFamily="34" charset="0"/>
                <a:cs typeface="Arial" panose="020B0604020202020204" pitchFamily="34" charset="0"/>
              </a:rPr>
              <a:t>giác</a:t>
            </a:r>
            <a:r>
              <a:rPr lang="en-US" sz="4500" b="1" dirty="0">
                <a:solidFill>
                  <a:srgbClr val="000000"/>
                </a:solidFill>
                <a:latin typeface="Arial" panose="020B0604020202020204" pitchFamily="34" charset="0"/>
                <a:cs typeface="Arial" panose="020B0604020202020204" pitchFamily="34" charset="0"/>
              </a:rPr>
              <a:t> </a:t>
            </a:r>
            <a:r>
              <a:rPr lang="en-US" sz="4500" b="1" dirty="0" err="1">
                <a:solidFill>
                  <a:srgbClr val="000000"/>
                </a:solidFill>
                <a:latin typeface="Arial" panose="020B0604020202020204" pitchFamily="34" charset="0"/>
                <a:cs typeface="Arial" panose="020B0604020202020204" pitchFamily="34" charset="0"/>
              </a:rPr>
              <a:t>của</a:t>
            </a:r>
            <a:r>
              <a:rPr lang="en-US" sz="4500" b="1" dirty="0">
                <a:solidFill>
                  <a:srgbClr val="000000"/>
                </a:solidFill>
                <a:latin typeface="Arial" panose="020B0604020202020204" pitchFamily="34" charset="0"/>
                <a:cs typeface="Arial" panose="020B0604020202020204" pitchFamily="34" charset="0"/>
              </a:rPr>
              <a:t> tam </a:t>
            </a:r>
            <a:r>
              <a:rPr lang="en-US" sz="4500" b="1" dirty="0" err="1">
                <a:solidFill>
                  <a:srgbClr val="000000"/>
                </a:solidFill>
                <a:latin typeface="Arial" panose="020B0604020202020204" pitchFamily="34" charset="0"/>
                <a:cs typeface="Arial" panose="020B0604020202020204" pitchFamily="34" charset="0"/>
              </a:rPr>
              <a:t>giác</a:t>
            </a:r>
            <a:r>
              <a:rPr lang="en-US" sz="4500" b="1" dirty="0">
                <a:solidFill>
                  <a:srgbClr val="000000"/>
                </a:solidFill>
                <a:latin typeface="Arial" panose="020B0604020202020204" pitchFamily="34" charset="0"/>
                <a:cs typeface="Arial" panose="020B0604020202020204" pitchFamily="34" charset="0"/>
              </a:rPr>
              <a:t> (</a:t>
            </a:r>
            <a:r>
              <a:rPr lang="en-US" sz="4500" b="1" dirty="0" err="1">
                <a:solidFill>
                  <a:srgbClr val="000000"/>
                </a:solidFill>
                <a:latin typeface="Arial" panose="020B0604020202020204" pitchFamily="34" charset="0"/>
                <a:cs typeface="Arial" panose="020B0604020202020204" pitchFamily="34" charset="0"/>
              </a:rPr>
              <a:t>tiết</a:t>
            </a:r>
            <a:r>
              <a:rPr lang="en-US" sz="4500" b="1" dirty="0">
                <a:solidFill>
                  <a:srgbClr val="000000"/>
                </a:solidFill>
                <a:latin typeface="Arial" panose="020B0604020202020204" pitchFamily="34" charset="0"/>
                <a:cs typeface="Arial" panose="020B0604020202020204" pitchFamily="34" charset="0"/>
              </a:rPr>
              <a:t> 1)</a:t>
            </a:r>
            <a:endParaRPr lang="en-US" sz="4500" dirty="0">
              <a:latin typeface="Arial" panose="020B0604020202020204" pitchFamily="34" charset="0"/>
              <a:cs typeface="Arial" panose="020B0604020202020204" pitchFamily="34" charset="0"/>
            </a:endParaRPr>
          </a:p>
        </p:txBody>
      </p:sp>
      <p:sp>
        <p:nvSpPr>
          <p:cNvPr id="11" name="Pentagon 10"/>
          <p:cNvSpPr/>
          <p:nvPr/>
        </p:nvSpPr>
        <p:spPr>
          <a:xfrm>
            <a:off x="6804297" y="6783471"/>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2</a:t>
            </a:r>
          </a:p>
        </p:txBody>
      </p:sp>
      <p:sp>
        <p:nvSpPr>
          <p:cNvPr id="12" name="Rectangle 11"/>
          <p:cNvSpPr/>
          <p:nvPr/>
        </p:nvSpPr>
        <p:spPr>
          <a:xfrm>
            <a:off x="8721320" y="6226244"/>
            <a:ext cx="8905875" cy="2041456"/>
          </a:xfrm>
          <a:prstGeom prst="rect">
            <a:avLst/>
          </a:prstGeom>
        </p:spPr>
        <p:txBody>
          <a:bodyPr wrap="square">
            <a:spAutoFit/>
          </a:bodyPr>
          <a:lstStyle/>
          <a:p>
            <a:pPr algn="just">
              <a:lnSpc>
                <a:spcPct val="150000"/>
              </a:lnSpc>
            </a:pP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ba đường phân giác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tam giác</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tiết</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2)</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672" y="552899"/>
            <a:ext cx="13421431" cy="707886"/>
          </a:xfrm>
          <a:prstGeom prst="rect">
            <a:avLst/>
          </a:prstGeom>
        </p:spPr>
        <p:txBody>
          <a:bodyPr wrap="none">
            <a:spAutoFit/>
          </a:bodyPr>
          <a:lstStyle/>
          <a:p>
            <a:pPr lvl="0"/>
            <a:r>
              <a:rPr kumimoji="0" lang="en-US"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II.</a:t>
            </a:r>
            <a:r>
              <a:rPr kumimoji="0" lang="en-US" sz="4000" b="1" i="0" u="none" strike="noStrike" kern="1200" cap="none" spc="0" normalizeH="0" noProof="0" dirty="0">
                <a:ln>
                  <a:noFill/>
                </a:ln>
                <a:solidFill>
                  <a:srgbClr val="1F497D"/>
                </a:solidFill>
                <a:effectLst/>
                <a:uLnTx/>
                <a:uFillTx/>
                <a:latin typeface="Arial" panose="020B0604020202020204" pitchFamily="34" charset="0"/>
                <a:ea typeface="+mn-ea"/>
                <a:cs typeface="Arial" panose="020B0604020202020204" pitchFamily="34" charset="0"/>
              </a:rPr>
              <a:t> TÍNH CHẤT BA ĐƯỜNG PHÂN GIÁC CỦA TAM GIÁC</a:t>
            </a:r>
            <a:endParaRPr kumimoji="0" lang="en-US"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577192" y="2319047"/>
            <a:ext cx="15450353" cy="2748253"/>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Cắt một tam giác bằng giấy. Hãy gấp tam giác vừa cắt để được ba đường phân giác của nó. Mở tờ giấy ra, hãy quan sát và cho biết ba nếp gấp đó có cùng đi qua một điểm không (H.9.33).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692999" y="5032187"/>
            <a:ext cx="8226589" cy="4672558"/>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672" y="552899"/>
            <a:ext cx="13421431" cy="707886"/>
          </a:xfrm>
          <a:prstGeom prst="rect">
            <a:avLst/>
          </a:prstGeom>
        </p:spPr>
        <p:txBody>
          <a:bodyPr wrap="none">
            <a:spAutoFit/>
          </a:bodyPr>
          <a:lstStyle/>
          <a:p>
            <a:pPr lvl="0"/>
            <a:r>
              <a:rPr kumimoji="0" lang="en-US"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II.</a:t>
            </a:r>
            <a:r>
              <a:rPr kumimoji="0" lang="en-US" sz="4000" b="1" i="0" u="none" strike="noStrike" kern="1200" cap="none" spc="0" normalizeH="0" noProof="0" dirty="0">
                <a:ln>
                  <a:noFill/>
                </a:ln>
                <a:solidFill>
                  <a:srgbClr val="1F497D"/>
                </a:solidFill>
                <a:effectLst/>
                <a:uLnTx/>
                <a:uFillTx/>
                <a:latin typeface="Arial" panose="020B0604020202020204" pitchFamily="34" charset="0"/>
                <a:ea typeface="+mn-ea"/>
                <a:cs typeface="Arial" panose="020B0604020202020204" pitchFamily="34" charset="0"/>
              </a:rPr>
              <a:t> TÍNH CHẤT BA ĐƯỜNG PHÂN GIÁC CỦA TAM GIÁC</a:t>
            </a:r>
            <a:endParaRPr kumimoji="0" lang="en-US"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3289092" y="1520865"/>
            <a:ext cx="11709816"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nếp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gấp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BD85641-E08A-813E-4A9C-DC7C605D1D04}"/>
              </a:ext>
            </a:extLst>
          </p:cNvPr>
          <p:cNvPicPr>
            <a:picLocks noChangeAspect="1"/>
          </p:cNvPicPr>
          <p:nvPr/>
        </p:nvPicPr>
        <p:blipFill rotWithShape="1">
          <a:blip r:embed="rId4"/>
          <a:srcRect l="46368" t="25261" r="5769" b="29154"/>
          <a:stretch/>
        </p:blipFill>
        <p:spPr bwMode="auto">
          <a:xfrm>
            <a:off x="3431498" y="2689880"/>
            <a:ext cx="10185816" cy="5456687"/>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F1543F18-5D4E-ED73-5F6F-6A6B691C23D2}"/>
              </a:ext>
            </a:extLst>
          </p:cNvPr>
          <p:cNvSpPr/>
          <p:nvPr/>
        </p:nvSpPr>
        <p:spPr>
          <a:xfrm>
            <a:off x="609600" y="7802377"/>
            <a:ext cx="20269200" cy="192751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800"/>
              </a:spcAft>
              <a:buClrTx/>
              <a:buSzTx/>
              <a:buFontTx/>
              <a:buNone/>
              <a:tabLst/>
              <a:defRPr/>
            </a:pP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ĐỊNH LÝ 1</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4000" b="1" i="0" strike="noStrike" kern="1200" cap="none" spc="0" normalizeH="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Ba </a:t>
            </a:r>
            <a:r>
              <a:rPr kumimoji="0" lang="en-US" sz="4000" b="1" i="0" u="none" strike="noStrike" kern="1200" cap="none" spc="0" normalizeH="0" baseline="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1" i="0" u="none" strike="noStrike" kern="1200" cap="none" spc="0" normalizeH="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1" i="0" u="none" strike="noStrike" kern="1200" cap="none" spc="0" normalizeH="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1" i="0" u="none" strike="noStrike" kern="1200" cap="none" spc="0" normalizeH="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1" i="0" u="none" strike="noStrike" kern="1200" cap="none" spc="0" normalizeH="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1" i="0" u="none" strike="noStrike" kern="1200" cap="none" spc="0" normalizeH="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1" i="0" u="none" strike="noStrike" kern="1200" cap="none" spc="0" normalizeH="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1" i="0" u="none" strike="noStrike" kern="1200" cap="none" spc="0" normalizeH="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đi</a:t>
            </a:r>
            <a:r>
              <a:rPr kumimoji="0" lang="en-US" sz="40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qua </a:t>
            </a:r>
            <a:r>
              <a:rPr kumimoji="0" lang="en-US" sz="4000" b="1" i="0" u="none" strike="noStrike" kern="1200" cap="none" spc="0" normalizeH="0" baseline="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5621703"/>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2"/>
          <p:cNvSpPr>
            <a:spLocks noChangeArrowheads="1"/>
          </p:cNvSpPr>
          <p:nvPr/>
        </p:nvSpPr>
        <p:spPr bwMode="auto">
          <a:xfrm>
            <a:off x="1781494" y="23600"/>
            <a:ext cx="11898244" cy="3046917"/>
          </a:xfrm>
          <a:prstGeom prst="cloudCallout">
            <a:avLst>
              <a:gd name="adj1" fmla="val -31306"/>
              <a:gd name="adj2" fmla="val 74241"/>
            </a:avLst>
          </a:prstGeom>
          <a:solidFill>
            <a:schemeClr val="tx2">
              <a:lumMod val="20000"/>
              <a:lumOff val="80000"/>
            </a:schemeClr>
          </a:solidFill>
          <a:ln w="9525">
            <a:solidFill>
              <a:schemeClr val="tx1"/>
            </a:solidFill>
            <a:round/>
            <a:headEnd/>
            <a:tailEnd/>
          </a:ln>
        </p:spPr>
        <p:txBody>
          <a:bodyPr/>
          <a:lstStyle/>
          <a:p>
            <a:pPr algn="ctr"/>
            <a:endParaRPr lang="en-US" sz="2700">
              <a:solidFill>
                <a:srgbClr val="FF0066"/>
              </a:solidFill>
              <a:latin typeface="Calibri" pitchFamily="34" charset="0"/>
            </a:endParaRPr>
          </a:p>
        </p:txBody>
      </p:sp>
      <p:sp>
        <p:nvSpPr>
          <p:cNvPr id="11268" name="Rectangle 3"/>
          <p:cNvSpPr>
            <a:spLocks noChangeArrowheads="1"/>
          </p:cNvSpPr>
          <p:nvPr/>
        </p:nvSpPr>
        <p:spPr bwMode="auto">
          <a:xfrm>
            <a:off x="0" y="1"/>
            <a:ext cx="18288000" cy="10286999"/>
          </a:xfrm>
          <a:prstGeom prst="rect">
            <a:avLst/>
          </a:prstGeom>
          <a:noFill/>
          <a:ln w="76200" cmpd="tri">
            <a:solidFill>
              <a:srgbClr val="FF3399"/>
            </a:solidFill>
            <a:miter lim="800000"/>
            <a:headEnd/>
            <a:tailEnd/>
          </a:ln>
          <a:effectLst>
            <a:prstShdw prst="shdw13" dist="53882" dir="13500000">
              <a:schemeClr val="bg2">
                <a:alpha val="50000"/>
              </a:schemeClr>
            </a:prstShdw>
          </a:effectLst>
        </p:spPr>
        <p:txBody>
          <a:bodyPr wrap="none" anchor="ctr"/>
          <a:lstStyle/>
          <a:p>
            <a:endParaRPr lang="en-US" sz="2700">
              <a:solidFill>
                <a:prstClr val="black"/>
              </a:solidFill>
              <a:latin typeface="Calibri" pitchFamily="34" charset="0"/>
            </a:endParaRPr>
          </a:p>
        </p:txBody>
      </p:sp>
      <p:grpSp>
        <p:nvGrpSpPr>
          <p:cNvPr id="2" name="Group 83"/>
          <p:cNvGrpSpPr>
            <a:grpSpLocks/>
          </p:cNvGrpSpPr>
          <p:nvPr/>
        </p:nvGrpSpPr>
        <p:grpSpPr bwMode="auto">
          <a:xfrm>
            <a:off x="6936037" y="3171901"/>
            <a:ext cx="6743700" cy="4541177"/>
            <a:chOff x="5174303" y="866357"/>
            <a:chExt cx="2484518" cy="2077188"/>
          </a:xfrm>
          <a:noFill/>
        </p:grpSpPr>
        <p:sp>
          <p:nvSpPr>
            <p:cNvPr id="23" name="Freeform 9"/>
            <p:cNvSpPr>
              <a:spLocks/>
            </p:cNvSpPr>
            <p:nvPr/>
          </p:nvSpPr>
          <p:spPr bwMode="auto">
            <a:xfrm>
              <a:off x="5295371" y="1086378"/>
              <a:ext cx="2041480" cy="1619658"/>
            </a:xfrm>
            <a:custGeom>
              <a:avLst/>
              <a:gdLst>
                <a:gd name="T0" fmla="*/ 967740032 w 1296"/>
                <a:gd name="T1" fmla="*/ 0 h 1008"/>
                <a:gd name="T2" fmla="*/ 0 w 1296"/>
                <a:gd name="T3" fmla="*/ 2147483647 h 1008"/>
                <a:gd name="T4" fmla="*/ 2147483647 w 1296"/>
                <a:gd name="T5" fmla="*/ 2147483647 h 1008"/>
                <a:gd name="T6" fmla="*/ 967740032 w 1296"/>
                <a:gd name="T7" fmla="*/ 0 h 1008"/>
                <a:gd name="T8" fmla="*/ 0 60000 65536"/>
                <a:gd name="T9" fmla="*/ 0 60000 65536"/>
                <a:gd name="T10" fmla="*/ 0 60000 65536"/>
                <a:gd name="T11" fmla="*/ 0 60000 65536"/>
                <a:gd name="T12" fmla="*/ 0 w 1296"/>
                <a:gd name="T13" fmla="*/ 0 h 1008"/>
                <a:gd name="T14" fmla="*/ 1296 w 1296"/>
                <a:gd name="T15" fmla="*/ 1008 h 1008"/>
              </a:gdLst>
              <a:ahLst/>
              <a:cxnLst>
                <a:cxn ang="T8">
                  <a:pos x="T0" y="T1"/>
                </a:cxn>
                <a:cxn ang="T9">
                  <a:pos x="T2" y="T3"/>
                </a:cxn>
                <a:cxn ang="T10">
                  <a:pos x="T4" y="T5"/>
                </a:cxn>
                <a:cxn ang="T11">
                  <a:pos x="T6" y="T7"/>
                </a:cxn>
              </a:cxnLst>
              <a:rect l="T12" t="T13" r="T14" b="T15"/>
              <a:pathLst>
                <a:path w="1296" h="1008">
                  <a:moveTo>
                    <a:pt x="384" y="0"/>
                  </a:moveTo>
                  <a:lnTo>
                    <a:pt x="0" y="1008"/>
                  </a:lnTo>
                  <a:lnTo>
                    <a:pt x="1296" y="1008"/>
                  </a:lnTo>
                  <a:lnTo>
                    <a:pt x="384" y="0"/>
                  </a:lnTo>
                  <a:close/>
                </a:path>
              </a:pathLst>
            </a:custGeom>
            <a:grpFill/>
            <a:ln w="9525">
              <a:solidFill>
                <a:schemeClr val="tx1"/>
              </a:solidFill>
              <a:round/>
              <a:headEnd/>
              <a:tailEnd/>
            </a:ln>
          </p:spPr>
          <p:txBody>
            <a:bodyPr/>
            <a:lstStyle/>
            <a:p>
              <a:pPr>
                <a:defRPr/>
              </a:pPr>
              <a:endParaRPr lang="en-US" sz="2700">
                <a:solidFill>
                  <a:prstClr val="black"/>
                </a:solidFill>
                <a:latin typeface="Calibri"/>
              </a:endParaRPr>
            </a:p>
          </p:txBody>
        </p:sp>
        <p:sp>
          <p:nvSpPr>
            <p:cNvPr id="11325" name="Text Box 23"/>
            <p:cNvSpPr txBox="1">
              <a:spLocks noChangeArrowheads="1"/>
            </p:cNvSpPr>
            <p:nvPr/>
          </p:nvSpPr>
          <p:spPr bwMode="auto">
            <a:xfrm>
              <a:off x="7277821" y="2647906"/>
              <a:ext cx="381000" cy="295639"/>
            </a:xfrm>
            <a:prstGeom prst="rect">
              <a:avLst/>
            </a:prstGeom>
            <a:grpFill/>
            <a:ln w="9525">
              <a:noFill/>
              <a:miter lim="800000"/>
              <a:headEnd/>
              <a:tailEnd/>
            </a:ln>
          </p:spPr>
          <p:txBody>
            <a:bodyPr>
              <a:spAutoFit/>
            </a:bodyPr>
            <a:lstStyle/>
            <a:p>
              <a:pPr eaLnBrk="0" hangingPunct="0"/>
              <a:r>
                <a:rPr lang="en-US" sz="3600" dirty="0">
                  <a:solidFill>
                    <a:prstClr val="black"/>
                  </a:solidFill>
                  <a:latin typeface="Calibri" pitchFamily="34" charset="0"/>
                </a:rPr>
                <a:t>C</a:t>
              </a:r>
            </a:p>
          </p:txBody>
        </p:sp>
        <p:sp>
          <p:nvSpPr>
            <p:cNvPr id="11326" name="Text Box 24"/>
            <p:cNvSpPr txBox="1">
              <a:spLocks noChangeArrowheads="1"/>
            </p:cNvSpPr>
            <p:nvPr/>
          </p:nvSpPr>
          <p:spPr bwMode="auto">
            <a:xfrm>
              <a:off x="5174303" y="2638491"/>
              <a:ext cx="381000" cy="295639"/>
            </a:xfrm>
            <a:prstGeom prst="rect">
              <a:avLst/>
            </a:prstGeom>
            <a:grpFill/>
            <a:ln w="9525">
              <a:noFill/>
              <a:miter lim="800000"/>
              <a:headEnd/>
              <a:tailEnd/>
            </a:ln>
          </p:spPr>
          <p:txBody>
            <a:bodyPr>
              <a:spAutoFit/>
            </a:bodyPr>
            <a:lstStyle/>
            <a:p>
              <a:pPr eaLnBrk="0" hangingPunct="0"/>
              <a:r>
                <a:rPr lang="en-US" sz="3600" dirty="0">
                  <a:solidFill>
                    <a:prstClr val="black"/>
                  </a:solidFill>
                  <a:latin typeface="Calibri" pitchFamily="34" charset="0"/>
                </a:rPr>
                <a:t>B</a:t>
              </a:r>
            </a:p>
          </p:txBody>
        </p:sp>
        <p:sp>
          <p:nvSpPr>
            <p:cNvPr id="11327" name="Text Box 25"/>
            <p:cNvSpPr txBox="1">
              <a:spLocks noChangeArrowheads="1"/>
            </p:cNvSpPr>
            <p:nvPr/>
          </p:nvSpPr>
          <p:spPr bwMode="auto">
            <a:xfrm>
              <a:off x="5814526" y="866357"/>
              <a:ext cx="381000" cy="295639"/>
            </a:xfrm>
            <a:prstGeom prst="rect">
              <a:avLst/>
            </a:prstGeom>
            <a:grpFill/>
            <a:ln w="9525">
              <a:noFill/>
              <a:miter lim="800000"/>
              <a:headEnd/>
              <a:tailEnd/>
            </a:ln>
          </p:spPr>
          <p:txBody>
            <a:bodyPr>
              <a:spAutoFit/>
            </a:bodyPr>
            <a:lstStyle/>
            <a:p>
              <a:pPr eaLnBrk="0" hangingPunct="0"/>
              <a:r>
                <a:rPr lang="en-US" sz="3600" dirty="0">
                  <a:solidFill>
                    <a:prstClr val="black"/>
                  </a:solidFill>
                  <a:latin typeface="Calibri" pitchFamily="34" charset="0"/>
                </a:rPr>
                <a:t>A</a:t>
              </a:r>
            </a:p>
          </p:txBody>
        </p:sp>
      </p:grpSp>
      <p:sp>
        <p:nvSpPr>
          <p:cNvPr id="27" name="Text Box 24"/>
          <p:cNvSpPr txBox="1">
            <a:spLocks noChangeArrowheads="1"/>
          </p:cNvSpPr>
          <p:nvPr/>
        </p:nvSpPr>
        <p:spPr bwMode="auto">
          <a:xfrm>
            <a:off x="7636670" y="5143500"/>
            <a:ext cx="1033463" cy="553998"/>
          </a:xfrm>
          <a:prstGeom prst="rect">
            <a:avLst/>
          </a:prstGeom>
          <a:noFill/>
          <a:ln w="9525">
            <a:noFill/>
            <a:miter lim="800000"/>
            <a:headEnd/>
            <a:tailEnd/>
          </a:ln>
        </p:spPr>
        <p:txBody>
          <a:bodyPr>
            <a:spAutoFit/>
          </a:bodyPr>
          <a:lstStyle/>
          <a:p>
            <a:pPr eaLnBrk="0" hangingPunct="0"/>
            <a:r>
              <a:rPr lang="en-US" sz="3000">
                <a:solidFill>
                  <a:prstClr val="black"/>
                </a:solidFill>
                <a:latin typeface="Calibri" pitchFamily="34" charset="0"/>
              </a:rPr>
              <a:t>F</a:t>
            </a:r>
          </a:p>
        </p:txBody>
      </p:sp>
      <p:grpSp>
        <p:nvGrpSpPr>
          <p:cNvPr id="3" name="Group 86"/>
          <p:cNvGrpSpPr>
            <a:grpSpLocks/>
          </p:cNvGrpSpPr>
          <p:nvPr/>
        </p:nvGrpSpPr>
        <p:grpSpPr bwMode="auto">
          <a:xfrm>
            <a:off x="8341520" y="3681413"/>
            <a:ext cx="1281113" cy="3505200"/>
            <a:chOff x="5684814" y="1137037"/>
            <a:chExt cx="485799" cy="1562100"/>
          </a:xfrm>
        </p:grpSpPr>
        <p:sp>
          <p:nvSpPr>
            <p:cNvPr id="11320" name="Freeform 10"/>
            <p:cNvSpPr>
              <a:spLocks/>
            </p:cNvSpPr>
            <p:nvPr/>
          </p:nvSpPr>
          <p:spPr bwMode="auto">
            <a:xfrm>
              <a:off x="5905500" y="1137037"/>
              <a:ext cx="265113" cy="1562100"/>
            </a:xfrm>
            <a:custGeom>
              <a:avLst/>
              <a:gdLst>
                <a:gd name="T0" fmla="*/ 0 w 141"/>
                <a:gd name="T1" fmla="*/ 0 h 1024"/>
                <a:gd name="T2" fmla="*/ 2147483647 w 141"/>
                <a:gd name="T3" fmla="*/ 2147483647 h 1024"/>
                <a:gd name="T4" fmla="*/ 0 60000 65536"/>
                <a:gd name="T5" fmla="*/ 0 60000 65536"/>
                <a:gd name="T6" fmla="*/ 0 w 141"/>
                <a:gd name="T7" fmla="*/ 0 h 1024"/>
                <a:gd name="T8" fmla="*/ 141 w 141"/>
                <a:gd name="T9" fmla="*/ 1024 h 1024"/>
              </a:gdLst>
              <a:ahLst/>
              <a:cxnLst>
                <a:cxn ang="T4">
                  <a:pos x="T0" y="T1"/>
                </a:cxn>
                <a:cxn ang="T5">
                  <a:pos x="T2" y="T3"/>
                </a:cxn>
              </a:cxnLst>
              <a:rect l="T6" t="T7" r="T8" b="T9"/>
              <a:pathLst>
                <a:path w="141" h="1024">
                  <a:moveTo>
                    <a:pt x="0" y="0"/>
                  </a:moveTo>
                  <a:lnTo>
                    <a:pt x="141" y="1024"/>
                  </a:lnTo>
                </a:path>
              </a:pathLst>
            </a:custGeom>
            <a:solidFill>
              <a:srgbClr val="FFFFFF"/>
            </a:solidFill>
            <a:ln w="25400">
              <a:solidFill>
                <a:srgbClr val="FF3300"/>
              </a:solidFill>
              <a:round/>
              <a:headEnd/>
              <a:tailEnd/>
            </a:ln>
          </p:spPr>
          <p:txBody>
            <a:bodyPr/>
            <a:lstStyle/>
            <a:p>
              <a:endParaRPr lang="en-US" sz="2700">
                <a:solidFill>
                  <a:prstClr val="black"/>
                </a:solidFill>
              </a:endParaRPr>
            </a:p>
          </p:txBody>
        </p:sp>
        <p:grpSp>
          <p:nvGrpSpPr>
            <p:cNvPr id="4" name="Group 84"/>
            <p:cNvGrpSpPr>
              <a:grpSpLocks/>
            </p:cNvGrpSpPr>
            <p:nvPr/>
          </p:nvGrpSpPr>
          <p:grpSpPr bwMode="auto">
            <a:xfrm>
              <a:off x="5684814" y="1292449"/>
              <a:ext cx="361133" cy="178513"/>
              <a:chOff x="5703864" y="1311499"/>
              <a:chExt cx="361133" cy="178513"/>
            </a:xfrm>
          </p:grpSpPr>
          <p:sp>
            <p:nvSpPr>
              <p:cNvPr id="11322" name="Arc 16"/>
              <p:cNvSpPr>
                <a:spLocks/>
              </p:cNvSpPr>
              <p:nvPr/>
            </p:nvSpPr>
            <p:spPr bwMode="auto">
              <a:xfrm rot="-2742748" flipH="1" flipV="1">
                <a:off x="5787024" y="1244563"/>
                <a:ext cx="104405" cy="270726"/>
              </a:xfrm>
              <a:custGeom>
                <a:avLst/>
                <a:gdLst>
                  <a:gd name="T0" fmla="*/ 0 w 17998"/>
                  <a:gd name="T1" fmla="*/ 0 h 21600"/>
                  <a:gd name="T2" fmla="*/ 2147483647 w 17998"/>
                  <a:gd name="T3" fmla="*/ 2147483647 h 21600"/>
                  <a:gd name="T4" fmla="*/ 0 w 17998"/>
                  <a:gd name="T5" fmla="*/ 2147483647 h 21600"/>
                  <a:gd name="T6" fmla="*/ 0 60000 65536"/>
                  <a:gd name="T7" fmla="*/ 0 60000 65536"/>
                  <a:gd name="T8" fmla="*/ 0 60000 65536"/>
                  <a:gd name="T9" fmla="*/ 0 w 17998"/>
                  <a:gd name="T10" fmla="*/ 0 h 21600"/>
                  <a:gd name="T11" fmla="*/ 17998 w 17998"/>
                  <a:gd name="T12" fmla="*/ 21600 h 21600"/>
                </a:gdLst>
                <a:ahLst/>
                <a:cxnLst>
                  <a:cxn ang="T6">
                    <a:pos x="T0" y="T1"/>
                  </a:cxn>
                  <a:cxn ang="T7">
                    <a:pos x="T2" y="T3"/>
                  </a:cxn>
                  <a:cxn ang="T8">
                    <a:pos x="T4" y="T5"/>
                  </a:cxn>
                </a:cxnLst>
                <a:rect l="T9" t="T10" r="T11" b="T12"/>
                <a:pathLst>
                  <a:path w="17998" h="21600" fill="none" extrusionOk="0">
                    <a:moveTo>
                      <a:pt x="-1" y="0"/>
                    </a:moveTo>
                    <a:cubicBezTo>
                      <a:pt x="7238" y="0"/>
                      <a:pt x="13995" y="3625"/>
                      <a:pt x="17997" y="9657"/>
                    </a:cubicBezTo>
                  </a:path>
                  <a:path w="17998" h="21600" stroke="0" extrusionOk="0">
                    <a:moveTo>
                      <a:pt x="-1" y="0"/>
                    </a:moveTo>
                    <a:cubicBezTo>
                      <a:pt x="7238" y="0"/>
                      <a:pt x="13995" y="3625"/>
                      <a:pt x="17997" y="9657"/>
                    </a:cubicBezTo>
                    <a:lnTo>
                      <a:pt x="0" y="21600"/>
                    </a:lnTo>
                    <a:close/>
                  </a:path>
                </a:pathLst>
              </a:custGeom>
              <a:noFill/>
              <a:ln w="25400">
                <a:solidFill>
                  <a:srgbClr val="FF3300"/>
                </a:solidFill>
                <a:round/>
                <a:headEnd/>
                <a:tailEnd/>
              </a:ln>
            </p:spPr>
            <p:txBody>
              <a:bodyPr wrap="none" anchor="ctr"/>
              <a:lstStyle/>
              <a:p>
                <a:endParaRPr lang="en-US" sz="2700">
                  <a:solidFill>
                    <a:prstClr val="black"/>
                  </a:solidFill>
                </a:endParaRPr>
              </a:p>
            </p:txBody>
          </p:sp>
          <p:sp>
            <p:nvSpPr>
              <p:cNvPr id="11323" name="Arc 15"/>
              <p:cNvSpPr>
                <a:spLocks/>
              </p:cNvSpPr>
              <p:nvPr/>
            </p:nvSpPr>
            <p:spPr bwMode="auto">
              <a:xfrm rot="2189160" flipV="1">
                <a:off x="6007471" y="1311499"/>
                <a:ext cx="57526" cy="1785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p:spPr>
            <p:txBody>
              <a:bodyPr wrap="none" anchor="ctr"/>
              <a:lstStyle/>
              <a:p>
                <a:endParaRPr lang="en-US" sz="2700">
                  <a:solidFill>
                    <a:prstClr val="black"/>
                  </a:solidFill>
                </a:endParaRPr>
              </a:p>
            </p:txBody>
          </p:sp>
        </p:grpSp>
      </p:grpSp>
      <p:grpSp>
        <p:nvGrpSpPr>
          <p:cNvPr id="5" name="Group 96"/>
          <p:cNvGrpSpPr>
            <a:grpSpLocks/>
          </p:cNvGrpSpPr>
          <p:nvPr/>
        </p:nvGrpSpPr>
        <p:grpSpPr bwMode="auto">
          <a:xfrm>
            <a:off x="7336632" y="5205413"/>
            <a:ext cx="3293268" cy="2045493"/>
            <a:chOff x="3329804" y="2375137"/>
            <a:chExt cx="1254721" cy="893015"/>
          </a:xfrm>
        </p:grpSpPr>
        <p:sp>
          <p:nvSpPr>
            <p:cNvPr id="11313" name="Freeform 11"/>
            <p:cNvSpPr>
              <a:spLocks/>
            </p:cNvSpPr>
            <p:nvPr/>
          </p:nvSpPr>
          <p:spPr bwMode="auto">
            <a:xfrm rot="120000">
              <a:off x="3329804" y="2375137"/>
              <a:ext cx="1254721" cy="893015"/>
            </a:xfrm>
            <a:custGeom>
              <a:avLst/>
              <a:gdLst>
                <a:gd name="T0" fmla="*/ 0 w 768"/>
                <a:gd name="T1" fmla="*/ 2147483647 h 585"/>
                <a:gd name="T2" fmla="*/ 2147483647 w 768"/>
                <a:gd name="T3" fmla="*/ 0 h 585"/>
                <a:gd name="T4" fmla="*/ 0 60000 65536"/>
                <a:gd name="T5" fmla="*/ 0 60000 65536"/>
                <a:gd name="T6" fmla="*/ 0 w 768"/>
                <a:gd name="T7" fmla="*/ 0 h 585"/>
                <a:gd name="T8" fmla="*/ 768 w 768"/>
                <a:gd name="T9" fmla="*/ 585 h 585"/>
              </a:gdLst>
              <a:ahLst/>
              <a:cxnLst>
                <a:cxn ang="T4">
                  <a:pos x="T0" y="T1"/>
                </a:cxn>
                <a:cxn ang="T5">
                  <a:pos x="T2" y="T3"/>
                </a:cxn>
              </a:cxnLst>
              <a:rect l="T6" t="T7" r="T8" b="T9"/>
              <a:pathLst>
                <a:path w="768" h="585">
                  <a:moveTo>
                    <a:pt x="0" y="585"/>
                  </a:moveTo>
                  <a:lnTo>
                    <a:pt x="768" y="0"/>
                  </a:lnTo>
                </a:path>
              </a:pathLst>
            </a:custGeom>
            <a:noFill/>
            <a:ln w="22225">
              <a:solidFill>
                <a:srgbClr val="00CC00"/>
              </a:solidFill>
              <a:round/>
              <a:headEnd/>
              <a:tailEnd/>
            </a:ln>
          </p:spPr>
          <p:txBody>
            <a:bodyPr/>
            <a:lstStyle/>
            <a:p>
              <a:endParaRPr lang="en-US" sz="2700">
                <a:solidFill>
                  <a:prstClr val="black"/>
                </a:solidFill>
              </a:endParaRPr>
            </a:p>
          </p:txBody>
        </p:sp>
        <p:grpSp>
          <p:nvGrpSpPr>
            <p:cNvPr id="6" name="Group 87"/>
            <p:cNvGrpSpPr>
              <a:grpSpLocks/>
            </p:cNvGrpSpPr>
            <p:nvPr/>
          </p:nvGrpSpPr>
          <p:grpSpPr bwMode="auto">
            <a:xfrm>
              <a:off x="3477852" y="2841576"/>
              <a:ext cx="170201" cy="195007"/>
              <a:chOff x="5440054" y="2331873"/>
              <a:chExt cx="178214" cy="138022"/>
            </a:xfrm>
          </p:grpSpPr>
          <p:sp>
            <p:nvSpPr>
              <p:cNvPr id="11318" name="Arc 21"/>
              <p:cNvSpPr>
                <a:spLocks/>
              </p:cNvSpPr>
              <p:nvPr/>
            </p:nvSpPr>
            <p:spPr bwMode="auto">
              <a:xfrm rot="-201702">
                <a:off x="5440054" y="2337264"/>
                <a:ext cx="166414" cy="13263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2225">
                <a:solidFill>
                  <a:srgbClr val="00CC00"/>
                </a:solidFill>
                <a:round/>
                <a:headEnd/>
                <a:tailEnd/>
              </a:ln>
            </p:spPr>
            <p:txBody>
              <a:bodyPr wrap="none" anchor="ctr"/>
              <a:lstStyle/>
              <a:p>
                <a:endParaRPr lang="en-US" sz="2700">
                  <a:solidFill>
                    <a:prstClr val="black"/>
                  </a:solidFill>
                </a:endParaRPr>
              </a:p>
            </p:txBody>
          </p:sp>
          <p:sp>
            <p:nvSpPr>
              <p:cNvPr id="11319" name="Freeform 22"/>
              <p:cNvSpPr>
                <a:spLocks/>
              </p:cNvSpPr>
              <p:nvPr/>
            </p:nvSpPr>
            <p:spPr bwMode="auto">
              <a:xfrm>
                <a:off x="5500803" y="2331873"/>
                <a:ext cx="117465" cy="100961"/>
              </a:xfrm>
              <a:custGeom>
                <a:avLst/>
                <a:gdLst>
                  <a:gd name="T0" fmla="*/ 0 w 64"/>
                  <a:gd name="T1" fmla="*/ 2147483647 h 77"/>
                  <a:gd name="T2" fmla="*/ 2147483647 w 64"/>
                  <a:gd name="T3" fmla="*/ 0 h 77"/>
                  <a:gd name="T4" fmla="*/ 0 60000 65536"/>
                  <a:gd name="T5" fmla="*/ 0 60000 65536"/>
                  <a:gd name="T6" fmla="*/ 0 w 64"/>
                  <a:gd name="T7" fmla="*/ 0 h 77"/>
                  <a:gd name="T8" fmla="*/ 64 w 64"/>
                  <a:gd name="T9" fmla="*/ 77 h 77"/>
                </a:gdLst>
                <a:ahLst/>
                <a:cxnLst>
                  <a:cxn ang="T4">
                    <a:pos x="T0" y="T1"/>
                  </a:cxn>
                  <a:cxn ang="T5">
                    <a:pos x="T2" y="T3"/>
                  </a:cxn>
                </a:cxnLst>
                <a:rect l="T6" t="T7" r="T8" b="T9"/>
                <a:pathLst>
                  <a:path w="64" h="77">
                    <a:moveTo>
                      <a:pt x="0" y="77"/>
                    </a:moveTo>
                    <a:lnTo>
                      <a:pt x="64" y="0"/>
                    </a:lnTo>
                  </a:path>
                </a:pathLst>
              </a:custGeom>
              <a:noFill/>
              <a:ln w="22225">
                <a:solidFill>
                  <a:srgbClr val="00CC00"/>
                </a:solidFill>
                <a:round/>
                <a:headEnd/>
                <a:tailEnd/>
              </a:ln>
            </p:spPr>
            <p:txBody>
              <a:bodyPr/>
              <a:lstStyle/>
              <a:p>
                <a:endParaRPr lang="en-US" sz="2700">
                  <a:solidFill>
                    <a:prstClr val="black"/>
                  </a:solidFill>
                </a:endParaRPr>
              </a:p>
            </p:txBody>
          </p:sp>
        </p:grpSp>
        <p:grpSp>
          <p:nvGrpSpPr>
            <p:cNvPr id="7" name="Group 91"/>
            <p:cNvGrpSpPr>
              <a:grpSpLocks/>
            </p:cNvGrpSpPr>
            <p:nvPr/>
          </p:nvGrpSpPr>
          <p:grpSpPr bwMode="auto">
            <a:xfrm>
              <a:off x="3605552" y="3060629"/>
              <a:ext cx="159484" cy="165517"/>
              <a:chOff x="5611900" y="2489716"/>
              <a:chExt cx="170605" cy="142723"/>
            </a:xfrm>
          </p:grpSpPr>
          <p:sp>
            <p:nvSpPr>
              <p:cNvPr id="11316" name="Arc 18"/>
              <p:cNvSpPr>
                <a:spLocks/>
              </p:cNvSpPr>
              <p:nvPr/>
            </p:nvSpPr>
            <p:spPr bwMode="auto">
              <a:xfrm rot="1434123">
                <a:off x="5611900" y="2489716"/>
                <a:ext cx="136667" cy="14272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2225">
                <a:solidFill>
                  <a:srgbClr val="00CC00"/>
                </a:solidFill>
                <a:round/>
                <a:headEnd/>
                <a:tailEnd/>
              </a:ln>
            </p:spPr>
            <p:txBody>
              <a:bodyPr wrap="none" anchor="ctr"/>
              <a:lstStyle/>
              <a:p>
                <a:endParaRPr lang="en-US" sz="2700">
                  <a:solidFill>
                    <a:prstClr val="black"/>
                  </a:solidFill>
                </a:endParaRPr>
              </a:p>
            </p:txBody>
          </p:sp>
          <p:sp>
            <p:nvSpPr>
              <p:cNvPr id="11317" name="Freeform 19"/>
              <p:cNvSpPr>
                <a:spLocks/>
              </p:cNvSpPr>
              <p:nvPr/>
            </p:nvSpPr>
            <p:spPr bwMode="auto">
              <a:xfrm>
                <a:off x="5646897" y="2542132"/>
                <a:ext cx="135608" cy="25819"/>
              </a:xfrm>
              <a:custGeom>
                <a:avLst/>
                <a:gdLst>
                  <a:gd name="T0" fmla="*/ 0 w 89"/>
                  <a:gd name="T1" fmla="*/ 2147483647 h 38"/>
                  <a:gd name="T2" fmla="*/ 2147483647 w 89"/>
                  <a:gd name="T3" fmla="*/ 0 h 38"/>
                  <a:gd name="T4" fmla="*/ 0 60000 65536"/>
                  <a:gd name="T5" fmla="*/ 0 60000 65536"/>
                  <a:gd name="T6" fmla="*/ 0 w 89"/>
                  <a:gd name="T7" fmla="*/ 0 h 38"/>
                  <a:gd name="T8" fmla="*/ 89 w 89"/>
                  <a:gd name="T9" fmla="*/ 38 h 38"/>
                </a:gdLst>
                <a:ahLst/>
                <a:cxnLst>
                  <a:cxn ang="T4">
                    <a:pos x="T0" y="T1"/>
                  </a:cxn>
                  <a:cxn ang="T5">
                    <a:pos x="T2" y="T3"/>
                  </a:cxn>
                </a:cxnLst>
                <a:rect l="T6" t="T7" r="T8" b="T9"/>
                <a:pathLst>
                  <a:path w="89" h="38">
                    <a:moveTo>
                      <a:pt x="0" y="38"/>
                    </a:moveTo>
                    <a:lnTo>
                      <a:pt x="89" y="0"/>
                    </a:lnTo>
                  </a:path>
                </a:pathLst>
              </a:custGeom>
              <a:noFill/>
              <a:ln w="22225">
                <a:solidFill>
                  <a:srgbClr val="00CC00"/>
                </a:solidFill>
                <a:round/>
                <a:headEnd/>
                <a:tailEnd/>
              </a:ln>
            </p:spPr>
            <p:txBody>
              <a:bodyPr/>
              <a:lstStyle/>
              <a:p>
                <a:endParaRPr lang="en-US" sz="2700">
                  <a:solidFill>
                    <a:prstClr val="black"/>
                  </a:solidFill>
                </a:endParaRPr>
              </a:p>
            </p:txBody>
          </p:sp>
        </p:grpSp>
      </p:grpSp>
      <p:grpSp>
        <p:nvGrpSpPr>
          <p:cNvPr id="8" name="Group 97"/>
          <p:cNvGrpSpPr>
            <a:grpSpLocks/>
          </p:cNvGrpSpPr>
          <p:nvPr/>
        </p:nvGrpSpPr>
        <p:grpSpPr bwMode="auto">
          <a:xfrm>
            <a:off x="8093870" y="5507831"/>
            <a:ext cx="4707731" cy="1683545"/>
            <a:chOff x="5638496" y="2012686"/>
            <a:chExt cx="1714218" cy="695190"/>
          </a:xfrm>
        </p:grpSpPr>
        <p:sp>
          <p:nvSpPr>
            <p:cNvPr id="11310" name="Freeform 12"/>
            <p:cNvSpPr>
              <a:spLocks/>
            </p:cNvSpPr>
            <p:nvPr/>
          </p:nvSpPr>
          <p:spPr bwMode="auto">
            <a:xfrm>
              <a:off x="5638496" y="2012686"/>
              <a:ext cx="1714218" cy="695190"/>
            </a:xfrm>
            <a:custGeom>
              <a:avLst/>
              <a:gdLst>
                <a:gd name="T0" fmla="*/ 0 w 1104"/>
                <a:gd name="T1" fmla="*/ 0 h 479"/>
                <a:gd name="T2" fmla="*/ 2147483647 w 1104"/>
                <a:gd name="T3" fmla="*/ 2147483647 h 479"/>
                <a:gd name="T4" fmla="*/ 0 60000 65536"/>
                <a:gd name="T5" fmla="*/ 0 60000 65536"/>
                <a:gd name="T6" fmla="*/ 0 w 1104"/>
                <a:gd name="T7" fmla="*/ 0 h 479"/>
                <a:gd name="T8" fmla="*/ 1104 w 1104"/>
                <a:gd name="T9" fmla="*/ 479 h 479"/>
              </a:gdLst>
              <a:ahLst/>
              <a:cxnLst>
                <a:cxn ang="T4">
                  <a:pos x="T0" y="T1"/>
                </a:cxn>
                <a:cxn ang="T5">
                  <a:pos x="T2" y="T3"/>
                </a:cxn>
              </a:cxnLst>
              <a:rect l="T6" t="T7" r="T8" b="T9"/>
              <a:pathLst>
                <a:path w="1104" h="479">
                  <a:moveTo>
                    <a:pt x="0" y="0"/>
                  </a:moveTo>
                  <a:lnTo>
                    <a:pt x="1104" y="479"/>
                  </a:lnTo>
                </a:path>
              </a:pathLst>
            </a:custGeom>
            <a:noFill/>
            <a:ln w="25400">
              <a:solidFill>
                <a:srgbClr val="3333FF">
                  <a:alpha val="68000"/>
                </a:srgbClr>
              </a:solidFill>
              <a:round/>
              <a:headEnd/>
              <a:tailEnd/>
            </a:ln>
          </p:spPr>
          <p:txBody>
            <a:bodyPr/>
            <a:lstStyle/>
            <a:p>
              <a:endParaRPr lang="en-US" sz="2700">
                <a:solidFill>
                  <a:prstClr val="black"/>
                </a:solidFill>
              </a:endParaRPr>
            </a:p>
          </p:txBody>
        </p:sp>
        <p:sp>
          <p:nvSpPr>
            <p:cNvPr id="11311" name="Arc 13"/>
            <p:cNvSpPr>
              <a:spLocks/>
            </p:cNvSpPr>
            <p:nvPr/>
          </p:nvSpPr>
          <p:spPr bwMode="auto">
            <a:xfrm flipH="1">
              <a:off x="6995161" y="2414060"/>
              <a:ext cx="76708" cy="15203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mpd="dbl">
              <a:solidFill>
                <a:srgbClr val="3333FF">
                  <a:alpha val="68000"/>
                </a:srgbClr>
              </a:solidFill>
              <a:round/>
              <a:headEnd/>
              <a:tailEnd/>
            </a:ln>
          </p:spPr>
          <p:txBody>
            <a:bodyPr wrap="none" anchor="ctr"/>
            <a:lstStyle/>
            <a:p>
              <a:endParaRPr lang="en-US" sz="2700">
                <a:solidFill>
                  <a:prstClr val="black"/>
                </a:solidFill>
              </a:endParaRPr>
            </a:p>
          </p:txBody>
        </p:sp>
        <p:sp>
          <p:nvSpPr>
            <p:cNvPr id="11312" name="Arc 14"/>
            <p:cNvSpPr>
              <a:spLocks/>
            </p:cNvSpPr>
            <p:nvPr/>
          </p:nvSpPr>
          <p:spPr bwMode="auto">
            <a:xfrm rot="19132227" flipH="1">
              <a:off x="6962477" y="2579432"/>
              <a:ext cx="94195" cy="10666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mpd="dbl">
              <a:solidFill>
                <a:srgbClr val="3333FF">
                  <a:alpha val="68000"/>
                </a:srgbClr>
              </a:solidFill>
              <a:round/>
              <a:headEnd/>
              <a:tailEnd/>
            </a:ln>
          </p:spPr>
          <p:txBody>
            <a:bodyPr wrap="none" anchor="ctr"/>
            <a:lstStyle/>
            <a:p>
              <a:endParaRPr lang="en-US" sz="2700">
                <a:solidFill>
                  <a:prstClr val="black"/>
                </a:solidFill>
              </a:endParaRPr>
            </a:p>
          </p:txBody>
        </p:sp>
      </p:grpSp>
      <p:sp>
        <p:nvSpPr>
          <p:cNvPr id="45" name="Text Box 14"/>
          <p:cNvSpPr txBox="1">
            <a:spLocks noChangeArrowheads="1"/>
          </p:cNvSpPr>
          <p:nvPr/>
        </p:nvSpPr>
        <p:spPr bwMode="auto">
          <a:xfrm>
            <a:off x="3126044" y="551409"/>
            <a:ext cx="9834462" cy="2169825"/>
          </a:xfrm>
          <a:prstGeom prst="rect">
            <a:avLst/>
          </a:prstGeom>
          <a:noFill/>
          <a:ln w="9525">
            <a:noFill/>
            <a:miter lim="800000"/>
            <a:headEnd/>
            <a:tailEnd/>
          </a:ln>
        </p:spPr>
        <p:txBody>
          <a:bodyPr wrap="square">
            <a:spAutoFit/>
          </a:bodyPr>
          <a:lstStyle/>
          <a:p>
            <a:pPr eaLnBrk="0" hangingPunct="0"/>
            <a:r>
              <a:rPr lang="en-US" sz="4500" dirty="0" err="1">
                <a:solidFill>
                  <a:srgbClr val="FF0000"/>
                </a:solidFill>
                <a:latin typeface="Arial" panose="020B0604020202020204" pitchFamily="34" charset="0"/>
                <a:cs typeface="Arial" panose="020B0604020202020204" pitchFamily="34" charset="0"/>
              </a:rPr>
              <a:t>Để</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xác</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định</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giao</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điểm</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của</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ba</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đường</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phân</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giác</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trong</a:t>
            </a:r>
            <a:r>
              <a:rPr lang="en-US" sz="4500" dirty="0">
                <a:solidFill>
                  <a:srgbClr val="FF0000"/>
                </a:solidFill>
                <a:latin typeface="Arial" panose="020B0604020202020204" pitchFamily="34" charset="0"/>
                <a:cs typeface="Arial" panose="020B0604020202020204" pitchFamily="34" charset="0"/>
              </a:rPr>
              <a:t> tam </a:t>
            </a:r>
            <a:r>
              <a:rPr lang="en-US" sz="4500" dirty="0" err="1">
                <a:solidFill>
                  <a:srgbClr val="FF0000"/>
                </a:solidFill>
                <a:latin typeface="Arial" panose="020B0604020202020204" pitchFamily="34" charset="0"/>
                <a:cs typeface="Arial" panose="020B0604020202020204" pitchFamily="34" charset="0"/>
              </a:rPr>
              <a:t>giác</a:t>
            </a:r>
            <a:r>
              <a:rPr lang="en-US" sz="4500" dirty="0">
                <a:solidFill>
                  <a:srgbClr val="FF0000"/>
                </a:solidFill>
                <a:latin typeface="Arial" panose="020B0604020202020204" pitchFamily="34" charset="0"/>
                <a:cs typeface="Arial" panose="020B0604020202020204" pitchFamily="34" charset="0"/>
              </a:rPr>
              <a:t> ta </a:t>
            </a:r>
            <a:r>
              <a:rPr lang="en-US" sz="4500" dirty="0" err="1">
                <a:solidFill>
                  <a:srgbClr val="FF0000"/>
                </a:solidFill>
                <a:latin typeface="Arial" panose="020B0604020202020204" pitchFamily="34" charset="0"/>
                <a:cs typeface="Arial" panose="020B0604020202020204" pitchFamily="34" charset="0"/>
              </a:rPr>
              <a:t>làm</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thế</a:t>
            </a:r>
            <a:r>
              <a:rPr lang="en-US" sz="4500" dirty="0">
                <a:solidFill>
                  <a:srgbClr val="FF0000"/>
                </a:solidFill>
                <a:latin typeface="Arial" panose="020B0604020202020204" pitchFamily="34" charset="0"/>
                <a:cs typeface="Arial" panose="020B0604020202020204" pitchFamily="34" charset="0"/>
              </a:rPr>
              <a:t> </a:t>
            </a:r>
            <a:r>
              <a:rPr lang="en-US" sz="4500" dirty="0" err="1">
                <a:solidFill>
                  <a:srgbClr val="FF0000"/>
                </a:solidFill>
                <a:latin typeface="Arial" panose="020B0604020202020204" pitchFamily="34" charset="0"/>
                <a:cs typeface="Arial" panose="020B0604020202020204" pitchFamily="34" charset="0"/>
              </a:rPr>
              <a:t>nào</a:t>
            </a:r>
            <a:r>
              <a:rPr lang="en-US" sz="4500" dirty="0">
                <a:solidFill>
                  <a:srgbClr val="FF0000"/>
                </a:solidFill>
                <a:latin typeface="Arial" panose="020B0604020202020204" pitchFamily="34" charset="0"/>
                <a:cs typeface="Arial" panose="020B0604020202020204" pitchFamily="34" charset="0"/>
              </a:rPr>
              <a:t>?</a:t>
            </a:r>
          </a:p>
        </p:txBody>
      </p:sp>
      <p:sp>
        <p:nvSpPr>
          <p:cNvPr id="46" name="Text Box 24"/>
          <p:cNvSpPr txBox="1">
            <a:spLocks noChangeArrowheads="1"/>
          </p:cNvSpPr>
          <p:nvPr/>
        </p:nvSpPr>
        <p:spPr bwMode="auto">
          <a:xfrm>
            <a:off x="9453563" y="7100888"/>
            <a:ext cx="1033463" cy="646331"/>
          </a:xfrm>
          <a:prstGeom prst="rect">
            <a:avLst/>
          </a:prstGeom>
          <a:noFill/>
          <a:ln w="9525">
            <a:noFill/>
            <a:miter lim="800000"/>
            <a:headEnd/>
            <a:tailEnd/>
          </a:ln>
        </p:spPr>
        <p:txBody>
          <a:bodyPr>
            <a:spAutoFit/>
          </a:bodyPr>
          <a:lstStyle/>
          <a:p>
            <a:pPr eaLnBrk="0" hangingPunct="0"/>
            <a:r>
              <a:rPr lang="en-US" sz="3600" dirty="0">
                <a:solidFill>
                  <a:prstClr val="black"/>
                </a:solidFill>
                <a:latin typeface="Calibri" pitchFamily="34" charset="0"/>
              </a:rPr>
              <a:t>D</a:t>
            </a:r>
          </a:p>
        </p:txBody>
      </p:sp>
      <p:sp>
        <p:nvSpPr>
          <p:cNvPr id="47" name="Text Box 24"/>
          <p:cNvSpPr txBox="1">
            <a:spLocks noChangeArrowheads="1"/>
          </p:cNvSpPr>
          <p:nvPr/>
        </p:nvSpPr>
        <p:spPr bwMode="auto">
          <a:xfrm>
            <a:off x="10651333" y="4729163"/>
            <a:ext cx="1033463" cy="646331"/>
          </a:xfrm>
          <a:prstGeom prst="rect">
            <a:avLst/>
          </a:prstGeom>
          <a:noFill/>
          <a:ln w="9525">
            <a:noFill/>
            <a:miter lim="800000"/>
            <a:headEnd/>
            <a:tailEnd/>
          </a:ln>
        </p:spPr>
        <p:txBody>
          <a:bodyPr>
            <a:spAutoFit/>
          </a:bodyPr>
          <a:lstStyle/>
          <a:p>
            <a:pPr eaLnBrk="0" hangingPunct="0"/>
            <a:r>
              <a:rPr lang="en-US" sz="3600" dirty="0">
                <a:solidFill>
                  <a:prstClr val="black"/>
                </a:solidFill>
                <a:latin typeface="Calibri" pitchFamily="34" charset="0"/>
              </a:rPr>
              <a:t>E</a:t>
            </a:r>
          </a:p>
        </p:txBody>
      </p:sp>
      <p:sp>
        <p:nvSpPr>
          <p:cNvPr id="48" name="Text Box 14"/>
          <p:cNvSpPr txBox="1">
            <a:spLocks noChangeArrowheads="1"/>
          </p:cNvSpPr>
          <p:nvPr/>
        </p:nvSpPr>
        <p:spPr bwMode="auto">
          <a:xfrm>
            <a:off x="724200" y="8335481"/>
            <a:ext cx="17258999" cy="1569660"/>
          </a:xfrm>
          <a:prstGeom prst="rect">
            <a:avLst/>
          </a:prstGeom>
          <a:solidFill>
            <a:srgbClr val="66FFFF"/>
          </a:solidFill>
          <a:ln w="9525">
            <a:noFill/>
            <a:miter lim="800000"/>
            <a:headEnd/>
            <a:tailEnd/>
          </a:ln>
        </p:spPr>
        <p:txBody>
          <a:bodyPr wrap="square">
            <a:spAutoFit/>
          </a:bodyPr>
          <a:lstStyle/>
          <a:p>
            <a:pPr eaLnBrk="0" hangingPunct="0">
              <a:defRPr/>
            </a:pPr>
            <a:r>
              <a:rPr lang="en-US" sz="4800" b="1" dirty="0">
                <a:solidFill>
                  <a:srgbClr val="660066"/>
                </a:solidFill>
                <a:latin typeface="Arial" panose="020B0604020202020204" pitchFamily="34" charset="0"/>
                <a:cs typeface="Arial" panose="020B0604020202020204" pitchFamily="34" charset="0"/>
              </a:rPr>
              <a:t>Ta </a:t>
            </a:r>
            <a:r>
              <a:rPr lang="en-US" sz="4800" b="1" dirty="0" err="1">
                <a:solidFill>
                  <a:srgbClr val="660066"/>
                </a:solidFill>
                <a:latin typeface="Arial" panose="020B0604020202020204" pitchFamily="34" charset="0"/>
                <a:cs typeface="Arial" panose="020B0604020202020204" pitchFamily="34" charset="0"/>
              </a:rPr>
              <a:t>chỉ</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cần</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vẽ</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hai</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đường</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phân</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giác</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bất</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kỳ</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và</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xác</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định</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giao</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điểm</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của</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hai</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đường</a:t>
            </a:r>
            <a:r>
              <a:rPr lang="en-US" sz="4800" b="1" dirty="0">
                <a:solidFill>
                  <a:srgbClr val="660066"/>
                </a:solidFill>
                <a:latin typeface="Arial" panose="020B0604020202020204" pitchFamily="34" charset="0"/>
                <a:cs typeface="Arial" panose="020B0604020202020204" pitchFamily="34" charset="0"/>
              </a:rPr>
              <a:t> </a:t>
            </a:r>
            <a:r>
              <a:rPr lang="en-US" sz="4800" b="1" dirty="0" err="1">
                <a:solidFill>
                  <a:srgbClr val="660066"/>
                </a:solidFill>
                <a:latin typeface="Arial" panose="020B0604020202020204" pitchFamily="34" charset="0"/>
                <a:cs typeface="Arial" panose="020B0604020202020204" pitchFamily="34" charset="0"/>
              </a:rPr>
              <a:t>đó</a:t>
            </a:r>
            <a:r>
              <a:rPr lang="en-US" sz="4800" b="1" dirty="0">
                <a:solidFill>
                  <a:srgbClr val="660066"/>
                </a:solidFill>
                <a:latin typeface="Arial" panose="020B0604020202020204" pitchFamily="34" charset="0"/>
                <a:cs typeface="Arial" panose="020B0604020202020204" pitchFamily="34" charset="0"/>
              </a:rPr>
              <a:t>. </a:t>
            </a:r>
          </a:p>
        </p:txBody>
      </p:sp>
      <p:pic>
        <p:nvPicPr>
          <p:cNvPr id="50" name="Picture 15" descr="j0232133"/>
          <p:cNvPicPr>
            <a:picLocks noChangeAspect="1" noChangeArrowheads="1"/>
          </p:cNvPicPr>
          <p:nvPr/>
        </p:nvPicPr>
        <p:blipFill>
          <a:blip r:embed="rId2"/>
          <a:srcRect/>
          <a:stretch>
            <a:fillRect/>
          </a:stretch>
        </p:blipFill>
        <p:spPr bwMode="auto">
          <a:xfrm>
            <a:off x="394749" y="1780566"/>
            <a:ext cx="2731295" cy="3429000"/>
          </a:xfrm>
          <a:prstGeom prst="rect">
            <a:avLst/>
          </a:prstGeom>
          <a:noFill/>
          <a:ln w="9525">
            <a:noFill/>
            <a:miter lim="800000"/>
            <a:headEnd/>
            <a:tailEnd/>
          </a:ln>
        </p:spPr>
      </p:pic>
      <p:sp>
        <p:nvSpPr>
          <p:cNvPr id="32" name="Arc 14"/>
          <p:cNvSpPr>
            <a:spLocks/>
          </p:cNvSpPr>
          <p:nvPr/>
        </p:nvSpPr>
        <p:spPr bwMode="auto">
          <a:xfrm rot="19132227" flipH="1">
            <a:off x="11804082" y="6911209"/>
            <a:ext cx="258687" cy="25829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mpd="dbl">
            <a:solidFill>
              <a:srgbClr val="3333FF">
                <a:alpha val="68000"/>
              </a:srgbClr>
            </a:solidFill>
            <a:round/>
            <a:headEnd/>
            <a:tailEnd/>
          </a:ln>
        </p:spPr>
        <p:txBody>
          <a:bodyPr wrap="none" anchor="ctr"/>
          <a:lstStyle/>
          <a:p>
            <a:endParaRPr lang="en-US" sz="2700">
              <a:solidFill>
                <a:prstClr val="black"/>
              </a:solidFill>
            </a:endParaRPr>
          </a:p>
        </p:txBody>
      </p:sp>
      <p:sp>
        <p:nvSpPr>
          <p:cNvPr id="33" name="Arc 13"/>
          <p:cNvSpPr>
            <a:spLocks/>
          </p:cNvSpPr>
          <p:nvPr/>
        </p:nvSpPr>
        <p:spPr bwMode="auto">
          <a:xfrm flipH="1">
            <a:off x="11887201" y="6515100"/>
            <a:ext cx="210662" cy="36818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mpd="dbl">
            <a:solidFill>
              <a:srgbClr val="3333FF">
                <a:alpha val="68000"/>
              </a:srgbClr>
            </a:solidFill>
            <a:round/>
            <a:headEnd/>
            <a:tailEnd/>
          </a:ln>
        </p:spPr>
        <p:txBody>
          <a:bodyPr wrap="none" anchor="ctr"/>
          <a:lstStyle/>
          <a:p>
            <a:endParaRPr lang="en-US" sz="2700">
              <a:solidFill>
                <a:prstClr val="black"/>
              </a:solidFill>
            </a:endParaRPr>
          </a:p>
        </p:txBody>
      </p:sp>
    </p:spTree>
    <p:extLst>
      <p:ext uri="{BB962C8B-B14F-4D97-AF65-F5344CB8AC3E}">
        <p14:creationId xmlns:p14="http://schemas.microsoft.com/office/powerpoint/2010/main" val="12178494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anim calcmode="lin" valueType="num">
                                      <p:cBhvr>
                                        <p:cTn id="11" dur="1000" fill="hold"/>
                                        <p:tgtEl>
                                          <p:spTgt spid="49"/>
                                        </p:tgtEl>
                                        <p:attrNameLst>
                                          <p:attrName>ppt_x</p:attrName>
                                        </p:attrNameLst>
                                      </p:cBhvr>
                                      <p:tavLst>
                                        <p:tav tm="0">
                                          <p:val>
                                            <p:strVal val="#ppt_x"/>
                                          </p:val>
                                        </p:tav>
                                        <p:tav tm="100000">
                                          <p:val>
                                            <p:strVal val="#ppt_x"/>
                                          </p:val>
                                        </p:tav>
                                      </p:tavLst>
                                    </p:anim>
                                    <p:anim calcmode="lin" valueType="num">
                                      <p:cBhvr>
                                        <p:cTn id="12" dur="1000" fill="hold"/>
                                        <p:tgtEl>
                                          <p:spTgt spid="4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edge">
                                      <p:cBhvr>
                                        <p:cTn id="25" dur="500"/>
                                        <p:tgtEl>
                                          <p:spTgt spid="3"/>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childTnLst>
                          </p:cTn>
                        </p:par>
                        <p:par>
                          <p:cTn id="36" fill="hold">
                            <p:stCondLst>
                              <p:cond delay="1000"/>
                            </p:stCondLst>
                            <p:childTnLst>
                              <p:par>
                                <p:cTn id="37" presetID="18" presetClass="entr" presetSubtype="12"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Left)">
                                      <p:cBhvr>
                                        <p:cTn id="39" dur="1000"/>
                                        <p:tgtEl>
                                          <p:spTgt spid="8"/>
                                        </p:tgtEl>
                                      </p:cBhvr>
                                    </p:animEffec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2000"/>
                            </p:stCondLst>
                            <p:childTnLst>
                              <p:par>
                                <p:cTn id="44" presetID="8" presetClass="entr" presetSubtype="16"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amond(in)">
                                      <p:cBhvr>
                                        <p:cTn id="46" dur="2000"/>
                                        <p:tgtEl>
                                          <p:spTgt spid="32"/>
                                        </p:tgtEl>
                                      </p:cBhvr>
                                    </p:animEffect>
                                  </p:childTnLst>
                                </p:cTn>
                              </p:par>
                            </p:childTnLst>
                          </p:cTn>
                        </p:par>
                        <p:par>
                          <p:cTn id="47" fill="hold">
                            <p:stCondLst>
                              <p:cond delay="4000"/>
                            </p:stCondLst>
                            <p:childTnLst>
                              <p:par>
                                <p:cTn id="48" presetID="6" presetClass="entr" presetSubtype="16"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circle(in)">
                                      <p:cBhvr>
                                        <p:cTn id="50" dur="20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plus(in)">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7" grpId="0"/>
      <p:bldP spid="45" grpId="0"/>
      <p:bldP spid="46" grpId="0"/>
      <p:bldP spid="47" grpId="0"/>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4154" y="4106396"/>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2131" y="-279138"/>
            <a:ext cx="1729292" cy="1760093"/>
          </a:xfrm>
          <a:prstGeom prst="rect">
            <a:avLst/>
          </a:prstGeom>
        </p:spPr>
      </p:pic>
      <p:pic>
        <p:nvPicPr>
          <p:cNvPr id="14"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6207884" y="4381500"/>
            <a:ext cx="1560407" cy="20066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0" y="1451908"/>
            <a:ext cx="16498052"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AM, BN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363326" y="34671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051" y="5216952"/>
            <a:ext cx="5203141" cy="471713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324600" y="4457700"/>
                <a:ext cx="10820400" cy="5632311"/>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BN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BN = {I}</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CI </a:t>
                </a:r>
                <a:r>
                  <a:rPr lang="en-US" sz="40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(t/c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324600" y="4457700"/>
                <a:ext cx="10820400" cy="5632311"/>
              </a:xfrm>
              <a:prstGeom prst="rect">
                <a:avLst/>
              </a:prstGeom>
              <a:blipFill>
                <a:blip r:embed="rId45"/>
                <a:stretch>
                  <a:fillRect l="-2028" r="-507" b="-1732"/>
                </a:stretch>
              </a:blipFill>
            </p:spPr>
            <p:txBody>
              <a:bodyPr/>
              <a:lstStyle/>
              <a:p>
                <a:r>
                  <a:rPr lang="en-US">
                    <a:noFill/>
                  </a:rPr>
                  <a:t> </a:t>
                </a:r>
              </a:p>
            </p:txBody>
          </p:sp>
        </mc:Fallback>
      </mc:AlternateContent>
    </p:spTree>
    <p:extLst>
      <p:ext uri="{BB962C8B-B14F-4D97-AF65-F5344CB8AC3E}">
        <p14:creationId xmlns:p14="http://schemas.microsoft.com/office/powerpoint/2010/main" val="371791050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wipe(down)">
                                      <p:cBhvr>
                                        <p:cTn id="39" dur="500"/>
                                        <p:tgtEl>
                                          <p:spTgt spid="11">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barn(inVertical)">
                                      <p:cBhvr>
                                        <p:cTn id="49" dur="500"/>
                                        <p:tgtEl>
                                          <p:spTgt spid="11">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5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913</Words>
  <Application>Microsoft Office PowerPoint</Application>
  <PresentationFormat>Custom</PresentationFormat>
  <Paragraphs>144</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Cambria Math</vt:lpstr>
      <vt:lpstr>Calibri</vt:lpstr>
      <vt:lpstr>.VnTimeH</vt:lpstr>
      <vt:lpstr>Times New Roman</vt:lpstr>
      <vt:lpstr>Londrina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Thư Viện VnTeach.Com</dc:creator>
  <cp:keywords>Thư Viện VnTeach.Com</cp:keywords>
  <cp:lastModifiedBy>Admin</cp:lastModifiedBy>
  <cp:revision>4</cp:revision>
  <dcterms:created xsi:type="dcterms:W3CDTF">2006-08-16T00:00:00Z</dcterms:created>
  <dcterms:modified xsi:type="dcterms:W3CDTF">2023-04-07T12:27:13Z</dcterms:modified>
  <dc:identifier>DAFKAZ1_Ljc</dc:identifier>
</cp:coreProperties>
</file>