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92" r:id="rId2"/>
    <p:sldId id="391" r:id="rId3"/>
    <p:sldId id="389" r:id="rId4"/>
    <p:sldId id="313" r:id="rId5"/>
    <p:sldId id="360" r:id="rId6"/>
    <p:sldId id="372" r:id="rId7"/>
    <p:sldId id="374" r:id="rId8"/>
    <p:sldId id="373" r:id="rId9"/>
    <p:sldId id="375" r:id="rId10"/>
    <p:sldId id="376" r:id="rId11"/>
    <p:sldId id="384" r:id="rId12"/>
    <p:sldId id="361" r:id="rId13"/>
    <p:sldId id="352" r:id="rId14"/>
    <p:sldId id="377" r:id="rId15"/>
    <p:sldId id="380" r:id="rId16"/>
    <p:sldId id="388" r:id="rId17"/>
    <p:sldId id="387" r:id="rId18"/>
    <p:sldId id="379" r:id="rId19"/>
    <p:sldId id="382" r:id="rId20"/>
    <p:sldId id="385" r:id="rId21"/>
    <p:sldId id="353"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1899A-A711-4B3B-9634-A067678ED747}"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3AED5-E69B-4512-A7FA-56E13F070C22}" type="slidenum">
              <a:rPr lang="en-US" smtClean="0"/>
              <a:t>‹#›</a:t>
            </a:fld>
            <a:endParaRPr lang="en-US"/>
          </a:p>
        </p:txBody>
      </p:sp>
    </p:spTree>
    <p:extLst>
      <p:ext uri="{BB962C8B-B14F-4D97-AF65-F5344CB8AC3E}">
        <p14:creationId xmlns:p14="http://schemas.microsoft.com/office/powerpoint/2010/main" val="332167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t>1</a:t>
            </a:fld>
            <a:endParaRPr lang="zh-CN" altLang="en-US"/>
          </a:p>
        </p:txBody>
      </p:sp>
    </p:spTree>
    <p:extLst>
      <p:ext uri="{BB962C8B-B14F-4D97-AF65-F5344CB8AC3E}">
        <p14:creationId xmlns:p14="http://schemas.microsoft.com/office/powerpoint/2010/main" val="3457343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8430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28425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529502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94338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66000-34E4-8F34-E81D-E3B9E8A67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BF64E-4031-F056-FE3C-C8601588D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4313F-9603-FAFC-AA08-201253F693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E00108-A2C4-82AA-5933-16C30B61AD93}"/>
              </a:ext>
            </a:extLst>
          </p:cNvPr>
          <p:cNvSpPr>
            <a:spLocks noGrp="1"/>
          </p:cNvSpPr>
          <p:nvPr>
            <p:ph type="sldNum" sz="quarter" idx="10"/>
          </p:nvPr>
        </p:nvSpPr>
        <p:spPr/>
        <p:txBody>
          <a:bodyPr/>
          <a:lstStyle/>
          <a:p>
            <a:fld id="{1131F1F0-0347-416F-9617-3AEFE9F99407}"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101155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3F2CA-FEB2-B90E-5FA3-1D67C311C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E310B-8C04-B3DB-9663-48F284E28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7AD6E-5839-9C0C-AC3C-36C8D2F916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54A3A9-ED24-E708-26BC-13BBAB189953}"/>
              </a:ext>
            </a:extLst>
          </p:cNvPr>
          <p:cNvSpPr>
            <a:spLocks noGrp="1"/>
          </p:cNvSpPr>
          <p:nvPr>
            <p:ph type="sldNum" sz="quarter" idx="10"/>
          </p:nvPr>
        </p:nvSpPr>
        <p:spPr/>
        <p:txBody>
          <a:bodyPr/>
          <a:lstStyle/>
          <a:p>
            <a:fld id="{1131F1F0-0347-416F-9617-3AEFE9F99407}"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547901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389927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4007105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2626-9CAC-4270-9C80-19EC97355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8FC71-A5A3-932B-3F96-8D39C9EDF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24417-65FA-666B-753E-4625B5007B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FC08A0-B51B-C1D5-7D4B-DC6BC5BA97AA}"/>
              </a:ext>
            </a:extLst>
          </p:cNvPr>
          <p:cNvSpPr>
            <a:spLocks noGrp="1"/>
          </p:cNvSpPr>
          <p:nvPr>
            <p:ph type="sldNum" sz="quarter" idx="10"/>
          </p:nvPr>
        </p:nvSpPr>
        <p:spPr/>
        <p:txBody>
          <a:bodyPr/>
          <a:lstStyle/>
          <a:p>
            <a:fld id="{1131F1F0-0347-416F-9617-3AEFE9F99407}"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295615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50613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t>4</a:t>
            </a:fld>
            <a:endParaRPr lang="zh-CN" altLang="en-US"/>
          </a:p>
        </p:txBody>
      </p:sp>
    </p:spTree>
    <p:extLst>
      <p:ext uri="{BB962C8B-B14F-4D97-AF65-F5344CB8AC3E}">
        <p14:creationId xmlns:p14="http://schemas.microsoft.com/office/powerpoint/2010/main" val="1637229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96369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84415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t>
            </a:r>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37290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0575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92201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1F1F0-0347-416F-9617-3AEFE9F99407}"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67507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572C6-53FD-EB5D-2130-171078E27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37057-E10B-2749-DAED-01990E223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125B9-F795-E8F3-EA8C-8F209F5A37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15060A-E49E-A255-3811-014D36D4C1A2}"/>
              </a:ext>
            </a:extLst>
          </p:cNvPr>
          <p:cNvSpPr>
            <a:spLocks noGrp="1"/>
          </p:cNvSpPr>
          <p:nvPr>
            <p:ph type="sldNum" sz="quarter" idx="10"/>
          </p:nvPr>
        </p:nvSpPr>
        <p:spPr/>
        <p:txBody>
          <a:bodyPr/>
          <a:lstStyle/>
          <a:p>
            <a:fld id="{1131F1F0-0347-416F-9617-3AEFE9F99407}"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57945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1317-86E2-4E28-8102-8BD6F72054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D4E3D3-B932-4DD6-8FE1-1D5653906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8BA8AA-9290-496A-B70E-2686027AC2DB}"/>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5" name="Footer Placeholder 4">
            <a:extLst>
              <a:ext uri="{FF2B5EF4-FFF2-40B4-BE49-F238E27FC236}">
                <a16:creationId xmlns:a16="http://schemas.microsoft.com/office/drawing/2014/main" id="{3EA009A8-83BE-4269-BF62-B404900AA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FC309-9BDA-465D-A0D4-DE77A9BD3A03}"/>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408685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13231-0E3A-4CFA-A3A5-413E17F3C7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8408CA-F3CE-4B3B-8166-831C28E2A0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3E9E5-B403-4F29-A163-D2F7B6A290B4}"/>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5" name="Footer Placeholder 4">
            <a:extLst>
              <a:ext uri="{FF2B5EF4-FFF2-40B4-BE49-F238E27FC236}">
                <a16:creationId xmlns:a16="http://schemas.microsoft.com/office/drawing/2014/main" id="{2004AE39-3DB8-468F-B47D-D694022F7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B4C54-C799-41D6-83D8-8F61E0694679}"/>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27642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CD72F-EC40-4211-A874-E8A17BE748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9CA36A-C38C-4C39-9D4F-0D99DBB444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EC3CF-71D8-4EB8-ABB3-FE945DE1D724}"/>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5" name="Footer Placeholder 4">
            <a:extLst>
              <a:ext uri="{FF2B5EF4-FFF2-40B4-BE49-F238E27FC236}">
                <a16:creationId xmlns:a16="http://schemas.microsoft.com/office/drawing/2014/main" id="{C1757F50-31F5-4AD1-811B-066FE63DC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D2DA2-DD25-4216-8AEA-DAAC3EBFDC53}"/>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51337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8732-06EE-402A-8206-BD6C80F12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CAC660-B086-46A5-BBC1-6E2C91EEF2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E24EF-3DD7-4E45-BC3A-5C023D574926}"/>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5" name="Footer Placeholder 4">
            <a:extLst>
              <a:ext uri="{FF2B5EF4-FFF2-40B4-BE49-F238E27FC236}">
                <a16:creationId xmlns:a16="http://schemas.microsoft.com/office/drawing/2014/main" id="{73B839E7-1D9C-470B-97E3-A6C6E650C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623C6-5D9C-49C7-A678-67040D47A8C3}"/>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3475341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6141-30B0-4EC8-BBFE-342C568DAB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6188DF-DEFC-4189-8AAD-19A5DC30BB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D03B2A-37A2-48A9-AADC-B6022B23C872}"/>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5" name="Footer Placeholder 4">
            <a:extLst>
              <a:ext uri="{FF2B5EF4-FFF2-40B4-BE49-F238E27FC236}">
                <a16:creationId xmlns:a16="http://schemas.microsoft.com/office/drawing/2014/main" id="{7A27E7F9-D51B-42ED-92B8-7EFF595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5ED32-0B96-41B3-912A-D1495EA9416C}"/>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240982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070E-B11F-4A37-B4EF-C731A94BD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21F05-9D6E-4306-B125-FDD0385BC1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F69FB4-0725-439B-993C-615CF3419E1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B1433-66E7-43F4-9B4D-1C1EF887EDFB}"/>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6" name="Footer Placeholder 5">
            <a:extLst>
              <a:ext uri="{FF2B5EF4-FFF2-40B4-BE49-F238E27FC236}">
                <a16:creationId xmlns:a16="http://schemas.microsoft.com/office/drawing/2014/main" id="{61526681-03AA-4999-9D72-C5AFE3150E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15225-76DE-46E1-A4F9-4D0F46344366}"/>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16747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D663-B11C-4E2E-A5B4-F2C7347AAC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32405-0DAD-46FF-BBD5-3539C1F0D7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248728-EF7F-4498-A88A-5345135CCD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750CA1-9C00-40B0-95D2-ACCBD6C61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521015-CB57-4267-8E52-754DA9907C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03DE1-82BB-4E3E-B28F-058B824AA733}"/>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8" name="Footer Placeholder 7">
            <a:extLst>
              <a:ext uri="{FF2B5EF4-FFF2-40B4-BE49-F238E27FC236}">
                <a16:creationId xmlns:a16="http://schemas.microsoft.com/office/drawing/2014/main" id="{A85D5EC2-7456-432C-B559-BB2BF10657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90EFF1-5EDC-48BE-8AD1-946C38D674CB}"/>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158586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9AA0A-F0C7-4D01-ADE1-4B67D3C116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F934BE-74DD-477E-A2E1-623C734E8103}"/>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4" name="Footer Placeholder 3">
            <a:extLst>
              <a:ext uri="{FF2B5EF4-FFF2-40B4-BE49-F238E27FC236}">
                <a16:creationId xmlns:a16="http://schemas.microsoft.com/office/drawing/2014/main" id="{C896EB2A-C1CC-45F4-B42D-C07E15A57F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A3B2F-B11C-444B-9F31-D2114AC8F66D}"/>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35295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C503-8473-43BD-A44D-EB10E58C51D8}"/>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3" name="Footer Placeholder 2">
            <a:extLst>
              <a:ext uri="{FF2B5EF4-FFF2-40B4-BE49-F238E27FC236}">
                <a16:creationId xmlns:a16="http://schemas.microsoft.com/office/drawing/2014/main" id="{BBB216BE-3429-4B91-B67E-5F5518A216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63D8F1-9691-470C-83C8-F4938AD1A971}"/>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1004352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02EB-EFD4-455F-8E4D-7C556226B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200A1-EF15-44C3-B67D-6D0117293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EDCAFF-FF98-4C90-B857-9629D2A94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531C6D-C9E7-402B-BF30-93247E134638}"/>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6" name="Footer Placeholder 5">
            <a:extLst>
              <a:ext uri="{FF2B5EF4-FFF2-40B4-BE49-F238E27FC236}">
                <a16:creationId xmlns:a16="http://schemas.microsoft.com/office/drawing/2014/main" id="{A9929453-A043-46D0-B852-B54F8C9F0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170AE-9EA7-4E8B-B81B-0FC498321812}"/>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120367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B42E-A132-4C9D-A1EC-ADFC1B0AE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FA9304-88D0-422A-A5AB-B68DAA9CD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BEAF43-B442-4C43-BCF4-9BF4BAD62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BEFBEA-B34F-4EA7-B2FD-AC3128D42207}"/>
              </a:ext>
            </a:extLst>
          </p:cNvPr>
          <p:cNvSpPr>
            <a:spLocks noGrp="1"/>
          </p:cNvSpPr>
          <p:nvPr>
            <p:ph type="dt" sz="half" idx="10"/>
          </p:nvPr>
        </p:nvSpPr>
        <p:spPr/>
        <p:txBody>
          <a:bodyPr/>
          <a:lstStyle/>
          <a:p>
            <a:fld id="{0663F9FD-58E9-46D6-A70C-12BBF613F37A}" type="datetimeFigureOut">
              <a:rPr lang="en-US" smtClean="0"/>
              <a:t>3/2/2025</a:t>
            </a:fld>
            <a:endParaRPr lang="en-US"/>
          </a:p>
        </p:txBody>
      </p:sp>
      <p:sp>
        <p:nvSpPr>
          <p:cNvPr id="6" name="Footer Placeholder 5">
            <a:extLst>
              <a:ext uri="{FF2B5EF4-FFF2-40B4-BE49-F238E27FC236}">
                <a16:creationId xmlns:a16="http://schemas.microsoft.com/office/drawing/2014/main" id="{D780C2DE-3E88-46F6-9F23-A33362427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F9F11-F479-4308-A983-EDBE2768B949}"/>
              </a:ext>
            </a:extLst>
          </p:cNvPr>
          <p:cNvSpPr>
            <a:spLocks noGrp="1"/>
          </p:cNvSpPr>
          <p:nvPr>
            <p:ph type="sldNum" sz="quarter" idx="12"/>
          </p:nvPr>
        </p:nvSpPr>
        <p:spPr/>
        <p:txBody>
          <a:bodyPr/>
          <a:lstStyle/>
          <a:p>
            <a:fld id="{D14DCAAE-F039-4C84-9DA4-53667235B757}" type="slidenum">
              <a:rPr lang="en-US" smtClean="0"/>
              <a:t>‹#›</a:t>
            </a:fld>
            <a:endParaRPr lang="en-US"/>
          </a:p>
        </p:txBody>
      </p:sp>
    </p:spTree>
    <p:extLst>
      <p:ext uri="{BB962C8B-B14F-4D97-AF65-F5344CB8AC3E}">
        <p14:creationId xmlns:p14="http://schemas.microsoft.com/office/powerpoint/2010/main" val="235824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1E14B-374D-46FF-B3FC-4533AD744B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C73DA8-CFCE-41D7-AA5F-29B9368CD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C2C18-12A2-4C7F-9870-403EE5FB9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3F9FD-58E9-46D6-A70C-12BBF613F37A}" type="datetimeFigureOut">
              <a:rPr lang="en-US" smtClean="0"/>
              <a:t>3/2/2025</a:t>
            </a:fld>
            <a:endParaRPr lang="en-US"/>
          </a:p>
        </p:txBody>
      </p:sp>
      <p:sp>
        <p:nvSpPr>
          <p:cNvPr id="5" name="Footer Placeholder 4">
            <a:extLst>
              <a:ext uri="{FF2B5EF4-FFF2-40B4-BE49-F238E27FC236}">
                <a16:creationId xmlns:a16="http://schemas.microsoft.com/office/drawing/2014/main" id="{F2700995-7274-40C0-98BD-D84E5B419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1CE8CB-A55D-4ED5-A785-076D1FB779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DCAAE-F039-4C84-9DA4-53667235B757}" type="slidenum">
              <a:rPr lang="en-US" smtClean="0"/>
              <a:t>‹#›</a:t>
            </a:fld>
            <a:endParaRPr lang="en-US"/>
          </a:p>
        </p:txBody>
      </p:sp>
    </p:spTree>
    <p:extLst>
      <p:ext uri="{BB962C8B-B14F-4D97-AF65-F5344CB8AC3E}">
        <p14:creationId xmlns:p14="http://schemas.microsoft.com/office/powerpoint/2010/main" val="1418049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3AD4A64-17A6-4147-8592-ECF169EB0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 y="38771"/>
            <a:ext cx="12175435" cy="6873587"/>
          </a:xfrm>
          <a:prstGeom prst="rect">
            <a:avLst/>
          </a:prstGeom>
        </p:spPr>
      </p:pic>
      <p:sp>
        <p:nvSpPr>
          <p:cNvPr id="6" name="Rectangle 8">
            <a:extLst>
              <a:ext uri="{FF2B5EF4-FFF2-40B4-BE49-F238E27FC236}">
                <a16:creationId xmlns:a16="http://schemas.microsoft.com/office/drawing/2014/main" id="{0903BAF8-67E0-470C-A02E-9B37085EA85E}"/>
              </a:ext>
            </a:extLst>
          </p:cNvPr>
          <p:cNvSpPr>
            <a:spLocks noChangeArrowheads="1"/>
          </p:cNvSpPr>
          <p:nvPr/>
        </p:nvSpPr>
        <p:spPr bwMode="auto">
          <a:xfrm>
            <a:off x="0" y="-138500"/>
            <a:ext cx="45719" cy="3545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0">
            <a:extLst>
              <a:ext uri="{FF2B5EF4-FFF2-40B4-BE49-F238E27FC236}">
                <a16:creationId xmlns:a16="http://schemas.microsoft.com/office/drawing/2014/main" id="{E04820D5-FA45-4C52-9EA2-A0D765F40782}"/>
              </a:ext>
            </a:extLst>
          </p:cNvPr>
          <p:cNvSpPr>
            <a:spLocks noChangeArrowheads="1"/>
          </p:cNvSpPr>
          <p:nvPr/>
        </p:nvSpPr>
        <p:spPr bwMode="auto">
          <a:xfrm>
            <a:off x="742753" y="1517996"/>
            <a:ext cx="10723058" cy="2769989"/>
          </a:xfrm>
          <a:prstGeom prst="rect">
            <a:avLst/>
          </a:prstGeom>
          <a:solidFill>
            <a:srgbClr val="FFFFFF">
              <a:alpha val="54000"/>
            </a:srgb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kumimoji="0" lang="vi-VN" altLang="en-US" sz="1800" b="1" i="0" u="none" strike="noStrike" cap="none" normalizeH="0" baseline="0" dirty="0">
              <a:ln>
                <a:noFill/>
              </a:ln>
              <a:solidFill>
                <a:srgbClr val="FF0000"/>
              </a:solidFill>
              <a:effectLst/>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lang="vi-VN" altLang="en-US" b="1" dirty="0">
              <a:solidFill>
                <a:srgbClr val="FF0000"/>
              </a:solidFill>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kumimoji="0" lang="vi-VN" altLang="en-US" sz="1800" b="1" i="0" u="none" strike="noStrike" cap="none" normalizeH="0" baseline="0" dirty="0">
              <a:ln>
                <a:noFill/>
              </a:ln>
              <a:solidFill>
                <a:srgbClr val="FF0000"/>
              </a:solidFill>
              <a:effectLst/>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lang="vi-VN" altLang="en-US" b="1" dirty="0">
              <a:solidFill>
                <a:srgbClr val="FF0000"/>
              </a:solidFill>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kumimoji="0" lang="en-US" altLang="en-US" sz="1800" b="1" i="0" u="none" strike="noStrike" cap="none" normalizeH="0" baseline="0" dirty="0">
              <a:ln>
                <a:noFill/>
              </a:ln>
              <a:solidFill>
                <a:srgbClr val="FF0000"/>
              </a:solidFill>
              <a:effectLst/>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62908" y="1604025"/>
            <a:ext cx="11066183" cy="2431032"/>
          </a:xfrm>
          <a:prstGeom prst="rect">
            <a:avLst/>
          </a:prstGeom>
        </p:spPr>
      </p:pic>
      <p:sp>
        <p:nvSpPr>
          <p:cNvPr id="3" name="TextBox 2">
            <a:extLst>
              <a:ext uri="{FF2B5EF4-FFF2-40B4-BE49-F238E27FC236}">
                <a16:creationId xmlns:a16="http://schemas.microsoft.com/office/drawing/2014/main" id="{91E7CE19-FEEA-CD8B-AA1C-91B437125562}"/>
              </a:ext>
            </a:extLst>
          </p:cNvPr>
          <p:cNvSpPr txBox="1"/>
          <p:nvPr/>
        </p:nvSpPr>
        <p:spPr>
          <a:xfrm>
            <a:off x="389102" y="194552"/>
            <a:ext cx="3900791" cy="769441"/>
          </a:xfrm>
          <a:prstGeom prst="rect">
            <a:avLst/>
          </a:prstGeom>
          <a:noFill/>
        </p:spPr>
        <p:txBody>
          <a:bodyPr wrap="square" rtlCol="0">
            <a:spAutoFit/>
          </a:bodyPr>
          <a:lstStyle/>
          <a:p>
            <a:r>
              <a:rPr lang="en-US" sz="4400" b="1" u="sng" dirty="0">
                <a:solidFill>
                  <a:srgbClr val="FF0000"/>
                </a:solidFill>
                <a:latin typeface="Times New Roman" panose="02020603050405020304" pitchFamily="18" charset="0"/>
                <a:cs typeface="Times New Roman" panose="02020603050405020304" pitchFamily="18" charset="0"/>
              </a:rPr>
              <a:t>TIẾT 91:</a:t>
            </a:r>
          </a:p>
        </p:txBody>
      </p:sp>
      <p:sp>
        <p:nvSpPr>
          <p:cNvPr id="5" name="TextBox 4">
            <a:extLst>
              <a:ext uri="{FF2B5EF4-FFF2-40B4-BE49-F238E27FC236}">
                <a16:creationId xmlns:a16="http://schemas.microsoft.com/office/drawing/2014/main" id="{F11D4082-1883-9BE5-BAA8-D57FFE9882AA}"/>
              </a:ext>
            </a:extLst>
          </p:cNvPr>
          <p:cNvSpPr txBox="1"/>
          <p:nvPr/>
        </p:nvSpPr>
        <p:spPr>
          <a:xfrm>
            <a:off x="2558378" y="4776279"/>
            <a:ext cx="6935820" cy="1015663"/>
          </a:xfrm>
          <a:prstGeom prst="rect">
            <a:avLst/>
          </a:prstGeom>
          <a:solidFill>
            <a:schemeClr val="bg1"/>
          </a:solid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DẤU CHẤM LỬNG</a:t>
            </a:r>
          </a:p>
        </p:txBody>
      </p:sp>
    </p:spTree>
    <p:extLst>
      <p:ext uri="{BB962C8B-B14F-4D97-AF65-F5344CB8AC3E}">
        <p14:creationId xmlns:p14="http://schemas.microsoft.com/office/powerpoint/2010/main" val="1999882599"/>
      </p:ext>
    </p:extLst>
  </p:cSld>
  <p:clrMapOvr>
    <a:masterClrMapping/>
  </p:clrMapOvr>
  <mc:AlternateContent xmlns:mc="http://schemas.openxmlformats.org/markup-compatibility/2006">
    <mc:Choice xmlns:p14="http://schemas.microsoft.com/office/powerpoint/2010/main" Requires="p14">
      <p:transition spd="slow" p14:dur="2000" advClick="0">
        <p14:prism isContent="1"/>
      </p:transition>
    </mc:Choice>
    <mc:Fallback>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Google Shape;629;p29"/>
          <p:cNvSpPr txBox="1"/>
          <p:nvPr/>
        </p:nvSpPr>
        <p:spPr>
          <a:xfrm>
            <a:off x="1422727" y="2137309"/>
            <a:ext cx="8826742" cy="714788"/>
          </a:xfrm>
          <a:prstGeom prst="rect">
            <a:avLst/>
          </a:prstGeom>
          <a:noFill/>
          <a:ln>
            <a:noFill/>
          </a:ln>
        </p:spPr>
        <p:txBody>
          <a:bodyPr spcFirstLastPara="1" wrap="square" lIns="121900" tIns="121900" rIns="121900" bIns="121900" anchor="t" anchorCtr="0">
            <a:noAutofit/>
          </a:bodyPr>
          <a:lstStyle/>
          <a:p>
            <a:pPr algn="just">
              <a:buClr>
                <a:srgbClr val="000000"/>
              </a:buClr>
              <a:buSzPts val="1100"/>
              <a:buFont typeface="Fira Sans Extra Condensed"/>
              <a:buNone/>
            </a:pP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Tùy</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từng</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trường</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hợp</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cụ</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thể</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dấu</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chấm</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lửng</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giúp</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người</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đọc</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hiểu</a:t>
            </a:r>
            <a:r>
              <a:rPr lang="en-US" sz="3200" b="1"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được</a:t>
            </a:r>
            <a:r>
              <a:rPr lang="en-US" sz="3200" b="1"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ý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định</a:t>
            </a:r>
            <a:r>
              <a:rPr lang="en-US" sz="3200" b="1"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cảm</a:t>
            </a:r>
            <a:r>
              <a:rPr lang="en-US" sz="3200" b="1"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xúc</a:t>
            </a:r>
            <a:r>
              <a:rPr lang="en-US" sz="3200" b="1"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của</a:t>
            </a:r>
            <a:r>
              <a:rPr lang="en-US" sz="3200" b="1"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người</a:t>
            </a:r>
            <a:r>
              <a:rPr lang="en-US" sz="3200" b="1"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b="1"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viết</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ngạc</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nhiên</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lúng</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túng</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mệt</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mỏi</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hoảng</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hốt</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vui</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mừng</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hài</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2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hước</a:t>
            </a:r>
            <a:r>
              <a:rPr lang="en-US"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a:t>
            </a:r>
            <a:endParaRPr sz="1867"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SzPts val="1100"/>
              <a:buFont typeface="Arial"/>
              <a:buNone/>
            </a:pPr>
            <a:endParaRPr sz="32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endParaRPr>
          </a:p>
        </p:txBody>
      </p:sp>
      <p:pic>
        <p:nvPicPr>
          <p:cNvPr id="7" name="Picture 6"/>
          <p:cNvPicPr>
            <a:picLocks noChangeAspect="1"/>
          </p:cNvPicPr>
          <p:nvPr/>
        </p:nvPicPr>
        <p:blipFill>
          <a:blip r:embed="rId4"/>
          <a:stretch>
            <a:fillRect/>
          </a:stretch>
        </p:blipFill>
        <p:spPr>
          <a:xfrm>
            <a:off x="3804325" y="358666"/>
            <a:ext cx="4261501" cy="2493431"/>
          </a:xfrm>
          <a:prstGeom prst="rect">
            <a:avLst/>
          </a:prstGeom>
        </p:spPr>
      </p:pic>
      <p:pic>
        <p:nvPicPr>
          <p:cNvPr id="10"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1458" t="38518" r="56146" b="16851"/>
          <a:stretch/>
        </p:blipFill>
        <p:spPr>
          <a:xfrm>
            <a:off x="8843748" y="4116093"/>
            <a:ext cx="2828600" cy="2191938"/>
          </a:xfrm>
          <a:prstGeom prst="rect">
            <a:avLst/>
          </a:prstGeom>
        </p:spPr>
      </p:pic>
    </p:spTree>
    <p:extLst>
      <p:ext uri="{BB962C8B-B14F-4D97-AF65-F5344CB8AC3E}">
        <p14:creationId xmlns:p14="http://schemas.microsoft.com/office/powerpoint/2010/main" val="199822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9BD9A-83E9-8F15-F003-7596CEB86BEA}"/>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994BFEBB-5999-3D2F-A8A5-E41438492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a:extLst>
              <a:ext uri="{FF2B5EF4-FFF2-40B4-BE49-F238E27FC236}">
                <a16:creationId xmlns:a16="http://schemas.microsoft.com/office/drawing/2014/main" id="{AD9937A7-3FC0-369C-20DB-FCC386E6F8E1}"/>
              </a:ext>
            </a:extLst>
          </p:cNvPr>
          <p:cNvGrpSpPr/>
          <p:nvPr/>
        </p:nvGrpSpPr>
        <p:grpSpPr>
          <a:xfrm>
            <a:off x="275756" y="195932"/>
            <a:ext cx="11739548" cy="6393566"/>
            <a:chOff x="275756" y="195932"/>
            <a:chExt cx="11739548" cy="6393566"/>
          </a:xfrm>
        </p:grpSpPr>
        <p:sp>
          <p:nvSpPr>
            <p:cNvPr id="12" name="任意多边形: 形状 11">
              <a:extLst>
                <a:ext uri="{FF2B5EF4-FFF2-40B4-BE49-F238E27FC236}">
                  <a16:creationId xmlns:a16="http://schemas.microsoft.com/office/drawing/2014/main" id="{D6D64B6A-3B0E-68CC-91A2-F3F35B4F6531}"/>
                </a:ext>
              </a:extLst>
            </p:cNvPr>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a:extLst>
                <a:ext uri="{FF2B5EF4-FFF2-40B4-BE49-F238E27FC236}">
                  <a16:creationId xmlns:a16="http://schemas.microsoft.com/office/drawing/2014/main" id="{5175579C-6ACA-A69E-00DF-B23936DBD971}"/>
                </a:ext>
              </a:extLst>
            </p:cNvPr>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Google Shape;629;p29">
            <a:extLst>
              <a:ext uri="{FF2B5EF4-FFF2-40B4-BE49-F238E27FC236}">
                <a16:creationId xmlns:a16="http://schemas.microsoft.com/office/drawing/2014/main" id="{CD4B0F6C-C772-1B9D-4C4F-C582C3240412}"/>
              </a:ext>
            </a:extLst>
          </p:cNvPr>
          <p:cNvSpPr txBox="1"/>
          <p:nvPr/>
        </p:nvSpPr>
        <p:spPr>
          <a:xfrm>
            <a:off x="2483805" y="389104"/>
            <a:ext cx="3780814" cy="6115533"/>
          </a:xfrm>
          <a:prstGeom prst="rect">
            <a:avLst/>
          </a:prstGeom>
          <a:solidFill>
            <a:schemeClr val="accent1">
              <a:lumMod val="40000"/>
              <a:lumOff val="60000"/>
            </a:schemeClr>
          </a:solidFill>
          <a:ln>
            <a:noFill/>
          </a:ln>
        </p:spPr>
        <p:txBody>
          <a:bodyPr spcFirstLastPara="1" wrap="square" lIns="121900" tIns="121900" rIns="121900" bIns="121900" anchor="t" anchorCtr="0">
            <a:noAutofit/>
          </a:bodyPr>
          <a:lstStyle/>
          <a:p>
            <a:pPr algn="just">
              <a:buClr>
                <a:srgbClr val="000000"/>
              </a:buClr>
              <a:buSzPts val="1100"/>
              <a:buFont typeface="Arial"/>
              <a:buNone/>
            </a:pPr>
            <a:r>
              <a:rPr lang="vi-VN" sz="2800" dirty="0"/>
              <a:t>Nghe vẻ nghe ve </a:t>
            </a:r>
            <a:endParaRPr lang="en-US" sz="2800" dirty="0"/>
          </a:p>
          <a:p>
            <a:pPr algn="just">
              <a:buClr>
                <a:srgbClr val="000000"/>
              </a:buClr>
              <a:buSzPts val="1100"/>
              <a:buFont typeface="Arial"/>
              <a:buNone/>
            </a:pPr>
            <a:r>
              <a:rPr lang="vi-VN" sz="2800" dirty="0"/>
              <a:t>Nghe vè các dấu </a:t>
            </a:r>
            <a:endParaRPr lang="en-US" sz="2800" dirty="0"/>
          </a:p>
          <a:p>
            <a:pPr algn="just">
              <a:buClr>
                <a:srgbClr val="000000"/>
              </a:buClr>
              <a:buSzPts val="1100"/>
              <a:buFont typeface="Arial"/>
              <a:buNone/>
            </a:pPr>
            <a:r>
              <a:rPr lang="vi-VN" sz="2800" dirty="0"/>
              <a:t>Số lượng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dấu</a:t>
            </a:r>
            <a:r>
              <a:rPr lang="vi-VN"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gn="just">
              <a:buClr>
                <a:srgbClr val="000000"/>
              </a:buClr>
              <a:buSzPts val="1100"/>
              <a:buFont typeface="Arial"/>
              <a:buNone/>
            </a:pPr>
            <a:r>
              <a:rPr lang="vi-VN" sz="2800" dirty="0"/>
              <a:t>Đông đúc vô cùng </a:t>
            </a:r>
            <a:endParaRPr lang="en-US" sz="2800" dirty="0"/>
          </a:p>
          <a:p>
            <a:pPr algn="just">
              <a:buClr>
                <a:srgbClr val="000000"/>
              </a:buClr>
              <a:buSzPts val="1100"/>
              <a:buFont typeface="Arial"/>
              <a:buNone/>
            </a:pPr>
            <a:endParaRPr lang="en-US" sz="2800" dirty="0"/>
          </a:p>
          <a:p>
            <a:pPr algn="just">
              <a:buClr>
                <a:srgbClr val="000000"/>
              </a:buClr>
              <a:buSzPts val="1100"/>
              <a:buFont typeface="Arial"/>
              <a:buNone/>
            </a:pPr>
            <a:r>
              <a:rPr lang="vi-VN" sz="2800" dirty="0"/>
              <a:t>Một trong số chúng </a:t>
            </a:r>
            <a:endParaRPr lang="en-US" sz="2800" dirty="0"/>
          </a:p>
          <a:p>
            <a:pPr algn="just">
              <a:buClr>
                <a:srgbClr val="000000"/>
              </a:buClr>
              <a:buSzPts val="1100"/>
              <a:buFont typeface="Arial"/>
              <a:buNone/>
            </a:pPr>
            <a:r>
              <a:rPr lang="vi-VN" sz="2800" dirty="0"/>
              <a:t>Chấm lửng là tôi </a:t>
            </a:r>
            <a:endParaRPr lang="en-US" sz="2800" dirty="0"/>
          </a:p>
          <a:p>
            <a:pPr algn="just">
              <a:buClr>
                <a:srgbClr val="000000"/>
              </a:buClr>
              <a:buSzPts val="1100"/>
              <a:buFont typeface="Arial"/>
              <a:buNone/>
            </a:pPr>
            <a:r>
              <a:rPr lang="vi-VN" sz="2800" dirty="0"/>
              <a:t>Công dụng bạn ơi </a:t>
            </a:r>
            <a:endParaRPr lang="en-US" sz="2800" dirty="0"/>
          </a:p>
          <a:p>
            <a:pPr algn="just">
              <a:buClr>
                <a:srgbClr val="000000"/>
              </a:buClr>
              <a:buSzPts val="1100"/>
              <a:buFont typeface="Arial"/>
              <a:buNone/>
            </a:pPr>
            <a:r>
              <a:rPr lang="vi-VN" sz="2800" dirty="0"/>
              <a:t>Có </a:t>
            </a:r>
            <a:r>
              <a:rPr lang="en-US" sz="2800" dirty="0" err="1">
                <a:latin typeface="Arial" panose="020B0604020202020204" pitchFamily="34" charset="0"/>
                <a:cs typeface="Arial" panose="020B0604020202020204" pitchFamily="34" charset="0"/>
              </a:rPr>
              <a:t>ba</a:t>
            </a:r>
            <a:r>
              <a:rPr lang="vi-VN" sz="2800" dirty="0"/>
              <a:t> bạn nhé </a:t>
            </a:r>
            <a:endParaRPr lang="en-US" sz="2800" dirty="0"/>
          </a:p>
          <a:p>
            <a:pPr algn="just">
              <a:buClr>
                <a:srgbClr val="000000"/>
              </a:buClr>
              <a:buSzPts val="1100"/>
              <a:buFont typeface="Arial"/>
              <a:buNone/>
            </a:pPr>
            <a:endParaRPr lang="en-US" sz="2800" dirty="0"/>
          </a:p>
          <a:p>
            <a:pPr algn="just">
              <a:buClr>
                <a:srgbClr val="000000"/>
              </a:buClr>
              <a:buSzPts val="1100"/>
              <a:buFont typeface="Arial"/>
              <a:buNone/>
            </a:pPr>
            <a:r>
              <a:rPr lang="vi-VN" sz="2800" b="1" dirty="0">
                <a:solidFill>
                  <a:srgbClr val="FF0000"/>
                </a:solidFill>
              </a:rPr>
              <a:t>Một</a:t>
            </a:r>
            <a:r>
              <a:rPr lang="vi-VN" sz="2800" dirty="0"/>
              <a:t> là liệt kê </a:t>
            </a:r>
            <a:endParaRPr lang="en-US" sz="2800" dirty="0"/>
          </a:p>
          <a:p>
            <a:pPr algn="just">
              <a:buClr>
                <a:srgbClr val="000000"/>
              </a:buClr>
              <a:buSzPts val="1100"/>
              <a:buFont typeface="Arial"/>
              <a:buNone/>
            </a:pPr>
            <a:r>
              <a:rPr lang="vi-VN" sz="2800" dirty="0"/>
              <a:t>Đi cùng dấu phẩy </a:t>
            </a:r>
            <a:endParaRPr lang="en-US" sz="2800" dirty="0"/>
          </a:p>
          <a:p>
            <a:pPr algn="just">
              <a:buClr>
                <a:srgbClr val="000000"/>
              </a:buClr>
              <a:buSzPts val="1100"/>
              <a:buFont typeface="Arial"/>
              <a:buNone/>
            </a:pPr>
            <a:r>
              <a:rPr lang="vi-VN" sz="2800" dirty="0"/>
              <a:t>Ngầm cho ta thấy </a:t>
            </a:r>
            <a:endParaRPr lang="en-US" sz="2800" dirty="0"/>
          </a:p>
          <a:p>
            <a:pPr algn="just">
              <a:buClr>
                <a:srgbClr val="000000"/>
              </a:buClr>
              <a:buSzPts val="1100"/>
              <a:buFont typeface="Arial"/>
              <a:buNone/>
            </a:pPr>
            <a:r>
              <a:rPr lang="vi-VN" sz="2800" dirty="0"/>
              <a:t>Còn nhiều nữa kia </a:t>
            </a:r>
            <a:endParaRPr lang="en-US" sz="2800" dirty="0"/>
          </a:p>
          <a:p>
            <a:pPr algn="just">
              <a:buClr>
                <a:srgbClr val="000000"/>
              </a:buClr>
              <a:buSzPts val="1100"/>
              <a:buFont typeface="Arial"/>
              <a:buNone/>
            </a:pPr>
            <a:endParaRPr lang="en-US" sz="2800" dirty="0"/>
          </a:p>
          <a:p>
            <a:pPr algn="just">
              <a:buClr>
                <a:srgbClr val="000000"/>
              </a:buClr>
              <a:buSzPts val="1100"/>
              <a:buFont typeface="Arial"/>
              <a:buNone/>
            </a:pPr>
            <a:endParaRPr sz="28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endParaRPr>
          </a:p>
        </p:txBody>
      </p:sp>
      <p:pic>
        <p:nvPicPr>
          <p:cNvPr id="10" name="图片 1">
            <a:extLst>
              <a:ext uri="{FF2B5EF4-FFF2-40B4-BE49-F238E27FC236}">
                <a16:creationId xmlns:a16="http://schemas.microsoft.com/office/drawing/2014/main" id="{DA73A449-4E7F-E8DF-FB45-FBBA956BCB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58" t="38518" r="56146" b="16851"/>
          <a:stretch/>
        </p:blipFill>
        <p:spPr>
          <a:xfrm>
            <a:off x="8843748" y="4116093"/>
            <a:ext cx="2828600" cy="2191938"/>
          </a:xfrm>
          <a:prstGeom prst="rect">
            <a:avLst/>
          </a:prstGeom>
        </p:spPr>
      </p:pic>
      <p:sp>
        <p:nvSpPr>
          <p:cNvPr id="3" name="TextBox 2">
            <a:extLst>
              <a:ext uri="{FF2B5EF4-FFF2-40B4-BE49-F238E27FC236}">
                <a16:creationId xmlns:a16="http://schemas.microsoft.com/office/drawing/2014/main" id="{DF5953E1-61F8-C4E6-A311-C6E5B0635748}"/>
              </a:ext>
            </a:extLst>
          </p:cNvPr>
          <p:cNvSpPr txBox="1"/>
          <p:nvPr/>
        </p:nvSpPr>
        <p:spPr>
          <a:xfrm>
            <a:off x="7286018" y="350192"/>
            <a:ext cx="3910521" cy="6124754"/>
          </a:xfrm>
          <a:prstGeom prst="rect">
            <a:avLst/>
          </a:prstGeom>
          <a:solidFill>
            <a:schemeClr val="accent1">
              <a:lumMod val="40000"/>
              <a:lumOff val="60000"/>
            </a:schemeClr>
          </a:solidFill>
        </p:spPr>
        <p:txBody>
          <a:bodyPr wrap="square" rtlCol="0">
            <a:spAutoFit/>
          </a:bodyPr>
          <a:lstStyle/>
          <a:p>
            <a:pPr algn="just">
              <a:buClr>
                <a:srgbClr val="000000"/>
              </a:buClr>
              <a:buSzPts val="1100"/>
              <a:buFont typeface="Arial"/>
              <a:buNone/>
            </a:pPr>
            <a:r>
              <a:rPr lang="vi-VN" sz="2800" b="1" dirty="0">
                <a:solidFill>
                  <a:srgbClr val="FF0000"/>
                </a:solidFill>
              </a:rPr>
              <a:t>Hai</a:t>
            </a:r>
            <a:r>
              <a:rPr lang="vi-VN" sz="2800" dirty="0"/>
              <a:t> là lời nói </a:t>
            </a:r>
          </a:p>
          <a:p>
            <a:pPr algn="just">
              <a:buClr>
                <a:srgbClr val="000000"/>
              </a:buClr>
              <a:buSzPts val="1100"/>
              <a:buFont typeface="Arial"/>
              <a:buNone/>
            </a:pPr>
            <a:r>
              <a:rPr lang="vi-VN" sz="2800" dirty="0"/>
              <a:t>Bỏ dở, ngập ngừng </a:t>
            </a:r>
          </a:p>
          <a:p>
            <a:pPr algn="just">
              <a:buClr>
                <a:srgbClr val="000000"/>
              </a:buClr>
              <a:buSzPts val="1100"/>
              <a:buFont typeface="Arial"/>
              <a:buNone/>
            </a:pPr>
            <a:r>
              <a:rPr lang="vi-VN" sz="2800" dirty="0"/>
              <a:t>Hoặc là rưng rưng </a:t>
            </a:r>
          </a:p>
          <a:p>
            <a:pPr>
              <a:buClr>
                <a:srgbClr val="000000"/>
              </a:buClr>
              <a:buSzPts val="1100"/>
              <a:buFont typeface="Arial"/>
              <a:buNone/>
            </a:pPr>
            <a:r>
              <a:rPr lang="vi-VN" sz="2800" dirty="0"/>
              <a:t>Nhọc nhằn, ngắt quãng </a:t>
            </a:r>
          </a:p>
          <a:p>
            <a:pPr algn="just">
              <a:buClr>
                <a:srgbClr val="000000"/>
              </a:buClr>
              <a:buSzPts val="1100"/>
              <a:buFont typeface="Arial"/>
              <a:buNone/>
            </a:pPr>
            <a:endParaRPr lang="vi-VN" sz="2800" dirty="0"/>
          </a:p>
          <a:p>
            <a:pPr algn="just">
              <a:buClr>
                <a:srgbClr val="000000"/>
              </a:buClr>
              <a:buSzPts val="1100"/>
              <a:buFont typeface="Arial"/>
              <a:buNone/>
            </a:pPr>
            <a:r>
              <a:rPr lang="vi-VN" sz="2800" b="1" dirty="0">
                <a:solidFill>
                  <a:srgbClr val="FF0000"/>
                </a:solidFill>
              </a:rPr>
              <a:t>Ba</a:t>
            </a:r>
            <a:r>
              <a:rPr lang="vi-VN" sz="2800" dirty="0"/>
              <a:t> là làm giãn </a:t>
            </a:r>
          </a:p>
          <a:p>
            <a:pPr algn="just">
              <a:buClr>
                <a:srgbClr val="000000"/>
              </a:buClr>
              <a:buSzPts val="1100"/>
              <a:buFont typeface="Arial"/>
              <a:buNone/>
            </a:pPr>
            <a:r>
              <a:rPr lang="vi-VN" sz="2800" dirty="0"/>
              <a:t>Nhịp điệu câu văn </a:t>
            </a:r>
          </a:p>
          <a:p>
            <a:pPr algn="just">
              <a:buClr>
                <a:srgbClr val="000000"/>
              </a:buClr>
              <a:buSzPts val="1100"/>
              <a:buFont typeface="Arial"/>
              <a:buNone/>
            </a:pPr>
            <a:r>
              <a:rPr lang="vi-VN" sz="2800" dirty="0"/>
              <a:t>Chuẩn bị tinh thần </a:t>
            </a:r>
          </a:p>
          <a:p>
            <a:pPr algn="just">
              <a:buClr>
                <a:srgbClr val="000000"/>
              </a:buClr>
              <a:buSzPts val="1100"/>
              <a:buFont typeface="Arial"/>
              <a:buNone/>
            </a:pPr>
            <a:r>
              <a:rPr lang="vi-VN" sz="2800" dirty="0"/>
              <a:t>Đón điều đặc biệt </a:t>
            </a:r>
          </a:p>
          <a:p>
            <a:pPr algn="just">
              <a:buClr>
                <a:srgbClr val="000000"/>
              </a:buClr>
              <a:buSzPts val="1100"/>
              <a:buFont typeface="Arial"/>
              <a:buNone/>
            </a:pPr>
            <a:endParaRPr lang="vi-VN" sz="2800" dirty="0"/>
          </a:p>
          <a:p>
            <a:pPr algn="just">
              <a:buClr>
                <a:srgbClr val="000000"/>
              </a:buClr>
              <a:buSzPts val="1100"/>
              <a:buFont typeface="Arial"/>
              <a:buNone/>
            </a:pPr>
            <a:r>
              <a:rPr lang="vi-VN" sz="2800" dirty="0"/>
              <a:t>Chấm lửng chúng tôi</a:t>
            </a:r>
          </a:p>
          <a:p>
            <a:pPr algn="just">
              <a:buClr>
                <a:srgbClr val="000000"/>
              </a:buClr>
              <a:buSzPts val="1100"/>
              <a:buFont typeface="Arial"/>
              <a:buNone/>
            </a:pPr>
            <a:r>
              <a:rPr lang="vi-VN" sz="2800" dirty="0"/>
              <a:t>Vô cùng thông dụng </a:t>
            </a:r>
          </a:p>
          <a:p>
            <a:pPr algn="just">
              <a:buClr>
                <a:srgbClr val="000000"/>
              </a:buClr>
              <a:buSzPts val="1100"/>
              <a:buFont typeface="Arial"/>
              <a:buNone/>
            </a:pPr>
            <a:r>
              <a:rPr lang="vi-VN" sz="2800" dirty="0"/>
              <a:t>Lưu ý sử dụng </a:t>
            </a:r>
          </a:p>
          <a:p>
            <a:pPr algn="just">
              <a:buClr>
                <a:srgbClr val="000000"/>
              </a:buClr>
              <a:buSzPts val="1100"/>
              <a:buFont typeface="Arial"/>
              <a:buNone/>
            </a:pPr>
            <a:r>
              <a:rPr lang="vi-VN" sz="2800" dirty="0"/>
              <a:t>Phù hợp bạn nha</a:t>
            </a:r>
            <a:endParaRPr lang="vi-VN" sz="28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endParaRPr>
          </a:p>
        </p:txBody>
      </p:sp>
      <p:sp>
        <p:nvSpPr>
          <p:cNvPr id="2" name="TextBox 1">
            <a:extLst>
              <a:ext uri="{FF2B5EF4-FFF2-40B4-BE49-F238E27FC236}">
                <a16:creationId xmlns:a16="http://schemas.microsoft.com/office/drawing/2014/main" id="{7D63789E-FBBC-AB45-4362-0BEF4012EF65}"/>
              </a:ext>
            </a:extLst>
          </p:cNvPr>
          <p:cNvSpPr txBox="1"/>
          <p:nvPr/>
        </p:nvSpPr>
        <p:spPr>
          <a:xfrm>
            <a:off x="99060" y="1410511"/>
            <a:ext cx="2092017" cy="2800767"/>
          </a:xfrm>
          <a:prstGeom prst="rect">
            <a:avLst/>
          </a:prstGeom>
          <a:solidFill>
            <a:schemeClr val="accent1">
              <a:lumMod val="20000"/>
              <a:lumOff val="80000"/>
            </a:schemeClr>
          </a:solid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VÈ DẤU CHẤM LỬNG</a:t>
            </a:r>
          </a:p>
        </p:txBody>
      </p:sp>
    </p:spTree>
    <p:extLst>
      <p:ext uri="{BB962C8B-B14F-4D97-AF65-F5344CB8AC3E}">
        <p14:creationId xmlns:p14="http://schemas.microsoft.com/office/powerpoint/2010/main" val="2226601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028450"/>
            <a:ext cx="11739548" cy="4567137"/>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7" name="Picture 6"/>
          <p:cNvPicPr>
            <a:picLocks noChangeAspect="1"/>
          </p:cNvPicPr>
          <p:nvPr/>
        </p:nvPicPr>
        <p:blipFill>
          <a:blip r:embed="rId4"/>
          <a:stretch>
            <a:fillRect/>
          </a:stretch>
        </p:blipFill>
        <p:spPr>
          <a:xfrm>
            <a:off x="1393051" y="1283858"/>
            <a:ext cx="9074783" cy="3967906"/>
          </a:xfrm>
          <a:prstGeom prst="rect">
            <a:avLst/>
          </a:prstGeom>
        </p:spPr>
      </p:pic>
    </p:spTree>
    <p:extLst>
      <p:ext uri="{BB962C8B-B14F-4D97-AF65-F5344CB8AC3E}">
        <p14:creationId xmlns:p14="http://schemas.microsoft.com/office/powerpoint/2010/main" val="18882824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2137835"/>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 name="Rectangle 7"/>
          <p:cNvSpPr/>
          <p:nvPr/>
        </p:nvSpPr>
        <p:spPr>
          <a:xfrm>
            <a:off x="680937" y="991322"/>
            <a:ext cx="10867282"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cột</a:t>
            </a:r>
            <a:r>
              <a:rPr lang="en-US" sz="2800" b="1" dirty="0">
                <a:solidFill>
                  <a:srgbClr val="002060"/>
                </a:solidFill>
                <a:latin typeface="Times New Roman" panose="02020603050405020304" pitchFamily="18" charset="0"/>
                <a:cs typeface="Times New Roman" panose="02020603050405020304" pitchFamily="18" charset="0"/>
              </a:rPr>
              <a:t> A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cột</a:t>
            </a:r>
            <a:r>
              <a:rPr lang="en-US" sz="2800" b="1" dirty="0">
                <a:solidFill>
                  <a:srgbClr val="002060"/>
                </a:solidFill>
                <a:latin typeface="Times New Roman" panose="02020603050405020304" pitchFamily="18" charset="0"/>
                <a:cs typeface="Times New Roman" panose="02020603050405020304" pitchFamily="18" charset="0"/>
              </a:rPr>
              <a:t> B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biệt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dấu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chấm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lửng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dấu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chấm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phẩy</a:t>
            </a:r>
            <a:r>
              <a:rPr lang="en-US" sz="2800" b="1" dirty="0">
                <a:solidFill>
                  <a:srgbClr val="002060"/>
                </a:solidFill>
                <a:latin typeface="Times New Roman" panose="02020603050405020304" pitchFamily="18" charset="0"/>
                <a:cs typeface="Times New Roman" panose="02020603050405020304" pitchFamily="18" charset="0"/>
              </a:rPr>
              <a:t>:</a:t>
            </a:r>
          </a:p>
        </p:txBody>
      </p:sp>
      <p:graphicFrame>
        <p:nvGraphicFramePr>
          <p:cNvPr id="4" name="Table 3"/>
          <p:cNvGraphicFramePr>
            <a:graphicFrameLocks noGrp="1"/>
          </p:cNvGraphicFramePr>
          <p:nvPr>
            <p:extLst/>
          </p:nvPr>
        </p:nvGraphicFramePr>
        <p:xfrm>
          <a:off x="391788" y="2399816"/>
          <a:ext cx="11038212" cy="4285538"/>
        </p:xfrm>
        <a:graphic>
          <a:graphicData uri="http://schemas.openxmlformats.org/drawingml/2006/table">
            <a:tbl>
              <a:tblPr firstRow="1" bandRow="1">
                <a:tableStyleId>{5940675A-B579-460E-94D1-54222C63F5DA}</a:tableStyleId>
              </a:tblPr>
              <a:tblGrid>
                <a:gridCol w="8586842">
                  <a:extLst>
                    <a:ext uri="{9D8B030D-6E8A-4147-A177-3AD203B41FA5}">
                      <a16:colId xmlns:a16="http://schemas.microsoft.com/office/drawing/2014/main" val="20000"/>
                    </a:ext>
                  </a:extLst>
                </a:gridCol>
                <a:gridCol w="1193087">
                  <a:extLst>
                    <a:ext uri="{9D8B030D-6E8A-4147-A177-3AD203B41FA5}">
                      <a16:colId xmlns:a16="http://schemas.microsoft.com/office/drawing/2014/main" val="20001"/>
                    </a:ext>
                  </a:extLst>
                </a:gridCol>
                <a:gridCol w="1258283">
                  <a:extLst>
                    <a:ext uri="{9D8B030D-6E8A-4147-A177-3AD203B41FA5}">
                      <a16:colId xmlns:a16="http://schemas.microsoft.com/office/drawing/2014/main" val="20002"/>
                    </a:ext>
                  </a:extLst>
                </a:gridCol>
              </a:tblGrid>
              <a:tr h="587744">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A</a:t>
                      </a:r>
                    </a:p>
                  </a:txBody>
                  <a:tcPr>
                    <a:solidFill>
                      <a:schemeClr val="accent1">
                        <a:lumMod val="75000"/>
                      </a:schemeClr>
                    </a:solidFill>
                  </a:tcPr>
                </a:tc>
                <a:tc>
                  <a:txBody>
                    <a:bodyPr/>
                    <a:lstStyle/>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B</a:t>
                      </a:r>
                    </a:p>
                  </a:txBody>
                  <a:tcPr>
                    <a:solidFill>
                      <a:schemeClr val="accent1">
                        <a:lumMod val="75000"/>
                      </a:schemeClr>
                    </a:solidFill>
                  </a:tcPr>
                </a:tc>
                <a:extLst>
                  <a:ext uri="{0D108BD9-81ED-4DB2-BD59-A6C34878D82A}">
                    <a16:rowId xmlns:a16="http://schemas.microsoft.com/office/drawing/2014/main" val="10000"/>
                  </a:ext>
                </a:extLst>
              </a:tr>
              <a:tr h="849673">
                <a:tc>
                  <a:txBody>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Đánh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dấu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giữa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bộ</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phận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trong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phép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liệt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kê</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tạp</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rowSpan="5">
                  <a:txBody>
                    <a:bodyPr/>
                    <a:lstStyle/>
                    <a:p>
                      <a:endParaRPr lang="en-US" sz="2400" dirty="0">
                        <a:latin typeface="Times New Roman" panose="02020603050405020304" pitchFamily="18" charset="0"/>
                        <a:cs typeface="Times New Roman" panose="02020603050405020304" pitchFamily="18" charset="0"/>
                      </a:endParaRPr>
                    </a:p>
                  </a:txBody>
                  <a:tcPr>
                    <a:solidFill>
                      <a:schemeClr val="bg1"/>
                    </a:solidFill>
                  </a:tcPr>
                </a:tc>
                <a:tc rowSpan="3">
                  <a:txBody>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Dấu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chấm</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lửng</a:t>
                      </a:r>
                      <a:endParaRPr lang="en-US" sz="2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587744">
                <a:tc>
                  <a:txBody>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Tỏ</a:t>
                      </a:r>
                      <a:r>
                        <a:rPr lang="en-US" sz="2400" baseline="0" dirty="0">
                          <a:latin typeface="Times New Roman" panose="02020603050405020304" pitchFamily="18" charset="0"/>
                          <a:cs typeface="Times New Roman" panose="02020603050405020304" pitchFamily="18" charset="0"/>
                        </a:rPr>
                        <a:t> ý </a:t>
                      </a:r>
                      <a:r>
                        <a:rPr lang="en-US" sz="2400" baseline="0" dirty="0" err="1">
                          <a:latin typeface="Times New Roman" panose="02020603050405020304" pitchFamily="18" charset="0"/>
                          <a:cs typeface="Times New Roman" panose="02020603050405020304" pitchFamily="18" charset="0"/>
                        </a:rPr>
                        <a:t>còn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tượng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tương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chưa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liệt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kê</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hết</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2"/>
                  </a:ext>
                </a:extLst>
              </a:tr>
              <a:tr h="849673">
                <a:tc>
                  <a:txBody>
                    <a:bodyP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Giãn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nhịp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điệu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câu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chuẩn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bị</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xuất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từ</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ngữ</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biểu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thị</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nội</a:t>
                      </a:r>
                      <a:r>
                        <a:rPr lang="en-US" sz="2400" baseline="0" dirty="0">
                          <a:latin typeface="Times New Roman" panose="02020603050405020304" pitchFamily="18" charset="0"/>
                          <a:cs typeface="Times New Roman" panose="02020603050405020304" pitchFamily="18" charset="0"/>
                        </a:rPr>
                        <a:t> dung </a:t>
                      </a:r>
                      <a:r>
                        <a:rPr lang="en-US" sz="2400" baseline="0" dirty="0" err="1">
                          <a:latin typeface="Times New Roman" panose="02020603050405020304" pitchFamily="18" charset="0"/>
                          <a:cs typeface="Times New Roman" panose="02020603050405020304" pitchFamily="18" charset="0"/>
                        </a:rPr>
                        <a:t>bất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ngờ</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biếm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hài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hước</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r h="659494">
                <a:tc>
                  <a:txBody>
                    <a:bodyPr/>
                    <a:lstStyle/>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Đánh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dấu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giữa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vế</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trong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câu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ghép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cấu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tạp</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en-US" dirty="0"/>
                    </a:p>
                  </a:txBody>
                  <a:tcPr/>
                </a:tc>
                <a:tc rowSpan="2">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Dấu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chấm</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phẩy</a:t>
                      </a:r>
                      <a:endParaRPr lang="en-US" sz="2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587744">
                <a:tc>
                  <a:txBody>
                    <a:bodyPr/>
                    <a:lstStyle/>
                    <a:p>
                      <a:r>
                        <a:rPr lang="en-US" sz="2400" dirty="0">
                          <a:latin typeface="Times New Roman" panose="02020603050405020304" pitchFamily="18" charset="0"/>
                          <a:cs typeface="Times New Roman" panose="02020603050405020304" pitchFamily="18" charset="0"/>
                        </a:rPr>
                        <a:t>5.</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nói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bỏ</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dở</a:t>
                      </a:r>
                      <a:r>
                        <a:rPr lang="en-US" sz="2400" baseline="0" dirty="0">
                          <a:latin typeface="Times New Roman" panose="02020603050405020304" pitchFamily="18" charset="0"/>
                          <a:cs typeface="Times New Roman" panose="02020603050405020304" pitchFamily="18" charset="0"/>
                        </a:rPr>
                        <a:t>, hay </a:t>
                      </a:r>
                      <a:r>
                        <a:rPr lang="en-US" sz="2400" baseline="0" dirty="0" err="1">
                          <a:latin typeface="Times New Roman" panose="02020603050405020304" pitchFamily="18" charset="0"/>
                          <a:cs typeface="Times New Roman" panose="02020603050405020304" pitchFamily="18" charset="0"/>
                        </a:rPr>
                        <a:t>ngập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ngừng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ngắt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quãng</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5"/>
                  </a:ext>
                </a:extLst>
              </a:tr>
            </a:tbl>
          </a:graphicData>
        </a:graphic>
      </p:graphicFrame>
      <p:cxnSp>
        <p:nvCxnSpPr>
          <p:cNvPr id="9" name="Straight Arrow Connector 8"/>
          <p:cNvCxnSpPr/>
          <p:nvPr/>
        </p:nvCxnSpPr>
        <p:spPr>
          <a:xfrm>
            <a:off x="8980227" y="3429000"/>
            <a:ext cx="1173708" cy="2654935"/>
          </a:xfrm>
          <a:prstGeom prst="straightConnector1">
            <a:avLst/>
          </a:prstGeom>
          <a:ln w="28575">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V="1">
            <a:off x="8980227" y="3701388"/>
            <a:ext cx="1187356" cy="540220"/>
          </a:xfrm>
          <a:prstGeom prst="straightConnector1">
            <a:avLst/>
          </a:prstGeom>
          <a:ln w="28575">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V="1">
            <a:off x="8980227" y="3917997"/>
            <a:ext cx="1187356" cy="1007422"/>
          </a:xfrm>
          <a:prstGeom prst="straightConnector1">
            <a:avLst/>
          </a:prstGeom>
          <a:ln w="28575">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8980227" y="5609230"/>
            <a:ext cx="1173708" cy="624385"/>
          </a:xfrm>
          <a:prstGeom prst="straightConnector1">
            <a:avLst/>
          </a:prstGeom>
          <a:ln w="28575">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flipV="1">
            <a:off x="8980227" y="4162567"/>
            <a:ext cx="1173708" cy="2197290"/>
          </a:xfrm>
          <a:prstGeom prst="straightConnector1">
            <a:avLst/>
          </a:prstGeom>
          <a:ln w="28575">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C14F1636-74CA-6C50-393F-F4B32100DE5C}"/>
              </a:ext>
            </a:extLst>
          </p:cNvPr>
          <p:cNvSpPr txBox="1"/>
          <p:nvPr/>
        </p:nvSpPr>
        <p:spPr>
          <a:xfrm>
            <a:off x="3978623" y="340467"/>
            <a:ext cx="350195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TẬP NHANH</a:t>
            </a:r>
          </a:p>
        </p:txBody>
      </p:sp>
    </p:spTree>
    <p:extLst>
      <p:ext uri="{BB962C8B-B14F-4D97-AF65-F5344CB8AC3E}">
        <p14:creationId xmlns:p14="http://schemas.microsoft.com/office/powerpoint/2010/main" val="323736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95212" y="195932"/>
            <a:ext cx="11739548" cy="1141549"/>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aphicFrame>
        <p:nvGraphicFramePr>
          <p:cNvPr id="14" name="Google Shape;277;p17"/>
          <p:cNvGraphicFramePr/>
          <p:nvPr>
            <p:extLst/>
          </p:nvPr>
        </p:nvGraphicFramePr>
        <p:xfrm>
          <a:off x="58366" y="990831"/>
          <a:ext cx="11997441" cy="5948945"/>
        </p:xfrm>
        <a:graphic>
          <a:graphicData uri="http://schemas.openxmlformats.org/drawingml/2006/table">
            <a:tbl>
              <a:tblPr>
                <a:noFill/>
              </a:tblPr>
              <a:tblGrid>
                <a:gridCol w="10233498">
                  <a:extLst>
                    <a:ext uri="{9D8B030D-6E8A-4147-A177-3AD203B41FA5}">
                      <a16:colId xmlns:a16="http://schemas.microsoft.com/office/drawing/2014/main" val="20000"/>
                    </a:ext>
                  </a:extLst>
                </a:gridCol>
                <a:gridCol w="1763943">
                  <a:extLst>
                    <a:ext uri="{9D8B030D-6E8A-4147-A177-3AD203B41FA5}">
                      <a16:colId xmlns:a16="http://schemas.microsoft.com/office/drawing/2014/main" val="20001"/>
                    </a:ext>
                  </a:extLst>
                </a:gridCol>
              </a:tblGrid>
              <a:tr h="523475">
                <a:tc>
                  <a:txBody>
                    <a:bodyPr/>
                    <a:lstStyle/>
                    <a:p>
                      <a:pPr marL="0" marR="0" lvl="0" indent="0" algn="ctr" rtl="0">
                        <a:spcBef>
                          <a:spcPts val="0"/>
                        </a:spcBef>
                        <a:spcAft>
                          <a:spcPts val="0"/>
                        </a:spcAft>
                        <a:buNone/>
                      </a:pPr>
                      <a:r>
                        <a:rPr lang="en-US" sz="2400" b="1" u="none" strike="noStrike" cap="none" dirty="0" err="1">
                          <a:latin typeface="Times New Roman" panose="02020603050405020304" pitchFamily="18" charset="0"/>
                          <a:ea typeface="Cambria"/>
                          <a:cs typeface="Times New Roman" panose="02020603050405020304" pitchFamily="18" charset="0"/>
                          <a:sym typeface="Cambria"/>
                        </a:rPr>
                        <a:t>Câu</a:t>
                      </a:r>
                      <a:r>
                        <a:rPr lang="en-US" sz="2400" b="1" u="none" strike="noStrike" cap="none" dirty="0">
                          <a:latin typeface="Times New Roman" panose="02020603050405020304" pitchFamily="18" charset="0"/>
                          <a:ea typeface="Cambria"/>
                          <a:cs typeface="Times New Roman" panose="02020603050405020304" pitchFamily="18" charset="0"/>
                          <a:sym typeface="Cambria"/>
                        </a:rPr>
                        <a:t> </a:t>
                      </a:r>
                      <a:endParaRPr sz="2400" b="1" u="none" strike="noStrike" cap="none"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2400" b="1" u="none" strike="noStrike" cap="none" dirty="0" err="1">
                          <a:latin typeface="Times New Roman" panose="02020603050405020304" pitchFamily="18" charset="0"/>
                          <a:ea typeface="Cambria"/>
                          <a:cs typeface="Times New Roman" panose="02020603050405020304" pitchFamily="18" charset="0"/>
                          <a:sym typeface="Cambria"/>
                        </a:rPr>
                        <a:t>Tác</a:t>
                      </a:r>
                      <a:r>
                        <a:rPr lang="en-US" sz="2400" b="1" u="none" strike="noStrike" cap="none" dirty="0">
                          <a:latin typeface="Times New Roman" panose="02020603050405020304" pitchFamily="18" charset="0"/>
                          <a:ea typeface="Cambria"/>
                          <a:cs typeface="Times New Roman" panose="02020603050405020304" pitchFamily="18" charset="0"/>
                          <a:sym typeface="Cambria"/>
                        </a:rPr>
                        <a:t> </a:t>
                      </a:r>
                      <a:r>
                        <a:rPr lang="en-US" sz="2400" b="1" u="none" strike="noStrike" cap="none" dirty="0" err="1">
                          <a:latin typeface="Times New Roman" panose="02020603050405020304" pitchFamily="18" charset="0"/>
                          <a:ea typeface="Cambria"/>
                          <a:cs typeface="Times New Roman" panose="02020603050405020304" pitchFamily="18" charset="0"/>
                          <a:sym typeface="Cambria"/>
                        </a:rPr>
                        <a:t>dụng</a:t>
                      </a:r>
                      <a:endParaRPr sz="2400" b="1" u="none" strike="noStrike" cap="none"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853574">
                <a:tc>
                  <a:txBody>
                    <a:bodyPr/>
                    <a:lstStyle/>
                    <a:p>
                      <a:pPr marL="0" marR="0" lvl="0" indent="0" algn="just" rtl="0">
                        <a:spcBef>
                          <a:spcPts val="0"/>
                        </a:spcBef>
                        <a:spcAft>
                          <a:spcPts val="0"/>
                        </a:spcAft>
                        <a:buClr>
                          <a:schemeClr val="dk1"/>
                        </a:buClr>
                        <a:buSzPts val="2000"/>
                        <a:buFont typeface="Cambria"/>
                        <a:buNone/>
                      </a:pPr>
                      <a:r>
                        <a:rPr lang="en-US" sz="2600" i="1" u="none" strike="noStrike" cap="none" dirty="0">
                          <a:latin typeface="Times New Roman" panose="02020603050405020304" pitchFamily="18" charset="0"/>
                          <a:ea typeface="Cambria"/>
                          <a:cs typeface="Times New Roman" panose="02020603050405020304" pitchFamily="18" charset="0"/>
                          <a:sym typeface="Cambria"/>
                        </a:rPr>
                        <a:t>a)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Nhưng</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tôi</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chạm</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ngay</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vào</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một</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vật</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rắn</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Tôi</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níu</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lấy</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nó</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Tôi</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cảm</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thấy</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mình</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được</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đưa</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lên</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mặt</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nước</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và</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dễ</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thở</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hơn</a:t>
                      </a:r>
                      <a:r>
                        <a:rPr lang="en-US" sz="2600" i="1" u="none" strike="noStrike" cap="none" dirty="0">
                          <a:latin typeface="Times New Roman" panose="02020603050405020304" pitchFamily="18" charset="0"/>
                          <a:ea typeface="Cambria"/>
                          <a:cs typeface="Times New Roman" panose="02020603050405020304" pitchFamily="18" charset="0"/>
                          <a:sym typeface="Cambria"/>
                        </a:rPr>
                        <a:t>…</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Tôi</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ngất</a:t>
                      </a:r>
                      <a:r>
                        <a:rPr lang="en-US" sz="2600" i="1" u="none" strike="noStrike" cap="none" dirty="0">
                          <a:latin typeface="Times New Roman" panose="02020603050405020304" pitchFamily="18" charset="0"/>
                          <a:ea typeface="Cambria"/>
                          <a:cs typeface="Times New Roman" panose="02020603050405020304" pitchFamily="18" charset="0"/>
                          <a:sym typeface="Cambria"/>
                        </a:rPr>
                        <a:t> </a:t>
                      </a:r>
                      <a:r>
                        <a:rPr lang="en-US" sz="2600" i="1" u="none" strike="noStrike" cap="none" dirty="0" err="1">
                          <a:latin typeface="Times New Roman" panose="02020603050405020304" pitchFamily="18" charset="0"/>
                          <a:ea typeface="Cambria"/>
                          <a:cs typeface="Times New Roman" panose="02020603050405020304" pitchFamily="18" charset="0"/>
                          <a:sym typeface="Cambria"/>
                        </a:rPr>
                        <a:t>đi</a:t>
                      </a:r>
                      <a:r>
                        <a:rPr lang="en-US" sz="2600" i="1" u="none" strike="noStrike" cap="none" dirty="0">
                          <a:latin typeface="Times New Roman" panose="02020603050405020304" pitchFamily="18" charset="0"/>
                          <a:ea typeface="Cambria"/>
                          <a:cs typeface="Times New Roman" panose="02020603050405020304" pitchFamily="18" charset="0"/>
                          <a:sym typeface="Cambria"/>
                        </a:rPr>
                        <a:t>…</a:t>
                      </a:r>
                      <a:endParaRPr sz="2600" dirty="0">
                        <a:latin typeface="Times New Roman" panose="02020603050405020304" pitchFamily="18" charset="0"/>
                        <a:cs typeface="Times New Roman" panose="02020603050405020304" pitchFamily="18" charset="0"/>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00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050877">
                <a:tc>
                  <a:txBody>
                    <a:bodyPr/>
                    <a:lstStyle/>
                    <a:p>
                      <a:pPr marL="0" marR="0" lvl="0" indent="0" algn="just" rtl="0">
                        <a:spcBef>
                          <a:spcPts val="0"/>
                        </a:spcBef>
                        <a:spcAft>
                          <a:spcPts val="0"/>
                        </a:spcAft>
                        <a:buNone/>
                      </a:pPr>
                      <a:r>
                        <a:rPr lang="en-US" sz="2600" i="1" dirty="0">
                          <a:latin typeface="Times New Roman" panose="02020603050405020304" pitchFamily="18" charset="0"/>
                          <a:ea typeface="Cambria"/>
                          <a:cs typeface="Times New Roman" panose="02020603050405020304" pitchFamily="18" charset="0"/>
                          <a:sym typeface="Cambria"/>
                        </a:rPr>
                        <a:t>b)  </a:t>
                      </a:r>
                      <a:r>
                        <a:rPr lang="en-US" sz="2600" i="1" dirty="0" err="1">
                          <a:latin typeface="Times New Roman" panose="02020603050405020304" pitchFamily="18" charset="0"/>
                          <a:ea typeface="Cambria"/>
                          <a:cs typeface="Times New Roman" panose="02020603050405020304" pitchFamily="18" charset="0"/>
                          <a:sym typeface="Cambria"/>
                        </a:rPr>
                        <a:t>Chính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chúng</a:t>
                      </a:r>
                      <a:r>
                        <a:rPr lang="en-US" sz="2600" i="1" dirty="0">
                          <a:latin typeface="Times New Roman" panose="02020603050405020304" pitchFamily="18" charset="0"/>
                          <a:ea typeface="Cambria"/>
                          <a:cs typeface="Times New Roman" panose="02020603050405020304" pitchFamily="18" charset="0"/>
                          <a:sym typeface="Cambria"/>
                        </a:rPr>
                        <a:t> ta </a:t>
                      </a:r>
                      <a:r>
                        <a:rPr lang="en-US" sz="2600" i="1" dirty="0" err="1">
                          <a:latin typeface="Times New Roman" panose="02020603050405020304" pitchFamily="18" charset="0"/>
                          <a:ea typeface="Cambria"/>
                          <a:cs typeface="Times New Roman" panose="02020603050405020304" pitchFamily="18" charset="0"/>
                          <a:sym typeface="Cambria"/>
                        </a:rPr>
                        <a:t>đã</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biết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rõ</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hơn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ai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hết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tốc</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độ</a:t>
                      </a:r>
                      <a:r>
                        <a:rPr lang="en-US" sz="2600" i="1" dirty="0">
                          <a:latin typeface="Times New Roman" panose="02020603050405020304" pitchFamily="18" charset="0"/>
                          <a:ea typeface="Cambria"/>
                          <a:cs typeface="Times New Roman" panose="02020603050405020304" pitchFamily="18" charset="0"/>
                          <a:sym typeface="Cambria"/>
                        </a:rPr>
                        <a:t> con </a:t>
                      </a:r>
                      <a:r>
                        <a:rPr lang="en-US" sz="2600" i="1" dirty="0" err="1">
                          <a:latin typeface="Times New Roman" panose="02020603050405020304" pitchFamily="18" charset="0"/>
                          <a:ea typeface="Cambria"/>
                          <a:cs typeface="Times New Roman" panose="02020603050405020304" pitchFamily="18" charset="0"/>
                          <a:sym typeface="Cambria"/>
                        </a:rPr>
                        <a:t>tàu</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này</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Muốn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đạt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tốc</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độ</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đó</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cần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có</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máy</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móc</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muốn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điều</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khiển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máy</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móc</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phải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có</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thợ</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Từ</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đó</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tôi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kết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luận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rằng</a:t>
                      </a:r>
                      <a:r>
                        <a:rPr lang="en-US" sz="2600" i="1" dirty="0">
                          <a:latin typeface="Times New Roman" panose="02020603050405020304" pitchFamily="18" charset="0"/>
                          <a:ea typeface="Cambria"/>
                          <a:cs typeface="Times New Roman" panose="02020603050405020304" pitchFamily="18" charset="0"/>
                          <a:sym typeface="Cambria"/>
                        </a:rPr>
                        <a:t>…</a:t>
                      </a:r>
                      <a:r>
                        <a:rPr lang="en-US" sz="2600" i="1" dirty="0" err="1">
                          <a:latin typeface="Times New Roman" panose="02020603050405020304" pitchFamily="18" charset="0"/>
                          <a:ea typeface="Cambria"/>
                          <a:cs typeface="Times New Roman" panose="02020603050405020304" pitchFamily="18" charset="0"/>
                          <a:sym typeface="Cambria"/>
                        </a:rPr>
                        <a:t>chúng</a:t>
                      </a:r>
                      <a:r>
                        <a:rPr lang="en-US" sz="2600" i="1" dirty="0">
                          <a:latin typeface="Times New Roman" panose="02020603050405020304" pitchFamily="18" charset="0"/>
                          <a:ea typeface="Cambria"/>
                          <a:cs typeface="Times New Roman" panose="02020603050405020304" pitchFamily="18" charset="0"/>
                          <a:sym typeface="Cambria"/>
                        </a:rPr>
                        <a:t> ta </a:t>
                      </a:r>
                      <a:r>
                        <a:rPr lang="en-US" sz="2600" i="1" dirty="0" err="1">
                          <a:latin typeface="Times New Roman" panose="02020603050405020304" pitchFamily="18" charset="0"/>
                          <a:ea typeface="Cambria"/>
                          <a:cs typeface="Times New Roman" panose="02020603050405020304" pitchFamily="18" charset="0"/>
                          <a:sym typeface="Cambria"/>
                        </a:rPr>
                        <a:t>đã</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thoát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chết</a:t>
                      </a:r>
                      <a:r>
                        <a:rPr lang="en-US" sz="2600" i="1" dirty="0">
                          <a:latin typeface="Times New Roman" panose="02020603050405020304" pitchFamily="18" charset="0"/>
                          <a:ea typeface="Cambria"/>
                          <a:cs typeface="Times New Roman" panose="02020603050405020304" pitchFamily="18" charset="0"/>
                          <a:sym typeface="Cambria"/>
                        </a:rPr>
                        <a:t>!</a:t>
                      </a:r>
                      <a:endParaRPr sz="2600" i="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000"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506743">
                <a:tc>
                  <a:txBody>
                    <a:bodyPr/>
                    <a:lstStyle/>
                    <a:p>
                      <a:pPr marL="0" marR="0" lvl="0" indent="0" algn="just" rtl="0">
                        <a:spcBef>
                          <a:spcPts val="0"/>
                        </a:spcBef>
                        <a:spcAft>
                          <a:spcPts val="0"/>
                        </a:spcAft>
                        <a:buNone/>
                      </a:pPr>
                      <a:r>
                        <a:rPr lang="en-US" sz="2600" i="1" dirty="0">
                          <a:latin typeface="Times New Roman" panose="02020603050405020304" pitchFamily="18" charset="0"/>
                          <a:ea typeface="Cambria"/>
                          <a:cs typeface="Times New Roman" panose="02020603050405020304" pitchFamily="18" charset="0"/>
                          <a:sym typeface="Cambria"/>
                        </a:rPr>
                        <a:t>c) </a:t>
                      </a:r>
                      <a:r>
                        <a:rPr lang="en-US" sz="2600" i="1" dirty="0" err="1">
                          <a:latin typeface="Times New Roman" panose="02020603050405020304" pitchFamily="18" charset="0"/>
                          <a:ea typeface="Cambria"/>
                          <a:cs typeface="Times New Roman" panose="02020603050405020304" pitchFamily="18" charset="0"/>
                          <a:sym typeface="Cambria"/>
                        </a:rPr>
                        <a:t>Chúng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tôi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lần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mò</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từng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ngóc</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ngách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từ</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điện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thờ</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thần</a:t>
                      </a:r>
                      <a:r>
                        <a:rPr lang="en-US" sz="2600" i="1" dirty="0">
                          <a:latin typeface="Times New Roman" panose="02020603050405020304" pitchFamily="18" charset="0"/>
                          <a:ea typeface="Cambria"/>
                          <a:cs typeface="Times New Roman" panose="02020603050405020304" pitchFamily="18" charset="0"/>
                          <a:sym typeface="Cambria"/>
                        </a:rPr>
                        <a:t> A-</a:t>
                      </a:r>
                      <a:r>
                        <a:rPr lang="en-US" sz="2600" i="1" dirty="0" err="1">
                          <a:latin typeface="Times New Roman" panose="02020603050405020304" pitchFamily="18" charset="0"/>
                          <a:ea typeface="Cambria"/>
                          <a:cs typeface="Times New Roman" panose="02020603050405020304" pitchFamily="18" charset="0"/>
                          <a:sym typeface="Cambria"/>
                        </a:rPr>
                        <a:t>pô</a:t>
                      </a:r>
                      <a:r>
                        <a:rPr lang="en-US" sz="2600" i="1" dirty="0">
                          <a:latin typeface="Times New Roman" panose="02020603050405020304" pitchFamily="18" charset="0"/>
                          <a:ea typeface="Cambria"/>
                          <a:cs typeface="Times New Roman" panose="02020603050405020304" pitchFamily="18" charset="0"/>
                          <a:sym typeface="Cambria"/>
                        </a:rPr>
                        <a:t>-</a:t>
                      </a:r>
                      <a:r>
                        <a:rPr lang="en-US" sz="2600" i="1" dirty="0" err="1">
                          <a:latin typeface="Times New Roman" panose="02020603050405020304" pitchFamily="18" charset="0"/>
                          <a:ea typeface="Cambria"/>
                          <a:cs typeface="Times New Roman" panose="02020603050405020304" pitchFamily="18" charset="0"/>
                          <a:sym typeface="Cambria"/>
                        </a:rPr>
                        <a:t>lô</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đến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thánh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đường</a:t>
                      </a:r>
                      <a:r>
                        <a:rPr lang="en-US" sz="2600" i="1" dirty="0">
                          <a:latin typeface="Times New Roman" panose="02020603050405020304" pitchFamily="18" charset="0"/>
                          <a:ea typeface="Cambria"/>
                          <a:cs typeface="Times New Roman" panose="02020603050405020304" pitchFamily="18" charset="0"/>
                          <a:sym typeface="Cambria"/>
                        </a:rPr>
                        <a:t> A-then-</a:t>
                      </a:r>
                      <a:r>
                        <a:rPr lang="en-US" sz="2600" i="1" dirty="0" err="1">
                          <a:latin typeface="Times New Roman" panose="02020603050405020304" pitchFamily="18" charset="0"/>
                          <a:ea typeface="Cambria"/>
                          <a:cs typeface="Times New Roman" panose="02020603050405020304" pitchFamily="18" charset="0"/>
                          <a:sym typeface="Cambria"/>
                        </a:rPr>
                        <a:t>na</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Pờ</a:t>
                      </a:r>
                      <a:r>
                        <a:rPr lang="en-US" sz="2600" i="1" dirty="0">
                          <a:latin typeface="Times New Roman" panose="02020603050405020304" pitchFamily="18" charset="0"/>
                          <a:ea typeface="Cambria"/>
                          <a:cs typeface="Times New Roman" panose="02020603050405020304" pitchFamily="18" charset="0"/>
                          <a:sym typeface="Cambria"/>
                        </a:rPr>
                        <a:t>-</a:t>
                      </a:r>
                      <a:r>
                        <a:rPr lang="en-US" sz="2600" i="1" dirty="0" err="1">
                          <a:latin typeface="Times New Roman" panose="02020603050405020304" pitchFamily="18" charset="0"/>
                          <a:ea typeface="Cambria"/>
                          <a:cs typeface="Times New Roman" panose="02020603050405020304" pitchFamily="18" charset="0"/>
                          <a:sym typeface="Cambria"/>
                        </a:rPr>
                        <a:t>rô</a:t>
                      </a:r>
                      <a:r>
                        <a:rPr lang="en-US" sz="2600" i="1" dirty="0">
                          <a:latin typeface="Times New Roman" panose="02020603050405020304" pitchFamily="18" charset="0"/>
                          <a:ea typeface="Cambria"/>
                          <a:cs typeface="Times New Roman" panose="02020603050405020304" pitchFamily="18" charset="0"/>
                          <a:sym typeface="Cambria"/>
                        </a:rPr>
                        <a:t>-</a:t>
                      </a:r>
                      <a:r>
                        <a:rPr lang="en-US" sz="2600" i="1" dirty="0" err="1">
                          <a:latin typeface="Times New Roman" panose="02020603050405020304" pitchFamily="18" charset="0"/>
                          <a:ea typeface="Cambria"/>
                          <a:cs typeface="Times New Roman" panose="02020603050405020304" pitchFamily="18" charset="0"/>
                          <a:sym typeface="Cambria"/>
                        </a:rPr>
                        <a:t>nai</a:t>
                      </a:r>
                      <a:r>
                        <a:rPr lang="en-US" sz="2600" i="1" dirty="0">
                          <a:latin typeface="Times New Roman" panose="02020603050405020304" pitchFamily="18" charset="0"/>
                          <a:ea typeface="Cambria"/>
                          <a:cs typeface="Times New Roman" panose="02020603050405020304" pitchFamily="18" charset="0"/>
                          <a:sym typeface="Cambria"/>
                        </a:rPr>
                        <a:t>-a, </a:t>
                      </a:r>
                      <a:r>
                        <a:rPr lang="en-US" sz="2600" i="1" dirty="0" err="1">
                          <a:latin typeface="Times New Roman" panose="02020603050405020304" pitchFamily="18" charset="0"/>
                          <a:ea typeface="Cambria"/>
                          <a:cs typeface="Times New Roman" panose="02020603050405020304" pitchFamily="18" charset="0"/>
                          <a:sym typeface="Cambria"/>
                        </a:rPr>
                        <a:t>thậm</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chí</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không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bỏ</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sót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những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vết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tích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còn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lại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của</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đấu</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trường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rạp</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hát</a:t>
                      </a:r>
                      <a:r>
                        <a:rPr lang="en-US" sz="2600" i="1" dirty="0">
                          <a:latin typeface="Times New Roman" panose="02020603050405020304" pitchFamily="18" charset="0"/>
                          <a:ea typeface="Cambria"/>
                          <a:cs typeface="Times New Roman" panose="02020603050405020304" pitchFamily="18" charset="0"/>
                          <a:sym typeface="Cambria"/>
                        </a:rPr>
                        <a:t>,…</a:t>
                      </a:r>
                      <a:r>
                        <a:rPr lang="en-US" sz="2600" i="1" dirty="0" err="1">
                          <a:latin typeface="Times New Roman" panose="02020603050405020304" pitchFamily="18" charset="0"/>
                          <a:ea typeface="Cambria"/>
                          <a:cs typeface="Times New Roman" panose="02020603050405020304" pitchFamily="18" charset="0"/>
                          <a:sym typeface="Cambria"/>
                        </a:rPr>
                        <a:t>bên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bờ</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suối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Cát-xta-líc</a:t>
                      </a:r>
                      <a:r>
                        <a:rPr lang="en-US" sz="2600" i="1" dirty="0">
                          <a:latin typeface="Times New Roman" panose="02020603050405020304" pitchFamily="18" charset="0"/>
                          <a:ea typeface="Cambria"/>
                          <a:cs typeface="Times New Roman" panose="02020603050405020304" pitchFamily="18" charset="0"/>
                          <a:sym typeface="Cambria"/>
                        </a:rPr>
                        <a:t>.</a:t>
                      </a:r>
                      <a:endParaRPr sz="26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000"/>
                        <a:buFont typeface="Cambria"/>
                        <a:buNone/>
                      </a:pPr>
                      <a:r>
                        <a:rPr lang="en-US" sz="2600" i="1" dirty="0">
                          <a:latin typeface="Times New Roman" panose="02020603050405020304" pitchFamily="18" charset="0"/>
                          <a:ea typeface="Cambria"/>
                          <a:cs typeface="Times New Roman" panose="02020603050405020304" pitchFamily="18" charset="0"/>
                          <a:sym typeface="Cambria"/>
                        </a:rPr>
                        <a:t> - </a:t>
                      </a:r>
                      <a:r>
                        <a:rPr lang="en-US" sz="2600" i="1" dirty="0" err="1">
                          <a:latin typeface="Times New Roman" panose="02020603050405020304" pitchFamily="18" charset="0"/>
                          <a:ea typeface="Cambria"/>
                          <a:cs typeface="Times New Roman" panose="02020603050405020304" pitchFamily="18" charset="0"/>
                          <a:sym typeface="Cambria"/>
                        </a:rPr>
                        <a:t>Tớ</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nghĩ</a:t>
                      </a:r>
                      <a:r>
                        <a:rPr lang="en-US" sz="2600" i="1" dirty="0">
                          <a:latin typeface="Times New Roman" panose="02020603050405020304" pitchFamily="18" charset="0"/>
                          <a:ea typeface="Cambria"/>
                          <a:cs typeface="Times New Roman" panose="02020603050405020304" pitchFamily="18" charset="0"/>
                          <a:sym typeface="Cambria"/>
                        </a:rPr>
                        <a:t> ta </a:t>
                      </a:r>
                      <a:r>
                        <a:rPr lang="en-US" sz="2600" i="1" dirty="0" err="1">
                          <a:latin typeface="Times New Roman" panose="02020603050405020304" pitchFamily="18" charset="0"/>
                          <a:ea typeface="Cambria"/>
                          <a:cs typeface="Times New Roman" panose="02020603050405020304" pitchFamily="18" charset="0"/>
                          <a:sym typeface="Cambria"/>
                        </a:rPr>
                        <a:t>nên</a:t>
                      </a:r>
                      <a:r>
                        <a:rPr lang="en-US" sz="2600" i="1" dirty="0">
                          <a:latin typeface="Times New Roman" panose="02020603050405020304" pitchFamily="18" charset="0"/>
                          <a:ea typeface="Cambria"/>
                          <a:cs typeface="Times New Roman" panose="02020603050405020304" pitchFamily="18" charset="0"/>
                          <a:sym typeface="Cambria"/>
                        </a:rPr>
                        <a:t> quay </a:t>
                      </a:r>
                      <a:r>
                        <a:rPr lang="en-US" sz="2600" i="1" dirty="0" err="1">
                          <a:latin typeface="Times New Roman" panose="02020603050405020304" pitchFamily="18" charset="0"/>
                          <a:ea typeface="Cambria"/>
                          <a:cs typeface="Times New Roman" panose="02020603050405020304" pitchFamily="18" charset="0"/>
                          <a:sym typeface="Cambria"/>
                        </a:rPr>
                        <a:t>lại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điện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thờ</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thần</a:t>
                      </a:r>
                      <a:r>
                        <a:rPr lang="en-US" sz="2600" i="1" dirty="0">
                          <a:latin typeface="Times New Roman" panose="02020603050405020304" pitchFamily="18" charset="0"/>
                          <a:ea typeface="Cambria"/>
                          <a:cs typeface="Times New Roman" panose="02020603050405020304" pitchFamily="18" charset="0"/>
                          <a:sym typeface="Cambria"/>
                        </a:rPr>
                        <a:t> A-</a:t>
                      </a:r>
                      <a:r>
                        <a:rPr lang="en-US" sz="2600" i="1" dirty="0" err="1">
                          <a:latin typeface="Times New Roman" panose="02020603050405020304" pitchFamily="18" charset="0"/>
                          <a:ea typeface="Cambria"/>
                          <a:cs typeface="Times New Roman" panose="02020603050405020304" pitchFamily="18" charset="0"/>
                          <a:sym typeface="Cambria"/>
                        </a:rPr>
                        <a:t>pô</a:t>
                      </a:r>
                      <a:r>
                        <a:rPr lang="en-US" sz="2600" i="1" dirty="0">
                          <a:latin typeface="Times New Roman" panose="02020603050405020304" pitchFamily="18" charset="0"/>
                          <a:ea typeface="Cambria"/>
                          <a:cs typeface="Times New Roman" panose="02020603050405020304" pitchFamily="18" charset="0"/>
                          <a:sym typeface="Cambria"/>
                        </a:rPr>
                        <a:t>-</a:t>
                      </a:r>
                      <a:r>
                        <a:rPr lang="en-US" sz="2600" i="1" dirty="0" err="1">
                          <a:latin typeface="Times New Roman" panose="02020603050405020304" pitchFamily="18" charset="0"/>
                          <a:ea typeface="Cambria"/>
                          <a:cs typeface="Times New Roman" panose="02020603050405020304" pitchFamily="18" charset="0"/>
                          <a:sym typeface="Cambria"/>
                        </a:rPr>
                        <a:t>lô</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vì</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trong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câu</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đố</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có</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nhắc</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đến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vị</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thần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đội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vòng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nguyệt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quế</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và</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nhấn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mạnh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rằng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chúng</a:t>
                      </a:r>
                      <a:r>
                        <a:rPr lang="en-US" sz="2600" i="1" dirty="0">
                          <a:latin typeface="Times New Roman" panose="02020603050405020304" pitchFamily="18" charset="0"/>
                          <a:ea typeface="Cambria"/>
                          <a:cs typeface="Times New Roman" panose="02020603050405020304" pitchFamily="18" charset="0"/>
                          <a:sym typeface="Cambria"/>
                        </a:rPr>
                        <a:t> ta </a:t>
                      </a:r>
                      <a:r>
                        <a:rPr lang="en-US" sz="2600" i="1" dirty="0" err="1">
                          <a:latin typeface="Times New Roman" panose="02020603050405020304" pitchFamily="18" charset="0"/>
                          <a:ea typeface="Cambria"/>
                          <a:cs typeface="Times New Roman" panose="02020603050405020304" pitchFamily="18" charset="0"/>
                          <a:sym typeface="Cambria"/>
                        </a:rPr>
                        <a:t>cần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phải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bày</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tỏ</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lòng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thành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kính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Tôi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kết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luận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sau</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khi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đã</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kiểm</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tra</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một</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vòng</a:t>
                      </a:r>
                      <a:r>
                        <a:rPr lang="en-US" sz="2600" i="1" dirty="0">
                          <a:latin typeface="Times New Roman" panose="02020603050405020304" pitchFamily="18" charset="0"/>
                          <a:ea typeface="Cambria"/>
                          <a:cs typeface="Times New Roman" panose="02020603050405020304" pitchFamily="18" charset="0"/>
                          <a:sym typeface="Cambria"/>
                        </a:rPr>
                        <a:t>.</a:t>
                      </a:r>
                      <a:endParaRPr sz="26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000"/>
                        <a:buFont typeface="Cambria"/>
                        <a:buNone/>
                      </a:pPr>
                      <a:r>
                        <a:rPr lang="en-US" sz="2600" i="1" dirty="0">
                          <a:latin typeface="Times New Roman" panose="02020603050405020304" pitchFamily="18" charset="0"/>
                          <a:ea typeface="Cambria"/>
                          <a:cs typeface="Times New Roman" panose="02020603050405020304" pitchFamily="18" charset="0"/>
                          <a:sym typeface="Cambria"/>
                        </a:rPr>
                        <a:t> - </a:t>
                      </a:r>
                      <a:r>
                        <a:rPr lang="en-US" sz="2600" i="1" dirty="0" err="1">
                          <a:latin typeface="Times New Roman" panose="02020603050405020304" pitchFamily="18" charset="0"/>
                          <a:ea typeface="Cambria"/>
                          <a:cs typeface="Times New Roman" panose="02020603050405020304" pitchFamily="18" charset="0"/>
                          <a:sym typeface="Cambria"/>
                        </a:rPr>
                        <a:t>Có</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lí</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Nhưng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mà</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cái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khoản</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bày</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tỏ</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lòng</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thành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kính</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ấy</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cậu</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bày</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tỏ</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đi</a:t>
                      </a:r>
                      <a:r>
                        <a:rPr lang="en-US" sz="2600" i="1" dirty="0">
                          <a:latin typeface="Times New Roman" panose="02020603050405020304" pitchFamily="18" charset="0"/>
                          <a:ea typeface="Cambria"/>
                          <a:cs typeface="Times New Roman" panose="02020603050405020304" pitchFamily="18" charset="0"/>
                          <a:sym typeface="Cambria"/>
                        </a:rPr>
                        <a:t> </a:t>
                      </a:r>
                      <a:r>
                        <a:rPr lang="en-US" sz="2600" i="1" dirty="0" err="1">
                          <a:latin typeface="Times New Roman" panose="02020603050405020304" pitchFamily="18" charset="0"/>
                          <a:ea typeface="Cambria"/>
                          <a:cs typeface="Times New Roman" panose="02020603050405020304" pitchFamily="18" charset="0"/>
                          <a:sym typeface="Cambria"/>
                        </a:rPr>
                        <a:t>nhé</a:t>
                      </a:r>
                      <a:r>
                        <a:rPr lang="en-US" sz="2600" i="1" dirty="0">
                          <a:latin typeface="Times New Roman" panose="02020603050405020304" pitchFamily="18" charset="0"/>
                          <a:ea typeface="Cambria"/>
                          <a:cs typeface="Times New Roman" panose="02020603050405020304" pitchFamily="18" charset="0"/>
                          <a:sym typeface="Cambria"/>
                        </a:rPr>
                        <a:t>…</a:t>
                      </a:r>
                      <a:endParaRPr sz="2600" dirty="0">
                        <a:latin typeface="Times New Roman" panose="02020603050405020304" pitchFamily="18" charset="0"/>
                        <a:cs typeface="Times New Roman" panose="02020603050405020304" pitchFamily="18" charset="0"/>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000"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4"/>
          <a:stretch>
            <a:fillRect/>
          </a:stretch>
        </p:blipFill>
        <p:spPr>
          <a:xfrm>
            <a:off x="2484946" y="39390"/>
            <a:ext cx="3310415" cy="1182727"/>
          </a:xfrm>
          <a:prstGeom prst="rect">
            <a:avLst/>
          </a:prstGeom>
        </p:spPr>
      </p:pic>
      <p:sp>
        <p:nvSpPr>
          <p:cNvPr id="3" name="TextBox 2">
            <a:extLst>
              <a:ext uri="{FF2B5EF4-FFF2-40B4-BE49-F238E27FC236}">
                <a16:creationId xmlns:a16="http://schemas.microsoft.com/office/drawing/2014/main" id="{66E6210C-BC20-37DC-AA5C-C8233BB9FA8A}"/>
              </a:ext>
            </a:extLst>
          </p:cNvPr>
          <p:cNvSpPr txBox="1"/>
          <p:nvPr/>
        </p:nvSpPr>
        <p:spPr>
          <a:xfrm>
            <a:off x="5126481" y="294421"/>
            <a:ext cx="297342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NHÓM ĐÔI</a:t>
            </a:r>
          </a:p>
        </p:txBody>
      </p:sp>
    </p:spTree>
    <p:extLst>
      <p:ext uri="{BB962C8B-B14F-4D97-AF65-F5344CB8AC3E}">
        <p14:creationId xmlns:p14="http://schemas.microsoft.com/office/powerpoint/2010/main" val="175604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6999"/>
            <a:ext cx="6857999" cy="12191998"/>
          </a:xfrm>
          <a:prstGeom prst="rect">
            <a:avLst/>
          </a:prstGeom>
        </p:spPr>
      </p:pic>
      <p:graphicFrame>
        <p:nvGraphicFramePr>
          <p:cNvPr id="8" name="Google Shape;283;p18"/>
          <p:cNvGraphicFramePr/>
          <p:nvPr>
            <p:extLst>
              <p:ext uri="{D42A27DB-BD31-4B8C-83A1-F6EECF244321}">
                <p14:modId xmlns:p14="http://schemas.microsoft.com/office/powerpoint/2010/main" val="253098470"/>
              </p:ext>
            </p:extLst>
          </p:nvPr>
        </p:nvGraphicFramePr>
        <p:xfrm>
          <a:off x="603114" y="889403"/>
          <a:ext cx="10865797" cy="5248750"/>
        </p:xfrm>
        <a:graphic>
          <a:graphicData uri="http://schemas.openxmlformats.org/drawingml/2006/table">
            <a:tbl>
              <a:tblPr>
                <a:noFill/>
              </a:tblPr>
              <a:tblGrid>
                <a:gridCol w="7412096">
                  <a:extLst>
                    <a:ext uri="{9D8B030D-6E8A-4147-A177-3AD203B41FA5}">
                      <a16:colId xmlns:a16="http://schemas.microsoft.com/office/drawing/2014/main" val="20000"/>
                    </a:ext>
                  </a:extLst>
                </a:gridCol>
                <a:gridCol w="3453701">
                  <a:extLst>
                    <a:ext uri="{9D8B030D-6E8A-4147-A177-3AD203B41FA5}">
                      <a16:colId xmlns:a16="http://schemas.microsoft.com/office/drawing/2014/main" val="20001"/>
                    </a:ext>
                  </a:extLst>
                </a:gridCol>
              </a:tblGrid>
              <a:tr h="950868">
                <a:tc>
                  <a:txBody>
                    <a:bodyPr/>
                    <a:lstStyle/>
                    <a:p>
                      <a:pPr marL="0" marR="0" lvl="0" indent="0" algn="ctr" rtl="0">
                        <a:spcBef>
                          <a:spcPts val="0"/>
                        </a:spcBef>
                        <a:spcAft>
                          <a:spcPts val="0"/>
                        </a:spcAft>
                        <a:buNone/>
                      </a:pPr>
                      <a:r>
                        <a:rPr lang="en-US" sz="3200" b="1" dirty="0" err="1">
                          <a:latin typeface="Times New Roman" panose="02020603050405020304" pitchFamily="18" charset="0"/>
                          <a:ea typeface="Cambria"/>
                          <a:cs typeface="Times New Roman" panose="02020603050405020304" pitchFamily="18" charset="0"/>
                          <a:sym typeface="Cambria"/>
                        </a:rPr>
                        <a:t>Câu</a:t>
                      </a:r>
                      <a:r>
                        <a:rPr lang="en-US" sz="3200" b="1" dirty="0">
                          <a:latin typeface="Times New Roman" panose="02020603050405020304" pitchFamily="18" charset="0"/>
                          <a:ea typeface="Cambria"/>
                          <a:cs typeface="Times New Roman" panose="02020603050405020304" pitchFamily="18" charset="0"/>
                          <a:sym typeface="Cambria"/>
                        </a:rPr>
                        <a:t> </a:t>
                      </a:r>
                      <a:endParaRPr sz="32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3200" b="1" dirty="0" err="1">
                          <a:latin typeface="Times New Roman" panose="02020603050405020304" pitchFamily="18" charset="0"/>
                          <a:ea typeface="Cambria"/>
                          <a:cs typeface="Times New Roman" panose="02020603050405020304" pitchFamily="18" charset="0"/>
                          <a:sym typeface="Cambria"/>
                        </a:rPr>
                        <a:t>Tác</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ea typeface="Cambria"/>
                          <a:cs typeface="Times New Roman" panose="02020603050405020304" pitchFamily="18" charset="0"/>
                          <a:sym typeface="Cambria"/>
                        </a:rPr>
                        <a:t>dụng</a:t>
                      </a:r>
                      <a:endParaRPr sz="32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4297882">
                <a:tc>
                  <a:txBody>
                    <a:bodyPr/>
                    <a:lstStyle/>
                    <a:p>
                      <a:pPr marL="0" marR="0" lvl="0" indent="0" algn="just" rtl="0">
                        <a:spcBef>
                          <a:spcPts val="0"/>
                        </a:spcBef>
                        <a:spcAft>
                          <a:spcPts val="0"/>
                        </a:spcAft>
                        <a:buClr>
                          <a:schemeClr val="dk1"/>
                        </a:buClr>
                        <a:buSzPts val="2000"/>
                        <a:buFont typeface="Cambria"/>
                        <a:buNone/>
                      </a:pPr>
                      <a:r>
                        <a:rPr lang="en-US" sz="3200" i="1" dirty="0">
                          <a:latin typeface="Times New Roman" panose="02020603050405020304" pitchFamily="18" charset="0"/>
                          <a:ea typeface="Cambria"/>
                          <a:cs typeface="Times New Roman" panose="02020603050405020304" pitchFamily="18" charset="0"/>
                          <a:sym typeface="Cambria"/>
                        </a:rPr>
                        <a:t>a) </a:t>
                      </a:r>
                      <a:r>
                        <a:rPr lang="en-US" sz="3200" i="1" dirty="0" err="1">
                          <a:latin typeface="Times New Roman" panose="02020603050405020304" pitchFamily="18" charset="0"/>
                          <a:ea typeface="Cambria"/>
                          <a:cs typeface="Times New Roman" panose="02020603050405020304" pitchFamily="18" charset="0"/>
                          <a:sym typeface="Cambria"/>
                        </a:rPr>
                        <a:t>Nhưng</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tôi</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chạm</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ngay</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vào</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một</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vật</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rắn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Tôi</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níu</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lấy</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nó</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Tôi</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cảm</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thấy</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mình</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được</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đưa</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lên</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mặt</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nước</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và</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dễ</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thở</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hơn</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Tôi</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ngất</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đi</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a:t>
                      </a:r>
                      <a:endParaRPr sz="3200" dirty="0">
                        <a:latin typeface="Times New Roman" panose="02020603050405020304" pitchFamily="18" charset="0"/>
                        <a:cs typeface="Times New Roman" panose="02020603050405020304" pitchFamily="18" charset="0"/>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Thể</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hiện</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lời</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nói</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bỏ</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dở</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ngập</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ngừng</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ngắt</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quãng</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a:t>
                      </a:r>
                      <a:endParaRPr sz="3200" dirty="0">
                        <a:solidFill>
                          <a:srgbClr val="002060"/>
                        </a:solidFill>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346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4D786-BD0A-E87B-F250-9F9A244E4B25}"/>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7C23E743-2F8D-2BFB-B362-C6FB4DD0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6999"/>
            <a:ext cx="6857999" cy="12191998"/>
          </a:xfrm>
          <a:prstGeom prst="rect">
            <a:avLst/>
          </a:prstGeom>
        </p:spPr>
      </p:pic>
      <p:graphicFrame>
        <p:nvGraphicFramePr>
          <p:cNvPr id="8" name="Google Shape;283;p18">
            <a:extLst>
              <a:ext uri="{FF2B5EF4-FFF2-40B4-BE49-F238E27FC236}">
                <a16:creationId xmlns:a16="http://schemas.microsoft.com/office/drawing/2014/main" id="{5E273BF2-C7B9-39BA-0FAB-65D3FDE41CB8}"/>
              </a:ext>
            </a:extLst>
          </p:cNvPr>
          <p:cNvGraphicFramePr/>
          <p:nvPr>
            <p:extLst>
              <p:ext uri="{D42A27DB-BD31-4B8C-83A1-F6EECF244321}">
                <p14:modId xmlns:p14="http://schemas.microsoft.com/office/powerpoint/2010/main" val="371573971"/>
              </p:ext>
            </p:extLst>
          </p:nvPr>
        </p:nvGraphicFramePr>
        <p:xfrm>
          <a:off x="787940" y="594350"/>
          <a:ext cx="10389143" cy="3674836"/>
        </p:xfrm>
        <a:graphic>
          <a:graphicData uri="http://schemas.openxmlformats.org/drawingml/2006/table">
            <a:tbl>
              <a:tblPr>
                <a:noFill/>
              </a:tblPr>
              <a:tblGrid>
                <a:gridCol w="7402890">
                  <a:extLst>
                    <a:ext uri="{9D8B030D-6E8A-4147-A177-3AD203B41FA5}">
                      <a16:colId xmlns:a16="http://schemas.microsoft.com/office/drawing/2014/main" val="20000"/>
                    </a:ext>
                  </a:extLst>
                </a:gridCol>
                <a:gridCol w="2986253">
                  <a:extLst>
                    <a:ext uri="{9D8B030D-6E8A-4147-A177-3AD203B41FA5}">
                      <a16:colId xmlns:a16="http://schemas.microsoft.com/office/drawing/2014/main" val="20001"/>
                    </a:ext>
                  </a:extLst>
                </a:gridCol>
              </a:tblGrid>
              <a:tr h="578878">
                <a:tc>
                  <a:txBody>
                    <a:bodyPr/>
                    <a:lstStyle/>
                    <a:p>
                      <a:pPr marL="0" marR="0" lvl="0" indent="0" algn="ctr" rtl="0">
                        <a:spcBef>
                          <a:spcPts val="0"/>
                        </a:spcBef>
                        <a:spcAft>
                          <a:spcPts val="0"/>
                        </a:spcAft>
                        <a:buNone/>
                      </a:pPr>
                      <a:r>
                        <a:rPr lang="en-US" sz="3200" b="1" dirty="0" err="1">
                          <a:latin typeface="Times New Roman" panose="02020603050405020304" pitchFamily="18" charset="0"/>
                          <a:ea typeface="Cambria"/>
                          <a:cs typeface="Times New Roman" panose="02020603050405020304" pitchFamily="18" charset="0"/>
                          <a:sym typeface="Cambria"/>
                        </a:rPr>
                        <a:t>Câu</a:t>
                      </a:r>
                      <a:r>
                        <a:rPr lang="en-US" sz="3200" b="1" dirty="0">
                          <a:latin typeface="Times New Roman" panose="02020603050405020304" pitchFamily="18" charset="0"/>
                          <a:ea typeface="Cambria"/>
                          <a:cs typeface="Times New Roman" panose="02020603050405020304" pitchFamily="18" charset="0"/>
                          <a:sym typeface="Cambria"/>
                        </a:rPr>
                        <a:t> </a:t>
                      </a:r>
                      <a:endParaRPr sz="32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3200" b="1" dirty="0" err="1">
                          <a:latin typeface="Times New Roman" panose="02020603050405020304" pitchFamily="18" charset="0"/>
                          <a:ea typeface="Cambria"/>
                          <a:cs typeface="Times New Roman" panose="02020603050405020304" pitchFamily="18" charset="0"/>
                          <a:sym typeface="Cambria"/>
                        </a:rPr>
                        <a:t>Tác</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ea typeface="Cambria"/>
                          <a:cs typeface="Times New Roman" panose="02020603050405020304" pitchFamily="18" charset="0"/>
                          <a:sym typeface="Cambria"/>
                        </a:rPr>
                        <a:t>dụng</a:t>
                      </a:r>
                      <a:endParaRPr sz="32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3095706">
                <a:tc>
                  <a:txBody>
                    <a:bodyPr/>
                    <a:lstStyle/>
                    <a:p>
                      <a:pPr marL="0" marR="0" lvl="0" indent="0" algn="just" rtl="0">
                        <a:spcBef>
                          <a:spcPts val="0"/>
                        </a:spcBef>
                        <a:spcAft>
                          <a:spcPts val="0"/>
                        </a:spcAft>
                        <a:buNone/>
                      </a:pPr>
                      <a:r>
                        <a:rPr lang="en-US" sz="3200" i="1" dirty="0">
                          <a:latin typeface="Times New Roman" panose="02020603050405020304" pitchFamily="18" charset="0"/>
                          <a:ea typeface="Cambria"/>
                          <a:cs typeface="Times New Roman" panose="02020603050405020304" pitchFamily="18" charset="0"/>
                          <a:sym typeface="Cambria"/>
                        </a:rPr>
                        <a:t>b)  </a:t>
                      </a:r>
                      <a:r>
                        <a:rPr lang="en-US" sz="3200" i="1" dirty="0" err="1">
                          <a:latin typeface="Times New Roman" panose="02020603050405020304" pitchFamily="18" charset="0"/>
                          <a:ea typeface="Cambria"/>
                          <a:cs typeface="Times New Roman" panose="02020603050405020304" pitchFamily="18" charset="0"/>
                          <a:sym typeface="Cambria"/>
                        </a:rPr>
                        <a:t>Chính</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chúng</a:t>
                      </a:r>
                      <a:r>
                        <a:rPr lang="en-US" sz="3200" i="1" dirty="0">
                          <a:latin typeface="Times New Roman" panose="02020603050405020304" pitchFamily="18" charset="0"/>
                          <a:ea typeface="Cambria"/>
                          <a:cs typeface="Times New Roman" panose="02020603050405020304" pitchFamily="18" charset="0"/>
                          <a:sym typeface="Cambria"/>
                        </a:rPr>
                        <a:t> ta </a:t>
                      </a:r>
                      <a:r>
                        <a:rPr lang="en-US" sz="3200" i="1" dirty="0" err="1">
                          <a:latin typeface="Times New Roman" panose="02020603050405020304" pitchFamily="18" charset="0"/>
                          <a:ea typeface="Cambria"/>
                          <a:cs typeface="Times New Roman" panose="02020603050405020304" pitchFamily="18" charset="0"/>
                          <a:sym typeface="Cambria"/>
                        </a:rPr>
                        <a:t>đã</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biết</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rõ</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hơn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ai</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hết</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tốc</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độ</a:t>
                      </a:r>
                      <a:r>
                        <a:rPr lang="en-US" sz="3200" i="1" dirty="0">
                          <a:latin typeface="Times New Roman" panose="02020603050405020304" pitchFamily="18" charset="0"/>
                          <a:ea typeface="Cambria"/>
                          <a:cs typeface="Times New Roman" panose="02020603050405020304" pitchFamily="18" charset="0"/>
                          <a:sym typeface="Cambria"/>
                        </a:rPr>
                        <a:t> con </a:t>
                      </a:r>
                      <a:r>
                        <a:rPr lang="en-US" sz="3200" i="1" dirty="0" err="1">
                          <a:latin typeface="Times New Roman" panose="02020603050405020304" pitchFamily="18" charset="0"/>
                          <a:ea typeface="Cambria"/>
                          <a:cs typeface="Times New Roman" panose="02020603050405020304" pitchFamily="18" charset="0"/>
                          <a:sym typeface="Cambria"/>
                        </a:rPr>
                        <a:t>tàu</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này</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Muốn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đạt</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tốc</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độ</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đó</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cần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có</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máy</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móc</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muốn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điều</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khiển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máy</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móc</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phải</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có</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thợ</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Từ</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đó</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tôi</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kết</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luận</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rằng</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chúng</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ta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đã</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thoát</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chết</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a:t>
                      </a:r>
                      <a:endParaRPr sz="3200" i="1" dirty="0">
                        <a:solidFill>
                          <a:srgbClr val="FF0000"/>
                        </a:solidFill>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r>
                        <a:rPr lang="en-US" sz="3200" dirty="0" err="1">
                          <a:solidFill>
                            <a:srgbClr val="002060"/>
                          </a:solidFill>
                          <a:latin typeface="Times New Roman" panose="02020603050405020304" pitchFamily="18" charset="0"/>
                          <a:ea typeface="Cambria"/>
                          <a:cs typeface="Times New Roman" panose="02020603050405020304" pitchFamily="18" charset="0"/>
                          <a:sym typeface="Wingdings" panose="05000000000000000000" pitchFamily="2" charset="2"/>
                        </a:rPr>
                        <a:t>Làm</a:t>
                      </a:r>
                      <a:r>
                        <a:rPr lang="en-US" sz="3200" dirty="0">
                          <a:solidFill>
                            <a:srgbClr val="002060"/>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giãn</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nhịp</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điệu</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câu</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văn</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và</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chuẩn</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bị</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cho</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sự</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xuất</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hiện</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của</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từ</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ngữ</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biểu</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thị</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nội</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dung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bất</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dirty="0" err="1">
                          <a:solidFill>
                            <a:srgbClr val="002060"/>
                          </a:solidFill>
                          <a:latin typeface="Times New Roman" panose="02020603050405020304" pitchFamily="18" charset="0"/>
                          <a:ea typeface="Cambria"/>
                          <a:cs typeface="Times New Roman" panose="02020603050405020304" pitchFamily="18" charset="0"/>
                          <a:sym typeface="Cambria"/>
                        </a:rPr>
                        <a:t>ngờ</a:t>
                      </a:r>
                      <a:r>
                        <a:rPr lang="en-US" sz="3200" dirty="0">
                          <a:solidFill>
                            <a:srgbClr val="002060"/>
                          </a:solidFill>
                          <a:latin typeface="Times New Roman" panose="02020603050405020304" pitchFamily="18" charset="0"/>
                          <a:ea typeface="Cambria"/>
                          <a:cs typeface="Times New Roman" panose="02020603050405020304" pitchFamily="18" charset="0"/>
                          <a:sym typeface="Cambria"/>
                        </a:rPr>
                        <a:t>.</a:t>
                      </a:r>
                      <a:endParaRPr sz="3200" dirty="0">
                        <a:solidFill>
                          <a:srgbClr val="002060"/>
                        </a:solidFill>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8937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60AA1-1EFE-421C-6500-3A51A5E66730}"/>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A2EBF12A-7407-50F7-5E07-BCB56915F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6999"/>
            <a:ext cx="6857999" cy="12191998"/>
          </a:xfrm>
          <a:prstGeom prst="rect">
            <a:avLst/>
          </a:prstGeom>
        </p:spPr>
      </p:pic>
      <p:graphicFrame>
        <p:nvGraphicFramePr>
          <p:cNvPr id="8" name="Google Shape;283;p18">
            <a:extLst>
              <a:ext uri="{FF2B5EF4-FFF2-40B4-BE49-F238E27FC236}">
                <a16:creationId xmlns:a16="http://schemas.microsoft.com/office/drawing/2014/main" id="{E7FAC6A2-2333-5419-E4EE-BBAC100F1C1C}"/>
              </a:ext>
            </a:extLst>
          </p:cNvPr>
          <p:cNvGraphicFramePr/>
          <p:nvPr>
            <p:extLst/>
          </p:nvPr>
        </p:nvGraphicFramePr>
        <p:xfrm>
          <a:off x="444228" y="365750"/>
          <a:ext cx="11303541" cy="6126500"/>
        </p:xfrm>
        <a:graphic>
          <a:graphicData uri="http://schemas.openxmlformats.org/drawingml/2006/table">
            <a:tbl>
              <a:tblPr>
                <a:noFill/>
              </a:tblPr>
              <a:tblGrid>
                <a:gridCol w="8054454">
                  <a:extLst>
                    <a:ext uri="{9D8B030D-6E8A-4147-A177-3AD203B41FA5}">
                      <a16:colId xmlns:a16="http://schemas.microsoft.com/office/drawing/2014/main" val="20000"/>
                    </a:ext>
                  </a:extLst>
                </a:gridCol>
                <a:gridCol w="3249087">
                  <a:extLst>
                    <a:ext uri="{9D8B030D-6E8A-4147-A177-3AD203B41FA5}">
                      <a16:colId xmlns:a16="http://schemas.microsoft.com/office/drawing/2014/main" val="20001"/>
                    </a:ext>
                  </a:extLst>
                </a:gridCol>
              </a:tblGrid>
              <a:tr h="534087">
                <a:tc>
                  <a:txBody>
                    <a:bodyPr/>
                    <a:lstStyle/>
                    <a:p>
                      <a:pPr marL="0" marR="0" lvl="0" indent="0" algn="ctr" rtl="0">
                        <a:spcBef>
                          <a:spcPts val="0"/>
                        </a:spcBef>
                        <a:spcAft>
                          <a:spcPts val="0"/>
                        </a:spcAft>
                        <a:buNone/>
                      </a:pPr>
                      <a:r>
                        <a:rPr lang="en-US" sz="3000" b="1" dirty="0" err="1">
                          <a:latin typeface="Times New Roman" panose="02020603050405020304" pitchFamily="18" charset="0"/>
                          <a:ea typeface="Cambria"/>
                          <a:cs typeface="Times New Roman" panose="02020603050405020304" pitchFamily="18" charset="0"/>
                          <a:sym typeface="Cambria"/>
                        </a:rPr>
                        <a:t>Câu</a:t>
                      </a:r>
                      <a:r>
                        <a:rPr lang="en-US" sz="3000" b="1" dirty="0">
                          <a:latin typeface="Times New Roman" panose="02020603050405020304" pitchFamily="18" charset="0"/>
                          <a:ea typeface="Cambria"/>
                          <a:cs typeface="Times New Roman" panose="02020603050405020304" pitchFamily="18" charset="0"/>
                          <a:sym typeface="Cambria"/>
                        </a:rPr>
                        <a:t> </a:t>
                      </a:r>
                      <a:endParaRPr sz="30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3000" b="1" dirty="0" err="1">
                          <a:latin typeface="Times New Roman" panose="02020603050405020304" pitchFamily="18" charset="0"/>
                          <a:ea typeface="Cambria"/>
                          <a:cs typeface="Times New Roman" panose="02020603050405020304" pitchFamily="18" charset="0"/>
                          <a:sym typeface="Cambria"/>
                        </a:rPr>
                        <a:t>Tác</a:t>
                      </a:r>
                      <a:r>
                        <a:rPr lang="en-US" sz="3000" b="1" dirty="0">
                          <a:latin typeface="Times New Roman" panose="02020603050405020304" pitchFamily="18" charset="0"/>
                          <a:ea typeface="Cambria"/>
                          <a:cs typeface="Times New Roman" panose="02020603050405020304" pitchFamily="18" charset="0"/>
                          <a:sym typeface="Cambria"/>
                        </a:rPr>
                        <a:t> </a:t>
                      </a:r>
                      <a:r>
                        <a:rPr lang="en-US" sz="3000" b="1" dirty="0" err="1">
                          <a:latin typeface="Times New Roman" panose="02020603050405020304" pitchFamily="18" charset="0"/>
                          <a:ea typeface="Cambria"/>
                          <a:cs typeface="Times New Roman" panose="02020603050405020304" pitchFamily="18" charset="0"/>
                          <a:sym typeface="Cambria"/>
                        </a:rPr>
                        <a:t>dụng</a:t>
                      </a:r>
                      <a:endParaRPr sz="30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3078726">
                <a:tc>
                  <a:txBody>
                    <a:bodyPr/>
                    <a:lstStyle/>
                    <a:p>
                      <a:pPr marL="0" marR="0" lvl="0" indent="0" algn="just" rtl="0">
                        <a:spcBef>
                          <a:spcPts val="0"/>
                        </a:spcBef>
                        <a:spcAft>
                          <a:spcPts val="0"/>
                        </a:spcAft>
                        <a:buNone/>
                      </a:pPr>
                      <a:r>
                        <a:rPr lang="en-US" sz="3000" i="1" dirty="0">
                          <a:latin typeface="Times New Roman" panose="02020603050405020304" pitchFamily="18" charset="0"/>
                          <a:ea typeface="Cambria"/>
                          <a:cs typeface="Times New Roman" panose="02020603050405020304" pitchFamily="18" charset="0"/>
                          <a:sym typeface="Cambria"/>
                        </a:rPr>
                        <a:t>c) </a:t>
                      </a:r>
                      <a:r>
                        <a:rPr lang="en-US" sz="3000" i="1" dirty="0" err="1">
                          <a:latin typeface="Times New Roman" panose="02020603050405020304" pitchFamily="18" charset="0"/>
                          <a:ea typeface="Cambria"/>
                          <a:cs typeface="Times New Roman" panose="02020603050405020304" pitchFamily="18" charset="0"/>
                          <a:sym typeface="Cambria"/>
                        </a:rPr>
                        <a:t>Chúng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tôi</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lần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mò</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từng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ngóc</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ngách</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từ</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điện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thờ</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thần</a:t>
                      </a:r>
                      <a:r>
                        <a:rPr lang="en-US" sz="3000" i="1" dirty="0">
                          <a:latin typeface="Times New Roman" panose="02020603050405020304" pitchFamily="18" charset="0"/>
                          <a:ea typeface="Cambria"/>
                          <a:cs typeface="Times New Roman" panose="02020603050405020304" pitchFamily="18" charset="0"/>
                          <a:sym typeface="Cambria"/>
                        </a:rPr>
                        <a:t> A-</a:t>
                      </a:r>
                      <a:r>
                        <a:rPr lang="en-US" sz="3000" i="1" dirty="0" err="1">
                          <a:latin typeface="Times New Roman" panose="02020603050405020304" pitchFamily="18" charset="0"/>
                          <a:ea typeface="Cambria"/>
                          <a:cs typeface="Times New Roman" panose="02020603050405020304" pitchFamily="18" charset="0"/>
                          <a:sym typeface="Cambria"/>
                        </a:rPr>
                        <a:t>pô</a:t>
                      </a:r>
                      <a:r>
                        <a:rPr lang="en-US" sz="3000" i="1" dirty="0">
                          <a:latin typeface="Times New Roman" panose="02020603050405020304" pitchFamily="18" charset="0"/>
                          <a:ea typeface="Cambria"/>
                          <a:cs typeface="Times New Roman" panose="02020603050405020304" pitchFamily="18" charset="0"/>
                          <a:sym typeface="Cambria"/>
                        </a:rPr>
                        <a:t>-</a:t>
                      </a:r>
                      <a:r>
                        <a:rPr lang="en-US" sz="3000" i="1" dirty="0" err="1">
                          <a:latin typeface="Times New Roman" panose="02020603050405020304" pitchFamily="18" charset="0"/>
                          <a:ea typeface="Cambria"/>
                          <a:cs typeface="Times New Roman" panose="02020603050405020304" pitchFamily="18" charset="0"/>
                          <a:sym typeface="Cambria"/>
                        </a:rPr>
                        <a:t>lô</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đến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thánh</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đường</a:t>
                      </a:r>
                      <a:r>
                        <a:rPr lang="en-US" sz="3000" i="1" dirty="0">
                          <a:latin typeface="Times New Roman" panose="02020603050405020304" pitchFamily="18" charset="0"/>
                          <a:ea typeface="Cambria"/>
                          <a:cs typeface="Times New Roman" panose="02020603050405020304" pitchFamily="18" charset="0"/>
                          <a:sym typeface="Cambria"/>
                        </a:rPr>
                        <a:t> A-then-</a:t>
                      </a:r>
                      <a:r>
                        <a:rPr lang="en-US" sz="3000" i="1" dirty="0" err="1">
                          <a:latin typeface="Times New Roman" panose="02020603050405020304" pitchFamily="18" charset="0"/>
                          <a:ea typeface="Cambria"/>
                          <a:cs typeface="Times New Roman" panose="02020603050405020304" pitchFamily="18" charset="0"/>
                          <a:sym typeface="Cambria"/>
                        </a:rPr>
                        <a:t>na</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Pờ</a:t>
                      </a:r>
                      <a:r>
                        <a:rPr lang="en-US" sz="3000" i="1" dirty="0">
                          <a:latin typeface="Times New Roman" panose="02020603050405020304" pitchFamily="18" charset="0"/>
                          <a:ea typeface="Cambria"/>
                          <a:cs typeface="Times New Roman" panose="02020603050405020304" pitchFamily="18" charset="0"/>
                          <a:sym typeface="Cambria"/>
                        </a:rPr>
                        <a:t>-</a:t>
                      </a:r>
                      <a:r>
                        <a:rPr lang="en-US" sz="3000" i="1" dirty="0" err="1">
                          <a:latin typeface="Times New Roman" panose="02020603050405020304" pitchFamily="18" charset="0"/>
                          <a:ea typeface="Cambria"/>
                          <a:cs typeface="Times New Roman" panose="02020603050405020304" pitchFamily="18" charset="0"/>
                          <a:sym typeface="Cambria"/>
                        </a:rPr>
                        <a:t>rô</a:t>
                      </a:r>
                      <a:r>
                        <a:rPr lang="en-US" sz="3000" i="1" dirty="0">
                          <a:latin typeface="Times New Roman" panose="02020603050405020304" pitchFamily="18" charset="0"/>
                          <a:ea typeface="Cambria"/>
                          <a:cs typeface="Times New Roman" panose="02020603050405020304" pitchFamily="18" charset="0"/>
                          <a:sym typeface="Cambria"/>
                        </a:rPr>
                        <a:t>-</a:t>
                      </a:r>
                      <a:r>
                        <a:rPr lang="en-US" sz="3000" i="1" dirty="0" err="1">
                          <a:latin typeface="Times New Roman" panose="02020603050405020304" pitchFamily="18" charset="0"/>
                          <a:ea typeface="Cambria"/>
                          <a:cs typeface="Times New Roman" panose="02020603050405020304" pitchFamily="18" charset="0"/>
                          <a:sym typeface="Cambria"/>
                        </a:rPr>
                        <a:t>nai</a:t>
                      </a:r>
                      <a:r>
                        <a:rPr lang="en-US" sz="3000" i="1" dirty="0">
                          <a:latin typeface="Times New Roman" panose="02020603050405020304" pitchFamily="18" charset="0"/>
                          <a:ea typeface="Cambria"/>
                          <a:cs typeface="Times New Roman" panose="02020603050405020304" pitchFamily="18" charset="0"/>
                          <a:sym typeface="Cambria"/>
                        </a:rPr>
                        <a:t>-a, </a:t>
                      </a:r>
                      <a:r>
                        <a:rPr lang="en-US" sz="3000" i="1" dirty="0" err="1">
                          <a:latin typeface="Times New Roman" panose="02020603050405020304" pitchFamily="18" charset="0"/>
                          <a:ea typeface="Cambria"/>
                          <a:cs typeface="Times New Roman" panose="02020603050405020304" pitchFamily="18" charset="0"/>
                          <a:sym typeface="Cambria"/>
                        </a:rPr>
                        <a:t>thậm</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chí</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không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bỏ</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sót</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những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vết</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tích</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còn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lại</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của</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đấu</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trường</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rạp</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hát</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a:t>
                      </a:r>
                      <a:r>
                        <a:rPr lang="en-US" sz="3000" b="1" i="0" dirty="0">
                          <a:solidFill>
                            <a:schemeClr val="tx1"/>
                          </a:solidFill>
                          <a:latin typeface="Times New Roman" panose="02020603050405020304" pitchFamily="18" charset="0"/>
                          <a:ea typeface="Cambria"/>
                          <a:cs typeface="Times New Roman" panose="02020603050405020304" pitchFamily="18" charset="0"/>
                          <a:sym typeface="Cambria"/>
                        </a:rPr>
                        <a:t>(1)</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bên</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bờ</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suối</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Cát-xta-líc</a:t>
                      </a:r>
                      <a:r>
                        <a:rPr lang="en-US" sz="3000" i="1" dirty="0">
                          <a:latin typeface="Times New Roman" panose="02020603050405020304" pitchFamily="18" charset="0"/>
                          <a:ea typeface="Cambria"/>
                          <a:cs typeface="Times New Roman" panose="02020603050405020304" pitchFamily="18" charset="0"/>
                          <a:sym typeface="Cambria"/>
                        </a:rPr>
                        <a:t>.</a:t>
                      </a:r>
                      <a:endParaRPr sz="30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000"/>
                        <a:buFont typeface="Cambria"/>
                        <a:buNone/>
                      </a:pPr>
                      <a:r>
                        <a:rPr lang="en-US" sz="3000" i="1" dirty="0">
                          <a:latin typeface="Times New Roman" panose="02020603050405020304" pitchFamily="18" charset="0"/>
                          <a:ea typeface="Cambria"/>
                          <a:cs typeface="Times New Roman" panose="02020603050405020304" pitchFamily="18" charset="0"/>
                          <a:sym typeface="Cambria"/>
                        </a:rPr>
                        <a:t> - </a:t>
                      </a:r>
                      <a:r>
                        <a:rPr lang="en-US" sz="3000" i="1" dirty="0" err="1">
                          <a:latin typeface="Times New Roman" panose="02020603050405020304" pitchFamily="18" charset="0"/>
                          <a:ea typeface="Cambria"/>
                          <a:cs typeface="Times New Roman" panose="02020603050405020304" pitchFamily="18" charset="0"/>
                          <a:sym typeface="Cambria"/>
                        </a:rPr>
                        <a:t>Tớ</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nghĩ</a:t>
                      </a:r>
                      <a:r>
                        <a:rPr lang="en-US" sz="3000" i="1" dirty="0">
                          <a:latin typeface="Times New Roman" panose="02020603050405020304" pitchFamily="18" charset="0"/>
                          <a:ea typeface="Cambria"/>
                          <a:cs typeface="Times New Roman" panose="02020603050405020304" pitchFamily="18" charset="0"/>
                          <a:sym typeface="Cambria"/>
                        </a:rPr>
                        <a:t> ta </a:t>
                      </a:r>
                      <a:r>
                        <a:rPr lang="en-US" sz="3000" i="1" dirty="0" err="1">
                          <a:latin typeface="Times New Roman" panose="02020603050405020304" pitchFamily="18" charset="0"/>
                          <a:ea typeface="Cambria"/>
                          <a:cs typeface="Times New Roman" panose="02020603050405020304" pitchFamily="18" charset="0"/>
                          <a:sym typeface="Cambria"/>
                        </a:rPr>
                        <a:t>nên</a:t>
                      </a:r>
                      <a:r>
                        <a:rPr lang="en-US" sz="3000" i="1" dirty="0">
                          <a:latin typeface="Times New Roman" panose="02020603050405020304" pitchFamily="18" charset="0"/>
                          <a:ea typeface="Cambria"/>
                          <a:cs typeface="Times New Roman" panose="02020603050405020304" pitchFamily="18" charset="0"/>
                          <a:sym typeface="Cambria"/>
                        </a:rPr>
                        <a:t> quay </a:t>
                      </a:r>
                      <a:r>
                        <a:rPr lang="en-US" sz="3000" i="1" dirty="0" err="1">
                          <a:latin typeface="Times New Roman" panose="02020603050405020304" pitchFamily="18" charset="0"/>
                          <a:ea typeface="Cambria"/>
                          <a:cs typeface="Times New Roman" panose="02020603050405020304" pitchFamily="18" charset="0"/>
                          <a:sym typeface="Cambria"/>
                        </a:rPr>
                        <a:t>lại</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điện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thờ</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thần</a:t>
                      </a:r>
                      <a:r>
                        <a:rPr lang="en-US" sz="3000" i="1" dirty="0">
                          <a:latin typeface="Times New Roman" panose="02020603050405020304" pitchFamily="18" charset="0"/>
                          <a:ea typeface="Cambria"/>
                          <a:cs typeface="Times New Roman" panose="02020603050405020304" pitchFamily="18" charset="0"/>
                          <a:sym typeface="Cambria"/>
                        </a:rPr>
                        <a:t> A-</a:t>
                      </a:r>
                      <a:r>
                        <a:rPr lang="en-US" sz="3000" i="1" dirty="0" err="1">
                          <a:latin typeface="Times New Roman" panose="02020603050405020304" pitchFamily="18" charset="0"/>
                          <a:ea typeface="Cambria"/>
                          <a:cs typeface="Times New Roman" panose="02020603050405020304" pitchFamily="18" charset="0"/>
                          <a:sym typeface="Cambria"/>
                        </a:rPr>
                        <a:t>pô</a:t>
                      </a:r>
                      <a:r>
                        <a:rPr lang="en-US" sz="3000" i="1" dirty="0">
                          <a:latin typeface="Times New Roman" panose="02020603050405020304" pitchFamily="18" charset="0"/>
                          <a:ea typeface="Cambria"/>
                          <a:cs typeface="Times New Roman" panose="02020603050405020304" pitchFamily="18" charset="0"/>
                          <a:sym typeface="Cambria"/>
                        </a:rPr>
                        <a:t>-</a:t>
                      </a:r>
                      <a:r>
                        <a:rPr lang="en-US" sz="3000" i="1" dirty="0" err="1">
                          <a:latin typeface="Times New Roman" panose="02020603050405020304" pitchFamily="18" charset="0"/>
                          <a:ea typeface="Cambria"/>
                          <a:cs typeface="Times New Roman" panose="02020603050405020304" pitchFamily="18" charset="0"/>
                          <a:sym typeface="Cambria"/>
                        </a:rPr>
                        <a:t>lô</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vì</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trong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câu</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đố</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có</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nhắc</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đến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vị</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thần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đội</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vòng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nguyệt</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quế</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và</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nhấn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mạnh</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rằng</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chúng</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ta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cần</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phải</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bày</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tỏ</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lòng</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thành</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kính</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a:t>
                      </a:r>
                      <a:r>
                        <a:rPr lang="en-US" sz="3000" b="1" i="0" dirty="0">
                          <a:solidFill>
                            <a:schemeClr val="tx1"/>
                          </a:solidFill>
                          <a:latin typeface="Times New Roman" panose="02020603050405020304" pitchFamily="18" charset="0"/>
                          <a:ea typeface="Cambria"/>
                          <a:cs typeface="Times New Roman" panose="02020603050405020304" pitchFamily="18" charset="0"/>
                          <a:sym typeface="Cambria"/>
                        </a:rPr>
                        <a:t>(2) -</a:t>
                      </a:r>
                      <a:r>
                        <a:rPr lang="en-US" sz="3000" b="1" i="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Tôi</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kết</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luận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sau</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khi</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đã</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kiểm</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tra</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một</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vòng</a:t>
                      </a:r>
                      <a:r>
                        <a:rPr lang="en-US" sz="3000" i="1" dirty="0">
                          <a:latin typeface="Times New Roman" panose="02020603050405020304" pitchFamily="18" charset="0"/>
                          <a:ea typeface="Cambria"/>
                          <a:cs typeface="Times New Roman" panose="02020603050405020304" pitchFamily="18" charset="0"/>
                          <a:sym typeface="Cambria"/>
                        </a:rPr>
                        <a:t>.</a:t>
                      </a:r>
                      <a:endParaRPr sz="30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000"/>
                        <a:buFont typeface="Cambria"/>
                        <a:buNone/>
                      </a:pPr>
                      <a:r>
                        <a:rPr lang="en-US" sz="3000" i="1" dirty="0">
                          <a:latin typeface="Times New Roman" panose="02020603050405020304" pitchFamily="18" charset="0"/>
                          <a:ea typeface="Cambria"/>
                          <a:cs typeface="Times New Roman" panose="02020603050405020304" pitchFamily="18" charset="0"/>
                          <a:sym typeface="Cambria"/>
                        </a:rPr>
                        <a:t> - </a:t>
                      </a:r>
                      <a:r>
                        <a:rPr lang="en-US" sz="3000" i="1" dirty="0" err="1">
                          <a:latin typeface="Times New Roman" panose="02020603050405020304" pitchFamily="18" charset="0"/>
                          <a:ea typeface="Cambria"/>
                          <a:cs typeface="Times New Roman" panose="02020603050405020304" pitchFamily="18" charset="0"/>
                          <a:sym typeface="Cambria"/>
                        </a:rPr>
                        <a:t>Có</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lí</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Nhưng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mà</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cái</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khoản</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bày</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tỏ</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lòng</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thành</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kính</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latin typeface="Times New Roman" panose="02020603050405020304" pitchFamily="18" charset="0"/>
                          <a:ea typeface="Cambria"/>
                          <a:cs typeface="Times New Roman" panose="02020603050405020304" pitchFamily="18" charset="0"/>
                          <a:sym typeface="Cambria"/>
                        </a:rPr>
                        <a:t>ấy</a:t>
                      </a:r>
                      <a:r>
                        <a:rPr lang="en-US" sz="3000" i="1" dirty="0">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cậu</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bày</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tỏ</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đi</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000" i="1" dirty="0" err="1">
                          <a:solidFill>
                            <a:srgbClr val="FF0000"/>
                          </a:solidFill>
                          <a:latin typeface="Times New Roman" panose="02020603050405020304" pitchFamily="18" charset="0"/>
                          <a:ea typeface="Cambria"/>
                          <a:cs typeface="Times New Roman" panose="02020603050405020304" pitchFamily="18" charset="0"/>
                          <a:sym typeface="Cambria"/>
                        </a:rPr>
                        <a:t>nhé</a:t>
                      </a:r>
                      <a:r>
                        <a:rPr lang="en-US" sz="3000" i="1" dirty="0">
                          <a:solidFill>
                            <a:srgbClr val="FF0000"/>
                          </a:solidFill>
                          <a:latin typeface="Times New Roman" panose="02020603050405020304" pitchFamily="18" charset="0"/>
                          <a:ea typeface="Cambria"/>
                          <a:cs typeface="Times New Roman" panose="02020603050405020304" pitchFamily="18" charset="0"/>
                          <a:sym typeface="Cambria"/>
                        </a:rPr>
                        <a:t>…</a:t>
                      </a:r>
                      <a:r>
                        <a:rPr lang="en-US" sz="3000" b="1" i="0" dirty="0">
                          <a:solidFill>
                            <a:schemeClr val="tx1"/>
                          </a:solidFill>
                          <a:latin typeface="Times New Roman" panose="02020603050405020304" pitchFamily="18" charset="0"/>
                          <a:ea typeface="Cambria"/>
                          <a:cs typeface="Times New Roman" panose="02020603050405020304" pitchFamily="18" charset="0"/>
                          <a:sym typeface="Cambria"/>
                        </a:rPr>
                        <a:t>(3)</a:t>
                      </a:r>
                      <a:endParaRPr sz="3000" b="1" i="0" dirty="0">
                        <a:latin typeface="Times New Roman" panose="02020603050405020304" pitchFamily="18" charset="0"/>
                        <a:cs typeface="Times New Roman" panose="02020603050405020304" pitchFamily="18" charset="0"/>
                      </a:endParaRP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r>
                        <a:rPr lang="en-US" sz="3000" b="0" i="0"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3000" b="1" i="0" dirty="0">
                          <a:solidFill>
                            <a:srgbClr val="002060"/>
                          </a:solidFill>
                          <a:latin typeface="Times New Roman" panose="02020603050405020304" pitchFamily="18" charset="0"/>
                          <a:ea typeface="Cambria"/>
                          <a:cs typeface="Times New Roman" panose="02020603050405020304" pitchFamily="18" charset="0"/>
                          <a:sym typeface="Cambria"/>
                        </a:rPr>
                        <a:t>(1)</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Còn</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nhiều</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sự</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vật</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hiện</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tượng</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chưa</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được</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liệt</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kê</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hết</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a:t>
                      </a:r>
                      <a:endParaRPr sz="3000" dirty="0">
                        <a:solidFill>
                          <a:srgbClr val="002060"/>
                        </a:solidFill>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endParaRPr lang="en-US" sz="3000" b="0" i="0" dirty="0">
                        <a:solidFill>
                          <a:srgbClr val="002060"/>
                        </a:solidFill>
                        <a:latin typeface="Times New Roman" panose="02020603050405020304" pitchFamily="18" charset="0"/>
                        <a:ea typeface="Cambria"/>
                        <a:cs typeface="Times New Roman" panose="02020603050405020304" pitchFamily="18" charset="0"/>
                        <a:sym typeface="Cambria"/>
                      </a:endParaRPr>
                    </a:p>
                    <a:p>
                      <a:pPr marL="0" marR="0" lvl="0" indent="0" algn="just" rtl="0">
                        <a:spcBef>
                          <a:spcPts val="0"/>
                        </a:spcBef>
                        <a:spcAft>
                          <a:spcPts val="0"/>
                        </a:spcAft>
                        <a:buNone/>
                      </a:pP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1" i="0" dirty="0">
                          <a:solidFill>
                            <a:srgbClr val="002060"/>
                          </a:solidFill>
                          <a:latin typeface="Times New Roman" panose="02020603050405020304" pitchFamily="18" charset="0"/>
                          <a:ea typeface="Cambria"/>
                          <a:cs typeface="Times New Roman" panose="02020603050405020304" pitchFamily="18" charset="0"/>
                          <a:sym typeface="Cambria"/>
                        </a:rPr>
                        <a:t>(2)</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Lời</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nói</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bỏ</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dở</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ngập</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ngừng</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ngắt</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quãng</a:t>
                      </a:r>
                      <a:endParaRPr sz="3000" dirty="0">
                        <a:solidFill>
                          <a:srgbClr val="002060"/>
                        </a:solidFill>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endParaRPr lang="en-US" sz="3000" b="0" i="0" dirty="0">
                        <a:solidFill>
                          <a:srgbClr val="002060"/>
                        </a:solidFill>
                        <a:latin typeface="Times New Roman" panose="02020603050405020304" pitchFamily="18" charset="0"/>
                        <a:ea typeface="Cambria"/>
                        <a:cs typeface="Times New Roman" panose="02020603050405020304" pitchFamily="18" charset="0"/>
                        <a:sym typeface="Cambria"/>
                      </a:endParaRPr>
                    </a:p>
                    <a:p>
                      <a:pPr marL="0" marR="0" lvl="0" indent="0" algn="just" rtl="0">
                        <a:spcBef>
                          <a:spcPts val="0"/>
                        </a:spcBef>
                        <a:spcAft>
                          <a:spcPts val="0"/>
                        </a:spcAft>
                        <a:buNone/>
                      </a:pP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1" i="0" dirty="0">
                          <a:solidFill>
                            <a:srgbClr val="002060"/>
                          </a:solidFill>
                          <a:latin typeface="Times New Roman" panose="02020603050405020304" pitchFamily="18" charset="0"/>
                          <a:ea typeface="Cambria"/>
                          <a:cs typeface="Times New Roman" panose="02020603050405020304" pitchFamily="18" charset="0"/>
                          <a:sym typeface="Cambria"/>
                        </a:rPr>
                        <a:t>(3)</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Lời</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nói</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bỏ</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dở</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ngập</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ngừng</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ngắt</a:t>
                      </a:r>
                      <a:r>
                        <a:rPr lang="en-US" sz="3000" b="0" i="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000" b="0" i="0" dirty="0" err="1">
                          <a:solidFill>
                            <a:srgbClr val="002060"/>
                          </a:solidFill>
                          <a:latin typeface="Times New Roman" panose="02020603050405020304" pitchFamily="18" charset="0"/>
                          <a:ea typeface="Cambria"/>
                          <a:cs typeface="Times New Roman" panose="02020603050405020304" pitchFamily="18" charset="0"/>
                          <a:sym typeface="Cambria"/>
                        </a:rPr>
                        <a:t>quãng</a:t>
                      </a:r>
                      <a:endParaRPr sz="3000" dirty="0">
                        <a:solidFill>
                          <a:srgbClr val="002060"/>
                        </a:solidFill>
                        <a:latin typeface="Times New Roman" panose="02020603050405020304" pitchFamily="18" charset="0"/>
                        <a:cs typeface="Times New Roman" panose="02020603050405020304" pitchFamily="18" charset="0"/>
                      </a:endParaRP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2218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 name="Picture 1"/>
          <p:cNvPicPr>
            <a:picLocks noChangeAspect="1"/>
          </p:cNvPicPr>
          <p:nvPr/>
        </p:nvPicPr>
        <p:blipFill>
          <a:blip r:embed="rId4"/>
          <a:stretch>
            <a:fillRect/>
          </a:stretch>
        </p:blipFill>
        <p:spPr>
          <a:xfrm>
            <a:off x="3689137" y="645856"/>
            <a:ext cx="4033137" cy="1440937"/>
          </a:xfrm>
          <a:prstGeom prst="rect">
            <a:avLst/>
          </a:prstGeom>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6661" y="2076557"/>
            <a:ext cx="3583855" cy="3791087"/>
          </a:xfrm>
          <a:prstGeom prst="rect">
            <a:avLst/>
          </a:prstGeom>
        </p:spPr>
      </p:pic>
      <p:pic>
        <p:nvPicPr>
          <p:cNvPr id="11" name="Google Shape;211;p12"/>
          <p:cNvPicPr preferRelativeResize="0"/>
          <p:nvPr/>
        </p:nvPicPr>
        <p:blipFill rotWithShape="1">
          <a:blip r:embed="rId7">
            <a:alphaModFix/>
          </a:blip>
          <a:srcRect/>
          <a:stretch/>
        </p:blipFill>
        <p:spPr>
          <a:xfrm>
            <a:off x="1014396" y="2214725"/>
            <a:ext cx="3268384" cy="3356348"/>
          </a:xfrm>
          <a:prstGeom prst="ellipse">
            <a:avLst/>
          </a:prstGeom>
          <a:ln>
            <a:noFill/>
          </a:ln>
          <a:effectLst>
            <a:softEdge rad="112500"/>
          </a:effectLst>
        </p:spPr>
      </p:pic>
      <p:sp>
        <p:nvSpPr>
          <p:cNvPr id="14" name="Google Shape;291;p19"/>
          <p:cNvSpPr/>
          <p:nvPr/>
        </p:nvSpPr>
        <p:spPr>
          <a:xfrm>
            <a:off x="4440515" y="2018697"/>
            <a:ext cx="6894824" cy="4524275"/>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Dấu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chấm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lửng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có</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công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dụng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làm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giãn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nhịp</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điệu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câu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văn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chuẩn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bị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cho</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sư</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xuất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hiện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của</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một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từ</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ngữ</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biểu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thị</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nội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dung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hài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hước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trong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văn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bản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Đường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vào</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trung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tâm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vũ</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trụ</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p>
          <a:p>
            <a:pPr algn="just">
              <a:buClr>
                <a:srgbClr val="000000"/>
              </a:buClr>
              <a:buFont typeface="Arial"/>
              <a:buNone/>
            </a:pP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Chẳng</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qua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chỉ</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là</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cái</a:t>
            </a:r>
            <a:r>
              <a:rPr lang="en-US" sz="3200" b="1" i="1" kern="0" dirty="0">
                <a:solidFill>
                  <a:srgbClr val="002060"/>
                </a:solidFill>
                <a:latin typeface="Times New Roman" panose="02020603050405020304" pitchFamily="18" charset="0"/>
                <a:ea typeface="Cambria"/>
                <a:cs typeface="Times New Roman" panose="02020603050405020304" pitchFamily="18" charset="0"/>
                <a:sym typeface="Cambria"/>
              </a:rPr>
              <a:t>…</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ổ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voi</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thôi</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mà</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Ai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bảo</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có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người</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mắt</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toét</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Tôi</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kern="0" dirty="0" err="1">
                <a:solidFill>
                  <a:srgbClr val="FF0000"/>
                </a:solidFill>
                <a:latin typeface="Times New Roman" panose="02020603050405020304" pitchFamily="18" charset="0"/>
                <a:ea typeface="Cambria"/>
                <a:cs typeface="Times New Roman" panose="02020603050405020304" pitchFamily="18" charset="0"/>
                <a:sym typeface="Cambria"/>
              </a:rPr>
              <a:t>khích</a:t>
            </a:r>
            <a:r>
              <a:rPr lang="en-US" sz="3200" i="1" kern="0" dirty="0">
                <a:solidFill>
                  <a:srgbClr val="FF0000"/>
                </a:solidFill>
                <a:latin typeface="Times New Roman" panose="02020603050405020304" pitchFamily="18" charset="0"/>
                <a:ea typeface="Cambria"/>
                <a:cs typeface="Times New Roman" panose="02020603050405020304" pitchFamily="18" charset="0"/>
                <a:sym typeface="Cambria"/>
              </a:rPr>
              <a:t>”</a:t>
            </a:r>
            <a:endParaRPr sz="1400" i="1" kern="0" dirty="0">
              <a:solidFill>
                <a:srgbClr val="FF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253574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1332617"/>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 name="Picture 1"/>
          <p:cNvPicPr>
            <a:picLocks noChangeAspect="1"/>
          </p:cNvPicPr>
          <p:nvPr/>
        </p:nvPicPr>
        <p:blipFill>
          <a:blip r:embed="rId4"/>
          <a:stretch>
            <a:fillRect/>
          </a:stretch>
        </p:blipFill>
        <p:spPr>
          <a:xfrm>
            <a:off x="2123411" y="44656"/>
            <a:ext cx="4147732" cy="1481879"/>
          </a:xfrm>
          <a:prstGeom prst="rect">
            <a:avLst/>
          </a:prstGeom>
        </p:spPr>
      </p:pic>
      <p:graphicFrame>
        <p:nvGraphicFramePr>
          <p:cNvPr id="9" name="Google Shape;296;p20"/>
          <p:cNvGraphicFramePr/>
          <p:nvPr>
            <p:extLst/>
          </p:nvPr>
        </p:nvGraphicFramePr>
        <p:xfrm>
          <a:off x="107004" y="1214016"/>
          <a:ext cx="12013659" cy="5378148"/>
        </p:xfrm>
        <a:graphic>
          <a:graphicData uri="http://schemas.openxmlformats.org/drawingml/2006/table">
            <a:tbl>
              <a:tblPr>
                <a:noFill/>
              </a:tblPr>
              <a:tblGrid>
                <a:gridCol w="5000017">
                  <a:extLst>
                    <a:ext uri="{9D8B030D-6E8A-4147-A177-3AD203B41FA5}">
                      <a16:colId xmlns:a16="http://schemas.microsoft.com/office/drawing/2014/main" val="20000"/>
                    </a:ext>
                  </a:extLst>
                </a:gridCol>
                <a:gridCol w="7013642">
                  <a:extLst>
                    <a:ext uri="{9D8B030D-6E8A-4147-A177-3AD203B41FA5}">
                      <a16:colId xmlns:a16="http://schemas.microsoft.com/office/drawing/2014/main" val="20001"/>
                    </a:ext>
                  </a:extLst>
                </a:gridCol>
              </a:tblGrid>
              <a:tr h="563675">
                <a:tc>
                  <a:txBody>
                    <a:bodyPr/>
                    <a:lstStyle/>
                    <a:p>
                      <a:pPr marL="0" marR="0" lvl="0" indent="0" algn="ctr" rtl="0">
                        <a:spcBef>
                          <a:spcPts val="0"/>
                        </a:spcBef>
                        <a:spcAft>
                          <a:spcPts val="0"/>
                        </a:spcAft>
                        <a:buNone/>
                      </a:pPr>
                      <a:r>
                        <a:rPr lang="en-US" sz="3200" b="1" dirty="0" err="1">
                          <a:latin typeface="Times New Roman" panose="02020603050405020304" pitchFamily="18" charset="0"/>
                          <a:ea typeface="Cambria"/>
                          <a:cs typeface="Times New Roman" panose="02020603050405020304" pitchFamily="18" charset="0"/>
                          <a:sym typeface="Cambria"/>
                        </a:rPr>
                        <a:t>Câu</a:t>
                      </a:r>
                      <a:endParaRPr sz="32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3200" b="1" dirty="0" err="1">
                          <a:latin typeface="Times New Roman" panose="02020603050405020304" pitchFamily="18" charset="0"/>
                          <a:ea typeface="Cambria"/>
                          <a:cs typeface="Times New Roman" panose="02020603050405020304" pitchFamily="18" charset="0"/>
                          <a:sym typeface="Cambria"/>
                        </a:rPr>
                        <a:t>Tác</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ea typeface="Cambria"/>
                          <a:cs typeface="Times New Roman" panose="02020603050405020304" pitchFamily="18" charset="0"/>
                          <a:sym typeface="Cambria"/>
                        </a:rPr>
                        <a:t>dụng</a:t>
                      </a:r>
                      <a:r>
                        <a:rPr lang="en-US" sz="3200" b="1" dirty="0">
                          <a:latin typeface="Times New Roman" panose="02020603050405020304" pitchFamily="18" charset="0"/>
                          <a:ea typeface="Cambria"/>
                          <a:cs typeface="Times New Roman" panose="02020603050405020304" pitchFamily="18" charset="0"/>
                          <a:sym typeface="Cambria"/>
                        </a:rPr>
                        <a:t> </a:t>
                      </a:r>
                      <a:endParaRPr sz="3200" b="1"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1621601">
                <a:tc>
                  <a:txBody>
                    <a:bodyPr/>
                    <a:lstStyle/>
                    <a:p>
                      <a:pPr marL="0" marR="0" lvl="0" indent="0" algn="just" rtl="0">
                        <a:spcBef>
                          <a:spcPts val="0"/>
                        </a:spcBef>
                        <a:spcAft>
                          <a:spcPts val="0"/>
                        </a:spcAft>
                        <a:buClr>
                          <a:schemeClr val="dk1"/>
                        </a:buClr>
                        <a:buSzPts val="2400"/>
                        <a:buFont typeface="Cambria"/>
                        <a:buNone/>
                      </a:pPr>
                      <a:r>
                        <a:rPr lang="en-US" sz="3200" i="1" dirty="0">
                          <a:latin typeface="Times New Roman" panose="02020603050405020304" pitchFamily="18" charset="0"/>
                          <a:ea typeface="Cambria"/>
                          <a:cs typeface="Times New Roman" panose="02020603050405020304" pitchFamily="18" charset="0"/>
                          <a:sym typeface="Cambria"/>
                        </a:rPr>
                        <a:t>a) </a:t>
                      </a:r>
                      <a:r>
                        <a:rPr lang="en-US" sz="3200" i="1" dirty="0" err="1">
                          <a:latin typeface="Times New Roman" panose="02020603050405020304" pitchFamily="18" charset="0"/>
                          <a:ea typeface="Cambria"/>
                          <a:cs typeface="Times New Roman" panose="02020603050405020304" pitchFamily="18" charset="0"/>
                          <a:sym typeface="Cambria"/>
                        </a:rPr>
                        <a:t>Cả</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Thần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Đồng</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và</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tôi</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đều</a:t>
                      </a:r>
                      <a:r>
                        <a:rPr lang="en-US" sz="3200" i="1" dirty="0">
                          <a:latin typeface="Times New Roman" panose="02020603050405020304" pitchFamily="18" charset="0"/>
                          <a:ea typeface="Cambria"/>
                          <a:cs typeface="Times New Roman" panose="02020603050405020304" pitchFamily="18" charset="0"/>
                          <a:sym typeface="Cambria"/>
                        </a:rPr>
                        <a:t> tin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cái</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rốn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ấy</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hẳn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vẫn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còn</a:t>
                      </a:r>
                      <a:r>
                        <a:rPr lang="en-US" sz="3200" i="1" dirty="0">
                          <a:latin typeface="Times New Roman" panose="02020603050405020304" pitchFamily="18" charset="0"/>
                          <a:ea typeface="Cambria"/>
                          <a:cs typeface="Times New Roman" panose="02020603050405020304" pitchFamily="18" charset="0"/>
                          <a:sym typeface="Cambria"/>
                        </a:rPr>
                        <a:t> ở </a:t>
                      </a:r>
                      <a:r>
                        <a:rPr lang="en-US" sz="3200" i="1" dirty="0" err="1">
                          <a:latin typeface="Times New Roman" panose="02020603050405020304" pitchFamily="18" charset="0"/>
                          <a:ea typeface="Cambria"/>
                          <a:cs typeface="Times New Roman" panose="02020603050405020304" pitchFamily="18" charset="0"/>
                          <a:sym typeface="Cambria"/>
                        </a:rPr>
                        <a:t>trong</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đền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chứ</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không</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thể</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là</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hòn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đá</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Ôm-phe-lốt</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kia</a:t>
                      </a:r>
                      <a:endParaRPr sz="3200" i="1" dirty="0">
                        <a:latin typeface="Times New Roman" panose="02020603050405020304" pitchFamily="18" charset="0"/>
                        <a:ea typeface="Cambria"/>
                        <a:cs typeface="Times New Roman" panose="02020603050405020304" pitchFamily="18" charset="0"/>
                        <a:sym typeface="Cambria"/>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3200"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56848">
                <a:tc>
                  <a:txBody>
                    <a:bodyPr/>
                    <a:lstStyle/>
                    <a:p>
                      <a:pPr marL="0" marR="0" lvl="0" indent="0" algn="just" rtl="0">
                        <a:spcBef>
                          <a:spcPts val="0"/>
                        </a:spcBef>
                        <a:spcAft>
                          <a:spcPts val="0"/>
                        </a:spcAft>
                        <a:buNone/>
                      </a:pPr>
                      <a:r>
                        <a:rPr lang="en-US" sz="3200" i="1" dirty="0">
                          <a:latin typeface="Times New Roman" panose="02020603050405020304" pitchFamily="18" charset="0"/>
                          <a:ea typeface="Cambria"/>
                          <a:cs typeface="Times New Roman" panose="02020603050405020304" pitchFamily="18" charset="0"/>
                          <a:sym typeface="Cambria"/>
                        </a:rPr>
                        <a:t>b) </a:t>
                      </a:r>
                      <a:r>
                        <a:rPr lang="en-US" sz="3200" i="1" dirty="0" err="1">
                          <a:latin typeface="Times New Roman" panose="02020603050405020304" pitchFamily="18" charset="0"/>
                          <a:ea typeface="Cambria"/>
                          <a:cs typeface="Times New Roman" panose="02020603050405020304" pitchFamily="18" charset="0"/>
                          <a:sym typeface="Cambria"/>
                        </a:rPr>
                        <a:t>Câu</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hỏi</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đầu</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tiên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chạy</a:t>
                      </a:r>
                      <a:r>
                        <a:rPr lang="en-US" sz="3200" i="1" dirty="0">
                          <a:latin typeface="Times New Roman" panose="02020603050405020304" pitchFamily="18" charset="0"/>
                          <a:ea typeface="Cambria"/>
                          <a:cs typeface="Times New Roman" panose="02020603050405020304" pitchFamily="18" charset="0"/>
                          <a:sym typeface="Cambria"/>
                        </a:rPr>
                        <a:t> qua </a:t>
                      </a:r>
                      <a:r>
                        <a:rPr lang="en-US" sz="3200" i="1" dirty="0" err="1">
                          <a:latin typeface="Times New Roman" panose="02020603050405020304" pitchFamily="18" charset="0"/>
                          <a:ea typeface="Cambria"/>
                          <a:cs typeface="Times New Roman" panose="02020603050405020304" pitchFamily="18" charset="0"/>
                          <a:sym typeface="Cambria"/>
                        </a:rPr>
                        <a:t>đầu</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hắn</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chắc</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chắn</a:t>
                      </a:r>
                      <a:r>
                        <a:rPr lang="en-US" sz="3200" i="1" dirty="0">
                          <a:latin typeface="Times New Roman" panose="02020603050405020304" pitchFamily="18" charset="0"/>
                          <a:ea typeface="Cambria"/>
                          <a:cs typeface="Times New Roman" panose="02020603050405020304" pitchFamily="18" charset="0"/>
                          <a:sym typeface="Cambria"/>
                        </a:rPr>
                        <a:t> là: Sao có </a:t>
                      </a:r>
                      <a:r>
                        <a:rPr lang="en-US" sz="3200" i="1" dirty="0" err="1">
                          <a:latin typeface="Times New Roman" panose="02020603050405020304" pitchFamily="18" charset="0"/>
                          <a:ea typeface="Cambria"/>
                          <a:cs typeface="Times New Roman" panose="02020603050405020304" pitchFamily="18" charset="0"/>
                          <a:sym typeface="Cambria"/>
                        </a:rPr>
                        <a:t>thê</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lưu</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giư</a:t>
                      </a:r>
                      <a:r>
                        <a:rPr lang="en-US" sz="3200" i="1" dirty="0">
                          <a:latin typeface="Times New Roman" panose="02020603050405020304" pitchFamily="18" charset="0"/>
                          <a:ea typeface="Cambria"/>
                          <a:cs typeface="Times New Roman" panose="02020603050405020304" pitchFamily="18" charset="0"/>
                          <a:sym typeface="Cambria"/>
                        </a:rPr>
                        <a:t>̃</a:t>
                      </a:r>
                      <a:r>
                        <a:rPr lang="en-US" sz="3200" i="1" baseline="0"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được</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những</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hiện</a:t>
                      </a:r>
                      <a:r>
                        <a:rPr lang="en-US" sz="3200" i="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i="1" dirty="0" err="1">
                          <a:solidFill>
                            <a:srgbClr val="FF0000"/>
                          </a:solidFill>
                          <a:latin typeface="Times New Roman" panose="02020603050405020304" pitchFamily="18" charset="0"/>
                          <a:ea typeface="Cambria"/>
                          <a:cs typeface="Times New Roman" panose="02020603050405020304" pitchFamily="18" charset="0"/>
                          <a:sym typeface="Cambria"/>
                        </a:rPr>
                        <a:t>vật</a:t>
                      </a:r>
                      <a:r>
                        <a:rPr lang="en-US" sz="3200" i="1" dirty="0">
                          <a:latin typeface="Times New Roman" panose="02020603050405020304" pitchFamily="18" charset="0"/>
                          <a:ea typeface="Cambria"/>
                          <a:cs typeface="Times New Roman" panose="02020603050405020304" pitchFamily="18" charset="0"/>
                          <a:sym typeface="Cambria"/>
                        </a:rPr>
                        <a:t>” </a:t>
                      </a:r>
                      <a:r>
                        <a:rPr lang="en-US" sz="3200" i="1" dirty="0" err="1">
                          <a:latin typeface="Times New Roman" panose="02020603050405020304" pitchFamily="18" charset="0"/>
                          <a:ea typeface="Cambria"/>
                          <a:cs typeface="Times New Roman" panose="02020603050405020304" pitchFamily="18" charset="0"/>
                          <a:sym typeface="Cambria"/>
                        </a:rPr>
                        <a:t>này</a:t>
                      </a:r>
                      <a:r>
                        <a:rPr lang="en-US" sz="3200" i="1" dirty="0">
                          <a:latin typeface="Times New Roman" panose="02020603050405020304" pitchFamily="18" charset="0"/>
                          <a:ea typeface="Cambria"/>
                          <a:cs typeface="Times New Roman" panose="02020603050405020304" pitchFamily="18" charset="0"/>
                          <a:sym typeface="Cambria"/>
                        </a:rPr>
                        <a:t>?</a:t>
                      </a:r>
                      <a:endParaRPr sz="3200" dirty="0">
                        <a:latin typeface="Times New Roman" panose="02020603050405020304" pitchFamily="18" charset="0"/>
                        <a:cs typeface="Times New Roman" panose="02020603050405020304" pitchFamily="18" charset="0"/>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3200" dirty="0">
                        <a:latin typeface="Times New Roman" panose="02020603050405020304" pitchFamily="18" charset="0"/>
                        <a:ea typeface="Cambria"/>
                        <a:cs typeface="Times New Roman" panose="02020603050405020304" pitchFamily="18" charset="0"/>
                        <a:sym typeface="Cambr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1" name="Google Shape;298;p20"/>
          <p:cNvSpPr txBox="1"/>
          <p:nvPr/>
        </p:nvSpPr>
        <p:spPr>
          <a:xfrm>
            <a:off x="5107021" y="2212680"/>
            <a:ext cx="6919608" cy="1569620"/>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Đánh</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dấu</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một</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từ</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ngữ</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được</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hiểu</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theo</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nghĩa</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đặc</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biệt</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nhằm</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nhấn</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mạnh</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vị trí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trung</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tâm</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của</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vũ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trụ</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a:t>
            </a:r>
            <a:endParaRPr sz="3200" b="1" kern="0" dirty="0">
              <a:solidFill>
                <a:srgbClr val="002060"/>
              </a:solidFill>
              <a:latin typeface="Times New Roman" panose="02020603050405020304" pitchFamily="18" charset="0"/>
              <a:ea typeface="Cambria"/>
              <a:cs typeface="Times New Roman" panose="02020603050405020304" pitchFamily="18" charset="0"/>
              <a:sym typeface="Cambria"/>
            </a:endParaRPr>
          </a:p>
        </p:txBody>
      </p:sp>
      <p:sp>
        <p:nvSpPr>
          <p:cNvPr id="14" name="Google Shape;299;p20"/>
          <p:cNvSpPr txBox="1"/>
          <p:nvPr/>
        </p:nvSpPr>
        <p:spPr>
          <a:xfrm>
            <a:off x="5214027" y="4074751"/>
            <a:ext cx="6801278" cy="2985392"/>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Đánh</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dấu</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một</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từ</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ngữ</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được</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hiểu</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theo</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nghĩa</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đặc</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biệt</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nhằm</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nhấn</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mạnh</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ý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nghĩa</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của</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từ</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và</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giúp</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người</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đọc</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hình</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dung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Tâm</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Vũ Trụ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như</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một</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viện</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bảo</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tàng</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khổng</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lô</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và</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sống</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002060"/>
                </a:solidFill>
                <a:latin typeface="Times New Roman" panose="02020603050405020304" pitchFamily="18" charset="0"/>
                <a:ea typeface="Cambria"/>
                <a:cs typeface="Times New Roman" panose="02020603050405020304" pitchFamily="18" charset="0"/>
                <a:sym typeface="Cambria"/>
              </a:rPr>
              <a:t>động</a:t>
            </a:r>
            <a:r>
              <a:rPr lang="en-US" sz="3200" b="1" kern="0" dirty="0">
                <a:solidFill>
                  <a:srgbClr val="002060"/>
                </a:solidFill>
                <a:latin typeface="Times New Roman" panose="02020603050405020304" pitchFamily="18" charset="0"/>
                <a:ea typeface="Cambria"/>
                <a:cs typeface="Times New Roman" panose="02020603050405020304" pitchFamily="18" charset="0"/>
                <a:sym typeface="Cambria"/>
              </a:rPr>
              <a:t>.</a:t>
            </a:r>
            <a:endParaRPr sz="3200" b="1" kern="0" dirty="0">
              <a:solidFill>
                <a:srgbClr val="002060"/>
              </a:solidFill>
              <a:latin typeface="Times New Roman" panose="02020603050405020304" pitchFamily="18" charset="0"/>
              <a:ea typeface="Cambria"/>
              <a:cs typeface="Times New Roman" panose="02020603050405020304" pitchFamily="18" charset="0"/>
              <a:sym typeface="Cambria"/>
            </a:endParaRPr>
          </a:p>
          <a:p>
            <a:pPr algn="just">
              <a:buClr>
                <a:srgbClr val="000000"/>
              </a:buClr>
              <a:buFont typeface="Arial"/>
              <a:buNone/>
            </a:pPr>
            <a:endParaRPr sz="2800"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3" name="TextBox 2">
            <a:extLst>
              <a:ext uri="{FF2B5EF4-FFF2-40B4-BE49-F238E27FC236}">
                <a16:creationId xmlns:a16="http://schemas.microsoft.com/office/drawing/2014/main" id="{A96EACE6-48A1-9729-7E0B-5FF9A3C626AD}"/>
              </a:ext>
            </a:extLst>
          </p:cNvPr>
          <p:cNvSpPr txBox="1"/>
          <p:nvPr/>
        </p:nvSpPr>
        <p:spPr>
          <a:xfrm>
            <a:off x="5476671" y="428010"/>
            <a:ext cx="4698463"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NHÓM 4 (2 BÀN)</a:t>
            </a:r>
          </a:p>
        </p:txBody>
      </p:sp>
    </p:spTree>
    <p:extLst>
      <p:ext uri="{BB962C8B-B14F-4D97-AF65-F5344CB8AC3E}">
        <p14:creationId xmlns:p14="http://schemas.microsoft.com/office/powerpoint/2010/main" val="427521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6D82-9355-BE12-0657-C8BF28C43D76}"/>
            </a:ext>
          </a:extLst>
        </p:cNvPr>
        <p:cNvGrpSpPr/>
        <p:nvPr/>
      </p:nvGrpSpPr>
      <p:grpSpPr>
        <a:xfrm>
          <a:off x="0" y="0"/>
          <a:ext cx="0" cy="0"/>
          <a:chOff x="0" y="0"/>
          <a:chExt cx="0" cy="0"/>
        </a:xfrm>
      </p:grpSpPr>
      <p:pic>
        <p:nvPicPr>
          <p:cNvPr id="10" name="图片 11">
            <a:extLst>
              <a:ext uri="{FF2B5EF4-FFF2-40B4-BE49-F238E27FC236}">
                <a16:creationId xmlns:a16="http://schemas.microsoft.com/office/drawing/2014/main" id="{489017F0-9313-E25B-8BF2-BAAEF75AE7F3}"/>
              </a:ext>
            </a:extLst>
          </p:cNvPr>
          <p:cNvPicPr>
            <a:picLocks noChangeAspect="1"/>
          </p:cNvPicPr>
          <p:nvPr/>
        </p:nvPicPr>
        <p:blipFill rotWithShape="1">
          <a:blip r:embed="rId2" cstate="print">
            <a:clrChange>
              <a:clrFrom>
                <a:srgbClr val="FFFFFF"/>
              </a:clrFrom>
              <a:clrTo>
                <a:srgbClr val="FFFFFF">
                  <a:alpha val="0"/>
                </a:srgbClr>
              </a:clrTo>
            </a:clrChange>
          </a:blip>
          <a:srcRect l="1" t="49184" r="59385" b="126"/>
          <a:stretch/>
        </p:blipFill>
        <p:spPr>
          <a:xfrm>
            <a:off x="7315200" y="889000"/>
            <a:ext cx="2360032" cy="606187"/>
          </a:xfrm>
          <a:prstGeom prst="rect">
            <a:avLst/>
          </a:prstGeom>
        </p:spPr>
      </p:pic>
      <p:pic>
        <p:nvPicPr>
          <p:cNvPr id="11" name="图片 12">
            <a:extLst>
              <a:ext uri="{FF2B5EF4-FFF2-40B4-BE49-F238E27FC236}">
                <a16:creationId xmlns:a16="http://schemas.microsoft.com/office/drawing/2014/main" id="{9B7103A3-350B-5ADF-18A1-9F3806DEAB0D}"/>
              </a:ext>
            </a:extLst>
          </p:cNvPr>
          <p:cNvPicPr>
            <a:picLocks noChangeAspect="1"/>
          </p:cNvPicPr>
          <p:nvPr/>
        </p:nvPicPr>
        <p:blipFill rotWithShape="1">
          <a:blip r:embed="rId3" cstate="print">
            <a:clrChange>
              <a:clrFrom>
                <a:srgbClr val="FFFFFF"/>
              </a:clrFrom>
              <a:clrTo>
                <a:srgbClr val="FFFFFF">
                  <a:alpha val="0"/>
                </a:srgbClr>
              </a:clrTo>
            </a:clrChange>
          </a:blip>
          <a:srcRect l="20308" t="49184" r="59385" b="126"/>
          <a:stretch/>
        </p:blipFill>
        <p:spPr>
          <a:xfrm>
            <a:off x="-3" y="4174918"/>
            <a:ext cx="1421989" cy="948217"/>
          </a:xfrm>
          <a:prstGeom prst="rect">
            <a:avLst/>
          </a:prstGeom>
        </p:spPr>
      </p:pic>
      <p:sp>
        <p:nvSpPr>
          <p:cNvPr id="12" name="Rectangle 1">
            <a:extLst>
              <a:ext uri="{FF2B5EF4-FFF2-40B4-BE49-F238E27FC236}">
                <a16:creationId xmlns:a16="http://schemas.microsoft.com/office/drawing/2014/main" id="{6F059DBE-92F9-9AC4-9D42-1DD8797EE354}"/>
              </a:ext>
            </a:extLst>
          </p:cNvPr>
          <p:cNvSpPr>
            <a:spLocks noChangeArrowheads="1"/>
          </p:cNvSpPr>
          <p:nvPr/>
        </p:nvSpPr>
        <p:spPr bwMode="auto">
          <a:xfrm>
            <a:off x="105919" y="646031"/>
            <a:ext cx="11946653" cy="357020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fontAlgn="base">
              <a:spcBef>
                <a:spcPct val="0"/>
              </a:spcBef>
              <a:spcAft>
                <a:spcPct val="0"/>
              </a:spcAft>
              <a:tabLst>
                <a:tab pos="609585" algn="l"/>
              </a:tabLst>
            </a:pP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Một</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ông</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bố</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lúc</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sắp</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mất</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đã</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để</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lại</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cho</a:t>
            </a:r>
            <a:r>
              <a:rPr lang="en-US" sz="3200" i="1" dirty="0">
                <a:solidFill>
                  <a:srgbClr val="02070A"/>
                </a:solidFill>
                <a:latin typeface="Times New Roman" pitchFamily="18" charset="0"/>
                <a:ea typeface="Times New Roman" pitchFamily="18" charset="0"/>
                <a:cs typeface="Times New Roman" pitchFamily="18" charset="0"/>
              </a:rPr>
              <a:t> con </a:t>
            </a:r>
            <a:r>
              <a:rPr lang="en-US" sz="3200" i="1" dirty="0" err="1">
                <a:solidFill>
                  <a:srgbClr val="02070A"/>
                </a:solidFill>
                <a:latin typeface="Times New Roman" pitchFamily="18" charset="0"/>
                <a:ea typeface="Times New Roman" pitchFamily="18" charset="0"/>
                <a:cs typeface="Times New Roman" pitchFamily="18" charset="0"/>
              </a:rPr>
              <a:t>trai</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một</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lá</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thư</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một</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phần</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nội</a:t>
            </a:r>
            <a:r>
              <a:rPr lang="en-US" sz="3200" i="1" dirty="0">
                <a:solidFill>
                  <a:srgbClr val="02070A"/>
                </a:solidFill>
                <a:latin typeface="Times New Roman" pitchFamily="18" charset="0"/>
                <a:ea typeface="Times New Roman" pitchFamily="18" charset="0"/>
                <a:cs typeface="Times New Roman" pitchFamily="18" charset="0"/>
              </a:rPr>
              <a:t> dung </a:t>
            </a:r>
            <a:r>
              <a:rPr lang="en-US" sz="3200" i="1" dirty="0" err="1">
                <a:solidFill>
                  <a:srgbClr val="02070A"/>
                </a:solidFill>
                <a:latin typeface="Times New Roman" pitchFamily="18" charset="0"/>
                <a:ea typeface="Times New Roman" pitchFamily="18" charset="0"/>
                <a:cs typeface="Times New Roman" pitchFamily="18" charset="0"/>
              </a:rPr>
              <a:t>của</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lá</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thư</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như</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sau</a:t>
            </a:r>
            <a:r>
              <a:rPr lang="en-US" sz="3200" i="1" dirty="0">
                <a:solidFill>
                  <a:srgbClr val="02070A"/>
                </a:solidFill>
                <a:latin typeface="Times New Roman" pitchFamily="18" charset="0"/>
                <a:ea typeface="Times New Roman" pitchFamily="18" charset="0"/>
                <a:cs typeface="Times New Roman" pitchFamily="18" charset="0"/>
              </a:rPr>
              <a:t>:</a:t>
            </a:r>
          </a:p>
          <a:p>
            <a:pPr algn="just" eaLnBrk="0" fontAlgn="base" hangingPunct="0">
              <a:spcBef>
                <a:spcPct val="0"/>
              </a:spcBef>
              <a:spcAft>
                <a:spcPct val="0"/>
              </a:spcAft>
              <a:tabLst>
                <a:tab pos="609585" algn="l"/>
              </a:tabLst>
            </a:pP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Đừng</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uống</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trà</a:t>
            </a:r>
            <a:r>
              <a:rPr lang="en-US" sz="3200" b="1" i="1" dirty="0">
                <a:solidFill>
                  <a:srgbClr val="FF0000"/>
                </a:solidFill>
                <a:latin typeface="Times New Roman" pitchFamily="18" charset="0"/>
                <a:ea typeface="Times New Roman" pitchFamily="18" charset="0"/>
                <a:cs typeface="Times New Roman" pitchFamily="18" charset="0"/>
              </a:rPr>
              <a:t>…</a:t>
            </a:r>
            <a:r>
              <a:rPr lang="en-US" sz="3200" i="1" dirty="0" err="1">
                <a:solidFill>
                  <a:srgbClr val="02070A"/>
                </a:solidFill>
                <a:latin typeface="Times New Roman" pitchFamily="18" charset="0"/>
                <a:ea typeface="Times New Roman" pitchFamily="18" charset="0"/>
                <a:cs typeface="Times New Roman" pitchFamily="18" charset="0"/>
              </a:rPr>
              <a:t>uống</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rượu</a:t>
            </a:r>
            <a:r>
              <a:rPr lang="en-US" sz="3200" i="1" dirty="0">
                <a:solidFill>
                  <a:srgbClr val="02070A"/>
                </a:solidFill>
                <a:latin typeface="Times New Roman" pitchFamily="18" charset="0"/>
                <a:ea typeface="Times New Roman" pitchFamily="18" charset="0"/>
                <a:cs typeface="Times New Roman" pitchFamily="18" charset="0"/>
              </a:rPr>
              <a:t> con </a:t>
            </a:r>
            <a:r>
              <a:rPr lang="en-US" sz="3200" i="1" dirty="0" err="1">
                <a:solidFill>
                  <a:srgbClr val="02070A"/>
                </a:solidFill>
                <a:latin typeface="Times New Roman" pitchFamily="18" charset="0"/>
                <a:ea typeface="Times New Roman" pitchFamily="18" charset="0"/>
                <a:cs typeface="Times New Roman" pitchFamily="18" charset="0"/>
              </a:rPr>
              <a:t>nhé</a:t>
            </a:r>
            <a:r>
              <a:rPr lang="en-US" sz="3200" i="1" dirty="0">
                <a:solidFill>
                  <a:srgbClr val="02070A"/>
                </a:solidFill>
                <a:latin typeface="Times New Roman" pitchFamily="18" charset="0"/>
                <a:ea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a:p>
            <a:pPr algn="just" eaLnBrk="0" fontAlgn="base" hangingPunct="0">
              <a:spcBef>
                <a:spcPct val="0"/>
              </a:spcBef>
              <a:spcAft>
                <a:spcPct val="0"/>
              </a:spcAft>
              <a:tabLst>
                <a:tab pos="609585" algn="l"/>
              </a:tabLst>
            </a:pP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Đừng</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đánh</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cờ</a:t>
            </a:r>
            <a:r>
              <a:rPr lang="en-US" sz="3200" b="1" i="1" dirty="0">
                <a:solidFill>
                  <a:srgbClr val="FF0000"/>
                </a:solidFill>
                <a:latin typeface="Times New Roman" pitchFamily="18" charset="0"/>
                <a:ea typeface="Times New Roman" pitchFamily="18" charset="0"/>
                <a:cs typeface="Times New Roman" pitchFamily="18" charset="0"/>
              </a:rPr>
              <a:t>…</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đánh</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bạc</a:t>
            </a:r>
            <a:r>
              <a:rPr lang="en-US" sz="3200" i="1" dirty="0">
                <a:solidFill>
                  <a:srgbClr val="02070A"/>
                </a:solidFill>
                <a:latin typeface="Times New Roman" pitchFamily="18" charset="0"/>
                <a:ea typeface="Times New Roman" pitchFamily="18" charset="0"/>
                <a:cs typeface="Times New Roman" pitchFamily="18" charset="0"/>
              </a:rPr>
              <a:t> con </a:t>
            </a:r>
            <a:r>
              <a:rPr lang="en-US" sz="3200" i="1" dirty="0" err="1">
                <a:solidFill>
                  <a:srgbClr val="02070A"/>
                </a:solidFill>
                <a:latin typeface="Times New Roman" pitchFamily="18" charset="0"/>
                <a:ea typeface="Times New Roman" pitchFamily="18" charset="0"/>
                <a:cs typeface="Times New Roman" pitchFamily="18" charset="0"/>
              </a:rPr>
              <a:t>nhé</a:t>
            </a:r>
            <a:r>
              <a:rPr lang="en-US" sz="3200" i="1" dirty="0">
                <a:solidFill>
                  <a:srgbClr val="02070A"/>
                </a:solidFill>
                <a:latin typeface="Times New Roman" pitchFamily="18" charset="0"/>
                <a:ea typeface="Times New Roman" pitchFamily="18" charset="0"/>
                <a:cs typeface="Times New Roman" pitchFamily="18" charset="0"/>
              </a:rPr>
              <a:t> !</a:t>
            </a:r>
          </a:p>
          <a:p>
            <a:pPr algn="just" eaLnBrk="0" fontAlgn="base" hangingPunct="0">
              <a:spcBef>
                <a:spcPct val="0"/>
              </a:spcBef>
              <a:spcAft>
                <a:spcPct val="0"/>
              </a:spcAft>
              <a:tabLst>
                <a:tab pos="609585" algn="l"/>
              </a:tabLst>
            </a:pPr>
            <a:r>
              <a:rPr lang="en-US" sz="3200" i="1" dirty="0">
                <a:solidFill>
                  <a:srgbClr val="02070A"/>
                </a:solidFill>
                <a:latin typeface="Times New Roman" pitchFamily="18" charset="0"/>
                <a:ea typeface="Times New Roman" pitchFamily="18" charset="0"/>
                <a:cs typeface="Times New Roman" pitchFamily="18" charset="0"/>
              </a:rPr>
              <a:t>Anh con </a:t>
            </a:r>
            <a:r>
              <a:rPr lang="en-US" sz="3200" i="1" dirty="0" err="1">
                <a:solidFill>
                  <a:srgbClr val="02070A"/>
                </a:solidFill>
                <a:latin typeface="Times New Roman" pitchFamily="18" charset="0"/>
                <a:ea typeface="Times New Roman" pitchFamily="18" charset="0"/>
                <a:cs typeface="Times New Roman" pitchFamily="18" charset="0"/>
              </a:rPr>
              <a:t>trai</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vốn</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là</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người</a:t>
            </a:r>
            <a:r>
              <a:rPr lang="en-US" sz="3200" i="1" dirty="0">
                <a:solidFill>
                  <a:srgbClr val="02070A"/>
                </a:solidFill>
                <a:latin typeface="Times New Roman" pitchFamily="18" charset="0"/>
                <a:ea typeface="Times New Roman" pitchFamily="18" charset="0"/>
                <a:cs typeface="Times New Roman" pitchFamily="18" charset="0"/>
              </a:rPr>
              <a:t> con </a:t>
            </a:r>
            <a:r>
              <a:rPr lang="en-US" sz="3200" i="1" dirty="0" err="1">
                <a:solidFill>
                  <a:srgbClr val="02070A"/>
                </a:solidFill>
                <a:latin typeface="Times New Roman" pitchFamily="18" charset="0"/>
                <a:ea typeface="Times New Roman" pitchFamily="18" charset="0"/>
                <a:cs typeface="Times New Roman" pitchFamily="18" charset="0"/>
              </a:rPr>
              <a:t>có</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hiếu</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luôn</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nghe</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lời</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bố</a:t>
            </a:r>
            <a:r>
              <a:rPr lang="en-US" sz="3200" i="1" dirty="0">
                <a:solidFill>
                  <a:srgbClr val="02070A"/>
                </a:solidFill>
                <a:latin typeface="Times New Roman" pitchFamily="18" charset="0"/>
                <a:ea typeface="Times New Roman" pitchFamily="18" charset="0"/>
                <a:cs typeface="Times New Roman" pitchFamily="18" charset="0"/>
              </a:rPr>
              <a:t>. Sau </a:t>
            </a:r>
            <a:r>
              <a:rPr lang="en-US" sz="3200" i="1" dirty="0" err="1">
                <a:solidFill>
                  <a:srgbClr val="02070A"/>
                </a:solidFill>
                <a:latin typeface="Times New Roman" pitchFamily="18" charset="0"/>
                <a:ea typeface="Times New Roman" pitchFamily="18" charset="0"/>
                <a:cs typeface="Times New Roman" pitchFamily="18" charset="0"/>
              </a:rPr>
              <a:t>khi</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bố</a:t>
            </a:r>
            <a:r>
              <a:rPr lang="en-US" sz="3200" i="1" dirty="0">
                <a:solidFill>
                  <a:srgbClr val="02070A"/>
                </a:solidFill>
                <a:latin typeface="Times New Roman" pitchFamily="18" charset="0"/>
                <a:ea typeface="Times New Roman" pitchFamily="18" charset="0"/>
                <a:cs typeface="Times New Roman" pitchFamily="18" charset="0"/>
              </a:rPr>
              <a:t> qua </a:t>
            </a:r>
            <a:r>
              <a:rPr lang="en-US" sz="3200" i="1" dirty="0" err="1">
                <a:solidFill>
                  <a:srgbClr val="02070A"/>
                </a:solidFill>
                <a:latin typeface="Times New Roman" pitchFamily="18" charset="0"/>
                <a:ea typeface="Times New Roman" pitchFamily="18" charset="0"/>
                <a:cs typeface="Times New Roman" pitchFamily="18" charset="0"/>
              </a:rPr>
              <a:t>đời</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anh</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đã</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lao</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vào</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uống</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rượu</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đánh</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bạc</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đến</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nỗi</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bán</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cả</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sản</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nghiệp</a:t>
            </a:r>
            <a:r>
              <a:rPr lang="en-US" sz="3200" i="1" dirty="0">
                <a:solidFill>
                  <a:srgbClr val="02070A"/>
                </a:solidFill>
                <a:latin typeface="Times New Roman" pitchFamily="18" charset="0"/>
                <a:ea typeface="Times New Roman" pitchFamily="18" charset="0"/>
                <a:cs typeface="Times New Roman" pitchFamily="18" charset="0"/>
              </a:rPr>
              <a:t> do </a:t>
            </a:r>
            <a:r>
              <a:rPr lang="en-US" sz="3200" i="1" dirty="0" err="1">
                <a:solidFill>
                  <a:srgbClr val="02070A"/>
                </a:solidFill>
                <a:latin typeface="Times New Roman" pitchFamily="18" charset="0"/>
                <a:ea typeface="Times New Roman" pitchFamily="18" charset="0"/>
                <a:cs typeface="Times New Roman" pitchFamily="18" charset="0"/>
              </a:rPr>
              <a:t>bố</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để</a:t>
            </a:r>
            <a:r>
              <a:rPr lang="en-US" sz="3200" i="1" dirty="0">
                <a:solidFill>
                  <a:srgbClr val="02070A"/>
                </a:solidFill>
                <a:latin typeface="Times New Roman" pitchFamily="18" charset="0"/>
                <a:ea typeface="Times New Roman" pitchFamily="18" charset="0"/>
                <a:cs typeface="Times New Roman" pitchFamily="18" charset="0"/>
              </a:rPr>
              <a:t> </a:t>
            </a:r>
            <a:r>
              <a:rPr lang="en-US" sz="3200" i="1" dirty="0" err="1">
                <a:solidFill>
                  <a:srgbClr val="02070A"/>
                </a:solidFill>
                <a:latin typeface="Times New Roman" pitchFamily="18" charset="0"/>
                <a:ea typeface="Times New Roman" pitchFamily="18" charset="0"/>
                <a:cs typeface="Times New Roman" pitchFamily="18" charset="0"/>
              </a:rPr>
              <a:t>lại</a:t>
            </a:r>
            <a:r>
              <a:rPr lang="en-US" sz="3200" i="1" dirty="0">
                <a:solidFill>
                  <a:srgbClr val="02070A"/>
                </a:solidFill>
                <a:latin typeface="Times New Roman" pitchFamily="18" charset="0"/>
                <a:ea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4BA9B890-5E9B-CE35-031A-6DDE3CE73C22}"/>
              </a:ext>
            </a:extLst>
          </p:cNvPr>
          <p:cNvSpPr txBox="1"/>
          <p:nvPr/>
        </p:nvSpPr>
        <p:spPr>
          <a:xfrm>
            <a:off x="437739" y="97284"/>
            <a:ext cx="1071016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ĐỌC TRUYỆN SAU VÀ TRẢ LỜI CÂU HỎI: </a:t>
            </a:r>
          </a:p>
        </p:txBody>
      </p:sp>
      <p:sp>
        <p:nvSpPr>
          <p:cNvPr id="7" name="TextBox 6">
            <a:extLst>
              <a:ext uri="{FF2B5EF4-FFF2-40B4-BE49-F238E27FC236}">
                <a16:creationId xmlns:a16="http://schemas.microsoft.com/office/drawing/2014/main" id="{7496BB95-AE9F-7011-486C-ACE0668F3A9E}"/>
              </a:ext>
            </a:extLst>
          </p:cNvPr>
          <p:cNvSpPr txBox="1"/>
          <p:nvPr/>
        </p:nvSpPr>
        <p:spPr>
          <a:xfrm>
            <a:off x="125375" y="4345395"/>
            <a:ext cx="11966108" cy="2308324"/>
          </a:xfrm>
          <a:prstGeom prst="rect">
            <a:avLst/>
          </a:prstGeom>
          <a:solidFill>
            <a:schemeClr val="accent3">
              <a:lumMod val="20000"/>
              <a:lumOff val="80000"/>
            </a:schemeClr>
          </a:solidFill>
        </p:spPr>
        <p:txBody>
          <a:bodyPr wrap="square" rtlCol="0">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Dấu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chấm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lửng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điều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2. Theo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anh</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trai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uống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rượu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đến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nỗi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mất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nghiệp</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5298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FE4F4-BD2F-6EA0-91E7-F5BDDC396155}"/>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FBE17D6F-2F17-A255-6AB3-0190601C3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a:extLst>
              <a:ext uri="{FF2B5EF4-FFF2-40B4-BE49-F238E27FC236}">
                <a16:creationId xmlns:a16="http://schemas.microsoft.com/office/drawing/2014/main" id="{31E1498C-EADC-E8B0-6361-4452E952F94E}"/>
              </a:ext>
            </a:extLst>
          </p:cNvPr>
          <p:cNvGrpSpPr/>
          <p:nvPr/>
        </p:nvGrpSpPr>
        <p:grpSpPr>
          <a:xfrm>
            <a:off x="275756" y="195932"/>
            <a:ext cx="11739548" cy="6393566"/>
            <a:chOff x="275756" y="195932"/>
            <a:chExt cx="11739548" cy="6393566"/>
          </a:xfrm>
        </p:grpSpPr>
        <p:sp>
          <p:nvSpPr>
            <p:cNvPr id="12" name="任意多边形: 形状 11">
              <a:extLst>
                <a:ext uri="{FF2B5EF4-FFF2-40B4-BE49-F238E27FC236}">
                  <a16:creationId xmlns:a16="http://schemas.microsoft.com/office/drawing/2014/main" id="{AD7641B4-28D0-C67C-69E9-10B0B290CA65}"/>
                </a:ext>
              </a:extLst>
            </p:cNvPr>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形状 12">
              <a:extLst>
                <a:ext uri="{FF2B5EF4-FFF2-40B4-BE49-F238E27FC236}">
                  <a16:creationId xmlns:a16="http://schemas.microsoft.com/office/drawing/2014/main" id="{E0511782-75DD-BDA8-43C3-4C04FE090847}"/>
                </a:ext>
              </a:extLst>
            </p:cNvPr>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Rectangle 1">
            <a:extLst>
              <a:ext uri="{FF2B5EF4-FFF2-40B4-BE49-F238E27FC236}">
                <a16:creationId xmlns:a16="http://schemas.microsoft.com/office/drawing/2014/main" id="{98E9EC5B-DB9C-3F7D-FC4A-F62F63BA2831}"/>
              </a:ext>
            </a:extLst>
          </p:cNvPr>
          <p:cNvSpPr/>
          <p:nvPr/>
        </p:nvSpPr>
        <p:spPr>
          <a:xfrm>
            <a:off x="941697" y="2141442"/>
            <a:ext cx="10222172" cy="1569660"/>
          </a:xfrm>
          <a:prstGeom prst="rect">
            <a:avLst/>
          </a:prstGeom>
        </p:spPr>
        <p:txBody>
          <a:bodyPr wrap="square">
            <a:spAutoFit/>
          </a:bodyPr>
          <a:lstStyle/>
          <a:p>
            <a:pPr algn="just"/>
            <a:r>
              <a:rPr lang="en-US" sz="3200" dirty="0">
                <a:solidFill>
                  <a:srgbClr val="000000"/>
                </a:solidFill>
                <a:latin typeface="+mj-lt"/>
              </a:rPr>
              <a:t>        </a:t>
            </a:r>
            <a:r>
              <a:rPr lang="en-US" sz="3200" dirty="0" err="1">
                <a:solidFill>
                  <a:srgbClr val="000000"/>
                </a:solidFill>
                <a:latin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5 – 7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cs typeface="Times New Roman" panose="02020603050405020304" pitchFamily="18" charset="0"/>
              </a:rPr>
              <a:t> dung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trung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vũ</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trụ</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dấu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lửng</a:t>
            </a:r>
            <a:r>
              <a:rPr lang="en-US" sz="3200" dirty="0">
                <a:solidFill>
                  <a:srgbClr val="000000"/>
                </a:solidFill>
                <a:latin typeface="Times New Roman" panose="02020603050405020304" pitchFamily="18" charset="0"/>
                <a:cs typeface="Times New Roman" panose="02020603050405020304" pitchFamily="18" charset="0"/>
              </a:rPr>
              <a:t>. </a:t>
            </a:r>
            <a:endParaRPr lang="en-US" sz="3200" dirty="0">
              <a:latin typeface="+mj-lt"/>
            </a:endParaRPr>
          </a:p>
        </p:txBody>
      </p:sp>
      <p:pic>
        <p:nvPicPr>
          <p:cNvPr id="3" name="Picture 2">
            <a:extLst>
              <a:ext uri="{FF2B5EF4-FFF2-40B4-BE49-F238E27FC236}">
                <a16:creationId xmlns:a16="http://schemas.microsoft.com/office/drawing/2014/main" id="{BF937203-6795-0B4F-5134-11B9D0240130}"/>
              </a:ext>
            </a:extLst>
          </p:cNvPr>
          <p:cNvPicPr>
            <a:picLocks noChangeAspect="1"/>
          </p:cNvPicPr>
          <p:nvPr/>
        </p:nvPicPr>
        <p:blipFill>
          <a:blip r:embed="rId4"/>
          <a:stretch>
            <a:fillRect/>
          </a:stretch>
        </p:blipFill>
        <p:spPr>
          <a:xfrm>
            <a:off x="4029579" y="678358"/>
            <a:ext cx="3829700" cy="1577414"/>
          </a:xfrm>
          <a:prstGeom prst="rect">
            <a:avLst/>
          </a:prstGeom>
        </p:spPr>
      </p:pic>
    </p:spTree>
    <p:extLst>
      <p:ext uri="{BB962C8B-B14F-4D97-AF65-F5344CB8AC3E}">
        <p14:creationId xmlns:p14="http://schemas.microsoft.com/office/powerpoint/2010/main" val="177517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Rectangle 1"/>
          <p:cNvSpPr/>
          <p:nvPr/>
        </p:nvSpPr>
        <p:spPr>
          <a:xfrm>
            <a:off x="680936" y="1256221"/>
            <a:ext cx="10904707" cy="5016758"/>
          </a:xfrm>
          <a:prstGeom prst="rect">
            <a:avLst/>
          </a:prstGeom>
        </p:spPr>
        <p:txBody>
          <a:bodyPr wrap="square">
            <a:spAutoFit/>
          </a:bodyPr>
          <a:lstStyle/>
          <a:p>
            <a:pPr algn="just"/>
            <a:r>
              <a:rPr lang="en-US" sz="3200" dirty="0">
                <a:solidFill>
                  <a:srgbClr val="000000"/>
                </a:solidFill>
                <a:latin typeface="+mj-lt"/>
              </a:rPr>
              <a:t>        </a:t>
            </a:r>
            <a:r>
              <a:rPr lang="vi-VN" sz="3200" dirty="0">
                <a:solidFill>
                  <a:srgbClr val="000000"/>
                </a:solidFill>
                <a:latin typeface="+mj-lt"/>
              </a:rPr>
              <a:t>Qua văn bản </a:t>
            </a:r>
            <a:r>
              <a:rPr lang="vi-VN" sz="3200" i="1" dirty="0">
                <a:solidFill>
                  <a:srgbClr val="000000"/>
                </a:solidFill>
                <a:latin typeface="+mj-lt"/>
              </a:rPr>
              <a:t>Đường vào trung tâm vũ trụ, </a:t>
            </a:r>
            <a:r>
              <a:rPr lang="vi-VN" sz="3200" dirty="0">
                <a:solidFill>
                  <a:srgbClr val="000000"/>
                </a:solidFill>
                <a:latin typeface="+mj-lt"/>
              </a:rPr>
              <a:t>tôi có thể hình dung ra được nhiều điều diệu kì và thú vị. Phải kể đến chi tiết khi quay trở lại bảo tàng để "mượn" hòn đá Ôm-phe-lốt, tôi đã tự hỏi Thần Đồng đã xử trí như thế nào để có thể "qua mặt” được sự canh gác cẩn mật của bảo vệ bảo tàng? Có lẽ với sự thông minh nhạy bén của mình, Thần Đồng đã lẻn vào mà không ai hay biết, cũng có thể đã thả dây từ trên cao xuống để lấy được viên đá, mà không loại trừ khả năng Thần Thoại đã bay vút lên mà đem theo viên đá… Dù là bằng cách nào, thì ý kiến này của Thần Đồng cũng vô cùng nhanh nhạy, thông minh.</a:t>
            </a:r>
            <a:endParaRPr lang="en-US" sz="3200" dirty="0">
              <a:latin typeface="+mj-lt"/>
            </a:endParaRPr>
          </a:p>
        </p:txBody>
      </p:sp>
      <p:sp>
        <p:nvSpPr>
          <p:cNvPr id="4" name="TextBox 3">
            <a:extLst>
              <a:ext uri="{FF2B5EF4-FFF2-40B4-BE49-F238E27FC236}">
                <a16:creationId xmlns:a16="http://schemas.microsoft.com/office/drawing/2014/main" id="{B15B105F-C394-A0F0-3A39-782A1583ACF2}"/>
              </a:ext>
            </a:extLst>
          </p:cNvPr>
          <p:cNvSpPr txBox="1"/>
          <p:nvPr/>
        </p:nvSpPr>
        <p:spPr>
          <a:xfrm>
            <a:off x="2811295" y="573929"/>
            <a:ext cx="5972783"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ĐOẠN VĂN THAM KHẢO</a:t>
            </a:r>
          </a:p>
        </p:txBody>
      </p:sp>
    </p:spTree>
    <p:extLst>
      <p:ext uri="{BB962C8B-B14F-4D97-AF65-F5344CB8AC3E}">
        <p14:creationId xmlns:p14="http://schemas.microsoft.com/office/powerpoint/2010/main" val="418467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p:cNvGrpSpPr/>
          <p:nvPr/>
        </p:nvGrpSpPr>
        <p:grpSpPr>
          <a:xfrm>
            <a:off x="-40222" y="20358"/>
            <a:ext cx="7120591" cy="4572992"/>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sp>
        <p:nvSpPr>
          <p:cNvPr id="10" name="TextBox 10"/>
          <p:cNvSpPr txBox="1"/>
          <p:nvPr/>
        </p:nvSpPr>
        <p:spPr>
          <a:xfrm>
            <a:off x="1320250" y="1073241"/>
            <a:ext cx="4691446" cy="451342"/>
          </a:xfrm>
          <a:prstGeom prst="rect">
            <a:avLst/>
          </a:prstGeom>
        </p:spPr>
        <p:txBody>
          <a:bodyPr wrap="square" lIns="0" tIns="0" rIns="0" bIns="0" rtlCol="0" anchor="t">
            <a:spAutoFit/>
          </a:bodyPr>
          <a:lstStyle/>
          <a:p>
            <a:r>
              <a:rPr lang="en-US" sz="2933" b="1" dirty="0">
                <a:solidFill>
                  <a:srgbClr val="FF0000"/>
                </a:solidFill>
                <a:latin typeface="Times New Roman" panose="02020603050405020304" pitchFamily="18" charset="0"/>
                <a:cs typeface="Times New Roman" panose="02020603050405020304" pitchFamily="18" charset="0"/>
              </a:rPr>
              <a:t>HƯỚNG DẪN TỰ HỌC</a:t>
            </a:r>
            <a:endParaRPr lang="en-GB" sz="2933" dirty="0">
              <a:solidFill>
                <a:srgbClr val="FF0000"/>
              </a:solidFill>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
        <p:nvSpPr>
          <p:cNvPr id="9" name="Rectangle 8"/>
          <p:cNvSpPr/>
          <p:nvPr/>
        </p:nvSpPr>
        <p:spPr>
          <a:xfrm>
            <a:off x="633149" y="1719202"/>
            <a:ext cx="5670276" cy="1365374"/>
          </a:xfrm>
          <a:prstGeom prst="rect">
            <a:avLst/>
          </a:prstGeom>
        </p:spPr>
        <p:txBody>
          <a:bodyPr wrap="square">
            <a:spAutoFit/>
          </a:bodyPr>
          <a:lstStyle/>
          <a:p>
            <a:pPr marL="228611" indent="-228611">
              <a:lnSpc>
                <a:spcPct val="150000"/>
              </a:lnSpc>
              <a:buSzPts val="1400"/>
              <a:buFont typeface="Times New Roman" panose="02020603050405020304" pitchFamily="18" charset="0"/>
              <a:buChar char="-"/>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Hoàn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933" dirty="0">
              <a:latin typeface="Times New Roman" panose="02020603050405020304" pitchFamily="18" charset="0"/>
              <a:ea typeface="Times New Roman" panose="02020603050405020304" pitchFamily="18" charset="0"/>
              <a:cs typeface="Times New Roman" panose="02020603050405020304" pitchFamily="18" charset="0"/>
            </a:endParaRPr>
          </a:p>
          <a:p>
            <a:pPr marL="228611" indent="-228611" algn="just">
              <a:lnSpc>
                <a:spcPct val="150000"/>
              </a:lnSpc>
              <a:buSzPts val="1400"/>
              <a:buFont typeface="Times New Roman" panose="02020603050405020304" pitchFamily="18" charset="0"/>
              <a:buChar char="-"/>
            </a:pP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933"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933"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933"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Khanh”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D541C-5A5A-E90B-1AC0-C8B9332F79B3}"/>
            </a:ext>
          </a:extLst>
        </p:cNvPr>
        <p:cNvGrpSpPr/>
        <p:nvPr/>
      </p:nvGrpSpPr>
      <p:grpSpPr>
        <a:xfrm>
          <a:off x="0" y="0"/>
          <a:ext cx="0" cy="0"/>
          <a:chOff x="0" y="0"/>
          <a:chExt cx="0" cy="0"/>
        </a:xfrm>
      </p:grpSpPr>
      <p:pic>
        <p:nvPicPr>
          <p:cNvPr id="11" name="图片 12">
            <a:extLst>
              <a:ext uri="{FF2B5EF4-FFF2-40B4-BE49-F238E27FC236}">
                <a16:creationId xmlns:a16="http://schemas.microsoft.com/office/drawing/2014/main" id="{FC4A15F9-8AD4-C991-7A5E-A27BC4A01A70}"/>
              </a:ext>
            </a:extLst>
          </p:cNvPr>
          <p:cNvPicPr>
            <a:picLocks noChangeAspect="1"/>
          </p:cNvPicPr>
          <p:nvPr/>
        </p:nvPicPr>
        <p:blipFill rotWithShape="1">
          <a:blip r:embed="rId2" cstate="print">
            <a:clrChange>
              <a:clrFrom>
                <a:srgbClr val="FFFFFF"/>
              </a:clrFrom>
              <a:clrTo>
                <a:srgbClr val="FFFFFF">
                  <a:alpha val="0"/>
                </a:srgbClr>
              </a:clrTo>
            </a:clrChange>
          </a:blip>
          <a:srcRect l="20308" t="49184" r="59385" b="126"/>
          <a:stretch/>
        </p:blipFill>
        <p:spPr>
          <a:xfrm>
            <a:off x="-3" y="4174918"/>
            <a:ext cx="1421989" cy="948217"/>
          </a:xfrm>
          <a:prstGeom prst="rect">
            <a:avLst/>
          </a:prstGeom>
        </p:spPr>
      </p:pic>
      <p:sp>
        <p:nvSpPr>
          <p:cNvPr id="12" name="Rectangle 1">
            <a:extLst>
              <a:ext uri="{FF2B5EF4-FFF2-40B4-BE49-F238E27FC236}">
                <a16:creationId xmlns:a16="http://schemas.microsoft.com/office/drawing/2014/main" id="{9682C4DB-F05F-DA3A-39A2-0B32401469FB}"/>
              </a:ext>
            </a:extLst>
          </p:cNvPr>
          <p:cNvSpPr>
            <a:spLocks noChangeArrowheads="1"/>
          </p:cNvSpPr>
          <p:nvPr/>
        </p:nvSpPr>
        <p:spPr bwMode="auto">
          <a:xfrm>
            <a:off x="47551" y="639175"/>
            <a:ext cx="12024476" cy="2708434"/>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fontAlgn="base">
              <a:spcBef>
                <a:spcPct val="0"/>
              </a:spcBef>
              <a:spcAft>
                <a:spcPct val="0"/>
              </a:spcAft>
              <a:tabLst>
                <a:tab pos="609585" algn="l"/>
              </a:tabLst>
            </a:pP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Một</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ông</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bố</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lúc</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sắp</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mất</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đã</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để</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lại</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cho</a:t>
            </a:r>
            <a:r>
              <a:rPr lang="en-US" sz="2800" i="1" dirty="0">
                <a:solidFill>
                  <a:srgbClr val="02070A"/>
                </a:solidFill>
                <a:latin typeface="Times New Roman" pitchFamily="18" charset="0"/>
                <a:ea typeface="Times New Roman" pitchFamily="18" charset="0"/>
                <a:cs typeface="Times New Roman" pitchFamily="18" charset="0"/>
              </a:rPr>
              <a:t> con </a:t>
            </a:r>
            <a:r>
              <a:rPr lang="en-US" sz="2800" i="1" dirty="0" err="1">
                <a:solidFill>
                  <a:srgbClr val="02070A"/>
                </a:solidFill>
                <a:latin typeface="Times New Roman" pitchFamily="18" charset="0"/>
                <a:ea typeface="Times New Roman" pitchFamily="18" charset="0"/>
                <a:cs typeface="Times New Roman" pitchFamily="18" charset="0"/>
              </a:rPr>
              <a:t>trai</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một</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lá</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thư</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một</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phần</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nội</a:t>
            </a:r>
            <a:r>
              <a:rPr lang="en-US" sz="2800" i="1" dirty="0">
                <a:solidFill>
                  <a:srgbClr val="02070A"/>
                </a:solidFill>
                <a:latin typeface="Times New Roman" pitchFamily="18" charset="0"/>
                <a:ea typeface="Times New Roman" pitchFamily="18" charset="0"/>
                <a:cs typeface="Times New Roman" pitchFamily="18" charset="0"/>
              </a:rPr>
              <a:t> dung </a:t>
            </a:r>
            <a:r>
              <a:rPr lang="en-US" sz="2800" i="1" dirty="0" err="1">
                <a:solidFill>
                  <a:srgbClr val="02070A"/>
                </a:solidFill>
                <a:latin typeface="Times New Roman" pitchFamily="18" charset="0"/>
                <a:ea typeface="Times New Roman" pitchFamily="18" charset="0"/>
                <a:cs typeface="Times New Roman" pitchFamily="18" charset="0"/>
              </a:rPr>
              <a:t>của</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lá</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thư</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như</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sau</a:t>
            </a:r>
            <a:r>
              <a:rPr lang="en-US" sz="2800" i="1" dirty="0">
                <a:solidFill>
                  <a:srgbClr val="02070A"/>
                </a:solidFill>
                <a:latin typeface="Times New Roman" pitchFamily="18" charset="0"/>
                <a:ea typeface="Times New Roman" pitchFamily="18" charset="0"/>
                <a:cs typeface="Times New Roman" pitchFamily="18" charset="0"/>
              </a:rPr>
              <a:t>:</a:t>
            </a:r>
          </a:p>
          <a:p>
            <a:pPr algn="just" eaLnBrk="0" fontAlgn="base" hangingPunct="0">
              <a:spcBef>
                <a:spcPct val="0"/>
              </a:spcBef>
              <a:spcAft>
                <a:spcPct val="0"/>
              </a:spcAft>
              <a:tabLst>
                <a:tab pos="609585" algn="l"/>
              </a:tabLst>
            </a:pP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Đừng</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uống</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trà</a:t>
            </a:r>
            <a:r>
              <a:rPr lang="en-US" sz="2800" b="1" i="1" dirty="0">
                <a:solidFill>
                  <a:srgbClr val="FF0000"/>
                </a:solidFill>
                <a:latin typeface="Times New Roman" pitchFamily="18" charset="0"/>
                <a:ea typeface="Times New Roman" pitchFamily="18" charset="0"/>
                <a:cs typeface="Times New Roman" pitchFamily="18" charset="0"/>
              </a:rPr>
              <a:t>…</a:t>
            </a:r>
            <a:r>
              <a:rPr lang="en-US" sz="2800" i="1" dirty="0" err="1">
                <a:solidFill>
                  <a:srgbClr val="02070A"/>
                </a:solidFill>
                <a:latin typeface="Times New Roman" pitchFamily="18" charset="0"/>
                <a:ea typeface="Times New Roman" pitchFamily="18" charset="0"/>
                <a:cs typeface="Times New Roman" pitchFamily="18" charset="0"/>
              </a:rPr>
              <a:t>uống</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rượu</a:t>
            </a:r>
            <a:r>
              <a:rPr lang="en-US" sz="2800" i="1" dirty="0">
                <a:solidFill>
                  <a:srgbClr val="02070A"/>
                </a:solidFill>
                <a:latin typeface="Times New Roman" pitchFamily="18" charset="0"/>
                <a:ea typeface="Times New Roman" pitchFamily="18" charset="0"/>
                <a:cs typeface="Times New Roman" pitchFamily="18" charset="0"/>
              </a:rPr>
              <a:t> con </a:t>
            </a:r>
            <a:r>
              <a:rPr lang="en-US" sz="2800" i="1" dirty="0" err="1">
                <a:solidFill>
                  <a:srgbClr val="02070A"/>
                </a:solidFill>
                <a:latin typeface="Times New Roman" pitchFamily="18" charset="0"/>
                <a:ea typeface="Times New Roman" pitchFamily="18" charset="0"/>
                <a:cs typeface="Times New Roman" pitchFamily="18" charset="0"/>
              </a:rPr>
              <a:t>nhé</a:t>
            </a:r>
            <a:r>
              <a:rPr lang="en-US" sz="2800" i="1" dirty="0">
                <a:solidFill>
                  <a:srgbClr val="02070A"/>
                </a:solidFill>
                <a:latin typeface="Times New Roman" pitchFamily="18" charset="0"/>
                <a:ea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a:p>
            <a:pPr algn="just" eaLnBrk="0" fontAlgn="base" hangingPunct="0">
              <a:spcBef>
                <a:spcPct val="0"/>
              </a:spcBef>
              <a:spcAft>
                <a:spcPct val="0"/>
              </a:spcAft>
              <a:tabLst>
                <a:tab pos="609585" algn="l"/>
              </a:tabLst>
            </a:pP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Đừng</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đánh</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cờ</a:t>
            </a:r>
            <a:r>
              <a:rPr lang="en-US" sz="2800" b="1" i="1" dirty="0">
                <a:solidFill>
                  <a:srgbClr val="FF0000"/>
                </a:solidFill>
                <a:latin typeface="Times New Roman" pitchFamily="18" charset="0"/>
                <a:ea typeface="Times New Roman" pitchFamily="18" charset="0"/>
                <a:cs typeface="Times New Roman" pitchFamily="18" charset="0"/>
              </a:rPr>
              <a:t>…</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đánh</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bạc</a:t>
            </a:r>
            <a:r>
              <a:rPr lang="en-US" sz="2800" i="1" dirty="0">
                <a:solidFill>
                  <a:srgbClr val="02070A"/>
                </a:solidFill>
                <a:latin typeface="Times New Roman" pitchFamily="18" charset="0"/>
                <a:ea typeface="Times New Roman" pitchFamily="18" charset="0"/>
                <a:cs typeface="Times New Roman" pitchFamily="18" charset="0"/>
              </a:rPr>
              <a:t> con </a:t>
            </a:r>
            <a:r>
              <a:rPr lang="en-US" sz="2800" i="1" dirty="0" err="1">
                <a:solidFill>
                  <a:srgbClr val="02070A"/>
                </a:solidFill>
                <a:latin typeface="Times New Roman" pitchFamily="18" charset="0"/>
                <a:ea typeface="Times New Roman" pitchFamily="18" charset="0"/>
                <a:cs typeface="Times New Roman" pitchFamily="18" charset="0"/>
              </a:rPr>
              <a:t>nhé</a:t>
            </a:r>
            <a:r>
              <a:rPr lang="en-US" sz="2800" i="1" dirty="0">
                <a:solidFill>
                  <a:srgbClr val="02070A"/>
                </a:solidFill>
                <a:latin typeface="Times New Roman" pitchFamily="18" charset="0"/>
                <a:ea typeface="Times New Roman" pitchFamily="18" charset="0"/>
                <a:cs typeface="Times New Roman" pitchFamily="18" charset="0"/>
              </a:rPr>
              <a:t> !</a:t>
            </a:r>
          </a:p>
          <a:p>
            <a:pPr algn="just" eaLnBrk="0" fontAlgn="base" hangingPunct="0">
              <a:spcBef>
                <a:spcPct val="0"/>
              </a:spcBef>
              <a:spcAft>
                <a:spcPct val="0"/>
              </a:spcAft>
              <a:tabLst>
                <a:tab pos="609585" algn="l"/>
              </a:tabLst>
            </a:pPr>
            <a:r>
              <a:rPr lang="en-US" sz="2800" i="1" dirty="0">
                <a:solidFill>
                  <a:srgbClr val="02070A"/>
                </a:solidFill>
                <a:latin typeface="Times New Roman" pitchFamily="18" charset="0"/>
                <a:ea typeface="Times New Roman" pitchFamily="18" charset="0"/>
                <a:cs typeface="Times New Roman" pitchFamily="18" charset="0"/>
              </a:rPr>
              <a:t>Anh con </a:t>
            </a:r>
            <a:r>
              <a:rPr lang="en-US" sz="2800" i="1" dirty="0" err="1">
                <a:solidFill>
                  <a:srgbClr val="02070A"/>
                </a:solidFill>
                <a:latin typeface="Times New Roman" pitchFamily="18" charset="0"/>
                <a:ea typeface="Times New Roman" pitchFamily="18" charset="0"/>
                <a:cs typeface="Times New Roman" pitchFamily="18" charset="0"/>
              </a:rPr>
              <a:t>trai</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vốn</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là</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người</a:t>
            </a:r>
            <a:r>
              <a:rPr lang="en-US" sz="2800" i="1" dirty="0">
                <a:solidFill>
                  <a:srgbClr val="02070A"/>
                </a:solidFill>
                <a:latin typeface="Times New Roman" pitchFamily="18" charset="0"/>
                <a:ea typeface="Times New Roman" pitchFamily="18" charset="0"/>
                <a:cs typeface="Times New Roman" pitchFamily="18" charset="0"/>
              </a:rPr>
              <a:t> con </a:t>
            </a:r>
            <a:r>
              <a:rPr lang="en-US" sz="2800" i="1" dirty="0" err="1">
                <a:solidFill>
                  <a:srgbClr val="02070A"/>
                </a:solidFill>
                <a:latin typeface="Times New Roman" pitchFamily="18" charset="0"/>
                <a:ea typeface="Times New Roman" pitchFamily="18" charset="0"/>
                <a:cs typeface="Times New Roman" pitchFamily="18" charset="0"/>
              </a:rPr>
              <a:t>có</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hiếu</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luôn</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nghe</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lời</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bố</a:t>
            </a:r>
            <a:r>
              <a:rPr lang="en-US" sz="2800" i="1" dirty="0">
                <a:solidFill>
                  <a:srgbClr val="02070A"/>
                </a:solidFill>
                <a:latin typeface="Times New Roman" pitchFamily="18" charset="0"/>
                <a:ea typeface="Times New Roman" pitchFamily="18" charset="0"/>
                <a:cs typeface="Times New Roman" pitchFamily="18" charset="0"/>
              </a:rPr>
              <a:t>. Sau </a:t>
            </a:r>
            <a:r>
              <a:rPr lang="en-US" sz="2800" i="1" dirty="0" err="1">
                <a:solidFill>
                  <a:srgbClr val="02070A"/>
                </a:solidFill>
                <a:latin typeface="Times New Roman" pitchFamily="18" charset="0"/>
                <a:ea typeface="Times New Roman" pitchFamily="18" charset="0"/>
                <a:cs typeface="Times New Roman" pitchFamily="18" charset="0"/>
              </a:rPr>
              <a:t>khi</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bố</a:t>
            </a:r>
            <a:r>
              <a:rPr lang="en-US" sz="2800" i="1" dirty="0">
                <a:solidFill>
                  <a:srgbClr val="02070A"/>
                </a:solidFill>
                <a:latin typeface="Times New Roman" pitchFamily="18" charset="0"/>
                <a:ea typeface="Times New Roman" pitchFamily="18" charset="0"/>
                <a:cs typeface="Times New Roman" pitchFamily="18" charset="0"/>
              </a:rPr>
              <a:t> qua </a:t>
            </a:r>
            <a:r>
              <a:rPr lang="en-US" sz="2800" i="1" dirty="0" err="1">
                <a:solidFill>
                  <a:srgbClr val="02070A"/>
                </a:solidFill>
                <a:latin typeface="Times New Roman" pitchFamily="18" charset="0"/>
                <a:ea typeface="Times New Roman" pitchFamily="18" charset="0"/>
                <a:cs typeface="Times New Roman" pitchFamily="18" charset="0"/>
              </a:rPr>
              <a:t>đời</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anh</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đã</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lao</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vào</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uống</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rượu</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đánh</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bạc</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đến</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nỗi</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bán</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cả</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sản</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nghiệp</a:t>
            </a:r>
            <a:r>
              <a:rPr lang="en-US" sz="2800" i="1" dirty="0">
                <a:solidFill>
                  <a:srgbClr val="02070A"/>
                </a:solidFill>
                <a:latin typeface="Times New Roman" pitchFamily="18" charset="0"/>
                <a:ea typeface="Times New Roman" pitchFamily="18" charset="0"/>
                <a:cs typeface="Times New Roman" pitchFamily="18" charset="0"/>
              </a:rPr>
              <a:t> do </a:t>
            </a:r>
            <a:r>
              <a:rPr lang="en-US" sz="2800" i="1" dirty="0" err="1">
                <a:solidFill>
                  <a:srgbClr val="02070A"/>
                </a:solidFill>
                <a:latin typeface="Times New Roman" pitchFamily="18" charset="0"/>
                <a:ea typeface="Times New Roman" pitchFamily="18" charset="0"/>
                <a:cs typeface="Times New Roman" pitchFamily="18" charset="0"/>
              </a:rPr>
              <a:t>bố</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để</a:t>
            </a:r>
            <a:r>
              <a:rPr lang="en-US" sz="2800" i="1" dirty="0">
                <a:solidFill>
                  <a:srgbClr val="02070A"/>
                </a:solidFill>
                <a:latin typeface="Times New Roman" pitchFamily="18" charset="0"/>
                <a:ea typeface="Times New Roman" pitchFamily="18" charset="0"/>
                <a:cs typeface="Times New Roman" pitchFamily="18" charset="0"/>
              </a:rPr>
              <a:t> </a:t>
            </a:r>
            <a:r>
              <a:rPr lang="en-US" sz="2800" i="1" dirty="0" err="1">
                <a:solidFill>
                  <a:srgbClr val="02070A"/>
                </a:solidFill>
                <a:latin typeface="Times New Roman" pitchFamily="18" charset="0"/>
                <a:ea typeface="Times New Roman" pitchFamily="18" charset="0"/>
                <a:cs typeface="Times New Roman" pitchFamily="18" charset="0"/>
              </a:rPr>
              <a:t>lại</a:t>
            </a:r>
            <a:r>
              <a:rPr lang="en-US" sz="2800" i="1" dirty="0">
                <a:solidFill>
                  <a:srgbClr val="02070A"/>
                </a:solidFill>
                <a:latin typeface="Times New Roman" pitchFamily="18" charset="0"/>
                <a:ea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0EF0404E-3825-7EA6-B363-D89208126A4C}"/>
              </a:ext>
            </a:extLst>
          </p:cNvPr>
          <p:cNvSpPr txBox="1"/>
          <p:nvPr/>
        </p:nvSpPr>
        <p:spPr>
          <a:xfrm>
            <a:off x="389100" y="58366"/>
            <a:ext cx="10165411"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ĐỌC TRUYỆN SAU VÀ TRẢ LỜI CÂU HỎI: </a:t>
            </a:r>
          </a:p>
        </p:txBody>
      </p:sp>
      <p:sp>
        <p:nvSpPr>
          <p:cNvPr id="7" name="TextBox 6">
            <a:extLst>
              <a:ext uri="{FF2B5EF4-FFF2-40B4-BE49-F238E27FC236}">
                <a16:creationId xmlns:a16="http://schemas.microsoft.com/office/drawing/2014/main" id="{C7329FB7-50F0-2BD1-9C25-7B68F4408740}"/>
              </a:ext>
            </a:extLst>
          </p:cNvPr>
          <p:cNvSpPr txBox="1"/>
          <p:nvPr/>
        </p:nvSpPr>
        <p:spPr>
          <a:xfrm>
            <a:off x="107004" y="3861877"/>
            <a:ext cx="11955295" cy="2677656"/>
          </a:xfrm>
          <a:prstGeom prst="rect">
            <a:avLst/>
          </a:prstGeom>
          <a:solidFill>
            <a:schemeClr val="accent3">
              <a:lumMod val="20000"/>
              <a:lumOff val="80000"/>
            </a:schemeClr>
          </a:solidFill>
        </p:spPr>
        <p:txBody>
          <a:bodyPr wrap="square" rtlCol="0">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1. Hai </a:t>
            </a:r>
            <a:r>
              <a:rPr lang="en-US" sz="2800" b="1" dirty="0" err="1">
                <a:solidFill>
                  <a:srgbClr val="FF0000"/>
                </a:solidFill>
                <a:latin typeface="Times New Roman" panose="02020603050405020304" pitchFamily="18" charset="0"/>
                <a:cs typeface="Times New Roman" panose="02020603050405020304" pitchFamily="18" charset="0"/>
              </a:rPr>
              <a:t>dấu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lửng</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cha </a:t>
            </a:r>
            <a:r>
              <a:rPr lang="en-US" sz="2800" b="1" dirty="0" err="1">
                <a:solidFill>
                  <a:srgbClr val="FF0000"/>
                </a:solidFill>
                <a:latin typeface="Times New Roman" panose="02020603050405020304" pitchFamily="18" charset="0"/>
                <a:cs typeface="Times New Roman" panose="02020603050405020304" pitchFamily="18" charset="0"/>
              </a:rPr>
              <a:t>dặn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dò</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uống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uống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dễ</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ngắt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quãng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sức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khoẻ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a:t>
            </a:r>
          </a:p>
          <a:p>
            <a:pPr algn="just"/>
            <a:r>
              <a:rPr lang="en-US" sz="2800" b="1" dirty="0">
                <a:solidFill>
                  <a:srgbClr val="FF0000"/>
                </a:solidFill>
                <a:latin typeface="Times New Roman" panose="02020603050405020304" pitchFamily="18" charset="0"/>
                <a:cs typeface="Times New Roman" panose="02020603050405020304" pitchFamily="18" charset="0"/>
              </a:rPr>
              <a:t>2. Anh con </a:t>
            </a:r>
            <a:r>
              <a:rPr lang="en-US" sz="2800" b="1" dirty="0" err="1">
                <a:solidFill>
                  <a:srgbClr val="FF0000"/>
                </a:solidFill>
                <a:latin typeface="Times New Roman" panose="02020603050405020304" pitchFamily="18" charset="0"/>
                <a:cs typeface="Times New Roman" panose="02020603050405020304" pitchFamily="18" charset="0"/>
              </a:rPr>
              <a:t>trai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uống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rượu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nhầm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lửng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cha </a:t>
            </a:r>
            <a:r>
              <a:rPr lang="en-US" sz="2800" b="1" dirty="0" err="1">
                <a:solidFill>
                  <a:srgbClr val="FF0000"/>
                </a:solidFill>
                <a:latin typeface="Times New Roman" panose="02020603050405020304" pitchFamily="18" charset="0"/>
                <a:cs typeface="Times New Roman" panose="02020603050405020304" pitchFamily="18" charset="0"/>
              </a:rPr>
              <a:t>khuyên</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495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3AD4A64-17A6-4147-8592-ECF169EB0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 y="38771"/>
            <a:ext cx="12175435" cy="6873587"/>
          </a:xfrm>
          <a:prstGeom prst="rect">
            <a:avLst/>
          </a:prstGeom>
        </p:spPr>
      </p:pic>
      <p:sp>
        <p:nvSpPr>
          <p:cNvPr id="6" name="Rectangle 8">
            <a:extLst>
              <a:ext uri="{FF2B5EF4-FFF2-40B4-BE49-F238E27FC236}">
                <a16:creationId xmlns:a16="http://schemas.microsoft.com/office/drawing/2014/main" id="{0903BAF8-67E0-470C-A02E-9B37085EA85E}"/>
              </a:ext>
            </a:extLst>
          </p:cNvPr>
          <p:cNvSpPr>
            <a:spLocks noChangeArrowheads="1"/>
          </p:cNvSpPr>
          <p:nvPr/>
        </p:nvSpPr>
        <p:spPr bwMode="auto">
          <a:xfrm>
            <a:off x="0" y="-138500"/>
            <a:ext cx="45719" cy="3545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0">
            <a:extLst>
              <a:ext uri="{FF2B5EF4-FFF2-40B4-BE49-F238E27FC236}">
                <a16:creationId xmlns:a16="http://schemas.microsoft.com/office/drawing/2014/main" id="{E04820D5-FA45-4C52-9EA2-A0D765F40782}"/>
              </a:ext>
            </a:extLst>
          </p:cNvPr>
          <p:cNvSpPr>
            <a:spLocks noChangeArrowheads="1"/>
          </p:cNvSpPr>
          <p:nvPr/>
        </p:nvSpPr>
        <p:spPr bwMode="auto">
          <a:xfrm>
            <a:off x="742753" y="1517996"/>
            <a:ext cx="10723058" cy="2769989"/>
          </a:xfrm>
          <a:prstGeom prst="rect">
            <a:avLst/>
          </a:prstGeom>
          <a:solidFill>
            <a:srgbClr val="FFFFFF">
              <a:alpha val="54000"/>
            </a:srgb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kumimoji="0" lang="vi-VN" altLang="en-US" sz="1800" b="1" i="0" u="none" strike="noStrike" cap="none" normalizeH="0" baseline="0" dirty="0">
              <a:ln>
                <a:noFill/>
              </a:ln>
              <a:solidFill>
                <a:srgbClr val="FF0000"/>
              </a:solidFill>
              <a:effectLst/>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lang="vi-VN" altLang="en-US" b="1" dirty="0">
              <a:solidFill>
                <a:srgbClr val="FF0000"/>
              </a:solidFill>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kumimoji="0" lang="vi-VN" altLang="en-US" sz="1800" b="1" i="0" u="none" strike="noStrike" cap="none" normalizeH="0" baseline="0" dirty="0">
              <a:ln>
                <a:noFill/>
              </a:ln>
              <a:solidFill>
                <a:srgbClr val="FF0000"/>
              </a:solidFill>
              <a:effectLst/>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lang="vi-VN" altLang="en-US" b="1" dirty="0">
              <a:solidFill>
                <a:srgbClr val="FF0000"/>
              </a:solidFill>
              <a:cs typeface="Arial" panose="020B0604020202020204" pitchFamily="34" charset="0"/>
            </a:endParaRPr>
          </a:p>
          <a:p>
            <a:pPr marL="285750" marR="0" lvl="0" indent="-285750" algn="l" defTabSz="914400" rtl="0" eaLnBrk="0" fontAlgn="ctr" latinLnBrk="0" hangingPunct="0">
              <a:lnSpc>
                <a:spcPct val="200000"/>
              </a:lnSpc>
              <a:spcBef>
                <a:spcPct val="0"/>
              </a:spcBef>
              <a:spcAft>
                <a:spcPct val="0"/>
              </a:spcAft>
              <a:buClrTx/>
              <a:buSzTx/>
              <a:buFont typeface="Wingdings" panose="05000000000000000000" pitchFamily="2" charset="2"/>
              <a:buChar char="ü"/>
              <a:tabLst/>
            </a:pPr>
            <a:endParaRPr kumimoji="0" lang="en-US" altLang="en-US" sz="1800" b="1" i="0" u="none" strike="noStrike" cap="none" normalizeH="0" baseline="0" dirty="0">
              <a:ln>
                <a:noFill/>
              </a:ln>
              <a:solidFill>
                <a:srgbClr val="FF0000"/>
              </a:solidFill>
              <a:effectLst/>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62908" y="1604025"/>
            <a:ext cx="11066183" cy="2431032"/>
          </a:xfrm>
          <a:prstGeom prst="rect">
            <a:avLst/>
          </a:prstGeom>
        </p:spPr>
      </p:pic>
      <p:sp>
        <p:nvSpPr>
          <p:cNvPr id="3" name="TextBox 2">
            <a:extLst>
              <a:ext uri="{FF2B5EF4-FFF2-40B4-BE49-F238E27FC236}">
                <a16:creationId xmlns:a16="http://schemas.microsoft.com/office/drawing/2014/main" id="{91E7CE19-FEEA-CD8B-AA1C-91B437125562}"/>
              </a:ext>
            </a:extLst>
          </p:cNvPr>
          <p:cNvSpPr txBox="1"/>
          <p:nvPr/>
        </p:nvSpPr>
        <p:spPr>
          <a:xfrm>
            <a:off x="389102" y="194552"/>
            <a:ext cx="3900791" cy="769441"/>
          </a:xfrm>
          <a:prstGeom prst="rect">
            <a:avLst/>
          </a:prstGeom>
          <a:noFill/>
        </p:spPr>
        <p:txBody>
          <a:bodyPr wrap="square" rtlCol="0">
            <a:spAutoFit/>
          </a:bodyPr>
          <a:lstStyle/>
          <a:p>
            <a:r>
              <a:rPr lang="en-US" sz="4400" b="1" u="sng" dirty="0">
                <a:solidFill>
                  <a:srgbClr val="FF0000"/>
                </a:solidFill>
                <a:latin typeface="Times New Roman" panose="02020603050405020304" pitchFamily="18" charset="0"/>
                <a:cs typeface="Times New Roman" panose="02020603050405020304" pitchFamily="18" charset="0"/>
              </a:rPr>
              <a:t>TIẾT 91:</a:t>
            </a:r>
          </a:p>
        </p:txBody>
      </p:sp>
      <p:sp>
        <p:nvSpPr>
          <p:cNvPr id="5" name="TextBox 4">
            <a:extLst>
              <a:ext uri="{FF2B5EF4-FFF2-40B4-BE49-F238E27FC236}">
                <a16:creationId xmlns:a16="http://schemas.microsoft.com/office/drawing/2014/main" id="{F11D4082-1883-9BE5-BAA8-D57FFE9882AA}"/>
              </a:ext>
            </a:extLst>
          </p:cNvPr>
          <p:cNvSpPr txBox="1"/>
          <p:nvPr/>
        </p:nvSpPr>
        <p:spPr>
          <a:xfrm>
            <a:off x="2558378" y="4776279"/>
            <a:ext cx="6935820" cy="1015663"/>
          </a:xfrm>
          <a:prstGeom prst="rect">
            <a:avLst/>
          </a:prstGeom>
          <a:solidFill>
            <a:schemeClr val="bg1"/>
          </a:solid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DẤU CHẤM LỬNG</a:t>
            </a:r>
          </a:p>
        </p:txBody>
      </p:sp>
    </p:spTree>
    <p:extLst>
      <p:ext uri="{BB962C8B-B14F-4D97-AF65-F5344CB8AC3E}">
        <p14:creationId xmlns:p14="http://schemas.microsoft.com/office/powerpoint/2010/main" val="2873891849"/>
      </p:ext>
    </p:extLst>
  </p:cSld>
  <p:clrMapOvr>
    <a:masterClrMapping/>
  </p:clrMapOvr>
  <mc:AlternateContent xmlns:mc="http://schemas.openxmlformats.org/markup-compatibility/2006">
    <mc:Choice xmlns:p14="http://schemas.microsoft.com/office/powerpoint/2010/main" Requires="p14">
      <p:transition spd="slow" p14:dur="2000" advClick="0">
        <p14:prism isContent="1"/>
      </p:transition>
    </mc:Choice>
    <mc:Fallback>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2"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045" y="506866"/>
            <a:ext cx="1159155" cy="1493852"/>
          </a:xfrm>
          <a:prstGeom prst="rect">
            <a:avLst/>
          </a:prstGeom>
        </p:spPr>
      </p:pic>
      <p:sp>
        <p:nvSpPr>
          <p:cNvPr id="2" name="Rectangle 1"/>
          <p:cNvSpPr/>
          <p:nvPr/>
        </p:nvSpPr>
        <p:spPr>
          <a:xfrm>
            <a:off x="1224107" y="2079395"/>
            <a:ext cx="9912465" cy="1261884"/>
          </a:xfrm>
          <a:prstGeom prst="rect">
            <a:avLst/>
          </a:prstGeom>
        </p:spPr>
        <p:txBody>
          <a:bodyPr wrap="square">
            <a:spAutoFit/>
          </a:bodyPr>
          <a:lstStyle/>
          <a:p>
            <a:pPr algn="just"/>
            <a:r>
              <a:rPr lang="vi-VN" sz="2800" dirty="0">
                <a:latin typeface="Times New Roman" panose="02020603050405020304" pitchFamily="18" charset="0"/>
                <a:ea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ea typeface="Calibri" panose="020F0502020204030204" pitchFamily="34" charset="0"/>
                <a:cs typeface="Times New Roman" panose="02020603050405020304" pitchFamily="18" charset="0"/>
              </a:rPr>
              <a:t>Sau khi có vẻ đã hài lòng, nó l</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trong túi ra ba bốn lọ nhỏ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cái</a:t>
            </a:r>
            <a:r>
              <a:rPr lang="vi-VN" sz="2800" dirty="0">
                <a:latin typeface="Times New Roman" panose="02020603050405020304" pitchFamily="18" charset="0"/>
                <a:ea typeface="Calibri" panose="020F0502020204030204" pitchFamily="34" charset="0"/>
                <a:cs typeface="Times New Roman" panose="02020603050405020304" pitchFamily="18" charset="0"/>
              </a:rPr>
              <a:t> màu đỏ</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vi-VN" sz="2800" dirty="0">
                <a:latin typeface="Times New Roman" panose="02020603050405020304" pitchFamily="18" charset="0"/>
                <a:ea typeface="Calibri" panose="020F0502020204030204" pitchFamily="34" charset="0"/>
                <a:cs typeface="Times New Roman" panose="02020603050405020304" pitchFamily="18" charset="0"/>
              </a:rPr>
              <a:t> cái màu vàng, cái màu xanh lục,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đ</a:t>
            </a:r>
            <a:r>
              <a:rPr lang="en-US" sz="2800" dirty="0">
                <a:latin typeface="Times New Roman" panose="02020603050405020304" pitchFamily="18" charset="0"/>
                <a:ea typeface="Calibri" panose="020F0502020204030204" pitchFamily="34" charset="0"/>
                <a:cs typeface="Times New Roman" panose="02020603050405020304" pitchFamily="18" charset="0"/>
              </a:rPr>
              <a:t>ề</a:t>
            </a:r>
            <a:r>
              <a:rPr lang="vi-VN" sz="2800" dirty="0">
                <a:latin typeface="Times New Roman" panose="02020603050405020304" pitchFamily="18" charset="0"/>
                <a:ea typeface="Calibri" panose="020F0502020204030204" pitchFamily="34" charset="0"/>
                <a:cs typeface="Times New Roman" panose="02020603050405020304" pitchFamily="18" charset="0"/>
              </a:rPr>
              <a:t>u do nó tự chế.</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r"/>
            <a:r>
              <a:rPr lang="vi-VN" sz="2000" i="1" dirty="0">
                <a:latin typeface="Times New Roman" panose="02020603050405020304" pitchFamily="18" charset="0"/>
                <a:ea typeface="Calibri" panose="020F0502020204030204" pitchFamily="34" charset="0"/>
                <a:cs typeface="Times New Roman" panose="02020603050405020304" pitchFamily="18" charset="0"/>
              </a:rPr>
              <a:t>(Tạ Duy Anh. Bức tranh của em gái tôì)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224107" y="3488365"/>
            <a:ext cx="9912465" cy="1261884"/>
          </a:xfrm>
          <a:prstGeom prst="rect">
            <a:avLst/>
          </a:prstGeom>
        </p:spPr>
        <p:txBody>
          <a:bodyPr wrap="square">
            <a:spAutoFit/>
          </a:bodyPr>
          <a:lstStyle/>
          <a:p>
            <a:pPr algn="just"/>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Hay là 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y giờ em nghĩ th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này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Song anh có cho phép nói em mớ</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dám nói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r"/>
            <a:r>
              <a:rPr lang="vi-VN" sz="2000" i="1" dirty="0">
                <a:latin typeface="Times New Roman" panose="02020603050405020304" pitchFamily="18" charset="0"/>
                <a:ea typeface="Times New Roman" panose="02020603050405020304" pitchFamily="18" charset="0"/>
                <a:cs typeface="Times New Roman" panose="02020603050405020304" pitchFamily="18" charset="0"/>
              </a:rPr>
              <a:t>(Tô Hoài. Dế Mèn phi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ê</a:t>
            </a:r>
            <a:r>
              <a:rPr lang="vi-VN" sz="2000" i="1" dirty="0">
                <a:latin typeface="Times New Roman" panose="02020603050405020304" pitchFamily="18" charset="0"/>
                <a:ea typeface="Times New Roman" panose="02020603050405020304" pitchFamily="18" charset="0"/>
                <a:cs typeface="Times New Roman" panose="02020603050405020304" pitchFamily="18" charset="0"/>
              </a:rPr>
              <a:t>u lưu k</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í</a:t>
            </a:r>
            <a:r>
              <a:rPr lang="vi-VN"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224107" y="4870920"/>
            <a:ext cx="9912465" cy="1261884"/>
          </a:xfrm>
          <a:prstGeom prst="rect">
            <a:avLst/>
          </a:prstGeom>
        </p:spPr>
        <p:txBody>
          <a:bodyPr wrap="square">
            <a:spAutoFit/>
          </a:bodyPr>
          <a:lstStyle/>
          <a:p>
            <a:pPr algn="just"/>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Tôi 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ã</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đọc đâu đó một câu r</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ấ</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 hay: "Chỗ giống nhau nh</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của mọi người tr</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ê</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n th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gian này 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không ai giống ai 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ea typeface="Times New Roman" panose="02020603050405020304" pitchFamily="18" charset="0"/>
              <a:cs typeface="Times New Roman" panose="02020603050405020304" pitchFamily="18" charset="0"/>
            </a:endParaRPr>
          </a:p>
          <a:p>
            <a:pPr algn="r"/>
            <a:r>
              <a:rPr lang="vi-VN"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kìa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36AAE98-F917-C9DA-E53C-81B5E031527D}"/>
              </a:ext>
            </a:extLst>
          </p:cNvPr>
          <p:cNvSpPr txBox="1"/>
          <p:nvPr/>
        </p:nvSpPr>
        <p:spPr>
          <a:xfrm>
            <a:off x="2235200" y="710109"/>
            <a:ext cx="8669506"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CÔNG DỤNG CỦA DẤU CHẤM LỬNG</a:t>
            </a:r>
          </a:p>
          <a:p>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Ví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036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2"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045" y="506866"/>
            <a:ext cx="1159155" cy="1493852"/>
          </a:xfrm>
          <a:prstGeom prst="rect">
            <a:avLst/>
          </a:prstGeom>
        </p:spPr>
      </p:pic>
      <p:sp>
        <p:nvSpPr>
          <p:cNvPr id="36" name="Rectangle 35"/>
          <p:cNvSpPr/>
          <p:nvPr/>
        </p:nvSpPr>
        <p:spPr>
          <a:xfrm>
            <a:off x="1828800" y="811665"/>
            <a:ext cx="8737600" cy="1241237"/>
          </a:xfrm>
          <a:prstGeom prst="rect">
            <a:avLst/>
          </a:prstGeom>
        </p:spPr>
        <p:txBody>
          <a:bodyPr wrap="square">
            <a:spAutoFit/>
          </a:bodyPr>
          <a:lstStyle/>
          <a:p>
            <a:pPr algn="ctr"/>
            <a:r>
              <a:rPr lang="vi-VN" sz="3733" dirty="0">
                <a:solidFill>
                  <a:srgbClr val="FF0000"/>
                </a:solidFill>
                <a:latin typeface="Times New Roman" panose="02020603050405020304" pitchFamily="18" charset="0"/>
              </a:rPr>
              <a:t>Theo em, trong các ví dụ dưới đây, dấu chấm lửng được dùng để làm gì?</a:t>
            </a:r>
            <a:endParaRPr lang="en-US" sz="3733" dirty="0">
              <a:solidFill>
                <a:srgbClr val="FF0000"/>
              </a:solidFill>
            </a:endParaRPr>
          </a:p>
        </p:txBody>
      </p:sp>
      <p:sp>
        <p:nvSpPr>
          <p:cNvPr id="2" name="Rectangle 1"/>
          <p:cNvSpPr/>
          <p:nvPr/>
        </p:nvSpPr>
        <p:spPr>
          <a:xfrm>
            <a:off x="1241367" y="2305517"/>
            <a:ext cx="9158227" cy="1938992"/>
          </a:xfrm>
          <a:prstGeom prst="rect">
            <a:avLst/>
          </a:prstGeom>
        </p:spPr>
        <p:txBody>
          <a:bodyPr wrap="square">
            <a:spAutoFit/>
          </a:bodyPr>
          <a:lstStyle/>
          <a:p>
            <a:pPr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 khi có vẻ đã hài lòng, nó l</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túi ra ba bốn lọ nhỏ</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màu đỏ</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cái màu vàng, cái màu xanh lục</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u do nó tự chế.</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vi-VN"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 Duy Anh. Bức tranh của em gái tôì)</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966" y="3788911"/>
            <a:ext cx="1429826" cy="2176818"/>
          </a:xfrm>
          <a:prstGeom prst="rect">
            <a:avLst/>
          </a:prstGeom>
        </p:spPr>
      </p:pic>
      <p:sp>
        <p:nvSpPr>
          <p:cNvPr id="14" name="Rectangle 13"/>
          <p:cNvSpPr/>
          <p:nvPr/>
        </p:nvSpPr>
        <p:spPr>
          <a:xfrm>
            <a:off x="1241367" y="4401645"/>
            <a:ext cx="8676599" cy="1569660"/>
          </a:xfrm>
          <a:prstGeom prst="rect">
            <a:avLst/>
          </a:prstGeom>
        </p:spPr>
        <p:txBody>
          <a:bodyPr wrap="square">
            <a:spAutoFit/>
          </a:bodyPr>
          <a:lstStyle/>
          <a:p>
            <a:pPr algn="just">
              <a:spcAft>
                <a:spcPts val="600"/>
              </a:spcAft>
            </a:pP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dirty="0">
                <a:solidFill>
                  <a:srgbClr val="3A4353"/>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Dấu chấm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lửng</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phối hợp với dấu phẩy ng</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ầm</a:t>
            </a:r>
            <a:r>
              <a:rPr lang="vi-VN"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cho biết nhi</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ều</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sự vật, hiện tượng tương tự chưa liệt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kê</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hết</a:t>
            </a:r>
            <a:r>
              <a:rPr lang="en-US" sz="32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0070C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935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2"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045" y="506866"/>
            <a:ext cx="1159155" cy="1493852"/>
          </a:xfrm>
          <a:prstGeom prst="rect">
            <a:avLst/>
          </a:prstGeom>
        </p:spPr>
      </p:pic>
      <p:sp>
        <p:nvSpPr>
          <p:cNvPr id="36" name="Rectangle 35"/>
          <p:cNvSpPr/>
          <p:nvPr/>
        </p:nvSpPr>
        <p:spPr>
          <a:xfrm>
            <a:off x="1828800" y="811665"/>
            <a:ext cx="8737600" cy="1241237"/>
          </a:xfrm>
          <a:prstGeom prst="rect">
            <a:avLst/>
          </a:prstGeom>
        </p:spPr>
        <p:txBody>
          <a:bodyPr wrap="square">
            <a:spAutoFit/>
          </a:bodyPr>
          <a:lstStyle/>
          <a:p>
            <a:pPr algn="ctr"/>
            <a:r>
              <a:rPr lang="vi-VN" sz="3733" dirty="0">
                <a:solidFill>
                  <a:srgbClr val="FF0000"/>
                </a:solidFill>
                <a:latin typeface="Times New Roman" panose="02020603050405020304" pitchFamily="18" charset="0"/>
              </a:rPr>
              <a:t>Theo em, trong các ví dụ dưới đây, dấu chấm lửng được dùng để làm gì?</a:t>
            </a:r>
            <a:endParaRPr lang="en-US" sz="3733" dirty="0">
              <a:solidFill>
                <a:srgbClr val="FF0000"/>
              </a:solidFill>
            </a:endParaRPr>
          </a:p>
        </p:txBody>
      </p:sp>
      <p:pic>
        <p:nvPicPr>
          <p:cNvPr id="11"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966" y="3788911"/>
            <a:ext cx="1429826" cy="2176818"/>
          </a:xfrm>
          <a:prstGeom prst="rect">
            <a:avLst/>
          </a:prstGeom>
        </p:spPr>
      </p:pic>
      <p:sp>
        <p:nvSpPr>
          <p:cNvPr id="10" name="Rectangle 9"/>
          <p:cNvSpPr/>
          <p:nvPr/>
        </p:nvSpPr>
        <p:spPr>
          <a:xfrm>
            <a:off x="1131281" y="2439335"/>
            <a:ext cx="9912465" cy="1446550"/>
          </a:xfrm>
          <a:prstGeom prst="rect">
            <a:avLst/>
          </a:prstGeom>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Hay là b</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â</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y giờ em nghĩ th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ế</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này</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Song anh có cho phép nói em mớì dám nói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(Tô Hoài. Dế Mèn phi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ê</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u lưu k</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í</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1131281" y="4272318"/>
            <a:ext cx="8498703" cy="1077218"/>
          </a:xfrm>
          <a:prstGeom prst="rect">
            <a:avLst/>
          </a:prstGeom>
        </p:spPr>
        <p:txBody>
          <a:bodyPr wrap="square">
            <a:spAutoFit/>
          </a:bodyPr>
          <a:lstStyle/>
          <a:p>
            <a:pPr algn="just">
              <a:spcAft>
                <a:spcPts val="6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Dấu chấm lửng thể hiện lời nói bỏ dở</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ậ</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 ngừng, ngắt quãng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00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75756" y="195932"/>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2"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045" y="506866"/>
            <a:ext cx="1159155" cy="1493852"/>
          </a:xfrm>
          <a:prstGeom prst="rect">
            <a:avLst/>
          </a:prstGeom>
        </p:spPr>
      </p:pic>
      <p:sp>
        <p:nvSpPr>
          <p:cNvPr id="36" name="Rectangle 35"/>
          <p:cNvSpPr/>
          <p:nvPr/>
        </p:nvSpPr>
        <p:spPr>
          <a:xfrm>
            <a:off x="1828800" y="811665"/>
            <a:ext cx="8737600" cy="1241237"/>
          </a:xfrm>
          <a:prstGeom prst="rect">
            <a:avLst/>
          </a:prstGeom>
        </p:spPr>
        <p:txBody>
          <a:bodyPr wrap="square">
            <a:spAutoFit/>
          </a:bodyPr>
          <a:lstStyle/>
          <a:p>
            <a:pPr algn="ctr"/>
            <a:r>
              <a:rPr lang="vi-VN" sz="3733" dirty="0">
                <a:solidFill>
                  <a:srgbClr val="FF0000"/>
                </a:solidFill>
                <a:latin typeface="Times New Roman" panose="02020603050405020304" pitchFamily="18" charset="0"/>
              </a:rPr>
              <a:t>Theo em, trong các ví dụ dưới đây, dấu chấm lửng được dùng để làm gì?</a:t>
            </a:r>
            <a:endParaRPr lang="en-US" sz="3733" dirty="0">
              <a:solidFill>
                <a:srgbClr val="FF0000"/>
              </a:solidFill>
            </a:endParaRPr>
          </a:p>
        </p:txBody>
      </p:sp>
      <p:pic>
        <p:nvPicPr>
          <p:cNvPr id="11"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966" y="3788911"/>
            <a:ext cx="1429826" cy="2176818"/>
          </a:xfrm>
          <a:prstGeom prst="rect">
            <a:avLst/>
          </a:prstGeom>
        </p:spPr>
      </p:pic>
      <p:sp>
        <p:nvSpPr>
          <p:cNvPr id="10" name="Rectangle 9"/>
          <p:cNvSpPr/>
          <p:nvPr/>
        </p:nvSpPr>
        <p:spPr>
          <a:xfrm>
            <a:off x="1186775" y="2392760"/>
            <a:ext cx="9103637" cy="1938992"/>
          </a:xfrm>
          <a:prstGeom prst="rect">
            <a:avLst/>
          </a:prstGeom>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Tôi đ</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ã</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đọc đâu đó một câu r</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ấ</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t hay: "Chỗ giống nhau nh</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ất</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của mọi người tr</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ê</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n th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ế</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gian này là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không ai giống ai 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i="1" dirty="0">
              <a:latin typeface="Times New Roman" panose="02020603050405020304" pitchFamily="18" charset="0"/>
              <a:ea typeface="Times New Roman" panose="02020603050405020304" pitchFamily="18" charset="0"/>
              <a:cs typeface="Times New Roman" panose="02020603050405020304" pitchFamily="18" charset="0"/>
            </a:endParaRPr>
          </a:p>
          <a:p>
            <a:pPr algn="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kìa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1184BA1-266A-0F53-3F37-C619957BE24D}"/>
              </a:ext>
            </a:extLst>
          </p:cNvPr>
          <p:cNvSpPr/>
          <p:nvPr/>
        </p:nvSpPr>
        <p:spPr>
          <a:xfrm>
            <a:off x="1048897" y="4558162"/>
            <a:ext cx="8731191" cy="1384995"/>
          </a:xfrm>
          <a:prstGeom prst="rect">
            <a:avLst/>
          </a:prstGeom>
        </p:spPr>
        <p:txBody>
          <a:bodyPr wrap="square">
            <a:spAutoFit/>
          </a:bodyPr>
          <a:lstStyle/>
          <a:p>
            <a:pPr algn="just">
              <a:spcAft>
                <a:spcPts val="60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Dấu ch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ấ</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 lửng làm giãn nhịp điệu câu v</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ă</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 chuẩn bị cho sự xuất hiện c</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ủa</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một từ ngữ biểu thị nội dung b</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ấ</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 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ờ</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thường có sắc thái hài hước, châm bi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ế</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70C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22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38" name="组合 37"/>
          <p:cNvGrpSpPr/>
          <p:nvPr/>
        </p:nvGrpSpPr>
        <p:grpSpPr>
          <a:xfrm>
            <a:off x="226226" y="232217"/>
            <a:ext cx="11739548" cy="6393566"/>
            <a:chOff x="275756" y="195932"/>
            <a:chExt cx="11739548" cy="6393566"/>
          </a:xfrm>
        </p:grpSpPr>
        <p:sp>
          <p:nvSpPr>
            <p:cNvPr id="12" name="任意多边形: 形状 11"/>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 name="Google Shape;567;p25"/>
          <p:cNvSpPr txBox="1"/>
          <p:nvPr/>
        </p:nvSpPr>
        <p:spPr>
          <a:xfrm>
            <a:off x="1070986" y="1770659"/>
            <a:ext cx="10133826" cy="1182127"/>
          </a:xfrm>
          <a:prstGeom prst="rect">
            <a:avLst/>
          </a:prstGeom>
          <a:noFill/>
          <a:ln>
            <a:noFill/>
          </a:ln>
        </p:spPr>
        <p:txBody>
          <a:bodyPr spcFirstLastPara="1" wrap="square" lIns="121900" tIns="121900" rIns="121900" bIns="121900" anchor="t" anchorCtr="0">
            <a:noAutofit/>
          </a:bodyPr>
          <a:lstStyle/>
          <a:p>
            <a:pPr algn="just">
              <a:buClr>
                <a:srgbClr val="000000"/>
              </a:buClr>
              <a:buSzPts val="1100"/>
              <a:buFont typeface="Fira Sans Extra Condensed"/>
              <a:buNone/>
            </a:pPr>
            <a:r>
              <a:rPr lang="vi-VN" sz="3000" kern="0" dirty="0">
                <a:solidFill>
                  <a:srgbClr val="000000"/>
                </a:solidFill>
                <a:latin typeface="+mj-lt"/>
                <a:ea typeface="Arima Madurai Medium"/>
                <a:cs typeface="Arima Madurai Medium"/>
                <a:sym typeface="Arima Madurai Medium"/>
              </a:rPr>
              <a:t>Dấu chấm lửng </a:t>
            </a:r>
            <a:r>
              <a:rPr lang="vi-VN"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l</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à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một</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dấu</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câu</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cơ</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bản</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trong</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tiếng</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Việt</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Dấu</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chấm</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lửng</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thường</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được</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dùng</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 </a:t>
            </a:r>
            <a:r>
              <a:rPr lang="en-US" sz="3000" kern="0" dirty="0" err="1">
                <a:solidFill>
                  <a:srgbClr val="000000"/>
                </a:solidFill>
                <a:latin typeface="Times New Roman" panose="02020603050405020304" pitchFamily="18" charset="0"/>
                <a:ea typeface="Arima Madurai Medium"/>
                <a:cs typeface="Times New Roman" panose="02020603050405020304" pitchFamily="18" charset="0"/>
                <a:sym typeface="Arima Madurai Medium"/>
              </a:rPr>
              <a:t>để</a:t>
            </a:r>
            <a:r>
              <a:rPr lang="en-US" sz="3000" kern="0" dirty="0">
                <a:solidFill>
                  <a:srgbClr val="000000"/>
                </a:solidFill>
                <a:latin typeface="Times New Roman" panose="02020603050405020304" pitchFamily="18" charset="0"/>
                <a:ea typeface="Arima Madurai Medium"/>
                <a:cs typeface="Times New Roman" panose="02020603050405020304" pitchFamily="18" charset="0"/>
                <a:sym typeface="Arima Madurai Medium"/>
              </a:rPr>
              <a:t>:</a:t>
            </a:r>
            <a:endParaRPr sz="3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1487606" y="3076560"/>
            <a:ext cx="9717206" cy="480131"/>
          </a:xfrm>
          <a:prstGeom prst="rect">
            <a:avLst/>
          </a:prstGeom>
        </p:spPr>
        <p:txBody>
          <a:bodyPr wrap="square">
            <a:spAutoFit/>
          </a:bodyPr>
          <a:lstStyle/>
          <a:p>
            <a:pPr algn="just">
              <a:lnSpc>
                <a:spcPct val="90000"/>
              </a:lnSpc>
              <a:buClr>
                <a:srgbClr val="000000"/>
              </a:buClr>
              <a:buFont typeface="Arial"/>
              <a:buNone/>
            </a:pPr>
            <a:r>
              <a:rPr lang="en-US" sz="2800" kern="0" dirty="0">
                <a:solidFill>
                  <a:srgbClr val="0C0C0C"/>
                </a:solidFill>
                <a:latin typeface="+mj-lt"/>
                <a:ea typeface="Arima Madurai Medium"/>
                <a:cs typeface="Arima Madurai Medium"/>
                <a:sym typeface="Arima Madurai Medium"/>
              </a:rPr>
              <a:t>+ </a:t>
            </a:r>
            <a:r>
              <a:rPr lang="vi-VN" sz="2800" kern="0" dirty="0">
                <a:solidFill>
                  <a:srgbClr val="0C0C0C"/>
                </a:solidFill>
                <a:latin typeface="+mj-lt"/>
                <a:ea typeface="Arima Madurai Medium"/>
                <a:cs typeface="Arima Madurai Medium"/>
                <a:sym typeface="Arima Madurai Medium"/>
              </a:rPr>
              <a:t>Báo hiệu còn nhiều sự vật, hiện tượng chưa được liệt kê hết.</a:t>
            </a:r>
            <a:endParaRPr lang="vi-VN" sz="2800" kern="0" dirty="0">
              <a:solidFill>
                <a:srgbClr val="0C0C0C"/>
              </a:solidFill>
              <a:latin typeface="+mj-lt"/>
              <a:ea typeface="Arial"/>
              <a:cs typeface="Arial"/>
              <a:sym typeface="Arial"/>
            </a:endParaRPr>
          </a:p>
        </p:txBody>
      </p:sp>
      <p:sp>
        <p:nvSpPr>
          <p:cNvPr id="4" name="Rectangle 3"/>
          <p:cNvSpPr/>
          <p:nvPr/>
        </p:nvSpPr>
        <p:spPr>
          <a:xfrm>
            <a:off x="1487606" y="3876396"/>
            <a:ext cx="9962866" cy="480131"/>
          </a:xfrm>
          <a:prstGeom prst="rect">
            <a:avLst/>
          </a:prstGeom>
        </p:spPr>
        <p:txBody>
          <a:bodyPr wrap="square">
            <a:spAutoFit/>
          </a:bodyPr>
          <a:lstStyle/>
          <a:p>
            <a:pPr algn="just">
              <a:lnSpc>
                <a:spcPct val="90000"/>
              </a:lnSpc>
              <a:buClr>
                <a:srgbClr val="000000"/>
              </a:buClr>
              <a:buFont typeface="Arial"/>
              <a:buNone/>
            </a:pPr>
            <a:r>
              <a:rPr lang="en-US" sz="2800" kern="0" dirty="0">
                <a:solidFill>
                  <a:srgbClr val="0C0C0C"/>
                </a:solidFill>
                <a:latin typeface="+mj-lt"/>
                <a:ea typeface="Arima Madurai Medium"/>
                <a:cs typeface="Arima Madurai Medium"/>
                <a:sym typeface="Arima Madurai Medium"/>
              </a:rPr>
              <a:t>+ </a:t>
            </a:r>
            <a:r>
              <a:rPr lang="vi-VN" sz="2800" kern="0" dirty="0">
                <a:solidFill>
                  <a:srgbClr val="0C0C0C"/>
                </a:solidFill>
                <a:latin typeface="+mj-lt"/>
                <a:ea typeface="Arima Madurai Medium"/>
                <a:cs typeface="Arima Madurai Medium"/>
                <a:sym typeface="Arima Madurai Medium"/>
              </a:rPr>
              <a:t>Thể hiện lời nói bỏ dở (chưa nói hết) hay ngập ngừng, ngắt quãng.</a:t>
            </a:r>
            <a:endParaRPr lang="vi-VN" sz="2800" kern="0" dirty="0">
              <a:solidFill>
                <a:srgbClr val="0C0C0C"/>
              </a:solidFill>
              <a:latin typeface="+mj-lt"/>
              <a:ea typeface="Arial"/>
              <a:cs typeface="Arial"/>
              <a:sym typeface="Arial"/>
            </a:endParaRPr>
          </a:p>
        </p:txBody>
      </p:sp>
      <p:sp>
        <p:nvSpPr>
          <p:cNvPr id="5" name="Rectangle 4"/>
          <p:cNvSpPr/>
          <p:nvPr/>
        </p:nvSpPr>
        <p:spPr>
          <a:xfrm>
            <a:off x="1487606" y="4695401"/>
            <a:ext cx="9717206" cy="1255728"/>
          </a:xfrm>
          <a:prstGeom prst="rect">
            <a:avLst/>
          </a:prstGeom>
        </p:spPr>
        <p:txBody>
          <a:bodyPr wrap="square">
            <a:spAutoFit/>
          </a:bodyPr>
          <a:lstStyle/>
          <a:p>
            <a:pPr algn="just">
              <a:lnSpc>
                <a:spcPct val="90000"/>
              </a:lnSpc>
              <a:buClr>
                <a:srgbClr val="000000"/>
              </a:buClr>
              <a:buFont typeface="Arial"/>
              <a:buNone/>
            </a:pPr>
            <a:r>
              <a:rPr lang="en-US" sz="2800" kern="0" dirty="0">
                <a:solidFill>
                  <a:srgbClr val="0C0C0C"/>
                </a:solidFill>
                <a:latin typeface="+mj-lt"/>
                <a:ea typeface="Arima Madurai Medium"/>
                <a:cs typeface="Arima Madurai Medium"/>
                <a:sym typeface="Arima Madurai Medium"/>
              </a:rPr>
              <a:t>+ </a:t>
            </a:r>
            <a:r>
              <a:rPr lang="vi-VN" sz="2800" kern="0" dirty="0">
                <a:solidFill>
                  <a:srgbClr val="0C0C0C"/>
                </a:solidFill>
                <a:latin typeface="+mj-lt"/>
                <a:ea typeface="Arima Madurai Medium"/>
                <a:cs typeface="Arima Madurai Medium"/>
                <a:sym typeface="Arima Madurai Medium"/>
              </a:rPr>
              <a:t>Làm giãn nhịp điệu câu văn, chuẩn bị cho sự xuất hiện của một từ ngữ biểu thị nội dung bất ngờ thường có sắc thái hài hước, châm biếm.</a:t>
            </a:r>
            <a:endParaRPr lang="vi-VN" sz="2800" kern="0" dirty="0">
              <a:solidFill>
                <a:srgbClr val="0C0C0C"/>
              </a:solidFill>
              <a:latin typeface="+mj-lt"/>
              <a:ea typeface="Arial"/>
              <a:cs typeface="Arial"/>
              <a:sym typeface="Arial"/>
            </a:endParaRPr>
          </a:p>
        </p:txBody>
      </p:sp>
      <p:sp>
        <p:nvSpPr>
          <p:cNvPr id="7" name="TextBox 6">
            <a:extLst>
              <a:ext uri="{FF2B5EF4-FFF2-40B4-BE49-F238E27FC236}">
                <a16:creationId xmlns:a16="http://schemas.microsoft.com/office/drawing/2014/main" id="{D63BFD04-ABD2-1BCC-73FC-1BFD25C8F5A3}"/>
              </a:ext>
            </a:extLst>
          </p:cNvPr>
          <p:cNvSpPr txBox="1"/>
          <p:nvPr/>
        </p:nvSpPr>
        <p:spPr>
          <a:xfrm>
            <a:off x="2305455" y="953307"/>
            <a:ext cx="5593405"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Nhận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xét</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940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80">
                                          <p:stCondLst>
                                            <p:cond delay="0"/>
                                          </p:stCondLst>
                                        </p:cTn>
                                        <p:tgtEl>
                                          <p:spTgt spid="5"/>
                                        </p:tgtEl>
                                      </p:cBhvr>
                                    </p:animEffect>
                                    <p:anim calcmode="lin" valueType="num">
                                      <p:cBhvr>
                                        <p:cTn id="4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2" dur="26">
                                          <p:stCondLst>
                                            <p:cond delay="650"/>
                                          </p:stCondLst>
                                        </p:cTn>
                                        <p:tgtEl>
                                          <p:spTgt spid="5"/>
                                        </p:tgtEl>
                                      </p:cBhvr>
                                      <p:to x="100000" y="60000"/>
                                    </p:animScale>
                                    <p:animScale>
                                      <p:cBhvr>
                                        <p:cTn id="53" dur="166" decel="50000">
                                          <p:stCondLst>
                                            <p:cond delay="676"/>
                                          </p:stCondLst>
                                        </p:cTn>
                                        <p:tgtEl>
                                          <p:spTgt spid="5"/>
                                        </p:tgtEl>
                                      </p:cBhvr>
                                      <p:to x="100000" y="100000"/>
                                    </p:animScale>
                                    <p:animScale>
                                      <p:cBhvr>
                                        <p:cTn id="54" dur="26">
                                          <p:stCondLst>
                                            <p:cond delay="1312"/>
                                          </p:stCondLst>
                                        </p:cTn>
                                        <p:tgtEl>
                                          <p:spTgt spid="5"/>
                                        </p:tgtEl>
                                      </p:cBhvr>
                                      <p:to x="100000" y="80000"/>
                                    </p:animScale>
                                    <p:animScale>
                                      <p:cBhvr>
                                        <p:cTn id="55" dur="166" decel="50000">
                                          <p:stCondLst>
                                            <p:cond delay="1338"/>
                                          </p:stCondLst>
                                        </p:cTn>
                                        <p:tgtEl>
                                          <p:spTgt spid="5"/>
                                        </p:tgtEl>
                                      </p:cBhvr>
                                      <p:to x="100000" y="100000"/>
                                    </p:animScale>
                                    <p:animScale>
                                      <p:cBhvr>
                                        <p:cTn id="56" dur="26">
                                          <p:stCondLst>
                                            <p:cond delay="1642"/>
                                          </p:stCondLst>
                                        </p:cTn>
                                        <p:tgtEl>
                                          <p:spTgt spid="5"/>
                                        </p:tgtEl>
                                      </p:cBhvr>
                                      <p:to x="100000" y="90000"/>
                                    </p:animScale>
                                    <p:animScale>
                                      <p:cBhvr>
                                        <p:cTn id="57" dur="166" decel="50000">
                                          <p:stCondLst>
                                            <p:cond delay="1668"/>
                                          </p:stCondLst>
                                        </p:cTn>
                                        <p:tgtEl>
                                          <p:spTgt spid="5"/>
                                        </p:tgtEl>
                                      </p:cBhvr>
                                      <p:to x="100000" y="100000"/>
                                    </p:animScale>
                                    <p:animScale>
                                      <p:cBhvr>
                                        <p:cTn id="58" dur="26">
                                          <p:stCondLst>
                                            <p:cond delay="1808"/>
                                          </p:stCondLst>
                                        </p:cTn>
                                        <p:tgtEl>
                                          <p:spTgt spid="5"/>
                                        </p:tgtEl>
                                      </p:cBhvr>
                                      <p:to x="100000" y="95000"/>
                                    </p:animScale>
                                    <p:animScale>
                                      <p:cBhvr>
                                        <p:cTn id="5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2111</Words>
  <Application>Microsoft Office PowerPoint</Application>
  <PresentationFormat>Widescreen</PresentationFormat>
  <Paragraphs>153</Paragraphs>
  <Slides>22</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Arial</vt:lpstr>
      <vt:lpstr>Arima Madurai Medium</vt:lpstr>
      <vt:lpstr>Calibri</vt:lpstr>
      <vt:lpstr>Calibri Light</vt:lpstr>
      <vt:lpstr>Cambria</vt:lpstr>
      <vt:lpstr>Fira Sans Extra Condensed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cp:revision>
  <dcterms:created xsi:type="dcterms:W3CDTF">2025-03-02T13:53:10Z</dcterms:created>
  <dcterms:modified xsi:type="dcterms:W3CDTF">2025-03-02T14:09:24Z</dcterms:modified>
</cp:coreProperties>
</file>