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271" r:id="rId2"/>
    <p:sldId id="436" r:id="rId3"/>
    <p:sldId id="800" r:id="rId4"/>
    <p:sldId id="798" r:id="rId5"/>
    <p:sldId id="799" r:id="rId6"/>
    <p:sldId id="622" r:id="rId7"/>
    <p:sldId id="797" r:id="rId8"/>
    <p:sldId id="599" r:id="rId9"/>
    <p:sldId id="776" r:id="rId10"/>
    <p:sldId id="777" r:id="rId11"/>
    <p:sldId id="801" r:id="rId12"/>
    <p:sldId id="802" r:id="rId13"/>
    <p:sldId id="803" r:id="rId14"/>
    <p:sldId id="456" r:id="rId15"/>
    <p:sldId id="779" r:id="rId16"/>
    <p:sldId id="725" r:id="rId17"/>
    <p:sldId id="780" r:id="rId18"/>
    <p:sldId id="781" r:id="rId19"/>
    <p:sldId id="668" r:id="rId20"/>
    <p:sldId id="782" r:id="rId21"/>
    <p:sldId id="783" r:id="rId22"/>
    <p:sldId id="298" r:id="rId23"/>
    <p:sldId id="795" r:id="rId24"/>
    <p:sldId id="314" r:id="rId25"/>
    <p:sldId id="330" r:id="rId26"/>
    <p:sldId id="804" r:id="rId27"/>
    <p:sldId id="805" r:id="rId28"/>
    <p:sldId id="350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2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FDC"/>
    <a:srgbClr val="D0F5BE"/>
    <a:srgbClr val="98EECC"/>
    <a:srgbClr val="FFCCCC"/>
    <a:srgbClr val="FFEECC"/>
    <a:srgbClr val="9ED2BE"/>
    <a:srgbClr val="C8E4B2"/>
    <a:srgbClr val="CAEDFF"/>
    <a:srgbClr val="FFC7EA"/>
    <a:srgbClr val="FBF0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55" autoAdjust="0"/>
    <p:restoredTop sz="94376" autoAdjust="0"/>
  </p:normalViewPr>
  <p:slideViewPr>
    <p:cSldViewPr snapToGrid="0" showGuides="1">
      <p:cViewPr>
        <p:scale>
          <a:sx n="50" d="100"/>
          <a:sy n="50" d="100"/>
        </p:scale>
        <p:origin x="860" y="600"/>
      </p:cViewPr>
      <p:guideLst>
        <p:guide orient="horz" pos="2122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8905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845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92EBE136-8EDE-4537-BBD6-766486C6EA7C}" type="slidenum">
              <a:rPr lang="en-GB" altLang="en-US" sz="1200">
                <a:latin typeface="Arial" panose="020B0604020202020204" pitchFamily="34" charset="0"/>
              </a:rPr>
              <a:t>4</a:t>
            </a:fld>
            <a:endParaRPr lang="en-GB" altLang="en-US" sz="1200">
              <a:latin typeface="Arial" panose="020B0604020202020204" pitchFamily="34" charset="0"/>
            </a:endParaRPr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86494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22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450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573655" y="8009017"/>
            <a:ext cx="787400" cy="709295"/>
            <a:chOff x="2180974" y="148629"/>
            <a:chExt cx="712319" cy="709214"/>
          </a:xfrm>
        </p:grpSpPr>
        <p:sp>
          <p:nvSpPr>
            <p:cNvPr id="10" name="Oval 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77ADC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u="sng">
                <a:solidFill>
                  <a:schemeClr val="tx1"/>
                </a:solidFill>
              </a:endParaRPr>
            </a:p>
          </p:txBody>
        </p:sp>
        <p:sp>
          <p:nvSpPr>
            <p:cNvPr id="11" name="Chord 1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0087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u="sng">
                <a:solidFill>
                  <a:schemeClr val="tx1"/>
                </a:solidFill>
              </a:endParaRPr>
            </a:p>
          </p:txBody>
        </p:sp>
      </p:grpSp>
      <p:sp>
        <p:nvSpPr>
          <p:cNvPr id="13" name="TextBox 16"/>
          <p:cNvSpPr txBox="1"/>
          <p:nvPr/>
        </p:nvSpPr>
        <p:spPr>
          <a:xfrm>
            <a:off x="2553335" y="7992507"/>
            <a:ext cx="8070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vi-VN" sz="4000" b="1" dirty="0">
                <a:solidFill>
                  <a:schemeClr val="bg1"/>
                </a:solidFill>
                <a:latin typeface="Myriad Pro" pitchFamily="34" charset="0"/>
              </a:rPr>
              <a:t>7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169181" y="8979535"/>
            <a:ext cx="5208270" cy="625475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35"/>
          <p:cNvSpPr txBox="1"/>
          <p:nvPr/>
        </p:nvSpPr>
        <p:spPr>
          <a:xfrm>
            <a:off x="3694481" y="9014937"/>
            <a:ext cx="471298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3: A CLOSER LOOK 2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624455" y="8810464"/>
            <a:ext cx="990895" cy="941618"/>
            <a:chOff x="2766630" y="1746890"/>
            <a:chExt cx="990895" cy="941618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6"/>
            <a:srcRect t="5582"/>
            <a:stretch>
              <a:fillRect/>
            </a:stretch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  <p:grpSp>
        <p:nvGrpSpPr>
          <p:cNvPr id="21" name="Group 2"/>
          <p:cNvGrpSpPr>
            <a:grpSpLocks/>
          </p:cNvGrpSpPr>
          <p:nvPr/>
        </p:nvGrpSpPr>
        <p:grpSpPr bwMode="auto">
          <a:xfrm>
            <a:off x="0" y="-4597401"/>
            <a:ext cx="12251267" cy="11455401"/>
            <a:chOff x="-147" y="2544"/>
            <a:chExt cx="5760" cy="7216"/>
          </a:xfrm>
        </p:grpSpPr>
        <p:pic>
          <p:nvPicPr>
            <p:cNvPr id="22" name="Picture 3" descr="H4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7" y="5440"/>
              <a:ext cx="5760" cy="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 Box 4"/>
            <p:cNvSpPr txBox="1">
              <a:spLocks noChangeArrowheads="1"/>
            </p:cNvSpPr>
            <p:nvPr/>
          </p:nvSpPr>
          <p:spPr bwMode="auto">
            <a:xfrm>
              <a:off x="336" y="2544"/>
              <a:ext cx="4956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endParaRPr lang="vi-VN" altLang="en-US" sz="3400">
                <a:latin typeface="Times New Roman" panose="02020603050405020304" pitchFamily="18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958347" y="2425469"/>
            <a:ext cx="1025838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WELCOME TO OUR CLASS!</a:t>
            </a:r>
            <a:endParaRPr lang="en-US" sz="7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8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4657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86130" y="1097915"/>
            <a:ext cx="11322685" cy="55399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95BD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sz="3000" b="1" dirty="0">
                <a:ln>
                  <a:noFill/>
                </a:ln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answer A, B, C, or D to complete each sentence.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3266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5448" y="102723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1106805" y="3248025"/>
            <a:ext cx="3918585" cy="1198880"/>
          </a:xfrm>
          <a:prstGeom prst="rect">
            <a:avLst/>
          </a:prstGeom>
          <a:solidFill>
            <a:srgbClr val="D4E2D4"/>
          </a:solidFill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A.</a:t>
            </a:r>
            <a:r>
              <a:rPr lang="en-US" sz="3600" dirty="0">
                <a:solidFill>
                  <a:schemeClr val="tx1"/>
                </a:solidFill>
              </a:rPr>
              <a:t> who                      </a:t>
            </a:r>
          </a:p>
          <a:p>
            <a:r>
              <a:rPr lang="en-US" sz="3600" b="1" dirty="0">
                <a:solidFill>
                  <a:schemeClr val="tx1"/>
                </a:solidFill>
              </a:rPr>
              <a:t>C.</a:t>
            </a:r>
            <a:r>
              <a:rPr lang="en-US" sz="3600" dirty="0">
                <a:solidFill>
                  <a:schemeClr val="tx1"/>
                </a:solidFill>
              </a:rPr>
              <a:t> what 	</a:t>
            </a:r>
            <a:r>
              <a:rPr lang="en-US" sz="3600" dirty="0"/>
              <a:t>                   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6953250" y="3248025"/>
            <a:ext cx="3928110" cy="1198880"/>
          </a:xfrm>
          <a:prstGeom prst="rect">
            <a:avLst/>
          </a:prstGeom>
          <a:solidFill>
            <a:srgbClr val="DBC4F0"/>
          </a:solidFill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B. </a:t>
            </a:r>
            <a:r>
              <a:rPr lang="en-US" sz="3600" dirty="0">
                <a:solidFill>
                  <a:schemeClr val="tx1"/>
                </a:solidFill>
              </a:rPr>
              <a:t>which                        </a:t>
            </a:r>
          </a:p>
          <a:p>
            <a:r>
              <a:rPr lang="en-US" sz="3600" b="1" dirty="0">
                <a:solidFill>
                  <a:schemeClr val="tx1"/>
                </a:solidFill>
              </a:rPr>
              <a:t>D. </a:t>
            </a:r>
            <a:r>
              <a:rPr lang="en-US" sz="3600" dirty="0">
                <a:solidFill>
                  <a:schemeClr val="tx1"/>
                </a:solidFill>
              </a:rPr>
              <a:t>whose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0" y="2061845"/>
            <a:ext cx="12192000" cy="646331"/>
          </a:xfrm>
          <a:prstGeom prst="rect">
            <a:avLst/>
          </a:prstGeom>
          <a:solidFill>
            <a:srgbClr val="FFCACC"/>
          </a:solidFill>
        </p:spPr>
        <p:txBody>
          <a:bodyPr wrap="square" rtlCol="0" anchor="t">
            <a:spAutoFit/>
          </a:bodyPr>
          <a:lstStyle/>
          <a:p>
            <a:r>
              <a:rPr lang="en-US" sz="3600" b="1" dirty="0"/>
              <a:t>5. </a:t>
            </a:r>
            <a:r>
              <a:rPr lang="en-US" sz="3600" dirty="0"/>
              <a:t>I met a man ______ first language is Arabic at the conference.</a:t>
            </a:r>
          </a:p>
        </p:txBody>
      </p:sp>
      <p:sp>
        <p:nvSpPr>
          <p:cNvPr id="10" name="Oval 9"/>
          <p:cNvSpPr/>
          <p:nvPr/>
        </p:nvSpPr>
        <p:spPr>
          <a:xfrm>
            <a:off x="6981825" y="3900170"/>
            <a:ext cx="481330" cy="50038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1903924" y="2608729"/>
            <a:ext cx="776523" cy="2366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4351648" y="2650864"/>
            <a:ext cx="2404872" cy="182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486463" y="4371786"/>
            <a:ext cx="4145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(refers to possession)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3" name="Text Box 3"/>
          <p:cNvSpPr txBox="1"/>
          <p:nvPr/>
        </p:nvSpPr>
        <p:spPr>
          <a:xfrm>
            <a:off x="540385" y="192405"/>
            <a:ext cx="6096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PRACTICE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5" grpId="1" animBg="1"/>
      <p:bldP spid="8" grpId="1" animBg="1"/>
      <p:bldP spid="10" grpId="0" bldLvl="0" animBg="1"/>
      <p:bldP spid="10" grpId="1" animBg="1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322729" y="1604047"/>
            <a:ext cx="11639550" cy="5029835"/>
          </a:xfrm>
          <a:prstGeom prst="rect">
            <a:avLst/>
          </a:prstGeom>
          <a:solidFill>
            <a:srgbClr val="FEE3AF"/>
          </a:solidFill>
        </p:spPr>
        <p:txBody>
          <a:bodyPr wrap="square" rtlCol="0" anchor="t">
            <a:noAutofit/>
          </a:bodyPr>
          <a:lstStyle/>
          <a:p>
            <a:pPr algn="just"/>
            <a:r>
              <a:rPr lang="en-US" sz="3200" dirty="0"/>
              <a:t>The relative pronoun </a:t>
            </a:r>
            <a:r>
              <a:rPr lang="en-US" sz="3200" b="1" i="1" dirty="0">
                <a:solidFill>
                  <a:srgbClr val="FF0000"/>
                </a:solidFill>
              </a:rPr>
              <a:t>who</a:t>
            </a:r>
            <a:r>
              <a:rPr lang="en-US" sz="3200" b="1" dirty="0">
                <a:solidFill>
                  <a:srgbClr val="FF0000"/>
                </a:solidFill>
              </a:rPr>
              <a:t> or </a:t>
            </a:r>
            <a:r>
              <a:rPr lang="en-US" sz="3200" b="1" i="1" dirty="0">
                <a:solidFill>
                  <a:srgbClr val="FF0000"/>
                </a:solidFill>
              </a:rPr>
              <a:t>which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dirty="0"/>
              <a:t>can be the subject or the object of the relative clause. We </a:t>
            </a:r>
            <a:r>
              <a:rPr lang="en-US" sz="3200" b="1" dirty="0"/>
              <a:t>must </a:t>
            </a:r>
            <a:r>
              <a:rPr lang="en-US" sz="3200" dirty="0">
                <a:highlight>
                  <a:srgbClr val="FFFF00"/>
                </a:highlight>
              </a:rPr>
              <a:t>use it when it is the subject</a:t>
            </a:r>
            <a:r>
              <a:rPr lang="en-US" sz="3200" dirty="0"/>
              <a:t> of the relative clause. We</a:t>
            </a:r>
            <a:r>
              <a:rPr lang="en-US" sz="3200" dirty="0">
                <a:highlight>
                  <a:srgbClr val="FFFF00"/>
                </a:highlight>
              </a:rPr>
              <a:t> can omit it if it is the object.</a:t>
            </a:r>
            <a:endParaRPr lang="en-US" sz="3200" dirty="0"/>
          </a:p>
          <a:p>
            <a:pPr algn="just"/>
            <a:r>
              <a:rPr lang="en-US" sz="3200" b="1" dirty="0"/>
              <a:t>Example: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/>
              <a:t>– The man </a:t>
            </a:r>
            <a:r>
              <a:rPr lang="en-US" sz="3200" dirty="0">
                <a:solidFill>
                  <a:srgbClr val="FF0000"/>
                </a:solidFill>
              </a:rPr>
              <a:t>who</a:t>
            </a:r>
            <a:r>
              <a:rPr lang="en-US" sz="3200" dirty="0"/>
              <a:t> </a:t>
            </a:r>
            <a:r>
              <a:rPr lang="en-US" sz="3200" u="sng" dirty="0"/>
              <a:t>is talking </a:t>
            </a:r>
            <a:r>
              <a:rPr lang="en-US" sz="3200" dirty="0"/>
              <a:t>to the girl is bilingual in English and French.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/>
              <a:t>                                    </a:t>
            </a:r>
            <a:r>
              <a:rPr lang="en-US" sz="3200" dirty="0" smtClean="0"/>
              <a:t>V                  </a:t>
            </a:r>
            <a:r>
              <a:rPr lang="en-US" sz="3200" dirty="0">
                <a:solidFill>
                  <a:srgbClr val="FF0000"/>
                </a:solidFill>
              </a:rPr>
              <a:t>→must use </a:t>
            </a:r>
            <a:r>
              <a:rPr lang="en-US" sz="3200" i="1" u="sng" dirty="0">
                <a:solidFill>
                  <a:srgbClr val="FF0000"/>
                </a:solidFill>
              </a:rPr>
              <a:t>who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/>
              <a:t>– The man who </a:t>
            </a:r>
            <a:r>
              <a:rPr lang="en-US" sz="3200" u="sng" dirty="0"/>
              <a:t>you</a:t>
            </a:r>
            <a:r>
              <a:rPr lang="en-US" sz="3200" dirty="0"/>
              <a:t> </a:t>
            </a:r>
            <a:r>
              <a:rPr lang="en-US" sz="3200" u="sng" dirty="0"/>
              <a:t>met</a:t>
            </a:r>
            <a:r>
              <a:rPr lang="en-US" sz="3200" dirty="0"/>
              <a:t> this morning is bilingual in English and French</a:t>
            </a:r>
            <a:r>
              <a:rPr lang="en-US" sz="3200" dirty="0" smtClean="0"/>
              <a:t>.                       S     V</a:t>
            </a:r>
            <a:endParaRPr lang="en-US" sz="3200" dirty="0"/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/>
              <a:t>                                                       </a:t>
            </a:r>
            <a:r>
              <a:rPr lang="en-US" sz="3200" dirty="0">
                <a:solidFill>
                  <a:srgbClr val="FF0000"/>
                </a:solidFill>
              </a:rPr>
              <a:t>→can omit </a:t>
            </a:r>
            <a:r>
              <a:rPr lang="en-US" sz="3200" i="1" u="sng" dirty="0">
                <a:solidFill>
                  <a:srgbClr val="FF0000"/>
                </a:solidFill>
              </a:rPr>
              <a:t>who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9365" y="260425"/>
            <a:ext cx="4348868" cy="1281504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2280284" y="4157972"/>
            <a:ext cx="65214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513651" y="5333043"/>
            <a:ext cx="65214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9" name="Text Box 8"/>
          <p:cNvSpPr txBox="1"/>
          <p:nvPr/>
        </p:nvSpPr>
        <p:spPr>
          <a:xfrm>
            <a:off x="2422211" y="4116056"/>
            <a:ext cx="82931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sym typeface="+mn-ea"/>
              </a:rPr>
              <a:t>S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2606356" y="5324153"/>
            <a:ext cx="496249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sym typeface="+mn-ea"/>
              </a:rPr>
              <a:t>O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4185545" y="471979"/>
            <a:ext cx="8279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2</a:t>
            </a:r>
            <a:endParaRPr lang="en-US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94313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217" y="233083"/>
            <a:ext cx="11753850" cy="5889812"/>
          </a:xfrm>
          <a:prstGeom prst="rect">
            <a:avLst/>
          </a:prstGeom>
        </p:spPr>
      </p:pic>
      <p:cxnSp>
        <p:nvCxnSpPr>
          <p:cNvPr id="5" name="Straight Connector 4"/>
          <p:cNvCxnSpPr>
            <a:cxnSpLocks/>
          </p:cNvCxnSpPr>
          <p:nvPr/>
        </p:nvCxnSpPr>
        <p:spPr>
          <a:xfrm flipV="1">
            <a:off x="4689649" y="1891553"/>
            <a:ext cx="3459269" cy="109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cxnSpLocks/>
          </p:cNvCxnSpPr>
          <p:nvPr/>
        </p:nvCxnSpPr>
        <p:spPr>
          <a:xfrm flipV="1">
            <a:off x="2326716" y="3935506"/>
            <a:ext cx="5544296" cy="2846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 flipV="1">
            <a:off x="5675766" y="2877671"/>
            <a:ext cx="2849669" cy="199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/>
          </p:cNvCxnSpPr>
          <p:nvPr/>
        </p:nvCxnSpPr>
        <p:spPr>
          <a:xfrm flipV="1">
            <a:off x="2900457" y="4814048"/>
            <a:ext cx="2702484" cy="284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cxnSpLocks/>
          </p:cNvCxnSpPr>
          <p:nvPr/>
        </p:nvCxnSpPr>
        <p:spPr>
          <a:xfrm flipV="1">
            <a:off x="2814918" y="5871882"/>
            <a:ext cx="1954306" cy="89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08211" y="179294"/>
            <a:ext cx="11367248" cy="707886"/>
          </a:xfrm>
          <a:prstGeom prst="rect">
            <a:avLst/>
          </a:prstGeom>
          <a:solidFill>
            <a:srgbClr val="FBFFDC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a. Underline the relative clause in each sentence.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73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5747" y="457200"/>
            <a:ext cx="16165647" cy="6400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66700"/>
            <a:ext cx="16017890" cy="1077218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 2 b. Decide </a:t>
            </a:r>
            <a:r>
              <a:rPr lang="en-US" sz="32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if the relative pronoun is the subject (S) or </a:t>
            </a:r>
            <a:endParaRPr lang="en-US" sz="3200" b="1" dirty="0" smtClean="0"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  <a:p>
            <a:r>
              <a:rPr lang="en-US" sz="3200" b="1" dirty="0" smtClean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object </a:t>
            </a:r>
            <a:r>
              <a:rPr lang="en-US" sz="32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(O) of the relative clause and if we can or cannot omit it.</a:t>
            </a:r>
          </a:p>
        </p:txBody>
      </p:sp>
    </p:spTree>
    <p:extLst>
      <p:ext uri="{BB962C8B-B14F-4D97-AF65-F5344CB8AC3E}">
        <p14:creationId xmlns:p14="http://schemas.microsoft.com/office/powerpoint/2010/main" val="76594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905" y="-3175"/>
            <a:ext cx="12190095" cy="1083310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05518" y="1232435"/>
            <a:ext cx="12197470" cy="113877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400" b="1" dirty="0" smtClean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b. Decide </a:t>
            </a:r>
            <a:r>
              <a:rPr lang="en-US" sz="3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if the relative pronoun is the subject (S) or </a:t>
            </a:r>
            <a:endParaRPr lang="en-US" sz="3400" b="1" dirty="0" smtClean="0"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  <a:p>
            <a:r>
              <a:rPr lang="en-US" sz="3400" b="1" dirty="0" smtClean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object </a:t>
            </a:r>
            <a:r>
              <a:rPr lang="en-US" sz="3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(O) of the relative clause and if we can or cannot omit it.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6080" y="1274432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1153863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540385" y="192405"/>
            <a:ext cx="6096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PRACTICE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450925" y="2426335"/>
            <a:ext cx="11550650" cy="1198880"/>
          </a:xfrm>
          <a:prstGeom prst="rect">
            <a:avLst/>
          </a:prstGeom>
          <a:solidFill>
            <a:srgbClr val="FBF0B2"/>
          </a:solidFill>
        </p:spPr>
        <p:txBody>
          <a:bodyPr wrap="square" rtlCol="0" anchor="t">
            <a:spAutoFit/>
          </a:bodyPr>
          <a:lstStyle/>
          <a:p>
            <a:r>
              <a:rPr lang="en-US" sz="3600" b="1" dirty="0"/>
              <a:t>1. </a:t>
            </a:r>
            <a:r>
              <a:rPr lang="en-US" sz="3600" dirty="0"/>
              <a:t>The new vocabulary items </a:t>
            </a:r>
            <a:r>
              <a:rPr lang="en-US" sz="3600" dirty="0">
                <a:solidFill>
                  <a:srgbClr val="FF0000"/>
                </a:solidFill>
              </a:rPr>
              <a:t>which</a:t>
            </a:r>
            <a:r>
              <a:rPr lang="en-US" sz="3600" dirty="0"/>
              <a:t> </a:t>
            </a:r>
            <a:r>
              <a:rPr lang="en-US" sz="3600" b="1" dirty="0"/>
              <a:t>we learnt </a:t>
            </a:r>
            <a:r>
              <a:rPr lang="en-US" sz="3600" dirty="0"/>
              <a:t>yesterday are difficult to remember.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432995" y="3683040"/>
            <a:ext cx="11550650" cy="1200329"/>
          </a:xfrm>
          <a:prstGeom prst="rect">
            <a:avLst/>
          </a:prstGeom>
          <a:solidFill>
            <a:srgbClr val="FFC7EA"/>
          </a:solidFill>
        </p:spPr>
        <p:txBody>
          <a:bodyPr wrap="square" rtlCol="0" anchor="t">
            <a:spAutoFit/>
          </a:bodyPr>
          <a:lstStyle/>
          <a:p>
            <a:r>
              <a:rPr lang="en-US" sz="3600" b="1" dirty="0"/>
              <a:t>2. </a:t>
            </a:r>
            <a:r>
              <a:rPr lang="en-US" sz="3600" dirty="0"/>
              <a:t>I don’t like the grammar exercises </a:t>
            </a:r>
            <a:r>
              <a:rPr lang="en-US" sz="3600" dirty="0">
                <a:solidFill>
                  <a:srgbClr val="FF0000"/>
                </a:solidFill>
              </a:rPr>
              <a:t>which </a:t>
            </a:r>
            <a:r>
              <a:rPr lang="en-US" sz="3600" b="1" dirty="0"/>
              <a:t>are</a:t>
            </a:r>
            <a:r>
              <a:rPr lang="en-US" sz="3600" dirty="0"/>
              <a:t> in this book.</a:t>
            </a:r>
          </a:p>
          <a:p>
            <a:endParaRPr lang="en-US" sz="3600" dirty="0"/>
          </a:p>
        </p:txBody>
      </p:sp>
      <p:sp>
        <p:nvSpPr>
          <p:cNvPr id="5" name="Text Box 4"/>
          <p:cNvSpPr txBox="1"/>
          <p:nvPr/>
        </p:nvSpPr>
        <p:spPr>
          <a:xfrm>
            <a:off x="466425" y="5028166"/>
            <a:ext cx="11490325" cy="1754326"/>
          </a:xfrm>
          <a:prstGeom prst="rect">
            <a:avLst/>
          </a:prstGeom>
          <a:solidFill>
            <a:srgbClr val="CAEDFF"/>
          </a:solidFill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/>
              <a:t>3. </a:t>
            </a:r>
            <a:r>
              <a:rPr lang="en-US" sz="3600" dirty="0"/>
              <a:t>The man </a:t>
            </a:r>
            <a:r>
              <a:rPr lang="en-US" sz="3600" dirty="0">
                <a:solidFill>
                  <a:srgbClr val="FF0000"/>
                </a:solidFill>
              </a:rPr>
              <a:t>who</a:t>
            </a:r>
            <a:r>
              <a:rPr lang="en-US" sz="3600" dirty="0"/>
              <a:t> </a:t>
            </a:r>
            <a:r>
              <a:rPr lang="en-US" sz="3600" b="1" dirty="0"/>
              <a:t>translated</a:t>
            </a:r>
            <a:r>
              <a:rPr lang="en-US" sz="3600" dirty="0"/>
              <a:t> this novel into Vietnamese must be proficient in English.</a:t>
            </a: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 flipV="1">
            <a:off x="7290360" y="4240306"/>
            <a:ext cx="1145428" cy="1172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</p:cNvCxnSpPr>
          <p:nvPr/>
        </p:nvCxnSpPr>
        <p:spPr>
          <a:xfrm flipV="1">
            <a:off x="2685303" y="5737412"/>
            <a:ext cx="846791" cy="15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9" name="Text Box 18"/>
          <p:cNvSpPr txBox="1"/>
          <p:nvPr/>
        </p:nvSpPr>
        <p:spPr>
          <a:xfrm>
            <a:off x="6115498" y="3045497"/>
            <a:ext cx="2103755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pPr algn="l"/>
            <a:r>
              <a:rPr lang="en-US" sz="44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</a:t>
            </a:r>
            <a:r>
              <a:rPr lang="en-US" sz="4400" b="1" dirty="0">
                <a:ln>
                  <a:noFill/>
                </a:ln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-&gt; </a:t>
            </a:r>
            <a:r>
              <a:rPr lang="en-US" sz="4400" b="1" dirty="0" smtClean="0">
                <a:ln>
                  <a:noFill/>
                </a:ln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omit</a:t>
            </a:r>
            <a:endParaRPr lang="en-US" sz="4400" b="1" dirty="0">
              <a:ln>
                <a:noFill/>
              </a:ln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 Box 19"/>
          <p:cNvSpPr txBox="1"/>
          <p:nvPr/>
        </p:nvSpPr>
        <p:spPr>
          <a:xfrm>
            <a:off x="7603936" y="4287146"/>
            <a:ext cx="2103755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pPr algn="l"/>
            <a:r>
              <a:rPr lang="en-US" sz="4400" b="1" dirty="0" smtClean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 </a:t>
            </a:r>
            <a:r>
              <a:rPr lang="en-US" sz="4400" b="1" dirty="0" smtClean="0">
                <a:ln>
                  <a:noFill/>
                </a:ln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-&gt; must use</a:t>
            </a:r>
            <a:endParaRPr lang="en-US" sz="4400" b="1" dirty="0">
              <a:ln>
                <a:noFill/>
              </a:ln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 Box 20"/>
          <p:cNvSpPr txBox="1"/>
          <p:nvPr/>
        </p:nvSpPr>
        <p:spPr>
          <a:xfrm>
            <a:off x="2943597" y="5613771"/>
            <a:ext cx="2103755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4400" b="1" dirty="0" smtClean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4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-&gt; must use</a:t>
            </a:r>
            <a:endParaRPr lang="en-US" sz="4400" b="1" dirty="0">
              <a:ln>
                <a:noFill/>
              </a:ln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2" name="Straight Connector 21"/>
          <p:cNvCxnSpPr>
            <a:cxnSpLocks/>
          </p:cNvCxnSpPr>
          <p:nvPr/>
        </p:nvCxnSpPr>
        <p:spPr>
          <a:xfrm flipV="1">
            <a:off x="5936689" y="2967318"/>
            <a:ext cx="1145428" cy="1172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  <p:bldP spid="3" grpId="1" animBg="1"/>
      <p:bldP spid="5" grpId="1" animBg="1"/>
      <p:bldP spid="19" grpId="0"/>
      <p:bldP spid="19" grpId="1"/>
      <p:bldP spid="20" grpId="0"/>
      <p:bldP spid="20" grpId="1"/>
      <p:bldP spid="21" grpId="1"/>
      <p:bldP spid="21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3175" y="0"/>
            <a:ext cx="12195175" cy="1083310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" name="Text Box 3"/>
          <p:cNvSpPr txBox="1"/>
          <p:nvPr/>
        </p:nvSpPr>
        <p:spPr>
          <a:xfrm>
            <a:off x="540385" y="192405"/>
            <a:ext cx="6096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PRACTICE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396240" y="3054985"/>
            <a:ext cx="11550650" cy="1198880"/>
          </a:xfrm>
          <a:prstGeom prst="rect">
            <a:avLst/>
          </a:prstGeom>
          <a:solidFill>
            <a:srgbClr val="FBF0B2"/>
          </a:solidFill>
        </p:spPr>
        <p:txBody>
          <a:bodyPr wrap="square" rtlCol="0" anchor="t">
            <a:spAutoFit/>
          </a:bodyPr>
          <a:lstStyle/>
          <a:p>
            <a:r>
              <a:rPr lang="en-US" sz="3600" b="1" dirty="0"/>
              <a:t>4. </a:t>
            </a:r>
            <a:r>
              <a:rPr lang="en-US" sz="3600" dirty="0"/>
              <a:t>The students </a:t>
            </a:r>
            <a:r>
              <a:rPr lang="en-US" sz="3600" dirty="0">
                <a:solidFill>
                  <a:srgbClr val="FF0000"/>
                </a:solidFill>
              </a:rPr>
              <a:t>who</a:t>
            </a:r>
            <a:r>
              <a:rPr lang="en-US" sz="3600" dirty="0"/>
              <a:t> </a:t>
            </a:r>
            <a:r>
              <a:rPr lang="en-US" sz="3600" b="1" dirty="0"/>
              <a:t>love</a:t>
            </a:r>
            <a:r>
              <a:rPr lang="en-US" sz="3600" dirty="0"/>
              <a:t> languages can join our Reading Club.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396240" y="4540885"/>
            <a:ext cx="11550650" cy="1200329"/>
          </a:xfrm>
          <a:prstGeom prst="rect">
            <a:avLst/>
          </a:prstGeom>
          <a:solidFill>
            <a:srgbClr val="FFC7EA"/>
          </a:solidFill>
        </p:spPr>
        <p:txBody>
          <a:bodyPr wrap="square" rtlCol="0" anchor="t">
            <a:spAutoFit/>
          </a:bodyPr>
          <a:lstStyle/>
          <a:p>
            <a:r>
              <a:rPr lang="en-US" sz="3600" b="1" dirty="0"/>
              <a:t>5. </a:t>
            </a:r>
            <a:r>
              <a:rPr lang="en-US" sz="3600" dirty="0"/>
              <a:t>The teacher </a:t>
            </a:r>
            <a:r>
              <a:rPr lang="en-US" sz="3600" dirty="0">
                <a:solidFill>
                  <a:srgbClr val="FF0000"/>
                </a:solidFill>
              </a:rPr>
              <a:t>who</a:t>
            </a:r>
            <a:r>
              <a:rPr lang="en-US" sz="3600" dirty="0"/>
              <a:t> </a:t>
            </a:r>
            <a:r>
              <a:rPr lang="en-US" sz="3600" b="1" dirty="0"/>
              <a:t>we admire </a:t>
            </a:r>
            <a:r>
              <a:rPr lang="en-US" sz="3600" dirty="0"/>
              <a:t>can speak three languages.</a:t>
            </a:r>
          </a:p>
          <a:p>
            <a:endParaRPr lang="en-US" sz="3600" dirty="0"/>
          </a:p>
        </p:txBody>
      </p:sp>
      <p:cxnSp>
        <p:nvCxnSpPr>
          <p:cNvPr id="9" name="Straight Connector 8"/>
          <p:cNvCxnSpPr>
            <a:cxnSpLocks/>
          </p:cNvCxnSpPr>
          <p:nvPr/>
        </p:nvCxnSpPr>
        <p:spPr>
          <a:xfrm flipV="1">
            <a:off x="3487420" y="3567953"/>
            <a:ext cx="699098" cy="51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305810" y="5056094"/>
            <a:ext cx="746237" cy="61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9" name="Text Box 18"/>
          <p:cNvSpPr txBox="1"/>
          <p:nvPr/>
        </p:nvSpPr>
        <p:spPr>
          <a:xfrm>
            <a:off x="3691441" y="3586134"/>
            <a:ext cx="8089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4000" b="1" dirty="0" smtClean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 </a:t>
            </a:r>
            <a:r>
              <a:rPr lang="en-US" sz="4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-&gt; must use</a:t>
            </a:r>
            <a:endParaRPr lang="en-US" sz="4000" b="1" dirty="0">
              <a:ln>
                <a:noFill/>
              </a:ln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3344666" y="4943881"/>
            <a:ext cx="2141734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pPr algn="l"/>
            <a:r>
              <a:rPr lang="en-US" sz="40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</a:t>
            </a:r>
            <a:r>
              <a:rPr lang="en-US" sz="4000" b="1" dirty="0">
                <a:ln>
                  <a:noFill/>
                </a:ln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-&gt; </a:t>
            </a:r>
            <a:r>
              <a:rPr lang="en-US" sz="4000" b="1" dirty="0" smtClean="0">
                <a:ln>
                  <a:noFill/>
                </a:ln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omit</a:t>
            </a:r>
            <a:endParaRPr lang="en-US" sz="4000" b="1" dirty="0">
              <a:ln>
                <a:noFill/>
              </a:ln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ounded Rectangle 15">
            <a:extLst>
              <a:ext uri="{FF2B5EF4-FFF2-40B4-BE49-F238E27FC236}">
                <a16:creationId xmlns:a16="http://schemas.microsoft.com/office/drawing/2014/main" id="{4CC75309-0917-BF69-ED00-57B109A4928E}"/>
              </a:ext>
            </a:extLst>
          </p:cNvPr>
          <p:cNvSpPr/>
          <p:nvPr/>
        </p:nvSpPr>
        <p:spPr>
          <a:xfrm>
            <a:off x="434668" y="130132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4D937B-8FF5-0C45-1982-1D16E9DEA77F}"/>
              </a:ext>
            </a:extLst>
          </p:cNvPr>
          <p:cNvSpPr txBox="1"/>
          <p:nvPr/>
        </p:nvSpPr>
        <p:spPr>
          <a:xfrm>
            <a:off x="469523" y="1225580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19283" y="1313117"/>
            <a:ext cx="12197470" cy="113877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400" b="1" dirty="0" smtClean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b. Decide </a:t>
            </a:r>
            <a:r>
              <a:rPr lang="en-US" sz="3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if the relative pronoun is the subject (S) or </a:t>
            </a:r>
            <a:endParaRPr lang="en-US" sz="3400" b="1" dirty="0" smtClean="0"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  <a:p>
            <a:r>
              <a:rPr lang="en-US" sz="3400" b="1" dirty="0" smtClean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object </a:t>
            </a:r>
            <a:r>
              <a:rPr lang="en-US" sz="3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(O) of the relative clause and if we can or cannot omit it.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  <p:bldP spid="3" grpId="1" animBg="1"/>
      <p:bldP spid="19" grpId="0"/>
      <p:bldP spid="19" grpId="1"/>
      <p:bldP spid="2" grpId="0"/>
      <p:bldP spid="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-4754"/>
            <a:ext cx="12330430" cy="1083310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8870" y="1150620"/>
            <a:ext cx="10888345" cy="5835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Are these sentences right or wrong? Correct them if necessary.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8" name="Text Box 17"/>
          <p:cNvSpPr txBox="1"/>
          <p:nvPr/>
        </p:nvSpPr>
        <p:spPr>
          <a:xfrm>
            <a:off x="540385" y="192405"/>
            <a:ext cx="6096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PRACTICE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498475" y="2695575"/>
            <a:ext cx="11066145" cy="706755"/>
          </a:xfrm>
          <a:prstGeom prst="rect">
            <a:avLst/>
          </a:prstGeom>
          <a:solidFill>
            <a:srgbClr val="C8E4B2"/>
          </a:solidFill>
        </p:spPr>
        <p:txBody>
          <a:bodyPr wrap="square" rtlCol="0" anchor="t">
            <a:spAutoFit/>
          </a:bodyPr>
          <a:lstStyle/>
          <a:p>
            <a:r>
              <a:rPr lang="en-US" sz="4000" b="1" dirty="0"/>
              <a:t>1.</a:t>
            </a:r>
            <a:r>
              <a:rPr lang="en-US" sz="4000" dirty="0"/>
              <a:t> My sister doesn’t like films have unhappy endings.</a:t>
            </a:r>
          </a:p>
        </p:txBody>
      </p:sp>
      <p:sp>
        <p:nvSpPr>
          <p:cNvPr id="36" name="Text Box 35"/>
          <p:cNvSpPr txBox="1"/>
          <p:nvPr/>
        </p:nvSpPr>
        <p:spPr>
          <a:xfrm>
            <a:off x="430306" y="3868495"/>
            <a:ext cx="11940988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</a:rPr>
              <a:t>-&gt;</a:t>
            </a:r>
            <a:r>
              <a:rPr lang="en-US" sz="3600" b="1" dirty="0" smtClean="0"/>
              <a:t> My </a:t>
            </a:r>
            <a:r>
              <a:rPr lang="en-US" sz="3600" b="1" dirty="0"/>
              <a:t>sister doesn’t like films 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 </a:t>
            </a:r>
            <a:r>
              <a:rPr 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en-US" sz="3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smtClean="0"/>
              <a:t>unhappy </a:t>
            </a:r>
            <a:r>
              <a:rPr lang="en-US" sz="3600" b="1" dirty="0"/>
              <a:t>endings</a:t>
            </a:r>
            <a:r>
              <a:rPr lang="en-US" sz="3600" b="1" dirty="0" smtClean="0"/>
              <a:t>.</a:t>
            </a:r>
            <a:endParaRPr lang="en-US" sz="3600" b="1" dirty="0"/>
          </a:p>
        </p:txBody>
      </p:sp>
      <p:sp>
        <p:nvSpPr>
          <p:cNvPr id="4" name="TextBox 11"/>
          <p:cNvSpPr txBox="1"/>
          <p:nvPr/>
        </p:nvSpPr>
        <p:spPr>
          <a:xfrm>
            <a:off x="1015365" y="1701800"/>
            <a:ext cx="1998345" cy="10147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60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E.g.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6674485" y="3315335"/>
            <a:ext cx="105219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875928" y="3272118"/>
            <a:ext cx="5468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V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663081" y="2456330"/>
            <a:ext cx="5468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</a:rPr>
              <a:t>x</a:t>
            </a:r>
            <a:endParaRPr lang="en-US" sz="8000" b="1" dirty="0">
              <a:solidFill>
                <a:srgbClr val="FF0000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5589756" y="3306370"/>
            <a:ext cx="105219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791199" y="3263153"/>
            <a:ext cx="5468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S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2" grpId="2" animBg="1"/>
      <p:bldP spid="36" grpId="0"/>
      <p:bldP spid="36" grpId="1"/>
      <p:bldP spid="3" grpId="0"/>
      <p:bldP spid="19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3175"/>
            <a:ext cx="12330430" cy="1083310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8870" y="1150620"/>
            <a:ext cx="10888345" cy="5835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Are these sentences right or wrong? Correct them if necessary.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8" name="Text Box 17"/>
          <p:cNvSpPr txBox="1"/>
          <p:nvPr/>
        </p:nvSpPr>
        <p:spPr>
          <a:xfrm>
            <a:off x="540385" y="192405"/>
            <a:ext cx="6096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PRACTICE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354629" y="1772285"/>
            <a:ext cx="11688445" cy="1322070"/>
          </a:xfrm>
          <a:prstGeom prst="rect">
            <a:avLst/>
          </a:prstGeom>
          <a:solidFill>
            <a:srgbClr val="C8E4B2"/>
          </a:solidFill>
        </p:spPr>
        <p:txBody>
          <a:bodyPr wrap="square" rtlCol="0" anchor="t">
            <a:spAutoFit/>
          </a:bodyPr>
          <a:lstStyle/>
          <a:p>
            <a:r>
              <a:rPr lang="en-US" sz="4000" b="1" dirty="0"/>
              <a:t>2.</a:t>
            </a:r>
            <a:r>
              <a:rPr lang="en-US" sz="4000" dirty="0"/>
              <a:t> What is the name of the man </a:t>
            </a:r>
            <a:r>
              <a:rPr lang="en-US" sz="4000" dirty="0">
                <a:solidFill>
                  <a:srgbClr val="FF0000"/>
                </a:solidFill>
              </a:rPr>
              <a:t>who </a:t>
            </a:r>
            <a:r>
              <a:rPr lang="en-US" sz="4000" dirty="0"/>
              <a:t>is the director of the language </a:t>
            </a:r>
            <a:r>
              <a:rPr lang="en-US" sz="4000" dirty="0" err="1"/>
              <a:t>centre</a:t>
            </a:r>
            <a:r>
              <a:rPr lang="en-US" sz="4000" dirty="0" smtClean="0"/>
              <a:t>?                              </a:t>
            </a:r>
            <a:endParaRPr lang="en-US" sz="4000" dirty="0"/>
          </a:p>
        </p:txBody>
      </p:sp>
      <p:sp>
        <p:nvSpPr>
          <p:cNvPr id="3" name="Text Box 2"/>
          <p:cNvSpPr txBox="1"/>
          <p:nvPr/>
        </p:nvSpPr>
        <p:spPr>
          <a:xfrm>
            <a:off x="318770" y="3867785"/>
            <a:ext cx="11688445" cy="1322070"/>
          </a:xfrm>
          <a:prstGeom prst="rect">
            <a:avLst/>
          </a:prstGeom>
          <a:solidFill>
            <a:srgbClr val="9ED2BE"/>
          </a:solidFill>
        </p:spPr>
        <p:txBody>
          <a:bodyPr wrap="square" rtlCol="0" anchor="t">
            <a:spAutoFit/>
          </a:bodyPr>
          <a:lstStyle/>
          <a:p>
            <a:r>
              <a:rPr lang="en-US" sz="4000" b="1" dirty="0"/>
              <a:t>3.</a:t>
            </a:r>
            <a:r>
              <a:rPr lang="en-US" sz="4000" dirty="0"/>
              <a:t> One of the four official languages people use in Singapore is English.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482DB3-9F8B-C2B1-2E75-D7EBE6E33B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2776" y="2147761"/>
            <a:ext cx="1009345" cy="10093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AABB19-0524-873C-9F3E-4010F74A2E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655" y="4171545"/>
            <a:ext cx="1009345" cy="10093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62635" y="5809129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5259957"/>
            <a:ext cx="121920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=</a:t>
            </a:r>
            <a:r>
              <a:rPr lang="en-US" dirty="0" smtClean="0"/>
              <a:t> </a:t>
            </a:r>
            <a:r>
              <a:rPr lang="en-US" sz="4400" dirty="0" smtClean="0"/>
              <a:t>One </a:t>
            </a:r>
            <a:r>
              <a:rPr lang="en-US" sz="4400" dirty="0"/>
              <a:t>of the four official languages </a:t>
            </a:r>
            <a:r>
              <a:rPr lang="en-US" sz="4400" dirty="0" smtClean="0">
                <a:solidFill>
                  <a:srgbClr val="FF0000"/>
                </a:solidFill>
              </a:rPr>
              <a:t>which</a:t>
            </a:r>
            <a:r>
              <a:rPr lang="en-US" sz="4400" dirty="0" smtClean="0"/>
              <a:t> </a:t>
            </a:r>
            <a:r>
              <a:rPr lang="en-US" sz="4400" b="1" dirty="0" smtClean="0"/>
              <a:t>people </a:t>
            </a:r>
            <a:r>
              <a:rPr lang="en-US" sz="4400" b="1" dirty="0"/>
              <a:t>use </a:t>
            </a:r>
            <a:r>
              <a:rPr lang="en-US" sz="4400" dirty="0"/>
              <a:t>in Singapore is English</a:t>
            </a:r>
            <a:r>
              <a:rPr lang="en-US" sz="4400" dirty="0" smtClean="0"/>
              <a:t>. </a:t>
            </a:r>
            <a:endParaRPr lang="en-US" sz="4400" dirty="0"/>
          </a:p>
          <a:p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348721" y="2362915"/>
            <a:ext cx="1661680" cy="3767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9553167" y="5903974"/>
            <a:ext cx="1661680" cy="3767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1277600" y="5916705"/>
            <a:ext cx="842683" cy="1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9494106" y="6088559"/>
            <a:ext cx="23124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    S        V           </a:t>
            </a:r>
            <a:endParaRPr lang="en-US" sz="4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5593976" y="2393576"/>
            <a:ext cx="4007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refers to a person </a:t>
            </a:r>
            <a:endParaRPr lang="en-US" sz="3600" dirty="0">
              <a:solidFill>
                <a:srgbClr val="FF0000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4165377" y="5921903"/>
            <a:ext cx="3607023" cy="3768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253316" y="5979457"/>
            <a:ext cx="3361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refers to things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3" grpId="1" animBg="1"/>
      <p:bldP spid="7" grpId="0"/>
      <p:bldP spid="30" grpId="0"/>
      <p:bldP spid="22" grpId="0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-12065"/>
            <a:ext cx="12192000" cy="1083310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8870" y="1150620"/>
            <a:ext cx="10888345" cy="5835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Are these sentences right or wrong? Correct them if necessary.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8" name="Text Box 17"/>
          <p:cNvSpPr txBox="1"/>
          <p:nvPr/>
        </p:nvSpPr>
        <p:spPr>
          <a:xfrm>
            <a:off x="540385" y="192405"/>
            <a:ext cx="6096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PRACTICE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94652" y="1906756"/>
            <a:ext cx="11688445" cy="1322070"/>
          </a:xfrm>
          <a:prstGeom prst="rect">
            <a:avLst/>
          </a:prstGeom>
          <a:solidFill>
            <a:srgbClr val="C8E4B2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4000" b="1" dirty="0"/>
              <a:t>4.</a:t>
            </a:r>
            <a:r>
              <a:rPr lang="en-US" sz="4000" dirty="0"/>
              <a:t> I like the English lesson </a:t>
            </a:r>
            <a:r>
              <a:rPr lang="en-US" sz="4000" dirty="0">
                <a:solidFill>
                  <a:srgbClr val="FF0000"/>
                </a:solidFill>
              </a:rPr>
              <a:t>which</a:t>
            </a:r>
            <a:r>
              <a:rPr lang="en-US" sz="4000" dirty="0"/>
              <a:t> </a:t>
            </a:r>
            <a:r>
              <a:rPr lang="en-US" sz="4000" dirty="0" err="1"/>
              <a:t>Ms</a:t>
            </a:r>
            <a:r>
              <a:rPr lang="en-US" sz="4000" dirty="0"/>
              <a:t> </a:t>
            </a:r>
            <a:r>
              <a:rPr lang="en-US" sz="4000" dirty="0" err="1"/>
              <a:t>Oanh</a:t>
            </a:r>
            <a:r>
              <a:rPr lang="en-US" sz="4000" dirty="0"/>
              <a:t> taught yesterday.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211194" y="3805032"/>
            <a:ext cx="11688445" cy="1322070"/>
          </a:xfrm>
          <a:prstGeom prst="rect">
            <a:avLst/>
          </a:prstGeom>
          <a:solidFill>
            <a:srgbClr val="9ED2BE"/>
          </a:solidFill>
        </p:spPr>
        <p:txBody>
          <a:bodyPr wrap="square" rtlCol="0" anchor="t">
            <a:spAutoFit/>
          </a:bodyPr>
          <a:lstStyle/>
          <a:p>
            <a:r>
              <a:rPr lang="en-US" sz="4000" b="1" dirty="0"/>
              <a:t>5.</a:t>
            </a:r>
            <a:r>
              <a:rPr lang="en-US" sz="4000" dirty="0"/>
              <a:t> Students </a:t>
            </a:r>
            <a:r>
              <a:rPr lang="en-US" sz="4000" dirty="0">
                <a:solidFill>
                  <a:srgbClr val="FF0000"/>
                </a:solidFill>
              </a:rPr>
              <a:t>who </a:t>
            </a:r>
            <a:r>
              <a:rPr lang="en-US" sz="4000" dirty="0"/>
              <a:t>grades are high can compete in this contest.</a:t>
            </a:r>
          </a:p>
        </p:txBody>
      </p:sp>
      <p:sp>
        <p:nvSpPr>
          <p:cNvPr id="36" name="Text Box 35"/>
          <p:cNvSpPr txBox="1"/>
          <p:nvPr/>
        </p:nvSpPr>
        <p:spPr>
          <a:xfrm>
            <a:off x="2722058" y="4421766"/>
            <a:ext cx="184658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pPr algn="just"/>
            <a:r>
              <a:rPr lang="en-US" sz="4000" b="1" dirty="0" smtClean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-&gt; whose (</a:t>
            </a:r>
            <a:r>
              <a:rPr lang="en-US" sz="4000" dirty="0" smtClean="0">
                <a:solidFill>
                  <a:srgbClr val="FF0000"/>
                </a:solidFill>
              </a:rPr>
              <a:t>refers to possession) </a:t>
            </a:r>
            <a:endParaRPr lang="en-US" sz="4000" b="1" dirty="0">
              <a:ln>
                <a:noFill/>
              </a:ln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Straight Connector 8"/>
          <p:cNvCxnSpPr>
            <a:cxnSpLocks/>
          </p:cNvCxnSpPr>
          <p:nvPr/>
        </p:nvCxnSpPr>
        <p:spPr>
          <a:xfrm>
            <a:off x="2800630" y="4398608"/>
            <a:ext cx="82391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0383E099-A889-646C-92FC-6573AB1784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4475" y="2685646"/>
            <a:ext cx="1009345" cy="1009345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 flipV="1">
            <a:off x="2303929" y="2519082"/>
            <a:ext cx="3908612" cy="8965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949387" y="2671481"/>
            <a:ext cx="3361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refers to a thing </a:t>
            </a:r>
            <a:endParaRPr lang="en-US" sz="3600" dirty="0">
              <a:solidFill>
                <a:srgbClr val="FF0000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8172602" y="2497385"/>
            <a:ext cx="1842056" cy="5651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266687" y="2472047"/>
            <a:ext cx="32447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    S             V           </a:t>
            </a:r>
            <a:endParaRPr lang="en-US" sz="4400" b="1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10401300" y="2489200"/>
            <a:ext cx="1130300" cy="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3" grpId="1" animBg="1"/>
      <p:bldP spid="36" grpId="0"/>
      <p:bldP spid="36" grpId="1"/>
      <p:bldP spid="20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-16704"/>
            <a:ext cx="12192000" cy="1083310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80770" y="1140460"/>
            <a:ext cx="10888345" cy="5835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Combine the two sentences into one, using a relative pronoun.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540385" y="192405"/>
            <a:ext cx="6096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PRACTICE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-15560675" y="2268220"/>
            <a:ext cx="11066145" cy="583565"/>
          </a:xfrm>
          <a:prstGeom prst="rect">
            <a:avLst/>
          </a:prstGeom>
          <a:solidFill>
            <a:srgbClr val="FFF5C2"/>
          </a:solidFill>
        </p:spPr>
        <p:txBody>
          <a:bodyPr wrap="square" rtlCol="0" anchor="t">
            <a:spAutoFit/>
          </a:bodyPr>
          <a:lstStyle/>
          <a:p>
            <a:r>
              <a:rPr lang="en-US" sz="3200" b="1"/>
              <a:t>1.</a:t>
            </a:r>
            <a:r>
              <a:rPr lang="en-US" sz="3200"/>
              <a:t> </a:t>
            </a:r>
            <a:r>
              <a:rPr lang="en-US" sz="3200">
                <a:sym typeface="+mn-ea"/>
              </a:rPr>
              <a:t>The guide said to them: “Is it your first time here?”</a:t>
            </a:r>
            <a:endParaRPr lang="en-US" sz="3200"/>
          </a:p>
        </p:txBody>
      </p:sp>
      <p:sp>
        <p:nvSpPr>
          <p:cNvPr id="6" name="Text Box 5"/>
          <p:cNvSpPr txBox="1"/>
          <p:nvPr/>
        </p:nvSpPr>
        <p:spPr>
          <a:xfrm>
            <a:off x="-15603855" y="3698240"/>
            <a:ext cx="11066145" cy="583565"/>
          </a:xfrm>
          <a:prstGeom prst="rect">
            <a:avLst/>
          </a:prstGeom>
          <a:solidFill>
            <a:srgbClr val="FFF5C2"/>
          </a:solidFill>
        </p:spPr>
        <p:txBody>
          <a:bodyPr wrap="square" rtlCol="0" anchor="t">
            <a:spAutoFit/>
          </a:bodyPr>
          <a:lstStyle/>
          <a:p>
            <a:r>
              <a:rPr lang="en-US" sz="3200" b="1"/>
              <a:t>2.</a:t>
            </a:r>
            <a:r>
              <a:rPr lang="en-US" sz="3200"/>
              <a:t> </a:t>
            </a:r>
            <a:r>
              <a:rPr lang="en-US" sz="3200">
                <a:sym typeface="+mn-ea"/>
              </a:rPr>
              <a:t>Olivia asked the guide: “Do the people live on fishing?”</a:t>
            </a:r>
            <a:endParaRPr lang="en-US" sz="3200"/>
          </a:p>
        </p:txBody>
      </p:sp>
      <p:sp>
        <p:nvSpPr>
          <p:cNvPr id="18" name="Text Box 17"/>
          <p:cNvSpPr txBox="1"/>
          <p:nvPr/>
        </p:nvSpPr>
        <p:spPr>
          <a:xfrm>
            <a:off x="18418810" y="2851785"/>
            <a:ext cx="10758170" cy="12973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t">
            <a:noAutofit/>
          </a:bodyPr>
          <a:lstStyle/>
          <a:p>
            <a:r>
              <a:rPr lang="en-US" sz="3200"/>
              <a:t>______________________________________________________________________________________________________.</a:t>
            </a:r>
          </a:p>
        </p:txBody>
      </p:sp>
      <p:sp>
        <p:nvSpPr>
          <p:cNvPr id="23" name="Text Box 22"/>
          <p:cNvSpPr txBox="1"/>
          <p:nvPr/>
        </p:nvSpPr>
        <p:spPr>
          <a:xfrm>
            <a:off x="18418810" y="5048885"/>
            <a:ext cx="10758170" cy="12973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t">
            <a:noAutofit/>
          </a:bodyPr>
          <a:lstStyle/>
          <a:p>
            <a:r>
              <a:rPr lang="en-US" sz="3200"/>
              <a:t>______________________________________________________________________________________________________.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318770" y="2151697"/>
            <a:ext cx="11650345" cy="706755"/>
          </a:xfrm>
          <a:prstGeom prst="rect">
            <a:avLst/>
          </a:prstGeom>
          <a:solidFill>
            <a:srgbClr val="FFCCCC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4000" b="1" dirty="0"/>
              <a:t>1</a:t>
            </a:r>
            <a:r>
              <a:rPr lang="en-US" sz="4000" dirty="0"/>
              <a:t>. I met a woman. Her husband is a famous linguist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318770" y="2855594"/>
            <a:ext cx="11650345" cy="706755"/>
          </a:xfrm>
          <a:prstGeom prst="rect">
            <a:avLst/>
          </a:prstGeom>
          <a:solidFill>
            <a:srgbClr val="FFEECC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4000" b="1" dirty="0"/>
              <a:t>=&gt;</a:t>
            </a:r>
            <a:endParaRPr lang="en-US" sz="4000" dirty="0"/>
          </a:p>
        </p:txBody>
      </p:sp>
      <p:sp>
        <p:nvSpPr>
          <p:cNvPr id="24" name="Text Box 23"/>
          <p:cNvSpPr txBox="1"/>
          <p:nvPr/>
        </p:nvSpPr>
        <p:spPr>
          <a:xfrm>
            <a:off x="2095500" y="2897504"/>
            <a:ext cx="7585710" cy="56324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pPr algn="ctr"/>
            <a:r>
              <a:rPr lang="en-US" sz="3600" b="1" dirty="0">
                <a:ln>
                  <a:noFill/>
                </a:ln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met a woman </a:t>
            </a:r>
            <a:r>
              <a:rPr lang="en-US" sz="3600" b="1" dirty="0">
                <a:ln>
                  <a:noFill/>
                </a:ln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whose</a:t>
            </a:r>
            <a:r>
              <a:rPr lang="en-US" sz="3600" b="1" dirty="0">
                <a:ln>
                  <a:noFill/>
                </a:ln>
                <a:solidFill>
                  <a:srgbClr val="7030A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husband i</a:t>
            </a:r>
            <a:r>
              <a:rPr lang="en-US" sz="3600" b="1" dirty="0">
                <a:ln>
                  <a:noFill/>
                </a:ln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 a famous linguist. </a:t>
            </a:r>
          </a:p>
        </p:txBody>
      </p:sp>
      <p:sp>
        <p:nvSpPr>
          <p:cNvPr id="21" name="Text Box 20"/>
          <p:cNvSpPr txBox="1"/>
          <p:nvPr/>
        </p:nvSpPr>
        <p:spPr>
          <a:xfrm>
            <a:off x="318771" y="3749040"/>
            <a:ext cx="11640502" cy="1322070"/>
          </a:xfrm>
          <a:prstGeom prst="rect">
            <a:avLst/>
          </a:prstGeom>
          <a:solidFill>
            <a:srgbClr val="FFCCCC"/>
          </a:solidFill>
        </p:spPr>
        <p:txBody>
          <a:bodyPr wrap="square" rtlCol="0" anchor="t">
            <a:spAutoFit/>
          </a:bodyPr>
          <a:lstStyle/>
          <a:p>
            <a:r>
              <a:rPr lang="en-US" sz="4000" b="1" dirty="0"/>
              <a:t>2</a:t>
            </a:r>
            <a:r>
              <a:rPr lang="en-US" sz="4000" dirty="0"/>
              <a:t>. My friend’s father gave us the tickets. He owns a travel agency.</a:t>
            </a:r>
          </a:p>
        </p:txBody>
      </p:sp>
      <p:sp>
        <p:nvSpPr>
          <p:cNvPr id="22" name="Text Box 21"/>
          <p:cNvSpPr txBox="1"/>
          <p:nvPr/>
        </p:nvSpPr>
        <p:spPr>
          <a:xfrm>
            <a:off x="308927" y="5063172"/>
            <a:ext cx="11650345" cy="1323439"/>
          </a:xfrm>
          <a:prstGeom prst="rect">
            <a:avLst/>
          </a:prstGeom>
          <a:solidFill>
            <a:srgbClr val="FFEECC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4000" b="1" dirty="0"/>
              <a:t>=&gt;</a:t>
            </a:r>
          </a:p>
          <a:p>
            <a:pPr algn="just"/>
            <a:endParaRPr lang="en-US" sz="4000" dirty="0"/>
          </a:p>
        </p:txBody>
      </p:sp>
      <p:cxnSp>
        <p:nvCxnSpPr>
          <p:cNvPr id="9" name="Straight Connector 8"/>
          <p:cNvCxnSpPr>
            <a:cxnSpLocks/>
          </p:cNvCxnSpPr>
          <p:nvPr/>
        </p:nvCxnSpPr>
        <p:spPr>
          <a:xfrm>
            <a:off x="901065" y="4312920"/>
            <a:ext cx="36042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8640841" y="4330700"/>
            <a:ext cx="642859" cy="33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0" name="Text Box 29"/>
          <p:cNvSpPr txBox="1"/>
          <p:nvPr/>
        </p:nvSpPr>
        <p:spPr>
          <a:xfrm>
            <a:off x="2899410" y="5281930"/>
            <a:ext cx="56222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pPr algn="ctr"/>
            <a:endParaRPr lang="en-US" sz="3600" b="1">
              <a:ln>
                <a:noFill/>
              </a:ln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 Box 30"/>
          <p:cNvSpPr txBox="1"/>
          <p:nvPr/>
        </p:nvSpPr>
        <p:spPr>
          <a:xfrm>
            <a:off x="918210" y="5071110"/>
            <a:ext cx="10934156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000" b="1" dirty="0">
                <a:ln>
                  <a:noFill/>
                </a:ln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My friend's </a:t>
            </a:r>
            <a:r>
              <a:rPr lang="en-US" sz="4000" b="1" dirty="0" smtClean="0">
                <a:ln>
                  <a:noFill/>
                </a:ln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father, </a:t>
            </a:r>
            <a:r>
              <a:rPr lang="en-US" sz="4000" b="1" dirty="0">
                <a:ln>
                  <a:noFill/>
                </a:ln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who</a:t>
            </a:r>
            <a:r>
              <a:rPr lang="en-US" sz="4000" b="1" dirty="0">
                <a:ln>
                  <a:noFill/>
                </a:ln>
                <a:solidFill>
                  <a:srgbClr val="7030A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owns</a:t>
            </a:r>
            <a:r>
              <a:rPr lang="en-US" sz="4000" b="1" dirty="0">
                <a:ln>
                  <a:noFill/>
                </a:ln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a travel </a:t>
            </a:r>
            <a:r>
              <a:rPr lang="en-US" sz="4000" b="1" dirty="0" smtClean="0">
                <a:ln>
                  <a:noFill/>
                </a:ln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agency, </a:t>
            </a:r>
            <a:r>
              <a:rPr lang="en-US" sz="4000" b="1" dirty="0">
                <a:ln>
                  <a:noFill/>
                </a:ln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gave us the tickets.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2095500" y="2751772"/>
            <a:ext cx="187388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cxnSpLocks/>
          </p:cNvCxnSpPr>
          <p:nvPr/>
        </p:nvCxnSpPr>
        <p:spPr>
          <a:xfrm>
            <a:off x="4242435" y="2732722"/>
            <a:ext cx="7010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8" grpId="1" animBg="1"/>
      <p:bldP spid="24" grpId="0"/>
      <p:bldP spid="24" grpId="1"/>
      <p:bldP spid="21" grpId="1" animBg="1"/>
      <p:bldP spid="22" grpId="1" animBg="1"/>
      <p:bldP spid="30" grpId="1"/>
      <p:bldP spid="31" grpId="0"/>
      <p:bldP spid="3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0" y="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REVISION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20"/>
          <p:cNvSpPr txBox="1"/>
          <p:nvPr/>
        </p:nvSpPr>
        <p:spPr>
          <a:xfrm>
            <a:off x="757981" y="3028348"/>
            <a:ext cx="10470515" cy="91948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US" sz="4800" i="1" dirty="0" smtClean="0"/>
              <a:t>-&gt;</a:t>
            </a:r>
            <a:r>
              <a:rPr lang="en-US" sz="4800" b="1" i="1" u="sng" dirty="0" smtClean="0">
                <a:solidFill>
                  <a:srgbClr val="FF0000"/>
                </a:solidFill>
              </a:rPr>
              <a:t> who</a:t>
            </a:r>
            <a:endParaRPr lang="en-US" sz="4800" b="1" i="1" u="sng" dirty="0">
              <a:solidFill>
                <a:srgbClr val="FF0000"/>
              </a:solidFill>
            </a:endParaRPr>
          </a:p>
          <a:p>
            <a:pPr algn="just">
              <a:lnSpc>
                <a:spcPct val="100000"/>
              </a:lnSpc>
            </a:pPr>
            <a:r>
              <a:rPr lang="en-US" sz="4000" dirty="0"/>
              <a:t> </a:t>
            </a:r>
          </a:p>
          <a:p>
            <a:pPr algn="just"/>
            <a:r>
              <a:rPr lang="en-US" sz="4800" i="1" dirty="0"/>
              <a:t>-&gt; </a:t>
            </a:r>
            <a:r>
              <a:rPr lang="en-US" sz="4800" b="1" i="1" u="sng" dirty="0" smtClean="0">
                <a:solidFill>
                  <a:srgbClr val="FF0000"/>
                </a:solidFill>
              </a:rPr>
              <a:t>which</a:t>
            </a:r>
            <a:endParaRPr lang="en-US" sz="4800" b="1" i="1" u="sng" dirty="0">
              <a:solidFill>
                <a:srgbClr val="FF0000"/>
              </a:solidFill>
            </a:endParaRPr>
          </a:p>
          <a:p>
            <a:pPr algn="just">
              <a:lnSpc>
                <a:spcPct val="100000"/>
              </a:lnSpc>
            </a:pPr>
            <a:endParaRPr lang="en-US" sz="4000" dirty="0"/>
          </a:p>
          <a:p>
            <a:pPr algn="just"/>
            <a:r>
              <a:rPr lang="en-US" sz="4800" i="1" dirty="0"/>
              <a:t>-&gt; </a:t>
            </a:r>
            <a:r>
              <a:rPr lang="en-US" sz="4800" b="1" i="1" u="sng" dirty="0" smtClean="0">
                <a:solidFill>
                  <a:srgbClr val="FF0000"/>
                </a:solidFill>
              </a:rPr>
              <a:t>whose</a:t>
            </a:r>
            <a:endParaRPr lang="en-US" sz="4800" b="1" i="1" u="sng" dirty="0">
              <a:solidFill>
                <a:srgbClr val="FF0000"/>
              </a:solidFill>
            </a:endParaRPr>
          </a:p>
          <a:p>
            <a:pPr algn="just">
              <a:lnSpc>
                <a:spcPct val="100000"/>
              </a:lnSpc>
            </a:pPr>
            <a:endParaRPr lang="en-US" sz="4000" dirty="0"/>
          </a:p>
        </p:txBody>
      </p:sp>
      <p:sp>
        <p:nvSpPr>
          <p:cNvPr id="3" name="TextBox 20"/>
          <p:cNvSpPr txBox="1"/>
          <p:nvPr/>
        </p:nvSpPr>
        <p:spPr>
          <a:xfrm>
            <a:off x="3211306" y="3129061"/>
            <a:ext cx="10289540" cy="91948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US" sz="3600" dirty="0"/>
              <a:t>: </a:t>
            </a:r>
            <a:r>
              <a:rPr lang="en-US" sz="3600" b="1" dirty="0"/>
              <a:t>refers to </a:t>
            </a:r>
            <a:r>
              <a:rPr lang="en-US" sz="4000" b="1" dirty="0">
                <a:solidFill>
                  <a:schemeClr val="accent6"/>
                </a:solidFill>
              </a:rPr>
              <a:t>people</a:t>
            </a:r>
            <a:r>
              <a:rPr lang="en-US" sz="3600" b="1" dirty="0"/>
              <a:t>.</a:t>
            </a:r>
            <a:r>
              <a:rPr lang="en-US" sz="3600" dirty="0"/>
              <a:t> </a:t>
            </a:r>
            <a:endParaRPr lang="en-US" sz="3600" dirty="0" smtClean="0"/>
          </a:p>
        </p:txBody>
      </p:sp>
      <p:sp>
        <p:nvSpPr>
          <p:cNvPr id="4" name="TextBox 20"/>
          <p:cNvSpPr txBox="1"/>
          <p:nvPr/>
        </p:nvSpPr>
        <p:spPr>
          <a:xfrm>
            <a:off x="3177735" y="4481072"/>
            <a:ext cx="8906689" cy="91948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US" sz="3600" dirty="0"/>
              <a:t>: </a:t>
            </a:r>
            <a:r>
              <a:rPr lang="en-US" sz="3600" b="1" dirty="0"/>
              <a:t>refers to </a:t>
            </a:r>
            <a:r>
              <a:rPr lang="en-US" sz="4000" b="1" dirty="0">
                <a:solidFill>
                  <a:schemeClr val="accent6"/>
                </a:solidFill>
              </a:rPr>
              <a:t>things or animals</a:t>
            </a:r>
            <a:r>
              <a:rPr lang="en-US" sz="3600" b="1" dirty="0"/>
              <a:t>. </a:t>
            </a:r>
          </a:p>
        </p:txBody>
      </p:sp>
      <p:sp>
        <p:nvSpPr>
          <p:cNvPr id="6" name="TextBox 20"/>
          <p:cNvSpPr txBox="1"/>
          <p:nvPr/>
        </p:nvSpPr>
        <p:spPr>
          <a:xfrm>
            <a:off x="3120636" y="5784990"/>
            <a:ext cx="9967595" cy="91948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US" sz="3600" b="1" dirty="0"/>
              <a:t>: indicates </a:t>
            </a:r>
            <a:r>
              <a:rPr lang="en-US" sz="4000" b="1" dirty="0">
                <a:solidFill>
                  <a:schemeClr val="accent6"/>
                </a:solidFill>
              </a:rPr>
              <a:t>possession</a:t>
            </a:r>
            <a:r>
              <a:rPr lang="en-US" sz="3600" b="1" dirty="0"/>
              <a:t> for people or things</a:t>
            </a:r>
            <a:r>
              <a:rPr lang="en-US" sz="3600" b="1" dirty="0" smtClean="0"/>
              <a:t>.</a:t>
            </a:r>
            <a:endParaRPr lang="en-US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81046" y="2487705"/>
            <a:ext cx="115854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/>
              <a:t>Eg</a:t>
            </a:r>
            <a:r>
              <a:rPr lang="en-US" sz="3200" b="1" i="1" dirty="0" smtClean="0"/>
              <a:t>: </a:t>
            </a:r>
            <a:r>
              <a:rPr lang="en-US" sz="3200" b="1" i="1" dirty="0" smtClean="0">
                <a:solidFill>
                  <a:schemeClr val="accent6"/>
                </a:solidFill>
              </a:rPr>
              <a:t>The teacher </a:t>
            </a:r>
            <a:r>
              <a:rPr lang="en-US" sz="3200" b="1" i="1" u="sng" dirty="0">
                <a:solidFill>
                  <a:srgbClr val="FF0000"/>
                </a:solidFill>
              </a:rPr>
              <a:t>who</a:t>
            </a:r>
            <a:r>
              <a:rPr lang="en-US" sz="3200" i="1" u="sng" dirty="0"/>
              <a:t> </a:t>
            </a:r>
            <a:r>
              <a:rPr lang="en-US" sz="3200" i="1" u="sng" dirty="0" smtClean="0"/>
              <a:t>is sitting over there is very creative</a:t>
            </a:r>
            <a:r>
              <a:rPr lang="en-US" sz="3200" i="1" dirty="0" smtClean="0"/>
              <a:t>. </a:t>
            </a:r>
            <a:endParaRPr lang="en-US" sz="3200" i="1" dirty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11839" y="5154522"/>
            <a:ext cx="1136599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/>
              <a:t>Eg</a:t>
            </a:r>
            <a:r>
              <a:rPr lang="en-US" sz="3200" b="1" i="1" dirty="0"/>
              <a:t>: </a:t>
            </a:r>
            <a:r>
              <a:rPr lang="en-US" sz="3200" dirty="0" smtClean="0"/>
              <a:t>She </a:t>
            </a:r>
            <a:r>
              <a:rPr lang="en-US" sz="3200" dirty="0"/>
              <a:t>is </a:t>
            </a:r>
            <a:r>
              <a:rPr lang="en-US" sz="3200" b="1" dirty="0">
                <a:solidFill>
                  <a:schemeClr val="accent6"/>
                </a:solidFill>
              </a:rPr>
              <a:t>the teacher </a:t>
            </a:r>
            <a:r>
              <a:rPr lang="en-US" sz="3200" b="1" u="sng" dirty="0">
                <a:solidFill>
                  <a:srgbClr val="FF0000"/>
                </a:solidFill>
              </a:rPr>
              <a:t>whose</a:t>
            </a:r>
            <a:r>
              <a:rPr lang="en-US" sz="3200" u="sng" dirty="0"/>
              <a:t> </a:t>
            </a:r>
            <a:r>
              <a:rPr lang="en-US" sz="3200" b="1" u="sng" dirty="0">
                <a:solidFill>
                  <a:schemeClr val="accent6"/>
                </a:solidFill>
              </a:rPr>
              <a:t>children </a:t>
            </a:r>
            <a:r>
              <a:rPr lang="en-US" sz="3200" u="sng" dirty="0"/>
              <a:t>are intelligent</a:t>
            </a:r>
            <a:r>
              <a:rPr lang="en-US" sz="3200" dirty="0"/>
              <a:t>.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22012" y="3813583"/>
            <a:ext cx="110276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/>
              <a:t>Eg</a:t>
            </a:r>
            <a:r>
              <a:rPr lang="en-US" sz="3200" b="1" i="1" dirty="0"/>
              <a:t>: </a:t>
            </a:r>
            <a:r>
              <a:rPr lang="en-US" sz="3200" dirty="0" smtClean="0"/>
              <a:t>She </a:t>
            </a:r>
            <a:r>
              <a:rPr lang="en-US" sz="3200" dirty="0"/>
              <a:t>is living in </a:t>
            </a:r>
            <a:r>
              <a:rPr lang="en-US" sz="3200" b="1" dirty="0">
                <a:solidFill>
                  <a:schemeClr val="accent6"/>
                </a:solidFill>
              </a:rPr>
              <a:t>the house </a:t>
            </a:r>
            <a:r>
              <a:rPr lang="en-US" sz="3200" b="1" u="sng" dirty="0">
                <a:solidFill>
                  <a:srgbClr val="FF0000"/>
                </a:solidFill>
              </a:rPr>
              <a:t>which</a:t>
            </a:r>
            <a:r>
              <a:rPr lang="en-US" sz="3200" u="sng" dirty="0"/>
              <a:t> has beautiful yard</a:t>
            </a:r>
            <a:r>
              <a:rPr lang="en-US" sz="3200" dirty="0"/>
              <a:t>.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632704" y="1911096"/>
            <a:ext cx="5248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83697" y="1293448"/>
            <a:ext cx="1194206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 smtClean="0">
                <a:solidFill>
                  <a:srgbClr val="7030A0"/>
                </a:solidFill>
              </a:rPr>
              <a:t>- Tell </a:t>
            </a:r>
            <a:r>
              <a:rPr lang="en-US" sz="4500" b="1" dirty="0">
                <a:solidFill>
                  <a:srgbClr val="7030A0"/>
                </a:solidFill>
              </a:rPr>
              <a:t>me the use </a:t>
            </a:r>
            <a:r>
              <a:rPr lang="en-US" sz="4500" b="1" dirty="0" smtClean="0">
                <a:solidFill>
                  <a:srgbClr val="7030A0"/>
                </a:solidFill>
              </a:rPr>
              <a:t>of “</a:t>
            </a:r>
            <a:r>
              <a:rPr lang="en-US" sz="4500" b="1" dirty="0" smtClean="0">
                <a:solidFill>
                  <a:srgbClr val="FF0000"/>
                </a:solidFill>
              </a:rPr>
              <a:t>who, which</a:t>
            </a:r>
            <a:r>
              <a:rPr lang="en-US" sz="4500" b="1" dirty="0" smtClean="0">
                <a:solidFill>
                  <a:srgbClr val="7030A0"/>
                </a:solidFill>
              </a:rPr>
              <a:t> and </a:t>
            </a:r>
            <a:r>
              <a:rPr lang="en-US" sz="4500" b="1" dirty="0" smtClean="0">
                <a:solidFill>
                  <a:srgbClr val="FF0000"/>
                </a:solidFill>
              </a:rPr>
              <a:t>whose</a:t>
            </a:r>
            <a:r>
              <a:rPr lang="en-US" sz="4500" b="1" dirty="0" smtClean="0">
                <a:solidFill>
                  <a:srgbClr val="7030A0"/>
                </a:solidFill>
              </a:rPr>
              <a:t>”.</a:t>
            </a:r>
            <a:endParaRPr lang="en-US" sz="4500" b="1" dirty="0">
              <a:solidFill>
                <a:srgbClr val="7030A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6" grpId="0"/>
      <p:bldP spid="6" grpId="1"/>
      <p:bldP spid="8" grpId="0"/>
      <p:bldP spid="9" grpId="0"/>
      <p:bldP spid="10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2751"/>
            <a:ext cx="12192000" cy="1083310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80770" y="1140460"/>
            <a:ext cx="10888345" cy="5835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Combine the two sentences into one, using a relative pronoun.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540385" y="192405"/>
            <a:ext cx="6096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PRACTICE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-15560675" y="2268220"/>
            <a:ext cx="11066145" cy="583565"/>
          </a:xfrm>
          <a:prstGeom prst="rect">
            <a:avLst/>
          </a:prstGeom>
          <a:solidFill>
            <a:srgbClr val="FFF5C2"/>
          </a:solidFill>
        </p:spPr>
        <p:txBody>
          <a:bodyPr wrap="square" rtlCol="0" anchor="t">
            <a:spAutoFit/>
          </a:bodyPr>
          <a:lstStyle/>
          <a:p>
            <a:r>
              <a:rPr lang="en-US" sz="3200" b="1"/>
              <a:t>1.</a:t>
            </a:r>
            <a:r>
              <a:rPr lang="en-US" sz="3200"/>
              <a:t> </a:t>
            </a:r>
            <a:r>
              <a:rPr lang="en-US" sz="3200">
                <a:sym typeface="+mn-ea"/>
              </a:rPr>
              <a:t>The guide said to them: “Is it your first time here?”</a:t>
            </a:r>
            <a:endParaRPr lang="en-US" sz="3200"/>
          </a:p>
        </p:txBody>
      </p:sp>
      <p:sp>
        <p:nvSpPr>
          <p:cNvPr id="6" name="Text Box 5"/>
          <p:cNvSpPr txBox="1"/>
          <p:nvPr/>
        </p:nvSpPr>
        <p:spPr>
          <a:xfrm>
            <a:off x="-15603855" y="3698240"/>
            <a:ext cx="11066145" cy="583565"/>
          </a:xfrm>
          <a:prstGeom prst="rect">
            <a:avLst/>
          </a:prstGeom>
          <a:solidFill>
            <a:srgbClr val="FFF5C2"/>
          </a:solidFill>
        </p:spPr>
        <p:txBody>
          <a:bodyPr wrap="square" rtlCol="0" anchor="t">
            <a:spAutoFit/>
          </a:bodyPr>
          <a:lstStyle/>
          <a:p>
            <a:r>
              <a:rPr lang="en-US" sz="3200" b="1"/>
              <a:t>2.</a:t>
            </a:r>
            <a:r>
              <a:rPr lang="en-US" sz="3200"/>
              <a:t> </a:t>
            </a:r>
            <a:r>
              <a:rPr lang="en-US" sz="3200">
                <a:sym typeface="+mn-ea"/>
              </a:rPr>
              <a:t>Olivia asked the guide: “Do the people live on fishing?”</a:t>
            </a:r>
            <a:endParaRPr lang="en-US" sz="3200"/>
          </a:p>
        </p:txBody>
      </p:sp>
      <p:sp>
        <p:nvSpPr>
          <p:cNvPr id="18" name="Text Box 17"/>
          <p:cNvSpPr txBox="1"/>
          <p:nvPr/>
        </p:nvSpPr>
        <p:spPr>
          <a:xfrm>
            <a:off x="18418810" y="2851785"/>
            <a:ext cx="10758170" cy="12973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t">
            <a:noAutofit/>
          </a:bodyPr>
          <a:lstStyle/>
          <a:p>
            <a:r>
              <a:rPr lang="en-US" sz="3200"/>
              <a:t>______________________________________________________________________________________________________.</a:t>
            </a:r>
          </a:p>
        </p:txBody>
      </p:sp>
      <p:sp>
        <p:nvSpPr>
          <p:cNvPr id="23" name="Text Box 22"/>
          <p:cNvSpPr txBox="1"/>
          <p:nvPr/>
        </p:nvSpPr>
        <p:spPr>
          <a:xfrm>
            <a:off x="18418810" y="5048885"/>
            <a:ext cx="10758170" cy="12973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t">
            <a:noAutofit/>
          </a:bodyPr>
          <a:lstStyle/>
          <a:p>
            <a:r>
              <a:rPr lang="en-US" sz="3200"/>
              <a:t>______________________________________________________________________________________________________.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293370" y="1729105"/>
            <a:ext cx="11637645" cy="1200329"/>
          </a:xfrm>
          <a:prstGeom prst="rect">
            <a:avLst/>
          </a:prstGeom>
          <a:solidFill>
            <a:srgbClr val="FFCCCC"/>
          </a:solidFill>
        </p:spPr>
        <p:txBody>
          <a:bodyPr wrap="square" rtlCol="0" anchor="t">
            <a:spAutoFit/>
          </a:bodyPr>
          <a:lstStyle/>
          <a:p>
            <a:r>
              <a:rPr lang="en-US" sz="3600" b="1" dirty="0"/>
              <a:t>3</a:t>
            </a:r>
            <a:r>
              <a:rPr lang="en-US" sz="3600" dirty="0"/>
              <a:t>. The grammar exercise was very complicated. Nobody could do it.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299719" y="2931161"/>
            <a:ext cx="11650345" cy="1200329"/>
          </a:xfrm>
          <a:prstGeom prst="rect">
            <a:avLst/>
          </a:prstGeom>
          <a:solidFill>
            <a:srgbClr val="FFEECC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600" b="1" dirty="0"/>
              <a:t>=&gt;</a:t>
            </a:r>
          </a:p>
          <a:p>
            <a:pPr algn="just"/>
            <a:endParaRPr lang="en-US" sz="3600" dirty="0"/>
          </a:p>
        </p:txBody>
      </p:sp>
      <p:sp>
        <p:nvSpPr>
          <p:cNvPr id="24" name="Text Box 23"/>
          <p:cNvSpPr txBox="1"/>
          <p:nvPr/>
        </p:nvSpPr>
        <p:spPr>
          <a:xfrm>
            <a:off x="5559425" y="3319145"/>
            <a:ext cx="768985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pPr algn="ctr"/>
            <a:endParaRPr lang="en-US" sz="3600" b="1">
              <a:ln>
                <a:noFill/>
              </a:ln>
              <a:solidFill>
                <a:srgbClr val="FF0000"/>
              </a:solidFill>
              <a:cs typeface="Calibri" panose="020F0502020204030204" pitchFamily="34" charset="0"/>
            </a:endParaRPr>
          </a:p>
        </p:txBody>
      </p:sp>
      <p:sp>
        <p:nvSpPr>
          <p:cNvPr id="21" name="Text Box 20"/>
          <p:cNvSpPr txBox="1"/>
          <p:nvPr/>
        </p:nvSpPr>
        <p:spPr>
          <a:xfrm>
            <a:off x="304166" y="4282686"/>
            <a:ext cx="11626850" cy="1200329"/>
          </a:xfrm>
          <a:prstGeom prst="rect">
            <a:avLst/>
          </a:prstGeom>
          <a:solidFill>
            <a:srgbClr val="FFCCCC"/>
          </a:solidFill>
        </p:spPr>
        <p:txBody>
          <a:bodyPr wrap="square" rtlCol="0" anchor="t">
            <a:spAutoFit/>
          </a:bodyPr>
          <a:lstStyle/>
          <a:p>
            <a:r>
              <a:rPr lang="en-US" sz="3600" b="1" dirty="0"/>
              <a:t>4</a:t>
            </a:r>
            <a:r>
              <a:rPr lang="en-US" sz="3600" dirty="0"/>
              <a:t>. I study English in a language school. It is in the </a:t>
            </a:r>
            <a:r>
              <a:rPr lang="en-US" sz="3600" dirty="0" err="1"/>
              <a:t>centre</a:t>
            </a:r>
            <a:r>
              <a:rPr lang="en-US" sz="3600" dirty="0"/>
              <a:t> of the city.</a:t>
            </a:r>
          </a:p>
        </p:txBody>
      </p:sp>
      <p:sp>
        <p:nvSpPr>
          <p:cNvPr id="22" name="Text Box 21"/>
          <p:cNvSpPr txBox="1"/>
          <p:nvPr/>
        </p:nvSpPr>
        <p:spPr>
          <a:xfrm>
            <a:off x="304166" y="5488548"/>
            <a:ext cx="11650345" cy="1200329"/>
          </a:xfrm>
          <a:prstGeom prst="rect">
            <a:avLst/>
          </a:prstGeom>
          <a:solidFill>
            <a:srgbClr val="FFEECC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600" b="1" dirty="0"/>
              <a:t>=&gt;</a:t>
            </a:r>
          </a:p>
          <a:p>
            <a:pPr algn="just"/>
            <a:endParaRPr lang="en-US" sz="3600" dirty="0"/>
          </a:p>
        </p:txBody>
      </p:sp>
      <p:cxnSp>
        <p:nvCxnSpPr>
          <p:cNvPr id="9" name="Straight Connector 8"/>
          <p:cNvCxnSpPr>
            <a:cxnSpLocks/>
          </p:cNvCxnSpPr>
          <p:nvPr/>
        </p:nvCxnSpPr>
        <p:spPr>
          <a:xfrm>
            <a:off x="4028792" y="4819537"/>
            <a:ext cx="329546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7543461" y="4819537"/>
            <a:ext cx="2968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0" name="Text Box 29"/>
          <p:cNvSpPr txBox="1"/>
          <p:nvPr/>
        </p:nvSpPr>
        <p:spPr>
          <a:xfrm>
            <a:off x="2861310" y="5625465"/>
            <a:ext cx="56222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pPr algn="ctr"/>
            <a:endParaRPr lang="en-US" sz="3600" b="1">
              <a:ln>
                <a:noFill/>
              </a:ln>
              <a:solidFill>
                <a:srgbClr val="FF0000"/>
              </a:solidFill>
              <a:cs typeface="Calibri" panose="020F0502020204030204" pitchFamily="34" charset="0"/>
            </a:endParaRPr>
          </a:p>
        </p:txBody>
      </p:sp>
      <p:sp>
        <p:nvSpPr>
          <p:cNvPr id="31" name="Text Box 30"/>
          <p:cNvSpPr txBox="1"/>
          <p:nvPr/>
        </p:nvSpPr>
        <p:spPr>
          <a:xfrm>
            <a:off x="926928" y="5465266"/>
            <a:ext cx="10718800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rgbClr val="7030A0"/>
                </a:solidFill>
                <a:cs typeface="Calibri" panose="020F0502020204030204" pitchFamily="34" charset="0"/>
                <a:sym typeface="+mn-ea"/>
              </a:rPr>
              <a:t>I study English in a language school </a:t>
            </a:r>
            <a:r>
              <a:rPr lang="en-US" sz="3600" b="1" dirty="0">
                <a:ln>
                  <a:noFill/>
                </a:ln>
                <a:solidFill>
                  <a:srgbClr val="7030A0"/>
                </a:solidFill>
                <a:highlight>
                  <a:srgbClr val="FFFF00"/>
                </a:highlight>
                <a:cs typeface="Calibri" panose="020F0502020204030204" pitchFamily="34" charset="0"/>
                <a:sym typeface="+mn-ea"/>
              </a:rPr>
              <a:t>which is</a:t>
            </a:r>
            <a:r>
              <a:rPr lang="en-US" sz="3600" b="1" dirty="0">
                <a:ln>
                  <a:noFill/>
                </a:ln>
                <a:solidFill>
                  <a:srgbClr val="7030A0"/>
                </a:solidFill>
                <a:cs typeface="Calibri" panose="020F0502020204030204" pitchFamily="34" charset="0"/>
                <a:sym typeface="+mn-ea"/>
              </a:rPr>
              <a:t> in the </a:t>
            </a:r>
            <a:r>
              <a:rPr lang="en-US" sz="3600" b="1" dirty="0" err="1">
                <a:ln>
                  <a:noFill/>
                </a:ln>
                <a:solidFill>
                  <a:srgbClr val="7030A0"/>
                </a:solidFill>
                <a:cs typeface="Calibri" panose="020F0502020204030204" pitchFamily="34" charset="0"/>
                <a:sym typeface="+mn-ea"/>
              </a:rPr>
              <a:t>centre</a:t>
            </a:r>
            <a:r>
              <a:rPr lang="en-US" sz="3600" b="1" dirty="0">
                <a:ln>
                  <a:noFill/>
                </a:ln>
                <a:solidFill>
                  <a:srgbClr val="7030A0"/>
                </a:solidFill>
                <a:cs typeface="Calibri" panose="020F0502020204030204" pitchFamily="34" charset="0"/>
                <a:sym typeface="+mn-ea"/>
              </a:rPr>
              <a:t> of the city.</a:t>
            </a:r>
          </a:p>
        </p:txBody>
      </p:sp>
      <p:cxnSp>
        <p:nvCxnSpPr>
          <p:cNvPr id="32" name="Straight Connector 31"/>
          <p:cNvCxnSpPr>
            <a:cxnSpLocks/>
          </p:cNvCxnSpPr>
          <p:nvPr/>
        </p:nvCxnSpPr>
        <p:spPr>
          <a:xfrm>
            <a:off x="864505" y="2268220"/>
            <a:ext cx="40334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cxnSpLocks/>
          </p:cNvCxnSpPr>
          <p:nvPr/>
        </p:nvCxnSpPr>
        <p:spPr>
          <a:xfrm>
            <a:off x="954087" y="2786795"/>
            <a:ext cx="27718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7" name="Text Box 6"/>
          <p:cNvSpPr txBox="1"/>
          <p:nvPr/>
        </p:nvSpPr>
        <p:spPr>
          <a:xfrm>
            <a:off x="954087" y="2899216"/>
            <a:ext cx="10283825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rgbClr val="7030A0"/>
                </a:solidFill>
                <a:cs typeface="Calibri" panose="020F0502020204030204" pitchFamily="34" charset="0"/>
                <a:sym typeface="+mn-ea"/>
              </a:rPr>
              <a:t>The grammar exercise </a:t>
            </a:r>
            <a:r>
              <a:rPr lang="en-US" sz="3600" b="1" dirty="0">
                <a:ln>
                  <a:noFill/>
                </a:ln>
                <a:solidFill>
                  <a:srgbClr val="7030A0"/>
                </a:solidFill>
                <a:highlight>
                  <a:srgbClr val="FFFF00"/>
                </a:highlight>
                <a:cs typeface="Calibri" panose="020F0502020204030204" pitchFamily="34" charset="0"/>
                <a:sym typeface="+mn-ea"/>
              </a:rPr>
              <a:t>(which) </a:t>
            </a:r>
            <a:r>
              <a:rPr lang="en-US" sz="3600" b="1" dirty="0">
                <a:ln>
                  <a:noFill/>
                </a:ln>
                <a:solidFill>
                  <a:srgbClr val="7030A0"/>
                </a:solidFill>
                <a:cs typeface="Calibri" panose="020F0502020204030204" pitchFamily="34" charset="0"/>
                <a:sym typeface="+mn-ea"/>
              </a:rPr>
              <a:t>nobody could do was very complicated.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8" grpId="1" animBg="1"/>
      <p:bldP spid="24" grpId="1"/>
      <p:bldP spid="21" grpId="1" animBg="1"/>
      <p:bldP spid="22" grpId="1" animBg="1"/>
      <p:bldP spid="30" grpId="1"/>
      <p:bldP spid="31" grpId="0"/>
      <p:bldP spid="31" grpId="1"/>
      <p:bldP spid="7" grpId="0"/>
      <p:bldP spid="7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0"/>
            <a:ext cx="12192000" cy="1083310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80770" y="1167619"/>
            <a:ext cx="10888345" cy="5835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Combine the two sentences into one, using a relative pronoun.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8103" y="1157035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54395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540385" y="192405"/>
            <a:ext cx="6096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PRACTICE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-15560675" y="2268220"/>
            <a:ext cx="11066145" cy="583565"/>
          </a:xfrm>
          <a:prstGeom prst="rect">
            <a:avLst/>
          </a:prstGeom>
          <a:solidFill>
            <a:srgbClr val="FFF5C2"/>
          </a:solidFill>
        </p:spPr>
        <p:txBody>
          <a:bodyPr wrap="square" rtlCol="0" anchor="t">
            <a:spAutoFit/>
          </a:bodyPr>
          <a:lstStyle/>
          <a:p>
            <a:r>
              <a:rPr lang="en-US" sz="3200" b="1"/>
              <a:t>1.</a:t>
            </a:r>
            <a:r>
              <a:rPr lang="en-US" sz="3200"/>
              <a:t> </a:t>
            </a:r>
            <a:r>
              <a:rPr lang="en-US" sz="3200">
                <a:sym typeface="+mn-ea"/>
              </a:rPr>
              <a:t>The guide said to them: “Is it your first time here?”</a:t>
            </a:r>
            <a:endParaRPr lang="en-US" sz="3200"/>
          </a:p>
        </p:txBody>
      </p:sp>
      <p:sp>
        <p:nvSpPr>
          <p:cNvPr id="6" name="Text Box 5"/>
          <p:cNvSpPr txBox="1"/>
          <p:nvPr/>
        </p:nvSpPr>
        <p:spPr>
          <a:xfrm>
            <a:off x="-15603855" y="3698240"/>
            <a:ext cx="11066145" cy="583565"/>
          </a:xfrm>
          <a:prstGeom prst="rect">
            <a:avLst/>
          </a:prstGeom>
          <a:solidFill>
            <a:srgbClr val="FFF5C2"/>
          </a:solidFill>
        </p:spPr>
        <p:txBody>
          <a:bodyPr wrap="square" rtlCol="0" anchor="t">
            <a:spAutoFit/>
          </a:bodyPr>
          <a:lstStyle/>
          <a:p>
            <a:r>
              <a:rPr lang="en-US" sz="3200" b="1"/>
              <a:t>2.</a:t>
            </a:r>
            <a:r>
              <a:rPr lang="en-US" sz="3200"/>
              <a:t> </a:t>
            </a:r>
            <a:r>
              <a:rPr lang="en-US" sz="3200">
                <a:sym typeface="+mn-ea"/>
              </a:rPr>
              <a:t>Olivia asked the guide: “Do the people live on fishing?”</a:t>
            </a:r>
            <a:endParaRPr lang="en-US" sz="3200"/>
          </a:p>
        </p:txBody>
      </p:sp>
      <p:sp>
        <p:nvSpPr>
          <p:cNvPr id="18" name="Text Box 17"/>
          <p:cNvSpPr txBox="1"/>
          <p:nvPr/>
        </p:nvSpPr>
        <p:spPr>
          <a:xfrm>
            <a:off x="18418810" y="2851785"/>
            <a:ext cx="10758170" cy="12973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t">
            <a:noAutofit/>
          </a:bodyPr>
          <a:lstStyle/>
          <a:p>
            <a:r>
              <a:rPr lang="en-US" sz="3200"/>
              <a:t>______________________________________________________________________________________________________.</a:t>
            </a:r>
          </a:p>
        </p:txBody>
      </p:sp>
      <p:sp>
        <p:nvSpPr>
          <p:cNvPr id="23" name="Text Box 22"/>
          <p:cNvSpPr txBox="1"/>
          <p:nvPr/>
        </p:nvSpPr>
        <p:spPr>
          <a:xfrm>
            <a:off x="18418810" y="5048885"/>
            <a:ext cx="10758170" cy="12973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t">
            <a:noAutofit/>
          </a:bodyPr>
          <a:lstStyle/>
          <a:p>
            <a:r>
              <a:rPr lang="en-US" sz="3200"/>
              <a:t>______________________________________________________________________________________________________.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293370" y="1900555"/>
            <a:ext cx="11688445" cy="1200329"/>
          </a:xfrm>
          <a:prstGeom prst="rect">
            <a:avLst/>
          </a:prstGeom>
          <a:solidFill>
            <a:srgbClr val="FFCCCC"/>
          </a:solidFill>
        </p:spPr>
        <p:txBody>
          <a:bodyPr wrap="square" rtlCol="0" anchor="t">
            <a:spAutoFit/>
          </a:bodyPr>
          <a:lstStyle/>
          <a:p>
            <a:r>
              <a:rPr lang="en-US" sz="3600" b="1" dirty="0"/>
              <a:t>5.</a:t>
            </a:r>
            <a:r>
              <a:rPr lang="en-US" sz="3600" dirty="0"/>
              <a:t> The student completed the quiz the fastest. The teacher praised him.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293370" y="3368957"/>
            <a:ext cx="11650345" cy="2554545"/>
          </a:xfrm>
          <a:prstGeom prst="rect">
            <a:avLst/>
          </a:prstGeom>
          <a:solidFill>
            <a:srgbClr val="FFEECC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4000" b="1" dirty="0"/>
              <a:t>=&gt;</a:t>
            </a:r>
          </a:p>
          <a:p>
            <a:pPr algn="just"/>
            <a:endParaRPr lang="en-US" sz="4000" b="1" dirty="0"/>
          </a:p>
          <a:p>
            <a:pPr algn="just"/>
            <a:endParaRPr lang="en-US" sz="4000" b="1" dirty="0"/>
          </a:p>
          <a:p>
            <a:pPr algn="just"/>
            <a:endParaRPr lang="en-US" sz="4000" dirty="0"/>
          </a:p>
        </p:txBody>
      </p:sp>
      <p:sp>
        <p:nvSpPr>
          <p:cNvPr id="24" name="Text Box 23"/>
          <p:cNvSpPr txBox="1"/>
          <p:nvPr/>
        </p:nvSpPr>
        <p:spPr>
          <a:xfrm>
            <a:off x="5559425" y="3712845"/>
            <a:ext cx="768985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pPr algn="ctr"/>
            <a:endParaRPr lang="en-US" sz="3600" b="1">
              <a:ln>
                <a:noFill/>
              </a:ln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2" name="Straight Connector 31"/>
          <p:cNvCxnSpPr>
            <a:cxnSpLocks/>
          </p:cNvCxnSpPr>
          <p:nvPr/>
        </p:nvCxnSpPr>
        <p:spPr>
          <a:xfrm>
            <a:off x="911225" y="2455454"/>
            <a:ext cx="216695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cxnSpLocks/>
          </p:cNvCxnSpPr>
          <p:nvPr/>
        </p:nvCxnSpPr>
        <p:spPr>
          <a:xfrm>
            <a:off x="1869075" y="2965252"/>
            <a:ext cx="6206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7" name="Text Box 6"/>
          <p:cNvSpPr txBox="1"/>
          <p:nvPr/>
        </p:nvSpPr>
        <p:spPr>
          <a:xfrm>
            <a:off x="923925" y="2938271"/>
            <a:ext cx="10718800" cy="230832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en-US" sz="3600" b="1" dirty="0">
              <a:solidFill>
                <a:srgbClr val="7030A0"/>
              </a:solidFill>
              <a:cs typeface="Calibri" panose="020F0502020204030204" pitchFamily="34" charset="0"/>
              <a:sym typeface="+mn-ea"/>
            </a:endParaRPr>
          </a:p>
          <a:p>
            <a:r>
              <a:rPr lang="en-US" sz="3600" b="1" dirty="0">
                <a:ln>
                  <a:noFill/>
                </a:ln>
                <a:solidFill>
                  <a:srgbClr val="7030A0"/>
                </a:solidFill>
                <a:cs typeface="Calibri" panose="020F0502020204030204" pitchFamily="34" charset="0"/>
                <a:sym typeface="+mn-ea"/>
              </a:rPr>
              <a:t>The student </a:t>
            </a:r>
            <a:r>
              <a:rPr lang="en-US" sz="3600" b="1" dirty="0">
                <a:ln>
                  <a:noFill/>
                </a:ln>
                <a:solidFill>
                  <a:srgbClr val="7030A0"/>
                </a:solidFill>
                <a:highlight>
                  <a:srgbClr val="FFFF00"/>
                </a:highlight>
                <a:cs typeface="Calibri" panose="020F0502020204030204" pitchFamily="34" charset="0"/>
                <a:sym typeface="+mn-ea"/>
              </a:rPr>
              <a:t>(who) the teacher praised</a:t>
            </a:r>
            <a:r>
              <a:rPr lang="en-US" sz="3600" b="1" dirty="0">
                <a:ln>
                  <a:noFill/>
                </a:ln>
                <a:solidFill>
                  <a:srgbClr val="7030A0"/>
                </a:solidFill>
                <a:cs typeface="Calibri" panose="020F0502020204030204" pitchFamily="34" charset="0"/>
                <a:sym typeface="+mn-ea"/>
              </a:rPr>
              <a:t> completed the quiz the fastest</a:t>
            </a:r>
            <a:r>
              <a:rPr lang="en-US" sz="3600" b="1" dirty="0" smtClean="0">
                <a:ln>
                  <a:noFill/>
                </a:ln>
                <a:solidFill>
                  <a:srgbClr val="7030A0"/>
                </a:solidFill>
                <a:cs typeface="Calibri" panose="020F0502020204030204" pitchFamily="34" charset="0"/>
                <a:sym typeface="+mn-ea"/>
              </a:rPr>
              <a:t>.</a:t>
            </a:r>
          </a:p>
          <a:p>
            <a:endParaRPr lang="en-US" sz="3600" b="1" dirty="0">
              <a:ln>
                <a:noFill/>
              </a:ln>
              <a:solidFill>
                <a:srgbClr val="7030A0"/>
              </a:solidFill>
              <a:cs typeface="Calibri" panose="020F0502020204030204" pitchFamily="34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8" grpId="1" animBg="1"/>
      <p:bldP spid="24" grpId="1"/>
      <p:bldP spid="7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172" y="1905"/>
            <a:ext cx="12192000" cy="1083309"/>
            <a:chOff x="7620" y="-7620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4683" y="1175603"/>
            <a:ext cx="10338245" cy="181588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Game: Clues for you. Work in two teams. A student from each team gives clues about an object or a person in class, using a relative clause. Students from the other team guess which object or person it is.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579292" y="128698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2077" y="1166735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00" name="Text Box 99"/>
          <p:cNvSpPr txBox="1"/>
          <p:nvPr/>
        </p:nvSpPr>
        <p:spPr>
          <a:xfrm>
            <a:off x="629285" y="2991485"/>
            <a:ext cx="704088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/>
            <a:r>
              <a:rPr lang="vi-VN" altLang="en-US" sz="32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W</a:t>
            </a:r>
            <a:r>
              <a:rPr lang="en-US" sz="3200" b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ork</a:t>
            </a:r>
            <a:r>
              <a:rPr lang="en-US" sz="32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teams.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616585" y="3632200"/>
            <a:ext cx="10989945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/>
            <a:r>
              <a:rPr lang="vi-VN" altLang="en-US" sz="32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sz="32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student from each team gives clues about an object or a person in class, using relative clauses. 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579120" y="4777105"/>
            <a:ext cx="11235652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 algn="just"/>
            <a:r>
              <a:rPr lang="vi-VN" altLang="en-US" sz="32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sz="32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Students from the other team guess which object or person it is. </a:t>
            </a:r>
          </a:p>
        </p:txBody>
      </p:sp>
      <p:pic>
        <p:nvPicPr>
          <p:cNvPr id="2" name="Content Placeholder 1" descr="female-student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3089890" y="2991485"/>
            <a:ext cx="1304925" cy="1304925"/>
          </a:xfrm>
          <a:prstGeom prst="rect">
            <a:avLst/>
          </a:prstGeom>
        </p:spPr>
      </p:pic>
      <p:pic>
        <p:nvPicPr>
          <p:cNvPr id="4" name="Content Placeholder 3" descr="student (2)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-1261110" y="2141855"/>
            <a:ext cx="1157605" cy="1157605"/>
          </a:xfrm>
          <a:prstGeom prst="rect">
            <a:avLst/>
          </a:prstGeom>
        </p:spPr>
      </p:pic>
      <p:pic>
        <p:nvPicPr>
          <p:cNvPr id="7" name="Content Placeholder 4" descr="student (2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69695" y="4490085"/>
            <a:ext cx="1157605" cy="11576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0" grpId="1"/>
      <p:bldP spid="3" grpId="0"/>
      <p:bldP spid="3" grpId="1"/>
      <p:bldP spid="5" grpId="0"/>
      <p:bldP spid="5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0"/>
            <a:ext cx="12192000" cy="1083309"/>
            <a:chOff x="7620" y="-7620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45" y="194945"/>
            <a:ext cx="543814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vi-VN" alt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EXTRA ACTIVITY</a:t>
            </a:r>
          </a:p>
        </p:txBody>
      </p:sp>
      <p:sp>
        <p:nvSpPr>
          <p:cNvPr id="100" name="Text Box 99"/>
          <p:cNvSpPr txBox="1"/>
          <p:nvPr/>
        </p:nvSpPr>
        <p:spPr>
          <a:xfrm>
            <a:off x="487045" y="1564147"/>
            <a:ext cx="1191133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 algn="just"/>
            <a:r>
              <a:rPr lang="en-US" sz="48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Example: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462915" y="2359802"/>
            <a:ext cx="1230566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 algn="just"/>
            <a:r>
              <a:rPr sz="48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bilingual (n)</a:t>
            </a:r>
            <a:r>
              <a:rPr lang="en-US" sz="48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428625" y="3190382"/>
            <a:ext cx="1200594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/>
            <a:r>
              <a:rPr sz="4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Definition:</a:t>
            </a:r>
            <a:r>
              <a:rPr sz="4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48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bilingual is a person who can speak two languages equally well</a:t>
            </a:r>
            <a:r>
              <a:rPr sz="4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0" grpId="1"/>
      <p:bldP spid="7" grpId="0"/>
      <p:bldP spid="7" grpId="1"/>
      <p:bldP spid="8" grpId="0"/>
      <p:bldP spid="8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7375" y="1289230"/>
            <a:ext cx="189838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067" y="2649381"/>
            <a:ext cx="11445622" cy="2018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>
                <a:solidFill>
                  <a:srgbClr val="FF0000"/>
                </a:solidFill>
              </a:rPr>
              <a:t>What have we learnt in this lesson?</a:t>
            </a:r>
          </a:p>
          <a:p>
            <a:pPr>
              <a:lnSpc>
                <a:spcPct val="150000"/>
              </a:lnSpc>
            </a:pPr>
            <a:r>
              <a:rPr lang="en-US" sz="4400" dirty="0" smtClean="0">
                <a:sym typeface="+mn-ea"/>
              </a:rPr>
              <a:t>-&gt; Defining </a:t>
            </a:r>
            <a:r>
              <a:rPr lang="en-US" sz="4400" dirty="0">
                <a:sym typeface="+mn-ea"/>
              </a:rPr>
              <a:t>relative clauses.</a:t>
            </a:r>
          </a:p>
        </p:txBody>
      </p:sp>
      <p:pic>
        <p:nvPicPr>
          <p:cNvPr id="2050" name="Picture 2" descr="Recruiting Action Plan Wrap-Up – firecrack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5" y="1278761"/>
            <a:ext cx="199850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673" y="118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7045" y="1953895"/>
            <a:ext cx="1118425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- </a:t>
            </a:r>
            <a:r>
              <a:rPr lang="en-US" sz="3600" dirty="0" smtClean="0"/>
              <a:t>Write </a:t>
            </a:r>
            <a:r>
              <a:rPr lang="en-US" sz="3600" dirty="0" smtClean="0">
                <a:solidFill>
                  <a:srgbClr val="FF0000"/>
                </a:solidFill>
              </a:rPr>
              <a:t>“Remember” – p95 </a:t>
            </a:r>
            <a:r>
              <a:rPr lang="en-US" sz="3600" dirty="0" smtClean="0"/>
              <a:t>in your notebook, translate them into Vietnamese and learn them by heart.</a:t>
            </a:r>
          </a:p>
          <a:p>
            <a:pPr algn="just">
              <a:lnSpc>
                <a:spcPct val="150000"/>
              </a:lnSpc>
            </a:pPr>
            <a:r>
              <a:rPr lang="en-US" sz="3600" dirty="0" smtClean="0"/>
              <a:t>- </a:t>
            </a:r>
            <a:r>
              <a:rPr lang="en-US" sz="3600" dirty="0"/>
              <a:t>Make 5 sentences using defining relative clauses.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765" y="4495800"/>
            <a:ext cx="2112010" cy="21120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1967" y="-7620"/>
            <a:ext cx="12192000" cy="1083309"/>
            <a:chOff x="7620" y="-7620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45" y="194945"/>
            <a:ext cx="543814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vi-VN" alt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EXTRA ACTIVITY</a:t>
            </a:r>
          </a:p>
        </p:txBody>
      </p:sp>
      <p:sp>
        <p:nvSpPr>
          <p:cNvPr id="100" name="Text Box 99"/>
          <p:cNvSpPr txBox="1"/>
          <p:nvPr/>
        </p:nvSpPr>
        <p:spPr>
          <a:xfrm>
            <a:off x="186055" y="1209040"/>
            <a:ext cx="1191133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 algn="just"/>
            <a:r>
              <a:rPr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Relative clauses challeng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161925" y="1960563"/>
            <a:ext cx="12305665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/>
            <a:r>
              <a:rPr lang="en-US" sz="40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W</a:t>
            </a:r>
            <a:r>
              <a:rPr sz="40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ork </a:t>
            </a:r>
            <a:r>
              <a:rPr lang="en-US" sz="40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groups. 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127635" y="2584450"/>
            <a:ext cx="12005945" cy="13220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/>
            <a:r>
              <a:rPr lang="en-US" sz="40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E</a:t>
            </a:r>
            <a:r>
              <a:rPr sz="40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ach group </a:t>
            </a:r>
            <a:r>
              <a:rPr lang="en-US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given</a:t>
            </a:r>
            <a:r>
              <a:rPr lang="en-US" sz="40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40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 words related to places, animals, things, etc.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161925" y="3809365"/>
            <a:ext cx="12005945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/>
            <a:r>
              <a:rPr lang="en-US" sz="40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W</a:t>
            </a:r>
            <a:r>
              <a:rPr sz="40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rite definitions of the words</a:t>
            </a:r>
            <a:r>
              <a:rPr lang="en-US" sz="40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sz="4000" b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186055" y="4530407"/>
            <a:ext cx="12005945" cy="13220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/>
            <a:r>
              <a:rPr lang="en-US" sz="40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R</a:t>
            </a:r>
            <a:r>
              <a:rPr sz="40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ead out their definitions and vote for the best one(s) (</a:t>
            </a:r>
            <a:r>
              <a:rPr lang="en-US" sz="40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sz="40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can’t vote for </a:t>
            </a:r>
            <a:r>
              <a:rPr lang="en-US" sz="40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sz="40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own definition).</a:t>
            </a:r>
          </a:p>
        </p:txBody>
      </p:sp>
    </p:spTree>
    <p:extLst>
      <p:ext uri="{BB962C8B-B14F-4D97-AF65-F5344CB8AC3E}">
        <p14:creationId xmlns:p14="http://schemas.microsoft.com/office/powerpoint/2010/main" val="244586059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0" grpId="1"/>
      <p:bldP spid="7" grpId="0"/>
      <p:bldP spid="7" grpId="1"/>
      <p:bldP spid="8" grpId="0"/>
      <p:bldP spid="8" grpId="1"/>
      <p:bldP spid="2" grpId="0"/>
      <p:bldP spid="2" grpId="1"/>
      <p:bldP spid="5" grpId="0"/>
      <p:bldP spid="5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172" y="1905"/>
            <a:ext cx="12192000" cy="1083309"/>
            <a:chOff x="7620" y="-7620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93657" y="1166481"/>
            <a:ext cx="1033824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Example: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579292" y="128698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2077" y="1166735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4" name="Oval Callout 3"/>
          <p:cNvSpPr/>
          <p:nvPr/>
        </p:nvSpPr>
        <p:spPr>
          <a:xfrm>
            <a:off x="1531620" y="1789430"/>
            <a:ext cx="6261100" cy="1257300"/>
          </a:xfrm>
          <a:prstGeom prst="wedgeEllipseCallout">
            <a:avLst/>
          </a:prstGeom>
          <a:solidFill>
            <a:srgbClr val="98EECC"/>
          </a:solidFill>
          <a:ln>
            <a:solidFill>
              <a:srgbClr val="D0F5BE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This is something which we write with.</a:t>
            </a:r>
          </a:p>
        </p:txBody>
      </p:sp>
      <p:sp>
        <p:nvSpPr>
          <p:cNvPr id="8" name="Oval Callout 7"/>
          <p:cNvSpPr/>
          <p:nvPr/>
        </p:nvSpPr>
        <p:spPr>
          <a:xfrm>
            <a:off x="5941060" y="2940050"/>
            <a:ext cx="4054475" cy="1257300"/>
          </a:xfrm>
          <a:prstGeom prst="wedgeEllipseCallout">
            <a:avLst>
              <a:gd name="adj1" fmla="val 41237"/>
              <a:gd name="adj2" fmla="val 83737"/>
            </a:avLst>
          </a:prstGeom>
          <a:solidFill>
            <a:srgbClr val="FBFFDC"/>
          </a:solidFill>
          <a:ln>
            <a:solidFill>
              <a:srgbClr val="D0F5BE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</a:rPr>
              <a:t>Is it a pen? </a:t>
            </a:r>
          </a:p>
        </p:txBody>
      </p:sp>
      <p:sp>
        <p:nvSpPr>
          <p:cNvPr id="9" name="Oval Callout 8"/>
          <p:cNvSpPr/>
          <p:nvPr/>
        </p:nvSpPr>
        <p:spPr>
          <a:xfrm>
            <a:off x="2823210" y="4426585"/>
            <a:ext cx="3117850" cy="626110"/>
          </a:xfrm>
          <a:prstGeom prst="wedgeEllipseCallout">
            <a:avLst/>
          </a:prstGeom>
          <a:solidFill>
            <a:srgbClr val="98EECC"/>
          </a:solidFill>
          <a:ln>
            <a:solidFill>
              <a:srgbClr val="D0F5BE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</a:rPr>
              <a:t>Yes, it is.</a:t>
            </a:r>
          </a:p>
        </p:txBody>
      </p:sp>
      <p:pic>
        <p:nvPicPr>
          <p:cNvPr id="2" name="Content Placeholder 1" descr="female-student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9432290" y="4197350"/>
            <a:ext cx="1304925" cy="1304925"/>
          </a:xfrm>
          <a:prstGeom prst="rect">
            <a:avLst/>
          </a:prstGeom>
        </p:spPr>
      </p:pic>
      <p:pic>
        <p:nvPicPr>
          <p:cNvPr id="5" name="Content Placeholder 4" descr="student (2)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1831975" y="2940050"/>
            <a:ext cx="1157605" cy="1157605"/>
          </a:xfrm>
          <a:prstGeom prst="rect">
            <a:avLst/>
          </a:prstGeom>
        </p:spPr>
      </p:pic>
      <p:pic>
        <p:nvPicPr>
          <p:cNvPr id="7" name="Content Placeholder 4" descr="student (2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1975" y="5137785"/>
            <a:ext cx="1157605" cy="1157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98049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animBg="1"/>
      <p:bldP spid="8" grpId="0" bldLvl="0" animBg="1"/>
      <p:bldP spid="8" grpId="1" animBg="1"/>
      <p:bldP spid="9" grpId="0" bldLvl="0" animBg="1"/>
      <p:bldP spid="9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7019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</a:rPr>
              <a:t>Website: </a:t>
            </a:r>
            <a:r>
              <a:rPr lang="en-GB" b="1" i="1" dirty="0">
                <a:solidFill>
                  <a:schemeClr val="bg1"/>
                </a:solidFill>
                <a:latin typeface="Calibri" panose="020F0502020204030204" pitchFamily="34" charset="0"/>
              </a:rPr>
              <a:t>hoclieu.vn</a:t>
            </a:r>
            <a:endParaRPr lang="en-GB" dirty="0">
              <a:solidFill>
                <a:schemeClr val="bg1"/>
              </a:solidFill>
            </a:endParaRPr>
          </a:p>
          <a:p>
            <a:pPr algn="ctr"/>
            <a:r>
              <a:rPr lang="en-GB" b="1" dirty="0" err="1">
                <a:solidFill>
                  <a:schemeClr val="bg1"/>
                </a:solidFill>
                <a:latin typeface="Calibri" panose="020F0502020204030204" pitchFamily="34" charset="0"/>
              </a:rPr>
              <a:t>Fanpage</a:t>
            </a:r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</a:rPr>
              <a:t>: </a:t>
            </a:r>
            <a:r>
              <a:rPr lang="en-GB" b="1" i="1" dirty="0">
                <a:solidFill>
                  <a:schemeClr val="bg1"/>
                </a:solidFill>
                <a:latin typeface="Calibri" panose="020F0502020204030204" pitchFamily="34" charset="0"/>
              </a:rPr>
              <a:t>facebook.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com/tienganhglobalsuccess</a:t>
            </a:r>
            <a:r>
              <a:rPr lang="en-GB" b="1" i="1" dirty="0">
                <a:solidFill>
                  <a:schemeClr val="bg1"/>
                </a:solidFill>
                <a:latin typeface="Calibri" panose="020F0502020204030204" pitchFamily="34" charset="0"/>
              </a:rPr>
              <a:t>.vn/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1365" y="2908148"/>
            <a:ext cx="1158275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err="1"/>
              <a:t>Eg</a:t>
            </a:r>
            <a:r>
              <a:rPr lang="en-US" sz="4000" b="1" i="1" dirty="0"/>
              <a:t>: </a:t>
            </a:r>
            <a:r>
              <a:rPr lang="en-US" sz="4000" dirty="0" smtClean="0"/>
              <a:t>She </a:t>
            </a:r>
            <a:r>
              <a:rPr lang="en-US" sz="4000" dirty="0"/>
              <a:t>is living in </a:t>
            </a:r>
            <a:r>
              <a:rPr lang="en-US" sz="4000" b="1" dirty="0">
                <a:solidFill>
                  <a:schemeClr val="accent6"/>
                </a:solidFill>
              </a:rPr>
              <a:t>the house </a:t>
            </a:r>
            <a:r>
              <a:rPr lang="en-US" sz="4000" b="1" u="sng" dirty="0">
                <a:solidFill>
                  <a:srgbClr val="FF0000"/>
                </a:solidFill>
              </a:rPr>
              <a:t>which</a:t>
            </a:r>
            <a:r>
              <a:rPr lang="en-US" sz="4000" u="sng" dirty="0">
                <a:solidFill>
                  <a:srgbClr val="FF0000"/>
                </a:solidFill>
              </a:rPr>
              <a:t> </a:t>
            </a:r>
            <a:r>
              <a:rPr lang="en-US" sz="4000" u="sng" dirty="0"/>
              <a:t>has beautiful yard</a:t>
            </a:r>
            <a:r>
              <a:rPr lang="en-US" sz="4000" dirty="0"/>
              <a:t>.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1012" y="1905000"/>
            <a:ext cx="1194098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err="1" smtClean="0"/>
              <a:t>Eg</a:t>
            </a:r>
            <a:r>
              <a:rPr lang="en-US" sz="4000" b="1" i="1" dirty="0" smtClean="0"/>
              <a:t>: </a:t>
            </a:r>
            <a:r>
              <a:rPr lang="en-US" sz="4000" b="1" i="1" dirty="0" smtClean="0">
                <a:solidFill>
                  <a:schemeClr val="accent6"/>
                </a:solidFill>
              </a:rPr>
              <a:t>The teacher </a:t>
            </a:r>
            <a:r>
              <a:rPr lang="en-US" sz="4000" b="1" i="1" u="sng" dirty="0">
                <a:solidFill>
                  <a:srgbClr val="FF0000"/>
                </a:solidFill>
              </a:rPr>
              <a:t>who</a:t>
            </a:r>
            <a:r>
              <a:rPr lang="en-US" sz="4000" i="1" u="sng" dirty="0"/>
              <a:t> </a:t>
            </a:r>
            <a:r>
              <a:rPr lang="en-US" sz="4000" i="1" u="sng" dirty="0" smtClean="0"/>
              <a:t>is sitting over there is very creative</a:t>
            </a:r>
            <a:r>
              <a:rPr lang="en-US" sz="4000" i="1" dirty="0" smtClean="0"/>
              <a:t>. </a:t>
            </a:r>
            <a:endParaRPr lang="en-US" sz="4000" i="1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6686" y="3908428"/>
            <a:ext cx="11365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/>
              <a:t>Eg</a:t>
            </a:r>
            <a:r>
              <a:rPr lang="en-US" sz="3600" b="1" i="1" dirty="0"/>
              <a:t>: </a:t>
            </a:r>
            <a:r>
              <a:rPr lang="en-US" sz="3600" dirty="0" smtClean="0"/>
              <a:t>She </a:t>
            </a:r>
            <a:r>
              <a:rPr lang="en-US" sz="3600" dirty="0"/>
              <a:t>is </a:t>
            </a:r>
            <a:r>
              <a:rPr lang="en-US" sz="3600" b="1" dirty="0">
                <a:solidFill>
                  <a:schemeClr val="accent6"/>
                </a:solidFill>
              </a:rPr>
              <a:t>the teacher </a:t>
            </a:r>
            <a:r>
              <a:rPr lang="en-US" sz="3600" b="1" u="sng" dirty="0">
                <a:solidFill>
                  <a:srgbClr val="FF0000"/>
                </a:solidFill>
              </a:rPr>
              <a:t>whose</a:t>
            </a:r>
            <a:r>
              <a:rPr lang="en-US" sz="3600" u="sng" dirty="0"/>
              <a:t> </a:t>
            </a:r>
            <a:r>
              <a:rPr lang="en-US" sz="3600" b="1" u="sng" dirty="0">
                <a:solidFill>
                  <a:schemeClr val="accent6"/>
                </a:solidFill>
              </a:rPr>
              <a:t>children </a:t>
            </a:r>
            <a:r>
              <a:rPr lang="en-US" sz="3600" u="sng" dirty="0"/>
              <a:t>are intelligent</a:t>
            </a:r>
            <a:r>
              <a:rPr lang="en-US" sz="3600" dirty="0"/>
              <a:t>.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3436" y="170329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7030A0"/>
                </a:solidFill>
              </a:rPr>
              <a:t>What do you call the underlined parts in the sentences?</a:t>
            </a:r>
          </a:p>
        </p:txBody>
      </p:sp>
      <p:sp>
        <p:nvSpPr>
          <p:cNvPr id="9" name="TextBox 20"/>
          <p:cNvSpPr txBox="1"/>
          <p:nvPr/>
        </p:nvSpPr>
        <p:spPr>
          <a:xfrm>
            <a:off x="2397089" y="1067458"/>
            <a:ext cx="7975076" cy="677108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571500" indent="-571500">
              <a:lnSpc>
                <a:spcPct val="100000"/>
              </a:lnSpc>
              <a:buFont typeface="Symbol" panose="05050102010706020507" pitchFamily="18" charset="2"/>
              <a:buChar char="Þ"/>
            </a:pPr>
            <a:r>
              <a:rPr lang="en-US" sz="3800" b="1" dirty="0" smtClean="0">
                <a:solidFill>
                  <a:srgbClr val="0070C0"/>
                </a:solidFill>
              </a:rPr>
              <a:t>They are </a:t>
            </a:r>
            <a:r>
              <a:rPr lang="en-US" sz="3800" b="1" u="sng" dirty="0" smtClean="0">
                <a:solidFill>
                  <a:srgbClr val="0070C0"/>
                </a:solidFill>
              </a:rPr>
              <a:t>relative clauses</a:t>
            </a:r>
            <a:r>
              <a:rPr lang="en-US" sz="3800" b="1" dirty="0" smtClean="0">
                <a:solidFill>
                  <a:srgbClr val="0070C0"/>
                </a:solidFill>
              </a:rPr>
              <a:t>.</a:t>
            </a:r>
            <a:endParaRPr lang="en-US" sz="3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249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9" descr="newspaper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" y="-314325"/>
            <a:ext cx="12191365" cy="737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805303" y="1553083"/>
            <a:ext cx="1058926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LESSON 3: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A CLOSER </a:t>
            </a:r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LOOK 2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013" y="2326132"/>
            <a:ext cx="10264140" cy="4436745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GB" altLang="en-US"/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5089525" y="2094865"/>
            <a:ext cx="2378710" cy="501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3081" name="Text Box 10"/>
          <p:cNvSpPr txBox="1">
            <a:spLocks noChangeArrowheads="1"/>
          </p:cNvSpPr>
          <p:nvPr/>
        </p:nvSpPr>
        <p:spPr bwMode="auto">
          <a:xfrm>
            <a:off x="1415669" y="449453"/>
            <a:ext cx="10208895" cy="1322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GB" sz="5400" b="1" dirty="0">
                <a:solidFill>
                  <a:srgbClr val="FF0000"/>
                </a:solidFill>
              </a:rPr>
              <a:t>UNIT 9: WORLD </a:t>
            </a:r>
            <a:r>
              <a:rPr lang="en-US" altLang="en-GB" sz="5400" b="1" dirty="0" smtClean="0">
                <a:solidFill>
                  <a:srgbClr val="FF0000"/>
                </a:solidFill>
              </a:rPr>
              <a:t>ENGLISHES</a:t>
            </a:r>
            <a:endParaRPr lang="en-US" altLang="en-GB" sz="5400" b="1" dirty="0">
              <a:solidFill>
                <a:srgbClr val="FF0000"/>
              </a:solidFill>
            </a:endParaRPr>
          </a:p>
        </p:txBody>
      </p:sp>
      <p:pic>
        <p:nvPicPr>
          <p:cNvPr id="3" name="Picture 2" descr="English_language_distribu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4177" y="2266188"/>
            <a:ext cx="8595995" cy="4363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906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newsflash/>
      </p:transition>
    </mc:Choice>
    <mc:Fallback xmlns="">
      <p:transition spd="med">
        <p:newsflash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5080" y="-1270"/>
            <a:ext cx="12192000" cy="916305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" name="Text Box 3"/>
          <p:cNvSpPr txBox="1"/>
          <p:nvPr/>
        </p:nvSpPr>
        <p:spPr>
          <a:xfrm>
            <a:off x="540384" y="101600"/>
            <a:ext cx="12014327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GRAMMAR: </a:t>
            </a:r>
            <a:r>
              <a:rPr lang="en-US" sz="3600" b="1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DEFINING RELATIVE CLAUSES</a:t>
            </a:r>
            <a:endParaRPr lang="en-US" sz="3600" b="1" dirty="0">
              <a:solidFill>
                <a:srgbClr val="0070C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8369" y="734060"/>
            <a:ext cx="11246231" cy="64633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95BD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- Look </a:t>
            </a:r>
            <a:r>
              <a:rPr lang="en-US" sz="3600" b="1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at the </a:t>
            </a:r>
            <a:r>
              <a:rPr lang="en-US" sz="3600" b="1" dirty="0" smtClean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sentence: </a:t>
            </a:r>
            <a:endParaRPr lang="en-US" sz="3600" b="1" dirty="0">
              <a:ln>
                <a:noFill/>
              </a:ln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2" name="TextBox 11"/>
          <p:cNvSpPr txBox="1"/>
          <p:nvPr/>
        </p:nvSpPr>
        <p:spPr>
          <a:xfrm>
            <a:off x="304800" y="1294511"/>
            <a:ext cx="11887200" cy="574311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95BD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endParaRPr lang="en-US" sz="3400" dirty="0" smtClean="0">
              <a:ln>
                <a:noFill/>
              </a:ln>
              <a:solidFill>
                <a:schemeClr val="tx1"/>
              </a:solidFill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400" dirty="0" smtClean="0">
                <a:ln>
                  <a:noFill/>
                </a:ln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+ </a:t>
            </a:r>
            <a:r>
              <a:rPr lang="en-US" sz="3400" b="1" dirty="0">
                <a:ln>
                  <a:noFill/>
                </a:ln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What</a:t>
            </a:r>
            <a:r>
              <a:rPr lang="en-US" sz="3400" dirty="0">
                <a:ln>
                  <a:noFill/>
                </a:ln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</a:t>
            </a:r>
            <a:r>
              <a:rPr lang="en-US" sz="3400" dirty="0" smtClean="0">
                <a:ln>
                  <a:noFill/>
                </a:ln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does </a:t>
            </a:r>
            <a:r>
              <a:rPr lang="en-US" sz="3400" dirty="0">
                <a:ln>
                  <a:noFill/>
                </a:ln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 </a:t>
            </a:r>
            <a:r>
              <a:rPr lang="en-US" sz="3400" u="sng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relative clause </a:t>
            </a:r>
            <a:r>
              <a:rPr lang="en-US" sz="3400" dirty="0" smtClean="0">
                <a:ln>
                  <a:noFill/>
                </a:ln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tell</a:t>
            </a:r>
            <a:r>
              <a:rPr lang="en-US" sz="3400" b="1" dirty="0" smtClean="0">
                <a:ln>
                  <a:noFill/>
                </a:ln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</a:t>
            </a:r>
            <a:r>
              <a:rPr lang="en-US" sz="3400" dirty="0" smtClean="0">
                <a:ln>
                  <a:noFill/>
                </a:ln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us?</a:t>
            </a:r>
          </a:p>
          <a:p>
            <a:pPr>
              <a:lnSpc>
                <a:spcPct val="120000"/>
              </a:lnSpc>
            </a:pPr>
            <a:r>
              <a:rPr lang="en-US" sz="3400" i="1" dirty="0"/>
              <a:t>-&gt;</a:t>
            </a:r>
            <a:r>
              <a:rPr lang="en-US" sz="3400" dirty="0" smtClean="0">
                <a:solidFill>
                  <a:srgbClr val="FF0000"/>
                </a:solidFill>
              </a:rPr>
              <a:t> </a:t>
            </a:r>
            <a:r>
              <a:rPr lang="en-US" sz="3400" i="1" dirty="0" smtClean="0">
                <a:solidFill>
                  <a:srgbClr val="FF0000"/>
                </a:solidFill>
              </a:rPr>
              <a:t>A </a:t>
            </a:r>
            <a:r>
              <a:rPr lang="en-US" sz="3400" i="1" dirty="0">
                <a:solidFill>
                  <a:srgbClr val="FF0000"/>
                </a:solidFill>
              </a:rPr>
              <a:t>relative clause </a:t>
            </a:r>
            <a:r>
              <a:rPr lang="en-US" sz="3400" i="1" dirty="0">
                <a:solidFill>
                  <a:srgbClr val="0070C0"/>
                </a:solidFill>
              </a:rPr>
              <a:t>tells us more about people and things</a:t>
            </a:r>
            <a:r>
              <a:rPr lang="en-US" sz="3400" i="1" dirty="0"/>
              <a:t>. </a:t>
            </a:r>
            <a:endParaRPr lang="en-US" sz="3400" i="1" dirty="0" smtClean="0"/>
          </a:p>
          <a:p>
            <a:pPr>
              <a:lnSpc>
                <a:spcPct val="120000"/>
              </a:lnSpc>
            </a:pPr>
            <a:r>
              <a:rPr lang="en-US" sz="3400" dirty="0" smtClean="0">
                <a:ln>
                  <a:noFill/>
                </a:ln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+ </a:t>
            </a:r>
            <a:r>
              <a:rPr lang="en-US" sz="3400" b="1" dirty="0">
                <a:ln>
                  <a:noFill/>
                </a:ln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What</a:t>
            </a:r>
            <a:r>
              <a:rPr lang="en-US" sz="3400" dirty="0">
                <a:ln>
                  <a:noFill/>
                </a:ln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does it usually start with</a:t>
            </a:r>
            <a:r>
              <a:rPr lang="en-US" sz="3400" dirty="0" smtClean="0">
                <a:ln>
                  <a:noFill/>
                </a:ln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20000"/>
              </a:lnSpc>
            </a:pPr>
            <a:r>
              <a:rPr lang="en-US" sz="3400" i="1" dirty="0" smtClean="0"/>
              <a:t>-&gt;</a:t>
            </a:r>
            <a:r>
              <a:rPr lang="en-US" sz="3400" i="1" dirty="0">
                <a:solidFill>
                  <a:srgbClr val="0070C0"/>
                </a:solidFill>
              </a:rPr>
              <a:t>It usually starts with </a:t>
            </a:r>
            <a:r>
              <a:rPr lang="en-US" sz="3400" i="1" u="sng" dirty="0">
                <a:solidFill>
                  <a:srgbClr val="FF0000"/>
                </a:solidFill>
              </a:rPr>
              <a:t>a relative pronoun</a:t>
            </a:r>
            <a:r>
              <a:rPr lang="en-US" sz="3400" i="1" dirty="0"/>
              <a:t>.</a:t>
            </a:r>
          </a:p>
          <a:p>
            <a:pPr>
              <a:lnSpc>
                <a:spcPct val="120000"/>
              </a:lnSpc>
            </a:pPr>
            <a:r>
              <a:rPr lang="en-US" sz="3400" dirty="0" smtClean="0">
                <a:ln>
                  <a:noFill/>
                </a:ln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+ </a:t>
            </a:r>
            <a:r>
              <a:rPr lang="en-US" sz="3400" b="1" dirty="0">
                <a:ln>
                  <a:noFill/>
                </a:ln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Why </a:t>
            </a:r>
            <a:r>
              <a:rPr lang="en-US" sz="3400" dirty="0" smtClean="0">
                <a:ln>
                  <a:noFill/>
                </a:ln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are </a:t>
            </a:r>
            <a:r>
              <a:rPr lang="en-US" sz="3400" u="sng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defining</a:t>
            </a:r>
            <a:r>
              <a:rPr lang="en-US" sz="340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</a:t>
            </a:r>
            <a:r>
              <a:rPr lang="en-US" sz="3400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relative </a:t>
            </a:r>
            <a:r>
              <a:rPr lang="en-US" sz="340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clauses </a:t>
            </a:r>
            <a:r>
              <a:rPr lang="en-US" sz="3400" u="sng" dirty="0">
                <a:ln>
                  <a:noFill/>
                </a:ln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important</a:t>
            </a:r>
            <a:r>
              <a:rPr lang="en-US" sz="3400" dirty="0" smtClean="0">
                <a:ln>
                  <a:noFill/>
                </a:ln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20000"/>
              </a:lnSpc>
            </a:pPr>
            <a:r>
              <a:rPr lang="en-US" sz="3400" i="1" dirty="0"/>
              <a:t>-&gt; </a:t>
            </a:r>
            <a:r>
              <a:rPr lang="en-US" sz="3400" u="sng" dirty="0" smtClean="0">
                <a:solidFill>
                  <a:srgbClr val="FF0000"/>
                </a:solidFill>
              </a:rPr>
              <a:t>Defining </a:t>
            </a:r>
            <a:r>
              <a:rPr lang="en-US" sz="3400" dirty="0">
                <a:solidFill>
                  <a:srgbClr val="FF0000"/>
                </a:solidFill>
              </a:rPr>
              <a:t>relative clauses </a:t>
            </a:r>
            <a:r>
              <a:rPr lang="en-US" sz="3400" dirty="0">
                <a:solidFill>
                  <a:srgbClr val="0070C0"/>
                </a:solidFill>
              </a:rPr>
              <a:t>give us </a:t>
            </a:r>
            <a:r>
              <a:rPr lang="en-US" sz="3400" u="sng" dirty="0">
                <a:solidFill>
                  <a:srgbClr val="FF0000"/>
                </a:solidFill>
              </a:rPr>
              <a:t>essential </a:t>
            </a:r>
            <a:r>
              <a:rPr lang="en-US" sz="3400" dirty="0">
                <a:solidFill>
                  <a:srgbClr val="FF0000"/>
                </a:solidFill>
              </a:rPr>
              <a:t>information</a:t>
            </a:r>
            <a:r>
              <a:rPr lang="en-US" sz="3400" dirty="0" smtClean="0"/>
              <a:t>.</a:t>
            </a:r>
          </a:p>
          <a:p>
            <a:pPr>
              <a:lnSpc>
                <a:spcPct val="120000"/>
              </a:lnSpc>
            </a:pPr>
            <a:r>
              <a:rPr lang="en-US" sz="3400" b="1" dirty="0" smtClean="0">
                <a:solidFill>
                  <a:srgbClr val="0070C0"/>
                </a:solidFill>
              </a:rPr>
              <a:t>Without</a:t>
            </a:r>
            <a:r>
              <a:rPr lang="en-US" sz="3400" dirty="0" smtClean="0">
                <a:solidFill>
                  <a:srgbClr val="0070C0"/>
                </a:solidFill>
              </a:rPr>
              <a:t> </a:t>
            </a:r>
            <a:r>
              <a:rPr lang="en-US" sz="3400" b="1" dirty="0">
                <a:solidFill>
                  <a:srgbClr val="0070C0"/>
                </a:solidFill>
              </a:rPr>
              <a:t>this information</a:t>
            </a:r>
            <a:r>
              <a:rPr lang="en-US" sz="3400" dirty="0">
                <a:solidFill>
                  <a:srgbClr val="0070C0"/>
                </a:solidFill>
              </a:rPr>
              <a:t>, people </a:t>
            </a:r>
            <a:r>
              <a:rPr lang="en-US" sz="3400" b="1" dirty="0">
                <a:solidFill>
                  <a:srgbClr val="0070C0"/>
                </a:solidFill>
              </a:rPr>
              <a:t>are not clear</a:t>
            </a:r>
            <a:r>
              <a:rPr lang="en-US" sz="3400" dirty="0">
                <a:solidFill>
                  <a:srgbClr val="0070C0"/>
                </a:solidFill>
              </a:rPr>
              <a:t> which person(s) or thing(s) we are talking </a:t>
            </a:r>
            <a:r>
              <a:rPr lang="en-US" sz="3400" dirty="0" smtClean="0">
                <a:solidFill>
                  <a:srgbClr val="0070C0"/>
                </a:solidFill>
              </a:rPr>
              <a:t>about.</a:t>
            </a:r>
            <a:endParaRPr lang="en-US" sz="3600" dirty="0">
              <a:ln>
                <a:noFill/>
              </a:ln>
              <a:solidFill>
                <a:srgbClr val="0070C0"/>
              </a:solidFill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40830" y="1160624"/>
            <a:ext cx="844327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“She </a:t>
            </a:r>
            <a:r>
              <a:rPr lang="en-US" sz="2800" b="1" i="1" dirty="0"/>
              <a:t>is living in </a:t>
            </a:r>
            <a:r>
              <a:rPr lang="en-US" sz="2800" b="1" i="1" dirty="0">
                <a:solidFill>
                  <a:schemeClr val="accent6"/>
                </a:solidFill>
              </a:rPr>
              <a:t>the house </a:t>
            </a:r>
            <a:r>
              <a:rPr lang="en-US" sz="2800" b="1" i="1" u="sng" dirty="0">
                <a:solidFill>
                  <a:srgbClr val="FF0000"/>
                </a:solidFill>
              </a:rPr>
              <a:t>which</a:t>
            </a:r>
            <a:r>
              <a:rPr lang="en-US" sz="2800" b="1" i="1" u="sng" dirty="0"/>
              <a:t> has </a:t>
            </a:r>
            <a:r>
              <a:rPr lang="en-US" sz="2800" b="1" i="1" u="sng" dirty="0" smtClean="0"/>
              <a:t>a beautiful </a:t>
            </a:r>
            <a:r>
              <a:rPr lang="en-US" sz="2800" b="1" i="1" u="sng" dirty="0"/>
              <a:t>yard</a:t>
            </a:r>
            <a:r>
              <a:rPr lang="en-US" sz="2800" b="1" i="1" dirty="0" smtClean="0"/>
              <a:t>.”</a:t>
            </a:r>
            <a:endParaRPr lang="en-US" sz="2800" b="1" i="1" dirty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24502" y="1428325"/>
            <a:ext cx="11246231" cy="70788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95BD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- </a:t>
            </a:r>
            <a:r>
              <a:rPr lang="en-US" sz="4000" b="1" dirty="0" smtClean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</a:t>
            </a:r>
            <a:r>
              <a:rPr lang="en-US" sz="4000" b="1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nswer </a:t>
            </a:r>
            <a:r>
              <a:rPr lang="en-US" sz="4000" b="1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questions</a:t>
            </a:r>
            <a:r>
              <a:rPr lang="en-US" sz="4000" b="1" dirty="0">
                <a:ln>
                  <a:noFill/>
                </a:ln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89545555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304800" y="1704340"/>
            <a:ext cx="11639550" cy="5029835"/>
          </a:xfrm>
          <a:prstGeom prst="rect">
            <a:avLst/>
          </a:prstGeom>
          <a:solidFill>
            <a:srgbClr val="FEE3AF"/>
          </a:solidFill>
        </p:spPr>
        <p:txBody>
          <a:bodyPr wrap="square" rtlCol="0" anchor="t">
            <a:noAutofit/>
          </a:bodyPr>
          <a:lstStyle/>
          <a:p>
            <a:pPr algn="just"/>
            <a:r>
              <a:rPr lang="en-US" sz="3500" dirty="0">
                <a:solidFill>
                  <a:srgbClr val="FF0000"/>
                </a:solidFill>
              </a:rPr>
              <a:t>A relative clause tells us more about people and things</a:t>
            </a:r>
            <a:r>
              <a:rPr lang="en-US" sz="3500" dirty="0"/>
              <a:t>. It usually </a:t>
            </a:r>
            <a:r>
              <a:rPr lang="en-US" sz="3500" dirty="0">
                <a:solidFill>
                  <a:srgbClr val="FF0000"/>
                </a:solidFill>
              </a:rPr>
              <a:t>starts with a relative pronoun</a:t>
            </a:r>
            <a:r>
              <a:rPr lang="en-US" sz="3500" dirty="0"/>
              <a:t>.</a:t>
            </a:r>
          </a:p>
          <a:p>
            <a:pPr algn="just"/>
            <a:r>
              <a:rPr lang="en-US" sz="3500" u="sng" dirty="0">
                <a:solidFill>
                  <a:srgbClr val="FF0000"/>
                </a:solidFill>
              </a:rPr>
              <a:t>Defining </a:t>
            </a:r>
            <a:r>
              <a:rPr lang="en-US" sz="3500" dirty="0">
                <a:solidFill>
                  <a:srgbClr val="FF0000"/>
                </a:solidFill>
              </a:rPr>
              <a:t>relative clauses </a:t>
            </a:r>
            <a:r>
              <a:rPr lang="en-US" sz="3500" u="sng" dirty="0">
                <a:solidFill>
                  <a:srgbClr val="FF0000"/>
                </a:solidFill>
              </a:rPr>
              <a:t>give</a:t>
            </a:r>
            <a:r>
              <a:rPr lang="en-US" sz="3500" dirty="0">
                <a:solidFill>
                  <a:srgbClr val="FF0000"/>
                </a:solidFill>
              </a:rPr>
              <a:t> us </a:t>
            </a:r>
            <a:r>
              <a:rPr lang="en-US" sz="3500" u="sng" dirty="0">
                <a:solidFill>
                  <a:srgbClr val="FF0000"/>
                </a:solidFill>
              </a:rPr>
              <a:t>essential information</a:t>
            </a:r>
            <a:r>
              <a:rPr lang="en-US" sz="3500" dirty="0"/>
              <a:t>. Without this information, people are not clear which person(s) or thing(s) we are talking about.</a:t>
            </a:r>
          </a:p>
          <a:p>
            <a:pPr algn="just"/>
            <a:r>
              <a:rPr lang="en-US" sz="3500" b="1" dirty="0"/>
              <a:t>Example:</a:t>
            </a:r>
          </a:p>
          <a:p>
            <a:pPr algn="just"/>
            <a:r>
              <a:rPr lang="en-US" sz="3500" dirty="0"/>
              <a:t>– The teacher </a:t>
            </a:r>
            <a:r>
              <a:rPr lang="en-US" sz="3500" dirty="0">
                <a:solidFill>
                  <a:srgbClr val="FF0000"/>
                </a:solidFill>
                <a:highlight>
                  <a:srgbClr val="FFFF00"/>
                </a:highlight>
              </a:rPr>
              <a:t>who</a:t>
            </a:r>
            <a:r>
              <a:rPr lang="en-US" sz="3500" dirty="0">
                <a:highlight>
                  <a:srgbClr val="FFFF00"/>
                </a:highlight>
              </a:rPr>
              <a:t> taught me my first words in English </a:t>
            </a:r>
            <a:r>
              <a:rPr lang="en-US" sz="3500" dirty="0"/>
              <a:t>is </a:t>
            </a:r>
            <a:r>
              <a:rPr lang="en-US" sz="3500" dirty="0" err="1"/>
              <a:t>Mr</a:t>
            </a:r>
            <a:r>
              <a:rPr lang="en-US" sz="3500" dirty="0"/>
              <a:t> Vinh.</a:t>
            </a:r>
          </a:p>
          <a:p>
            <a:pPr algn="just"/>
            <a:r>
              <a:rPr lang="en-US" sz="3500" dirty="0"/>
              <a:t>– He gave me the dictionary </a:t>
            </a:r>
            <a:r>
              <a:rPr lang="en-US" sz="3500" dirty="0">
                <a:solidFill>
                  <a:srgbClr val="FF0000"/>
                </a:solidFill>
                <a:highlight>
                  <a:srgbClr val="FFFF00"/>
                </a:highlight>
              </a:rPr>
              <a:t>which</a:t>
            </a:r>
            <a:r>
              <a:rPr lang="en-US" sz="3500" dirty="0">
                <a:highlight>
                  <a:srgbClr val="FFFF00"/>
                </a:highlight>
              </a:rPr>
              <a:t> you suggested.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4211" y="176418"/>
            <a:ext cx="4329729" cy="12758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flipH="1">
            <a:off x="3954160" y="444842"/>
            <a:ext cx="8279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1</a:t>
            </a:r>
            <a:endParaRPr lang="en-US" sz="5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15" y="155448"/>
            <a:ext cx="11681941" cy="639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00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1905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38843" y="1096289"/>
            <a:ext cx="11322685" cy="55399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95BD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sz="3000" b="1" dirty="0">
                <a:ln>
                  <a:noFill/>
                </a:ln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answer A, B, C, or D to complete each </a:t>
            </a:r>
            <a:r>
              <a:rPr lang="en-US" sz="30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sentence.</a:t>
            </a:r>
            <a:endParaRPr lang="en-US" sz="3000" b="1" dirty="0">
              <a:ln>
                <a:noFill/>
              </a:ln>
              <a:solidFill>
                <a:schemeClr val="tx1"/>
              </a:solidFill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3266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5448" y="102723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1106805" y="2924175"/>
            <a:ext cx="3918585" cy="1198880"/>
          </a:xfrm>
          <a:prstGeom prst="rect">
            <a:avLst/>
          </a:prstGeom>
          <a:solidFill>
            <a:srgbClr val="D4E2D4"/>
          </a:solidFill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lang="en-US" sz="3600" b="1">
                <a:solidFill>
                  <a:schemeClr val="tx1"/>
                </a:solidFill>
              </a:rPr>
              <a:t>A.</a:t>
            </a:r>
            <a:r>
              <a:rPr lang="en-US" sz="3600">
                <a:solidFill>
                  <a:schemeClr val="tx1"/>
                </a:solidFill>
              </a:rPr>
              <a:t> who                      </a:t>
            </a:r>
          </a:p>
          <a:p>
            <a:r>
              <a:rPr lang="en-US" sz="3600" b="1">
                <a:solidFill>
                  <a:schemeClr val="tx1"/>
                </a:solidFill>
              </a:rPr>
              <a:t>C.</a:t>
            </a:r>
            <a:r>
              <a:rPr lang="en-US" sz="3600">
                <a:solidFill>
                  <a:schemeClr val="tx1"/>
                </a:solidFill>
              </a:rPr>
              <a:t> whose 	</a:t>
            </a:r>
            <a:r>
              <a:rPr lang="en-US" sz="3600"/>
              <a:t>                   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6953250" y="2924175"/>
            <a:ext cx="3928110" cy="1198880"/>
          </a:xfrm>
          <a:prstGeom prst="rect">
            <a:avLst/>
          </a:prstGeom>
          <a:solidFill>
            <a:srgbClr val="DBC4F0"/>
          </a:solidFill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B. </a:t>
            </a:r>
            <a:r>
              <a:rPr lang="en-US" sz="3600" dirty="0">
                <a:solidFill>
                  <a:schemeClr val="tx1"/>
                </a:solidFill>
              </a:rPr>
              <a:t>which                        </a:t>
            </a:r>
          </a:p>
          <a:p>
            <a:r>
              <a:rPr lang="en-US" sz="3600" b="1" dirty="0">
                <a:solidFill>
                  <a:schemeClr val="tx1"/>
                </a:solidFill>
              </a:rPr>
              <a:t>D. </a:t>
            </a:r>
            <a:r>
              <a:rPr lang="en-US" sz="3600" dirty="0">
                <a:solidFill>
                  <a:schemeClr val="tx1"/>
                </a:solidFill>
              </a:rPr>
              <a:t>that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370840" y="1738630"/>
            <a:ext cx="11500485" cy="1198880"/>
          </a:xfrm>
          <a:prstGeom prst="rect">
            <a:avLst/>
          </a:prstGeom>
          <a:solidFill>
            <a:srgbClr val="FFCACC"/>
          </a:solidFill>
        </p:spPr>
        <p:txBody>
          <a:bodyPr wrap="square" rtlCol="0" anchor="t">
            <a:spAutoFit/>
          </a:bodyPr>
          <a:lstStyle/>
          <a:p>
            <a:r>
              <a:rPr lang="en-US" sz="3600" b="1" dirty="0"/>
              <a:t>1. </a:t>
            </a:r>
            <a:r>
              <a:rPr lang="en-US" sz="3600" dirty="0"/>
              <a:t>English is the language ______ is known as a global language.</a:t>
            </a:r>
          </a:p>
        </p:txBody>
      </p:sp>
      <p:sp>
        <p:nvSpPr>
          <p:cNvPr id="10" name="Oval 9"/>
          <p:cNvSpPr/>
          <p:nvPr/>
        </p:nvSpPr>
        <p:spPr>
          <a:xfrm>
            <a:off x="6953250" y="2947670"/>
            <a:ext cx="481330" cy="50038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8" name="Text Box 27"/>
          <p:cNvSpPr txBox="1"/>
          <p:nvPr/>
        </p:nvSpPr>
        <p:spPr>
          <a:xfrm>
            <a:off x="1106805" y="5536565"/>
            <a:ext cx="3918585" cy="1198880"/>
          </a:xfrm>
          <a:prstGeom prst="rect">
            <a:avLst/>
          </a:prstGeom>
          <a:solidFill>
            <a:srgbClr val="D4E2D4"/>
          </a:solidFill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lang="en-US" sz="3600" b="1">
                <a:solidFill>
                  <a:schemeClr val="tx1"/>
                </a:solidFill>
              </a:rPr>
              <a:t>A. </a:t>
            </a:r>
            <a:r>
              <a:rPr lang="en-US" sz="3600">
                <a:solidFill>
                  <a:schemeClr val="tx1"/>
                </a:solidFill>
              </a:rPr>
              <a:t>who                    </a:t>
            </a:r>
          </a:p>
          <a:p>
            <a:r>
              <a:rPr lang="en-US" sz="3600" b="1">
                <a:solidFill>
                  <a:schemeClr val="tx1"/>
                </a:solidFill>
              </a:rPr>
              <a:t>C.</a:t>
            </a:r>
            <a:r>
              <a:rPr lang="en-US" sz="3600">
                <a:solidFill>
                  <a:schemeClr val="tx1"/>
                </a:solidFill>
              </a:rPr>
              <a:t> whose </a:t>
            </a:r>
            <a:r>
              <a:rPr lang="en-US" sz="3600"/>
              <a:t>                    </a:t>
            </a:r>
          </a:p>
        </p:txBody>
      </p:sp>
      <p:sp>
        <p:nvSpPr>
          <p:cNvPr id="29" name="Text Box 28"/>
          <p:cNvSpPr txBox="1"/>
          <p:nvPr/>
        </p:nvSpPr>
        <p:spPr>
          <a:xfrm>
            <a:off x="6953250" y="5536565"/>
            <a:ext cx="3928110" cy="1198880"/>
          </a:xfrm>
          <a:prstGeom prst="rect">
            <a:avLst/>
          </a:prstGeom>
          <a:solidFill>
            <a:srgbClr val="DBC4F0"/>
          </a:solidFill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lang="en-US" sz="3600" b="1">
                <a:solidFill>
                  <a:schemeClr val="tx1"/>
                </a:solidFill>
              </a:rPr>
              <a:t>B. </a:t>
            </a:r>
            <a:r>
              <a:rPr lang="en-US" sz="3600">
                <a:solidFill>
                  <a:schemeClr val="tx1"/>
                </a:solidFill>
              </a:rPr>
              <a:t>which                      </a:t>
            </a:r>
          </a:p>
          <a:p>
            <a:r>
              <a:rPr lang="en-US" sz="3600" b="1">
                <a:solidFill>
                  <a:schemeClr val="tx1"/>
                </a:solidFill>
              </a:rPr>
              <a:t>D. </a:t>
            </a:r>
            <a:r>
              <a:rPr lang="en-US" sz="3600">
                <a:solidFill>
                  <a:schemeClr val="tx1"/>
                </a:solidFill>
              </a:rPr>
              <a:t>why</a:t>
            </a:r>
          </a:p>
        </p:txBody>
      </p:sp>
      <p:sp>
        <p:nvSpPr>
          <p:cNvPr id="30" name="Oval 29"/>
          <p:cNvSpPr/>
          <p:nvPr/>
        </p:nvSpPr>
        <p:spPr>
          <a:xfrm>
            <a:off x="1106805" y="5615305"/>
            <a:ext cx="481330" cy="50038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7" name="Text Box 26"/>
          <p:cNvSpPr txBox="1"/>
          <p:nvPr/>
        </p:nvSpPr>
        <p:spPr>
          <a:xfrm>
            <a:off x="370840" y="4340860"/>
            <a:ext cx="11500485" cy="1198880"/>
          </a:xfrm>
          <a:prstGeom prst="rect">
            <a:avLst/>
          </a:prstGeom>
          <a:solidFill>
            <a:srgbClr val="FFCACC"/>
          </a:solidFill>
        </p:spPr>
        <p:txBody>
          <a:bodyPr wrap="square" rtlCol="0" anchor="t">
            <a:spAutoFit/>
          </a:bodyPr>
          <a:lstStyle/>
          <a:p>
            <a:r>
              <a:rPr lang="en-US" sz="3600" b="1" dirty="0"/>
              <a:t>2. </a:t>
            </a:r>
            <a:r>
              <a:rPr lang="en-US" sz="3600" dirty="0"/>
              <a:t>People ______ speak English well can find jobs in international companies more easily.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771634" y="2286000"/>
            <a:ext cx="2286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932395" y="4843398"/>
            <a:ext cx="1209556" cy="41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646957" y="2946399"/>
            <a:ext cx="3661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(refers to a thing)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68886" y="5555128"/>
            <a:ext cx="3607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(refers to people) 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5" grpId="1" animBg="1"/>
      <p:bldP spid="8" grpId="1" animBg="1"/>
      <p:bldP spid="10" grpId="0" bldLvl="0" animBg="1"/>
      <p:bldP spid="10" grpId="1" animBg="1"/>
      <p:bldP spid="28" grpId="1" animBg="1"/>
      <p:bldP spid="29" grpId="1" animBg="1"/>
      <p:bldP spid="30" grpId="0" bldLvl="0" animBg="1"/>
      <p:bldP spid="30" grpId="1" animBg="1"/>
      <p:bldP spid="27" grpId="1" animBg="1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1905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86130" y="1097915"/>
            <a:ext cx="11322685" cy="55399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95BD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sz="3000" b="1" dirty="0">
                <a:ln>
                  <a:noFill/>
                </a:ln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answer A, B, C, or D to complete each </a:t>
            </a:r>
            <a:r>
              <a:rPr lang="en-US" sz="30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sentence.</a:t>
            </a:r>
            <a:endParaRPr lang="en-US" sz="3000" b="1" dirty="0">
              <a:ln>
                <a:noFill/>
              </a:ln>
              <a:solidFill>
                <a:schemeClr val="tx1"/>
              </a:solidFill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3266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5448" y="102723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1106805" y="2940050"/>
            <a:ext cx="3918585" cy="1198880"/>
          </a:xfrm>
          <a:prstGeom prst="rect">
            <a:avLst/>
          </a:prstGeom>
          <a:solidFill>
            <a:srgbClr val="D4E2D4"/>
          </a:solidFill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A.</a:t>
            </a:r>
            <a:r>
              <a:rPr lang="en-US" sz="3600" dirty="0">
                <a:solidFill>
                  <a:schemeClr val="tx1"/>
                </a:solidFill>
              </a:rPr>
              <a:t> who                      </a:t>
            </a:r>
          </a:p>
          <a:p>
            <a:r>
              <a:rPr lang="en-US" sz="3600" b="1" dirty="0">
                <a:solidFill>
                  <a:schemeClr val="tx1"/>
                </a:solidFill>
              </a:rPr>
              <a:t>C.</a:t>
            </a:r>
            <a:r>
              <a:rPr lang="en-US" sz="3600" dirty="0">
                <a:solidFill>
                  <a:schemeClr val="tx1"/>
                </a:solidFill>
              </a:rPr>
              <a:t> whose 	</a:t>
            </a:r>
            <a:r>
              <a:rPr lang="en-US" sz="3600" dirty="0"/>
              <a:t>                   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6953249" y="2940050"/>
            <a:ext cx="4844303" cy="1198880"/>
          </a:xfrm>
          <a:prstGeom prst="rect">
            <a:avLst/>
          </a:prstGeom>
          <a:solidFill>
            <a:srgbClr val="DBC4F0"/>
          </a:solidFill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lang="en-US" sz="3600" b="1">
                <a:solidFill>
                  <a:schemeClr val="tx1"/>
                </a:solidFill>
              </a:rPr>
              <a:t>B. </a:t>
            </a:r>
            <a:r>
              <a:rPr lang="en-US" sz="3600">
                <a:solidFill>
                  <a:schemeClr val="tx1"/>
                </a:solidFill>
              </a:rPr>
              <a:t>which                        </a:t>
            </a:r>
          </a:p>
          <a:p>
            <a:r>
              <a:rPr lang="en-US" sz="3600" b="1">
                <a:solidFill>
                  <a:schemeClr val="tx1"/>
                </a:solidFill>
              </a:rPr>
              <a:t>D. </a:t>
            </a:r>
            <a:r>
              <a:rPr lang="en-US" sz="3600">
                <a:solidFill>
                  <a:schemeClr val="tx1"/>
                </a:solidFill>
              </a:rPr>
              <a:t>where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370840" y="1751330"/>
            <a:ext cx="11399819" cy="1198880"/>
          </a:xfrm>
          <a:prstGeom prst="rect">
            <a:avLst/>
          </a:prstGeom>
          <a:solidFill>
            <a:srgbClr val="FFCACC"/>
          </a:solidFill>
        </p:spPr>
        <p:txBody>
          <a:bodyPr wrap="square" rtlCol="0" anchor="t">
            <a:spAutoFit/>
          </a:bodyPr>
          <a:lstStyle/>
          <a:p>
            <a:r>
              <a:rPr lang="en-US" sz="3600" b="1" dirty="0"/>
              <a:t>3. </a:t>
            </a:r>
            <a:r>
              <a:rPr lang="en-US" sz="3600" dirty="0"/>
              <a:t>People from countries ______ do not share a common language use English to work together effectively.</a:t>
            </a:r>
          </a:p>
        </p:txBody>
      </p:sp>
      <p:sp>
        <p:nvSpPr>
          <p:cNvPr id="10" name="Oval 9"/>
          <p:cNvSpPr/>
          <p:nvPr/>
        </p:nvSpPr>
        <p:spPr>
          <a:xfrm>
            <a:off x="6953250" y="2955925"/>
            <a:ext cx="481330" cy="50038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8" name="Text Box 27"/>
          <p:cNvSpPr txBox="1"/>
          <p:nvPr/>
        </p:nvSpPr>
        <p:spPr>
          <a:xfrm>
            <a:off x="1106805" y="5507990"/>
            <a:ext cx="3918585" cy="1198880"/>
          </a:xfrm>
          <a:prstGeom prst="rect">
            <a:avLst/>
          </a:prstGeom>
          <a:solidFill>
            <a:srgbClr val="D4E2D4"/>
          </a:solidFill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lang="en-US" sz="3600" b="1">
                <a:solidFill>
                  <a:schemeClr val="tx1"/>
                </a:solidFill>
              </a:rPr>
              <a:t>A. </a:t>
            </a:r>
            <a:r>
              <a:rPr lang="en-US" sz="3600">
                <a:solidFill>
                  <a:schemeClr val="tx1"/>
                </a:solidFill>
              </a:rPr>
              <a:t>who                    </a:t>
            </a:r>
          </a:p>
          <a:p>
            <a:r>
              <a:rPr lang="en-US" sz="3600" b="1">
                <a:solidFill>
                  <a:schemeClr val="tx1"/>
                </a:solidFill>
              </a:rPr>
              <a:t>C.</a:t>
            </a:r>
            <a:r>
              <a:rPr lang="en-US" sz="3600">
                <a:solidFill>
                  <a:schemeClr val="tx1"/>
                </a:solidFill>
              </a:rPr>
              <a:t> whose </a:t>
            </a:r>
            <a:r>
              <a:rPr lang="en-US" sz="3600"/>
              <a:t>                    </a:t>
            </a:r>
          </a:p>
        </p:txBody>
      </p:sp>
      <p:sp>
        <p:nvSpPr>
          <p:cNvPr id="29" name="Text Box 28"/>
          <p:cNvSpPr txBox="1"/>
          <p:nvPr/>
        </p:nvSpPr>
        <p:spPr>
          <a:xfrm>
            <a:off x="6953250" y="5507990"/>
            <a:ext cx="4880162" cy="1198880"/>
          </a:xfrm>
          <a:prstGeom prst="rect">
            <a:avLst/>
          </a:prstGeom>
          <a:solidFill>
            <a:srgbClr val="DBC4F0"/>
          </a:solidFill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B. </a:t>
            </a:r>
            <a:r>
              <a:rPr lang="en-US" sz="3600" dirty="0">
                <a:solidFill>
                  <a:schemeClr val="tx1"/>
                </a:solidFill>
              </a:rPr>
              <a:t>which                      </a:t>
            </a:r>
          </a:p>
          <a:p>
            <a:r>
              <a:rPr lang="en-US" sz="3600" b="1" dirty="0">
                <a:solidFill>
                  <a:schemeClr val="tx1"/>
                </a:solidFill>
              </a:rPr>
              <a:t>D. </a:t>
            </a:r>
            <a:r>
              <a:rPr lang="en-US" sz="3600" dirty="0">
                <a:solidFill>
                  <a:schemeClr val="tx1"/>
                </a:solidFill>
              </a:rPr>
              <a:t>when</a:t>
            </a:r>
          </a:p>
        </p:txBody>
      </p:sp>
      <p:sp>
        <p:nvSpPr>
          <p:cNvPr id="30" name="Oval 29"/>
          <p:cNvSpPr/>
          <p:nvPr/>
        </p:nvSpPr>
        <p:spPr>
          <a:xfrm>
            <a:off x="1106805" y="6094730"/>
            <a:ext cx="481330" cy="50038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7" name="Text Box 26"/>
          <p:cNvSpPr txBox="1"/>
          <p:nvPr/>
        </p:nvSpPr>
        <p:spPr>
          <a:xfrm>
            <a:off x="352911" y="4328869"/>
            <a:ext cx="11444642" cy="1200329"/>
          </a:xfrm>
          <a:prstGeom prst="rect">
            <a:avLst/>
          </a:prstGeom>
          <a:solidFill>
            <a:srgbClr val="FFCACC"/>
          </a:solidFill>
        </p:spPr>
        <p:txBody>
          <a:bodyPr wrap="square" rtlCol="0" anchor="t">
            <a:spAutoFit/>
          </a:bodyPr>
          <a:lstStyle/>
          <a:p>
            <a:r>
              <a:rPr lang="en-US" sz="3600" b="1" dirty="0"/>
              <a:t>4. </a:t>
            </a:r>
            <a:r>
              <a:rPr lang="en-US" sz="3600" dirty="0"/>
              <a:t>The woman ______ son won the English speaking contest felt very proud.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3282696" y="2286000"/>
            <a:ext cx="1774938" cy="182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1170432" y="4861560"/>
            <a:ext cx="1881618" cy="30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708622" y="4855644"/>
            <a:ext cx="656322" cy="60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611098" y="2955362"/>
            <a:ext cx="3361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(refers to things)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73686" y="6066115"/>
            <a:ext cx="4145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(refers to possession) 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5" grpId="1" animBg="1"/>
      <p:bldP spid="8" grpId="1" animBg="1"/>
      <p:bldP spid="10" grpId="0" bldLvl="0" animBg="1"/>
      <p:bldP spid="10" grpId="1" animBg="1"/>
      <p:bldP spid="28" grpId="1" animBg="1"/>
      <p:bldP spid="29" grpId="1" animBg="1"/>
      <p:bldP spid="30" grpId="0" bldLvl="0" animBg="1"/>
      <p:bldP spid="30" grpId="1" animBg="1"/>
      <p:bldP spid="27" grpId="1" animBg="1"/>
      <p:bldP spid="24" grpId="0"/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396</TotalTime>
  <Words>1576</Words>
  <Application>Microsoft Office PowerPoint</Application>
  <PresentationFormat>Widescreen</PresentationFormat>
  <Paragraphs>228</Paragraphs>
  <Slides>28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MS PGothic</vt:lpstr>
      <vt:lpstr>Arial</vt:lpstr>
      <vt:lpstr>Calibri</vt:lpstr>
      <vt:lpstr>Calibri Light</vt:lpstr>
      <vt:lpstr>Myriad Pro</vt:lpstr>
      <vt:lpstr>Symbol</vt:lpstr>
      <vt:lpstr>Times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hnc0904</cp:lastModifiedBy>
  <cp:revision>363</cp:revision>
  <dcterms:created xsi:type="dcterms:W3CDTF">2020-12-09T02:04:00Z</dcterms:created>
  <dcterms:modified xsi:type="dcterms:W3CDTF">2025-03-12T01:21:53Z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823C590716E34869B370A41AA84A4474_13</vt:lpwstr>
  </property>
  <property fmtid="{D5CDD505-2E9C-101B-9397-08002B2CF9AE}" pid="3" name="KSOProductBuildVer">
    <vt:lpwstr>1033-12.2.0.13489</vt:lpwstr>
  </property>
</Properties>
</file>