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56" r:id="rId2"/>
    <p:sldId id="268" r:id="rId3"/>
    <p:sldId id="257" r:id="rId4"/>
    <p:sldId id="258" r:id="rId5"/>
    <p:sldId id="263" r:id="rId6"/>
    <p:sldId id="270" r:id="rId7"/>
    <p:sldId id="264" r:id="rId8"/>
    <p:sldId id="302" r:id="rId9"/>
    <p:sldId id="30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001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470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492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405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3/17/2025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781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678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3200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026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72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842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847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58ADFE0D-0465-4C60-9763-E729DF74BA63}"/>
              </a:ext>
            </a:extLst>
          </p:cNvPr>
          <p:cNvSpPr txBox="1"/>
          <p:nvPr userDrawn="1"/>
        </p:nvSpPr>
        <p:spPr>
          <a:xfrm>
            <a:off x="0" y="-8045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287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1" r:id="rId6"/>
    <p:sldLayoutId id="2147483737" r:id="rId7"/>
    <p:sldLayoutId id="2147483738" r:id="rId8"/>
    <p:sldLayoutId id="2147483739" r:id="rId9"/>
    <p:sldLayoutId id="2147483740" r:id="rId10"/>
    <p:sldLayoutId id="2147483742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soha.vn/kham-pha/nhung-de-che-hung-manh-nhat-hung-thinh-nhat-trong-lich-su-20150804184339528.ht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ổng hợp các cuộc kháng chiến chống quân Mông Nguyên xâm lược của Đại Việt  - aibennhayhon.com">
            <a:extLst>
              <a:ext uri="{FF2B5EF4-FFF2-40B4-BE49-F238E27FC236}">
                <a16:creationId xmlns:a16="http://schemas.microsoft.com/office/drawing/2014/main" id="{4D4D21CF-5DDF-45B3-A098-FD8F6B1240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94" b="4654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3EC0ED83-BE8E-4179-8395-6B4B699E6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8399" y="4451075"/>
            <a:ext cx="5603449" cy="2406925"/>
          </a:xfrm>
          <a:custGeom>
            <a:avLst/>
            <a:gdLst>
              <a:gd name="connsiteX0" fmla="*/ 2651867 w 5603449"/>
              <a:gd name="connsiteY0" fmla="*/ 42 h 2406925"/>
              <a:gd name="connsiteX1" fmla="*/ 4346005 w 5603449"/>
              <a:gd name="connsiteY1" fmla="*/ 626282 h 2406925"/>
              <a:gd name="connsiteX2" fmla="*/ 4713169 w 5603449"/>
              <a:gd name="connsiteY2" fmla="*/ 865826 h 2406925"/>
              <a:gd name="connsiteX3" fmla="*/ 5539664 w 5603449"/>
              <a:gd name="connsiteY3" fmla="*/ 1594994 h 2406925"/>
              <a:gd name="connsiteX4" fmla="*/ 5603449 w 5603449"/>
              <a:gd name="connsiteY4" fmla="*/ 1728783 h 2406925"/>
              <a:gd name="connsiteX5" fmla="*/ 5603449 w 5603449"/>
              <a:gd name="connsiteY5" fmla="*/ 2406925 h 2406925"/>
              <a:gd name="connsiteX6" fmla="*/ 0 w 5603449"/>
              <a:gd name="connsiteY6" fmla="*/ 2406925 h 2406925"/>
              <a:gd name="connsiteX7" fmla="*/ 79882 w 5603449"/>
              <a:gd name="connsiteY7" fmla="*/ 2248428 h 2406925"/>
              <a:gd name="connsiteX8" fmla="*/ 249326 w 5603449"/>
              <a:gd name="connsiteY8" fmla="*/ 1932853 h 2406925"/>
              <a:gd name="connsiteX9" fmla="*/ 379920 w 5603449"/>
              <a:gd name="connsiteY9" fmla="*/ 1690788 h 2406925"/>
              <a:gd name="connsiteX10" fmla="*/ 1665077 w 5603449"/>
              <a:gd name="connsiteY10" fmla="*/ 209863 h 2406925"/>
              <a:gd name="connsiteX11" fmla="*/ 2651867 w 5603449"/>
              <a:gd name="connsiteY11" fmla="*/ 42 h 240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603449" h="2406925">
                <a:moveTo>
                  <a:pt x="2651867" y="42"/>
                </a:moveTo>
                <a:cubicBezTo>
                  <a:pt x="3192816" y="3372"/>
                  <a:pt x="3735103" y="208628"/>
                  <a:pt x="4346005" y="626282"/>
                </a:cubicBezTo>
                <a:cubicBezTo>
                  <a:pt x="4473926" y="713755"/>
                  <a:pt x="4595564" y="791097"/>
                  <a:pt x="4713169" y="865826"/>
                </a:cubicBezTo>
                <a:cubicBezTo>
                  <a:pt x="5139734" y="1136988"/>
                  <a:pt x="5377925" y="1298128"/>
                  <a:pt x="5539664" y="1594994"/>
                </a:cubicBezTo>
                <a:lnTo>
                  <a:pt x="5603449" y="1728783"/>
                </a:lnTo>
                <a:lnTo>
                  <a:pt x="5603449" y="2406925"/>
                </a:lnTo>
                <a:lnTo>
                  <a:pt x="0" y="2406925"/>
                </a:lnTo>
                <a:lnTo>
                  <a:pt x="79882" y="2248428"/>
                </a:lnTo>
                <a:cubicBezTo>
                  <a:pt x="134445" y="2144710"/>
                  <a:pt x="191483" y="2039521"/>
                  <a:pt x="249326" y="1932853"/>
                </a:cubicBezTo>
                <a:cubicBezTo>
                  <a:pt x="292040" y="1854194"/>
                  <a:pt x="336117" y="1772817"/>
                  <a:pt x="379920" y="1690788"/>
                </a:cubicBezTo>
                <a:cubicBezTo>
                  <a:pt x="772047" y="956620"/>
                  <a:pt x="1073295" y="456850"/>
                  <a:pt x="1665077" y="209863"/>
                </a:cubicBezTo>
                <a:cubicBezTo>
                  <a:pt x="2003211" y="68739"/>
                  <a:pt x="2327299" y="-1956"/>
                  <a:pt x="2651867" y="42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E10699CF-EF22-4E7A-BAB8-CA52991C9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299" y="4258854"/>
            <a:ext cx="5775701" cy="2599146"/>
          </a:xfrm>
          <a:custGeom>
            <a:avLst/>
            <a:gdLst>
              <a:gd name="connsiteX0" fmla="*/ 2849789 w 5775701"/>
              <a:gd name="connsiteY0" fmla="*/ 37 h 2599146"/>
              <a:gd name="connsiteX1" fmla="*/ 4660004 w 5775701"/>
              <a:gd name="connsiteY1" fmla="*/ 667544 h 2599146"/>
              <a:gd name="connsiteX2" fmla="*/ 5052262 w 5775701"/>
              <a:gd name="connsiteY2" fmla="*/ 923043 h 2599146"/>
              <a:gd name="connsiteX3" fmla="*/ 5764303 w 5775701"/>
              <a:gd name="connsiteY3" fmla="*/ 1458777 h 2599146"/>
              <a:gd name="connsiteX4" fmla="*/ 5775700 w 5775701"/>
              <a:gd name="connsiteY4" fmla="*/ 1473047 h 2599146"/>
              <a:gd name="connsiteX5" fmla="*/ 5775701 w 5775701"/>
              <a:gd name="connsiteY5" fmla="*/ 2599146 h 2599146"/>
              <a:gd name="connsiteX6" fmla="*/ 0 w 5775701"/>
              <a:gd name="connsiteY6" fmla="*/ 2599146 h 2599146"/>
              <a:gd name="connsiteX7" fmla="*/ 99637 w 5775701"/>
              <a:gd name="connsiteY7" fmla="*/ 2401841 h 2599146"/>
              <a:gd name="connsiteX8" fmla="*/ 280920 w 5775701"/>
              <a:gd name="connsiteY8" fmla="*/ 2064848 h 2599146"/>
              <a:gd name="connsiteX9" fmla="*/ 420638 w 5775701"/>
              <a:gd name="connsiteY9" fmla="*/ 1806355 h 2599146"/>
              <a:gd name="connsiteX10" fmla="*/ 1795039 w 5775701"/>
              <a:gd name="connsiteY10" fmla="*/ 224629 h 2599146"/>
              <a:gd name="connsiteX11" fmla="*/ 2849789 w 5775701"/>
              <a:gd name="connsiteY11" fmla="*/ 37 h 2599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75701" h="2599146">
                <a:moveTo>
                  <a:pt x="2849789" y="37"/>
                </a:moveTo>
                <a:cubicBezTo>
                  <a:pt x="3427921" y="3265"/>
                  <a:pt x="4007362" y="222053"/>
                  <a:pt x="4660004" y="667544"/>
                </a:cubicBezTo>
                <a:cubicBezTo>
                  <a:pt x="4796665" y="760846"/>
                  <a:pt x="4926617" y="843339"/>
                  <a:pt x="5052262" y="923043"/>
                </a:cubicBezTo>
                <a:cubicBezTo>
                  <a:pt x="5377778" y="1129628"/>
                  <a:pt x="5600612" y="1276344"/>
                  <a:pt x="5764303" y="1458777"/>
                </a:cubicBezTo>
                <a:lnTo>
                  <a:pt x="5775700" y="1473047"/>
                </a:lnTo>
                <a:lnTo>
                  <a:pt x="5775701" y="2599146"/>
                </a:lnTo>
                <a:lnTo>
                  <a:pt x="0" y="2599146"/>
                </a:lnTo>
                <a:lnTo>
                  <a:pt x="99637" y="2401841"/>
                </a:lnTo>
                <a:cubicBezTo>
                  <a:pt x="158014" y="2291085"/>
                  <a:pt x="219036" y="2178756"/>
                  <a:pt x="280920" y="2064848"/>
                </a:cubicBezTo>
                <a:cubicBezTo>
                  <a:pt x="326618" y="1980851"/>
                  <a:pt x="373774" y="1893951"/>
                  <a:pt x="420638" y="1806355"/>
                </a:cubicBezTo>
                <a:cubicBezTo>
                  <a:pt x="840166" y="1022363"/>
                  <a:pt x="1162427" y="488656"/>
                  <a:pt x="1795039" y="224629"/>
                </a:cubicBezTo>
                <a:cubicBezTo>
                  <a:pt x="2156504" y="73767"/>
                  <a:pt x="2502911" y="-1899"/>
                  <a:pt x="2849789" y="37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556E2316-1D18-4FA2-BDE9-F6E178BF2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312" y="4560077"/>
            <a:ext cx="5410537" cy="2297923"/>
          </a:xfrm>
          <a:custGeom>
            <a:avLst/>
            <a:gdLst>
              <a:gd name="connsiteX0" fmla="*/ 2495125 w 5410537"/>
              <a:gd name="connsiteY0" fmla="*/ 207 h 2297923"/>
              <a:gd name="connsiteX1" fmla="*/ 4086507 w 5410537"/>
              <a:gd name="connsiteY1" fmla="*/ 607462 h 2297923"/>
              <a:gd name="connsiteX2" fmla="*/ 4431780 w 5410537"/>
              <a:gd name="connsiteY2" fmla="*/ 837612 h 2297923"/>
              <a:gd name="connsiteX3" fmla="*/ 5271130 w 5410537"/>
              <a:gd name="connsiteY3" fmla="*/ 1665805 h 2297923"/>
              <a:gd name="connsiteX4" fmla="*/ 5369192 w 5410537"/>
              <a:gd name="connsiteY4" fmla="*/ 1947596 h 2297923"/>
              <a:gd name="connsiteX5" fmla="*/ 5410537 w 5410537"/>
              <a:gd name="connsiteY5" fmla="*/ 2133764 h 2297923"/>
              <a:gd name="connsiteX6" fmla="*/ 5410537 w 5410537"/>
              <a:gd name="connsiteY6" fmla="*/ 2297923 h 2297923"/>
              <a:gd name="connsiteX7" fmla="*/ 0 w 5410537"/>
              <a:gd name="connsiteY7" fmla="*/ 2297923 h 2297923"/>
              <a:gd name="connsiteX8" fmla="*/ 90869 w 5410537"/>
              <a:gd name="connsiteY8" fmla="*/ 2114793 h 2297923"/>
              <a:gd name="connsiteX9" fmla="*/ 248649 w 5410537"/>
              <a:gd name="connsiteY9" fmla="*/ 1816544 h 2297923"/>
              <a:gd name="connsiteX10" fmla="*/ 370257 w 5410537"/>
              <a:gd name="connsiteY10" fmla="*/ 1587775 h 2297923"/>
              <a:gd name="connsiteX11" fmla="*/ 1570295 w 5410537"/>
              <a:gd name="connsiteY11" fmla="*/ 191878 h 2297923"/>
              <a:gd name="connsiteX12" fmla="*/ 2495125 w 5410537"/>
              <a:gd name="connsiteY12" fmla="*/ 207 h 2297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10537" h="2297923">
                <a:moveTo>
                  <a:pt x="2495125" y="207"/>
                </a:moveTo>
                <a:cubicBezTo>
                  <a:pt x="3002542" y="7471"/>
                  <a:pt x="3511955" y="206405"/>
                  <a:pt x="4086507" y="607462"/>
                </a:cubicBezTo>
                <a:cubicBezTo>
                  <a:pt x="4206817" y="691458"/>
                  <a:pt x="4321194" y="765791"/>
                  <a:pt x="4431780" y="837612"/>
                </a:cubicBezTo>
                <a:cubicBezTo>
                  <a:pt x="4890189" y="1135457"/>
                  <a:pt x="5117289" y="1295036"/>
                  <a:pt x="5271130" y="1665805"/>
                </a:cubicBezTo>
                <a:cubicBezTo>
                  <a:pt x="5309319" y="1757843"/>
                  <a:pt x="5342014" y="1851832"/>
                  <a:pt x="5369192" y="1947596"/>
                </a:cubicBezTo>
                <a:lnTo>
                  <a:pt x="5410537" y="2133764"/>
                </a:lnTo>
                <a:lnTo>
                  <a:pt x="5410537" y="2297923"/>
                </a:lnTo>
                <a:lnTo>
                  <a:pt x="0" y="2297923"/>
                </a:lnTo>
                <a:lnTo>
                  <a:pt x="90869" y="2114793"/>
                </a:lnTo>
                <a:cubicBezTo>
                  <a:pt x="141668" y="2016761"/>
                  <a:pt x="194783" y="1917352"/>
                  <a:pt x="248649" y="1816544"/>
                </a:cubicBezTo>
                <a:cubicBezTo>
                  <a:pt x="288425" y="1742209"/>
                  <a:pt x="329470" y="1665303"/>
                  <a:pt x="370257" y="1587775"/>
                </a:cubicBezTo>
                <a:cubicBezTo>
                  <a:pt x="735379" y="893902"/>
                  <a:pt x="1016114" y="421821"/>
                  <a:pt x="1570295" y="191878"/>
                </a:cubicBezTo>
                <a:cubicBezTo>
                  <a:pt x="1886945" y="60492"/>
                  <a:pt x="2190676" y="-4151"/>
                  <a:pt x="2495125" y="207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B9ACF79-7E04-4BB3-912E-02A559EC2B82}"/>
              </a:ext>
            </a:extLst>
          </p:cNvPr>
          <p:cNvSpPr/>
          <p:nvPr/>
        </p:nvSpPr>
        <p:spPr>
          <a:xfrm>
            <a:off x="152" y="2393161"/>
            <a:ext cx="12191848" cy="2359137"/>
          </a:xfrm>
          <a:prstGeom prst="rect">
            <a:avLst/>
          </a:prstGeom>
          <a:solidFill>
            <a:schemeClr val="accent1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14 - TIẾT 1</a:t>
            </a:r>
          </a:p>
          <a:p>
            <a:pPr algn="ctr"/>
            <a:r>
              <a:rPr lang="en-US" sz="28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 LẦN KHÁNG CHIẾN CHỐNG QUÂN XÂM L</a:t>
            </a:r>
            <a:r>
              <a:rPr lang="vi-VN" sz="28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ỢC MÔNG - NGUYÊN</a:t>
            </a:r>
          </a:p>
        </p:txBody>
      </p:sp>
    </p:spTree>
    <p:extLst>
      <p:ext uri="{BB962C8B-B14F-4D97-AF65-F5344CB8AC3E}">
        <p14:creationId xmlns:p14="http://schemas.microsoft.com/office/powerpoint/2010/main" val="318959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853B29D1-6318-CB6D-04F9-76C35E07B3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643" l="1572" r="99804">
                        <a14:foregroundMark x1="55010" y1="48214" x2="56189" y2="69286"/>
                        <a14:foregroundMark x1="56189" y1="69286" x2="21415" y2="46071"/>
                        <a14:foregroundMark x1="21415" y1="46071" x2="41257" y2="76786"/>
                        <a14:foregroundMark x1="41257" y1="76786" x2="16896" y2="51071"/>
                        <a14:foregroundMark x1="16896" y1="51071" x2="24951" y2="47857"/>
                        <a14:foregroundMark x1="24951" y1="47857" x2="25933" y2="49643"/>
                        <a14:foregroundMark x1="86444" y1="65714" x2="56385" y2="66786"/>
                        <a14:foregroundMark x1="56385" y1="66786" x2="66208" y2="75714"/>
                        <a14:foregroundMark x1="66208" y1="75714" x2="42240" y2="71786"/>
                        <a14:foregroundMark x1="42240" y1="71786" x2="57760" y2="82500"/>
                        <a14:foregroundMark x1="57760" y1="82500" x2="45776" y2="83214"/>
                        <a14:foregroundMark x1="86640" y1="37857" x2="75639" y2="62500"/>
                        <a14:foregroundMark x1="75639" y1="62500" x2="85658" y2="22500"/>
                        <a14:foregroundMark x1="85658" y1="22500" x2="83497" y2="51071"/>
                        <a14:foregroundMark x1="83497" y1="51071" x2="87033" y2="44643"/>
                        <a14:foregroundMark x1="87033" y1="44643" x2="83301" y2="39643"/>
                        <a14:foregroundMark x1="83301" y1="39643" x2="86444" y2="35714"/>
                        <a14:foregroundMark x1="94892" y1="55357" x2="83890" y2="71071"/>
                        <a14:foregroundMark x1="83890" y1="71071" x2="12574" y2="68214"/>
                        <a14:foregroundMark x1="12574" y1="68214" x2="7466" y2="36071"/>
                        <a14:foregroundMark x1="7466" y1="36071" x2="8841" y2="15000"/>
                        <a14:foregroundMark x1="8841" y1="15000" x2="61886" y2="7857"/>
                        <a14:foregroundMark x1="61886" y1="7857" x2="79764" y2="12857"/>
                        <a14:foregroundMark x1="79764" y1="12857" x2="94106" y2="33214"/>
                        <a14:foregroundMark x1="94106" y1="33214" x2="97642" y2="63929"/>
                        <a14:foregroundMark x1="97642" y1="63929" x2="91749" y2="80357"/>
                        <a14:foregroundMark x1="91749" y1="80357" x2="8644" y2="75714"/>
                        <a14:foregroundMark x1="93910" y1="1429" x2="93910" y2="53214"/>
                        <a14:foregroundMark x1="97053" y1="24286" x2="95874" y2="75357"/>
                        <a14:foregroundMark x1="95874" y1="75357" x2="63851" y2="80714"/>
                        <a14:foregroundMark x1="50295" y1="86071" x2="25540" y2="82500"/>
                        <a14:foregroundMark x1="25540" y1="82500" x2="12574" y2="74643"/>
                        <a14:foregroundMark x1="12574" y1="74643" x2="8841" y2="51071"/>
                        <a14:foregroundMark x1="8841" y1="51071" x2="9234" y2="26429"/>
                        <a14:foregroundMark x1="9234" y1="26429" x2="9627" y2="23214"/>
                        <a14:foregroundMark x1="14735" y1="22500" x2="11788" y2="55714"/>
                        <a14:foregroundMark x1="5501" y1="11429" x2="2750" y2="69286"/>
                        <a14:foregroundMark x1="1965" y1="72857" x2="28094" y2="91071"/>
                        <a14:foregroundMark x1="34542" y1="92501" x2="34846" y2="92568"/>
                        <a14:foregroundMark x1="28094" y1="91071" x2="33690" y2="92312"/>
                        <a14:foregroundMark x1="41650" y1="88929" x2="57564" y2="91071"/>
                        <a14:foregroundMark x1="28291" y1="33214" x2="62475" y2="31786"/>
                        <a14:foregroundMark x1="62475" y1="31786" x2="62475" y2="31786"/>
                        <a14:foregroundMark x1="46562" y1="30357" x2="30452" y2="29286"/>
                        <a14:foregroundMark x1="50098" y1="46429" x2="55010" y2="48571"/>
                        <a14:foregroundMark x1="66601" y1="52857" x2="75835" y2="56071"/>
                        <a14:foregroundMark x1="75835" y1="56071" x2="80943" y2="55357"/>
                        <a14:foregroundMark x1="80943" y1="55357" x2="84479" y2="52143"/>
                        <a14:foregroundMark x1="93517" y1="12143" x2="97053" y2="18571"/>
                        <a14:foregroundMark x1="97053" y1="18571" x2="99607" y2="81429"/>
                        <a14:foregroundMark x1="99607" y1="81429" x2="99804" y2="73929"/>
                        <a14:foregroundMark x1="96267" y1="16071" x2="7859" y2="23929"/>
                        <a14:foregroundMark x1="7859" y1="23929" x2="2358" y2="20714"/>
                        <a14:foregroundMark x1="2358" y1="20714" x2="1768" y2="53929"/>
                        <a14:foregroundMark x1="1768" y1="53929" x2="1768" y2="53929"/>
                        <a14:foregroundMark x1="196" y1="11071" x2="33006" y2="0"/>
                        <a14:foregroundMark x1="33006" y1="0" x2="47544" y2="6786"/>
                        <a14:foregroundMark x1="47544" y1="6786" x2="64047" y2="5714"/>
                        <a14:foregroundMark x1="64047" y1="5714" x2="96464" y2="7500"/>
                        <a14:foregroundMark x1="73477" y1="20714" x2="55206" y2="34643"/>
                        <a14:foregroundMark x1="55206" y1="34643" x2="13163" y2="24643"/>
                        <a14:foregroundMark x1="13163" y1="24643" x2="4126" y2="11071"/>
                        <a14:foregroundMark x1="4126" y1="11071" x2="12770" y2="4643"/>
                        <a14:foregroundMark x1="12770" y1="4643" x2="13752" y2="6429"/>
                        <a14:foregroundMark x1="31827" y1="31786" x2="50491" y2="37500"/>
                        <a14:foregroundMark x1="50491" y1="37500" x2="53831" y2="36429"/>
                        <a14:foregroundMark x1="72299" y1="35714" x2="60904" y2="44286"/>
                        <a14:foregroundMark x1="60904" y1="44286" x2="18468" y2="36429"/>
                        <a14:foregroundMark x1="18468" y1="36429" x2="5697" y2="16786"/>
                        <a14:foregroundMark x1="5697" y1="16786" x2="4519" y2="6429"/>
                        <a14:foregroundMark x1="4519" y1="6429" x2="5108" y2="2143"/>
                        <a14:foregroundMark x1="69548" y1="27857" x2="70727" y2="50000"/>
                        <a14:foregroundMark x1="70727" y1="50000" x2="71316" y2="51429"/>
                        <a14:foregroundMark x1="73281" y1="30357" x2="75835" y2="51429"/>
                        <a14:foregroundMark x1="76621" y1="26071" x2="79371" y2="46071"/>
                        <a14:foregroundMark x1="8841" y1="54643" x2="15521" y2="62143"/>
                        <a14:foregroundMark x1="15521" y1="62143" x2="16699" y2="62143"/>
                        <a14:backgroundMark x1="37132" y1="97857" x2="43026" y2="97500"/>
                        <a14:backgroundMark x1="43026" y1="97500" x2="37132" y2="97143"/>
                        <a14:backgroundMark x1="37132" y1="97143" x2="41847" y2="94643"/>
                        <a14:backgroundMark x1="41847" y1="94643" x2="44597" y2="95000"/>
                        <a14:backgroundMark x1="37328" y1="95000" x2="35756" y2="93929"/>
                        <a14:backgroundMark x1="35953" y1="92500" x2="35167" y2="93214"/>
                        <a14:backgroundMark x1="35167" y1="94286" x2="34381" y2="94286"/>
                        <a14:backgroundMark x1="34381" y1="96071" x2="34774" y2="928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28733"/>
            <a:ext cx="12192000" cy="4429140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7E435F5C-DAB2-8D7E-8632-B4219A42A550}"/>
              </a:ext>
            </a:extLst>
          </p:cNvPr>
          <p:cNvGrpSpPr/>
          <p:nvPr/>
        </p:nvGrpSpPr>
        <p:grpSpPr>
          <a:xfrm>
            <a:off x="944202" y="2974205"/>
            <a:ext cx="1291921" cy="1291921"/>
            <a:chOff x="1002605" y="3095322"/>
            <a:chExt cx="1291921" cy="1291921"/>
          </a:xfrm>
        </p:grpSpPr>
        <p:grpSp>
          <p:nvGrpSpPr>
            <p:cNvPr id="4" name="Group 4"/>
            <p:cNvGrpSpPr/>
            <p:nvPr/>
          </p:nvGrpSpPr>
          <p:grpSpPr>
            <a:xfrm>
              <a:off x="1002605" y="3095322"/>
              <a:ext cx="1291921" cy="1291921"/>
              <a:chOff x="0" y="0"/>
              <a:chExt cx="812800" cy="812800"/>
            </a:xfrm>
            <a:solidFill>
              <a:srgbClr val="00CC99"/>
            </a:solidFill>
          </p:grpSpPr>
          <p:sp>
            <p:nvSpPr>
              <p:cNvPr id="5" name="Freeform 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  <a:spcBef>
                    <a:spcPct val="0"/>
                  </a:spcBef>
                </a:pPr>
                <a:endParaRPr sz="1200"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1237687" y="3424738"/>
              <a:ext cx="827525" cy="5725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53"/>
                </a:lnSpc>
              </a:pPr>
              <a:r>
                <a:rPr lang="en-US" sz="3500" dirty="0">
                  <a:solidFill>
                    <a:srgbClr val="FFFFFF"/>
                  </a:solidFill>
                  <a:latin typeface="Poppins Bold"/>
                </a:rPr>
                <a:t>01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99D0CEA-B941-F848-9040-B6510A9D7918}"/>
              </a:ext>
            </a:extLst>
          </p:cNvPr>
          <p:cNvGrpSpPr/>
          <p:nvPr/>
        </p:nvGrpSpPr>
        <p:grpSpPr>
          <a:xfrm>
            <a:off x="3668926" y="3018243"/>
            <a:ext cx="1291921" cy="1291921"/>
            <a:chOff x="3668926" y="3122253"/>
            <a:chExt cx="1291921" cy="1291921"/>
          </a:xfrm>
        </p:grpSpPr>
        <p:grpSp>
          <p:nvGrpSpPr>
            <p:cNvPr id="7" name="Group 7"/>
            <p:cNvGrpSpPr/>
            <p:nvPr/>
          </p:nvGrpSpPr>
          <p:grpSpPr>
            <a:xfrm>
              <a:off x="3668926" y="3122253"/>
              <a:ext cx="1291921" cy="1291921"/>
              <a:chOff x="0" y="0"/>
              <a:chExt cx="812800" cy="812800"/>
            </a:xfrm>
            <a:solidFill>
              <a:srgbClr val="00CC99"/>
            </a:solidFill>
          </p:grpSpPr>
          <p:sp>
            <p:nvSpPr>
              <p:cNvPr id="8" name="Freeform 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  <a:spcBef>
                    <a:spcPct val="0"/>
                  </a:spcBef>
                </a:pPr>
                <a:endParaRPr sz="1200"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3922326" y="3471951"/>
              <a:ext cx="827525" cy="5725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53"/>
                </a:lnSpc>
              </a:pPr>
              <a:r>
                <a:rPr lang="en-US" sz="3500" dirty="0">
                  <a:solidFill>
                    <a:srgbClr val="FFFFFF"/>
                  </a:solidFill>
                  <a:latin typeface="Poppins Bold"/>
                </a:rPr>
                <a:t>02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C6F9A1F-D6B7-72C1-9D82-0B73C5A814DD}"/>
              </a:ext>
            </a:extLst>
          </p:cNvPr>
          <p:cNvGrpSpPr/>
          <p:nvPr/>
        </p:nvGrpSpPr>
        <p:grpSpPr>
          <a:xfrm>
            <a:off x="6530763" y="3001136"/>
            <a:ext cx="1291921" cy="1291921"/>
            <a:chOff x="6534532" y="3095322"/>
            <a:chExt cx="1291921" cy="1291921"/>
          </a:xfrm>
        </p:grpSpPr>
        <p:grpSp>
          <p:nvGrpSpPr>
            <p:cNvPr id="10" name="Group 10"/>
            <p:cNvGrpSpPr/>
            <p:nvPr/>
          </p:nvGrpSpPr>
          <p:grpSpPr>
            <a:xfrm>
              <a:off x="6534532" y="3095322"/>
              <a:ext cx="1291921" cy="1291921"/>
              <a:chOff x="0" y="0"/>
              <a:chExt cx="812800" cy="812800"/>
            </a:xfrm>
            <a:solidFill>
              <a:srgbClr val="00CC99"/>
            </a:solidFill>
          </p:grpSpPr>
          <p:sp>
            <p:nvSpPr>
              <p:cNvPr id="11" name="Freeform 1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  <a:spcBef>
                    <a:spcPct val="0"/>
                  </a:spcBef>
                </a:pPr>
                <a:endParaRPr sz="1200"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6766729" y="3471693"/>
              <a:ext cx="827525" cy="5725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53"/>
                </a:lnSpc>
              </a:pPr>
              <a:r>
                <a:rPr lang="en-US" sz="3500" dirty="0">
                  <a:solidFill>
                    <a:srgbClr val="FFFFFF"/>
                  </a:solidFill>
                  <a:latin typeface="Poppins Bold"/>
                </a:rPr>
                <a:t>03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24B47E3-B4E8-6600-87A8-8B5799BAA956}"/>
              </a:ext>
            </a:extLst>
          </p:cNvPr>
          <p:cNvGrpSpPr/>
          <p:nvPr/>
        </p:nvGrpSpPr>
        <p:grpSpPr>
          <a:xfrm>
            <a:off x="9720795" y="3017810"/>
            <a:ext cx="1291921" cy="1291921"/>
            <a:chOff x="9742517" y="3122253"/>
            <a:chExt cx="1291921" cy="1291921"/>
          </a:xfrm>
        </p:grpSpPr>
        <p:grpSp>
          <p:nvGrpSpPr>
            <p:cNvPr id="26" name="Group 10">
              <a:extLst>
                <a:ext uri="{FF2B5EF4-FFF2-40B4-BE49-F238E27FC236}">
                  <a16:creationId xmlns:a16="http://schemas.microsoft.com/office/drawing/2014/main" id="{8CFC8C37-DB25-5ED0-E0F9-A44CF3B64EF6}"/>
                </a:ext>
              </a:extLst>
            </p:cNvPr>
            <p:cNvGrpSpPr/>
            <p:nvPr/>
          </p:nvGrpSpPr>
          <p:grpSpPr>
            <a:xfrm>
              <a:off x="9742517" y="3122253"/>
              <a:ext cx="1291921" cy="1291921"/>
              <a:chOff x="0" y="0"/>
              <a:chExt cx="812800" cy="812800"/>
            </a:xfrm>
            <a:solidFill>
              <a:srgbClr val="00CC99"/>
            </a:solidFill>
          </p:grpSpPr>
          <p:sp>
            <p:nvSpPr>
              <p:cNvPr id="27" name="Freeform 11">
                <a:extLst>
                  <a:ext uri="{FF2B5EF4-FFF2-40B4-BE49-F238E27FC236}">
                    <a16:creationId xmlns:a16="http://schemas.microsoft.com/office/drawing/2014/main" id="{86B95B37-B557-1E0A-9AFA-33AC23A97AC7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8" name="TextBox 12">
                <a:extLst>
                  <a:ext uri="{FF2B5EF4-FFF2-40B4-BE49-F238E27FC236}">
                    <a16:creationId xmlns:a16="http://schemas.microsoft.com/office/drawing/2014/main" id="{03B5C341-C5AB-C95E-709A-8D8B960DC1DA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  <a:spcBef>
                    <a:spcPct val="0"/>
                  </a:spcBef>
                </a:pPr>
                <a:endParaRPr sz="1200"/>
              </a:p>
            </p:txBody>
          </p:sp>
        </p:grpSp>
        <p:sp>
          <p:nvSpPr>
            <p:cNvPr id="29" name="TextBox 15">
              <a:extLst>
                <a:ext uri="{FF2B5EF4-FFF2-40B4-BE49-F238E27FC236}">
                  <a16:creationId xmlns:a16="http://schemas.microsoft.com/office/drawing/2014/main" id="{9AA3245B-0A93-6E42-52E9-88CC1BF7F923}"/>
                </a:ext>
              </a:extLst>
            </p:cNvPr>
            <p:cNvSpPr txBox="1"/>
            <p:nvPr/>
          </p:nvSpPr>
          <p:spPr>
            <a:xfrm>
              <a:off x="9974714" y="3426973"/>
              <a:ext cx="827525" cy="5725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53"/>
                </a:lnSpc>
              </a:pPr>
              <a:r>
                <a:rPr lang="en-US" sz="3500" dirty="0">
                  <a:solidFill>
                    <a:srgbClr val="FFFFFF"/>
                  </a:solidFill>
                  <a:latin typeface="Poppins Bold"/>
                </a:rPr>
                <a:t>04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DB94D8A-20A7-E672-A8B1-BA3FC731F67E}"/>
              </a:ext>
            </a:extLst>
          </p:cNvPr>
          <p:cNvGrpSpPr/>
          <p:nvPr/>
        </p:nvGrpSpPr>
        <p:grpSpPr>
          <a:xfrm>
            <a:off x="380475" y="4335623"/>
            <a:ext cx="2440382" cy="2461547"/>
            <a:chOff x="380475" y="4508725"/>
            <a:chExt cx="2440382" cy="2226321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9EA8314D-CEB4-6248-21DB-70A16EF16CCA}"/>
                </a:ext>
              </a:extLst>
            </p:cNvPr>
            <p:cNvSpPr/>
            <p:nvPr/>
          </p:nvSpPr>
          <p:spPr>
            <a:xfrm>
              <a:off x="380475" y="4508725"/>
              <a:ext cx="2440382" cy="2226321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vi-VN" sz="30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94E4C39-C2D7-A9BD-26B9-91C937334A74}"/>
                </a:ext>
              </a:extLst>
            </p:cNvPr>
            <p:cNvSpPr txBox="1"/>
            <p:nvPr/>
          </p:nvSpPr>
          <p:spPr>
            <a:xfrm>
              <a:off x="468168" y="4556548"/>
              <a:ext cx="2243987" cy="2066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5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Cuộc</a:t>
              </a:r>
              <a:r>
                <a:rPr lang="en-US" sz="28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5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kháng</a:t>
              </a:r>
              <a:r>
                <a:rPr lang="en-US" sz="28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5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chiến</a:t>
              </a:r>
              <a:r>
                <a:rPr lang="en-US" sz="28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5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chống</a:t>
              </a:r>
              <a:r>
                <a:rPr lang="en-US" sz="28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5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quân</a:t>
              </a:r>
              <a:r>
                <a:rPr lang="en-US" sz="28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5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Mông</a:t>
              </a:r>
              <a:r>
                <a:rPr lang="en-US" sz="28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5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Cổ</a:t>
              </a:r>
              <a:r>
                <a:rPr lang="en-US" sz="28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5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năm</a:t>
              </a:r>
              <a:r>
                <a:rPr lang="en-US" sz="28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1258</a:t>
              </a:r>
              <a:endParaRPr lang="vi-VN" sz="28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21BDB16-70B7-510C-87ED-EF3D60A6A54C}"/>
              </a:ext>
            </a:extLst>
          </p:cNvPr>
          <p:cNvGrpSpPr/>
          <p:nvPr/>
        </p:nvGrpSpPr>
        <p:grpSpPr>
          <a:xfrm>
            <a:off x="3102785" y="4370723"/>
            <a:ext cx="2440382" cy="2426448"/>
            <a:chOff x="3102785" y="4494101"/>
            <a:chExt cx="2440382" cy="2226320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892C5707-C0C9-276C-8556-0C6E332A4280}"/>
                </a:ext>
              </a:extLst>
            </p:cNvPr>
            <p:cNvSpPr/>
            <p:nvPr/>
          </p:nvSpPr>
          <p:spPr>
            <a:xfrm>
              <a:off x="3102785" y="4494101"/>
              <a:ext cx="2440382" cy="2226320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vi-VN" sz="300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862014F-3152-006F-11FD-4D39F48A293C}"/>
                </a:ext>
              </a:extLst>
            </p:cNvPr>
            <p:cNvSpPr txBox="1"/>
            <p:nvPr/>
          </p:nvSpPr>
          <p:spPr>
            <a:xfrm>
              <a:off x="3200982" y="4608422"/>
              <a:ext cx="2243987" cy="2096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5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Cuộc</a:t>
              </a:r>
              <a:r>
                <a:rPr lang="en-US" sz="28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5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kháng</a:t>
              </a:r>
              <a:r>
                <a:rPr lang="en-US" sz="28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5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chiến</a:t>
              </a:r>
              <a:r>
                <a:rPr lang="en-US" sz="28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5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chống</a:t>
              </a:r>
              <a:r>
                <a:rPr lang="en-US" sz="28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5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quân</a:t>
              </a:r>
              <a:r>
                <a:rPr lang="en-US" sz="28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5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Nguyên</a:t>
              </a:r>
              <a:r>
                <a:rPr lang="en-US" sz="28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5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năm</a:t>
              </a:r>
              <a:r>
                <a:rPr lang="en-US" sz="28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1285</a:t>
              </a:r>
              <a:endParaRPr lang="vi-VN" sz="28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2144B81-AA5B-C01B-16FB-2F9EB506F4D4}"/>
              </a:ext>
            </a:extLst>
          </p:cNvPr>
          <p:cNvGrpSpPr/>
          <p:nvPr/>
        </p:nvGrpSpPr>
        <p:grpSpPr>
          <a:xfrm>
            <a:off x="5825093" y="4370723"/>
            <a:ext cx="2892021" cy="2426448"/>
            <a:chOff x="5825095" y="4508725"/>
            <a:chExt cx="2892021" cy="2236393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C99EF4BF-85AA-79AC-2FAC-1B6645605237}"/>
                </a:ext>
              </a:extLst>
            </p:cNvPr>
            <p:cNvSpPr/>
            <p:nvPr/>
          </p:nvSpPr>
          <p:spPr>
            <a:xfrm>
              <a:off x="5825095" y="4508725"/>
              <a:ext cx="2892021" cy="2236393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vi-VN" sz="300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758E081-7C3A-9D37-4ACA-6338058F1DE0}"/>
                </a:ext>
              </a:extLst>
            </p:cNvPr>
            <p:cNvSpPr txBox="1"/>
            <p:nvPr/>
          </p:nvSpPr>
          <p:spPr>
            <a:xfrm>
              <a:off x="5840575" y="4592268"/>
              <a:ext cx="2698993" cy="2106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5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Cuộc</a:t>
              </a:r>
              <a:r>
                <a:rPr lang="en-US" sz="28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5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kháng</a:t>
              </a:r>
              <a:r>
                <a:rPr lang="en-US" sz="28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5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chiến</a:t>
              </a:r>
              <a:r>
                <a:rPr lang="en-US" sz="28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5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chống</a:t>
              </a:r>
              <a:r>
                <a:rPr lang="en-US" sz="28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5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quân</a:t>
              </a:r>
              <a:r>
                <a:rPr lang="en-US" sz="28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5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Nguyên</a:t>
              </a:r>
              <a:r>
                <a:rPr lang="en-US" sz="28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5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năm</a:t>
              </a:r>
              <a:r>
                <a:rPr lang="en-US" sz="28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1287 - 1288</a:t>
              </a:r>
              <a:endParaRPr lang="vi-VN" sz="28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5C5B783-1725-F65F-A0A7-F9780D311BED}"/>
              </a:ext>
            </a:extLst>
          </p:cNvPr>
          <p:cNvGrpSpPr/>
          <p:nvPr/>
        </p:nvGrpSpPr>
        <p:grpSpPr>
          <a:xfrm>
            <a:off x="8999041" y="4308323"/>
            <a:ext cx="3148165" cy="2539157"/>
            <a:chOff x="8961787" y="4425363"/>
            <a:chExt cx="3148165" cy="2356373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1DA028F4-ADB0-874F-7FAF-CFACB3318D18}"/>
                </a:ext>
              </a:extLst>
            </p:cNvPr>
            <p:cNvSpPr/>
            <p:nvPr/>
          </p:nvSpPr>
          <p:spPr>
            <a:xfrm>
              <a:off x="8961787" y="4498653"/>
              <a:ext cx="3103371" cy="2236393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vi-VN" sz="300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3E4296F-47EF-A387-CBF6-6D1E3AEF1CFE}"/>
                </a:ext>
              </a:extLst>
            </p:cNvPr>
            <p:cNvSpPr txBox="1"/>
            <p:nvPr/>
          </p:nvSpPr>
          <p:spPr>
            <a:xfrm>
              <a:off x="9006580" y="4425363"/>
              <a:ext cx="3103372" cy="2356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65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Nguyên</a:t>
              </a:r>
              <a:r>
                <a:rPr lang="en-US" sz="26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65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nhân</a:t>
              </a:r>
              <a:r>
                <a:rPr lang="en-US" sz="26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65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thắng</a:t>
              </a:r>
              <a:r>
                <a:rPr lang="en-US" sz="26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65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lợi</a:t>
              </a:r>
              <a:r>
                <a:rPr lang="en-US" sz="26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ý </a:t>
              </a:r>
              <a:r>
                <a:rPr lang="en-US" sz="265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nghĩa</a:t>
              </a:r>
              <a:r>
                <a:rPr lang="en-US" sz="26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65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lịch</a:t>
              </a:r>
              <a:r>
                <a:rPr lang="en-US" sz="26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65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sử</a:t>
              </a:r>
              <a:r>
                <a:rPr lang="en-US" sz="26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65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26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65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ba</a:t>
              </a:r>
              <a:r>
                <a:rPr lang="en-US" sz="26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65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lần</a:t>
              </a:r>
              <a:r>
                <a:rPr lang="en-US" sz="26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65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kháng</a:t>
              </a:r>
              <a:r>
                <a:rPr lang="en-US" sz="26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65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chiến</a:t>
              </a:r>
              <a:r>
                <a:rPr lang="en-US" sz="26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65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chống</a:t>
              </a:r>
              <a:r>
                <a:rPr lang="en-US" sz="26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65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quân</a:t>
              </a:r>
              <a:r>
                <a:rPr lang="en-US" sz="26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65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Mông</a:t>
              </a:r>
              <a:r>
                <a:rPr lang="en-US" sz="26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- </a:t>
              </a:r>
              <a:r>
                <a:rPr lang="en-US" sz="265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Nguyên</a:t>
              </a:r>
              <a:endParaRPr lang="vi-VN" sz="26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" name="TextBox 22">
            <a:extLst>
              <a:ext uri="{FF2B5EF4-FFF2-40B4-BE49-F238E27FC236}">
                <a16:creationId xmlns:a16="http://schemas.microsoft.com/office/drawing/2014/main" id="{77DB0752-74C2-A711-A2B4-28CC23FAF69F}"/>
              </a:ext>
            </a:extLst>
          </p:cNvPr>
          <p:cNvSpPr txBox="1"/>
          <p:nvPr/>
        </p:nvSpPr>
        <p:spPr>
          <a:xfrm>
            <a:off x="3200982" y="619432"/>
            <a:ext cx="5862035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  <a:latin typeface="Playlist Script" panose="020B0604020202020204" charset="0"/>
              </a:rPr>
              <a:t>NỘI DUNG BÀI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8BE05A4-A024-409D-85A9-4D620122F73D}"/>
              </a:ext>
            </a:extLst>
          </p:cNvPr>
          <p:cNvSpPr/>
          <p:nvPr/>
        </p:nvSpPr>
        <p:spPr>
          <a:xfrm>
            <a:off x="1133475" y="2438400"/>
            <a:ext cx="10534650" cy="4124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Mông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Cổ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 tooltip="những đế chế hùng mạnh nhất lịch s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những</a:t>
            </a:r>
            <a:r>
              <a:rPr lang="en-US" sz="20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 tooltip="những đế chế hùng mạnh nhất lịch s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00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 tooltip="những đế chế hùng mạnh nhất lịch s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đế</a:t>
            </a:r>
            <a:r>
              <a:rPr lang="en-US" sz="20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 tooltip="những đế chế hùng mạnh nhất lịch s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00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 tooltip="những đế chế hùng mạnh nhất lịch s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chế</a:t>
            </a:r>
            <a:r>
              <a:rPr lang="en-US" sz="20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 tooltip="những đế chế hùng mạnh nhất lịch s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00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 tooltip="những đế chế hùng mạnh nhất lịch s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hùng</a:t>
            </a:r>
            <a:r>
              <a:rPr lang="en-US" sz="20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 tooltip="những đế chế hùng mạnh nhất lịch s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00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 tooltip="những đế chế hùng mạnh nhất lịch s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mạnh</a:t>
            </a:r>
            <a:r>
              <a:rPr lang="en-US" sz="20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 tooltip="những đế chế hùng mạnh nhất lịch s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00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 tooltip="những đế chế hùng mạnh nhất lịch s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nhất</a:t>
            </a:r>
            <a:r>
              <a:rPr lang="en-US" sz="20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 tooltip="những đế chế hùng mạnh nhất lịch s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00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 tooltip="những đế chế hùng mạnh nhất lịch s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lịch</a:t>
            </a:r>
            <a:r>
              <a:rPr lang="en-US" sz="20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 tooltip="những đế chế hùng mạnh nhất lịch s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00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 tooltip="những đế chế hùng mạnh nhất lịch s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sử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Mông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Cổ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Cát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Hãn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lãnh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đạo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dắt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binh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thảo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hùng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l" fontAlgn="base"/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Mặc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cường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xâm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lược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ngựa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quân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Mông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Cổ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sông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băng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Quân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Mông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Cổ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lạnh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Siberia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nóng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bức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Arabia.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Ngựa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đóng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chinh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Mông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Cổ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Mông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Cổ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nổi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đấu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Binh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lính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rèn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trận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l" fontAlgn="base"/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Mông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Cổ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Kiếm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lưỡi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kiếm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cong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xử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lưng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ngựa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Chùy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búa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dao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găm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phổ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tấn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phố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cung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DAD038-1B34-4013-8798-2D81C65D7147}"/>
              </a:ext>
            </a:extLst>
          </p:cNvPr>
          <p:cNvSpPr txBox="1"/>
          <p:nvPr/>
        </p:nvSpPr>
        <p:spPr>
          <a:xfrm>
            <a:off x="1552575" y="657225"/>
            <a:ext cx="9953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#9Slide03 Ample" panose="02000000000000000000" pitchFamily="2" charset="0"/>
              </a:rPr>
              <a:t>Nhiệm</a:t>
            </a:r>
            <a:r>
              <a:rPr lang="en-US" sz="2400" dirty="0"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latin typeface="#9Slide03 Ample" panose="02000000000000000000" pitchFamily="2" charset="0"/>
              </a:rPr>
              <a:t>vụ</a:t>
            </a:r>
            <a:r>
              <a:rPr lang="en-US" sz="2400" dirty="0">
                <a:latin typeface="#9Slide03 Ample" panose="02000000000000000000" pitchFamily="2" charset="0"/>
              </a:rPr>
              <a:t>:</a:t>
            </a:r>
          </a:p>
          <a:p>
            <a:pPr marL="342900" indent="-342900">
              <a:buAutoNum type="arabicPeriod"/>
            </a:pPr>
            <a:r>
              <a:rPr lang="en-US" sz="2400" dirty="0" err="1">
                <a:latin typeface="#9Slide03 Ample" panose="02000000000000000000" pitchFamily="2" charset="0"/>
              </a:rPr>
              <a:t>Đọc</a:t>
            </a:r>
            <a:r>
              <a:rPr lang="en-US" sz="2400" dirty="0"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latin typeface="#9Slide03 Ample" panose="02000000000000000000" pitchFamily="2" charset="0"/>
              </a:rPr>
              <a:t>tư</a:t>
            </a:r>
            <a:r>
              <a:rPr lang="en-US" sz="2400" dirty="0"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latin typeface="#9Slide03 Ample" panose="02000000000000000000" pitchFamily="2" charset="0"/>
              </a:rPr>
              <a:t>liệu</a:t>
            </a:r>
            <a:endParaRPr lang="en-US" sz="2400" dirty="0">
              <a:latin typeface="#9Slide03 Ample" panose="02000000000000000000" pitchFamily="2" charset="0"/>
            </a:endParaRPr>
          </a:p>
          <a:p>
            <a:pPr marL="342900" indent="-342900">
              <a:buAutoNum type="arabicPeriod"/>
            </a:pPr>
            <a:r>
              <a:rPr lang="en-US" sz="2400">
                <a:latin typeface="#9Slide03 Ample" panose="02000000000000000000" pitchFamily="2" charset="0"/>
              </a:rPr>
              <a:t> Chỉ ra những </a:t>
            </a:r>
            <a:r>
              <a:rPr lang="en-US" sz="2400" dirty="0" err="1">
                <a:latin typeface="#9Slide03 Ample" panose="02000000000000000000" pitchFamily="2" charset="0"/>
              </a:rPr>
              <a:t>từ</a:t>
            </a:r>
            <a:r>
              <a:rPr lang="en-US" sz="2400" dirty="0"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latin typeface="#9Slide03 Ample" panose="02000000000000000000" pitchFamily="2" charset="0"/>
              </a:rPr>
              <a:t>khóa</a:t>
            </a:r>
            <a:r>
              <a:rPr lang="en-US" sz="2400" dirty="0"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latin typeface="#9Slide03 Ample" panose="02000000000000000000" pitchFamily="2" charset="0"/>
              </a:rPr>
              <a:t>chỉ</a:t>
            </a:r>
            <a:r>
              <a:rPr lang="en-US" sz="2400" dirty="0"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latin typeface="#9Slide03 Ample" panose="02000000000000000000" pitchFamily="2" charset="0"/>
              </a:rPr>
              <a:t>sức</a:t>
            </a:r>
            <a:r>
              <a:rPr lang="en-US" sz="2400" dirty="0"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latin typeface="#9Slide03 Ample" panose="02000000000000000000" pitchFamily="2" charset="0"/>
              </a:rPr>
              <a:t>mạnh</a:t>
            </a:r>
            <a:r>
              <a:rPr lang="en-US" sz="2400" dirty="0"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latin typeface="#9Slide03 Ample" panose="02000000000000000000" pitchFamily="2" charset="0"/>
              </a:rPr>
              <a:t>của</a:t>
            </a:r>
            <a:r>
              <a:rPr lang="en-US" sz="2400" dirty="0"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latin typeface="#9Slide03 Ample" panose="02000000000000000000" pitchFamily="2" charset="0"/>
              </a:rPr>
              <a:t>quân</a:t>
            </a:r>
            <a:r>
              <a:rPr lang="en-US" sz="2400" dirty="0"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latin typeface="#9Slide03 Ample" panose="02000000000000000000" pitchFamily="2" charset="0"/>
              </a:rPr>
              <a:t>Mông</a:t>
            </a:r>
            <a:r>
              <a:rPr lang="en-US" sz="2400" dirty="0">
                <a:latin typeface="#9Slide03 Ample" panose="02000000000000000000" pitchFamily="2" charset="0"/>
              </a:rPr>
              <a:t>- </a:t>
            </a:r>
            <a:r>
              <a:rPr lang="en-US" sz="2400" dirty="0" err="1">
                <a:latin typeface="#9Slide03 Ample" panose="02000000000000000000" pitchFamily="2" charset="0"/>
              </a:rPr>
              <a:t>NguyêN</a:t>
            </a:r>
            <a:endParaRPr lang="en-US" dirty="0">
              <a:latin typeface="#9Slide03 Amp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641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0CA184B6-3482-4F43-87F0-BC765DCFD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6C869923-8380-4244-9548-802C33063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C06255F2-BC67-4DDE-B34E-AC4BA2183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55169443-FCCD-4C0A-8C69-18CD3FA09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34D4EA-EC28-4B80-A8D3-F43377EAA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260" y="-1935480"/>
            <a:ext cx="7402435" cy="3284538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Ample" panose="02000000000000000000" pitchFamily="2" charset="0"/>
              </a:rPr>
              <a:t>1</a:t>
            </a: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#9Slide03 Ample" panose="02000000000000000000" pitchFamily="2" charset="0"/>
              </a:rPr>
              <a:t>. Cuộc kháng chiến chống quân xâm l</a:t>
            </a:r>
            <a:r>
              <a:rPr lang="vi-VN" sz="3600">
                <a:solidFill>
                  <a:schemeClr val="tx1">
                    <a:lumMod val="85000"/>
                    <a:lumOff val="15000"/>
                  </a:schemeClr>
                </a:solidFill>
                <a:latin typeface="#9Slide03 Ample" panose="02000000000000000000" pitchFamily="2" charset="0"/>
              </a:rPr>
              <a:t>ư</a:t>
            </a: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#9Slide03 Ample" panose="02000000000000000000" pitchFamily="2" charset="0"/>
              </a:rPr>
              <a:t>ợc Mông Cổ (1258) 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#9Slide03 Ample" panose="02000000000000000000" pitchFamily="2" charset="0"/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E667A721-F18D-4002-9D70-BC20D791C0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7555" y="993913"/>
            <a:ext cx="5224848" cy="4884295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A896E309-9008-4FCF-B20E-4D66A8893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293" y="1074738"/>
            <a:ext cx="4906732" cy="467981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866FB43D-65CC-47CA-8035-FF8F6B4D1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837" y="850790"/>
            <a:ext cx="5407926" cy="513654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36BB0A3-861D-42F6-8779-745488761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2365530" y="1796122"/>
            <a:ext cx="1938404" cy="29768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7A1668-9540-40F3-8F3F-8659C1165BF1}"/>
              </a:ext>
            </a:extLst>
          </p:cNvPr>
          <p:cNvSpPr txBox="1"/>
          <p:nvPr/>
        </p:nvSpPr>
        <p:spPr>
          <a:xfrm>
            <a:off x="1700025" y="1479522"/>
            <a:ext cx="2800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#9Slide03 Ample" panose="02000000000000000000" pitchFamily="2" charset="0"/>
              </a:rPr>
              <a:t>Quân</a:t>
            </a:r>
            <a:r>
              <a:rPr lang="en-US" sz="2400" dirty="0"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latin typeface="#9Slide03 Ample" panose="02000000000000000000" pitchFamily="2" charset="0"/>
              </a:rPr>
              <a:t>Mông</a:t>
            </a:r>
            <a:r>
              <a:rPr lang="en-US" sz="2400" dirty="0">
                <a:latin typeface="#9Slide03 Ample" panose="02000000000000000000" pitchFamily="2" charset="0"/>
              </a:rPr>
              <a:t>- </a:t>
            </a:r>
            <a:r>
              <a:rPr lang="en-US" sz="2400" dirty="0" err="1">
                <a:latin typeface="#9Slide03 Ample" panose="02000000000000000000" pitchFamily="2" charset="0"/>
              </a:rPr>
              <a:t>Nguyên</a:t>
            </a:r>
            <a:endParaRPr lang="en-US" sz="2400" dirty="0">
              <a:latin typeface="#9Slide03 Ample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C74423-9417-4999-A663-A9ECE91F1574}"/>
              </a:ext>
            </a:extLst>
          </p:cNvPr>
          <p:cNvSpPr txBox="1"/>
          <p:nvPr/>
        </p:nvSpPr>
        <p:spPr>
          <a:xfrm>
            <a:off x="1560184" y="4263377"/>
            <a:ext cx="1802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#9Slide03 Ample" panose="02000000000000000000" pitchFamily="2" charset="0"/>
              </a:rPr>
              <a:t>Đại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Việt</a:t>
            </a:r>
            <a:endParaRPr lang="en-US" sz="2000" dirty="0">
              <a:latin typeface="#9Slide03 Ample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C4D268-1438-4DDD-BB26-E31756756E10}"/>
              </a:ext>
            </a:extLst>
          </p:cNvPr>
          <p:cNvSpPr txBox="1"/>
          <p:nvPr/>
        </p:nvSpPr>
        <p:spPr>
          <a:xfrm>
            <a:off x="4823150" y="2869039"/>
            <a:ext cx="1591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#9Slide03 Ample" panose="02000000000000000000" pitchFamily="2" charset="0"/>
              </a:rPr>
              <a:t>Nam </a:t>
            </a:r>
          </a:p>
          <a:p>
            <a:r>
              <a:rPr lang="en-US" sz="2400" dirty="0" err="1">
                <a:latin typeface="#9Slide03 Ample" panose="02000000000000000000" pitchFamily="2" charset="0"/>
              </a:rPr>
              <a:t>Tống</a:t>
            </a:r>
            <a:endParaRPr lang="en-US" sz="2400" dirty="0">
              <a:latin typeface="#9Slide03 Ample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C8C8B5-E9B7-4642-B78D-3E44EEE51AF6}"/>
              </a:ext>
            </a:extLst>
          </p:cNvPr>
          <p:cNvSpPr txBox="1"/>
          <p:nvPr/>
        </p:nvSpPr>
        <p:spPr>
          <a:xfrm>
            <a:off x="6608043" y="1479522"/>
            <a:ext cx="499840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solidFill>
                  <a:srgbClr val="00000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a) Nguyên nhân</a:t>
            </a:r>
          </a:p>
          <a:p>
            <a:pPr>
              <a:lnSpc>
                <a:spcPct val="150000"/>
              </a:lnSpc>
            </a:pPr>
            <a:r>
              <a:rPr lang="en-US" sz="2400">
                <a:solidFill>
                  <a:srgbClr val="00000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Năm </a:t>
            </a:r>
            <a:r>
              <a:rPr lang="en-US" sz="2400" dirty="0">
                <a:solidFill>
                  <a:srgbClr val="00000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1257,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2400" dirty="0">
                <a:solidFill>
                  <a:srgbClr val="00000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Mông</a:t>
            </a:r>
            <a:r>
              <a:rPr lang="en-US" sz="2400" dirty="0">
                <a:solidFill>
                  <a:srgbClr val="00000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400" dirty="0">
                <a:solidFill>
                  <a:srgbClr val="00000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quân</a:t>
            </a:r>
            <a:r>
              <a:rPr lang="en-US" sz="2400" dirty="0">
                <a:solidFill>
                  <a:srgbClr val="00000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xâm</a:t>
            </a:r>
            <a:r>
              <a:rPr lang="en-US" sz="2400" dirty="0">
                <a:solidFill>
                  <a:srgbClr val="00000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lược</a:t>
            </a:r>
            <a:r>
              <a:rPr lang="en-US" sz="2400" dirty="0">
                <a:solidFill>
                  <a:srgbClr val="00000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rgbClr val="00000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rgbClr val="00000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solidFill>
                  <a:srgbClr val="00000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00000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solidFill>
                  <a:srgbClr val="00000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Tống</a:t>
            </a:r>
            <a:r>
              <a:rPr lang="en-US" sz="2400" dirty="0">
                <a:solidFill>
                  <a:srgbClr val="00000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→ </a:t>
            </a:r>
            <a:r>
              <a:rPr lang="en-US" sz="2400" dirty="0" err="1">
                <a:solidFill>
                  <a:srgbClr val="00000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000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000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rgbClr val="00000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gọng</a:t>
            </a:r>
            <a:r>
              <a:rPr lang="en-US" sz="2400" dirty="0">
                <a:solidFill>
                  <a:srgbClr val="00000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kìm</a:t>
            </a:r>
            <a:r>
              <a:rPr lang="en-US" sz="2400" dirty="0">
                <a:solidFill>
                  <a:srgbClr val="00000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solidFill>
                  <a:srgbClr val="00000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rgbClr val="00000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diệt</a:t>
            </a:r>
            <a:r>
              <a:rPr lang="en-US" sz="2400" dirty="0">
                <a:solidFill>
                  <a:srgbClr val="00000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solidFill>
                  <a:srgbClr val="00000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Tống</a:t>
            </a:r>
            <a:r>
              <a:rPr lang="en-US" sz="2400" dirty="0">
                <a:solidFill>
                  <a:srgbClr val="00000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>
                <a:solidFill>
                  <a:srgbClr val="00000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</a:rPr>
              <a:t> Sau </a:t>
            </a:r>
            <a:r>
              <a:rPr lang="en-US" sz="2400" dirty="0" err="1">
                <a:solidFill>
                  <a:srgbClr val="00000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</a:rPr>
              <a:t>khi</a:t>
            </a:r>
            <a:r>
              <a:rPr lang="en-US" sz="2400" dirty="0">
                <a:solidFill>
                  <a:srgbClr val="00000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</a:rPr>
              <a:t>thống</a:t>
            </a:r>
            <a:r>
              <a:rPr lang="en-US" sz="2400" dirty="0">
                <a:solidFill>
                  <a:srgbClr val="00000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</a:rPr>
              <a:t>trị</a:t>
            </a:r>
            <a:r>
              <a:rPr lang="en-US" sz="2400" dirty="0">
                <a:solidFill>
                  <a:srgbClr val="00000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</a:rPr>
              <a:t>Trung</a:t>
            </a:r>
            <a:r>
              <a:rPr lang="en-US" sz="2400" dirty="0">
                <a:solidFill>
                  <a:srgbClr val="00000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</a:rPr>
              <a:t>Quốc</a:t>
            </a:r>
            <a:r>
              <a:rPr lang="en-US" sz="2400" dirty="0">
                <a:solidFill>
                  <a:srgbClr val="00000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</a:rPr>
              <a:t>vua</a:t>
            </a:r>
            <a:r>
              <a:rPr lang="en-US" sz="2400" dirty="0">
                <a:solidFill>
                  <a:srgbClr val="00000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</a:rPr>
              <a:t>Nguyên</a:t>
            </a:r>
            <a:r>
              <a:rPr lang="en-US" sz="2400" dirty="0">
                <a:solidFill>
                  <a:srgbClr val="00000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</a:rPr>
              <a:t>ráo</a:t>
            </a:r>
            <a:r>
              <a:rPr lang="en-US" sz="2400" dirty="0">
                <a:solidFill>
                  <a:srgbClr val="00000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</a:rPr>
              <a:t>riết</a:t>
            </a:r>
            <a:r>
              <a:rPr lang="en-US" sz="2400" dirty="0">
                <a:solidFill>
                  <a:srgbClr val="00000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</a:rPr>
              <a:t>xâm</a:t>
            </a:r>
            <a:r>
              <a:rPr lang="en-US" sz="2400" dirty="0">
                <a:solidFill>
                  <a:srgbClr val="00000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</a:rPr>
              <a:t>lược</a:t>
            </a:r>
            <a:r>
              <a:rPr lang="en-US" sz="2400" dirty="0">
                <a:solidFill>
                  <a:srgbClr val="00000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</a:rPr>
              <a:t> Cham-pa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</a:rPr>
              <a:t>Đại</a:t>
            </a:r>
            <a:r>
              <a:rPr lang="en-US" sz="2400" dirty="0">
                <a:solidFill>
                  <a:srgbClr val="00000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</a:rPr>
              <a:t>Việt</a:t>
            </a:r>
            <a:r>
              <a:rPr lang="en-US" sz="2400" dirty="0">
                <a:solidFill>
                  <a:srgbClr val="00000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</a:rPr>
              <a:t>thôn</a:t>
            </a:r>
            <a:r>
              <a:rPr lang="en-US" sz="2400" dirty="0">
                <a:solidFill>
                  <a:srgbClr val="00000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</a:rPr>
              <a:t>phía</a:t>
            </a:r>
            <a:r>
              <a:rPr lang="en-US" sz="2400" dirty="0">
                <a:solidFill>
                  <a:srgbClr val="00000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</a:rPr>
              <a:t> Nam </a:t>
            </a:r>
            <a:r>
              <a:rPr lang="en-US" sz="2400" dirty="0" err="1">
                <a:solidFill>
                  <a:srgbClr val="00000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</a:rPr>
              <a:t>Trung</a:t>
            </a:r>
            <a:r>
              <a:rPr lang="en-US" sz="2400" dirty="0">
                <a:solidFill>
                  <a:srgbClr val="00000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</a:rPr>
              <a:t>Quốc</a:t>
            </a:r>
            <a:r>
              <a:rPr lang="en-US" sz="2400" dirty="0">
                <a:solidFill>
                  <a:srgbClr val="00000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</a:rPr>
              <a:t>.</a:t>
            </a:r>
            <a:endParaRPr lang="en-US" sz="2400" dirty="0">
              <a:effectLst/>
              <a:latin typeface="#9Slide03 Ampl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235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24FF5-7665-4C58-9B8D-D21EAEE46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-473461"/>
            <a:ext cx="12315825" cy="1207165"/>
          </a:xfrm>
        </p:spPr>
        <p:txBody>
          <a:bodyPr>
            <a:no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  <a:latin typeface="#9Slide03 Ample" panose="02000000000000000000" pitchFamily="2" charset="0"/>
              </a:rPr>
              <a:t>1. Cuộc kháng chiến chống quân xâm l</a:t>
            </a:r>
            <a:r>
              <a:rPr lang="vi-VN">
                <a:solidFill>
                  <a:schemeClr val="tx1">
                    <a:lumMod val="85000"/>
                    <a:lumOff val="15000"/>
                  </a:schemeClr>
                </a:solidFill>
                <a:latin typeface="#9Slide03 Ample" panose="02000000000000000000" pitchFamily="2" charset="0"/>
              </a:rPr>
              <a:t>ư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  <a:latin typeface="#9Slide03 Ample" panose="02000000000000000000" pitchFamily="2" charset="0"/>
              </a:rPr>
              <a:t>ợc Mông Cổ (1258) </a:t>
            </a:r>
            <a:endParaRPr lang="en-US" dirty="0">
              <a:latin typeface="#9Slide03 Ample" panose="02000000000000000000" pitchFamily="2" charset="0"/>
            </a:endParaRPr>
          </a:p>
        </p:txBody>
      </p:sp>
      <p:pic>
        <p:nvPicPr>
          <p:cNvPr id="1026" name="Picture 2" descr="Em hãy trình bày tóm tắt diễn biến cuộc kháng chiến chống quân Mông Cổ. |  SGK Lịch sử lớp 7">
            <a:extLst>
              <a:ext uri="{FF2B5EF4-FFF2-40B4-BE49-F238E27FC236}">
                <a16:creationId xmlns:a16="http://schemas.microsoft.com/office/drawing/2014/main" id="{BCFFA845-24D8-4338-B8EB-300258FAE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224" y="840969"/>
            <a:ext cx="6184161" cy="500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8ACB83-B41B-40F5-BAE9-F1F4D8B21B18}"/>
              </a:ext>
            </a:extLst>
          </p:cNvPr>
          <p:cNvSpPr txBox="1"/>
          <p:nvPr/>
        </p:nvSpPr>
        <p:spPr>
          <a:xfrm>
            <a:off x="786809" y="5986130"/>
            <a:ext cx="10951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Đọc SGK, quan sát l</a:t>
            </a: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ợc đồ và miêu tả lại h</a:t>
            </a: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ớng tiến công của quân địch và diễn biến chính của cuộc kháng chiến chống quân Mông Cổ (1258)?</a:t>
            </a:r>
          </a:p>
        </p:txBody>
      </p:sp>
    </p:spTree>
    <p:extLst>
      <p:ext uri="{BB962C8B-B14F-4D97-AF65-F5344CB8AC3E}">
        <p14:creationId xmlns:p14="http://schemas.microsoft.com/office/powerpoint/2010/main" val="2194089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742967" y="909745"/>
            <a:ext cx="2473954" cy="762277"/>
          </a:xfrm>
          <a:custGeom>
            <a:avLst/>
            <a:gdLst/>
            <a:ahLst/>
            <a:cxnLst/>
            <a:rect l="l" t="t" r="r" b="b"/>
            <a:pathLst>
              <a:path w="962207" h="407051">
                <a:moveTo>
                  <a:pt x="962207" y="326"/>
                </a:moveTo>
                <a:cubicBezTo>
                  <a:pt x="889395" y="0"/>
                  <a:pt x="821973" y="38659"/>
                  <a:pt x="785472" y="101663"/>
                </a:cubicBezTo>
                <a:cubicBezTo>
                  <a:pt x="748971" y="164667"/>
                  <a:pt x="748971" y="242385"/>
                  <a:pt x="785472" y="305389"/>
                </a:cubicBezTo>
                <a:cubicBezTo>
                  <a:pt x="821973" y="368393"/>
                  <a:pt x="889395" y="407052"/>
                  <a:pt x="962207" y="406726"/>
                </a:cubicBezTo>
                <a:lnTo>
                  <a:pt x="0" y="406726"/>
                </a:lnTo>
                <a:cubicBezTo>
                  <a:pt x="72813" y="407052"/>
                  <a:pt x="140234" y="368393"/>
                  <a:pt x="176735" y="305389"/>
                </a:cubicBezTo>
                <a:cubicBezTo>
                  <a:pt x="213236" y="242385"/>
                  <a:pt x="213236" y="164667"/>
                  <a:pt x="176735" y="101663"/>
                </a:cubicBezTo>
                <a:cubicBezTo>
                  <a:pt x="140234" y="38659"/>
                  <a:pt x="72813" y="0"/>
                  <a:pt x="0" y="326"/>
                </a:cubicBezTo>
                <a:close/>
              </a:path>
            </a:pathLst>
          </a:custGeom>
          <a:solidFill>
            <a:srgbClr val="FFCC99"/>
          </a:solidFill>
        </p:spPr>
      </p:sp>
      <p:sp>
        <p:nvSpPr>
          <p:cNvPr id="5" name="TextBox 5"/>
          <p:cNvSpPr txBox="1"/>
          <p:nvPr/>
        </p:nvSpPr>
        <p:spPr>
          <a:xfrm>
            <a:off x="1320355" y="1095041"/>
            <a:ext cx="1312429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3"/>
              </a:lnSpc>
            </a:pPr>
            <a:r>
              <a:rPr lang="en-US" sz="3000" b="1" dirty="0">
                <a:latin typeface="Poppins Bold"/>
              </a:rPr>
              <a:t>WHEN</a:t>
            </a:r>
          </a:p>
        </p:txBody>
      </p:sp>
      <p:sp>
        <p:nvSpPr>
          <p:cNvPr id="7" name="Freeform 7"/>
          <p:cNvSpPr/>
          <p:nvPr/>
        </p:nvSpPr>
        <p:spPr>
          <a:xfrm>
            <a:off x="793618" y="1813886"/>
            <a:ext cx="2544798" cy="787628"/>
          </a:xfrm>
          <a:custGeom>
            <a:avLst/>
            <a:gdLst/>
            <a:ahLst/>
            <a:cxnLst/>
            <a:rect l="l" t="t" r="r" b="b"/>
            <a:pathLst>
              <a:path w="962207" h="407051">
                <a:moveTo>
                  <a:pt x="962207" y="326"/>
                </a:moveTo>
                <a:cubicBezTo>
                  <a:pt x="889395" y="0"/>
                  <a:pt x="821973" y="38659"/>
                  <a:pt x="785472" y="101663"/>
                </a:cubicBezTo>
                <a:cubicBezTo>
                  <a:pt x="748971" y="164667"/>
                  <a:pt x="748971" y="242385"/>
                  <a:pt x="785472" y="305389"/>
                </a:cubicBezTo>
                <a:cubicBezTo>
                  <a:pt x="821973" y="368393"/>
                  <a:pt x="889395" y="407052"/>
                  <a:pt x="962207" y="406726"/>
                </a:cubicBezTo>
                <a:lnTo>
                  <a:pt x="0" y="406726"/>
                </a:lnTo>
                <a:cubicBezTo>
                  <a:pt x="72813" y="407052"/>
                  <a:pt x="140234" y="368393"/>
                  <a:pt x="176735" y="305389"/>
                </a:cubicBezTo>
                <a:cubicBezTo>
                  <a:pt x="213236" y="242385"/>
                  <a:pt x="213236" y="164667"/>
                  <a:pt x="176735" y="101663"/>
                </a:cubicBezTo>
                <a:cubicBezTo>
                  <a:pt x="140234" y="38659"/>
                  <a:pt x="72813" y="0"/>
                  <a:pt x="0" y="326"/>
                </a:cubicBezTo>
                <a:close/>
              </a:path>
            </a:pathLst>
          </a:custGeom>
          <a:solidFill>
            <a:srgbClr val="FFCC99"/>
          </a:solidFill>
        </p:spPr>
      </p:sp>
      <p:sp>
        <p:nvSpPr>
          <p:cNvPr id="9" name="TextBox 9"/>
          <p:cNvSpPr txBox="1"/>
          <p:nvPr/>
        </p:nvSpPr>
        <p:spPr>
          <a:xfrm>
            <a:off x="1409803" y="2083697"/>
            <a:ext cx="1312429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3"/>
              </a:lnSpc>
            </a:pPr>
            <a:r>
              <a:rPr lang="en-US" sz="3000" b="1" dirty="0">
                <a:latin typeface="Poppins Bold"/>
              </a:rPr>
              <a:t>WHAT</a:t>
            </a:r>
          </a:p>
        </p:txBody>
      </p:sp>
      <p:sp>
        <p:nvSpPr>
          <p:cNvPr id="11" name="Freeform 11"/>
          <p:cNvSpPr/>
          <p:nvPr/>
        </p:nvSpPr>
        <p:spPr>
          <a:xfrm>
            <a:off x="742967" y="2853919"/>
            <a:ext cx="2560028" cy="786368"/>
          </a:xfrm>
          <a:custGeom>
            <a:avLst/>
            <a:gdLst/>
            <a:ahLst/>
            <a:cxnLst/>
            <a:rect l="l" t="t" r="r" b="b"/>
            <a:pathLst>
              <a:path w="962207" h="407051">
                <a:moveTo>
                  <a:pt x="962207" y="326"/>
                </a:moveTo>
                <a:cubicBezTo>
                  <a:pt x="889395" y="0"/>
                  <a:pt x="821973" y="38659"/>
                  <a:pt x="785472" y="101663"/>
                </a:cubicBezTo>
                <a:cubicBezTo>
                  <a:pt x="748971" y="164667"/>
                  <a:pt x="748971" y="242385"/>
                  <a:pt x="785472" y="305389"/>
                </a:cubicBezTo>
                <a:cubicBezTo>
                  <a:pt x="821973" y="368393"/>
                  <a:pt x="889395" y="407052"/>
                  <a:pt x="962207" y="406726"/>
                </a:cubicBezTo>
                <a:lnTo>
                  <a:pt x="0" y="406726"/>
                </a:lnTo>
                <a:cubicBezTo>
                  <a:pt x="72813" y="407052"/>
                  <a:pt x="140234" y="368393"/>
                  <a:pt x="176735" y="305389"/>
                </a:cubicBezTo>
                <a:cubicBezTo>
                  <a:pt x="213236" y="242385"/>
                  <a:pt x="213236" y="164667"/>
                  <a:pt x="176735" y="101663"/>
                </a:cubicBezTo>
                <a:cubicBezTo>
                  <a:pt x="140234" y="38659"/>
                  <a:pt x="72813" y="0"/>
                  <a:pt x="0" y="326"/>
                </a:cubicBezTo>
                <a:close/>
              </a:path>
            </a:pathLst>
          </a:custGeom>
          <a:solidFill>
            <a:srgbClr val="FFCC99"/>
          </a:solidFill>
        </p:spPr>
      </p:sp>
      <p:sp>
        <p:nvSpPr>
          <p:cNvPr id="13" name="TextBox 13"/>
          <p:cNvSpPr txBox="1"/>
          <p:nvPr/>
        </p:nvSpPr>
        <p:spPr>
          <a:xfrm>
            <a:off x="1376022" y="3041918"/>
            <a:ext cx="1312429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3"/>
              </a:lnSpc>
            </a:pPr>
            <a:r>
              <a:rPr lang="en-US" sz="3000" b="1" dirty="0">
                <a:latin typeface="Poppins Bold"/>
              </a:rPr>
              <a:t>WHO</a:t>
            </a:r>
          </a:p>
        </p:txBody>
      </p:sp>
      <p:sp>
        <p:nvSpPr>
          <p:cNvPr id="15" name="Freeform 15"/>
          <p:cNvSpPr/>
          <p:nvPr/>
        </p:nvSpPr>
        <p:spPr>
          <a:xfrm>
            <a:off x="742967" y="3850126"/>
            <a:ext cx="2578541" cy="788726"/>
          </a:xfrm>
          <a:custGeom>
            <a:avLst/>
            <a:gdLst/>
            <a:ahLst/>
            <a:cxnLst/>
            <a:rect l="l" t="t" r="r" b="b"/>
            <a:pathLst>
              <a:path w="962207" h="407051">
                <a:moveTo>
                  <a:pt x="962207" y="326"/>
                </a:moveTo>
                <a:cubicBezTo>
                  <a:pt x="889395" y="0"/>
                  <a:pt x="821973" y="38659"/>
                  <a:pt x="785472" y="101663"/>
                </a:cubicBezTo>
                <a:cubicBezTo>
                  <a:pt x="748971" y="164667"/>
                  <a:pt x="748971" y="242385"/>
                  <a:pt x="785472" y="305389"/>
                </a:cubicBezTo>
                <a:cubicBezTo>
                  <a:pt x="821973" y="368393"/>
                  <a:pt x="889395" y="407052"/>
                  <a:pt x="962207" y="406726"/>
                </a:cubicBezTo>
                <a:lnTo>
                  <a:pt x="0" y="406726"/>
                </a:lnTo>
                <a:cubicBezTo>
                  <a:pt x="72813" y="407052"/>
                  <a:pt x="140234" y="368393"/>
                  <a:pt x="176735" y="305389"/>
                </a:cubicBezTo>
                <a:cubicBezTo>
                  <a:pt x="213236" y="242385"/>
                  <a:pt x="213236" y="164667"/>
                  <a:pt x="176735" y="101663"/>
                </a:cubicBezTo>
                <a:cubicBezTo>
                  <a:pt x="140234" y="38659"/>
                  <a:pt x="72813" y="0"/>
                  <a:pt x="0" y="326"/>
                </a:cubicBezTo>
                <a:close/>
              </a:path>
            </a:pathLst>
          </a:custGeom>
          <a:solidFill>
            <a:srgbClr val="FFCC99"/>
          </a:solidFill>
        </p:spPr>
      </p:sp>
      <p:sp>
        <p:nvSpPr>
          <p:cNvPr id="17" name="TextBox 17"/>
          <p:cNvSpPr txBox="1"/>
          <p:nvPr/>
        </p:nvSpPr>
        <p:spPr>
          <a:xfrm>
            <a:off x="1255540" y="4076751"/>
            <a:ext cx="1553391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93"/>
              </a:lnSpc>
            </a:pPr>
            <a:r>
              <a:rPr lang="en-US" sz="3000" b="1" dirty="0">
                <a:latin typeface="Poppins Bold"/>
              </a:rPr>
              <a:t>WHERE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413992" y="2043649"/>
            <a:ext cx="6921499" cy="3281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489"/>
              </a:lnSpc>
            </a:pPr>
            <a:r>
              <a:rPr lang="en-US" sz="30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sz="3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Trần</a:t>
            </a:r>
            <a:r>
              <a:rPr lang="en-US" sz="3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3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3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kháng</a:t>
            </a:r>
            <a:r>
              <a:rPr lang="en-US" sz="3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chiến</a:t>
            </a:r>
            <a:r>
              <a:rPr lang="en-US" sz="3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?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387198" y="2959333"/>
            <a:ext cx="8786089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30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3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ai </a:t>
            </a:r>
            <a:r>
              <a:rPr lang="en-US" sz="30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vai</a:t>
            </a:r>
            <a:r>
              <a:rPr lang="en-US" sz="3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</a:t>
            </a:r>
            <a:r>
              <a:rPr lang="en-US" sz="3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en-US" sz="30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lớn</a:t>
            </a:r>
            <a:r>
              <a:rPr lang="en-US" sz="3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3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cuộc</a:t>
            </a:r>
            <a:r>
              <a:rPr lang="en-US" sz="3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kháng</a:t>
            </a:r>
            <a:r>
              <a:rPr lang="en-US" sz="3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chiến</a:t>
            </a:r>
            <a:r>
              <a:rPr lang="en-US" sz="3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?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413991" y="3782824"/>
            <a:ext cx="8759295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30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3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địa</a:t>
            </a:r>
            <a:r>
              <a:rPr lang="en-US" sz="3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danh</a:t>
            </a:r>
            <a:r>
              <a:rPr lang="en-US" sz="3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3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3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dấu</a:t>
            </a:r>
            <a:r>
              <a:rPr lang="en-US" sz="3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ấn</a:t>
            </a:r>
            <a:r>
              <a:rPr lang="en-US" sz="3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3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cuộc</a:t>
            </a:r>
            <a:r>
              <a:rPr lang="en-US" sz="3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kháng</a:t>
            </a:r>
            <a:r>
              <a:rPr lang="en-US" sz="3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chiến</a:t>
            </a:r>
            <a:r>
              <a:rPr lang="en-US" sz="3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?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96069" y="168799"/>
            <a:ext cx="6002261" cy="474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34"/>
              </a:lnSpc>
            </a:pP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Playlist Script" panose="020B0604020202020204" charset="0"/>
              </a:rPr>
              <a:t>Nhiệm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Playlist Script" panose="020B060402020202020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Playlist Script" panose="020B0604020202020204" charset="0"/>
              </a:rPr>
              <a:t>vụ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Playlist Script" panose="020B0604020202020204" charset="0"/>
              </a:rPr>
              <a:t> 2: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Playlist Script" panose="020B0604020202020204" charset="0"/>
              </a:rPr>
              <a:t>Thảo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Playlist Script" panose="020B060402020202020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Playlist Script" panose="020B0604020202020204" charset="0"/>
              </a:rPr>
              <a:t>luận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Playlist Script" panose="020B060402020202020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Playlist Script" panose="020B0604020202020204" charset="0"/>
              </a:rPr>
              <a:t>cặp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Playlist Script" panose="020B0604020202020204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Playlist Script" panose="020B0604020202020204" charset="0"/>
              </a:rPr>
              <a:t>đôi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Playlist Script" panose="020B0604020202020204" charset="0"/>
            </a:endParaRPr>
          </a:p>
        </p:txBody>
      </p:sp>
      <p:sp>
        <p:nvSpPr>
          <p:cNvPr id="33" name="Freeform 11">
            <a:extLst>
              <a:ext uri="{FF2B5EF4-FFF2-40B4-BE49-F238E27FC236}">
                <a16:creationId xmlns:a16="http://schemas.microsoft.com/office/drawing/2014/main" id="{BB0205E0-B5CB-38F4-D7F9-9ED103A9FC98}"/>
              </a:ext>
            </a:extLst>
          </p:cNvPr>
          <p:cNvSpPr/>
          <p:nvPr/>
        </p:nvSpPr>
        <p:spPr>
          <a:xfrm>
            <a:off x="742967" y="4817452"/>
            <a:ext cx="2578541" cy="789989"/>
          </a:xfrm>
          <a:custGeom>
            <a:avLst/>
            <a:gdLst/>
            <a:ahLst/>
            <a:cxnLst/>
            <a:rect l="l" t="t" r="r" b="b"/>
            <a:pathLst>
              <a:path w="962207" h="407051">
                <a:moveTo>
                  <a:pt x="962207" y="326"/>
                </a:moveTo>
                <a:cubicBezTo>
                  <a:pt x="889395" y="0"/>
                  <a:pt x="821973" y="38659"/>
                  <a:pt x="785472" y="101663"/>
                </a:cubicBezTo>
                <a:cubicBezTo>
                  <a:pt x="748971" y="164667"/>
                  <a:pt x="748971" y="242385"/>
                  <a:pt x="785472" y="305389"/>
                </a:cubicBezTo>
                <a:cubicBezTo>
                  <a:pt x="821973" y="368393"/>
                  <a:pt x="889395" y="407052"/>
                  <a:pt x="962207" y="406726"/>
                </a:cubicBezTo>
                <a:lnTo>
                  <a:pt x="0" y="406726"/>
                </a:lnTo>
                <a:cubicBezTo>
                  <a:pt x="72813" y="407052"/>
                  <a:pt x="140234" y="368393"/>
                  <a:pt x="176735" y="305389"/>
                </a:cubicBezTo>
                <a:cubicBezTo>
                  <a:pt x="213236" y="242385"/>
                  <a:pt x="213236" y="164667"/>
                  <a:pt x="176735" y="101663"/>
                </a:cubicBezTo>
                <a:cubicBezTo>
                  <a:pt x="140234" y="38659"/>
                  <a:pt x="72813" y="0"/>
                  <a:pt x="0" y="326"/>
                </a:cubicBezTo>
                <a:close/>
              </a:path>
            </a:pathLst>
          </a:custGeom>
          <a:solidFill>
            <a:srgbClr val="FFCC99"/>
          </a:solidFill>
        </p:spPr>
      </p:sp>
      <p:sp>
        <p:nvSpPr>
          <p:cNvPr id="35" name="TextBox 13">
            <a:extLst>
              <a:ext uri="{FF2B5EF4-FFF2-40B4-BE49-F238E27FC236}">
                <a16:creationId xmlns:a16="http://schemas.microsoft.com/office/drawing/2014/main" id="{F786D460-0980-7C83-99A7-D11B2CA601E7}"/>
              </a:ext>
            </a:extLst>
          </p:cNvPr>
          <p:cNvSpPr txBox="1"/>
          <p:nvPr/>
        </p:nvSpPr>
        <p:spPr>
          <a:xfrm>
            <a:off x="1356843" y="5058282"/>
            <a:ext cx="1312429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3"/>
              </a:lnSpc>
            </a:pPr>
            <a:r>
              <a:rPr lang="en-US" sz="3000" b="1" dirty="0">
                <a:latin typeface="Poppins Bold"/>
              </a:rPr>
              <a:t>WHY</a:t>
            </a:r>
          </a:p>
        </p:txBody>
      </p:sp>
      <p:sp>
        <p:nvSpPr>
          <p:cNvPr id="37" name="Freeform 11">
            <a:extLst>
              <a:ext uri="{FF2B5EF4-FFF2-40B4-BE49-F238E27FC236}">
                <a16:creationId xmlns:a16="http://schemas.microsoft.com/office/drawing/2014/main" id="{17CD8442-8889-1C34-9204-57363B63376F}"/>
              </a:ext>
            </a:extLst>
          </p:cNvPr>
          <p:cNvSpPr/>
          <p:nvPr/>
        </p:nvSpPr>
        <p:spPr>
          <a:xfrm>
            <a:off x="742968" y="5817912"/>
            <a:ext cx="2578540" cy="791254"/>
          </a:xfrm>
          <a:custGeom>
            <a:avLst/>
            <a:gdLst/>
            <a:ahLst/>
            <a:cxnLst/>
            <a:rect l="l" t="t" r="r" b="b"/>
            <a:pathLst>
              <a:path w="962207" h="407051">
                <a:moveTo>
                  <a:pt x="962207" y="326"/>
                </a:moveTo>
                <a:cubicBezTo>
                  <a:pt x="889395" y="0"/>
                  <a:pt x="821973" y="38659"/>
                  <a:pt x="785472" y="101663"/>
                </a:cubicBezTo>
                <a:cubicBezTo>
                  <a:pt x="748971" y="164667"/>
                  <a:pt x="748971" y="242385"/>
                  <a:pt x="785472" y="305389"/>
                </a:cubicBezTo>
                <a:cubicBezTo>
                  <a:pt x="821973" y="368393"/>
                  <a:pt x="889395" y="407052"/>
                  <a:pt x="962207" y="406726"/>
                </a:cubicBezTo>
                <a:lnTo>
                  <a:pt x="0" y="406726"/>
                </a:lnTo>
                <a:cubicBezTo>
                  <a:pt x="72813" y="407052"/>
                  <a:pt x="140234" y="368393"/>
                  <a:pt x="176735" y="305389"/>
                </a:cubicBezTo>
                <a:cubicBezTo>
                  <a:pt x="213236" y="242385"/>
                  <a:pt x="213236" y="164667"/>
                  <a:pt x="176735" y="101663"/>
                </a:cubicBezTo>
                <a:cubicBezTo>
                  <a:pt x="140234" y="38659"/>
                  <a:pt x="72813" y="0"/>
                  <a:pt x="0" y="326"/>
                </a:cubicBezTo>
                <a:close/>
              </a:path>
            </a:pathLst>
          </a:custGeom>
          <a:solidFill>
            <a:srgbClr val="FFCC99"/>
          </a:solidFill>
        </p:spPr>
      </p:sp>
      <p:sp>
        <p:nvSpPr>
          <p:cNvPr id="39" name="TextBox 13">
            <a:extLst>
              <a:ext uri="{FF2B5EF4-FFF2-40B4-BE49-F238E27FC236}">
                <a16:creationId xmlns:a16="http://schemas.microsoft.com/office/drawing/2014/main" id="{C8E32B27-57B4-2DB1-2FCE-6F89C63037A2}"/>
              </a:ext>
            </a:extLst>
          </p:cNvPr>
          <p:cNvSpPr txBox="1"/>
          <p:nvPr/>
        </p:nvSpPr>
        <p:spPr>
          <a:xfrm>
            <a:off x="1409803" y="6054978"/>
            <a:ext cx="1312429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3"/>
              </a:lnSpc>
            </a:pPr>
            <a:r>
              <a:rPr lang="en-US" sz="3000" b="1" dirty="0">
                <a:latin typeface="Poppins Bold"/>
              </a:rPr>
              <a:t>HOW</a:t>
            </a:r>
          </a:p>
        </p:txBody>
      </p:sp>
      <p:sp>
        <p:nvSpPr>
          <p:cNvPr id="40" name="TextBox 26">
            <a:extLst>
              <a:ext uri="{FF2B5EF4-FFF2-40B4-BE49-F238E27FC236}">
                <a16:creationId xmlns:a16="http://schemas.microsoft.com/office/drawing/2014/main" id="{0BABBB03-ADB2-2403-4A41-A5188BCCA4E7}"/>
              </a:ext>
            </a:extLst>
          </p:cNvPr>
          <p:cNvSpPr txBox="1"/>
          <p:nvPr/>
        </p:nvSpPr>
        <p:spPr>
          <a:xfrm>
            <a:off x="3413991" y="5120334"/>
            <a:ext cx="6299055" cy="3281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489"/>
              </a:lnSpc>
            </a:pPr>
            <a:r>
              <a:rPr lang="en-US" sz="30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Vì</a:t>
            </a:r>
            <a:r>
              <a:rPr lang="en-US" sz="3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sao</a:t>
            </a:r>
            <a:r>
              <a:rPr lang="en-US" sz="3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quân</a:t>
            </a:r>
            <a:r>
              <a:rPr lang="en-US" sz="3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Mông</a:t>
            </a:r>
            <a:r>
              <a:rPr lang="en-US" sz="3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Cổ</a:t>
            </a:r>
            <a:r>
              <a:rPr lang="en-US" sz="3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thất</a:t>
            </a:r>
            <a:r>
              <a:rPr lang="en-US" sz="3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bại</a:t>
            </a:r>
            <a:r>
              <a:rPr lang="en-US" sz="3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?</a:t>
            </a:r>
          </a:p>
        </p:txBody>
      </p:sp>
      <p:sp>
        <p:nvSpPr>
          <p:cNvPr id="41" name="TextBox 26">
            <a:extLst>
              <a:ext uri="{FF2B5EF4-FFF2-40B4-BE49-F238E27FC236}">
                <a16:creationId xmlns:a16="http://schemas.microsoft.com/office/drawing/2014/main" id="{AAD2D155-2B7A-08E0-F2E0-D66A0D7900A2}"/>
              </a:ext>
            </a:extLst>
          </p:cNvPr>
          <p:cNvSpPr txBox="1"/>
          <p:nvPr/>
        </p:nvSpPr>
        <p:spPr>
          <a:xfrm>
            <a:off x="3413993" y="5765006"/>
            <a:ext cx="8597899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30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3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ấn</a:t>
            </a:r>
            <a:r>
              <a:rPr lang="en-US" sz="3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tượng</a:t>
            </a:r>
            <a:r>
              <a:rPr lang="en-US" sz="3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3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3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</a:t>
            </a:r>
            <a:r>
              <a:rPr lang="en-US" sz="3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chức</a:t>
            </a:r>
            <a:r>
              <a:rPr lang="en-US" sz="3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đánh</a:t>
            </a:r>
            <a:r>
              <a:rPr lang="en-US" sz="3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giặc</a:t>
            </a:r>
            <a:r>
              <a:rPr lang="en-US" sz="3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3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sz="3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Trần</a:t>
            </a:r>
            <a:r>
              <a:rPr lang="en-US" sz="3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?</a:t>
            </a:r>
          </a:p>
        </p:txBody>
      </p:sp>
      <p:sp>
        <p:nvSpPr>
          <p:cNvPr id="46" name="TextBox 25">
            <a:extLst>
              <a:ext uri="{FF2B5EF4-FFF2-40B4-BE49-F238E27FC236}">
                <a16:creationId xmlns:a16="http://schemas.microsoft.com/office/drawing/2014/main" id="{78942876-6245-E31B-CFB8-0B8635D6FBDE}"/>
              </a:ext>
            </a:extLst>
          </p:cNvPr>
          <p:cNvSpPr txBox="1"/>
          <p:nvPr/>
        </p:nvSpPr>
        <p:spPr>
          <a:xfrm>
            <a:off x="3413991" y="823224"/>
            <a:ext cx="8786089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30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Quân</a:t>
            </a:r>
            <a:r>
              <a:rPr lang="en-US" sz="3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Mông</a:t>
            </a:r>
            <a:r>
              <a:rPr lang="en-US" sz="3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Cổ</a:t>
            </a:r>
            <a:r>
              <a:rPr lang="en-US" sz="3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xâm</a:t>
            </a:r>
            <a:r>
              <a:rPr lang="en-US" sz="3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lược</a:t>
            </a:r>
            <a:r>
              <a:rPr lang="en-US" sz="3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Đại</a:t>
            </a:r>
            <a:r>
              <a:rPr lang="en-US" sz="3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Việt</a:t>
            </a:r>
            <a:r>
              <a:rPr lang="en-US" sz="3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sz="3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3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3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3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3" grpId="0"/>
      <p:bldP spid="17" grpId="0"/>
      <p:bldP spid="24" grpId="0"/>
      <p:bldP spid="25" grpId="0"/>
      <p:bldP spid="26" grpId="0"/>
      <p:bldP spid="31" grpId="0"/>
      <p:bldP spid="35" grpId="0"/>
      <p:bldP spid="39" grpId="0"/>
      <p:bldP spid="40" grpId="0"/>
      <p:bldP spid="41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24FF5-7665-4C58-9B8D-D21EAEE46ED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23825" y="-473075"/>
            <a:ext cx="12315825" cy="12065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  <a:latin typeface="#9Slide03 Ample" panose="02000000000000000000" pitchFamily="2" charset="0"/>
              </a:rPr>
              <a:t>1. Cuộc kháng chiến chống quân xâm l</a:t>
            </a:r>
            <a:r>
              <a:rPr lang="vi-VN">
                <a:solidFill>
                  <a:schemeClr val="tx1">
                    <a:lumMod val="85000"/>
                    <a:lumOff val="15000"/>
                  </a:schemeClr>
                </a:solidFill>
                <a:latin typeface="#9Slide03 Ample" panose="02000000000000000000" pitchFamily="2" charset="0"/>
              </a:rPr>
              <a:t>ư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  <a:latin typeface="#9Slide03 Ample" panose="02000000000000000000" pitchFamily="2" charset="0"/>
              </a:rPr>
              <a:t>ợc Mông Cổ (1258) </a:t>
            </a:r>
            <a:endParaRPr lang="en-US" dirty="0">
              <a:latin typeface="#9Slide03 Ample" panose="020000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A69F8AA-698C-43F6-99A0-F12CDEF799DF}"/>
              </a:ext>
            </a:extLst>
          </p:cNvPr>
          <p:cNvSpPr/>
          <p:nvPr/>
        </p:nvSpPr>
        <p:spPr>
          <a:xfrm>
            <a:off x="737191" y="1244230"/>
            <a:ext cx="10717618" cy="500771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/>
                </a:solidFill>
                <a:latin typeface="#9Slide03 AllRoundGothic" panose="020B0703020202020104" pitchFamily="34" charset="0"/>
              </a:rPr>
              <a:t>b) Diễn biến</a:t>
            </a:r>
          </a:p>
          <a:p>
            <a:endParaRPr lang="en-US" sz="2400">
              <a:solidFill>
                <a:schemeClr val="tx1"/>
              </a:solidFill>
              <a:latin typeface="#9Slide03 AllRoundGothic" panose="020B0703020202020104" pitchFamily="34" charset="0"/>
            </a:endParaRPr>
          </a:p>
          <a:p>
            <a:r>
              <a:rPr lang="vi-VN" sz="2400">
                <a:solidFill>
                  <a:schemeClr val="tx1"/>
                </a:solidFill>
                <a:latin typeface="#9Slide03 AllRoundGothic" panose="020B0703020202020104" pitchFamily="34" charset="0"/>
              </a:rPr>
              <a:t>+ Đầu tháng 1- 1258, Ngột Lương Hợp Thai chỉ huy 3 vạn quân Mông Cổ tiến vào Đại Việt</a:t>
            </a:r>
          </a:p>
          <a:p>
            <a:r>
              <a:rPr lang="vi-VN" sz="2400">
                <a:solidFill>
                  <a:schemeClr val="tx1"/>
                </a:solidFill>
                <a:latin typeface="#9Slide03 AllRoundGothic" panose="020B0703020202020104" pitchFamily="34" charset="0"/>
              </a:rPr>
              <a:t>+ Ngày 17 -1- 1258: Vua Trần Thái Tông trực tiếp chỉ huy cuộc kháng chiến chặn giặc ở Bình Lệ Nguyên</a:t>
            </a:r>
          </a:p>
          <a:p>
            <a:r>
              <a:rPr lang="vi-VN" sz="2400">
                <a:solidFill>
                  <a:schemeClr val="tx1"/>
                </a:solidFill>
                <a:latin typeface="#9Slide03 AllRoundGothic" panose="020B0703020202020104" pitchFamily="34" charset="0"/>
              </a:rPr>
              <a:t>+ Nhà Trần thực hiện chính sách “vườn không nhà trống” rút khỏi Thăng Long</a:t>
            </a:r>
          </a:p>
          <a:p>
            <a:r>
              <a:rPr lang="vi-VN" sz="2400">
                <a:solidFill>
                  <a:schemeClr val="tx1"/>
                </a:solidFill>
                <a:latin typeface="#9Slide03 AllRoundGothic" panose="020B0703020202020104" pitchFamily="34" charset="0"/>
              </a:rPr>
              <a:t>+ Quân Mông Cổ chiếm thành Thăng Long trống rỗng lâm vào tình trạng khó khăn</a:t>
            </a:r>
          </a:p>
          <a:p>
            <a:r>
              <a:rPr lang="vi-VN" sz="2400">
                <a:solidFill>
                  <a:schemeClr val="tx1"/>
                </a:solidFill>
                <a:latin typeface="#9Slide03 AllRoundGothic" panose="020B0703020202020104" pitchFamily="34" charset="0"/>
              </a:rPr>
              <a:t>+ Ngày 29 - 1 - 1258: Quân Trần tổ chức cuộc phản công lớn ở Đông Bổ Đầu, quân Mông Cổ rút chạy cuộc kháng chiến giành thắng lợi.</a:t>
            </a:r>
            <a:endParaRPr lang="en-US" sz="2400">
              <a:solidFill>
                <a:schemeClr val="tx1"/>
              </a:solidFill>
              <a:latin typeface="#9Slide03 AllRoundGothic" panose="020B07030202020201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072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667311" y="404669"/>
            <a:ext cx="6889128" cy="11179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294"/>
              </a:lnSpc>
            </a:pPr>
            <a:r>
              <a:rPr lang="en-US" sz="6600" b="1" dirty="0">
                <a:solidFill>
                  <a:srgbClr val="00CC99"/>
                </a:solidFill>
                <a:latin typeface="Archive"/>
              </a:rPr>
              <a:t>LUYỆN TẬP</a:t>
            </a:r>
          </a:p>
        </p:txBody>
      </p:sp>
      <p:sp>
        <p:nvSpPr>
          <p:cNvPr id="6" name="AutoShape 6"/>
          <p:cNvSpPr/>
          <p:nvPr/>
        </p:nvSpPr>
        <p:spPr>
          <a:xfrm rot="5400000">
            <a:off x="1626548" y="2470116"/>
            <a:ext cx="432851" cy="0"/>
          </a:xfrm>
          <a:prstGeom prst="line">
            <a:avLst/>
          </a:prstGeom>
          <a:ln w="28575" cap="flat">
            <a:solidFill>
              <a:srgbClr val="00CC9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 rot="5400000">
            <a:off x="10132600" y="2470116"/>
            <a:ext cx="432851" cy="0"/>
          </a:xfrm>
          <a:prstGeom prst="line">
            <a:avLst/>
          </a:prstGeom>
          <a:ln w="28575" cap="flat">
            <a:solidFill>
              <a:srgbClr val="00CC9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 rot="5400000">
            <a:off x="5879574" y="2489166"/>
            <a:ext cx="432851" cy="0"/>
          </a:xfrm>
          <a:prstGeom prst="line">
            <a:avLst/>
          </a:prstGeom>
          <a:ln w="28575" cap="flat">
            <a:solidFill>
              <a:srgbClr val="00CC99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9" name="Group 9"/>
          <p:cNvGrpSpPr/>
          <p:nvPr/>
        </p:nvGrpSpPr>
        <p:grpSpPr>
          <a:xfrm>
            <a:off x="539065" y="2624388"/>
            <a:ext cx="2544095" cy="2699776"/>
            <a:chOff x="0" y="0"/>
            <a:chExt cx="8877134" cy="7872699"/>
          </a:xfrm>
          <a:solidFill>
            <a:srgbClr val="00CC99"/>
          </a:solidFill>
        </p:grpSpPr>
        <p:sp>
          <p:nvSpPr>
            <p:cNvPr id="10" name="Freeform 10"/>
            <p:cNvSpPr/>
            <p:nvPr/>
          </p:nvSpPr>
          <p:spPr>
            <a:xfrm>
              <a:off x="0" y="0"/>
              <a:ext cx="8877134" cy="7872699"/>
            </a:xfrm>
            <a:custGeom>
              <a:avLst/>
              <a:gdLst/>
              <a:ahLst/>
              <a:cxnLst/>
              <a:rect l="l" t="t" r="r" b="b"/>
              <a:pathLst>
                <a:path w="8877134" h="7872699">
                  <a:moveTo>
                    <a:pt x="8752673" y="7872699"/>
                  </a:moveTo>
                  <a:lnTo>
                    <a:pt x="124460" y="7872699"/>
                  </a:lnTo>
                  <a:cubicBezTo>
                    <a:pt x="55880" y="7872699"/>
                    <a:pt x="0" y="7816819"/>
                    <a:pt x="0" y="774823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752674" y="0"/>
                  </a:lnTo>
                  <a:cubicBezTo>
                    <a:pt x="8821254" y="0"/>
                    <a:pt x="8877134" y="55880"/>
                    <a:pt x="8877134" y="124460"/>
                  </a:cubicBezTo>
                  <a:lnTo>
                    <a:pt x="8877134" y="7748239"/>
                  </a:lnTo>
                  <a:cubicBezTo>
                    <a:pt x="8877134" y="7816820"/>
                    <a:pt x="8821254" y="7872699"/>
                    <a:pt x="8752674" y="7872699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11" name="Group 11"/>
          <p:cNvGrpSpPr/>
          <p:nvPr/>
        </p:nvGrpSpPr>
        <p:grpSpPr>
          <a:xfrm>
            <a:off x="4709079" y="2624388"/>
            <a:ext cx="2812593" cy="2699766"/>
            <a:chOff x="0" y="0"/>
            <a:chExt cx="8877134" cy="787269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877134" cy="7872699"/>
            </a:xfrm>
            <a:custGeom>
              <a:avLst/>
              <a:gdLst/>
              <a:ahLst/>
              <a:cxnLst/>
              <a:rect l="l" t="t" r="r" b="b"/>
              <a:pathLst>
                <a:path w="8877134" h="7872699">
                  <a:moveTo>
                    <a:pt x="8752673" y="7872699"/>
                  </a:moveTo>
                  <a:lnTo>
                    <a:pt x="124460" y="7872699"/>
                  </a:lnTo>
                  <a:cubicBezTo>
                    <a:pt x="55880" y="7872699"/>
                    <a:pt x="0" y="7816819"/>
                    <a:pt x="0" y="774823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752674" y="0"/>
                  </a:lnTo>
                  <a:cubicBezTo>
                    <a:pt x="8821254" y="0"/>
                    <a:pt x="8877134" y="55880"/>
                    <a:pt x="8877134" y="124460"/>
                  </a:cubicBezTo>
                  <a:lnTo>
                    <a:pt x="8877134" y="7748239"/>
                  </a:lnTo>
                  <a:cubicBezTo>
                    <a:pt x="8877134" y="7816820"/>
                    <a:pt x="8821254" y="7872699"/>
                    <a:pt x="8752674" y="7872699"/>
                  </a:cubicBezTo>
                  <a:close/>
                </a:path>
              </a:pathLst>
            </a:custGeom>
            <a:solidFill>
              <a:srgbClr val="515E60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9055328" y="2624388"/>
            <a:ext cx="2597607" cy="2699760"/>
            <a:chOff x="0" y="0"/>
            <a:chExt cx="8877134" cy="7872699"/>
          </a:xfrm>
          <a:solidFill>
            <a:srgbClr val="00CC99"/>
          </a:solidFill>
        </p:grpSpPr>
        <p:sp>
          <p:nvSpPr>
            <p:cNvPr id="14" name="Freeform 14"/>
            <p:cNvSpPr/>
            <p:nvPr/>
          </p:nvSpPr>
          <p:spPr>
            <a:xfrm>
              <a:off x="0" y="0"/>
              <a:ext cx="8877134" cy="7872699"/>
            </a:xfrm>
            <a:custGeom>
              <a:avLst/>
              <a:gdLst/>
              <a:ahLst/>
              <a:cxnLst/>
              <a:rect l="l" t="t" r="r" b="b"/>
              <a:pathLst>
                <a:path w="8877134" h="7872699">
                  <a:moveTo>
                    <a:pt x="8752673" y="7872699"/>
                  </a:moveTo>
                  <a:lnTo>
                    <a:pt x="124460" y="7872699"/>
                  </a:lnTo>
                  <a:cubicBezTo>
                    <a:pt x="55880" y="7872699"/>
                    <a:pt x="0" y="7816819"/>
                    <a:pt x="0" y="774823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752674" y="0"/>
                  </a:lnTo>
                  <a:cubicBezTo>
                    <a:pt x="8821254" y="0"/>
                    <a:pt x="8877134" y="55880"/>
                    <a:pt x="8877134" y="124460"/>
                  </a:cubicBezTo>
                  <a:lnTo>
                    <a:pt x="8877134" y="7748239"/>
                  </a:lnTo>
                  <a:cubicBezTo>
                    <a:pt x="8877134" y="7816820"/>
                    <a:pt x="8821254" y="7872699"/>
                    <a:pt x="8752674" y="7872699"/>
                  </a:cubicBezTo>
                  <a:close/>
                </a:path>
              </a:pathLst>
            </a:custGeom>
            <a:grpFill/>
          </p:spPr>
        </p:sp>
      </p:grpSp>
      <p:sp>
        <p:nvSpPr>
          <p:cNvPr id="22" name="TextBox 22"/>
          <p:cNvSpPr txBox="1"/>
          <p:nvPr/>
        </p:nvSpPr>
        <p:spPr>
          <a:xfrm>
            <a:off x="821458" y="2747243"/>
            <a:ext cx="2043029" cy="861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2800" dirty="0" err="1">
                <a:solidFill>
                  <a:srgbClr val="FFF7E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Thảo</a:t>
            </a:r>
            <a:r>
              <a:rPr lang="en-US" sz="2800" dirty="0">
                <a:solidFill>
                  <a:srgbClr val="FFF7E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FFF7E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luận</a:t>
            </a:r>
            <a:r>
              <a:rPr lang="en-US" sz="2800" dirty="0">
                <a:solidFill>
                  <a:srgbClr val="FFF7E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FFF7E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cặp</a:t>
            </a:r>
            <a:r>
              <a:rPr lang="en-US" sz="2800" dirty="0">
                <a:solidFill>
                  <a:srgbClr val="FFF7E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FFF7E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đôi</a:t>
            </a:r>
            <a:endParaRPr lang="en-US" sz="2800" dirty="0">
              <a:solidFill>
                <a:srgbClr val="FFF7E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4970207" y="2747243"/>
            <a:ext cx="2285998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000" dirty="0" err="1">
                <a:solidFill>
                  <a:srgbClr val="FFF7E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Hoàn</a:t>
            </a:r>
            <a:r>
              <a:rPr lang="en-US" sz="3000" dirty="0">
                <a:solidFill>
                  <a:srgbClr val="FFF7E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>
                <a:solidFill>
                  <a:srgbClr val="FFF7E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3000" dirty="0">
                <a:solidFill>
                  <a:srgbClr val="FFF7E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>
                <a:solidFill>
                  <a:srgbClr val="FFF7E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phiếu</a:t>
            </a:r>
            <a:r>
              <a:rPr lang="en-US" sz="3000" dirty="0">
                <a:solidFill>
                  <a:srgbClr val="FFF7E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>
                <a:solidFill>
                  <a:srgbClr val="FFF7E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000" dirty="0">
                <a:solidFill>
                  <a:srgbClr val="FFF7E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>
                <a:solidFill>
                  <a:srgbClr val="FFF7E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endParaRPr lang="en-US" sz="3000" dirty="0">
              <a:solidFill>
                <a:srgbClr val="FFF7E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9105879" y="2747243"/>
            <a:ext cx="2505344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000" dirty="0" err="1">
                <a:solidFill>
                  <a:srgbClr val="FFF7E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3000" dirty="0">
                <a:solidFill>
                  <a:srgbClr val="FFF7E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>
                <a:solidFill>
                  <a:srgbClr val="FFF7E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3000" dirty="0">
                <a:solidFill>
                  <a:srgbClr val="FFF7E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>
                <a:solidFill>
                  <a:srgbClr val="FFF7E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000" dirty="0">
                <a:solidFill>
                  <a:srgbClr val="FFF7E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>
                <a:solidFill>
                  <a:srgbClr val="FFF7E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3000" dirty="0">
                <a:solidFill>
                  <a:srgbClr val="FFF7E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-153617" y="-171969"/>
            <a:ext cx="645137" cy="1815842"/>
            <a:chOff x="0" y="0"/>
            <a:chExt cx="1237702" cy="3483712"/>
          </a:xfrm>
          <a:solidFill>
            <a:srgbClr val="00CC99"/>
          </a:solidFill>
        </p:grpSpPr>
        <p:sp>
          <p:nvSpPr>
            <p:cNvPr id="26" name="Freeform 26"/>
            <p:cNvSpPr/>
            <p:nvPr/>
          </p:nvSpPr>
          <p:spPr>
            <a:xfrm>
              <a:off x="0" y="0"/>
              <a:ext cx="1237702" cy="3483713"/>
            </a:xfrm>
            <a:custGeom>
              <a:avLst/>
              <a:gdLst/>
              <a:ahLst/>
              <a:cxnLst/>
              <a:rect l="l" t="t" r="r" b="b"/>
              <a:pathLst>
                <a:path w="1237702" h="3483713">
                  <a:moveTo>
                    <a:pt x="1113241" y="3483713"/>
                  </a:moveTo>
                  <a:lnTo>
                    <a:pt x="124460" y="3483713"/>
                  </a:lnTo>
                  <a:cubicBezTo>
                    <a:pt x="55880" y="3483713"/>
                    <a:pt x="0" y="3427832"/>
                    <a:pt x="0" y="335925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13242" y="0"/>
                  </a:lnTo>
                  <a:cubicBezTo>
                    <a:pt x="1181822" y="0"/>
                    <a:pt x="1237702" y="55880"/>
                    <a:pt x="1237702" y="124460"/>
                  </a:cubicBezTo>
                  <a:lnTo>
                    <a:pt x="1237702" y="3359253"/>
                  </a:lnTo>
                  <a:cubicBezTo>
                    <a:pt x="1237702" y="3427833"/>
                    <a:pt x="1181822" y="3483713"/>
                    <a:pt x="1113242" y="3483713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7" name="Group 27"/>
          <p:cNvGrpSpPr/>
          <p:nvPr/>
        </p:nvGrpSpPr>
        <p:grpSpPr>
          <a:xfrm>
            <a:off x="11700481" y="5213759"/>
            <a:ext cx="645137" cy="1829807"/>
            <a:chOff x="0" y="0"/>
            <a:chExt cx="1237702" cy="3510505"/>
          </a:xfrm>
          <a:solidFill>
            <a:srgbClr val="00CC99"/>
          </a:solidFill>
        </p:grpSpPr>
        <p:sp>
          <p:nvSpPr>
            <p:cNvPr id="28" name="Freeform 28"/>
            <p:cNvSpPr/>
            <p:nvPr/>
          </p:nvSpPr>
          <p:spPr>
            <a:xfrm>
              <a:off x="0" y="0"/>
              <a:ext cx="1237702" cy="3510505"/>
            </a:xfrm>
            <a:custGeom>
              <a:avLst/>
              <a:gdLst/>
              <a:ahLst/>
              <a:cxnLst/>
              <a:rect l="l" t="t" r="r" b="b"/>
              <a:pathLst>
                <a:path w="1237702" h="3510505">
                  <a:moveTo>
                    <a:pt x="1113241" y="3510505"/>
                  </a:moveTo>
                  <a:lnTo>
                    <a:pt x="124460" y="3510505"/>
                  </a:lnTo>
                  <a:cubicBezTo>
                    <a:pt x="55880" y="3510505"/>
                    <a:pt x="0" y="3454625"/>
                    <a:pt x="0" y="338604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13242" y="0"/>
                  </a:lnTo>
                  <a:cubicBezTo>
                    <a:pt x="1181822" y="0"/>
                    <a:pt x="1237702" y="55880"/>
                    <a:pt x="1237702" y="124460"/>
                  </a:cubicBezTo>
                  <a:lnTo>
                    <a:pt x="1237702" y="3386045"/>
                  </a:lnTo>
                  <a:cubicBezTo>
                    <a:pt x="1237702" y="3454625"/>
                    <a:pt x="1181822" y="3510505"/>
                    <a:pt x="1113242" y="3510505"/>
                  </a:cubicBezTo>
                  <a:close/>
                </a:path>
              </a:pathLst>
            </a:custGeom>
            <a:grpFill/>
          </p:spPr>
        </p:sp>
      </p:grpSp>
      <p:sp>
        <p:nvSpPr>
          <p:cNvPr id="29" name="AutoShape 29"/>
          <p:cNvSpPr/>
          <p:nvPr/>
        </p:nvSpPr>
        <p:spPr>
          <a:xfrm rot="-10800000">
            <a:off x="1865198" y="2263215"/>
            <a:ext cx="8493353" cy="0"/>
          </a:xfrm>
          <a:prstGeom prst="line">
            <a:avLst/>
          </a:prstGeom>
          <a:ln w="28575" cap="flat">
            <a:solidFill>
              <a:srgbClr val="00CC9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AutoShape 30"/>
          <p:cNvSpPr/>
          <p:nvPr/>
        </p:nvSpPr>
        <p:spPr>
          <a:xfrm>
            <a:off x="685800" y="685800"/>
            <a:ext cx="958929" cy="0"/>
          </a:xfrm>
          <a:prstGeom prst="line">
            <a:avLst/>
          </a:prstGeom>
          <a:ln w="28575" cap="flat">
            <a:solidFill>
              <a:srgbClr val="00CC99"/>
            </a:solidFill>
            <a:prstDash val="solid"/>
            <a:headEnd type="none" w="sm" len="sm"/>
            <a:tailEnd type="arrow" w="med" len="sm"/>
          </a:ln>
        </p:spPr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D21ECC2-C898-A7DE-62BB-398E3037E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487" y="3770664"/>
            <a:ext cx="2381249" cy="141608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38413B3-EA56-B583-6EE8-0DBC4E377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8645" y="3800701"/>
            <a:ext cx="2543175" cy="139332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F28EB98-E071-BD26-2566-F234B5587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4107" y="3770664"/>
            <a:ext cx="2268888" cy="1423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2191" y="5889866"/>
            <a:ext cx="12477204" cy="1051926"/>
            <a:chOff x="0" y="0"/>
            <a:chExt cx="23937655" cy="2412017"/>
          </a:xfrm>
          <a:solidFill>
            <a:srgbClr val="00CC99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23937655" cy="2412017"/>
            </a:xfrm>
            <a:custGeom>
              <a:avLst/>
              <a:gdLst/>
              <a:ahLst/>
              <a:cxnLst/>
              <a:rect l="l" t="t" r="r" b="b"/>
              <a:pathLst>
                <a:path w="23937655" h="2412017">
                  <a:moveTo>
                    <a:pt x="23813195" y="2412017"/>
                  </a:moveTo>
                  <a:lnTo>
                    <a:pt x="124460" y="2412017"/>
                  </a:lnTo>
                  <a:cubicBezTo>
                    <a:pt x="55880" y="2412017"/>
                    <a:pt x="0" y="2356137"/>
                    <a:pt x="0" y="228755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3813195" y="0"/>
                  </a:lnTo>
                  <a:cubicBezTo>
                    <a:pt x="23881775" y="0"/>
                    <a:pt x="23937655" y="55880"/>
                    <a:pt x="23937655" y="124460"/>
                  </a:cubicBezTo>
                  <a:lnTo>
                    <a:pt x="23937655" y="2287557"/>
                  </a:lnTo>
                  <a:cubicBezTo>
                    <a:pt x="23937655" y="2356137"/>
                    <a:pt x="23881775" y="2412017"/>
                    <a:pt x="23813195" y="2412017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4" name="Group 4"/>
          <p:cNvGrpSpPr/>
          <p:nvPr/>
        </p:nvGrpSpPr>
        <p:grpSpPr>
          <a:xfrm>
            <a:off x="-142602" y="-121766"/>
            <a:ext cx="12477204" cy="1051925"/>
            <a:chOff x="0" y="0"/>
            <a:chExt cx="23937655" cy="2412017"/>
          </a:xfrm>
          <a:solidFill>
            <a:schemeClr val="bg2">
              <a:lumMod val="75000"/>
            </a:schemeClr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23937655" cy="2412017"/>
            </a:xfrm>
            <a:custGeom>
              <a:avLst/>
              <a:gdLst/>
              <a:ahLst/>
              <a:cxnLst/>
              <a:rect l="l" t="t" r="r" b="b"/>
              <a:pathLst>
                <a:path w="23937655" h="2412017">
                  <a:moveTo>
                    <a:pt x="23813195" y="2412017"/>
                  </a:moveTo>
                  <a:lnTo>
                    <a:pt x="124460" y="2412017"/>
                  </a:lnTo>
                  <a:cubicBezTo>
                    <a:pt x="55880" y="2412017"/>
                    <a:pt x="0" y="2356137"/>
                    <a:pt x="0" y="228755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3813195" y="0"/>
                  </a:lnTo>
                  <a:cubicBezTo>
                    <a:pt x="23881775" y="0"/>
                    <a:pt x="23937655" y="55880"/>
                    <a:pt x="23937655" y="124460"/>
                  </a:cubicBezTo>
                  <a:lnTo>
                    <a:pt x="23937655" y="2287557"/>
                  </a:lnTo>
                  <a:cubicBezTo>
                    <a:pt x="23937655" y="2356137"/>
                    <a:pt x="23881775" y="2412017"/>
                    <a:pt x="23813195" y="2412017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1" name="TextBox 11"/>
          <p:cNvSpPr txBox="1"/>
          <p:nvPr/>
        </p:nvSpPr>
        <p:spPr>
          <a:xfrm>
            <a:off x="1039243" y="-463660"/>
            <a:ext cx="10220633" cy="11610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121"/>
              </a:lnSpc>
            </a:pPr>
            <a:r>
              <a:rPr lang="en-US" sz="3200" b="1">
                <a:solidFill>
                  <a:srgbClr val="1F22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1F22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3200" b="1" dirty="0">
                <a:solidFill>
                  <a:srgbClr val="1F22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1F22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3200" b="1" dirty="0">
                <a:solidFill>
                  <a:srgbClr val="1F22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1F22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hoàn</a:t>
            </a:r>
            <a:r>
              <a:rPr lang="en-US" sz="3200" b="1" dirty="0">
                <a:solidFill>
                  <a:srgbClr val="1F22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1F22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3200" b="1" dirty="0">
                <a:solidFill>
                  <a:srgbClr val="1F22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1F22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phiếu</a:t>
            </a:r>
            <a:r>
              <a:rPr lang="en-US" sz="3200" b="1" dirty="0">
                <a:solidFill>
                  <a:srgbClr val="1F22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1F22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200" b="1" dirty="0">
                <a:solidFill>
                  <a:srgbClr val="1F22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1F22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endParaRPr lang="en-US" sz="3200" b="1" dirty="0">
              <a:solidFill>
                <a:srgbClr val="1F222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AutoShape 14"/>
          <p:cNvSpPr/>
          <p:nvPr/>
        </p:nvSpPr>
        <p:spPr>
          <a:xfrm rot="-10800000">
            <a:off x="739360" y="1232845"/>
            <a:ext cx="10820400" cy="0"/>
          </a:xfrm>
          <a:prstGeom prst="line">
            <a:avLst/>
          </a:prstGeom>
          <a:ln w="28575" cap="flat">
            <a:solidFill>
              <a:srgbClr val="00CC9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 rot="-10800000">
            <a:off x="685800" y="5664976"/>
            <a:ext cx="10820400" cy="0"/>
          </a:xfrm>
          <a:prstGeom prst="line">
            <a:avLst/>
          </a:prstGeom>
          <a:ln w="28575" cap="flat">
            <a:solidFill>
              <a:srgbClr val="00CC99"/>
            </a:solidFill>
            <a:prstDash val="solid"/>
            <a:headEnd type="none" w="sm" len="sm"/>
            <a:tailEnd type="none" w="sm" len="sm"/>
          </a:ln>
        </p:spPr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84BDC19-6FE1-0778-883F-AE896354E70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39360" y="1420438"/>
          <a:ext cx="10766839" cy="4460517"/>
        </p:xfrm>
        <a:graphic>
          <a:graphicData uri="http://schemas.openxmlformats.org/drawingml/2006/table">
            <a:tbl>
              <a:tblPr firstRow="1" firstCol="1" bandRow="1"/>
              <a:tblGrid>
                <a:gridCol w="2179040">
                  <a:extLst>
                    <a:ext uri="{9D8B030D-6E8A-4147-A177-3AD203B41FA5}">
                      <a16:colId xmlns:a16="http://schemas.microsoft.com/office/drawing/2014/main" val="1607557300"/>
                    </a:ext>
                  </a:extLst>
                </a:gridCol>
                <a:gridCol w="3202181">
                  <a:extLst>
                    <a:ext uri="{9D8B030D-6E8A-4147-A177-3AD203B41FA5}">
                      <a16:colId xmlns:a16="http://schemas.microsoft.com/office/drawing/2014/main" val="833336439"/>
                    </a:ext>
                  </a:extLst>
                </a:gridCol>
                <a:gridCol w="3282568">
                  <a:extLst>
                    <a:ext uri="{9D8B030D-6E8A-4147-A177-3AD203B41FA5}">
                      <a16:colId xmlns:a16="http://schemas.microsoft.com/office/drawing/2014/main" val="571711276"/>
                    </a:ext>
                  </a:extLst>
                </a:gridCol>
                <a:gridCol w="2103050">
                  <a:extLst>
                    <a:ext uri="{9D8B030D-6E8A-4147-A177-3AD203B41FA5}">
                      <a16:colId xmlns:a16="http://schemas.microsoft.com/office/drawing/2014/main" val="3618150107"/>
                    </a:ext>
                  </a:extLst>
                </a:gridCol>
              </a:tblGrid>
              <a:tr h="13923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 err="1">
                          <a:solidFill>
                            <a:srgbClr val="BF8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Cuộc</a:t>
                      </a:r>
                      <a:r>
                        <a:rPr lang="en-US" sz="2800" b="1" dirty="0">
                          <a:solidFill>
                            <a:srgbClr val="BF8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BF8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kháng</a:t>
                      </a:r>
                      <a:r>
                        <a:rPr lang="en-US" sz="2800" b="1" dirty="0">
                          <a:solidFill>
                            <a:srgbClr val="BF8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BF8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chiến</a:t>
                      </a:r>
                      <a:endParaRPr lang="vi-VN" sz="2400" dirty="0">
                        <a:solidFill>
                          <a:srgbClr val="BF8F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 err="1">
                          <a:solidFill>
                            <a:srgbClr val="BF8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Kế</a:t>
                      </a:r>
                      <a:r>
                        <a:rPr lang="en-US" sz="2800" b="1" dirty="0">
                          <a:solidFill>
                            <a:srgbClr val="BF8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BF8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hoạch</a:t>
                      </a:r>
                      <a:r>
                        <a:rPr lang="en-US" sz="2800" b="1" dirty="0">
                          <a:solidFill>
                            <a:srgbClr val="BF8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BF8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kháng</a:t>
                      </a:r>
                      <a:r>
                        <a:rPr lang="en-US" sz="2800" b="1" dirty="0">
                          <a:solidFill>
                            <a:srgbClr val="BF8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BF8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chiến</a:t>
                      </a:r>
                      <a:r>
                        <a:rPr lang="en-US" sz="2800" b="1" dirty="0">
                          <a:solidFill>
                            <a:srgbClr val="BF8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BF8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của</a:t>
                      </a:r>
                      <a:r>
                        <a:rPr lang="en-US" sz="2800" b="1" dirty="0">
                          <a:solidFill>
                            <a:srgbClr val="BF8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BF8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nhà</a:t>
                      </a:r>
                      <a:r>
                        <a:rPr lang="en-US" sz="2800" b="1" dirty="0">
                          <a:solidFill>
                            <a:srgbClr val="BF8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BF8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Trần</a:t>
                      </a:r>
                      <a:endParaRPr lang="vi-VN" sz="2400" dirty="0">
                        <a:solidFill>
                          <a:srgbClr val="BF8F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 err="1">
                          <a:solidFill>
                            <a:srgbClr val="BF8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Những</a:t>
                      </a:r>
                      <a:r>
                        <a:rPr lang="en-US" sz="2800" b="1" dirty="0">
                          <a:solidFill>
                            <a:srgbClr val="BF8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BF8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chiến</a:t>
                      </a:r>
                      <a:r>
                        <a:rPr lang="en-US" sz="2800" b="1" dirty="0">
                          <a:solidFill>
                            <a:srgbClr val="BF8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BF8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thắng</a:t>
                      </a:r>
                      <a:r>
                        <a:rPr lang="en-US" sz="2800" b="1" dirty="0">
                          <a:solidFill>
                            <a:srgbClr val="BF8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BF8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tiêu</a:t>
                      </a:r>
                      <a:r>
                        <a:rPr lang="en-US" sz="2800" b="1" dirty="0">
                          <a:solidFill>
                            <a:srgbClr val="BF8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BF8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biểu</a:t>
                      </a:r>
                      <a:endParaRPr lang="vi-VN" sz="2400" dirty="0">
                        <a:solidFill>
                          <a:srgbClr val="BF8F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 err="1">
                          <a:solidFill>
                            <a:srgbClr val="BF8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Kết</a:t>
                      </a:r>
                      <a:r>
                        <a:rPr lang="en-US" sz="2800" b="1" dirty="0">
                          <a:solidFill>
                            <a:srgbClr val="BF8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BF8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quả</a:t>
                      </a:r>
                      <a:endParaRPr lang="vi-VN" sz="2400" dirty="0">
                        <a:solidFill>
                          <a:srgbClr val="BF8F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033327"/>
                  </a:ext>
                </a:extLst>
              </a:tr>
              <a:tr h="65681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b="1">
                          <a:solidFill>
                            <a:srgbClr val="BF8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vi-VN" sz="1100">
                        <a:solidFill>
                          <a:srgbClr val="BF8F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solidFill>
                            <a:srgbClr val="BF8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vi-VN" sz="1100">
                        <a:solidFill>
                          <a:srgbClr val="BF8F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solidFill>
                            <a:srgbClr val="BF8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vi-VN" sz="1100">
                        <a:solidFill>
                          <a:srgbClr val="BF8F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solidFill>
                            <a:srgbClr val="BF8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vi-VN" sz="1100">
                        <a:solidFill>
                          <a:srgbClr val="BF8F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077771"/>
                  </a:ext>
                </a:extLst>
              </a:tr>
              <a:tr h="65681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b="1">
                          <a:solidFill>
                            <a:srgbClr val="BF8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vi-VN" sz="1100">
                        <a:solidFill>
                          <a:srgbClr val="BF8F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solidFill>
                            <a:srgbClr val="BF8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vi-VN" sz="1100">
                        <a:solidFill>
                          <a:srgbClr val="BF8F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solidFill>
                            <a:srgbClr val="BF8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vi-VN" sz="1100">
                        <a:solidFill>
                          <a:srgbClr val="BF8F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solidFill>
                            <a:srgbClr val="BF8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vi-VN" sz="1100">
                        <a:solidFill>
                          <a:srgbClr val="BF8F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6658120"/>
                  </a:ext>
                </a:extLst>
              </a:tr>
              <a:tr h="65681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b="1">
                          <a:solidFill>
                            <a:srgbClr val="BF8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vi-VN" sz="1100">
                        <a:solidFill>
                          <a:srgbClr val="BF8F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solidFill>
                            <a:srgbClr val="BF8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vi-VN" sz="1100">
                        <a:solidFill>
                          <a:srgbClr val="BF8F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solidFill>
                            <a:srgbClr val="BF8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vi-VN" sz="1100">
                        <a:solidFill>
                          <a:srgbClr val="BF8F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solidFill>
                            <a:srgbClr val="BF8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vi-VN" sz="1100">
                        <a:solidFill>
                          <a:srgbClr val="BF8F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960159"/>
                  </a:ext>
                </a:extLst>
              </a:tr>
              <a:tr h="65681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b="1" dirty="0">
                          <a:solidFill>
                            <a:srgbClr val="BF8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vi-VN" sz="1100" dirty="0">
                        <a:solidFill>
                          <a:srgbClr val="BF8F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solidFill>
                            <a:srgbClr val="BF8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vi-VN" sz="1100">
                        <a:solidFill>
                          <a:srgbClr val="BF8F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solidFill>
                            <a:srgbClr val="BF8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vi-VN" sz="1100">
                        <a:solidFill>
                          <a:srgbClr val="BF8F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>
                          <a:solidFill>
                            <a:srgbClr val="BF8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vi-VN" sz="1100" dirty="0">
                        <a:solidFill>
                          <a:srgbClr val="BF8F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52286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ketchLinesVTI">
  <a:themeElements>
    <a:clrScheme name="SketchLines">
      <a:dk1>
        <a:sysClr val="windowText" lastClr="000000"/>
      </a:dk1>
      <a:lt1>
        <a:sysClr val="window" lastClr="FFFFFF"/>
      </a:lt1>
      <a:dk2>
        <a:srgbClr val="564E4E"/>
      </a:dk2>
      <a:lt2>
        <a:srgbClr val="EEEBE2"/>
      </a:lt2>
      <a:accent1>
        <a:srgbClr val="E54837"/>
      </a:accent1>
      <a:accent2>
        <a:srgbClr val="947F53"/>
      </a:accent2>
      <a:accent3>
        <a:srgbClr val="BE8D64"/>
      </a:accent3>
      <a:accent4>
        <a:srgbClr val="E0C171"/>
      </a:accent4>
      <a:accent5>
        <a:srgbClr val="968572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58</TotalTime>
  <Words>721</Words>
  <Application>Microsoft Office PowerPoint</Application>
  <PresentationFormat>Widescreen</PresentationFormat>
  <Paragraphs>73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Meiryo</vt:lpstr>
      <vt:lpstr>#9Slide03 AllRoundGothic</vt:lpstr>
      <vt:lpstr>#9Slide03 Ample</vt:lpstr>
      <vt:lpstr>Archive</vt:lpstr>
      <vt:lpstr>Arial</vt:lpstr>
      <vt:lpstr>Calibri</vt:lpstr>
      <vt:lpstr>Corbel</vt:lpstr>
      <vt:lpstr>Playlist Script</vt:lpstr>
      <vt:lpstr>Poppins Bold</vt:lpstr>
      <vt:lpstr>Tahoma</vt:lpstr>
      <vt:lpstr>Times New Roman</vt:lpstr>
      <vt:lpstr>SketchLinesVTI</vt:lpstr>
      <vt:lpstr>PowerPoint Presentation</vt:lpstr>
      <vt:lpstr>PowerPoint Presentation</vt:lpstr>
      <vt:lpstr>PowerPoint Presentation</vt:lpstr>
      <vt:lpstr>1. Cuộc kháng chiến chống quân xâm lược Mông Cổ (1258) </vt:lpstr>
      <vt:lpstr>1. Cuộc kháng chiến chống quân xâm lược Mông Cổ (1258) </vt:lpstr>
      <vt:lpstr>PowerPoint Presentation</vt:lpstr>
      <vt:lpstr>1. Cuộc kháng chiến chống quân xâm lược Mông Cổ (1258) 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9Slide</cp:lastModifiedBy>
  <cp:revision>5</cp:revision>
  <dcterms:created xsi:type="dcterms:W3CDTF">2020-11-03T06:59:48Z</dcterms:created>
  <dcterms:modified xsi:type="dcterms:W3CDTF">2025-03-17T09:50:58Z</dcterms:modified>
  <cp:category>9Slide.vn</cp:category>
</cp:coreProperties>
</file>