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46"/>
  </p:notesMasterIdLst>
  <p:sldIdLst>
    <p:sldId id="256" r:id="rId2"/>
    <p:sldId id="258" r:id="rId3"/>
    <p:sldId id="259" r:id="rId4"/>
    <p:sldId id="262" r:id="rId5"/>
    <p:sldId id="350" r:id="rId6"/>
    <p:sldId id="351" r:id="rId7"/>
    <p:sldId id="409" r:id="rId8"/>
    <p:sldId id="383" r:id="rId9"/>
    <p:sldId id="384" r:id="rId10"/>
    <p:sldId id="263" r:id="rId11"/>
    <p:sldId id="385" r:id="rId12"/>
    <p:sldId id="410" r:id="rId13"/>
    <p:sldId id="267" r:id="rId14"/>
    <p:sldId id="390" r:id="rId15"/>
    <p:sldId id="411" r:id="rId16"/>
    <p:sldId id="391" r:id="rId17"/>
    <p:sldId id="412" r:id="rId18"/>
    <p:sldId id="413" r:id="rId19"/>
    <p:sldId id="414" r:id="rId20"/>
    <p:sldId id="415" r:id="rId21"/>
    <p:sldId id="416" r:id="rId22"/>
    <p:sldId id="392" r:id="rId23"/>
    <p:sldId id="417" r:id="rId24"/>
    <p:sldId id="418" r:id="rId25"/>
    <p:sldId id="419" r:id="rId26"/>
    <p:sldId id="420" r:id="rId27"/>
    <p:sldId id="421" r:id="rId28"/>
    <p:sldId id="422" r:id="rId29"/>
    <p:sldId id="395" r:id="rId30"/>
    <p:sldId id="423" r:id="rId31"/>
    <p:sldId id="424" r:id="rId32"/>
    <p:sldId id="425" r:id="rId33"/>
    <p:sldId id="363" r:id="rId34"/>
    <p:sldId id="426" r:id="rId35"/>
    <p:sldId id="427" r:id="rId36"/>
    <p:sldId id="428" r:id="rId37"/>
    <p:sldId id="330" r:id="rId38"/>
    <p:sldId id="376" r:id="rId39"/>
    <p:sldId id="378" r:id="rId40"/>
    <p:sldId id="380" r:id="rId41"/>
    <p:sldId id="381" r:id="rId42"/>
    <p:sldId id="382" r:id="rId43"/>
    <p:sldId id="372" r:id="rId44"/>
    <p:sldId id="349" r:id="rId45"/>
  </p:sldIdLst>
  <p:sldSz cx="9144000" cy="5143500" type="screen16x9"/>
  <p:notesSz cx="6858000" cy="9144000"/>
  <p:embeddedFontLst>
    <p:embeddedFont>
      <p:font typeface="Bellota Text" panose="020B0604020202020204" charset="0"/>
      <p:regular r:id="rId47"/>
      <p:bold r:id="rId48"/>
      <p:italic r:id="rId49"/>
      <p:boldItalic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Cambria Math" panose="02040503050406030204" pitchFamily="18" charset="0"/>
      <p:regular r:id="rId55"/>
    </p:embeddedFont>
    <p:embeddedFont>
      <p:font typeface="DM Sans" panose="020B0604020202020204" charset="0"/>
      <p:regular r:id="rId56"/>
      <p:bold r:id="rId57"/>
      <p:italic r:id="rId58"/>
      <p:boldItalic r:id="rId59"/>
    </p:embeddedFont>
    <p:embeddedFont>
      <p:font typeface="Maven Pro ExtraBold" panose="020B0604020202020204" charset="0"/>
      <p:bold r:id="rId60"/>
    </p:embeddedFont>
    <p:embeddedFont>
      <p:font typeface="Maven Pro SemiBold" panose="020B0604020202020204" charset="0"/>
      <p:regular r:id="rId61"/>
      <p:bold r:id="rId62"/>
    </p:embeddedFont>
    <p:embeddedFont>
      <p:font typeface="Montserrat" panose="020B0604020202020204" pitchFamily="2" charset="0"/>
      <p:regular r:id="rId63"/>
      <p:bold r:id="rId64"/>
      <p:italic r:id="rId65"/>
      <p:boldItalic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41014DA-D8E1-4862-B8B8-64587071ED91}">
  <a:tblStyle styleId="{141014DA-D8E1-4862-B8B8-64587071ED9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883" autoAdjust="0"/>
  </p:normalViewPr>
  <p:slideViewPr>
    <p:cSldViewPr snapToGrid="0">
      <p:cViewPr varScale="1">
        <p:scale>
          <a:sx n="95" d="100"/>
          <a:sy n="95" d="100"/>
        </p:scale>
        <p:origin x="46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63" Type="http://schemas.openxmlformats.org/officeDocument/2006/relationships/font" Target="fonts/font17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font" Target="fonts/font20.fntdata"/><Relationship Id="rId5" Type="http://schemas.openxmlformats.org/officeDocument/2006/relationships/slide" Target="slides/slide4.xml"/><Relationship Id="rId61" Type="http://schemas.openxmlformats.org/officeDocument/2006/relationships/font" Target="fonts/font1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4.fntdata"/><Relationship Id="rId5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69912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120c6853061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120c6853061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18230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120d190e1dd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120d190e1dd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8895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g120d190e1dd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9" name="Google Shape;1409;g120d190e1dd_0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35336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0" name="Google Shape;2350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1" name="Google Shape;2351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g120d190e1dd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9" name="Google Shape;1409;g120d190e1dd_0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83912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01995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g120d190e1dd_0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3" name="Google Shape;1363;g120d190e1dd_0_3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78974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6947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g120d190e1dd_0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3" name="Google Shape;1363;g120d190e1dd_0_3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76464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02280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g120d190e1dd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9" name="Google Shape;1409;g120d190e1dd_0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9033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88967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74451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99325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120d190e1dd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120d190e1dd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78667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g120d190e1dd_0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3" name="Google Shape;1363;g120d190e1dd_0_3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27796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g120d190e1dd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9" name="Google Shape;1409;g120d190e1dd_0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03137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78975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21620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120d190e1dd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120d190e1dd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89855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07265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120d190e1dd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120d190e1dd_0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3063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g120d190e1d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0" name="Google Shape;1280;g120d190e1d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65281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96599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85757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66351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120d190e1dd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120d190e1dd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86773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27323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30523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g120d190e1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2" name="Google Shape;1262;g120d190e1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16787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trực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ô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8916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Tích</a:t>
            </a:r>
            <a:r>
              <a:rPr lang="en-US" baseline="0"/>
              <a:t> trực tiếp vào ô đáp án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43649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Tích</a:t>
            </a:r>
            <a:r>
              <a:rPr lang="en-US" baseline="0"/>
              <a:t> trực tiếp vào ô đáp án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43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120d190e1dd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120d190e1dd_0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4929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Tích</a:t>
            </a:r>
            <a:r>
              <a:rPr lang="en-US" baseline="0"/>
              <a:t> trực tiếp vào ô đáp án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2035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g120d190e1dd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8" name="Google Shape;1578;g120d190e1dd_0_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66387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g120d190e1d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0" name="Google Shape;1280;g120d190e1d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6924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120d190e1dd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120d190e1dd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1167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120d190e1dd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120d190e1dd_0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384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120d190e1dd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120d190e1dd_0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6332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g120d190e1dd_0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3" name="Google Shape;1363;g120d190e1dd_0_3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95669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g120d190e1dd_0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3" name="Google Shape;1363;g120d190e1dd_0_3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7522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550593" y="412645"/>
            <a:ext cx="8043879" cy="4318941"/>
            <a:chOff x="372900" y="317225"/>
            <a:chExt cx="8399164" cy="4509701"/>
          </a:xfrm>
        </p:grpSpPr>
        <p:sp>
          <p:nvSpPr>
            <p:cNvPr id="11" name="Google Shape;11;p2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13" name="Google Shape;13;p2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2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5" name="Google Shape;45;p2"/>
          <p:cNvSpPr txBox="1">
            <a:spLocks noGrp="1"/>
          </p:cNvSpPr>
          <p:nvPr>
            <p:ph type="ctrTitle"/>
          </p:nvPr>
        </p:nvSpPr>
        <p:spPr>
          <a:xfrm>
            <a:off x="1977225" y="1668000"/>
            <a:ext cx="5190600" cy="15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1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2"/>
          <p:cNvSpPr txBox="1">
            <a:spLocks noGrp="1"/>
          </p:cNvSpPr>
          <p:nvPr>
            <p:ph type="subTitle" idx="1"/>
          </p:nvPr>
        </p:nvSpPr>
        <p:spPr>
          <a:xfrm>
            <a:off x="2393213" y="3411900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47" name="Google Shape;47;p2"/>
          <p:cNvPicPr preferRelativeResize="0"/>
          <p:nvPr/>
        </p:nvPicPr>
        <p:blipFill rotWithShape="1">
          <a:blip r:embed="rId3">
            <a:alphaModFix/>
          </a:blip>
          <a:srcRect t="23075" r="88584" b="62117"/>
          <a:stretch/>
        </p:blipFill>
        <p:spPr>
          <a:xfrm>
            <a:off x="6301825" y="439240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2"/>
          <p:cNvPicPr preferRelativeResize="0"/>
          <p:nvPr/>
        </p:nvPicPr>
        <p:blipFill rotWithShape="1">
          <a:blip r:embed="rId3">
            <a:alphaModFix/>
          </a:blip>
          <a:srcRect l="9958" t="40088" r="80549" b="45104"/>
          <a:stretch/>
        </p:blipFill>
        <p:spPr>
          <a:xfrm>
            <a:off x="771175" y="21582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2"/>
          <p:cNvPicPr preferRelativeResize="0"/>
          <p:nvPr/>
        </p:nvPicPr>
        <p:blipFill rotWithShape="1">
          <a:blip r:embed="rId3">
            <a:alphaModFix/>
          </a:blip>
          <a:srcRect t="23075" r="88584" b="62117"/>
          <a:stretch/>
        </p:blipFill>
        <p:spPr>
          <a:xfrm>
            <a:off x="2131600" y="92825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2"/>
          <p:cNvPicPr preferRelativeResize="0"/>
          <p:nvPr/>
        </p:nvPicPr>
        <p:blipFill rotWithShape="1">
          <a:blip r:embed="rId3">
            <a:alphaModFix/>
          </a:blip>
          <a:srcRect l="88584" t="31186" b="55558"/>
          <a:stretch/>
        </p:blipFill>
        <p:spPr>
          <a:xfrm>
            <a:off x="8209150" y="2026199"/>
            <a:ext cx="261627" cy="303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9" name="Google Shape;1159;p28"/>
          <p:cNvGrpSpPr/>
          <p:nvPr/>
        </p:nvGrpSpPr>
        <p:grpSpPr>
          <a:xfrm>
            <a:off x="372900" y="317225"/>
            <a:ext cx="8399164" cy="4509701"/>
            <a:chOff x="372900" y="317225"/>
            <a:chExt cx="8399164" cy="4509701"/>
          </a:xfrm>
        </p:grpSpPr>
        <p:sp>
          <p:nvSpPr>
            <p:cNvPr id="1160" name="Google Shape;1160;p28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1" name="Google Shape;1161;p28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1162" name="Google Shape;1162;p28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3" name="Google Shape;1163;p28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4" name="Google Shape;1164;p28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5" name="Google Shape;1165;p28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6" name="Google Shape;1166;p28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7" name="Google Shape;1167;p28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8" name="Google Shape;1168;p28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9" name="Google Shape;1169;p28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0" name="Google Shape;1170;p28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1" name="Google Shape;1171;p28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2" name="Google Shape;1172;p28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3" name="Google Shape;1173;p28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4" name="Google Shape;1174;p28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5" name="Google Shape;1175;p28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6" name="Google Shape;1176;p28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7" name="Google Shape;1177;p28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8" name="Google Shape;1178;p28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9" name="Google Shape;1179;p28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0" name="Google Shape;1180;p28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1" name="Google Shape;1181;p28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2" name="Google Shape;1182;p28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3" name="Google Shape;1183;p28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4" name="Google Shape;1184;p28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5" name="Google Shape;1185;p28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6" name="Google Shape;1186;p28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7" name="Google Shape;1187;p28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8" name="Google Shape;1188;p28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9" name="Google Shape;1189;p28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0" name="Google Shape;1190;p28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1" name="Google Shape;1191;p28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2" name="Google Shape;1192;p28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3" name="Google Shape;1193;p28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5" name="Google Shape;1195;p29"/>
          <p:cNvGrpSpPr/>
          <p:nvPr/>
        </p:nvGrpSpPr>
        <p:grpSpPr>
          <a:xfrm>
            <a:off x="156375" y="126593"/>
            <a:ext cx="8887995" cy="4890320"/>
            <a:chOff x="372900" y="317225"/>
            <a:chExt cx="8399164" cy="4509701"/>
          </a:xfrm>
        </p:grpSpPr>
        <p:sp>
          <p:nvSpPr>
            <p:cNvPr id="1196" name="Google Shape;1196;p29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7" name="Google Shape;1197;p29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1198" name="Google Shape;1198;p29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9" name="Google Shape;1199;p29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0" name="Google Shape;1200;p29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1" name="Google Shape;1201;p29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2" name="Google Shape;1202;p29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3" name="Google Shape;1203;p29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4" name="Google Shape;1204;p29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5" name="Google Shape;1205;p29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6" name="Google Shape;1206;p29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7" name="Google Shape;1207;p29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8" name="Google Shape;1208;p29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9" name="Google Shape;1209;p29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0" name="Google Shape;1210;p29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1" name="Google Shape;1211;p29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2" name="Google Shape;1212;p29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3" name="Google Shape;1213;p29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4" name="Google Shape;1214;p29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5" name="Google Shape;1215;p29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6" name="Google Shape;1216;p29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7" name="Google Shape;1217;p29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8" name="Google Shape;1218;p29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9" name="Google Shape;1219;p29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0" name="Google Shape;1220;p29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1" name="Google Shape;1221;p29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2" name="Google Shape;1222;p29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3" name="Google Shape;1223;p29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4" name="Google Shape;1224;p29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5" name="Google Shape;1225;p29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6" name="Google Shape;1226;p29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7" name="Google Shape;1227;p29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8" name="Google Shape;1228;p29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9" name="Google Shape;1229;p29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pic>
        <p:nvPicPr>
          <p:cNvPr id="1230" name="Google Shape;1230;p29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237250" y="458729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1" name="Google Shape;1231;p29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413600" y="40988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2" name="Google Shape;1232;p29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29650" y="4674350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3" name="Google Shape;1233;p29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548025" y="677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4" name="Google Shape;1234;p29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8453225" y="11075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5" name="Google Shape;1235;p29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714850" y="1606375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" name="Google Shape;744;p18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p18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18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7" name="Google Shape;747;p18"/>
          <p:cNvSpPr txBox="1">
            <a:spLocks noGrp="1"/>
          </p:cNvSpPr>
          <p:nvPr>
            <p:ph type="subTitle" idx="1"/>
          </p:nvPr>
        </p:nvSpPr>
        <p:spPr>
          <a:xfrm>
            <a:off x="4923075" y="2931557"/>
            <a:ext cx="2640000" cy="12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8" name="Google Shape;748;p18"/>
          <p:cNvSpPr txBox="1">
            <a:spLocks noGrp="1"/>
          </p:cNvSpPr>
          <p:nvPr>
            <p:ph type="subTitle" idx="2"/>
          </p:nvPr>
        </p:nvSpPr>
        <p:spPr>
          <a:xfrm>
            <a:off x="1580900" y="2931557"/>
            <a:ext cx="2640000" cy="12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18"/>
          <p:cNvSpPr txBox="1">
            <a:spLocks noGrp="1"/>
          </p:cNvSpPr>
          <p:nvPr>
            <p:ph type="subTitle" idx="3"/>
          </p:nvPr>
        </p:nvSpPr>
        <p:spPr>
          <a:xfrm>
            <a:off x="1580911" y="2448856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50" name="Google Shape;750;p18"/>
          <p:cNvSpPr txBox="1">
            <a:spLocks noGrp="1"/>
          </p:cNvSpPr>
          <p:nvPr>
            <p:ph type="subTitle" idx="4"/>
          </p:nvPr>
        </p:nvSpPr>
        <p:spPr>
          <a:xfrm>
            <a:off x="4923089" y="2448856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751" name="Google Shape;751;p18"/>
          <p:cNvGrpSpPr/>
          <p:nvPr/>
        </p:nvGrpSpPr>
        <p:grpSpPr>
          <a:xfrm>
            <a:off x="156927" y="431950"/>
            <a:ext cx="8849744" cy="4554535"/>
            <a:chOff x="156927" y="431950"/>
            <a:chExt cx="8849744" cy="4554535"/>
          </a:xfrm>
        </p:grpSpPr>
        <p:sp>
          <p:nvSpPr>
            <p:cNvPr id="752" name="Google Shape;752;p18"/>
            <p:cNvSpPr/>
            <p:nvPr/>
          </p:nvSpPr>
          <p:spPr>
            <a:xfrm>
              <a:off x="8557800" y="431950"/>
              <a:ext cx="215100" cy="215100"/>
            </a:xfrm>
            <a:prstGeom prst="mathPl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8"/>
            <p:cNvSpPr/>
            <p:nvPr/>
          </p:nvSpPr>
          <p:spPr>
            <a:xfrm>
              <a:off x="375348" y="4076225"/>
              <a:ext cx="246300" cy="2463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4" name="Google Shape;754;p18"/>
            <p:cNvGrpSpPr/>
            <p:nvPr/>
          </p:nvGrpSpPr>
          <p:grpSpPr>
            <a:xfrm>
              <a:off x="8430780" y="1282748"/>
              <a:ext cx="512999" cy="464993"/>
              <a:chOff x="5752459" y="1744741"/>
              <a:chExt cx="577117" cy="523110"/>
            </a:xfrm>
          </p:grpSpPr>
          <p:sp>
            <p:nvSpPr>
              <p:cNvPr id="755" name="Google Shape;755;p18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18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57" name="Google Shape;757;p18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758" name="Google Shape;758;p18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9" name="Google Shape;759;p18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0" name="Google Shape;760;p18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1" name="Google Shape;761;p18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62" name="Google Shape;762;p18"/>
            <p:cNvGrpSpPr/>
            <p:nvPr/>
          </p:nvGrpSpPr>
          <p:grpSpPr>
            <a:xfrm>
              <a:off x="224851" y="4076228"/>
              <a:ext cx="784356" cy="596793"/>
              <a:chOff x="3321334" y="1134860"/>
              <a:chExt cx="739958" cy="563012"/>
            </a:xfrm>
          </p:grpSpPr>
          <p:sp>
            <p:nvSpPr>
              <p:cNvPr id="763" name="Google Shape;763;p18"/>
              <p:cNvSpPr/>
              <p:nvPr/>
            </p:nvSpPr>
            <p:spPr>
              <a:xfrm>
                <a:off x="3321334" y="1134860"/>
                <a:ext cx="739801" cy="563012"/>
              </a:xfrm>
              <a:custGeom>
                <a:avLst/>
                <a:gdLst/>
                <a:ahLst/>
                <a:cxnLst/>
                <a:rect l="l" t="t" r="r" b="b"/>
                <a:pathLst>
                  <a:path w="33201" h="25267" extrusionOk="0">
                    <a:moveTo>
                      <a:pt x="29797" y="1"/>
                    </a:moveTo>
                    <a:lnTo>
                      <a:pt x="1" y="20260"/>
                    </a:lnTo>
                    <a:lnTo>
                      <a:pt x="3405" y="25266"/>
                    </a:lnTo>
                    <a:lnTo>
                      <a:pt x="33201" y="5007"/>
                    </a:lnTo>
                    <a:lnTo>
                      <a:pt x="2979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18"/>
              <p:cNvSpPr/>
              <p:nvPr/>
            </p:nvSpPr>
            <p:spPr>
              <a:xfrm>
                <a:off x="3385865" y="1229451"/>
                <a:ext cx="675427" cy="468267"/>
              </a:xfrm>
              <a:custGeom>
                <a:avLst/>
                <a:gdLst/>
                <a:ahLst/>
                <a:cxnLst/>
                <a:rect l="l" t="t" r="r" b="b"/>
                <a:pathLst>
                  <a:path w="30312" h="21015" extrusionOk="0">
                    <a:moveTo>
                      <a:pt x="29797" y="0"/>
                    </a:moveTo>
                    <a:lnTo>
                      <a:pt x="0" y="20259"/>
                    </a:lnTo>
                    <a:lnTo>
                      <a:pt x="515" y="21015"/>
                    </a:lnTo>
                    <a:lnTo>
                      <a:pt x="30311" y="756"/>
                    </a:lnTo>
                    <a:lnTo>
                      <a:pt x="2979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5" name="Google Shape;765;p18"/>
              <p:cNvGrpSpPr/>
              <p:nvPr/>
            </p:nvGrpSpPr>
            <p:grpSpPr>
              <a:xfrm>
                <a:off x="3401954" y="1228537"/>
                <a:ext cx="641456" cy="452252"/>
                <a:chOff x="3401954" y="1228537"/>
                <a:chExt cx="641456" cy="452252"/>
              </a:xfrm>
            </p:grpSpPr>
            <p:sp>
              <p:nvSpPr>
                <p:cNvPr id="766" name="Google Shape;766;p18"/>
                <p:cNvSpPr/>
                <p:nvPr/>
              </p:nvSpPr>
              <p:spPr>
                <a:xfrm>
                  <a:off x="3403046" y="1650061"/>
                  <a:ext cx="20344" cy="29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1" extrusionOk="0">
                      <a:moveTo>
                        <a:pt x="0" y="0"/>
                      </a:moveTo>
                      <a:lnTo>
                        <a:pt x="912" y="134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18"/>
                <p:cNvSpPr/>
                <p:nvPr/>
              </p:nvSpPr>
              <p:spPr>
                <a:xfrm>
                  <a:off x="3401954" y="1649215"/>
                  <a:ext cx="22773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417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912" y="1417"/>
                      </a:lnTo>
                      <a:lnTo>
                        <a:pt x="1022" y="1342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18"/>
                <p:cNvSpPr/>
                <p:nvPr/>
              </p:nvSpPr>
              <p:spPr>
                <a:xfrm>
                  <a:off x="3425663" y="1650061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18"/>
                <p:cNvSpPr/>
                <p:nvPr/>
              </p:nvSpPr>
              <p:spPr>
                <a:xfrm>
                  <a:off x="3424415" y="1649326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1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18"/>
                <p:cNvSpPr/>
                <p:nvPr/>
              </p:nvSpPr>
              <p:spPr>
                <a:xfrm>
                  <a:off x="3441127" y="1639544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18"/>
                <p:cNvSpPr/>
                <p:nvPr/>
              </p:nvSpPr>
              <p:spPr>
                <a:xfrm>
                  <a:off x="3440035" y="1638719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6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18"/>
                <p:cNvSpPr/>
                <p:nvPr/>
              </p:nvSpPr>
              <p:spPr>
                <a:xfrm>
                  <a:off x="3456591" y="1629026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1" y="0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18"/>
                <p:cNvSpPr/>
                <p:nvPr/>
              </p:nvSpPr>
              <p:spPr>
                <a:xfrm>
                  <a:off x="3455477" y="1628202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18"/>
                <p:cNvSpPr/>
                <p:nvPr/>
              </p:nvSpPr>
              <p:spPr>
                <a:xfrm>
                  <a:off x="3472056" y="1618531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1" y="0"/>
                      </a:moveTo>
                      <a:lnTo>
                        <a:pt x="591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18"/>
                <p:cNvSpPr/>
                <p:nvPr/>
              </p:nvSpPr>
              <p:spPr>
                <a:xfrm>
                  <a:off x="3470964" y="1617729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1" y="76"/>
                      </a:lnTo>
                      <a:lnTo>
                        <a:pt x="590" y="943"/>
                      </a:lnTo>
                      <a:lnTo>
                        <a:pt x="700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18"/>
                <p:cNvSpPr/>
                <p:nvPr/>
              </p:nvSpPr>
              <p:spPr>
                <a:xfrm>
                  <a:off x="3480367" y="1597474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18"/>
                <p:cNvSpPr/>
                <p:nvPr/>
              </p:nvSpPr>
              <p:spPr>
                <a:xfrm>
                  <a:off x="3479275" y="1596672"/>
                  <a:ext cx="22795" cy="31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6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2" y="1341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18"/>
                <p:cNvSpPr/>
                <p:nvPr/>
              </p:nvSpPr>
              <p:spPr>
                <a:xfrm>
                  <a:off x="3502984" y="1597496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18"/>
                <p:cNvSpPr/>
                <p:nvPr/>
              </p:nvSpPr>
              <p:spPr>
                <a:xfrm>
                  <a:off x="3501870" y="1596672"/>
                  <a:ext cx="15665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4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4"/>
                      </a:lnTo>
                      <a:lnTo>
                        <a:pt x="702" y="868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0" name="Google Shape;780;p18"/>
                <p:cNvSpPr/>
                <p:nvPr/>
              </p:nvSpPr>
              <p:spPr>
                <a:xfrm>
                  <a:off x="3518471" y="1586979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0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1" name="Google Shape;781;p18"/>
                <p:cNvSpPr/>
                <p:nvPr/>
              </p:nvSpPr>
              <p:spPr>
                <a:xfrm>
                  <a:off x="3517201" y="1586021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0" y="943"/>
                      </a:lnTo>
                      <a:lnTo>
                        <a:pt x="701" y="868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2" name="Google Shape;782;p18"/>
                <p:cNvSpPr/>
                <p:nvPr/>
              </p:nvSpPr>
              <p:spPr>
                <a:xfrm>
                  <a:off x="3533935" y="1576439"/>
                  <a:ext cx="13169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0" extrusionOk="0">
                      <a:moveTo>
                        <a:pt x="0" y="0"/>
                      </a:moveTo>
                      <a:lnTo>
                        <a:pt x="591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3" name="Google Shape;783;p18"/>
                <p:cNvSpPr/>
                <p:nvPr/>
              </p:nvSpPr>
              <p:spPr>
                <a:xfrm>
                  <a:off x="3532799" y="1575659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2"/>
                      </a:lnTo>
                      <a:lnTo>
                        <a:pt x="701" y="867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4" name="Google Shape;784;p18"/>
                <p:cNvSpPr/>
                <p:nvPr/>
              </p:nvSpPr>
              <p:spPr>
                <a:xfrm>
                  <a:off x="3549399" y="1565944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0" y="1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5" name="Google Shape;785;p18"/>
                <p:cNvSpPr/>
                <p:nvPr/>
              </p:nvSpPr>
              <p:spPr>
                <a:xfrm>
                  <a:off x="3548307" y="1565142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0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6" name="Google Shape;786;p18"/>
                <p:cNvSpPr/>
                <p:nvPr/>
              </p:nvSpPr>
              <p:spPr>
                <a:xfrm>
                  <a:off x="3557711" y="1544887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1" y="1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7" name="Google Shape;787;p18"/>
                <p:cNvSpPr/>
                <p:nvPr/>
              </p:nvSpPr>
              <p:spPr>
                <a:xfrm>
                  <a:off x="3556597" y="1544062"/>
                  <a:ext cx="22795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7" extrusionOk="0">
                      <a:moveTo>
                        <a:pt x="111" y="0"/>
                      </a:moveTo>
                      <a:lnTo>
                        <a:pt x="1" y="75"/>
                      </a:lnTo>
                      <a:lnTo>
                        <a:pt x="913" y="1416"/>
                      </a:lnTo>
                      <a:lnTo>
                        <a:pt x="1023" y="1341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8" name="Google Shape;788;p18"/>
                <p:cNvSpPr/>
                <p:nvPr/>
              </p:nvSpPr>
              <p:spPr>
                <a:xfrm>
                  <a:off x="3580328" y="154490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0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9" name="Google Shape;789;p18"/>
                <p:cNvSpPr/>
                <p:nvPr/>
              </p:nvSpPr>
              <p:spPr>
                <a:xfrm>
                  <a:off x="3579236" y="1544084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0" name="Google Shape;790;p18"/>
                <p:cNvSpPr/>
                <p:nvPr/>
              </p:nvSpPr>
              <p:spPr>
                <a:xfrm>
                  <a:off x="3595792" y="1534369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0" y="1"/>
                      </a:moveTo>
                      <a:lnTo>
                        <a:pt x="592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1" name="Google Shape;791;p18"/>
                <p:cNvSpPr/>
                <p:nvPr/>
              </p:nvSpPr>
              <p:spPr>
                <a:xfrm>
                  <a:off x="3594700" y="1533545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1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2" name="Google Shape;792;p18"/>
                <p:cNvSpPr/>
                <p:nvPr/>
              </p:nvSpPr>
              <p:spPr>
                <a:xfrm>
                  <a:off x="3611256" y="1523852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0" y="1"/>
                      </a:moveTo>
                      <a:lnTo>
                        <a:pt x="592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3" name="Google Shape;793;p18"/>
                <p:cNvSpPr/>
                <p:nvPr/>
              </p:nvSpPr>
              <p:spPr>
                <a:xfrm>
                  <a:off x="3610165" y="1523049"/>
                  <a:ext cx="15598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43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2"/>
                      </a:lnTo>
                      <a:lnTo>
                        <a:pt x="700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4" name="Google Shape;794;p18"/>
                <p:cNvSpPr/>
                <p:nvPr/>
              </p:nvSpPr>
              <p:spPr>
                <a:xfrm>
                  <a:off x="3626721" y="1513356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0" y="1"/>
                      </a:moveTo>
                      <a:lnTo>
                        <a:pt x="592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5" name="Google Shape;795;p18"/>
                <p:cNvSpPr/>
                <p:nvPr/>
              </p:nvSpPr>
              <p:spPr>
                <a:xfrm>
                  <a:off x="3625651" y="1512532"/>
                  <a:ext cx="15620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5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6" name="Google Shape;796;p18"/>
                <p:cNvSpPr/>
                <p:nvPr/>
              </p:nvSpPr>
              <p:spPr>
                <a:xfrm>
                  <a:off x="3635054" y="1492299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0" y="1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7" name="Google Shape;797;p18"/>
                <p:cNvSpPr/>
                <p:nvPr/>
              </p:nvSpPr>
              <p:spPr>
                <a:xfrm>
                  <a:off x="3633762" y="1491363"/>
                  <a:ext cx="22795" cy="31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6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2" y="1341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8" name="Google Shape;798;p18"/>
                <p:cNvSpPr/>
                <p:nvPr/>
              </p:nvSpPr>
              <p:spPr>
                <a:xfrm>
                  <a:off x="3657694" y="1492321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1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9" name="Google Shape;799;p18"/>
                <p:cNvSpPr/>
                <p:nvPr/>
              </p:nvSpPr>
              <p:spPr>
                <a:xfrm>
                  <a:off x="3656446" y="1491608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1" y="945"/>
                      </a:lnTo>
                      <a:lnTo>
                        <a:pt x="702" y="869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0" name="Google Shape;800;p18"/>
                <p:cNvSpPr/>
                <p:nvPr/>
              </p:nvSpPr>
              <p:spPr>
                <a:xfrm>
                  <a:off x="3673158" y="1481804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1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1" name="Google Shape;801;p18"/>
                <p:cNvSpPr/>
                <p:nvPr/>
              </p:nvSpPr>
              <p:spPr>
                <a:xfrm>
                  <a:off x="3672044" y="1480935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0" y="0"/>
                      </a:moveTo>
                      <a:lnTo>
                        <a:pt x="1" y="75"/>
                      </a:lnTo>
                      <a:lnTo>
                        <a:pt x="591" y="944"/>
                      </a:lnTo>
                      <a:lnTo>
                        <a:pt x="702" y="87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2" name="Google Shape;802;p18"/>
                <p:cNvSpPr/>
                <p:nvPr/>
              </p:nvSpPr>
              <p:spPr>
                <a:xfrm>
                  <a:off x="3688622" y="1471264"/>
                  <a:ext cx="13169" cy="19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1" extrusionOk="0">
                      <a:moveTo>
                        <a:pt x="1" y="1"/>
                      </a:moveTo>
                      <a:lnTo>
                        <a:pt x="590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3" name="Google Shape;803;p18"/>
                <p:cNvSpPr/>
                <p:nvPr/>
              </p:nvSpPr>
              <p:spPr>
                <a:xfrm>
                  <a:off x="3687508" y="1470417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1" y="0"/>
                      </a:moveTo>
                      <a:lnTo>
                        <a:pt x="1" y="76"/>
                      </a:lnTo>
                      <a:lnTo>
                        <a:pt x="591" y="944"/>
                      </a:lnTo>
                      <a:lnTo>
                        <a:pt x="701" y="870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4" name="Google Shape;804;p18"/>
                <p:cNvSpPr/>
                <p:nvPr/>
              </p:nvSpPr>
              <p:spPr>
                <a:xfrm>
                  <a:off x="3704087" y="1460791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5" name="Google Shape;805;p18"/>
                <p:cNvSpPr/>
                <p:nvPr/>
              </p:nvSpPr>
              <p:spPr>
                <a:xfrm>
                  <a:off x="3702973" y="1459967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1" y="1"/>
                      </a:moveTo>
                      <a:lnTo>
                        <a:pt x="1" y="75"/>
                      </a:lnTo>
                      <a:lnTo>
                        <a:pt x="590" y="942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6" name="Google Shape;806;p18"/>
                <p:cNvSpPr/>
                <p:nvPr/>
              </p:nvSpPr>
              <p:spPr>
                <a:xfrm>
                  <a:off x="3712376" y="1439734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0" y="0"/>
                      </a:moveTo>
                      <a:lnTo>
                        <a:pt x="912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7" name="Google Shape;807;p18"/>
                <p:cNvSpPr/>
                <p:nvPr/>
              </p:nvSpPr>
              <p:spPr>
                <a:xfrm>
                  <a:off x="3711262" y="1438887"/>
                  <a:ext cx="22817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7" extrusionOk="0">
                      <a:moveTo>
                        <a:pt x="111" y="1"/>
                      </a:moveTo>
                      <a:lnTo>
                        <a:pt x="0" y="75"/>
                      </a:lnTo>
                      <a:lnTo>
                        <a:pt x="912" y="1417"/>
                      </a:lnTo>
                      <a:lnTo>
                        <a:pt x="1023" y="1342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8" name="Google Shape;808;p18"/>
                <p:cNvSpPr/>
                <p:nvPr/>
              </p:nvSpPr>
              <p:spPr>
                <a:xfrm>
                  <a:off x="3735015" y="1439756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9" name="Google Shape;809;p18"/>
                <p:cNvSpPr/>
                <p:nvPr/>
              </p:nvSpPr>
              <p:spPr>
                <a:xfrm>
                  <a:off x="3733901" y="1438909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1"/>
                      </a:moveTo>
                      <a:lnTo>
                        <a:pt x="1" y="75"/>
                      </a:lnTo>
                      <a:lnTo>
                        <a:pt x="591" y="945"/>
                      </a:lnTo>
                      <a:lnTo>
                        <a:pt x="702" y="869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0" name="Google Shape;810;p18"/>
                <p:cNvSpPr/>
                <p:nvPr/>
              </p:nvSpPr>
              <p:spPr>
                <a:xfrm>
                  <a:off x="3750480" y="142923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1" name="Google Shape;811;p18"/>
                <p:cNvSpPr/>
                <p:nvPr/>
              </p:nvSpPr>
              <p:spPr>
                <a:xfrm>
                  <a:off x="3749365" y="1428392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7"/>
                      </a:lnTo>
                      <a:lnTo>
                        <a:pt x="590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2" name="Google Shape;812;p18"/>
                <p:cNvSpPr/>
                <p:nvPr/>
              </p:nvSpPr>
              <p:spPr>
                <a:xfrm>
                  <a:off x="3765966" y="1418721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0"/>
                      </a:moveTo>
                      <a:lnTo>
                        <a:pt x="589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3" name="Google Shape;813;p18"/>
                <p:cNvSpPr/>
                <p:nvPr/>
              </p:nvSpPr>
              <p:spPr>
                <a:xfrm>
                  <a:off x="3764830" y="1417852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5"/>
                      </a:lnTo>
                      <a:lnTo>
                        <a:pt x="590" y="944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4" name="Google Shape;814;p18"/>
                <p:cNvSpPr/>
                <p:nvPr/>
              </p:nvSpPr>
              <p:spPr>
                <a:xfrm>
                  <a:off x="3781430" y="1408204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89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5" name="Google Shape;815;p18"/>
                <p:cNvSpPr/>
                <p:nvPr/>
              </p:nvSpPr>
              <p:spPr>
                <a:xfrm>
                  <a:off x="3780116" y="1407245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1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6" name="Google Shape;816;p18"/>
                <p:cNvSpPr/>
                <p:nvPr/>
              </p:nvSpPr>
              <p:spPr>
                <a:xfrm>
                  <a:off x="3789697" y="1387146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3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7" name="Google Shape;817;p18"/>
                <p:cNvSpPr/>
                <p:nvPr/>
              </p:nvSpPr>
              <p:spPr>
                <a:xfrm>
                  <a:off x="3788606" y="1386277"/>
                  <a:ext cx="22817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7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912" y="1417"/>
                      </a:lnTo>
                      <a:lnTo>
                        <a:pt x="1023" y="1342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8" name="Google Shape;818;p18"/>
                <p:cNvSpPr/>
                <p:nvPr/>
              </p:nvSpPr>
              <p:spPr>
                <a:xfrm>
                  <a:off x="3812359" y="1387169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9" name="Google Shape;819;p18"/>
                <p:cNvSpPr/>
                <p:nvPr/>
              </p:nvSpPr>
              <p:spPr>
                <a:xfrm>
                  <a:off x="3811223" y="1386322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591" y="945"/>
                      </a:lnTo>
                      <a:lnTo>
                        <a:pt x="703" y="870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0" name="Google Shape;820;p18"/>
                <p:cNvSpPr/>
                <p:nvPr/>
              </p:nvSpPr>
              <p:spPr>
                <a:xfrm>
                  <a:off x="3827823" y="1376629"/>
                  <a:ext cx="13147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70" extrusionOk="0">
                      <a:moveTo>
                        <a:pt x="0" y="0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1" name="Google Shape;821;p18"/>
                <p:cNvSpPr/>
                <p:nvPr/>
              </p:nvSpPr>
              <p:spPr>
                <a:xfrm>
                  <a:off x="3826709" y="1375760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1" y="944"/>
                      </a:lnTo>
                      <a:lnTo>
                        <a:pt x="701" y="868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2" name="Google Shape;822;p18"/>
                <p:cNvSpPr/>
                <p:nvPr/>
              </p:nvSpPr>
              <p:spPr>
                <a:xfrm>
                  <a:off x="3843288" y="1366134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3" name="Google Shape;823;p18"/>
                <p:cNvSpPr/>
                <p:nvPr/>
              </p:nvSpPr>
              <p:spPr>
                <a:xfrm>
                  <a:off x="3842173" y="1365309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7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4" name="Google Shape;824;p18"/>
                <p:cNvSpPr/>
                <p:nvPr/>
              </p:nvSpPr>
              <p:spPr>
                <a:xfrm>
                  <a:off x="3858752" y="1355616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5" name="Google Shape;825;p18"/>
                <p:cNvSpPr/>
                <p:nvPr/>
              </p:nvSpPr>
              <p:spPr>
                <a:xfrm>
                  <a:off x="3857638" y="1354747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1" y="1"/>
                      </a:moveTo>
                      <a:lnTo>
                        <a:pt x="0" y="77"/>
                      </a:lnTo>
                      <a:lnTo>
                        <a:pt x="591" y="945"/>
                      </a:lnTo>
                      <a:lnTo>
                        <a:pt x="702" y="870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6" name="Google Shape;826;p18"/>
                <p:cNvSpPr/>
                <p:nvPr/>
              </p:nvSpPr>
              <p:spPr>
                <a:xfrm>
                  <a:off x="3867019" y="1334559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3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7" name="Google Shape;827;p18"/>
                <p:cNvSpPr/>
                <p:nvPr/>
              </p:nvSpPr>
              <p:spPr>
                <a:xfrm>
                  <a:off x="3865927" y="1333734"/>
                  <a:ext cx="22817" cy="31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8" extrusionOk="0">
                      <a:moveTo>
                        <a:pt x="112" y="0"/>
                      </a:moveTo>
                      <a:lnTo>
                        <a:pt x="1" y="76"/>
                      </a:lnTo>
                      <a:lnTo>
                        <a:pt x="913" y="1417"/>
                      </a:lnTo>
                      <a:lnTo>
                        <a:pt x="1024" y="1342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8" name="Google Shape;828;p18"/>
                <p:cNvSpPr/>
                <p:nvPr/>
              </p:nvSpPr>
              <p:spPr>
                <a:xfrm>
                  <a:off x="3889680" y="1334581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9" name="Google Shape;829;p18"/>
                <p:cNvSpPr/>
                <p:nvPr/>
              </p:nvSpPr>
              <p:spPr>
                <a:xfrm>
                  <a:off x="3888566" y="1333712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0" name="Google Shape;830;p18"/>
                <p:cNvSpPr/>
                <p:nvPr/>
              </p:nvSpPr>
              <p:spPr>
                <a:xfrm>
                  <a:off x="3905145" y="1324064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1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1" name="Google Shape;831;p18"/>
                <p:cNvSpPr/>
                <p:nvPr/>
              </p:nvSpPr>
              <p:spPr>
                <a:xfrm>
                  <a:off x="3904031" y="1323239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2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2" name="Google Shape;832;p18"/>
                <p:cNvSpPr/>
                <p:nvPr/>
              </p:nvSpPr>
              <p:spPr>
                <a:xfrm>
                  <a:off x="3920609" y="1313546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3" name="Google Shape;833;p18"/>
                <p:cNvSpPr/>
                <p:nvPr/>
              </p:nvSpPr>
              <p:spPr>
                <a:xfrm>
                  <a:off x="3919517" y="1312744"/>
                  <a:ext cx="15598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0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4" name="Google Shape;834;p18"/>
                <p:cNvSpPr/>
                <p:nvPr/>
              </p:nvSpPr>
              <p:spPr>
                <a:xfrm>
                  <a:off x="3936073" y="1303029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1" y="1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5" name="Google Shape;835;p18"/>
                <p:cNvSpPr/>
                <p:nvPr/>
              </p:nvSpPr>
              <p:spPr>
                <a:xfrm>
                  <a:off x="3934959" y="1302204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0"/>
                      </a:moveTo>
                      <a:lnTo>
                        <a:pt x="0" y="76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6" name="Google Shape;836;p18"/>
                <p:cNvSpPr/>
                <p:nvPr/>
              </p:nvSpPr>
              <p:spPr>
                <a:xfrm>
                  <a:off x="3944407" y="1281971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0" y="1"/>
                      </a:moveTo>
                      <a:lnTo>
                        <a:pt x="911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7" name="Google Shape;837;p18"/>
                <p:cNvSpPr/>
                <p:nvPr/>
              </p:nvSpPr>
              <p:spPr>
                <a:xfrm>
                  <a:off x="3943271" y="1281147"/>
                  <a:ext cx="22795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7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3" y="1341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8" name="Google Shape;838;p18"/>
                <p:cNvSpPr/>
                <p:nvPr/>
              </p:nvSpPr>
              <p:spPr>
                <a:xfrm>
                  <a:off x="3967002" y="1281994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9" name="Google Shape;839;p18"/>
                <p:cNvSpPr/>
                <p:nvPr/>
              </p:nvSpPr>
              <p:spPr>
                <a:xfrm>
                  <a:off x="3965910" y="1281147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2" y="944"/>
                      </a:lnTo>
                      <a:lnTo>
                        <a:pt x="702" y="868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0" name="Google Shape;840;p18"/>
                <p:cNvSpPr/>
                <p:nvPr/>
              </p:nvSpPr>
              <p:spPr>
                <a:xfrm>
                  <a:off x="3982466" y="1271454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1" y="1"/>
                      </a:moveTo>
                      <a:lnTo>
                        <a:pt x="591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1" name="Google Shape;841;p18"/>
                <p:cNvSpPr/>
                <p:nvPr/>
              </p:nvSpPr>
              <p:spPr>
                <a:xfrm>
                  <a:off x="3981374" y="1270652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2"/>
                      </a:lnTo>
                      <a:lnTo>
                        <a:pt x="701" y="867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2" name="Google Shape;842;p18"/>
                <p:cNvSpPr/>
                <p:nvPr/>
              </p:nvSpPr>
              <p:spPr>
                <a:xfrm>
                  <a:off x="3997953" y="126095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3" name="Google Shape;843;p18"/>
                <p:cNvSpPr/>
                <p:nvPr/>
              </p:nvSpPr>
              <p:spPr>
                <a:xfrm>
                  <a:off x="3996727" y="1260246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1"/>
                      </a:moveTo>
                      <a:lnTo>
                        <a:pt x="0" y="77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4" name="Google Shape;844;p18"/>
                <p:cNvSpPr/>
                <p:nvPr/>
              </p:nvSpPr>
              <p:spPr>
                <a:xfrm>
                  <a:off x="4013417" y="1250441"/>
                  <a:ext cx="13169" cy="19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1" extrusionOk="0">
                      <a:moveTo>
                        <a:pt x="1" y="1"/>
                      </a:moveTo>
                      <a:lnTo>
                        <a:pt x="590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5" name="Google Shape;845;p18"/>
                <p:cNvSpPr/>
                <p:nvPr/>
              </p:nvSpPr>
              <p:spPr>
                <a:xfrm>
                  <a:off x="4012303" y="1249595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3"/>
                      </a:lnTo>
                      <a:lnTo>
                        <a:pt x="701" y="869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6" name="Google Shape;846;p18"/>
                <p:cNvSpPr/>
                <p:nvPr/>
              </p:nvSpPr>
              <p:spPr>
                <a:xfrm>
                  <a:off x="4021729" y="1229406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1" y="1"/>
                      </a:moveTo>
                      <a:lnTo>
                        <a:pt x="911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7" name="Google Shape;847;p18"/>
                <p:cNvSpPr/>
                <p:nvPr/>
              </p:nvSpPr>
              <p:spPr>
                <a:xfrm>
                  <a:off x="4020614" y="1228537"/>
                  <a:ext cx="22795" cy="31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8" extrusionOk="0">
                      <a:moveTo>
                        <a:pt x="110" y="0"/>
                      </a:moveTo>
                      <a:lnTo>
                        <a:pt x="0" y="76"/>
                      </a:lnTo>
                      <a:lnTo>
                        <a:pt x="912" y="1417"/>
                      </a:lnTo>
                      <a:lnTo>
                        <a:pt x="1022" y="1342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48" name="Google Shape;848;p18"/>
            <p:cNvGrpSpPr/>
            <p:nvPr/>
          </p:nvGrpSpPr>
          <p:grpSpPr>
            <a:xfrm>
              <a:off x="8474570" y="752575"/>
              <a:ext cx="214990" cy="192204"/>
              <a:chOff x="4426251" y="1823065"/>
              <a:chExt cx="279935" cy="250232"/>
            </a:xfrm>
          </p:grpSpPr>
          <p:sp>
            <p:nvSpPr>
              <p:cNvPr id="849" name="Google Shape;849;p18"/>
              <p:cNvSpPr/>
              <p:nvPr/>
            </p:nvSpPr>
            <p:spPr>
              <a:xfrm>
                <a:off x="4426251" y="1823065"/>
                <a:ext cx="279935" cy="250232"/>
              </a:xfrm>
              <a:custGeom>
                <a:avLst/>
                <a:gdLst/>
                <a:ahLst/>
                <a:cxnLst/>
                <a:rect l="l" t="t" r="r" b="b"/>
                <a:pathLst>
                  <a:path w="12563" h="11230" extrusionOk="0">
                    <a:moveTo>
                      <a:pt x="10942" y="0"/>
                    </a:moveTo>
                    <a:cubicBezTo>
                      <a:pt x="9998" y="0"/>
                      <a:pt x="9520" y="1068"/>
                      <a:pt x="9520" y="1068"/>
                    </a:cubicBezTo>
                    <a:cubicBezTo>
                      <a:pt x="9520" y="1068"/>
                      <a:pt x="8792" y="396"/>
                      <a:pt x="8013" y="396"/>
                    </a:cubicBezTo>
                    <a:cubicBezTo>
                      <a:pt x="8007" y="396"/>
                      <a:pt x="8000" y="396"/>
                      <a:pt x="7993" y="396"/>
                    </a:cubicBezTo>
                    <a:cubicBezTo>
                      <a:pt x="7207" y="408"/>
                      <a:pt x="6853" y="1579"/>
                      <a:pt x="6853" y="1579"/>
                    </a:cubicBezTo>
                    <a:cubicBezTo>
                      <a:pt x="6853" y="1579"/>
                      <a:pt x="6502" y="1119"/>
                      <a:pt x="5809" y="1119"/>
                    </a:cubicBezTo>
                    <a:cubicBezTo>
                      <a:pt x="5667" y="1119"/>
                      <a:pt x="5510" y="1139"/>
                      <a:pt x="5340" y="1185"/>
                    </a:cubicBezTo>
                    <a:cubicBezTo>
                      <a:pt x="4571" y="1394"/>
                      <a:pt x="4360" y="2523"/>
                      <a:pt x="4360" y="2523"/>
                    </a:cubicBezTo>
                    <a:cubicBezTo>
                      <a:pt x="4360" y="2523"/>
                      <a:pt x="4125" y="2429"/>
                      <a:pt x="3766" y="2429"/>
                    </a:cubicBezTo>
                    <a:cubicBezTo>
                      <a:pt x="3498" y="2429"/>
                      <a:pt x="3160" y="2482"/>
                      <a:pt x="2798" y="2665"/>
                    </a:cubicBezTo>
                    <a:cubicBezTo>
                      <a:pt x="1954" y="3094"/>
                      <a:pt x="1797" y="4429"/>
                      <a:pt x="1797" y="4429"/>
                    </a:cubicBezTo>
                    <a:cubicBezTo>
                      <a:pt x="1797" y="4429"/>
                      <a:pt x="1562" y="4356"/>
                      <a:pt x="1275" y="4356"/>
                    </a:cubicBezTo>
                    <a:cubicBezTo>
                      <a:pt x="953" y="4356"/>
                      <a:pt x="564" y="4448"/>
                      <a:pt x="369" y="4838"/>
                    </a:cubicBezTo>
                    <a:cubicBezTo>
                      <a:pt x="1" y="5575"/>
                      <a:pt x="8075" y="11230"/>
                      <a:pt x="8075" y="11230"/>
                    </a:cubicBezTo>
                    <a:lnTo>
                      <a:pt x="8447" y="9985"/>
                    </a:lnTo>
                    <a:lnTo>
                      <a:pt x="9266" y="10999"/>
                    </a:lnTo>
                    <a:lnTo>
                      <a:pt x="9727" y="9541"/>
                    </a:lnTo>
                    <a:lnTo>
                      <a:pt x="10444" y="10492"/>
                    </a:lnTo>
                    <a:lnTo>
                      <a:pt x="10520" y="9334"/>
                    </a:lnTo>
                    <a:lnTo>
                      <a:pt x="11634" y="10027"/>
                    </a:lnTo>
                    <a:lnTo>
                      <a:pt x="12562" y="960"/>
                    </a:lnTo>
                    <a:cubicBezTo>
                      <a:pt x="12562" y="960"/>
                      <a:pt x="11956" y="35"/>
                      <a:pt x="10984" y="1"/>
                    </a:cubicBezTo>
                    <a:cubicBezTo>
                      <a:pt x="10970" y="1"/>
                      <a:pt x="10956" y="0"/>
                      <a:pt x="109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18"/>
              <p:cNvSpPr/>
              <p:nvPr/>
            </p:nvSpPr>
            <p:spPr>
              <a:xfrm>
                <a:off x="4432669" y="1823110"/>
                <a:ext cx="273518" cy="132024"/>
              </a:xfrm>
              <a:custGeom>
                <a:avLst/>
                <a:gdLst/>
                <a:ahLst/>
                <a:cxnLst/>
                <a:rect l="l" t="t" r="r" b="b"/>
                <a:pathLst>
                  <a:path w="12275" h="5925" extrusionOk="0">
                    <a:moveTo>
                      <a:pt x="10654" y="0"/>
                    </a:moveTo>
                    <a:cubicBezTo>
                      <a:pt x="9710" y="0"/>
                      <a:pt x="9232" y="1067"/>
                      <a:pt x="9232" y="1067"/>
                    </a:cubicBezTo>
                    <a:cubicBezTo>
                      <a:pt x="9232" y="1067"/>
                      <a:pt x="8504" y="395"/>
                      <a:pt x="7725" y="395"/>
                    </a:cubicBezTo>
                    <a:cubicBezTo>
                      <a:pt x="7719" y="395"/>
                      <a:pt x="7712" y="395"/>
                      <a:pt x="7705" y="395"/>
                    </a:cubicBezTo>
                    <a:cubicBezTo>
                      <a:pt x="6919" y="408"/>
                      <a:pt x="6567" y="1578"/>
                      <a:pt x="6567" y="1578"/>
                    </a:cubicBezTo>
                    <a:cubicBezTo>
                      <a:pt x="6567" y="1578"/>
                      <a:pt x="6215" y="1119"/>
                      <a:pt x="5522" y="1119"/>
                    </a:cubicBezTo>
                    <a:cubicBezTo>
                      <a:pt x="5380" y="1119"/>
                      <a:pt x="5223" y="1138"/>
                      <a:pt x="5053" y="1184"/>
                    </a:cubicBezTo>
                    <a:cubicBezTo>
                      <a:pt x="4284" y="1392"/>
                      <a:pt x="4072" y="2521"/>
                      <a:pt x="4072" y="2521"/>
                    </a:cubicBezTo>
                    <a:cubicBezTo>
                      <a:pt x="4072" y="2521"/>
                      <a:pt x="3837" y="2427"/>
                      <a:pt x="3478" y="2427"/>
                    </a:cubicBezTo>
                    <a:cubicBezTo>
                      <a:pt x="3210" y="2427"/>
                      <a:pt x="2872" y="2480"/>
                      <a:pt x="2510" y="2663"/>
                    </a:cubicBezTo>
                    <a:cubicBezTo>
                      <a:pt x="1666" y="3092"/>
                      <a:pt x="1509" y="4427"/>
                      <a:pt x="1509" y="4427"/>
                    </a:cubicBezTo>
                    <a:cubicBezTo>
                      <a:pt x="1509" y="4427"/>
                      <a:pt x="1274" y="4354"/>
                      <a:pt x="987" y="4354"/>
                    </a:cubicBezTo>
                    <a:cubicBezTo>
                      <a:pt x="665" y="4354"/>
                      <a:pt x="276" y="4446"/>
                      <a:pt x="81" y="4836"/>
                    </a:cubicBezTo>
                    <a:cubicBezTo>
                      <a:pt x="0" y="4998"/>
                      <a:pt x="328" y="5399"/>
                      <a:pt x="889" y="5924"/>
                    </a:cubicBezTo>
                    <a:cubicBezTo>
                      <a:pt x="1135" y="5784"/>
                      <a:pt x="1461" y="5740"/>
                      <a:pt x="1775" y="5740"/>
                    </a:cubicBezTo>
                    <a:cubicBezTo>
                      <a:pt x="2314" y="5740"/>
                      <a:pt x="2816" y="5870"/>
                      <a:pt x="2816" y="5870"/>
                    </a:cubicBezTo>
                    <a:cubicBezTo>
                      <a:pt x="2816" y="5870"/>
                      <a:pt x="2147" y="4380"/>
                      <a:pt x="3195" y="3921"/>
                    </a:cubicBezTo>
                    <a:cubicBezTo>
                      <a:pt x="3370" y="3844"/>
                      <a:pt x="3530" y="3813"/>
                      <a:pt x="3677" y="3813"/>
                    </a:cubicBezTo>
                    <a:cubicBezTo>
                      <a:pt x="4412" y="3813"/>
                      <a:pt x="4797" y="4610"/>
                      <a:pt x="4797" y="4610"/>
                    </a:cubicBezTo>
                    <a:cubicBezTo>
                      <a:pt x="4797" y="4610"/>
                      <a:pt x="4576" y="2715"/>
                      <a:pt x="5544" y="2592"/>
                    </a:cubicBezTo>
                    <a:cubicBezTo>
                      <a:pt x="5601" y="2584"/>
                      <a:pt x="5656" y="2581"/>
                      <a:pt x="5708" y="2581"/>
                    </a:cubicBezTo>
                    <a:cubicBezTo>
                      <a:pt x="6545" y="2581"/>
                      <a:pt x="6787" y="3471"/>
                      <a:pt x="6787" y="3471"/>
                    </a:cubicBezTo>
                    <a:cubicBezTo>
                      <a:pt x="6787" y="3471"/>
                      <a:pt x="7107" y="1940"/>
                      <a:pt x="8243" y="1776"/>
                    </a:cubicBezTo>
                    <a:cubicBezTo>
                      <a:pt x="8324" y="1764"/>
                      <a:pt x="8400" y="1759"/>
                      <a:pt x="8472" y="1759"/>
                    </a:cubicBezTo>
                    <a:cubicBezTo>
                      <a:pt x="9414" y="1759"/>
                      <a:pt x="9635" y="2690"/>
                      <a:pt x="9635" y="2690"/>
                    </a:cubicBezTo>
                    <a:cubicBezTo>
                      <a:pt x="9635" y="2690"/>
                      <a:pt x="9767" y="1624"/>
                      <a:pt x="10811" y="1517"/>
                    </a:cubicBezTo>
                    <a:cubicBezTo>
                      <a:pt x="10859" y="1512"/>
                      <a:pt x="10906" y="1510"/>
                      <a:pt x="10953" y="1510"/>
                    </a:cubicBezTo>
                    <a:cubicBezTo>
                      <a:pt x="11439" y="1510"/>
                      <a:pt x="11862" y="1767"/>
                      <a:pt x="12164" y="2025"/>
                    </a:cubicBezTo>
                    <a:lnTo>
                      <a:pt x="12274" y="959"/>
                    </a:lnTo>
                    <a:cubicBezTo>
                      <a:pt x="12274" y="959"/>
                      <a:pt x="11668" y="34"/>
                      <a:pt x="10696" y="1"/>
                    </a:cubicBezTo>
                    <a:cubicBezTo>
                      <a:pt x="10682" y="1"/>
                      <a:pt x="10668" y="0"/>
                      <a:pt x="106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51" name="Google Shape;851;p18"/>
            <p:cNvGrpSpPr/>
            <p:nvPr/>
          </p:nvGrpSpPr>
          <p:grpSpPr>
            <a:xfrm>
              <a:off x="156927" y="4437168"/>
              <a:ext cx="920132" cy="549318"/>
              <a:chOff x="222867" y="4344895"/>
              <a:chExt cx="868049" cy="518224"/>
            </a:xfrm>
          </p:grpSpPr>
          <p:grpSp>
            <p:nvGrpSpPr>
              <p:cNvPr id="852" name="Google Shape;852;p18"/>
              <p:cNvGrpSpPr/>
              <p:nvPr/>
            </p:nvGrpSpPr>
            <p:grpSpPr>
              <a:xfrm>
                <a:off x="222867" y="4344895"/>
                <a:ext cx="868049" cy="518224"/>
                <a:chOff x="5661367" y="324345"/>
                <a:chExt cx="868049" cy="518224"/>
              </a:xfrm>
            </p:grpSpPr>
            <p:sp>
              <p:nvSpPr>
                <p:cNvPr id="853" name="Google Shape;853;p18"/>
                <p:cNvSpPr/>
                <p:nvPr/>
              </p:nvSpPr>
              <p:spPr>
                <a:xfrm>
                  <a:off x="5661367" y="385444"/>
                  <a:ext cx="81398" cy="434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3" h="19506" extrusionOk="0">
                      <a:moveTo>
                        <a:pt x="2274" y="0"/>
                      </a:moveTo>
                      <a:cubicBezTo>
                        <a:pt x="2098" y="0"/>
                        <a:pt x="1896" y="2"/>
                        <a:pt x="1693" y="9"/>
                      </a:cubicBezTo>
                      <a:cubicBezTo>
                        <a:pt x="1210" y="25"/>
                        <a:pt x="725" y="71"/>
                        <a:pt x="596" y="182"/>
                      </a:cubicBezTo>
                      <a:cubicBezTo>
                        <a:pt x="465" y="294"/>
                        <a:pt x="393" y="3964"/>
                        <a:pt x="347" y="7883"/>
                      </a:cubicBezTo>
                      <a:cubicBezTo>
                        <a:pt x="322" y="9939"/>
                        <a:pt x="16" y="16932"/>
                        <a:pt x="0" y="18646"/>
                      </a:cubicBezTo>
                      <a:cubicBezTo>
                        <a:pt x="331" y="18946"/>
                        <a:pt x="1483" y="18682"/>
                        <a:pt x="1883" y="18977"/>
                      </a:cubicBezTo>
                      <a:cubicBezTo>
                        <a:pt x="2232" y="19236"/>
                        <a:pt x="2977" y="19234"/>
                        <a:pt x="3374" y="19484"/>
                      </a:cubicBezTo>
                      <a:cubicBezTo>
                        <a:pt x="3397" y="19498"/>
                        <a:pt x="3417" y="19505"/>
                        <a:pt x="3434" y="19505"/>
                      </a:cubicBezTo>
                      <a:cubicBezTo>
                        <a:pt x="3653" y="19505"/>
                        <a:pt x="3407" y="18297"/>
                        <a:pt x="3503" y="16024"/>
                      </a:cubicBezTo>
                      <a:lnTo>
                        <a:pt x="3137" y="7482"/>
                      </a:lnTo>
                      <a:lnTo>
                        <a:pt x="3101" y="6611"/>
                      </a:lnTo>
                      <a:lnTo>
                        <a:pt x="2817" y="7"/>
                      </a:lnTo>
                      <a:cubicBezTo>
                        <a:pt x="2817" y="7"/>
                        <a:pt x="2587" y="0"/>
                        <a:pt x="2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4" name="Google Shape;854;p18"/>
                <p:cNvSpPr/>
                <p:nvPr/>
              </p:nvSpPr>
              <p:spPr>
                <a:xfrm>
                  <a:off x="5682179" y="332879"/>
                  <a:ext cx="61745" cy="483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1" h="21682" extrusionOk="0">
                      <a:moveTo>
                        <a:pt x="2770" y="0"/>
                      </a:moveTo>
                      <a:cubicBezTo>
                        <a:pt x="2770" y="0"/>
                        <a:pt x="1587" y="1470"/>
                        <a:pt x="769" y="1876"/>
                      </a:cubicBezTo>
                      <a:lnTo>
                        <a:pt x="759" y="2372"/>
                      </a:lnTo>
                      <a:lnTo>
                        <a:pt x="599" y="9965"/>
                      </a:lnTo>
                      <a:lnTo>
                        <a:pt x="0" y="21146"/>
                      </a:lnTo>
                      <a:cubicBezTo>
                        <a:pt x="351" y="21403"/>
                        <a:pt x="609" y="21431"/>
                        <a:pt x="1007" y="21681"/>
                      </a:cubicBezTo>
                      <a:lnTo>
                        <a:pt x="2108" y="9846"/>
                      </a:lnTo>
                      <a:lnTo>
                        <a:pt x="2167" y="8975"/>
                      </a:lnTo>
                      <a:lnTo>
                        <a:pt x="277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5" name="Google Shape;855;p18"/>
                <p:cNvSpPr/>
                <p:nvPr/>
              </p:nvSpPr>
              <p:spPr>
                <a:xfrm>
                  <a:off x="6465532" y="389789"/>
                  <a:ext cx="63884" cy="423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7" h="19016" extrusionOk="0">
                      <a:moveTo>
                        <a:pt x="1" y="0"/>
                      </a:moveTo>
                      <a:lnTo>
                        <a:pt x="866" y="8954"/>
                      </a:lnTo>
                      <a:lnTo>
                        <a:pt x="1183" y="19015"/>
                      </a:lnTo>
                      <a:cubicBezTo>
                        <a:pt x="1389" y="18907"/>
                        <a:pt x="1587" y="18797"/>
                        <a:pt x="1774" y="18686"/>
                      </a:cubicBezTo>
                      <a:cubicBezTo>
                        <a:pt x="2173" y="18456"/>
                        <a:pt x="2530" y="18219"/>
                        <a:pt x="2846" y="17978"/>
                      </a:cubicBezTo>
                      <a:cubicBezTo>
                        <a:pt x="2845" y="17976"/>
                        <a:pt x="2846" y="17976"/>
                        <a:pt x="2846" y="17976"/>
                      </a:cubicBezTo>
                      <a:cubicBezTo>
                        <a:pt x="2725" y="16814"/>
                        <a:pt x="2867" y="11653"/>
                        <a:pt x="2637" y="9476"/>
                      </a:cubicBezTo>
                      <a:cubicBezTo>
                        <a:pt x="2189" y="5211"/>
                        <a:pt x="1667" y="361"/>
                        <a:pt x="1599" y="262"/>
                      </a:cubicBezTo>
                      <a:cubicBezTo>
                        <a:pt x="1530" y="158"/>
                        <a:pt x="998" y="87"/>
                        <a:pt x="566" y="46"/>
                      </a:cubicBezTo>
                      <a:cubicBezTo>
                        <a:pt x="257" y="15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6" name="Google Shape;856;p18"/>
                <p:cNvSpPr/>
                <p:nvPr/>
              </p:nvSpPr>
              <p:spPr>
                <a:xfrm>
                  <a:off x="6446191" y="334439"/>
                  <a:ext cx="58893" cy="48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3" h="21908" extrusionOk="0">
                      <a:moveTo>
                        <a:pt x="1" y="1"/>
                      </a:moveTo>
                      <a:lnTo>
                        <a:pt x="948" y="11312"/>
                      </a:lnTo>
                      <a:lnTo>
                        <a:pt x="1220" y="21907"/>
                      </a:lnTo>
                      <a:cubicBezTo>
                        <a:pt x="1512" y="21773"/>
                        <a:pt x="1789" y="21637"/>
                        <a:pt x="2051" y="21499"/>
                      </a:cubicBezTo>
                      <a:cubicBezTo>
                        <a:pt x="2257" y="21391"/>
                        <a:pt x="2455" y="21281"/>
                        <a:pt x="2642" y="21170"/>
                      </a:cubicBezTo>
                      <a:lnTo>
                        <a:pt x="2343" y="11572"/>
                      </a:lnTo>
                      <a:lnTo>
                        <a:pt x="1434" y="2530"/>
                      </a:lnTo>
                      <a:lnTo>
                        <a:pt x="1373" y="1928"/>
                      </a:lnTo>
                      <a:cubicBezTo>
                        <a:pt x="1029" y="1692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7" name="Google Shape;857;p18"/>
                <p:cNvSpPr/>
                <p:nvPr/>
              </p:nvSpPr>
              <p:spPr>
                <a:xfrm>
                  <a:off x="5696886" y="324345"/>
                  <a:ext cx="776501" cy="518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48" h="23257" extrusionOk="0">
                      <a:moveTo>
                        <a:pt x="26955" y="0"/>
                      </a:moveTo>
                      <a:cubicBezTo>
                        <a:pt x="23575" y="0"/>
                        <a:pt x="19814" y="411"/>
                        <a:pt x="18019" y="2017"/>
                      </a:cubicBezTo>
                      <a:cubicBezTo>
                        <a:pt x="16666" y="497"/>
                        <a:pt x="11955" y="156"/>
                        <a:pt x="8008" y="156"/>
                      </a:cubicBezTo>
                      <a:cubicBezTo>
                        <a:pt x="4808" y="156"/>
                        <a:pt x="2110" y="380"/>
                        <a:pt x="2110" y="380"/>
                      </a:cubicBezTo>
                      <a:cubicBezTo>
                        <a:pt x="2110" y="380"/>
                        <a:pt x="0" y="21872"/>
                        <a:pt x="347" y="22063"/>
                      </a:cubicBezTo>
                      <a:cubicBezTo>
                        <a:pt x="1972" y="22972"/>
                        <a:pt x="4161" y="23257"/>
                        <a:pt x="6618" y="23257"/>
                      </a:cubicBezTo>
                      <a:cubicBezTo>
                        <a:pt x="10238" y="23257"/>
                        <a:pt x="14438" y="22639"/>
                        <a:pt x="18270" y="22486"/>
                      </a:cubicBezTo>
                      <a:cubicBezTo>
                        <a:pt x="18281" y="22486"/>
                        <a:pt x="18288" y="22485"/>
                        <a:pt x="18298" y="22485"/>
                      </a:cubicBezTo>
                      <a:cubicBezTo>
                        <a:pt x="18351" y="22483"/>
                        <a:pt x="18404" y="22482"/>
                        <a:pt x="18457" y="22478"/>
                      </a:cubicBezTo>
                      <a:cubicBezTo>
                        <a:pt x="19076" y="22451"/>
                        <a:pt x="19681" y="22440"/>
                        <a:pt x="20271" y="22440"/>
                      </a:cubicBezTo>
                      <a:cubicBezTo>
                        <a:pt x="24564" y="22440"/>
                        <a:pt x="28084" y="23047"/>
                        <a:pt x="30918" y="23047"/>
                      </a:cubicBezTo>
                      <a:cubicBezTo>
                        <a:pt x="32415" y="23047"/>
                        <a:pt x="33720" y="22878"/>
                        <a:pt x="34847" y="22360"/>
                      </a:cubicBezTo>
                      <a:lnTo>
                        <a:pt x="34575" y="11762"/>
                      </a:lnTo>
                      <a:lnTo>
                        <a:pt x="33628" y="452"/>
                      </a:lnTo>
                      <a:cubicBezTo>
                        <a:pt x="33628" y="452"/>
                        <a:pt x="30501" y="0"/>
                        <a:pt x="2695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8" name="Google Shape;858;p18"/>
                <p:cNvSpPr/>
                <p:nvPr/>
              </p:nvSpPr>
              <p:spPr>
                <a:xfrm>
                  <a:off x="6097732" y="383706"/>
                  <a:ext cx="10428" cy="4417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19823" extrusionOk="0">
                      <a:moveTo>
                        <a:pt x="83" y="1"/>
                      </a:moveTo>
                      <a:cubicBezTo>
                        <a:pt x="83" y="1"/>
                        <a:pt x="82" y="1"/>
                        <a:pt x="81" y="1"/>
                      </a:cubicBezTo>
                      <a:cubicBezTo>
                        <a:pt x="36" y="2"/>
                        <a:pt x="0" y="39"/>
                        <a:pt x="1" y="82"/>
                      </a:cubicBezTo>
                      <a:lnTo>
                        <a:pt x="180" y="11497"/>
                      </a:lnTo>
                      <a:lnTo>
                        <a:pt x="309" y="19822"/>
                      </a:lnTo>
                      <a:cubicBezTo>
                        <a:pt x="362" y="19821"/>
                        <a:pt x="415" y="19819"/>
                        <a:pt x="468" y="19816"/>
                      </a:cubicBezTo>
                      <a:lnTo>
                        <a:pt x="338" y="11438"/>
                      </a:lnTo>
                      <a:lnTo>
                        <a:pt x="161" y="79"/>
                      </a:lnTo>
                      <a:cubicBezTo>
                        <a:pt x="161" y="36"/>
                        <a:pt x="127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9" name="Google Shape;859;p18"/>
                <p:cNvSpPr/>
                <p:nvPr/>
              </p:nvSpPr>
              <p:spPr>
                <a:xfrm>
                  <a:off x="5800657" y="412139"/>
                  <a:ext cx="87214" cy="91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4" h="4123" extrusionOk="0">
                      <a:moveTo>
                        <a:pt x="2313" y="1098"/>
                      </a:moveTo>
                      <a:lnTo>
                        <a:pt x="2615" y="2555"/>
                      </a:lnTo>
                      <a:lnTo>
                        <a:pt x="2615" y="2555"/>
                      </a:lnTo>
                      <a:lnTo>
                        <a:pt x="1656" y="2443"/>
                      </a:lnTo>
                      <a:lnTo>
                        <a:pt x="2313" y="1098"/>
                      </a:lnTo>
                      <a:close/>
                      <a:moveTo>
                        <a:pt x="1903" y="1"/>
                      </a:moveTo>
                      <a:lnTo>
                        <a:pt x="1" y="3664"/>
                      </a:lnTo>
                      <a:lnTo>
                        <a:pt x="993" y="3781"/>
                      </a:lnTo>
                      <a:lnTo>
                        <a:pt x="1313" y="3133"/>
                      </a:lnTo>
                      <a:lnTo>
                        <a:pt x="2765" y="3302"/>
                      </a:lnTo>
                      <a:lnTo>
                        <a:pt x="2911" y="4005"/>
                      </a:lnTo>
                      <a:lnTo>
                        <a:pt x="3913" y="4123"/>
                      </a:lnTo>
                      <a:lnTo>
                        <a:pt x="3000" y="129"/>
                      </a:lnTo>
                      <a:lnTo>
                        <a:pt x="190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0" name="Google Shape;860;p18"/>
                <p:cNvSpPr/>
                <p:nvPr/>
              </p:nvSpPr>
              <p:spPr>
                <a:xfrm>
                  <a:off x="5957684" y="528433"/>
                  <a:ext cx="70569" cy="86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7" h="3897" extrusionOk="0">
                      <a:moveTo>
                        <a:pt x="1052" y="774"/>
                      </a:moveTo>
                      <a:lnTo>
                        <a:pt x="1677" y="787"/>
                      </a:lnTo>
                      <a:cubicBezTo>
                        <a:pt x="1832" y="790"/>
                        <a:pt x="1951" y="828"/>
                        <a:pt x="2033" y="899"/>
                      </a:cubicBezTo>
                      <a:cubicBezTo>
                        <a:pt x="2114" y="970"/>
                        <a:pt x="2153" y="1071"/>
                        <a:pt x="2149" y="1204"/>
                      </a:cubicBezTo>
                      <a:cubicBezTo>
                        <a:pt x="2145" y="1336"/>
                        <a:pt x="2099" y="1434"/>
                        <a:pt x="2014" y="1500"/>
                      </a:cubicBezTo>
                      <a:cubicBezTo>
                        <a:pt x="1934" y="1562"/>
                        <a:pt x="1821" y="1594"/>
                        <a:pt x="1678" y="1594"/>
                      </a:cubicBezTo>
                      <a:cubicBezTo>
                        <a:pt x="1669" y="1594"/>
                        <a:pt x="1660" y="1594"/>
                        <a:pt x="1651" y="1593"/>
                      </a:cubicBezTo>
                      <a:lnTo>
                        <a:pt x="1026" y="1580"/>
                      </a:lnTo>
                      <a:lnTo>
                        <a:pt x="1052" y="774"/>
                      </a:lnTo>
                      <a:close/>
                      <a:moveTo>
                        <a:pt x="1005" y="2266"/>
                      </a:moveTo>
                      <a:lnTo>
                        <a:pt x="1698" y="2282"/>
                      </a:lnTo>
                      <a:cubicBezTo>
                        <a:pt x="1858" y="2286"/>
                        <a:pt x="1982" y="2328"/>
                        <a:pt x="2072" y="2406"/>
                      </a:cubicBezTo>
                      <a:cubicBezTo>
                        <a:pt x="2161" y="2485"/>
                        <a:pt x="2202" y="2593"/>
                        <a:pt x="2199" y="2728"/>
                      </a:cubicBezTo>
                      <a:cubicBezTo>
                        <a:pt x="2193" y="2863"/>
                        <a:pt x="2146" y="2965"/>
                        <a:pt x="2057" y="3035"/>
                      </a:cubicBezTo>
                      <a:cubicBezTo>
                        <a:pt x="1970" y="3101"/>
                        <a:pt x="1853" y="3134"/>
                        <a:pt x="1703" y="3134"/>
                      </a:cubicBezTo>
                      <a:cubicBezTo>
                        <a:pt x="1696" y="3134"/>
                        <a:pt x="1689" y="3134"/>
                        <a:pt x="1682" y="3134"/>
                      </a:cubicBezTo>
                      <a:lnTo>
                        <a:pt x="978" y="3118"/>
                      </a:lnTo>
                      <a:lnTo>
                        <a:pt x="1005" y="2266"/>
                      </a:lnTo>
                      <a:close/>
                      <a:moveTo>
                        <a:pt x="122" y="0"/>
                      </a:moveTo>
                      <a:lnTo>
                        <a:pt x="0" y="3855"/>
                      </a:lnTo>
                      <a:lnTo>
                        <a:pt x="1826" y="3895"/>
                      </a:lnTo>
                      <a:cubicBezTo>
                        <a:pt x="1846" y="3896"/>
                        <a:pt x="1866" y="3896"/>
                        <a:pt x="1886" y="3896"/>
                      </a:cubicBezTo>
                      <a:cubicBezTo>
                        <a:pt x="2268" y="3896"/>
                        <a:pt x="2569" y="3808"/>
                        <a:pt x="2792" y="3634"/>
                      </a:cubicBezTo>
                      <a:cubicBezTo>
                        <a:pt x="3027" y="3451"/>
                        <a:pt x="3149" y="3198"/>
                        <a:pt x="3160" y="2876"/>
                      </a:cubicBezTo>
                      <a:cubicBezTo>
                        <a:pt x="3166" y="2654"/>
                        <a:pt x="3103" y="2453"/>
                        <a:pt x="2971" y="2276"/>
                      </a:cubicBezTo>
                      <a:cubicBezTo>
                        <a:pt x="2839" y="2098"/>
                        <a:pt x="2660" y="1983"/>
                        <a:pt x="2436" y="1930"/>
                      </a:cubicBezTo>
                      <a:cubicBezTo>
                        <a:pt x="2639" y="1876"/>
                        <a:pt x="2803" y="1775"/>
                        <a:pt x="2928" y="1628"/>
                      </a:cubicBezTo>
                      <a:cubicBezTo>
                        <a:pt x="3054" y="1480"/>
                        <a:pt x="3120" y="1293"/>
                        <a:pt x="3128" y="1066"/>
                      </a:cubicBezTo>
                      <a:cubicBezTo>
                        <a:pt x="3136" y="758"/>
                        <a:pt x="3032" y="513"/>
                        <a:pt x="2813" y="328"/>
                      </a:cubicBezTo>
                      <a:cubicBezTo>
                        <a:pt x="2594" y="144"/>
                        <a:pt x="2284" y="48"/>
                        <a:pt x="1886" y="39"/>
                      </a:cubicBezTo>
                      <a:lnTo>
                        <a:pt x="122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1" name="Google Shape;861;p18"/>
                <p:cNvSpPr/>
                <p:nvPr/>
              </p:nvSpPr>
              <p:spPr>
                <a:xfrm>
                  <a:off x="5841835" y="618790"/>
                  <a:ext cx="87593" cy="87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1" h="3935" extrusionOk="0">
                      <a:moveTo>
                        <a:pt x="1982" y="0"/>
                      </a:moveTo>
                      <a:cubicBezTo>
                        <a:pt x="1711" y="0"/>
                        <a:pt x="1456" y="49"/>
                        <a:pt x="1216" y="148"/>
                      </a:cubicBezTo>
                      <a:cubicBezTo>
                        <a:pt x="897" y="278"/>
                        <a:pt x="636" y="481"/>
                        <a:pt x="432" y="759"/>
                      </a:cubicBezTo>
                      <a:cubicBezTo>
                        <a:pt x="228" y="1035"/>
                        <a:pt x="101" y="1362"/>
                        <a:pt x="49" y="1740"/>
                      </a:cubicBezTo>
                      <a:cubicBezTo>
                        <a:pt x="0" y="2119"/>
                        <a:pt x="41" y="2465"/>
                        <a:pt x="169" y="2778"/>
                      </a:cubicBezTo>
                      <a:cubicBezTo>
                        <a:pt x="297" y="3094"/>
                        <a:pt x="498" y="3349"/>
                        <a:pt x="774" y="3550"/>
                      </a:cubicBezTo>
                      <a:cubicBezTo>
                        <a:pt x="1051" y="3750"/>
                        <a:pt x="1378" y="3872"/>
                        <a:pt x="1755" y="3917"/>
                      </a:cubicBezTo>
                      <a:cubicBezTo>
                        <a:pt x="1852" y="3928"/>
                        <a:pt x="1948" y="3934"/>
                        <a:pt x="2041" y="3934"/>
                      </a:cubicBezTo>
                      <a:cubicBezTo>
                        <a:pt x="2388" y="3934"/>
                        <a:pt x="2703" y="3856"/>
                        <a:pt x="2986" y="3698"/>
                      </a:cubicBezTo>
                      <a:cubicBezTo>
                        <a:pt x="3347" y="3498"/>
                        <a:pt x="3608" y="3197"/>
                        <a:pt x="3773" y="2796"/>
                      </a:cubicBezTo>
                      <a:lnTo>
                        <a:pt x="2732" y="2674"/>
                      </a:lnTo>
                      <a:cubicBezTo>
                        <a:pt x="2633" y="2825"/>
                        <a:pt x="2508" y="2935"/>
                        <a:pt x="2355" y="3001"/>
                      </a:cubicBezTo>
                      <a:cubicBezTo>
                        <a:pt x="2240" y="3053"/>
                        <a:pt x="2116" y="3078"/>
                        <a:pt x="1983" y="3078"/>
                      </a:cubicBezTo>
                      <a:cubicBezTo>
                        <a:pt x="1941" y="3078"/>
                        <a:pt x="1898" y="3076"/>
                        <a:pt x="1854" y="3070"/>
                      </a:cubicBezTo>
                      <a:cubicBezTo>
                        <a:pt x="1563" y="3036"/>
                        <a:pt x="1339" y="2909"/>
                        <a:pt x="1184" y="2688"/>
                      </a:cubicBezTo>
                      <a:cubicBezTo>
                        <a:pt x="1030" y="2467"/>
                        <a:pt x="973" y="2189"/>
                        <a:pt x="1016" y="1854"/>
                      </a:cubicBezTo>
                      <a:cubicBezTo>
                        <a:pt x="1061" y="1520"/>
                        <a:pt x="1184" y="1264"/>
                        <a:pt x="1390" y="1084"/>
                      </a:cubicBezTo>
                      <a:cubicBezTo>
                        <a:pt x="1565" y="934"/>
                        <a:pt x="1768" y="858"/>
                        <a:pt x="2002" y="858"/>
                      </a:cubicBezTo>
                      <a:cubicBezTo>
                        <a:pt x="2046" y="858"/>
                        <a:pt x="2092" y="861"/>
                        <a:pt x="2138" y="867"/>
                      </a:cubicBezTo>
                      <a:cubicBezTo>
                        <a:pt x="2319" y="887"/>
                        <a:pt x="2476" y="949"/>
                        <a:pt x="2607" y="1048"/>
                      </a:cubicBezTo>
                      <a:cubicBezTo>
                        <a:pt x="2739" y="1151"/>
                        <a:pt x="2833" y="1284"/>
                        <a:pt x="2890" y="1453"/>
                      </a:cubicBezTo>
                      <a:lnTo>
                        <a:pt x="3931" y="1574"/>
                      </a:lnTo>
                      <a:cubicBezTo>
                        <a:pt x="3874" y="1147"/>
                        <a:pt x="3696" y="794"/>
                        <a:pt x="3399" y="516"/>
                      </a:cubicBezTo>
                      <a:cubicBezTo>
                        <a:pt x="3101" y="237"/>
                        <a:pt x="2722" y="70"/>
                        <a:pt x="2260" y="17"/>
                      </a:cubicBezTo>
                      <a:cubicBezTo>
                        <a:pt x="2165" y="6"/>
                        <a:pt x="2073" y="0"/>
                        <a:pt x="1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62" name="Google Shape;862;p18"/>
              <p:cNvSpPr/>
              <p:nvPr/>
            </p:nvSpPr>
            <p:spPr>
              <a:xfrm>
                <a:off x="713225" y="4431200"/>
                <a:ext cx="172800" cy="172800"/>
              </a:xfrm>
              <a:prstGeom prst="mathMultiply">
                <a:avLst>
                  <a:gd name="adj1" fmla="val 23520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18"/>
              <p:cNvSpPr/>
              <p:nvPr/>
            </p:nvSpPr>
            <p:spPr>
              <a:xfrm>
                <a:off x="797900" y="4604000"/>
                <a:ext cx="172800" cy="172800"/>
              </a:xfrm>
              <a:prstGeom prst="mathDivide">
                <a:avLst>
                  <a:gd name="adj1" fmla="val 23520"/>
                  <a:gd name="adj2" fmla="val 5880"/>
                  <a:gd name="adj3" fmla="val 1176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64" name="Google Shape;864;p18"/>
            <p:cNvGrpSpPr/>
            <p:nvPr/>
          </p:nvGrpSpPr>
          <p:grpSpPr>
            <a:xfrm>
              <a:off x="8557801" y="752569"/>
              <a:ext cx="448870" cy="719266"/>
              <a:chOff x="5029670" y="1742067"/>
              <a:chExt cx="554708" cy="888861"/>
            </a:xfrm>
          </p:grpSpPr>
          <p:sp>
            <p:nvSpPr>
              <p:cNvPr id="865" name="Google Shape;865;p18"/>
              <p:cNvSpPr/>
              <p:nvPr/>
            </p:nvSpPr>
            <p:spPr>
              <a:xfrm>
                <a:off x="5029670" y="2513721"/>
                <a:ext cx="41356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3406" extrusionOk="0">
                    <a:moveTo>
                      <a:pt x="960" y="0"/>
                    </a:moveTo>
                    <a:lnTo>
                      <a:pt x="1" y="3406"/>
                    </a:lnTo>
                    <a:lnTo>
                      <a:pt x="1855" y="590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18"/>
              <p:cNvSpPr/>
              <p:nvPr/>
            </p:nvSpPr>
            <p:spPr>
              <a:xfrm>
                <a:off x="5035263" y="1919193"/>
                <a:ext cx="320578" cy="619431"/>
              </a:xfrm>
              <a:custGeom>
                <a:avLst/>
                <a:gdLst/>
                <a:ahLst/>
                <a:cxnLst/>
                <a:rect l="l" t="t" r="r" b="b"/>
                <a:pathLst>
                  <a:path w="14387" h="27799" extrusionOk="0">
                    <a:moveTo>
                      <a:pt x="11666" y="1"/>
                    </a:moveTo>
                    <a:lnTo>
                      <a:pt x="1" y="26763"/>
                    </a:lnTo>
                    <a:lnTo>
                      <a:pt x="1839" y="27798"/>
                    </a:lnTo>
                    <a:lnTo>
                      <a:pt x="14387" y="1231"/>
                    </a:lnTo>
                    <a:lnTo>
                      <a:pt x="1166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18"/>
              <p:cNvSpPr/>
              <p:nvPr/>
            </p:nvSpPr>
            <p:spPr>
              <a:xfrm>
                <a:off x="5355824" y="1932051"/>
                <a:ext cx="198715" cy="650916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29212" extrusionOk="0">
                    <a:moveTo>
                      <a:pt x="2912" y="0"/>
                    </a:moveTo>
                    <a:lnTo>
                      <a:pt x="1" y="654"/>
                    </a:lnTo>
                    <a:lnTo>
                      <a:pt x="6909" y="29212"/>
                    </a:lnTo>
                    <a:lnTo>
                      <a:pt x="8918" y="28569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18"/>
              <p:cNvSpPr/>
              <p:nvPr/>
            </p:nvSpPr>
            <p:spPr>
              <a:xfrm>
                <a:off x="5345285" y="1742067"/>
                <a:ext cx="51695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4601" extrusionOk="0">
                    <a:moveTo>
                      <a:pt x="1629" y="0"/>
                    </a:moveTo>
                    <a:cubicBezTo>
                      <a:pt x="1627" y="0"/>
                      <a:pt x="1625" y="0"/>
                      <a:pt x="1623" y="0"/>
                    </a:cubicBezTo>
                    <a:cubicBezTo>
                      <a:pt x="1019" y="31"/>
                      <a:pt x="1" y="4257"/>
                      <a:pt x="1" y="4257"/>
                    </a:cubicBezTo>
                    <a:lnTo>
                      <a:pt x="2318" y="4600"/>
                    </a:lnTo>
                    <a:cubicBezTo>
                      <a:pt x="2320" y="4600"/>
                      <a:pt x="2228" y="0"/>
                      <a:pt x="16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18"/>
              <p:cNvSpPr/>
              <p:nvPr/>
            </p:nvSpPr>
            <p:spPr>
              <a:xfrm>
                <a:off x="5265802" y="1830419"/>
                <a:ext cx="176700" cy="152546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6846" extrusionOk="0">
                    <a:moveTo>
                      <a:pt x="3485" y="1"/>
                    </a:moveTo>
                    <a:cubicBezTo>
                      <a:pt x="2774" y="1"/>
                      <a:pt x="2196" y="96"/>
                      <a:pt x="2001" y="280"/>
                    </a:cubicBezTo>
                    <a:lnTo>
                      <a:pt x="0" y="5336"/>
                    </a:lnTo>
                    <a:cubicBezTo>
                      <a:pt x="2624" y="6672"/>
                      <a:pt x="5711" y="6845"/>
                      <a:pt x="7135" y="6845"/>
                    </a:cubicBezTo>
                    <a:cubicBezTo>
                      <a:pt x="7634" y="6845"/>
                      <a:pt x="7930" y="6824"/>
                      <a:pt x="7930" y="6824"/>
                    </a:cubicBezTo>
                    <a:lnTo>
                      <a:pt x="7276" y="1079"/>
                    </a:lnTo>
                    <a:cubicBezTo>
                      <a:pt x="6692" y="347"/>
                      <a:pt x="4845" y="1"/>
                      <a:pt x="3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18"/>
              <p:cNvSpPr/>
              <p:nvPr/>
            </p:nvSpPr>
            <p:spPr>
              <a:xfrm>
                <a:off x="5135469" y="2128385"/>
                <a:ext cx="413028" cy="88105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3954" extrusionOk="0">
                    <a:moveTo>
                      <a:pt x="580" y="0"/>
                    </a:moveTo>
                    <a:cubicBezTo>
                      <a:pt x="228" y="0"/>
                      <a:pt x="1" y="548"/>
                      <a:pt x="381" y="781"/>
                    </a:cubicBezTo>
                    <a:cubicBezTo>
                      <a:pt x="3795" y="2873"/>
                      <a:pt x="7767" y="3953"/>
                      <a:pt x="11744" y="3953"/>
                    </a:cubicBezTo>
                    <a:cubicBezTo>
                      <a:pt x="13881" y="3953"/>
                      <a:pt x="16020" y="3642"/>
                      <a:pt x="18075" y="3008"/>
                    </a:cubicBezTo>
                    <a:cubicBezTo>
                      <a:pt x="18535" y="2866"/>
                      <a:pt x="18387" y="2196"/>
                      <a:pt x="17973" y="2196"/>
                    </a:cubicBezTo>
                    <a:cubicBezTo>
                      <a:pt x="17932" y="2196"/>
                      <a:pt x="17889" y="2202"/>
                      <a:pt x="17844" y="2216"/>
                    </a:cubicBezTo>
                    <a:cubicBezTo>
                      <a:pt x="15859" y="2828"/>
                      <a:pt x="13798" y="3129"/>
                      <a:pt x="11741" y="3129"/>
                    </a:cubicBezTo>
                    <a:cubicBezTo>
                      <a:pt x="7907" y="3129"/>
                      <a:pt x="4084" y="2085"/>
                      <a:pt x="786" y="63"/>
                    </a:cubicBezTo>
                    <a:cubicBezTo>
                      <a:pt x="715" y="19"/>
                      <a:pt x="645" y="0"/>
                      <a:pt x="5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18"/>
              <p:cNvSpPr/>
              <p:nvPr/>
            </p:nvSpPr>
            <p:spPr>
              <a:xfrm>
                <a:off x="5524416" y="2576604"/>
                <a:ext cx="29324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4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12" y="2406"/>
                      <a:pt x="314" y="2437"/>
                    </a:cubicBezTo>
                    <a:cubicBezTo>
                      <a:pt x="315" y="2437"/>
                      <a:pt x="317" y="2437"/>
                      <a:pt x="318" y="2437"/>
                    </a:cubicBezTo>
                    <a:cubicBezTo>
                      <a:pt x="527" y="2437"/>
                      <a:pt x="1316" y="153"/>
                      <a:pt x="1316" y="1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18"/>
              <p:cNvSpPr/>
              <p:nvPr/>
            </p:nvSpPr>
            <p:spPr>
              <a:xfrm>
                <a:off x="5510289" y="2434506"/>
                <a:ext cx="74089" cy="151878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6816" extrusionOk="0">
                    <a:moveTo>
                      <a:pt x="3325" y="1"/>
                    </a:moveTo>
                    <a:lnTo>
                      <a:pt x="112" y="355"/>
                    </a:lnTo>
                    <a:lnTo>
                      <a:pt x="1" y="6669"/>
                    </a:lnTo>
                    <a:lnTo>
                      <a:pt x="2258" y="6815"/>
                    </a:lnTo>
                    <a:lnTo>
                      <a:pt x="332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3520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7"/>
          <p:cNvGrpSpPr/>
          <p:nvPr/>
        </p:nvGrpSpPr>
        <p:grpSpPr>
          <a:xfrm>
            <a:off x="128550" y="126893"/>
            <a:ext cx="8887995" cy="4890320"/>
            <a:chOff x="372900" y="317225"/>
            <a:chExt cx="8399164" cy="4509701"/>
          </a:xfrm>
        </p:grpSpPr>
        <p:sp>
          <p:nvSpPr>
            <p:cNvPr id="234" name="Google Shape;234;p7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5" name="Google Shape;235;p7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236" name="Google Shape;236;p7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7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7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7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7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7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7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7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7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7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7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68" name="Google Shape;268;p7"/>
          <p:cNvSpPr txBox="1">
            <a:spLocks noGrp="1"/>
          </p:cNvSpPr>
          <p:nvPr>
            <p:ph type="title"/>
          </p:nvPr>
        </p:nvSpPr>
        <p:spPr>
          <a:xfrm>
            <a:off x="715100" y="791250"/>
            <a:ext cx="3775500" cy="12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7"/>
          <p:cNvSpPr txBox="1">
            <a:spLocks noGrp="1"/>
          </p:cNvSpPr>
          <p:nvPr>
            <p:ph type="body" idx="1"/>
          </p:nvPr>
        </p:nvSpPr>
        <p:spPr>
          <a:xfrm>
            <a:off x="715100" y="2002350"/>
            <a:ext cx="3490200" cy="23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70" name="Google Shape;270;p7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548025" y="677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7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237250" y="458729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7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8453225" y="11075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7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413600" y="40988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7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29650" y="4674350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7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714850" y="1606375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9"/>
          <p:cNvGrpSpPr/>
          <p:nvPr/>
        </p:nvGrpSpPr>
        <p:grpSpPr>
          <a:xfrm>
            <a:off x="372900" y="317225"/>
            <a:ext cx="8399164" cy="4509701"/>
            <a:chOff x="372900" y="317225"/>
            <a:chExt cx="8399164" cy="4509701"/>
          </a:xfrm>
        </p:grpSpPr>
        <p:sp>
          <p:nvSpPr>
            <p:cNvPr id="321" name="Google Shape;321;p9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2" name="Google Shape;322;p9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323" name="Google Shape;323;p9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4" name="Google Shape;324;p9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5" name="Google Shape;325;p9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6" name="Google Shape;326;p9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7" name="Google Shape;327;p9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8" name="Google Shape;328;p9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9" name="Google Shape;329;p9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0" name="Google Shape;330;p9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1" name="Google Shape;331;p9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2" name="Google Shape;332;p9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3" name="Google Shape;333;p9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4" name="Google Shape;334;p9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5" name="Google Shape;335;p9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6" name="Google Shape;336;p9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55" name="Google Shape;355;p9"/>
          <p:cNvSpPr txBox="1">
            <a:spLocks noGrp="1"/>
          </p:cNvSpPr>
          <p:nvPr>
            <p:ph type="title"/>
          </p:nvPr>
        </p:nvSpPr>
        <p:spPr>
          <a:xfrm>
            <a:off x="2241450" y="1710425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56" name="Google Shape;356;p9"/>
          <p:cNvSpPr txBox="1">
            <a:spLocks noGrp="1"/>
          </p:cNvSpPr>
          <p:nvPr>
            <p:ph type="subTitle" idx="1"/>
          </p:nvPr>
        </p:nvSpPr>
        <p:spPr>
          <a:xfrm>
            <a:off x="2241450" y="2666260"/>
            <a:ext cx="4661100" cy="7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57" name="Google Shape;357;p9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744800" y="4211174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9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921150" y="372275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9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1337200" y="4298225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9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084825" y="87260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9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7537825" y="101237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9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069025" y="1497625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Google Shape;417;p13"/>
          <p:cNvGrpSpPr/>
          <p:nvPr/>
        </p:nvGrpSpPr>
        <p:grpSpPr>
          <a:xfrm>
            <a:off x="128550" y="126893"/>
            <a:ext cx="8887995" cy="4890320"/>
            <a:chOff x="372900" y="317225"/>
            <a:chExt cx="8399164" cy="4509701"/>
          </a:xfrm>
        </p:grpSpPr>
        <p:sp>
          <p:nvSpPr>
            <p:cNvPr id="418" name="Google Shape;418;p13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9" name="Google Shape;419;p13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420" name="Google Shape;420;p13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" name="Google Shape;421;p13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" name="Google Shape;422;p13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" name="Google Shape;423;p13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" name="Google Shape;424;p13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" name="Google Shape;425;p13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" name="Google Shape;426;p13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" name="Google Shape;427;p13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" name="Google Shape;428;p13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" name="Google Shape;429;p13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" name="Google Shape;430;p13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1" name="Google Shape;431;p13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52" name="Google Shape;452;p13"/>
          <p:cNvSpPr txBox="1">
            <a:spLocks noGrp="1"/>
          </p:cNvSpPr>
          <p:nvPr>
            <p:ph type="title"/>
          </p:nvPr>
        </p:nvSpPr>
        <p:spPr>
          <a:xfrm>
            <a:off x="1694125" y="1470350"/>
            <a:ext cx="30717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53" name="Google Shape;453;p13"/>
          <p:cNvSpPr txBox="1">
            <a:spLocks noGrp="1"/>
          </p:cNvSpPr>
          <p:nvPr>
            <p:ph type="title" idx="2" hasCustomPrompt="1"/>
          </p:nvPr>
        </p:nvSpPr>
        <p:spPr>
          <a:xfrm>
            <a:off x="740218" y="1423250"/>
            <a:ext cx="953700" cy="8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4" name="Google Shape;454;p13"/>
          <p:cNvSpPr txBox="1">
            <a:spLocks noGrp="1"/>
          </p:cNvSpPr>
          <p:nvPr>
            <p:ph type="subTitle" idx="1"/>
          </p:nvPr>
        </p:nvSpPr>
        <p:spPr>
          <a:xfrm>
            <a:off x="1694125" y="22259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13"/>
          <p:cNvSpPr txBox="1">
            <a:spLocks noGrp="1"/>
          </p:cNvSpPr>
          <p:nvPr>
            <p:ph type="title" idx="3"/>
          </p:nvPr>
        </p:nvSpPr>
        <p:spPr>
          <a:xfrm>
            <a:off x="5735775" y="1470350"/>
            <a:ext cx="24582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56" name="Google Shape;456;p13"/>
          <p:cNvSpPr txBox="1">
            <a:spLocks noGrp="1"/>
          </p:cNvSpPr>
          <p:nvPr>
            <p:ph type="title" idx="4" hasCustomPrompt="1"/>
          </p:nvPr>
        </p:nvSpPr>
        <p:spPr>
          <a:xfrm>
            <a:off x="4775783" y="1423250"/>
            <a:ext cx="960000" cy="8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7" name="Google Shape;457;p13"/>
          <p:cNvSpPr txBox="1">
            <a:spLocks noGrp="1"/>
          </p:cNvSpPr>
          <p:nvPr>
            <p:ph type="subTitle" idx="5"/>
          </p:nvPr>
        </p:nvSpPr>
        <p:spPr>
          <a:xfrm>
            <a:off x="5735775" y="22259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13"/>
          <p:cNvSpPr txBox="1">
            <a:spLocks noGrp="1"/>
          </p:cNvSpPr>
          <p:nvPr>
            <p:ph type="title" idx="6"/>
          </p:nvPr>
        </p:nvSpPr>
        <p:spPr>
          <a:xfrm>
            <a:off x="1689300" y="3015075"/>
            <a:ext cx="30717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59" name="Google Shape;459;p13"/>
          <p:cNvSpPr txBox="1">
            <a:spLocks noGrp="1"/>
          </p:cNvSpPr>
          <p:nvPr>
            <p:ph type="title" idx="7" hasCustomPrompt="1"/>
          </p:nvPr>
        </p:nvSpPr>
        <p:spPr>
          <a:xfrm>
            <a:off x="734025" y="2968025"/>
            <a:ext cx="953700" cy="8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0" name="Google Shape;460;p13"/>
          <p:cNvSpPr txBox="1">
            <a:spLocks noGrp="1"/>
          </p:cNvSpPr>
          <p:nvPr>
            <p:ph type="subTitle" idx="8"/>
          </p:nvPr>
        </p:nvSpPr>
        <p:spPr>
          <a:xfrm>
            <a:off x="1689300" y="37706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1" name="Google Shape;461;p13"/>
          <p:cNvSpPr txBox="1">
            <a:spLocks noGrp="1"/>
          </p:cNvSpPr>
          <p:nvPr>
            <p:ph type="title" idx="9"/>
          </p:nvPr>
        </p:nvSpPr>
        <p:spPr>
          <a:xfrm>
            <a:off x="5730950" y="3015075"/>
            <a:ext cx="2463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2" name="Google Shape;462;p13"/>
          <p:cNvSpPr txBox="1">
            <a:spLocks noGrp="1"/>
          </p:cNvSpPr>
          <p:nvPr>
            <p:ph type="title" idx="13" hasCustomPrompt="1"/>
          </p:nvPr>
        </p:nvSpPr>
        <p:spPr>
          <a:xfrm>
            <a:off x="4769550" y="2968025"/>
            <a:ext cx="960000" cy="8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subTitle" idx="14"/>
          </p:nvPr>
        </p:nvSpPr>
        <p:spPr>
          <a:xfrm>
            <a:off x="5730950" y="37706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title" idx="15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465" name="Google Shape;465;p13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237250" y="458729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13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413600" y="40988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13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29650" y="4674350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13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548025" y="677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13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8453225" y="11075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13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714850" y="1606375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" name="Google Shape;472;p14"/>
          <p:cNvGrpSpPr/>
          <p:nvPr/>
        </p:nvGrpSpPr>
        <p:grpSpPr>
          <a:xfrm>
            <a:off x="372900" y="317225"/>
            <a:ext cx="8399164" cy="4509701"/>
            <a:chOff x="372900" y="317225"/>
            <a:chExt cx="8399164" cy="4509701"/>
          </a:xfrm>
        </p:grpSpPr>
        <p:sp>
          <p:nvSpPr>
            <p:cNvPr id="473" name="Google Shape;473;p14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4" name="Google Shape;474;p14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475" name="Google Shape;475;p14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14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14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14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14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14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14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14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14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4" name="Google Shape;484;p14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5" name="Google Shape;485;p14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6" name="Google Shape;486;p14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7" name="Google Shape;487;p14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8" name="Google Shape;488;p14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9" name="Google Shape;489;p14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0" name="Google Shape;490;p14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1" name="Google Shape;491;p14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2" name="Google Shape;492;p14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3" name="Google Shape;493;p14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4" name="Google Shape;494;p14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5" name="Google Shape;495;p14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14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14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8" name="Google Shape;498;p14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" name="Google Shape;499;p14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0" name="Google Shape;500;p14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1" name="Google Shape;501;p14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" name="Google Shape;502;p14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3" name="Google Shape;503;p14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4" name="Google Shape;504;p14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5" name="Google Shape;505;p14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6" name="Google Shape;506;p14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07" name="Google Shape;507;p14"/>
          <p:cNvSpPr txBox="1">
            <a:spLocks noGrp="1"/>
          </p:cNvSpPr>
          <p:nvPr>
            <p:ph type="title"/>
          </p:nvPr>
        </p:nvSpPr>
        <p:spPr>
          <a:xfrm>
            <a:off x="2290075" y="3175950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08" name="Google Shape;508;p14"/>
          <p:cNvSpPr txBox="1">
            <a:spLocks noGrp="1"/>
          </p:cNvSpPr>
          <p:nvPr>
            <p:ph type="subTitle" idx="1"/>
          </p:nvPr>
        </p:nvSpPr>
        <p:spPr>
          <a:xfrm>
            <a:off x="1458150" y="1435650"/>
            <a:ext cx="6227700" cy="17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pic>
        <p:nvPicPr>
          <p:cNvPr id="509" name="Google Shape;509;p14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8039463" y="238819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14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842900" y="20354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14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1351650" y="22839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14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7800300" y="2895775"/>
            <a:ext cx="261627" cy="339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4" name="Google Shape;514;p15"/>
          <p:cNvGrpSpPr/>
          <p:nvPr/>
        </p:nvGrpSpPr>
        <p:grpSpPr>
          <a:xfrm>
            <a:off x="372900" y="317225"/>
            <a:ext cx="8399164" cy="4509701"/>
            <a:chOff x="372900" y="317225"/>
            <a:chExt cx="8399164" cy="4509701"/>
          </a:xfrm>
        </p:grpSpPr>
        <p:sp>
          <p:nvSpPr>
            <p:cNvPr id="515" name="Google Shape;515;p15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6" name="Google Shape;516;p15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517" name="Google Shape;517;p15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8" name="Google Shape;518;p15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9" name="Google Shape;519;p15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0" name="Google Shape;520;p15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1" name="Google Shape;521;p15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2" name="Google Shape;522;p15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3" name="Google Shape;523;p15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4" name="Google Shape;524;p15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5" name="Google Shape;525;p15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6" name="Google Shape;526;p15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15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8" name="Google Shape;528;p15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9" name="Google Shape;529;p15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0" name="Google Shape;530;p15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1" name="Google Shape;531;p15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2" name="Google Shape;532;p15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3" name="Google Shape;533;p15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15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5" name="Google Shape;535;p15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6" name="Google Shape;536;p15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7" name="Google Shape;537;p15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8" name="Google Shape;538;p15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9" name="Google Shape;539;p15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0" name="Google Shape;540;p15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1" name="Google Shape;541;p15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2" name="Google Shape;542;p15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3" name="Google Shape;543;p15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4" name="Google Shape;544;p15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5" name="Google Shape;545;p15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6" name="Google Shape;546;p15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7" name="Google Shape;547;p15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8" name="Google Shape;548;p15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49" name="Google Shape;549;p15"/>
          <p:cNvSpPr txBox="1">
            <a:spLocks noGrp="1"/>
          </p:cNvSpPr>
          <p:nvPr>
            <p:ph type="title"/>
          </p:nvPr>
        </p:nvSpPr>
        <p:spPr>
          <a:xfrm>
            <a:off x="715100" y="2359350"/>
            <a:ext cx="5444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50" name="Google Shape;550;p15"/>
          <p:cNvSpPr txBox="1">
            <a:spLocks noGrp="1"/>
          </p:cNvSpPr>
          <p:nvPr>
            <p:ph type="title" idx="2" hasCustomPrompt="1"/>
          </p:nvPr>
        </p:nvSpPr>
        <p:spPr>
          <a:xfrm>
            <a:off x="715088" y="1517550"/>
            <a:ext cx="1659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51" name="Google Shape;551;p15"/>
          <p:cNvSpPr txBox="1">
            <a:spLocks noGrp="1"/>
          </p:cNvSpPr>
          <p:nvPr>
            <p:ph type="subTitle" idx="1"/>
          </p:nvPr>
        </p:nvSpPr>
        <p:spPr>
          <a:xfrm>
            <a:off x="715088" y="3201150"/>
            <a:ext cx="4360200" cy="4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52" name="Google Shape;552;p15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7401500" y="11215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15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2398875" y="1383674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15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7927550" y="1687300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15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7994300" y="1096263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15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1981575" y="1044500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15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2461075" y="935700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0" name="Google Shape;860;p22"/>
          <p:cNvGrpSpPr/>
          <p:nvPr/>
        </p:nvGrpSpPr>
        <p:grpSpPr>
          <a:xfrm>
            <a:off x="128550" y="126893"/>
            <a:ext cx="8887995" cy="4890320"/>
            <a:chOff x="372900" y="317225"/>
            <a:chExt cx="8399164" cy="4509701"/>
          </a:xfrm>
        </p:grpSpPr>
        <p:sp>
          <p:nvSpPr>
            <p:cNvPr id="861" name="Google Shape;861;p22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2" name="Google Shape;862;p22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863" name="Google Shape;863;p22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4" name="Google Shape;864;p22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5" name="Google Shape;865;p22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6" name="Google Shape;866;p22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7" name="Google Shape;867;p22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8" name="Google Shape;868;p22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9" name="Google Shape;869;p22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0" name="Google Shape;870;p22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1" name="Google Shape;871;p22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2" name="Google Shape;872;p22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3" name="Google Shape;873;p22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4" name="Google Shape;874;p22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5" name="Google Shape;875;p22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6" name="Google Shape;876;p22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7" name="Google Shape;877;p22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8" name="Google Shape;878;p22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9" name="Google Shape;879;p22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0" name="Google Shape;880;p22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1" name="Google Shape;881;p22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2" name="Google Shape;882;p22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3" name="Google Shape;883;p22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4" name="Google Shape;884;p22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5" name="Google Shape;885;p22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6" name="Google Shape;886;p22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7" name="Google Shape;887;p22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8" name="Google Shape;888;p22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9" name="Google Shape;889;p22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0" name="Google Shape;890;p22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1" name="Google Shape;891;p22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2" name="Google Shape;892;p22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3" name="Google Shape;893;p22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4" name="Google Shape;894;p22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895" name="Google Shape;895;p22"/>
          <p:cNvSpPr txBox="1">
            <a:spLocks noGrp="1"/>
          </p:cNvSpPr>
          <p:nvPr>
            <p:ph type="title"/>
          </p:nvPr>
        </p:nvSpPr>
        <p:spPr>
          <a:xfrm>
            <a:off x="720000" y="25757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6" name="Google Shape;896;p22"/>
          <p:cNvSpPr txBox="1">
            <a:spLocks noGrp="1"/>
          </p:cNvSpPr>
          <p:nvPr>
            <p:ph type="subTitle" idx="1"/>
          </p:nvPr>
        </p:nvSpPr>
        <p:spPr>
          <a:xfrm>
            <a:off x="720000" y="3027225"/>
            <a:ext cx="2336400" cy="71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22"/>
          <p:cNvSpPr txBox="1">
            <a:spLocks noGrp="1"/>
          </p:cNvSpPr>
          <p:nvPr>
            <p:ph type="title" idx="2"/>
          </p:nvPr>
        </p:nvSpPr>
        <p:spPr>
          <a:xfrm>
            <a:off x="3403800" y="25757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8" name="Google Shape;898;p22"/>
          <p:cNvSpPr txBox="1">
            <a:spLocks noGrp="1"/>
          </p:cNvSpPr>
          <p:nvPr>
            <p:ph type="subTitle" idx="3"/>
          </p:nvPr>
        </p:nvSpPr>
        <p:spPr>
          <a:xfrm>
            <a:off x="3403800" y="3027225"/>
            <a:ext cx="2336400" cy="71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22"/>
          <p:cNvSpPr txBox="1">
            <a:spLocks noGrp="1"/>
          </p:cNvSpPr>
          <p:nvPr>
            <p:ph type="title" idx="4"/>
          </p:nvPr>
        </p:nvSpPr>
        <p:spPr>
          <a:xfrm>
            <a:off x="6087600" y="25757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00" name="Google Shape;900;p22"/>
          <p:cNvSpPr txBox="1">
            <a:spLocks noGrp="1"/>
          </p:cNvSpPr>
          <p:nvPr>
            <p:ph type="subTitle" idx="5"/>
          </p:nvPr>
        </p:nvSpPr>
        <p:spPr>
          <a:xfrm>
            <a:off x="6087600" y="3027225"/>
            <a:ext cx="2336400" cy="71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1" name="Google Shape;901;p22"/>
          <p:cNvSpPr txBox="1">
            <a:spLocks noGrp="1"/>
          </p:cNvSpPr>
          <p:nvPr>
            <p:ph type="title" idx="6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902" name="Google Shape;902;p22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548025" y="677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3" name="Google Shape;903;p22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8453225" y="11075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4" name="Google Shape;904;p22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714850" y="1606375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5" name="Google Shape;905;p22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237250" y="458729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6" name="Google Shape;906;p22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413600" y="40988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7" name="Google Shape;907;p22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29650" y="4674350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9" name="Google Shape;1009;p25"/>
          <p:cNvGrpSpPr/>
          <p:nvPr/>
        </p:nvGrpSpPr>
        <p:grpSpPr>
          <a:xfrm>
            <a:off x="128550" y="126893"/>
            <a:ext cx="8887995" cy="4890320"/>
            <a:chOff x="372900" y="317225"/>
            <a:chExt cx="8399164" cy="4509701"/>
          </a:xfrm>
        </p:grpSpPr>
        <p:sp>
          <p:nvSpPr>
            <p:cNvPr id="1010" name="Google Shape;1010;p25"/>
            <p:cNvSpPr/>
            <p:nvPr/>
          </p:nvSpPr>
          <p:spPr>
            <a:xfrm>
              <a:off x="372900" y="317225"/>
              <a:ext cx="8398917" cy="4509412"/>
            </a:xfrm>
            <a:custGeom>
              <a:avLst/>
              <a:gdLst/>
              <a:ahLst/>
              <a:cxnLst/>
              <a:rect l="l" t="t" r="r" b="b"/>
              <a:pathLst>
                <a:path w="285362" h="153212" extrusionOk="0">
                  <a:moveTo>
                    <a:pt x="0" y="0"/>
                  </a:moveTo>
                  <a:lnTo>
                    <a:pt x="0" y="153212"/>
                  </a:lnTo>
                  <a:lnTo>
                    <a:pt x="285362" y="153212"/>
                  </a:lnTo>
                  <a:lnTo>
                    <a:pt x="285362" y="0"/>
                  </a:lnTo>
                  <a:lnTo>
                    <a:pt x="273015" y="0"/>
                  </a:lnTo>
                  <a:lnTo>
                    <a:pt x="273015" y="6286"/>
                  </a:lnTo>
                  <a:cubicBezTo>
                    <a:pt x="274242" y="6599"/>
                    <a:pt x="275169" y="7801"/>
                    <a:pt x="275169" y="9217"/>
                  </a:cubicBezTo>
                  <a:cubicBezTo>
                    <a:pt x="275169" y="10882"/>
                    <a:pt x="273916" y="12247"/>
                    <a:pt x="272376" y="12247"/>
                  </a:cubicBezTo>
                  <a:lnTo>
                    <a:pt x="263773" y="12247"/>
                  </a:lnTo>
                  <a:cubicBezTo>
                    <a:pt x="262245" y="12247"/>
                    <a:pt x="260981" y="10882"/>
                    <a:pt x="260981" y="9217"/>
                  </a:cubicBezTo>
                  <a:cubicBezTo>
                    <a:pt x="260981" y="7852"/>
                    <a:pt x="261845" y="6687"/>
                    <a:pt x="263009" y="6324"/>
                  </a:cubicBezTo>
                  <a:lnTo>
                    <a:pt x="263009" y="0"/>
                  </a:lnTo>
                  <a:lnTo>
                    <a:pt x="247819" y="0"/>
                  </a:lnTo>
                  <a:lnTo>
                    <a:pt x="247819" y="6286"/>
                  </a:lnTo>
                  <a:cubicBezTo>
                    <a:pt x="249047" y="6599"/>
                    <a:pt x="249973" y="7801"/>
                    <a:pt x="249973" y="9217"/>
                  </a:cubicBezTo>
                  <a:cubicBezTo>
                    <a:pt x="249973" y="10882"/>
                    <a:pt x="248721" y="12247"/>
                    <a:pt x="247193" y="12247"/>
                  </a:cubicBezTo>
                  <a:lnTo>
                    <a:pt x="238578" y="12247"/>
                  </a:lnTo>
                  <a:cubicBezTo>
                    <a:pt x="237050" y="12247"/>
                    <a:pt x="235798" y="10882"/>
                    <a:pt x="235798" y="9217"/>
                  </a:cubicBezTo>
                  <a:cubicBezTo>
                    <a:pt x="235798" y="7852"/>
                    <a:pt x="236662" y="6687"/>
                    <a:pt x="237814" y="6324"/>
                  </a:cubicBezTo>
                  <a:lnTo>
                    <a:pt x="237814" y="0"/>
                  </a:lnTo>
                  <a:lnTo>
                    <a:pt x="222624" y="0"/>
                  </a:lnTo>
                  <a:lnTo>
                    <a:pt x="222624" y="6286"/>
                  </a:lnTo>
                  <a:cubicBezTo>
                    <a:pt x="223851" y="6599"/>
                    <a:pt x="224778" y="7801"/>
                    <a:pt x="224778" y="9217"/>
                  </a:cubicBezTo>
                  <a:cubicBezTo>
                    <a:pt x="224778" y="10882"/>
                    <a:pt x="223526" y="12247"/>
                    <a:pt x="221998" y="12247"/>
                  </a:cubicBezTo>
                  <a:lnTo>
                    <a:pt x="213383" y="12247"/>
                  </a:lnTo>
                  <a:cubicBezTo>
                    <a:pt x="211855" y="12247"/>
                    <a:pt x="210603" y="10882"/>
                    <a:pt x="210603" y="9217"/>
                  </a:cubicBezTo>
                  <a:cubicBezTo>
                    <a:pt x="210603" y="7852"/>
                    <a:pt x="211467" y="6687"/>
                    <a:pt x="212631" y="6324"/>
                  </a:cubicBezTo>
                  <a:lnTo>
                    <a:pt x="212631" y="0"/>
                  </a:lnTo>
                  <a:lnTo>
                    <a:pt x="197429" y="0"/>
                  </a:lnTo>
                  <a:lnTo>
                    <a:pt x="197429" y="6286"/>
                  </a:lnTo>
                  <a:cubicBezTo>
                    <a:pt x="198656" y="6599"/>
                    <a:pt x="199583" y="7801"/>
                    <a:pt x="199583" y="9217"/>
                  </a:cubicBezTo>
                  <a:cubicBezTo>
                    <a:pt x="199583" y="10882"/>
                    <a:pt x="198331" y="12247"/>
                    <a:pt x="196803" y="12247"/>
                  </a:cubicBezTo>
                  <a:lnTo>
                    <a:pt x="188188" y="12247"/>
                  </a:lnTo>
                  <a:cubicBezTo>
                    <a:pt x="186660" y="12247"/>
                    <a:pt x="185408" y="10882"/>
                    <a:pt x="185408" y="9217"/>
                  </a:cubicBezTo>
                  <a:cubicBezTo>
                    <a:pt x="185408" y="7852"/>
                    <a:pt x="186272" y="6687"/>
                    <a:pt x="187436" y="6324"/>
                  </a:cubicBezTo>
                  <a:lnTo>
                    <a:pt x="187436" y="0"/>
                  </a:lnTo>
                  <a:lnTo>
                    <a:pt x="172234" y="0"/>
                  </a:lnTo>
                  <a:lnTo>
                    <a:pt x="172234" y="6286"/>
                  </a:lnTo>
                  <a:cubicBezTo>
                    <a:pt x="173474" y="6599"/>
                    <a:pt x="174388" y="7801"/>
                    <a:pt x="174388" y="9217"/>
                  </a:cubicBezTo>
                  <a:cubicBezTo>
                    <a:pt x="174388" y="10882"/>
                    <a:pt x="173136" y="12247"/>
                    <a:pt x="171608" y="12247"/>
                  </a:cubicBezTo>
                  <a:lnTo>
                    <a:pt x="162992" y="12247"/>
                  </a:lnTo>
                  <a:cubicBezTo>
                    <a:pt x="161465" y="12247"/>
                    <a:pt x="160212" y="10882"/>
                    <a:pt x="160212" y="9217"/>
                  </a:cubicBezTo>
                  <a:cubicBezTo>
                    <a:pt x="160212" y="7852"/>
                    <a:pt x="161076" y="6687"/>
                    <a:pt x="162241" y="6324"/>
                  </a:cubicBezTo>
                  <a:lnTo>
                    <a:pt x="162241" y="0"/>
                  </a:lnTo>
                  <a:lnTo>
                    <a:pt x="147051" y="0"/>
                  </a:lnTo>
                  <a:lnTo>
                    <a:pt x="147051" y="6286"/>
                  </a:lnTo>
                  <a:cubicBezTo>
                    <a:pt x="148278" y="6599"/>
                    <a:pt x="149205" y="7801"/>
                    <a:pt x="149205" y="9217"/>
                  </a:cubicBezTo>
                  <a:cubicBezTo>
                    <a:pt x="149205" y="10882"/>
                    <a:pt x="147953" y="12247"/>
                    <a:pt x="146425" y="12247"/>
                  </a:cubicBezTo>
                  <a:lnTo>
                    <a:pt x="137810" y="12247"/>
                  </a:lnTo>
                  <a:cubicBezTo>
                    <a:pt x="136282" y="12247"/>
                    <a:pt x="135030" y="10882"/>
                    <a:pt x="135030" y="9217"/>
                  </a:cubicBezTo>
                  <a:cubicBezTo>
                    <a:pt x="135030" y="7852"/>
                    <a:pt x="135894" y="6687"/>
                    <a:pt x="137046" y="6324"/>
                  </a:cubicBezTo>
                  <a:lnTo>
                    <a:pt x="137046" y="0"/>
                  </a:lnTo>
                  <a:lnTo>
                    <a:pt x="121856" y="0"/>
                  </a:lnTo>
                  <a:lnTo>
                    <a:pt x="121856" y="6286"/>
                  </a:lnTo>
                  <a:cubicBezTo>
                    <a:pt x="123083" y="6599"/>
                    <a:pt x="124010" y="7801"/>
                    <a:pt x="124010" y="9217"/>
                  </a:cubicBezTo>
                  <a:cubicBezTo>
                    <a:pt x="124010" y="10882"/>
                    <a:pt x="122758" y="12247"/>
                    <a:pt x="121230" y="12247"/>
                  </a:cubicBezTo>
                  <a:lnTo>
                    <a:pt x="112614" y="12247"/>
                  </a:lnTo>
                  <a:cubicBezTo>
                    <a:pt x="111087" y="12247"/>
                    <a:pt x="109834" y="10882"/>
                    <a:pt x="109834" y="9217"/>
                  </a:cubicBezTo>
                  <a:cubicBezTo>
                    <a:pt x="109834" y="7852"/>
                    <a:pt x="110699" y="6687"/>
                    <a:pt x="111863" y="6324"/>
                  </a:cubicBezTo>
                  <a:lnTo>
                    <a:pt x="111863" y="0"/>
                  </a:lnTo>
                  <a:lnTo>
                    <a:pt x="96661" y="0"/>
                  </a:lnTo>
                  <a:lnTo>
                    <a:pt x="96661" y="6286"/>
                  </a:lnTo>
                  <a:cubicBezTo>
                    <a:pt x="97901" y="6599"/>
                    <a:pt x="98815" y="7801"/>
                    <a:pt x="98815" y="9217"/>
                  </a:cubicBezTo>
                  <a:cubicBezTo>
                    <a:pt x="98815" y="10882"/>
                    <a:pt x="97562" y="12247"/>
                    <a:pt x="96035" y="12247"/>
                  </a:cubicBezTo>
                  <a:lnTo>
                    <a:pt x="87432" y="12247"/>
                  </a:lnTo>
                  <a:cubicBezTo>
                    <a:pt x="85892" y="12247"/>
                    <a:pt x="84639" y="10882"/>
                    <a:pt x="84639" y="9217"/>
                  </a:cubicBezTo>
                  <a:cubicBezTo>
                    <a:pt x="84639" y="7852"/>
                    <a:pt x="85503" y="6687"/>
                    <a:pt x="86668" y="6324"/>
                  </a:cubicBezTo>
                  <a:lnTo>
                    <a:pt x="86668" y="0"/>
                  </a:lnTo>
                  <a:lnTo>
                    <a:pt x="71478" y="0"/>
                  </a:lnTo>
                  <a:lnTo>
                    <a:pt x="71478" y="6286"/>
                  </a:lnTo>
                  <a:cubicBezTo>
                    <a:pt x="72705" y="6599"/>
                    <a:pt x="73632" y="7801"/>
                    <a:pt x="73632" y="9217"/>
                  </a:cubicBezTo>
                  <a:cubicBezTo>
                    <a:pt x="73632" y="10882"/>
                    <a:pt x="72380" y="12247"/>
                    <a:pt x="70840" y="12247"/>
                  </a:cubicBezTo>
                  <a:lnTo>
                    <a:pt x="62237" y="12247"/>
                  </a:lnTo>
                  <a:cubicBezTo>
                    <a:pt x="60696" y="12247"/>
                    <a:pt x="59444" y="10882"/>
                    <a:pt x="59444" y="9217"/>
                  </a:cubicBezTo>
                  <a:cubicBezTo>
                    <a:pt x="59444" y="7852"/>
                    <a:pt x="60308" y="6687"/>
                    <a:pt x="61473" y="6324"/>
                  </a:cubicBezTo>
                  <a:lnTo>
                    <a:pt x="61473" y="0"/>
                  </a:lnTo>
                  <a:lnTo>
                    <a:pt x="46283" y="0"/>
                  </a:lnTo>
                  <a:lnTo>
                    <a:pt x="46283" y="6286"/>
                  </a:lnTo>
                  <a:cubicBezTo>
                    <a:pt x="47510" y="6599"/>
                    <a:pt x="48437" y="7801"/>
                    <a:pt x="48437" y="9217"/>
                  </a:cubicBezTo>
                  <a:cubicBezTo>
                    <a:pt x="48437" y="10882"/>
                    <a:pt x="47185" y="12247"/>
                    <a:pt x="45657" y="12247"/>
                  </a:cubicBezTo>
                  <a:lnTo>
                    <a:pt x="37041" y="12247"/>
                  </a:lnTo>
                  <a:cubicBezTo>
                    <a:pt x="35514" y="12247"/>
                    <a:pt x="34261" y="10882"/>
                    <a:pt x="34261" y="9217"/>
                  </a:cubicBezTo>
                  <a:cubicBezTo>
                    <a:pt x="34261" y="7852"/>
                    <a:pt x="35126" y="6687"/>
                    <a:pt x="36278" y="6324"/>
                  </a:cubicBezTo>
                  <a:lnTo>
                    <a:pt x="36278" y="0"/>
                  </a:lnTo>
                  <a:lnTo>
                    <a:pt x="21088" y="0"/>
                  </a:lnTo>
                  <a:lnTo>
                    <a:pt x="21088" y="6286"/>
                  </a:lnTo>
                  <a:cubicBezTo>
                    <a:pt x="22315" y="6599"/>
                    <a:pt x="23242" y="7801"/>
                    <a:pt x="23242" y="9217"/>
                  </a:cubicBezTo>
                  <a:cubicBezTo>
                    <a:pt x="23242" y="10882"/>
                    <a:pt x="21989" y="12247"/>
                    <a:pt x="20462" y="12247"/>
                  </a:cubicBezTo>
                  <a:lnTo>
                    <a:pt x="11846" y="12247"/>
                  </a:lnTo>
                  <a:cubicBezTo>
                    <a:pt x="10319" y="12247"/>
                    <a:pt x="9066" y="10882"/>
                    <a:pt x="9066" y="9217"/>
                  </a:cubicBezTo>
                  <a:cubicBezTo>
                    <a:pt x="9066" y="7852"/>
                    <a:pt x="9930" y="6687"/>
                    <a:pt x="11095" y="6324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11" name="Google Shape;1011;p25"/>
            <p:cNvGrpSpPr/>
            <p:nvPr/>
          </p:nvGrpSpPr>
          <p:grpSpPr>
            <a:xfrm>
              <a:off x="372900" y="317424"/>
              <a:ext cx="8399164" cy="4509502"/>
              <a:chOff x="-75" y="-4650"/>
              <a:chExt cx="9155400" cy="5153127"/>
            </a:xfrm>
          </p:grpSpPr>
          <p:cxnSp>
            <p:nvCxnSpPr>
              <p:cNvPr id="1012" name="Google Shape;1012;p25"/>
              <p:cNvCxnSpPr/>
              <p:nvPr/>
            </p:nvCxnSpPr>
            <p:spPr>
              <a:xfrm>
                <a:off x="212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3" name="Google Shape;1013;p25"/>
              <p:cNvCxnSpPr/>
              <p:nvPr/>
            </p:nvCxnSpPr>
            <p:spPr>
              <a:xfrm>
                <a:off x="648443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4" name="Google Shape;1014;p25"/>
              <p:cNvCxnSpPr/>
              <p:nvPr/>
            </p:nvCxnSpPr>
            <p:spPr>
              <a:xfrm>
                <a:off x="10844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5" name="Google Shape;1015;p25"/>
              <p:cNvCxnSpPr/>
              <p:nvPr/>
            </p:nvCxnSpPr>
            <p:spPr>
              <a:xfrm>
                <a:off x="1520363" y="388677"/>
                <a:ext cx="0" cy="4759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6" name="Google Shape;1016;p25"/>
              <p:cNvCxnSpPr/>
              <p:nvPr/>
            </p:nvCxnSpPr>
            <p:spPr>
              <a:xfrm>
                <a:off x="1956296" y="399048"/>
                <a:ext cx="0" cy="474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7" name="Google Shape;1017;p25"/>
              <p:cNvCxnSpPr/>
              <p:nvPr/>
            </p:nvCxnSpPr>
            <p:spPr>
              <a:xfrm>
                <a:off x="23922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8" name="Google Shape;1018;p25"/>
              <p:cNvCxnSpPr/>
              <p:nvPr/>
            </p:nvCxnSpPr>
            <p:spPr>
              <a:xfrm>
                <a:off x="282819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9" name="Google Shape;1019;p25"/>
              <p:cNvCxnSpPr/>
              <p:nvPr/>
            </p:nvCxnSpPr>
            <p:spPr>
              <a:xfrm>
                <a:off x="32641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0" name="Google Shape;1020;p25"/>
              <p:cNvCxnSpPr/>
              <p:nvPr/>
            </p:nvCxnSpPr>
            <p:spPr>
              <a:xfrm>
                <a:off x="3700110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1" name="Google Shape;1021;p25"/>
              <p:cNvCxnSpPr/>
              <p:nvPr/>
            </p:nvCxnSpPr>
            <p:spPr>
              <a:xfrm>
                <a:off x="41360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2" name="Google Shape;1022;p25"/>
              <p:cNvCxnSpPr/>
              <p:nvPr/>
            </p:nvCxnSpPr>
            <p:spPr>
              <a:xfrm>
                <a:off x="4572004" y="409389"/>
                <a:ext cx="0" cy="473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3" name="Google Shape;1023;p25"/>
              <p:cNvCxnSpPr/>
              <p:nvPr/>
            </p:nvCxnSpPr>
            <p:spPr>
              <a:xfrm>
                <a:off x="50079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4" name="Google Shape;1024;p25"/>
              <p:cNvCxnSpPr/>
              <p:nvPr/>
            </p:nvCxnSpPr>
            <p:spPr>
              <a:xfrm>
                <a:off x="5443897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5" name="Google Shape;1025;p25"/>
              <p:cNvCxnSpPr/>
              <p:nvPr/>
            </p:nvCxnSpPr>
            <p:spPr>
              <a:xfrm>
                <a:off x="58798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6" name="Google Shape;1026;p25"/>
              <p:cNvCxnSpPr/>
              <p:nvPr/>
            </p:nvCxnSpPr>
            <p:spPr>
              <a:xfrm>
                <a:off x="6315790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7" name="Google Shape;1027;p25"/>
              <p:cNvCxnSpPr/>
              <p:nvPr/>
            </p:nvCxnSpPr>
            <p:spPr>
              <a:xfrm>
                <a:off x="675175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8" name="Google Shape;1028;p25"/>
              <p:cNvCxnSpPr/>
              <p:nvPr/>
            </p:nvCxnSpPr>
            <p:spPr>
              <a:xfrm>
                <a:off x="7187711" y="373136"/>
                <a:ext cx="0" cy="4775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9" name="Google Shape;1029;p25"/>
              <p:cNvCxnSpPr/>
              <p:nvPr/>
            </p:nvCxnSpPr>
            <p:spPr>
              <a:xfrm>
                <a:off x="7623644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0" name="Google Shape;1030;p25"/>
              <p:cNvCxnSpPr/>
              <p:nvPr/>
            </p:nvCxnSpPr>
            <p:spPr>
              <a:xfrm>
                <a:off x="80596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1" name="Google Shape;1031;p25"/>
              <p:cNvCxnSpPr/>
              <p:nvPr/>
            </p:nvCxnSpPr>
            <p:spPr>
              <a:xfrm>
                <a:off x="8495538" y="414589"/>
                <a:ext cx="0" cy="473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2" name="Google Shape;1032;p25"/>
              <p:cNvCxnSpPr/>
              <p:nvPr/>
            </p:nvCxnSpPr>
            <p:spPr>
              <a:xfrm>
                <a:off x="8931500" y="-4650"/>
                <a:ext cx="0" cy="5152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3" name="Google Shape;1033;p25"/>
              <p:cNvCxnSpPr/>
              <p:nvPr/>
            </p:nvCxnSpPr>
            <p:spPr>
              <a:xfrm rot="10800000">
                <a:off x="-75" y="4351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4" name="Google Shape;1034;p25"/>
              <p:cNvCxnSpPr/>
              <p:nvPr/>
            </p:nvCxnSpPr>
            <p:spPr>
              <a:xfrm rot="10800000">
                <a:off x="-75" y="8917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5" name="Google Shape;1035;p25"/>
              <p:cNvCxnSpPr/>
              <p:nvPr/>
            </p:nvCxnSpPr>
            <p:spPr>
              <a:xfrm rot="10800000">
                <a:off x="-75" y="13483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6" name="Google Shape;1036;p25"/>
              <p:cNvCxnSpPr/>
              <p:nvPr/>
            </p:nvCxnSpPr>
            <p:spPr>
              <a:xfrm rot="10800000">
                <a:off x="-75" y="18048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7" name="Google Shape;1037;p25"/>
              <p:cNvCxnSpPr/>
              <p:nvPr/>
            </p:nvCxnSpPr>
            <p:spPr>
              <a:xfrm rot="10800000">
                <a:off x="-75" y="22614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8" name="Google Shape;1038;p25"/>
              <p:cNvCxnSpPr/>
              <p:nvPr/>
            </p:nvCxnSpPr>
            <p:spPr>
              <a:xfrm rot="10800000">
                <a:off x="-75" y="27180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9" name="Google Shape;1039;p25"/>
              <p:cNvCxnSpPr/>
              <p:nvPr/>
            </p:nvCxnSpPr>
            <p:spPr>
              <a:xfrm rot="10800000">
                <a:off x="-75" y="31746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0" name="Google Shape;1040;p25"/>
              <p:cNvCxnSpPr/>
              <p:nvPr/>
            </p:nvCxnSpPr>
            <p:spPr>
              <a:xfrm rot="10800000">
                <a:off x="-75" y="363117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1" name="Google Shape;1041;p25"/>
              <p:cNvCxnSpPr/>
              <p:nvPr/>
            </p:nvCxnSpPr>
            <p:spPr>
              <a:xfrm rot="10800000">
                <a:off x="-75" y="408775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2" name="Google Shape;1042;p25"/>
              <p:cNvCxnSpPr/>
              <p:nvPr/>
            </p:nvCxnSpPr>
            <p:spPr>
              <a:xfrm rot="10800000">
                <a:off x="-75" y="4544325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3" name="Google Shape;1043;p25"/>
              <p:cNvCxnSpPr/>
              <p:nvPr/>
            </p:nvCxnSpPr>
            <p:spPr>
              <a:xfrm rot="10800000">
                <a:off x="-75" y="5000900"/>
                <a:ext cx="915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044" name="Google Shape;1044;p25"/>
          <p:cNvSpPr txBox="1">
            <a:spLocks noGrp="1"/>
          </p:cNvSpPr>
          <p:nvPr>
            <p:ph type="title"/>
          </p:nvPr>
        </p:nvSpPr>
        <p:spPr>
          <a:xfrm>
            <a:off x="720000" y="1779888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45" name="Google Shape;1045;p25"/>
          <p:cNvSpPr txBox="1">
            <a:spLocks noGrp="1"/>
          </p:cNvSpPr>
          <p:nvPr>
            <p:ph type="subTitle" idx="1"/>
          </p:nvPr>
        </p:nvSpPr>
        <p:spPr>
          <a:xfrm>
            <a:off x="720000" y="221401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6" name="Google Shape;1046;p25"/>
          <p:cNvSpPr txBox="1">
            <a:spLocks noGrp="1"/>
          </p:cNvSpPr>
          <p:nvPr>
            <p:ph type="title" idx="2"/>
          </p:nvPr>
        </p:nvSpPr>
        <p:spPr>
          <a:xfrm>
            <a:off x="3419269" y="1779888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47" name="Google Shape;1047;p25"/>
          <p:cNvSpPr txBox="1">
            <a:spLocks noGrp="1"/>
          </p:cNvSpPr>
          <p:nvPr>
            <p:ph type="subTitle" idx="3"/>
          </p:nvPr>
        </p:nvSpPr>
        <p:spPr>
          <a:xfrm>
            <a:off x="3419269" y="221401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8" name="Google Shape;1048;p25"/>
          <p:cNvSpPr txBox="1">
            <a:spLocks noGrp="1"/>
          </p:cNvSpPr>
          <p:nvPr>
            <p:ph type="title" idx="4"/>
          </p:nvPr>
        </p:nvSpPr>
        <p:spPr>
          <a:xfrm>
            <a:off x="720000" y="3537175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49" name="Google Shape;1049;p25"/>
          <p:cNvSpPr txBox="1">
            <a:spLocks noGrp="1"/>
          </p:cNvSpPr>
          <p:nvPr>
            <p:ph type="subTitle" idx="5"/>
          </p:nvPr>
        </p:nvSpPr>
        <p:spPr>
          <a:xfrm>
            <a:off x="720000" y="39713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0" name="Google Shape;1050;p25"/>
          <p:cNvSpPr txBox="1">
            <a:spLocks noGrp="1"/>
          </p:cNvSpPr>
          <p:nvPr>
            <p:ph type="title" idx="6"/>
          </p:nvPr>
        </p:nvSpPr>
        <p:spPr>
          <a:xfrm>
            <a:off x="3419269" y="3537175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51" name="Google Shape;1051;p25"/>
          <p:cNvSpPr txBox="1">
            <a:spLocks noGrp="1"/>
          </p:cNvSpPr>
          <p:nvPr>
            <p:ph type="subTitle" idx="7"/>
          </p:nvPr>
        </p:nvSpPr>
        <p:spPr>
          <a:xfrm>
            <a:off x="3419269" y="39713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2" name="Google Shape;1052;p25"/>
          <p:cNvSpPr txBox="1">
            <a:spLocks noGrp="1"/>
          </p:cNvSpPr>
          <p:nvPr>
            <p:ph type="title" idx="8"/>
          </p:nvPr>
        </p:nvSpPr>
        <p:spPr>
          <a:xfrm>
            <a:off x="6118545" y="1779888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53" name="Google Shape;1053;p25"/>
          <p:cNvSpPr txBox="1">
            <a:spLocks noGrp="1"/>
          </p:cNvSpPr>
          <p:nvPr>
            <p:ph type="subTitle" idx="9"/>
          </p:nvPr>
        </p:nvSpPr>
        <p:spPr>
          <a:xfrm>
            <a:off x="6118545" y="221401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4" name="Google Shape;1054;p25"/>
          <p:cNvSpPr txBox="1">
            <a:spLocks noGrp="1"/>
          </p:cNvSpPr>
          <p:nvPr>
            <p:ph type="title" idx="13"/>
          </p:nvPr>
        </p:nvSpPr>
        <p:spPr>
          <a:xfrm>
            <a:off x="6118545" y="3537175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55" name="Google Shape;1055;p25"/>
          <p:cNvSpPr txBox="1">
            <a:spLocks noGrp="1"/>
          </p:cNvSpPr>
          <p:nvPr>
            <p:ph type="subTitle" idx="14"/>
          </p:nvPr>
        </p:nvSpPr>
        <p:spPr>
          <a:xfrm>
            <a:off x="6118545" y="39713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6" name="Google Shape;1056;p25"/>
          <p:cNvSpPr txBox="1">
            <a:spLocks noGrp="1"/>
          </p:cNvSpPr>
          <p:nvPr>
            <p:ph type="title" idx="15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1057" name="Google Shape;1057;p25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237250" y="4587299"/>
            <a:ext cx="261627" cy="30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8" name="Google Shape;1058;p25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413600" y="409887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9" name="Google Shape;1059;p25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29650" y="4674350"/>
            <a:ext cx="293228" cy="2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0" name="Google Shape;1060;p25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8548025" y="677425"/>
            <a:ext cx="261627" cy="33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1" name="Google Shape;1061;p25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8453225" y="1107525"/>
            <a:ext cx="261627" cy="4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2" name="Google Shape;1062;p25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8714850" y="1606375"/>
            <a:ext cx="293228" cy="235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5" r:id="rId3"/>
    <p:sldLayoutId id="2147483658" r:id="rId4"/>
    <p:sldLayoutId id="2147483659" r:id="rId5"/>
    <p:sldLayoutId id="2147483660" r:id="rId6"/>
    <p:sldLayoutId id="2147483661" r:id="rId7"/>
    <p:sldLayoutId id="2147483668" r:id="rId8"/>
    <p:sldLayoutId id="2147483671" r:id="rId9"/>
    <p:sldLayoutId id="2147483674" r:id="rId10"/>
    <p:sldLayoutId id="2147483675" r:id="rId11"/>
    <p:sldLayoutId id="2147483691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0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0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2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2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3" Type="http://schemas.openxmlformats.org/officeDocument/2006/relationships/image" Target="../media/image43.png"/><Relationship Id="rId7" Type="http://schemas.openxmlformats.org/officeDocument/2006/relationships/image" Target="../media/image75.pn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5" Type="http://schemas.openxmlformats.org/officeDocument/2006/relationships/image" Target="../media/image84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12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3" Type="http://schemas.openxmlformats.org/officeDocument/2006/relationships/image" Target="../media/image43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2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0.png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5.png"/><Relationship Id="rId5" Type="http://schemas.openxmlformats.org/officeDocument/2006/relationships/image" Target="../media/image114.jpg"/><Relationship Id="rId4" Type="http://schemas.openxmlformats.org/officeDocument/2006/relationships/image" Target="../media/image113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0.svg"/><Relationship Id="rId5" Type="http://schemas.openxmlformats.org/officeDocument/2006/relationships/image" Target="../media/image119.png"/><Relationship Id="rId4" Type="http://schemas.openxmlformats.org/officeDocument/2006/relationships/image" Target="../media/image118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4.gif"/><Relationship Id="rId7" Type="http://schemas.openxmlformats.org/officeDocument/2006/relationships/image" Target="../media/image127.jpeg"/><Relationship Id="rId12" Type="http://schemas.openxmlformats.org/officeDocument/2006/relationships/image" Target="../media/image131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6.jpeg"/><Relationship Id="rId11" Type="http://schemas.openxmlformats.org/officeDocument/2006/relationships/slide" Target="slide3.xml"/><Relationship Id="rId5" Type="http://schemas.microsoft.com/office/2007/relationships/hdphoto" Target="../media/hdphoto2.wdp"/><Relationship Id="rId10" Type="http://schemas.openxmlformats.org/officeDocument/2006/relationships/image" Target="../media/image130.jpeg"/><Relationship Id="rId4" Type="http://schemas.openxmlformats.org/officeDocument/2006/relationships/image" Target="../media/image125.png"/><Relationship Id="rId9" Type="http://schemas.openxmlformats.org/officeDocument/2006/relationships/image" Target="../media/image12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gif"/><Relationship Id="rId13" Type="http://schemas.openxmlformats.org/officeDocument/2006/relationships/image" Target="../media/image128.jpeg"/><Relationship Id="rId18" Type="http://schemas.openxmlformats.org/officeDocument/2006/relationships/image" Target="../media/image137.png"/><Relationship Id="rId3" Type="http://schemas.openxmlformats.org/officeDocument/2006/relationships/audio" Target="../media/audio1.wav"/><Relationship Id="rId21" Type="http://schemas.openxmlformats.org/officeDocument/2006/relationships/image" Target="../media/image136.jpeg"/><Relationship Id="rId7" Type="http://schemas.openxmlformats.org/officeDocument/2006/relationships/image" Target="../media/image133.png"/><Relationship Id="rId12" Type="http://schemas.openxmlformats.org/officeDocument/2006/relationships/image" Target="../media/image127.jpeg"/><Relationship Id="rId17" Type="http://schemas.openxmlformats.org/officeDocument/2006/relationships/image" Target="../media/image136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135.png"/><Relationship Id="rId20" Type="http://schemas.openxmlformats.org/officeDocument/2006/relationships/image" Target="../media/image1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2.gif"/><Relationship Id="rId11" Type="http://schemas.openxmlformats.org/officeDocument/2006/relationships/image" Target="../media/image126.jpeg"/><Relationship Id="rId5" Type="http://schemas.openxmlformats.org/officeDocument/2006/relationships/image" Target="../media/image123.png"/><Relationship Id="rId15" Type="http://schemas.openxmlformats.org/officeDocument/2006/relationships/image" Target="../media/image130.jpeg"/><Relationship Id="rId10" Type="http://schemas.microsoft.com/office/2007/relationships/hdphoto" Target="../media/hdphoto2.wdp"/><Relationship Id="rId19" Type="http://schemas.openxmlformats.org/officeDocument/2006/relationships/image" Target="../media/image138.png"/><Relationship Id="rId4" Type="http://schemas.openxmlformats.org/officeDocument/2006/relationships/audio" Target="../media/audio2.wav"/><Relationship Id="rId9" Type="http://schemas.openxmlformats.org/officeDocument/2006/relationships/image" Target="../media/image125.png"/><Relationship Id="rId14" Type="http://schemas.openxmlformats.org/officeDocument/2006/relationships/image" Target="../media/image129.png"/><Relationship Id="rId22" Type="http://schemas.openxmlformats.org/officeDocument/2006/relationships/image" Target="../media/image13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13" Type="http://schemas.openxmlformats.org/officeDocument/2006/relationships/image" Target="../media/image145.png"/><Relationship Id="rId18" Type="http://schemas.openxmlformats.org/officeDocument/2006/relationships/image" Target="../media/image137.gif"/><Relationship Id="rId3" Type="http://schemas.openxmlformats.org/officeDocument/2006/relationships/audio" Target="../media/audio1.wav"/><Relationship Id="rId7" Type="http://schemas.openxmlformats.org/officeDocument/2006/relationships/image" Target="../media/image139.gif"/><Relationship Id="rId12" Type="http://schemas.openxmlformats.org/officeDocument/2006/relationships/image" Target="../media/image144.png"/><Relationship Id="rId17" Type="http://schemas.openxmlformats.org/officeDocument/2006/relationships/image" Target="../media/image136.jpe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1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8.gif"/><Relationship Id="rId11" Type="http://schemas.openxmlformats.org/officeDocument/2006/relationships/image" Target="../media/image130.jpeg"/><Relationship Id="rId5" Type="http://schemas.openxmlformats.org/officeDocument/2006/relationships/image" Target="../media/image123.png"/><Relationship Id="rId15" Type="http://schemas.openxmlformats.org/officeDocument/2006/relationships/image" Target="../media/image147.png"/><Relationship Id="rId10" Type="http://schemas.openxmlformats.org/officeDocument/2006/relationships/image" Target="../media/image129.png"/><Relationship Id="rId4" Type="http://schemas.openxmlformats.org/officeDocument/2006/relationships/audio" Target="../media/audio2.wav"/><Relationship Id="rId9" Type="http://schemas.openxmlformats.org/officeDocument/2006/relationships/image" Target="../media/image128.jpeg"/><Relationship Id="rId14" Type="http://schemas.openxmlformats.org/officeDocument/2006/relationships/image" Target="../media/image14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13" Type="http://schemas.openxmlformats.org/officeDocument/2006/relationships/image" Target="../media/image151.png"/><Relationship Id="rId3" Type="http://schemas.openxmlformats.org/officeDocument/2006/relationships/audio" Target="../media/audio1.wav"/><Relationship Id="rId7" Type="http://schemas.openxmlformats.org/officeDocument/2006/relationships/image" Target="../media/image140.gif"/><Relationship Id="rId12" Type="http://schemas.openxmlformats.org/officeDocument/2006/relationships/image" Target="../media/image150.png"/><Relationship Id="rId17" Type="http://schemas.openxmlformats.org/officeDocument/2006/relationships/image" Target="../media/image137.gif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13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9.gif"/><Relationship Id="rId11" Type="http://schemas.openxmlformats.org/officeDocument/2006/relationships/image" Target="../media/image149.png"/><Relationship Id="rId5" Type="http://schemas.openxmlformats.org/officeDocument/2006/relationships/image" Target="../media/image123.png"/><Relationship Id="rId15" Type="http://schemas.openxmlformats.org/officeDocument/2006/relationships/image" Target="../media/image135.jpeg"/><Relationship Id="rId10" Type="http://schemas.openxmlformats.org/officeDocument/2006/relationships/image" Target="../media/image130.jpeg"/><Relationship Id="rId4" Type="http://schemas.openxmlformats.org/officeDocument/2006/relationships/audio" Target="../media/audio2.wav"/><Relationship Id="rId9" Type="http://schemas.openxmlformats.org/officeDocument/2006/relationships/image" Target="../media/image129.png"/><Relationship Id="rId14" Type="http://schemas.openxmlformats.org/officeDocument/2006/relationships/image" Target="../media/image15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gif"/><Relationship Id="rId13" Type="http://schemas.openxmlformats.org/officeDocument/2006/relationships/image" Target="../media/image155.png"/><Relationship Id="rId18" Type="http://schemas.openxmlformats.org/officeDocument/2006/relationships/image" Target="../media/image136.jpeg"/><Relationship Id="rId3" Type="http://schemas.openxmlformats.org/officeDocument/2006/relationships/audio" Target="../media/audio1.wav"/><Relationship Id="rId7" Type="http://schemas.openxmlformats.org/officeDocument/2006/relationships/image" Target="../media/image140.gif"/><Relationship Id="rId12" Type="http://schemas.openxmlformats.org/officeDocument/2006/relationships/image" Target="../media/image124.gif"/><Relationship Id="rId17" Type="http://schemas.openxmlformats.org/officeDocument/2006/relationships/image" Target="../media/image135.jpe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158.png"/><Relationship Id="rId20" Type="http://schemas.openxmlformats.org/officeDocument/2006/relationships/image" Target="../media/image15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3.png"/><Relationship Id="rId11" Type="http://schemas.openxmlformats.org/officeDocument/2006/relationships/image" Target="../media/image130.jpeg"/><Relationship Id="rId5" Type="http://schemas.openxmlformats.org/officeDocument/2006/relationships/audio" Target="../media/audio3.wav"/><Relationship Id="rId15" Type="http://schemas.openxmlformats.org/officeDocument/2006/relationships/image" Target="../media/image157.png"/><Relationship Id="rId10" Type="http://schemas.openxmlformats.org/officeDocument/2006/relationships/image" Target="../media/image126.jpeg"/><Relationship Id="rId19" Type="http://schemas.openxmlformats.org/officeDocument/2006/relationships/image" Target="../media/image137.gif"/><Relationship Id="rId4" Type="http://schemas.openxmlformats.org/officeDocument/2006/relationships/audio" Target="../media/audio2.wav"/><Relationship Id="rId9" Type="http://schemas.openxmlformats.org/officeDocument/2006/relationships/image" Target="../media/image142.gif"/><Relationship Id="rId14" Type="http://schemas.openxmlformats.org/officeDocument/2006/relationships/image" Target="../media/image1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33"/>
          <p:cNvSpPr txBox="1">
            <a:spLocks noGrp="1"/>
          </p:cNvSpPr>
          <p:nvPr>
            <p:ph type="ctrTitle"/>
          </p:nvPr>
        </p:nvSpPr>
        <p:spPr>
          <a:xfrm>
            <a:off x="1637646" y="1833309"/>
            <a:ext cx="6100536" cy="15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4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CHÀO MỪNG CÁC EM </a:t>
            </a:r>
            <a:br>
              <a:rPr lang="en-US" sz="4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sz="4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ĐẾN VỚI TIẾT HỌC HÔM NAY!</a:t>
            </a:r>
            <a:endParaRPr sz="4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248" name="Google Shape;1248;p33"/>
          <p:cNvPicPr preferRelativeResize="0"/>
          <p:nvPr/>
        </p:nvPicPr>
        <p:blipFill rotWithShape="1">
          <a:blip r:embed="rId4">
            <a:alphaModFix/>
          </a:blip>
          <a:srcRect l="13450" r="15908"/>
          <a:stretch/>
        </p:blipFill>
        <p:spPr>
          <a:xfrm rot="-878370">
            <a:off x="432171" y="193966"/>
            <a:ext cx="1503304" cy="2127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9" name="Google Shape;1249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31418">
            <a:off x="7082095" y="3274228"/>
            <a:ext cx="2065973" cy="1897449"/>
          </a:xfrm>
          <a:prstGeom prst="rect">
            <a:avLst/>
          </a:prstGeom>
          <a:noFill/>
          <a:ln>
            <a:noFill/>
          </a:ln>
        </p:spPr>
      </p:pic>
      <p:sp>
        <p:nvSpPr>
          <p:cNvPr id="1250" name="Google Shape;1250;p33"/>
          <p:cNvSpPr txBox="1"/>
          <p:nvPr/>
        </p:nvSpPr>
        <p:spPr>
          <a:xfrm>
            <a:off x="6452550" y="928238"/>
            <a:ext cx="2382900" cy="1984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" b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37769" y="643842"/>
            <a:ext cx="7756498" cy="3429700"/>
            <a:chOff x="457200" y="910704"/>
            <a:chExt cx="7889355" cy="5854656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457200" y="910704"/>
              <a:ext cx="7889355" cy="4835809"/>
            </a:xfrm>
            <a:prstGeom prst="wedgeRoundRectCallout">
              <a:avLst>
                <a:gd name="adj1" fmla="val -20218"/>
                <a:gd name="adj2" fmla="val 49523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62194" y="988163"/>
              <a:ext cx="7416851" cy="57771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3">
                    <a:lumMod val="50000"/>
                  </a:schemeClr>
                </a:buClr>
                <a:buFont typeface="Wingdings" panose="05000000000000000000" pitchFamily="2" charset="2"/>
                <a:buChar char="Ø"/>
              </a:pP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Nhận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xét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Trong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4.4,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tam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giác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vuông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cùng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góc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nhọn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l-GR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α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đồng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dạng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nhau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Vì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vậy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tỉ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giữa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cạnh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đối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cạnh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huyền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cạnh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kề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cạnh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huyền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),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cạnh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đối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cạnh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kề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cạnh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kề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cạnh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đối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)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góc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nhọn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l-GR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α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nhau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dù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dài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cạnh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đối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cạnh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kề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)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góc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l-GR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α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cạnh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huyền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thể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khác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nhau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từng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tam </a:t>
              </a:r>
              <a:r>
                <a:rPr lang="en-US" sz="2000" b="1" dirty="0" err="1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giác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endParaRPr lang="vi-VN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vi-VN" sz="2200" dirty="0">
                  <a:latin typeface="+mn-lt"/>
                  <a:ea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2588" y="3392181"/>
            <a:ext cx="890059" cy="13277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2856" y="173777"/>
            <a:ext cx="869525" cy="7014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0DC291-BA84-BA75-8D57-D6B9031447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06" t="4722" r="9684" b="972"/>
          <a:stretch/>
        </p:blipFill>
        <p:spPr>
          <a:xfrm>
            <a:off x="5943600" y="3476694"/>
            <a:ext cx="1100138" cy="1333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13170" y="1264822"/>
            <a:ext cx="7075479" cy="3583932"/>
            <a:chOff x="29499" y="105481"/>
            <a:chExt cx="7889355" cy="6117934"/>
          </a:xfrm>
        </p:grpSpPr>
        <p:sp>
          <p:nvSpPr>
            <p:cNvPr id="7" name="Rounded Rectangular Callout 6"/>
            <p:cNvSpPr/>
            <p:nvPr/>
          </p:nvSpPr>
          <p:spPr>
            <a:xfrm>
              <a:off x="29499" y="105481"/>
              <a:ext cx="7889355" cy="6117934"/>
            </a:xfrm>
            <a:prstGeom prst="wedgeRoundRectCallout">
              <a:avLst>
                <a:gd name="adj1" fmla="val -20218"/>
                <a:gd name="adj2" fmla="val 49523"/>
                <a:gd name="adj3" fmla="val 16667"/>
              </a:avLst>
            </a:prstGeom>
            <a:solidFill>
              <a:srgbClr val="FFFF99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53095" y="444142"/>
              <a:ext cx="7416851" cy="57792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vi-VN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 số giữa cạnh đối và cạnh huyền được gọi là sin của góc </a:t>
              </a:r>
              <a:r>
                <a:rPr lang="en-US" alt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 ,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kí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sin.</a:t>
              </a:r>
              <a:endParaRPr lang="vi-VN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endParaRPr>
            </a:p>
            <a:p>
              <a:pPr>
                <a:spcBef>
                  <a:spcPct val="50000"/>
                </a:spcBef>
                <a:defRPr/>
              </a:pPr>
              <a:r>
                <a:rPr lang="vi-VN" sz="20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 số giữa cạnh kề và cạnh huyền được gọi là côsin của góc </a:t>
              </a:r>
              <a:r>
                <a:rPr lang="en-US" altLang="en-US" sz="20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 , </a:t>
              </a:r>
              <a:r>
                <a:rPr lang="en-US" altLang="en-US" sz="2000" b="1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kí</a:t>
              </a:r>
              <a:r>
                <a:rPr lang="en-US" altLang="en-US" sz="20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 </a:t>
              </a:r>
              <a:r>
                <a:rPr lang="en-US" altLang="en-US" sz="2000" b="1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hiệu</a:t>
              </a:r>
              <a:r>
                <a:rPr lang="en-US" altLang="en-US" sz="20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 </a:t>
              </a:r>
              <a:r>
                <a:rPr lang="en-US" altLang="en-US" sz="2000" b="1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là</a:t>
              </a:r>
              <a:r>
                <a:rPr lang="en-US" altLang="en-US" sz="20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 cos.</a:t>
              </a:r>
              <a:endParaRPr lang="vi-VN" altLang="en-US" sz="2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endParaRPr>
            </a:p>
            <a:p>
              <a:pPr algn="just">
                <a:spcBef>
                  <a:spcPct val="20000"/>
                </a:spcBef>
                <a:defRPr/>
              </a:pPr>
              <a:r>
                <a:rPr lang="vi-VN" sz="2000" b="1" i="1" dirty="0">
                  <a:solidFill>
                    <a:srgbClr val="FF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/>
                </a:rPr>
                <a:t>Tỉ số giữa cạnh đối và cạnh kề được gọi là tang của góc </a:t>
              </a:r>
              <a:r>
                <a:rPr lang="en-US" altLang="en-US" sz="2000" b="1" i="1" dirty="0">
                  <a:solidFill>
                    <a:srgbClr val="FF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 , </a:t>
              </a:r>
              <a:r>
                <a:rPr lang="en-US" altLang="en-US" sz="2000" b="1" i="1" dirty="0" err="1">
                  <a:solidFill>
                    <a:srgbClr val="FF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kí</a:t>
              </a:r>
              <a:r>
                <a:rPr lang="en-US" altLang="en-US" sz="2000" b="1" i="1" dirty="0">
                  <a:solidFill>
                    <a:srgbClr val="FF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 </a:t>
              </a:r>
              <a:r>
                <a:rPr lang="en-US" altLang="en-US" sz="2000" b="1" i="1" dirty="0" err="1">
                  <a:solidFill>
                    <a:srgbClr val="FF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hiệu</a:t>
              </a:r>
              <a:r>
                <a:rPr lang="en-US" altLang="en-US" sz="2000" b="1" i="1" dirty="0">
                  <a:solidFill>
                    <a:srgbClr val="FF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 </a:t>
              </a:r>
              <a:r>
                <a:rPr lang="en-US" altLang="en-US" sz="2000" b="1" i="1" dirty="0" err="1">
                  <a:solidFill>
                    <a:srgbClr val="FF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là</a:t>
              </a:r>
              <a:r>
                <a:rPr lang="en-US" altLang="en-US" sz="2000" b="1" i="1" dirty="0">
                  <a:solidFill>
                    <a:srgbClr val="FF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 tan.</a:t>
              </a:r>
            </a:p>
            <a:p>
              <a:pPr>
                <a:spcBef>
                  <a:spcPct val="50000"/>
                </a:spcBef>
                <a:defRPr/>
              </a:pPr>
              <a:r>
                <a:rPr lang="vi-VN" sz="2000" b="1" i="1" dirty="0">
                  <a:solidFill>
                    <a:srgbClr val="33CC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 số giữa cạnh kề và cạnh đối được gọi là côtang của góc </a:t>
              </a:r>
              <a:r>
                <a:rPr lang="en-US" altLang="en-US" sz="2000" b="1" i="1" dirty="0">
                  <a:solidFill>
                    <a:srgbClr val="33CC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 , </a:t>
              </a:r>
              <a:r>
                <a:rPr lang="en-US" altLang="en-US" sz="2000" b="1" i="1" dirty="0" err="1">
                  <a:solidFill>
                    <a:srgbClr val="33CC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kí</a:t>
              </a:r>
              <a:r>
                <a:rPr lang="en-US" altLang="en-US" sz="2000" b="1" i="1" dirty="0">
                  <a:solidFill>
                    <a:srgbClr val="33CC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 </a:t>
              </a:r>
              <a:r>
                <a:rPr lang="en-US" altLang="en-US" sz="2000" b="1" i="1" dirty="0" err="1">
                  <a:solidFill>
                    <a:srgbClr val="33CC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hiệu</a:t>
              </a:r>
              <a:r>
                <a:rPr lang="en-US" altLang="en-US" sz="2000" b="1" i="1" dirty="0">
                  <a:solidFill>
                    <a:srgbClr val="33CC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 </a:t>
              </a:r>
              <a:r>
                <a:rPr lang="en-US" altLang="en-US" sz="2000" b="1" i="1" dirty="0" err="1">
                  <a:solidFill>
                    <a:srgbClr val="33CC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là</a:t>
              </a:r>
              <a:r>
                <a:rPr lang="en-US" altLang="en-US" sz="2000" b="1" i="1" dirty="0">
                  <a:solidFill>
                    <a:srgbClr val="33CC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18" charset="2"/>
                </a:rPr>
                <a:t> cot .</a:t>
              </a:r>
            </a:p>
            <a:p>
              <a:pPr marL="342900" indent="-342900">
                <a:spcBef>
                  <a:spcPct val="50000"/>
                </a:spcBef>
                <a:buFont typeface="Symbol" panose="05050102010706020507" pitchFamily="18" charset="2"/>
                <a:buChar char="·"/>
                <a:defRPr/>
              </a:pPr>
              <a:endParaRPr lang="en-US" altLang="en-US" sz="2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7789" y="4455049"/>
            <a:ext cx="576401" cy="5019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225" y="132716"/>
            <a:ext cx="486294" cy="7325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77084"/>
            <a:ext cx="469836" cy="48594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C2604E0-9D3B-AAB1-2F3A-AF5EA6C37D80}"/>
              </a:ext>
            </a:extLst>
          </p:cNvPr>
          <p:cNvSpPr/>
          <p:nvPr/>
        </p:nvSpPr>
        <p:spPr>
          <a:xfrm>
            <a:off x="313170" y="437489"/>
            <a:ext cx="8164813" cy="538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200" dirty="0">
                <a:latin typeface="+mj-lt"/>
                <a:ea typeface="Dotum" panose="020B0600000101010101" pitchFamily="34" charset="-127"/>
                <a:cs typeface="Times New Roman" panose="02020603050405020304" pitchFamily="18" charset="0"/>
              </a:rPr>
              <a:t>Cho góc nhọn </a:t>
            </a:r>
            <a:r>
              <a:rPr lang="el-GR" sz="2200" dirty="0">
                <a:latin typeface="+mj-lt"/>
                <a:ea typeface="Dotum" panose="020B0600000101010101" pitchFamily="34" charset="-127"/>
                <a:cs typeface="Times New Roman" panose="02020603050405020304" pitchFamily="18" charset="0"/>
              </a:rPr>
              <a:t>α</a:t>
            </a:r>
            <a:r>
              <a:rPr lang="vi-VN" sz="2200" dirty="0">
                <a:latin typeface="+mj-lt"/>
                <a:ea typeface="Dotum" panose="020B0600000101010101" pitchFamily="34" charset="-127"/>
                <a:cs typeface="Times New Roman" panose="02020603050405020304" pitchFamily="18" charset="0"/>
              </a:rPr>
              <a:t>. Xét tam giác ABC vuông tại A có góc nhọn B bằng </a:t>
            </a:r>
            <a:r>
              <a:rPr lang="el-GR" sz="2200" dirty="0">
                <a:latin typeface="+mj-lt"/>
                <a:ea typeface="Dotum" panose="020B0600000101010101" pitchFamily="34" charset="-127"/>
                <a:cs typeface="Times New Roman" panose="02020603050405020304" pitchFamily="18" charset="0"/>
              </a:rPr>
              <a:t>α</a:t>
            </a:r>
            <a:endParaRPr lang="en-US" sz="2200" dirty="0"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D329ABF-6AC5-E615-E845-8828D1CF84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5225" y="1920105"/>
            <a:ext cx="1360170" cy="191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67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548248" y="366135"/>
            <a:ext cx="1781355" cy="598177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  <a:buClrTx/>
              <a:defRPr/>
            </a:pPr>
            <a:r>
              <a:rPr lang="en-US" sz="2500" b="1" kern="12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500" b="1" kern="1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876814" y="1170354"/>
                <a:ext cx="2566473" cy="848309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2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/>
                    <a:latin typeface="+mj-lt"/>
                    <a:ea typeface="Dotum" panose="020B0600000101010101" pitchFamily="34" charset="-127"/>
                    <a:cs typeface="Times New Roman" panose="02020603050405020304" pitchFamily="18" charset="0"/>
                  </a:rPr>
                  <a:t>Sin</a:t>
                </a:r>
                <a14:m>
                  <m:oMath xmlns:m="http://schemas.openxmlformats.org/officeDocument/2006/math">
                    <m:r>
                      <a:rPr lang="vi-VN" sz="2200" b="0" i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sz="22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α</m:t>
                    </m:r>
                    <m:r>
                      <a:rPr lang="vi-VN" sz="22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vi-VN" sz="2200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a:rPr lang="vi-VN" sz="22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2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𝑛h</m:t>
                        </m:r>
                        <m:r>
                          <a:rPr lang="vi-VN" sz="22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đố</m:t>
                        </m:r>
                        <m:r>
                          <a:rPr lang="vi-VN" sz="22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𝑖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vi-VN" sz="2200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a:rPr lang="vi-VN" sz="22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2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𝑛h</m:t>
                        </m:r>
                        <m:r>
                          <a:rPr lang="vi-VN" sz="22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2200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huy</m:t>
                        </m:r>
                        <m:r>
                          <a:rPr lang="vi-VN" sz="22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ề</m:t>
                        </m:r>
                        <m:r>
                          <a:rPr lang="vi-VN" sz="22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𝑛</m:t>
                        </m:r>
                      </m:den>
                    </m:f>
                  </m:oMath>
                </a14:m>
                <a:endParaRPr lang="en-US" sz="2200" dirty="0">
                  <a:solidFill>
                    <a:schemeClr val="accent2">
                      <a:lumMod val="60000"/>
                      <a:lumOff val="40000"/>
                    </a:schemeClr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814" y="1170354"/>
                <a:ext cx="2566473" cy="848309"/>
              </a:xfrm>
              <a:prstGeom prst="rect">
                <a:avLst/>
              </a:prstGeom>
              <a:blipFill>
                <a:blip r:embed="rId3"/>
                <a:stretch>
                  <a:fillRect l="-2588"/>
                </a:stretch>
              </a:blipFill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E817E37-77A0-EAA5-F915-DA85E19310BD}"/>
                  </a:ext>
                </a:extLst>
              </p:cNvPr>
              <p:cNvSpPr/>
              <p:nvPr/>
            </p:nvSpPr>
            <p:spPr>
              <a:xfrm>
                <a:off x="3638809" y="1161989"/>
                <a:ext cx="2566473" cy="848309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200" dirty="0">
                    <a:solidFill>
                      <a:srgbClr val="002060"/>
                    </a:solidFill>
                    <a:latin typeface="+mj-lt"/>
                    <a:ea typeface="Dotum" panose="020B0600000101010101" pitchFamily="34" charset="-127"/>
                    <a:cs typeface="Times New Roman" panose="02020603050405020304" pitchFamily="18" charset="0"/>
                  </a:rPr>
                  <a:t>C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sty m:val="p"/>
                      </m:rPr>
                      <a:rPr lang="vi-VN" sz="2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s</m:t>
                    </m:r>
                    <m:r>
                      <a:rPr lang="vi-VN" sz="2200" b="0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sz="2200" b="0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α</m:t>
                    </m:r>
                    <m:r>
                      <a:rPr lang="vi-VN" sz="2200" b="0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vi-VN" sz="2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a:rPr lang="vi-VN" sz="2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𝑛h</m:t>
                        </m:r>
                        <m:r>
                          <a:rPr lang="vi-VN" sz="2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2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k</m:t>
                        </m:r>
                        <m:r>
                          <a:rPr lang="vi-VN" sz="2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ề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vi-VN" sz="2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a:rPr lang="vi-VN" sz="2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𝑛h</m:t>
                        </m:r>
                        <m:r>
                          <a:rPr lang="vi-VN" sz="2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2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huy</m:t>
                        </m:r>
                        <m:r>
                          <a:rPr lang="vi-VN" sz="2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ề</m:t>
                        </m:r>
                        <m:r>
                          <a:rPr lang="vi-VN" sz="2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𝑛</m:t>
                        </m:r>
                      </m:den>
                    </m:f>
                  </m:oMath>
                </a14:m>
                <a:endParaRPr lang="en-US" sz="22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E817E37-77A0-EAA5-F915-DA85E19310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8809" y="1161989"/>
                <a:ext cx="2566473" cy="848309"/>
              </a:xfrm>
              <a:prstGeom prst="rect">
                <a:avLst/>
              </a:prstGeom>
              <a:blipFill>
                <a:blip r:embed="rId4"/>
                <a:stretch>
                  <a:fillRect l="-2588"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7F1BE0A-E690-2DE2-4DB9-CEFAAEDAA06F}"/>
                  </a:ext>
                </a:extLst>
              </p:cNvPr>
              <p:cNvSpPr/>
              <p:nvPr/>
            </p:nvSpPr>
            <p:spPr>
              <a:xfrm>
                <a:off x="876813" y="2147595"/>
                <a:ext cx="2566473" cy="848309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200" dirty="0">
                    <a:latin typeface="+mj-lt"/>
                    <a:ea typeface="Dotum" panose="020B0600000101010101" pitchFamily="34" charset="-127"/>
                    <a:cs typeface="Times New Roman" panose="02020603050405020304" pitchFamily="18" charset="0"/>
                  </a:rPr>
                  <a:t>tan</a:t>
                </a:r>
                <a14:m>
                  <m:oMath xmlns:m="http://schemas.openxmlformats.org/officeDocument/2006/math">
                    <m:r>
                      <a:rPr lang="vi-VN" sz="2200" b="0" i="0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sz="2200" b="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α</m:t>
                    </m:r>
                    <m:r>
                      <a:rPr lang="vi-VN" sz="2200" b="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vi-VN" sz="22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a:rPr lang="vi-VN" sz="22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2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𝑛h</m:t>
                        </m:r>
                        <m:r>
                          <a:rPr lang="vi-VN" sz="22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đố</m:t>
                        </m:r>
                        <m:r>
                          <a:rPr lang="vi-VN" sz="22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𝑖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vi-VN" sz="22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a:rPr lang="vi-VN" sz="22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2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𝑛h</m:t>
                        </m:r>
                        <m:r>
                          <a:rPr lang="vi-VN" sz="22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22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k</m:t>
                        </m:r>
                        <m:r>
                          <a:rPr lang="vi-VN" sz="22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ề</m:t>
                        </m:r>
                      </m:den>
                    </m:f>
                  </m:oMath>
                </a14:m>
                <a:endParaRPr lang="en-US" sz="22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7F1BE0A-E690-2DE2-4DB9-CEFAAEDAA0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813" y="2147595"/>
                <a:ext cx="2566473" cy="848309"/>
              </a:xfrm>
              <a:prstGeom prst="rect">
                <a:avLst/>
              </a:prstGeom>
              <a:blipFill>
                <a:blip r:embed="rId5"/>
                <a:stretch>
                  <a:fillRect l="-2588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AE20632-D58D-BA24-2F49-B09FE8688360}"/>
                  </a:ext>
                </a:extLst>
              </p:cNvPr>
              <p:cNvSpPr/>
              <p:nvPr/>
            </p:nvSpPr>
            <p:spPr>
              <a:xfrm>
                <a:off x="3638809" y="2139942"/>
                <a:ext cx="2566473" cy="839269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200" dirty="0">
                    <a:latin typeface="+mj-lt"/>
                    <a:ea typeface="Dotum" panose="020B0600000101010101" pitchFamily="34" charset="-127"/>
                    <a:cs typeface="Times New Roman" panose="02020603050405020304" pitchFamily="18" charset="0"/>
                  </a:rPr>
                  <a:t>cot</a:t>
                </a:r>
                <a14:m>
                  <m:oMath xmlns:m="http://schemas.openxmlformats.org/officeDocument/2006/math">
                    <m:r>
                      <a:rPr lang="vi-VN" sz="2200" b="0" i="0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sz="2200" b="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α</m:t>
                    </m:r>
                    <m:r>
                      <a:rPr lang="vi-VN" sz="2200" b="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vi-VN" sz="22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a:rPr lang="vi-VN" sz="22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2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𝑛h</m:t>
                        </m:r>
                        <m:r>
                          <a:rPr lang="vi-VN" sz="22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22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k</m:t>
                        </m:r>
                        <m:r>
                          <a:rPr lang="vi-VN" sz="22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ề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vi-VN" sz="22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a:rPr lang="vi-VN" sz="22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2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𝑛h</m:t>
                        </m:r>
                        <m:r>
                          <a:rPr lang="vi-VN" sz="22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đố</m:t>
                        </m:r>
                        <m:r>
                          <a:rPr lang="vi-VN" sz="22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𝑖</m:t>
                        </m:r>
                      </m:den>
                    </m:f>
                  </m:oMath>
                </a14:m>
                <a:endParaRPr lang="en-US" sz="22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AE20632-D58D-BA24-2F49-B09FE86883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8809" y="2139942"/>
                <a:ext cx="2566473" cy="839269"/>
              </a:xfrm>
              <a:prstGeom prst="rect">
                <a:avLst/>
              </a:prstGeom>
              <a:blipFill>
                <a:blip r:embed="rId6"/>
                <a:stretch>
                  <a:fillRect l="-2588"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D3D8FEF-E384-5EB0-A8E4-3E0E9DE7109A}"/>
              </a:ext>
            </a:extLst>
          </p:cNvPr>
          <p:cNvSpPr txBox="1"/>
          <p:nvPr/>
        </p:nvSpPr>
        <p:spPr>
          <a:xfrm>
            <a:off x="2466884" y="366134"/>
            <a:ext cx="1781355" cy="598177"/>
          </a:xfrm>
          <a:prstGeom prst="rect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  <a:buClrTx/>
              <a:defRPr/>
            </a:pPr>
            <a:r>
              <a:rPr lang="vi-VN" sz="2500" b="1" kern="1200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Ta có:</a:t>
            </a:r>
            <a:endParaRPr lang="en-US" sz="2500" b="1" kern="1200" dirty="0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3D25E3C-A7FF-324F-0D50-C7804AB938C9}"/>
                  </a:ext>
                </a:extLst>
              </p:cNvPr>
              <p:cNvSpPr/>
              <p:nvPr/>
            </p:nvSpPr>
            <p:spPr>
              <a:xfrm>
                <a:off x="899323" y="3133877"/>
                <a:ext cx="2566473" cy="753348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200" dirty="0">
                    <a:latin typeface="+mj-lt"/>
                    <a:ea typeface="Dotum" panose="020B0600000101010101" pitchFamily="34" charset="-127"/>
                    <a:cs typeface="Times New Roman" panose="02020603050405020304" pitchFamily="18" charset="0"/>
                  </a:rPr>
                  <a:t>cot</a:t>
                </a:r>
                <a14:m>
                  <m:oMath xmlns:m="http://schemas.openxmlformats.org/officeDocument/2006/math">
                    <m:r>
                      <a:rPr lang="vi-VN" sz="2200" b="0" i="0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sz="2200" b="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α</m:t>
                    </m:r>
                    <m:r>
                      <a:rPr lang="vi-VN" sz="2200" b="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2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2200" dirty="0">
                            <a:latin typeface="+mj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tan</m:t>
                        </m:r>
                        <m:r>
                          <a:rPr lang="vi-VN" sz="220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sz="22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α</m:t>
                        </m:r>
                      </m:den>
                    </m:f>
                  </m:oMath>
                </a14:m>
                <a:endParaRPr lang="en-US" sz="220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3D25E3C-A7FF-324F-0D50-C7804AB938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323" y="3133877"/>
                <a:ext cx="2566473" cy="753348"/>
              </a:xfrm>
              <a:prstGeom prst="rect">
                <a:avLst/>
              </a:prstGeom>
              <a:blipFill>
                <a:blip r:embed="rId7"/>
                <a:stretch>
                  <a:fillRect l="-2588" b="-3906"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5098845-9C74-C7C7-0EF0-CB8FAE23FC74}"/>
                  </a:ext>
                </a:extLst>
              </p:cNvPr>
              <p:cNvSpPr/>
              <p:nvPr/>
            </p:nvSpPr>
            <p:spPr>
              <a:xfrm>
                <a:off x="1327947" y="4025198"/>
                <a:ext cx="6301578" cy="1046825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200" dirty="0">
                    <a:solidFill>
                      <a:schemeClr val="accent1">
                        <a:lumMod val="50000"/>
                      </a:schemeClr>
                    </a:solidFill>
                    <a:latin typeface="+mj-lt"/>
                    <a:ea typeface="Dotum" panose="020B0600000101010101" pitchFamily="34" charset="-127"/>
                    <a:cs typeface="Times New Roman" panose="02020603050405020304" pitchFamily="18" charset="0"/>
                  </a:rPr>
                  <a:t>Sin</a:t>
                </a:r>
                <a:r>
                  <a:rPr lang="el-GR" sz="2200" dirty="0">
                    <a:solidFill>
                      <a:schemeClr val="accent1">
                        <a:lumMod val="50000"/>
                      </a:schemeClr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2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r>
                  <a:rPr lang="vi-VN" sz="2200" dirty="0">
                    <a:solidFill>
                      <a:schemeClr val="accent1">
                        <a:lumMod val="50000"/>
                      </a:schemeClr>
                    </a:solidFill>
                    <a:latin typeface="+mj-lt"/>
                    <a:ea typeface="Dotum" panose="020B0600000101010101" pitchFamily="34" charset="-127"/>
                    <a:cs typeface="Times New Roman" panose="02020603050405020304" pitchFamily="18" charset="0"/>
                  </a:rPr>
                  <a:t>, cos</a:t>
                </a:r>
                <a:r>
                  <a:rPr lang="el-GR" sz="2200" dirty="0">
                    <a:solidFill>
                      <a:schemeClr val="accent1">
                        <a:lumMod val="50000"/>
                      </a:schemeClr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2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r>
                  <a:rPr lang="vi-VN" sz="2200" dirty="0">
                    <a:solidFill>
                      <a:schemeClr val="accent1">
                        <a:lumMod val="50000"/>
                      </a:schemeClr>
                    </a:solidFill>
                    <a:latin typeface="+mj-lt"/>
                    <a:ea typeface="Dotum" panose="020B0600000101010101" pitchFamily="34" charset="-127"/>
                    <a:cs typeface="Times New Roman" panose="02020603050405020304" pitchFamily="18" charset="0"/>
                  </a:rPr>
                  <a:t>, tan</a:t>
                </a:r>
                <a:r>
                  <a:rPr lang="el-GR" sz="2200" dirty="0">
                    <a:solidFill>
                      <a:schemeClr val="accent1">
                        <a:lumMod val="50000"/>
                      </a:schemeClr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2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r>
                  <a:rPr lang="vi-VN" sz="2200" dirty="0">
                    <a:solidFill>
                      <a:schemeClr val="accent1">
                        <a:lumMod val="50000"/>
                      </a:schemeClr>
                    </a:solidFill>
                    <a:latin typeface="+mj-lt"/>
                    <a:ea typeface="Dotum" panose="020B0600000101010101" pitchFamily="34" charset="-127"/>
                    <a:cs typeface="Times New Roman" panose="02020603050405020304" pitchFamily="18" charset="0"/>
                  </a:rPr>
                  <a:t>, cot</a:t>
                </a:r>
                <a14:m>
                  <m:oMath xmlns:m="http://schemas.openxmlformats.org/officeDocument/2006/math">
                    <m:r>
                      <a:rPr lang="vi-VN" sz="2200" b="0" i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sz="22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r>
                  <a:rPr lang="vi-VN" sz="22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gọi là các tỉ số lượng giác của góc nhọn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2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r>
                  <a:rPr lang="vi-VN" sz="22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2200" dirty="0">
                  <a:solidFill>
                    <a:schemeClr val="accent1">
                      <a:lumMod val="50000"/>
                    </a:schemeClr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5098845-9C74-C7C7-0EF0-CB8FAE23FC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947" y="4025198"/>
                <a:ext cx="6301578" cy="1046825"/>
              </a:xfrm>
              <a:prstGeom prst="rect">
                <a:avLst/>
              </a:prstGeom>
              <a:blipFill>
                <a:blip r:embed="rId8"/>
                <a:stretch>
                  <a:fillRect l="-1060" r="-1060" b="-9659"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C8164E60-5FC0-9B55-BDB7-FCBCCACCFA11}"/>
              </a:ext>
            </a:extLst>
          </p:cNvPr>
          <p:cNvSpPr/>
          <p:nvPr/>
        </p:nvSpPr>
        <p:spPr>
          <a:xfrm>
            <a:off x="6400804" y="928594"/>
            <a:ext cx="2566474" cy="2570319"/>
          </a:xfrm>
          <a:prstGeom prst="rect">
            <a:avLst/>
          </a:prstGeom>
          <a:solidFill>
            <a:srgbClr val="00B05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200" dirty="0">
                <a:solidFill>
                  <a:schemeClr val="accent1">
                    <a:lumMod val="50000"/>
                  </a:schemeClr>
                </a:solidFill>
                <a:latin typeface="+mj-lt"/>
                <a:ea typeface="Dotum" panose="020B0600000101010101" pitchFamily="34" charset="-127"/>
                <a:cs typeface="Times New Roman" panose="02020603050405020304" pitchFamily="18" charset="0"/>
              </a:rPr>
              <a:t>Sin, côsin </a:t>
            </a:r>
            <a:r>
              <a:rPr lang="vi-VN" sz="2200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của góc nhọn luôn dương và bé hơn 1 vì trong tam giác vuông cạnh huyền là lớn nhất</a:t>
            </a:r>
            <a:endParaRPr lang="en-US" sz="2200" dirty="0">
              <a:solidFill>
                <a:schemeClr val="accent1">
                  <a:lumMod val="50000"/>
                </a:schemeClr>
              </a:solidFill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2" grpId="0" animBg="1"/>
      <p:bldP spid="3" grpId="0" animBg="1"/>
      <p:bldP spid="4" grpId="0" animBg="1"/>
      <p:bldP spid="5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32328"/>
            <a:ext cx="936294" cy="9418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266805" y="490647"/>
                <a:ext cx="7261992" cy="935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457200">
                  <a:lnSpc>
                    <a:spcPct val="150000"/>
                  </a:lnSpc>
                  <a:buClrTx/>
                  <a:defRPr/>
                </a:pPr>
                <a:r>
                  <a:rPr lang="vi-VN" sz="1900" kern="1200" dirty="0">
                    <a:latin typeface="+mj-lt"/>
                    <a:ea typeface="+mn-ea"/>
                    <a:cs typeface="Arial" panose="020B0604020202020204" pitchFamily="34" charset="0"/>
                  </a:rPr>
                  <a:t>Cho tam giác </a:t>
                </a:r>
                <a14:m>
                  <m:oMath xmlns:m="http://schemas.openxmlformats.org/officeDocument/2006/math">
                    <m:r>
                      <a:rPr lang="vi-VN" sz="1900" i="1" kern="1200" smtClean="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vi-VN" sz="1900" kern="1200" dirty="0">
                    <a:latin typeface="+mj-lt"/>
                    <a:ea typeface="+mn-ea"/>
                    <a:cs typeface="Arial" panose="020B0604020202020204" pitchFamily="34" charset="0"/>
                  </a:rPr>
                  <a:t> vuông tại A, có </a:t>
                </a:r>
                <a14:m>
                  <m:oMath xmlns:m="http://schemas.openxmlformats.org/officeDocument/2006/math">
                    <m:r>
                      <a:rPr lang="vi-VN" sz="1900" i="1" kern="1200" smtClean="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𝐴𝐵</m:t>
                    </m:r>
                    <m:r>
                      <a:rPr lang="vi-VN" sz="1900" i="1" kern="1200" smtClean="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=3 </m:t>
                    </m:r>
                    <m:r>
                      <a:rPr lang="vi-VN" sz="1900" i="1" kern="1200" smtClean="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𝑐𝑚</m:t>
                    </m:r>
                    <m:r>
                      <a:rPr lang="vi-VN" sz="1900" i="1" kern="1200" smtClean="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, </m:t>
                    </m:r>
                    <m:r>
                      <a:rPr lang="vi-VN" sz="1900" i="1" kern="1200" smtClean="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𝐴𝐶</m:t>
                    </m:r>
                    <m:r>
                      <a:rPr lang="vi-VN" sz="1900" i="1" kern="1200" smtClean="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=4 </m:t>
                    </m:r>
                    <m:r>
                      <a:rPr lang="vi-VN" sz="1900" i="1" kern="1200" smtClean="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vi-VN" sz="1900" kern="1200" dirty="0">
                    <a:latin typeface="+mj-lt"/>
                    <a:ea typeface="+mn-ea"/>
                    <a:cs typeface="Arial" panose="020B0604020202020204" pitchFamily="34" charset="0"/>
                  </a:rPr>
                  <a:t>.</a:t>
                </a:r>
              </a:p>
              <a:p>
                <a:pPr algn="just" defTabSz="457200">
                  <a:lnSpc>
                    <a:spcPct val="150000"/>
                  </a:lnSpc>
                  <a:buClrTx/>
                  <a:defRPr/>
                </a:pPr>
                <a:r>
                  <a:rPr lang="vi-VN" sz="1900" kern="1200" dirty="0">
                    <a:latin typeface="+mj-lt"/>
                    <a:ea typeface="+mn-ea"/>
                    <a:cs typeface="Arial" panose="020B0604020202020204" pitchFamily="34" charset="0"/>
                  </a:rPr>
                  <a:t>Hãy tính các tỉ số lượng giác sin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r>
                  <a:rPr lang="vi-VN" sz="1900" kern="1200" dirty="0">
                    <a:latin typeface="+mj-lt"/>
                    <a:ea typeface="+mn-ea"/>
                    <a:cs typeface="Arial" panose="020B0604020202020204" pitchFamily="34" charset="0"/>
                  </a:rPr>
                  <a:t>, cos</a:t>
                </a:r>
                <a:r>
                  <a:rPr lang="el-GR" sz="2000" dirty="0">
                    <a:solidFill>
                      <a:srgbClr val="002060"/>
                    </a:solidFill>
                    <a:latin typeface="+mj-lt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r>
                  <a:rPr lang="vi-VN" sz="1900" kern="1200" dirty="0">
                    <a:latin typeface="+mj-lt"/>
                    <a:ea typeface="+mn-ea"/>
                    <a:cs typeface="Arial" panose="020B0604020202020204" pitchFamily="34" charset="0"/>
                  </a:rPr>
                  <a:t>, tan</a:t>
                </a:r>
                <a:r>
                  <a:rPr lang="el-GR" sz="2000" dirty="0">
                    <a:solidFill>
                      <a:srgbClr val="002060"/>
                    </a:solidFill>
                    <a:latin typeface="+mj-lt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r>
                  <a:rPr lang="vi-VN" sz="1900" kern="1200" dirty="0">
                    <a:latin typeface="+mj-lt"/>
                    <a:ea typeface="+mn-ea"/>
                    <a:cs typeface="Arial" panose="020B0604020202020204" pitchFamily="34" charset="0"/>
                  </a:rPr>
                  <a:t>, cot</a:t>
                </a:r>
                <a:r>
                  <a:rPr lang="el-GR" sz="2000" dirty="0">
                    <a:solidFill>
                      <a:srgbClr val="002060"/>
                    </a:solidFill>
                    <a:latin typeface="+mj-lt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r>
                  <a:rPr lang="vi-VN" sz="1900" kern="1200" dirty="0">
                    <a:latin typeface="+mj-lt"/>
                    <a:ea typeface="+mn-ea"/>
                    <a:cs typeface="Arial" panose="020B0604020202020204" pitchFamily="34" charset="0"/>
                  </a:rPr>
                  <a:t>  với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r>
                  <a:rPr lang="vi-VN" sz="1900" kern="1200" dirty="0">
                    <a:latin typeface="+mj-lt"/>
                    <a:ea typeface="+mn-ea"/>
                    <a:cs typeface="Arial" panose="020B0604020202020204" pitchFamily="34" charset="0"/>
                  </a:rPr>
                  <a:t> =</a:t>
                </a:r>
                <a:r>
                  <a:rPr lang="en-US" sz="2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vi-VN" sz="1900" kern="1200" dirty="0"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805" y="490647"/>
                <a:ext cx="7261992" cy="935577"/>
              </a:xfrm>
              <a:prstGeom prst="rect">
                <a:avLst/>
              </a:prstGeom>
              <a:blipFill>
                <a:blip r:embed="rId4"/>
                <a:stretch>
                  <a:fillRect l="-840" b="-10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Google Shape;735;p18"/>
          <p:cNvSpPr txBox="1">
            <a:spLocks/>
          </p:cNvSpPr>
          <p:nvPr/>
        </p:nvSpPr>
        <p:spPr>
          <a:xfrm>
            <a:off x="60384" y="586567"/>
            <a:ext cx="1285328" cy="322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1549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CE4D8E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 SemiBold"/>
              </a:rPr>
              <a:t>Ví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CE4D8E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 SemiBold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CE4D8E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 SemiBold"/>
              </a:rPr>
              <a:t>dụ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CE4D8E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 SemiBold"/>
              </a:rPr>
              <a:t> 1: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CE4D8E"/>
              </a:highligh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oppins SemiBold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9328" y="1426224"/>
            <a:ext cx="617477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9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Giải</a:t>
            </a:r>
            <a:endParaRPr kumimoji="0" lang="en-US" sz="19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95592" y="1869411"/>
                <a:ext cx="7539809" cy="34347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△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𝐴𝐵𝐶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000" i="1" dirty="0">
                        <a:latin typeface="Cambria Math" panose="02040503050406030204" pitchFamily="18" charset="0"/>
                      </a:rPr>
                      <m:t>A</m:t>
                    </m:r>
                  </m:oMath>
                </a14:m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r>
                  <a:rPr lang="vi-VN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vi-VN" sz="20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vi-VN" sz="20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 định lí Pythagore, ta có: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m:rPr>
                                <m:sty m:val="p"/>
                              </m:rPr>
                              <a:rPr lang="vi-VN" sz="2000" i="1" smtClean="0"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m:rPr>
                            <m:sty m:val="p"/>
                          </m:rPr>
                          <a:rPr lang="vi-VN" sz="2000" i="1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000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2000" b="0" i="1">
                            <a:latin typeface="Cambria Math" panose="02040503050406030204" pitchFamily="18" charset="0"/>
                          </a:rPr>
                          <m:t>4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2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2000" i="1">
                        <a:latin typeface="Cambria Math" panose="02040503050406030204" pitchFamily="18" charset="0"/>
                      </a:rPr>
                      <m:t>25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 BC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2000" i="1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(cm).</a:t>
                </a:r>
              </a:p>
              <a:p>
                <a:pPr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nghĩa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sin,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côsin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tang ta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en-US" sz="2000">
                          <a:latin typeface="Cambria Math" panose="02040503050406030204" pitchFamily="18" charset="0"/>
                        </a:rPr>
                        <m:t> </m:t>
                      </m:r>
                      <m:r>
                        <m:rPr>
                          <m:sty m:val="p"/>
                        </m:rPr>
                        <a:rPr lang="el-GR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α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𝐴𝐶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𝐵𝐶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 </m:t>
                          </m:r>
                        </m:e>
                      </m:func>
                      <m:r>
                        <m:rPr>
                          <m:sty m:val="p"/>
                        </m:rPr>
                        <a:rPr lang="el-GR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α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𝐴𝐵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𝐵𝐶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𝑡𝑎𝑛</m:t>
                          </m:r>
                        </m:fName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 </m:t>
                          </m:r>
                        </m:e>
                      </m:func>
                      <m:r>
                        <m:rPr>
                          <m:sty m:val="p"/>
                        </m:rPr>
                        <a:rPr lang="el-GR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α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𝐴𝐶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𝐴𝐵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92" y="1869411"/>
                <a:ext cx="7539809" cy="3434723"/>
              </a:xfrm>
              <a:prstGeom prst="rect">
                <a:avLst/>
              </a:prstGeom>
              <a:blipFill>
                <a:blip r:embed="rId6"/>
                <a:stretch>
                  <a:fillRect l="-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AE98895-449B-734F-EB6A-D21404E6AA8B}"/>
                  </a:ext>
                </a:extLst>
              </p:cNvPr>
              <p:cNvSpPr txBox="1"/>
              <p:nvPr/>
            </p:nvSpPr>
            <p:spPr>
              <a:xfrm>
                <a:off x="6108659" y="1709052"/>
                <a:ext cx="2386013" cy="1355564"/>
              </a:xfrm>
              <a:prstGeom prst="rect">
                <a:avLst/>
              </a:prstGeom>
              <a:solidFill>
                <a:schemeClr val="tx2"/>
              </a:solidFill>
              <a:ln w="31750" cmpd="dbl">
                <a:solidFill>
                  <a:srgbClr val="0070C0">
                    <a:alpha val="88000"/>
                  </a:srgbClr>
                </a:solidFill>
                <a:prstDash val="dash"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wrap="square" rtlCol="0">
                <a:spAutoFit/>
              </a:bodyPr>
              <a:lstStyle/>
              <a:p>
                <a:pPr algn="just" defTabSz="457200">
                  <a:lnSpc>
                    <a:spcPct val="150000"/>
                  </a:lnSpc>
                  <a:buClrTx/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8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 </m:t>
                    </m:r>
                    <m:r>
                      <m:rPr>
                        <m:sty m:val="p"/>
                      </m:rPr>
                      <a:rPr lang="el-GR" sz="1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r>
                  <a:rPr lang="en-US" sz="1900" kern="1200" dirty="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1900" kern="1200" dirty="0" err="1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còn</a:t>
                </a:r>
                <a:r>
                  <a:rPr lang="en-US" sz="1900" kern="1200" dirty="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1900" kern="1200" dirty="0" err="1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được</a:t>
                </a:r>
                <a:r>
                  <a:rPr lang="en-US" sz="1900" kern="1200" dirty="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1900" kern="1200" dirty="0" err="1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viết</a:t>
                </a:r>
                <a:r>
                  <a:rPr lang="en-US" sz="1900" kern="1200" dirty="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1900" kern="1200" dirty="0" err="1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là</a:t>
                </a:r>
                <a:r>
                  <a:rPr lang="en-US" sz="1900" kern="1200" dirty="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sin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900" kern="1200" dirty="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hay </a:t>
                </a:r>
                <a:r>
                  <a:rPr lang="en-US" sz="1900" kern="1200" dirty="0" err="1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sinB</a:t>
                </a:r>
                <a:r>
                  <a:rPr lang="en-US" sz="1900" kern="1200" dirty="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 </a:t>
                </a:r>
                <a:r>
                  <a:rPr lang="en-US" sz="1900" kern="1200" dirty="0" err="1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Tương</a:t>
                </a:r>
                <a:r>
                  <a:rPr lang="en-US" sz="1900" kern="1200" dirty="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1900" kern="1200" dirty="0" err="1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tự</a:t>
                </a:r>
                <a:r>
                  <a:rPr lang="en-US" sz="1900" kern="1200" dirty="0"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cos, tan, cot.</a:t>
                </a:r>
                <a:endParaRPr lang="vi-VN" sz="1900" kern="12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AE98895-449B-734F-EB6A-D21404E6AA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8659" y="1709052"/>
                <a:ext cx="2386013" cy="1355564"/>
              </a:xfrm>
              <a:prstGeom prst="rect">
                <a:avLst/>
              </a:prstGeom>
              <a:blipFill>
                <a:blip r:embed="rId7"/>
                <a:stretch>
                  <a:fillRect l="-995" r="-995" b="-4292"/>
                </a:stretch>
              </a:blipFill>
              <a:ln w="31750" cmpd="dbl">
                <a:solidFill>
                  <a:srgbClr val="0070C0">
                    <a:alpha val="88000"/>
                  </a:srgbClr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>
            <a:extLst>
              <a:ext uri="{FF2B5EF4-FFF2-40B4-BE49-F238E27FC236}">
                <a16:creationId xmlns:a16="http://schemas.microsoft.com/office/drawing/2014/main" id="{CF77AFA5-153F-9DDF-CC04-D95B91F5CA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075747" y="3235762"/>
            <a:ext cx="690383" cy="7965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2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588057" y="151051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24000" y="109392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Google Shape;1589;p47"/>
          <p:cNvPicPr preferRelativeResize="0"/>
          <p:nvPr/>
        </p:nvPicPr>
        <p:blipFill rotWithShape="1">
          <a:blip r:embed="rId3">
            <a:alphaModFix/>
          </a:blip>
          <a:srcRect l="21204"/>
          <a:stretch/>
        </p:blipFill>
        <p:spPr>
          <a:xfrm flipH="1">
            <a:off x="-78059" y="3896140"/>
            <a:ext cx="1318462" cy="136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59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38861"/>
            <a:ext cx="1445186" cy="145345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"/>
              <p:cNvSpPr>
                <a:spLocks noChangeArrowheads="1"/>
              </p:cNvSpPr>
              <p:nvPr/>
            </p:nvSpPr>
            <p:spPr bwMode="auto">
              <a:xfrm>
                <a:off x="1039232" y="1126048"/>
                <a:ext cx="7065536" cy="9586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 defTabSz="457200">
                  <a:lnSpc>
                    <a:spcPct val="150000"/>
                  </a:lnSpc>
                  <a:buClrTx/>
                  <a:defRPr/>
                </a:pPr>
                <a:r>
                  <a:rPr lang="vi-VN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tam giác </a:t>
                </a:r>
                <a14:m>
                  <m:oMath xmlns:m="http://schemas.openxmlformats.org/officeDocument/2006/math">
                    <m:r>
                      <a:rPr lang="vi-VN" sz="20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vi-VN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vuông tại A, có </a:t>
                </a:r>
                <a14:m>
                  <m:oMath xmlns:m="http://schemas.openxmlformats.org/officeDocument/2006/math">
                    <m:r>
                      <a:rPr lang="vi-VN" sz="20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vi-VN" sz="20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=5 </m:t>
                    </m:r>
                    <m:r>
                      <a:rPr lang="vi-VN" sz="20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vi-VN" sz="20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20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vi-VN" sz="20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=12 </m:t>
                    </m:r>
                    <m:r>
                      <a:rPr lang="vi-VN" sz="20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vi-VN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 defTabSz="457200">
                  <a:lnSpc>
                    <a:spcPct val="150000"/>
                  </a:lnSpc>
                  <a:buClrTx/>
                  <a:defRPr/>
                </a:pPr>
                <a:r>
                  <a:rPr lang="vi-VN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 tính các tỉ số lượng giác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</a:t>
                </a:r>
                <a:endParaRPr lang="vi-VN" alt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9232" y="1126048"/>
                <a:ext cx="7065536" cy="958660"/>
              </a:xfrm>
              <a:prstGeom prst="rect">
                <a:avLst/>
              </a:prstGeom>
              <a:blipFill>
                <a:blip r:embed="rId5"/>
                <a:stretch>
                  <a:fillRect l="-862" b="-1082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ound Same Side Corner Rectangle 36">
            <a:extLst>
              <a:ext uri="{FF2B5EF4-FFF2-40B4-BE49-F238E27FC236}">
                <a16:creationId xmlns:a16="http://schemas.microsoft.com/office/drawing/2014/main" id="{C48CB4E5-E6D0-3145-1E9A-B2B2EBFC7A0B}"/>
              </a:ext>
            </a:extLst>
          </p:cNvPr>
          <p:cNvSpPr/>
          <p:nvPr/>
        </p:nvSpPr>
        <p:spPr>
          <a:xfrm flipV="1">
            <a:off x="1249744" y="565173"/>
            <a:ext cx="1645856" cy="438660"/>
          </a:xfrm>
          <a:prstGeom prst="round2SameRect">
            <a:avLst>
              <a:gd name="adj1" fmla="val 31884"/>
              <a:gd name="adj2" fmla="val 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704089-9B86-158B-758E-C08C26EC979B}"/>
              </a:ext>
            </a:extLst>
          </p:cNvPr>
          <p:cNvSpPr txBox="1"/>
          <p:nvPr/>
        </p:nvSpPr>
        <p:spPr>
          <a:xfrm>
            <a:off x="1335881" y="565173"/>
            <a:ext cx="1500188" cy="40011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026C5B-159E-30AD-379F-A5C8A9EE9DF1}"/>
              </a:ext>
            </a:extLst>
          </p:cNvPr>
          <p:cNvSpPr txBox="1"/>
          <p:nvPr/>
        </p:nvSpPr>
        <p:spPr>
          <a:xfrm>
            <a:off x="981229" y="2126401"/>
            <a:ext cx="164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FB0470-7F54-429B-0A7B-C430FFF0D0CD}"/>
                  </a:ext>
                </a:extLst>
              </p:cNvPr>
              <p:cNvSpPr txBox="1"/>
              <p:nvPr/>
            </p:nvSpPr>
            <p:spPr>
              <a:xfrm>
                <a:off x="1039232" y="2509158"/>
                <a:ext cx="7876939" cy="22287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△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 định lí Pythagore, ta có: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𝐵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+1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=169</m:t>
                    </m:r>
                  </m:oMath>
                </a14:m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=13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00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cm</m:t>
                        </m:r>
                      </m:e>
                    </m:d>
                  </m:oMath>
                </a14:m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 định nghĩa của tỉ số lượng giác sin, côsin, tang, côtang ta có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 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𝐴𝐶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    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 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𝑡𝑎𝑛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 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𝐴𝐶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𝐴𝐵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cot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 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𝐴𝐶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FB0470-7F54-429B-0A7B-C430FFF0D0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232" y="2509158"/>
                <a:ext cx="7876939" cy="2228752"/>
              </a:xfrm>
              <a:prstGeom prst="rect">
                <a:avLst/>
              </a:prstGeom>
              <a:blipFill>
                <a:blip r:embed="rId6"/>
                <a:stretch>
                  <a:fillRect l="-773" t="-1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29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3" grpId="0" animBg="1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28762" y="1146595"/>
                <a:ext cx="5892196" cy="35118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Cho tam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ABC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 = AC = a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a)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BC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>
                            <a:latin typeface="Cambria Math" panose="02040503050406030204" pitchFamily="18" charset="0"/>
                          </a:rPr>
                          <m:t>𝐴𝐶</m:t>
                        </m:r>
                      </m:num>
                      <m:den>
                        <m:r>
                          <a:rPr lang="en-US" sz="2200" b="0" i="1"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>
                            <a:latin typeface="Cambria Math" panose="020405030504060302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2200" b="0" i="1"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sin </a:t>
                </a:r>
                <a14:m>
                  <m:oMath xmlns:m="http://schemas.openxmlformats.org/officeDocument/2006/math">
                    <m:r>
                      <a:rPr lang="en-US" sz="2200" b="0" i="1">
                        <a:latin typeface="Cambria Math" panose="02040503050406030204" pitchFamily="18" charset="0"/>
                      </a:rPr>
                      <m:t>45° 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cos </a:t>
                </a:r>
                <a14:m>
                  <m:oMath xmlns:m="http://schemas.openxmlformats.org/officeDocument/2006/math">
                    <m:r>
                      <a:rPr lang="en-US" sz="2200" b="0" i="1">
                        <a:latin typeface="Cambria Math" panose="02040503050406030204" pitchFamily="18" charset="0"/>
                      </a:rPr>
                      <m:t>45°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200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b) Hãy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BC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200" b="0" i="1">
                            <a:latin typeface="Cambria Math" panose="02040503050406030204" pitchFamily="18" charset="0"/>
                          </a:rPr>
                          <m:t>𝐶</m:t>
                        </m:r>
                      </m:den>
                    </m:f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200" b="0" i="1">
                            <a:latin typeface="Cambria Math" panose="02040503050406030204" pitchFamily="18" charset="0"/>
                          </a:rPr>
                          <m:t>𝐵</m:t>
                        </m:r>
                      </m:den>
                    </m:f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tan </a:t>
                </a:r>
                <a14:m>
                  <m:oMath xmlns:m="http://schemas.openxmlformats.org/officeDocument/2006/math">
                    <m:r>
                      <a:rPr lang="en-US" sz="2200" b="0" i="1">
                        <a:latin typeface="Cambria Math" panose="02040503050406030204" pitchFamily="18" charset="0"/>
                      </a:rPr>
                      <m:t>45° 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cot </a:t>
                </a:r>
                <a14:m>
                  <m:oMath xmlns:m="http://schemas.openxmlformats.org/officeDocument/2006/math">
                    <m:r>
                      <a:rPr lang="en-US" sz="2200" b="0" i="1">
                        <a:latin typeface="Cambria Math" panose="02040503050406030204" pitchFamily="18" charset="0"/>
                      </a:rPr>
                      <m:t>45°. </m:t>
                    </m:r>
                  </m:oMath>
                </a14:m>
                <a:endParaRPr lang="vi-VN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762" y="1146595"/>
                <a:ext cx="5892196" cy="3511859"/>
              </a:xfrm>
              <a:prstGeom prst="rect">
                <a:avLst/>
              </a:prstGeom>
              <a:blipFill>
                <a:blip r:embed="rId3"/>
                <a:stretch>
                  <a:fillRect l="-1344" r="-1241"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820229">
            <a:off x="8481816" y="4732785"/>
            <a:ext cx="422157" cy="487438"/>
          </a:xfrm>
          <a:prstGeom prst="rect">
            <a:avLst/>
          </a:prstGeom>
        </p:spPr>
      </p:pic>
      <p:sp>
        <p:nvSpPr>
          <p:cNvPr id="2" name="Round Same Side Corner Rectangle 5">
            <a:extLst>
              <a:ext uri="{FF2B5EF4-FFF2-40B4-BE49-F238E27FC236}">
                <a16:creationId xmlns:a16="http://schemas.microsoft.com/office/drawing/2014/main" id="{E00A4EAA-FF6B-D504-2BC0-71610E0AD68F}"/>
              </a:ext>
            </a:extLst>
          </p:cNvPr>
          <p:cNvSpPr/>
          <p:nvPr/>
        </p:nvSpPr>
        <p:spPr>
          <a:xfrm flipV="1">
            <a:off x="210710" y="984815"/>
            <a:ext cx="920252" cy="418382"/>
          </a:xfrm>
          <a:prstGeom prst="round2SameRect">
            <a:avLst>
              <a:gd name="adj1" fmla="val 31884"/>
              <a:gd name="adj2" fmla="val 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C617F0-BE65-8274-548F-C4EB2651125D}"/>
              </a:ext>
            </a:extLst>
          </p:cNvPr>
          <p:cNvSpPr txBox="1"/>
          <p:nvPr/>
        </p:nvSpPr>
        <p:spPr>
          <a:xfrm>
            <a:off x="292658" y="1008697"/>
            <a:ext cx="838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C86449E-8A20-228A-9296-77934CCF5A61}"/>
                  </a:ext>
                </a:extLst>
              </p:cNvPr>
              <p:cNvSpPr/>
              <p:nvPr/>
            </p:nvSpPr>
            <p:spPr>
              <a:xfrm>
                <a:off x="-101347" y="365843"/>
                <a:ext cx="8722580" cy="5393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</a:t>
                </a:r>
                <a:r>
                  <a:rPr lang="en-US" sz="2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sin, </a:t>
                </a:r>
                <a:r>
                  <a:rPr lang="en-US" sz="2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côsin</a:t>
                </a:r>
                <a:r>
                  <a:rPr lang="en-US" sz="2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tang, </a:t>
                </a:r>
                <a:r>
                  <a:rPr lang="en-US" sz="2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côtang</a:t>
                </a:r>
                <a:r>
                  <a:rPr lang="en-US" sz="2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 </a:t>
                </a:r>
                <a14:m>
                  <m:oMath xmlns:m="http://schemas.openxmlformats.org/officeDocument/2006/math">
                    <m:r>
                      <a:rPr lang="en-US" sz="2200" b="1" i="1">
                        <a:latin typeface="Cambria Math" panose="02040503050406030204" pitchFamily="18" charset="0"/>
                      </a:rPr>
                      <m:t>𝟑𝟎</m:t>
                    </m:r>
                    <m:r>
                      <a:rPr lang="en-US" sz="2200" b="1" i="1">
                        <a:latin typeface="Cambria Math" panose="02040503050406030204" pitchFamily="18" charset="0"/>
                      </a:rPr>
                      <m:t>°, </m:t>
                    </m:r>
                    <m:r>
                      <a:rPr lang="en-US" sz="2200" b="1" i="1">
                        <a:latin typeface="Cambria Math" panose="02040503050406030204" pitchFamily="18" charset="0"/>
                      </a:rPr>
                      <m:t>𝟒𝟓</m:t>
                    </m:r>
                    <m:r>
                      <a:rPr lang="en-US" sz="2200" b="1" i="1">
                        <a:latin typeface="Cambria Math" panose="02040503050406030204" pitchFamily="18" charset="0"/>
                      </a:rPr>
                      <m:t>°, </m:t>
                    </m:r>
                    <m:r>
                      <a:rPr lang="en-US" sz="2200" b="1" i="1">
                        <a:latin typeface="Cambria Math" panose="02040503050406030204" pitchFamily="18" charset="0"/>
                      </a:rPr>
                      <m:t>𝟔𝟎</m:t>
                    </m:r>
                    <m:r>
                      <a:rPr lang="en-US" sz="2200" b="1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vi-VN" sz="2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C86449E-8A20-228A-9296-77934CCF5A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1347" y="365843"/>
                <a:ext cx="8722580" cy="539378"/>
              </a:xfrm>
              <a:prstGeom prst="rect">
                <a:avLst/>
              </a:prstGeom>
              <a:blipFill>
                <a:blip r:embed="rId5"/>
                <a:stretch>
                  <a:fillRect r="-629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triangle with blue letters and a square&#10;&#10;Description automatically generated">
            <a:extLst>
              <a:ext uri="{FF2B5EF4-FFF2-40B4-BE49-F238E27FC236}">
                <a16:creationId xmlns:a16="http://schemas.microsoft.com/office/drawing/2014/main" id="{66085CB2-B963-666B-AEC4-EF3A0C8057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6258" y="1924691"/>
            <a:ext cx="3032323" cy="171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24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588057" y="151051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24000" y="109392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8" name="Google Shape;1589;p47"/>
          <p:cNvPicPr preferRelativeResize="0"/>
          <p:nvPr/>
        </p:nvPicPr>
        <p:blipFill rotWithShape="1">
          <a:blip r:embed="rId3">
            <a:alphaModFix/>
          </a:blip>
          <a:srcRect l="21204"/>
          <a:stretch/>
        </p:blipFill>
        <p:spPr>
          <a:xfrm>
            <a:off x="8032805" y="4071069"/>
            <a:ext cx="1045597" cy="1207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59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36" y="224389"/>
            <a:ext cx="890546" cy="80284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Rectangle 24"/>
          <p:cNvSpPr/>
          <p:nvPr/>
        </p:nvSpPr>
        <p:spPr>
          <a:xfrm>
            <a:off x="4382698" y="616037"/>
            <a:ext cx="7248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Giải</a:t>
            </a:r>
            <a:r>
              <a:rPr kumimoji="0" lang="en-US" sz="20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514350" y="1087712"/>
                <a:ext cx="6829425" cy="16905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000" dirty="0">
                    <a:latin typeface="+mj-lt"/>
                  </a:rPr>
                  <a:t>a) Theo định lí Pythagore, ta có:</a:t>
                </a:r>
                <a:endParaRPr lang="en-US" sz="2000" dirty="0">
                  <a:latin typeface="+mj-lt"/>
                </a:endParaRPr>
              </a:p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𝐵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=2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2000" dirty="0">
                    <a:latin typeface="+mj-lt"/>
                  </a:rPr>
                  <a:t> nên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20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vi-VN" sz="2000" dirty="0">
                    <a:latin typeface="+mj-lt"/>
                  </a:rPr>
                  <a:t>. Do đó:</a:t>
                </a:r>
                <a:endParaRPr lang="en-US" sz="2000" dirty="0">
                  <a:latin typeface="+mj-lt"/>
                </a:endParaRPr>
              </a:p>
              <a:p>
                <a:r>
                  <a:rPr lang="en-US" sz="2000" dirty="0">
                    <a:latin typeface="+mj-lt"/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𝐴𝐶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2000" dirty="0">
                  <a:latin typeface="+mj-lt"/>
                </a:endParaRPr>
              </a:p>
              <a:p>
                <a:r>
                  <a:rPr lang="vi-VN" sz="2000" dirty="0">
                    <a:latin typeface="+mj-lt"/>
                  </a:rPr>
                  <a:t>Vì vậy: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5°=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5°=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50" y="1087712"/>
                <a:ext cx="6829425" cy="1690527"/>
              </a:xfrm>
              <a:prstGeom prst="rect">
                <a:avLst/>
              </a:prstGeom>
              <a:blipFill>
                <a:blip r:embed="rId5"/>
                <a:stretch>
                  <a:fillRect l="-892" t="-1799" b="-1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564357" y="2893008"/>
                <a:ext cx="5730902" cy="11524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000" dirty="0">
                    <a:latin typeface="+mj-lt"/>
                  </a:rPr>
                  <a:t>b) Ta có:</a:t>
                </a:r>
                <a:endParaRPr lang="en-US" sz="2000" dirty="0">
                  <a:latin typeface="+mj-lt"/>
                </a:endParaRPr>
              </a:p>
              <a:p>
                <a:r>
                  <a:rPr lang="en-US" sz="2000" dirty="0">
                    <a:latin typeface="+mj-lt"/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𝐴𝐶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𝐴𝐶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𝐴𝐵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=1.</m:t>
                    </m:r>
                  </m:oMath>
                </a14:m>
                <a:endParaRPr lang="en-US" sz="2000" dirty="0">
                  <a:latin typeface="+mj-lt"/>
                </a:endParaRPr>
              </a:p>
              <a:p>
                <a:r>
                  <a:rPr lang="vi-VN" sz="2000" dirty="0">
                    <a:latin typeface="+mj-lt"/>
                  </a:rPr>
                  <a:t>Do đó: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𝑡𝑎𝑛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5°=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𝑐𝑜𝑡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5°=1.</m:t>
                    </m:r>
                  </m:oMath>
                </a14:m>
                <a:endParaRPr lang="en-US" sz="2000" dirty="0"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357" y="2893008"/>
                <a:ext cx="5730902" cy="1152495"/>
              </a:xfrm>
              <a:prstGeom prst="rect">
                <a:avLst/>
              </a:prstGeom>
              <a:blipFill>
                <a:blip r:embed="rId6"/>
                <a:stretch>
                  <a:fillRect l="-1170" t="-3175" b="-89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039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85936" y="508878"/>
                <a:ext cx="6079157" cy="20628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ABC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2a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a)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AH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ABC.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b)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sin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200" b="0" i="1">
                        <a:latin typeface="Cambria Math" panose="02040503050406030204" pitchFamily="18" charset="0"/>
                      </a:rPr>
                      <m:t>° 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cos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200" b="0" i="1"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200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° 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cos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°. </m:t>
                    </m:r>
                  </m:oMath>
                </a14:m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c)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tan </a:t>
                </a:r>
                <a14:m>
                  <m:oMath xmlns:m="http://schemas.openxmlformats.org/officeDocument/2006/math">
                    <m:r>
                      <a:rPr lang="en-US" sz="2200" i="1" dirty="0">
                        <a:latin typeface="Cambria Math" panose="02040503050406030204" pitchFamily="18" charset="0"/>
                      </a:rPr>
                      <m:t>30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° 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cot </a:t>
                </a:r>
                <a14:m>
                  <m:oMath xmlns:m="http://schemas.openxmlformats.org/officeDocument/2006/math">
                    <m:r>
                      <a:rPr lang="en-US" sz="2200" i="1" dirty="0">
                        <a:latin typeface="Cambria Math" panose="02040503050406030204" pitchFamily="18" charset="0"/>
                      </a:rPr>
                      <m:t>30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°, </m:t>
                    </m:r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</a:rPr>
                      <m:t>tan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>
                        <a:latin typeface="Cambria Math" panose="02040503050406030204" pitchFamily="18" charset="0"/>
                      </a:rPr>
                      <m:t>60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° 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cot </a:t>
                </a:r>
                <a14:m>
                  <m:oMath xmlns:m="http://schemas.openxmlformats.org/officeDocument/2006/math">
                    <m:r>
                      <a:rPr lang="en-US" sz="2200" i="1" dirty="0">
                        <a:latin typeface="Cambria Math" panose="02040503050406030204" pitchFamily="18" charset="0"/>
                      </a:rPr>
                      <m:t>60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°. </m:t>
                    </m:r>
                  </m:oMath>
                </a14:m>
                <a:endParaRPr lang="vi-VN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936" y="508878"/>
                <a:ext cx="6079157" cy="2062872"/>
              </a:xfrm>
              <a:prstGeom prst="rect">
                <a:avLst/>
              </a:prstGeom>
              <a:blipFill>
                <a:blip r:embed="rId3"/>
                <a:stretch>
                  <a:fillRect b="-50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820229">
            <a:off x="8481816" y="4732785"/>
            <a:ext cx="422157" cy="487438"/>
          </a:xfrm>
          <a:prstGeom prst="rect">
            <a:avLst/>
          </a:prstGeom>
        </p:spPr>
      </p:pic>
      <p:sp>
        <p:nvSpPr>
          <p:cNvPr id="2" name="Round Same Side Corner Rectangle 5">
            <a:extLst>
              <a:ext uri="{FF2B5EF4-FFF2-40B4-BE49-F238E27FC236}">
                <a16:creationId xmlns:a16="http://schemas.microsoft.com/office/drawing/2014/main" id="{E00A4EAA-FF6B-D504-2BC0-71610E0AD68F}"/>
              </a:ext>
            </a:extLst>
          </p:cNvPr>
          <p:cNvSpPr/>
          <p:nvPr/>
        </p:nvSpPr>
        <p:spPr>
          <a:xfrm flipV="1">
            <a:off x="353588" y="677636"/>
            <a:ext cx="920252" cy="418382"/>
          </a:xfrm>
          <a:prstGeom prst="round2SameRect">
            <a:avLst>
              <a:gd name="adj1" fmla="val 31884"/>
              <a:gd name="adj2" fmla="val 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C617F0-BE65-8274-548F-C4EB2651125D}"/>
              </a:ext>
            </a:extLst>
          </p:cNvPr>
          <p:cNvSpPr txBox="1"/>
          <p:nvPr/>
        </p:nvSpPr>
        <p:spPr>
          <a:xfrm>
            <a:off x="435536" y="701518"/>
            <a:ext cx="838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</a:t>
            </a:r>
          </a:p>
        </p:txBody>
      </p:sp>
      <p:pic>
        <p:nvPicPr>
          <p:cNvPr id="3" name="Picture 2" descr="A triangle with blue text&#10;&#10;Description automatically generated">
            <a:extLst>
              <a:ext uri="{FF2B5EF4-FFF2-40B4-BE49-F238E27FC236}">
                <a16:creationId xmlns:a16="http://schemas.microsoft.com/office/drawing/2014/main" id="{0F46A0A7-E649-E29E-08FA-D4B5C238F7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4519" y="1540314"/>
            <a:ext cx="2720719" cy="234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4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588057" y="151051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24000" y="109392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8" name="Google Shape;1589;p47"/>
          <p:cNvPicPr preferRelativeResize="0"/>
          <p:nvPr/>
        </p:nvPicPr>
        <p:blipFill rotWithShape="1">
          <a:blip r:embed="rId3">
            <a:alphaModFix/>
          </a:blip>
          <a:srcRect l="21204"/>
          <a:stretch/>
        </p:blipFill>
        <p:spPr>
          <a:xfrm>
            <a:off x="8032805" y="4071069"/>
            <a:ext cx="1045597" cy="1207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59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36" y="224389"/>
            <a:ext cx="890546" cy="80284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Rectangle 24"/>
          <p:cNvSpPr/>
          <p:nvPr/>
        </p:nvSpPr>
        <p:spPr>
          <a:xfrm>
            <a:off x="4382698" y="616037"/>
            <a:ext cx="7248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Giải</a:t>
            </a:r>
            <a:r>
              <a:rPr kumimoji="0" lang="en-US" sz="20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514350" y="1087712"/>
                <a:ext cx="6829425" cy="10516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000" dirty="0">
                    <a:latin typeface="+mj-lt"/>
                  </a:rPr>
                  <a:t>a) Theo định lí Pythagore, ta có:</a:t>
                </a:r>
                <a:endParaRPr lang="en-US" sz="2000" dirty="0">
                  <a:latin typeface="+mj-lt"/>
                </a:endParaRPr>
              </a:p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𝐻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=4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=3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latin typeface="+mj-lt"/>
                  </a:rPr>
                  <a:t> </a:t>
                </a:r>
              </a:p>
              <a:p>
                <a:r>
                  <a:rPr lang="vi-VN" sz="2000" dirty="0">
                    <a:latin typeface="+mj-lt"/>
                  </a:rPr>
                  <a:t>nên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𝐴𝐻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  <m:r>
                      <a:rPr lang="en-US" sz="20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vi-VN" sz="2000" dirty="0">
                    <a:latin typeface="+mj-lt"/>
                  </a:rPr>
                  <a:t>.</a:t>
                </a:r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50" y="1087712"/>
                <a:ext cx="6829425" cy="1051635"/>
              </a:xfrm>
              <a:prstGeom prst="rect">
                <a:avLst/>
              </a:prstGeom>
              <a:blipFill>
                <a:blip r:embed="rId5"/>
                <a:stretch>
                  <a:fillRect l="-892" t="-2890" b="-9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514350" y="2211967"/>
                <a:ext cx="5536406" cy="10291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000" dirty="0">
                    <a:latin typeface="+mj-lt"/>
                  </a:rPr>
                  <a:t>b)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0°=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6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0°=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𝐵𝐻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𝐴𝐵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2000" dirty="0">
                  <a:latin typeface="+mj-lt"/>
                </a:endParaRPr>
              </a:p>
              <a:p>
                <a:r>
                  <a:rPr lang="en-US" sz="2000" dirty="0">
                    <a:latin typeface="+mj-lt"/>
                  </a:rPr>
                  <a:t>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6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0°=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0°=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𝐴𝐻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𝐴𝐵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50" y="2211967"/>
                <a:ext cx="5536406" cy="1029193"/>
              </a:xfrm>
              <a:prstGeom prst="rect">
                <a:avLst/>
              </a:prstGeom>
              <a:blipFill>
                <a:blip r:embed="rId6"/>
                <a:stretch>
                  <a:fillRect l="-11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5C221DC5-1EF0-5B33-01EC-CBECDA2E313C}"/>
                  </a:ext>
                </a:extLst>
              </p:cNvPr>
              <p:cNvSpPr/>
              <p:nvPr/>
            </p:nvSpPr>
            <p:spPr>
              <a:xfrm>
                <a:off x="514350" y="3313780"/>
                <a:ext cx="5730902" cy="10306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000" dirty="0">
                    <a:latin typeface="+mj-lt"/>
                  </a:rPr>
                  <a:t>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𝑡𝑎𝑛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0°=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𝑐𝑜𝑡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6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0°=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𝐵𝐻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𝐴𝐻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2000" dirty="0">
                  <a:latin typeface="+mj-lt"/>
                </a:endParaRPr>
              </a:p>
              <a:p>
                <a:r>
                  <a:rPr lang="en-US" sz="2000" dirty="0">
                    <a:latin typeface="+mj-lt"/>
                  </a:rPr>
                  <a:t>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𝑡𝑎𝑛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6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0°=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𝑐𝑜𝑡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0°=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𝐴𝐻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𝐵𝐻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  <m:r>
                      <a:rPr lang="en-US" sz="20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5C221DC5-1EF0-5B33-01EC-CBECDA2E31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50" y="3313780"/>
                <a:ext cx="5730902" cy="1030667"/>
              </a:xfrm>
              <a:prstGeom prst="rect">
                <a:avLst/>
              </a:prstGeom>
              <a:blipFill>
                <a:blip r:embed="rId7"/>
                <a:stretch>
                  <a:fillRect l="-10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triangle with blue text&#10;&#10;Description automatically generated">
            <a:extLst>
              <a:ext uri="{FF2B5EF4-FFF2-40B4-BE49-F238E27FC236}">
                <a16:creationId xmlns:a16="http://schemas.microsoft.com/office/drawing/2014/main" id="{914456E0-18D4-5F4B-F31B-5A3F3C0B9F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1581" y="1381575"/>
            <a:ext cx="2720719" cy="234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56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91830" y="1193382"/>
            <a:ext cx="7075479" cy="3583932"/>
            <a:chOff x="29499" y="105481"/>
            <a:chExt cx="7889355" cy="6117934"/>
          </a:xfrm>
        </p:grpSpPr>
        <p:sp>
          <p:nvSpPr>
            <p:cNvPr id="7" name="Rounded Rectangular Callout 6"/>
            <p:cNvSpPr/>
            <p:nvPr/>
          </p:nvSpPr>
          <p:spPr>
            <a:xfrm>
              <a:off x="29499" y="105481"/>
              <a:ext cx="7889355" cy="6117934"/>
            </a:xfrm>
            <a:prstGeom prst="wedgeRoundRectCallout">
              <a:avLst>
                <a:gd name="adj1" fmla="val -20218"/>
                <a:gd name="adj2" fmla="val 49523"/>
                <a:gd name="adj3" fmla="val 16667"/>
              </a:avLst>
            </a:prstGeom>
            <a:solidFill>
              <a:srgbClr val="FFFF99"/>
            </a:solidFill>
            <a:ln>
              <a:solidFill>
                <a:srgbClr val="FFFF99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53095" y="444142"/>
              <a:ext cx="7416851" cy="6830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spcBef>
                  <a:spcPct val="50000"/>
                </a:spcBef>
                <a:buFont typeface="Symbol" panose="05050102010706020507" pitchFamily="18" charset="2"/>
                <a:buChar char="·"/>
                <a:defRPr/>
              </a:pPr>
              <a:endParaRPr lang="en-US" altLang="en-US" sz="2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7789" y="4455049"/>
            <a:ext cx="576401" cy="5019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225" y="132716"/>
            <a:ext cx="486294" cy="7325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77084"/>
            <a:ext cx="469836" cy="48594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C2604E0-9D3B-AAB1-2F3A-AF5EA6C37D80}"/>
              </a:ext>
            </a:extLst>
          </p:cNvPr>
          <p:cNvSpPr/>
          <p:nvPr/>
        </p:nvSpPr>
        <p:spPr>
          <a:xfrm>
            <a:off x="313170" y="437489"/>
            <a:ext cx="8164813" cy="538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latin typeface="+mj-lt"/>
                <a:ea typeface="Dotum" panose="020B0600000101010101" pitchFamily="34" charset="-127"/>
                <a:cs typeface="Times New Roman" panose="02020603050405020304" pitchFamily="18" charset="0"/>
              </a:rPr>
              <a:t>Từ</a:t>
            </a:r>
            <a:r>
              <a:rPr lang="en-US" sz="2200" dirty="0">
                <a:latin typeface="+mj-lt"/>
                <a:ea typeface="Dotum" panose="020B0600000101010101" pitchFamily="34" charset="-127"/>
                <a:cs typeface="Times New Roman" panose="02020603050405020304" pitchFamily="18" charset="0"/>
              </a:rPr>
              <a:t> HĐ1 </a:t>
            </a:r>
            <a:r>
              <a:rPr lang="en-US" sz="2200" dirty="0" err="1">
                <a:latin typeface="+mj-lt"/>
                <a:ea typeface="Dotum" panose="020B0600000101010101" pitchFamily="34" charset="-127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+mj-lt"/>
                <a:ea typeface="Dotum" panose="020B0600000101010101" pitchFamily="34" charset="-127"/>
                <a:cs typeface="Times New Roman" panose="02020603050405020304" pitchFamily="18" charset="0"/>
              </a:rPr>
              <a:t> HĐ 2 ta </a:t>
            </a:r>
            <a:r>
              <a:rPr lang="en-US" sz="2200" dirty="0" err="1">
                <a:latin typeface="+mj-lt"/>
                <a:ea typeface="Dotum" panose="020B0600000101010101" pitchFamily="34" charset="-127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+mj-lt"/>
                <a:ea typeface="Dotum" panose="020B0600000101010101" pitchFamily="34" charset="-127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Dotum" panose="020B0600000101010101" pitchFamily="34" charset="-127"/>
                <a:cs typeface="Times New Roman" panose="02020603050405020304" pitchFamily="18" charset="0"/>
              </a:rPr>
              <a:t>bảng</a:t>
            </a:r>
            <a:r>
              <a:rPr lang="en-US" sz="2200" dirty="0">
                <a:latin typeface="+mj-lt"/>
                <a:ea typeface="Dotum" panose="020B0600000101010101" pitchFamily="34" charset="-127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Dotum" panose="020B0600000101010101" pitchFamily="34" charset="-127"/>
                <a:cs typeface="Times New Roman" panose="02020603050405020304" pitchFamily="18" charset="0"/>
              </a:rPr>
              <a:t>sau</a:t>
            </a:r>
            <a:r>
              <a:rPr lang="en-US" sz="2200" dirty="0">
                <a:latin typeface="+mj-lt"/>
                <a:ea typeface="Dotum" panose="020B0600000101010101" pitchFamily="34" charset="-127"/>
                <a:cs typeface="Times New Roman" panose="02020603050405020304" pitchFamily="18" charset="0"/>
              </a:rPr>
              <a:t>:</a:t>
            </a:r>
            <a:endParaRPr lang="en-US" sz="2200" dirty="0"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6E98D8F3-1176-8980-DBA4-83F1279B19E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47904070"/>
                  </p:ext>
                </p:extLst>
              </p:nvPr>
            </p:nvGraphicFramePr>
            <p:xfrm>
              <a:off x="1438709" y="1447108"/>
              <a:ext cx="6096000" cy="3043174"/>
            </p:xfrm>
            <a:graphic>
              <a:graphicData uri="http://schemas.openxmlformats.org/drawingml/2006/table">
                <a:tbl>
                  <a:tblPr firstRow="1" bandRow="1">
                    <a:tableStyleId>{141014DA-D8E1-4862-B8B8-64587071ED91}</a:tableStyleId>
                  </a:tblPr>
                  <a:tblGrid>
                    <a:gridCol w="1524000">
                      <a:extLst>
                        <a:ext uri="{9D8B030D-6E8A-4147-A177-3AD203B41FA5}">
                          <a16:colId xmlns:a16="http://schemas.microsoft.com/office/drawing/2014/main" val="1387789097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:a16="http://schemas.microsoft.com/office/drawing/2014/main" val="395438829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:a16="http://schemas.microsoft.com/office/drawing/2014/main" val="409718089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:a16="http://schemas.microsoft.com/office/drawing/2014/main" val="70180519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α</a:t>
                          </a:r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smtClean="0">
                                    <a:latin typeface="Cambria Math" panose="02040503050406030204" pitchFamily="18" charset="0"/>
                                  </a:rPr>
                                  <m:t>𝟑𝟎</m:t>
                                </m:r>
                                <m:r>
                                  <a:rPr lang="en-US" sz="1800" b="1" i="1" smtClean="0">
                                    <a:latin typeface="Cambria Math" panose="02040503050406030204" pitchFamily="18" charset="0"/>
                                  </a:rPr>
                                  <m:t>°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45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4451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sin</a:t>
                          </a:r>
                          <a:r>
                            <a:rPr lang="el-GR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α</a:t>
                          </a:r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1" i="1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1800" b="1" i="1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18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800" b="1" i="1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en-US" sz="1800" b="1" i="1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18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800" b="1" i="1"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en-US" sz="1800" b="1" i="1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5298232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cos</a:t>
                          </a:r>
                          <a:r>
                            <a:rPr lang="el-GR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α</a:t>
                          </a:r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18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800" b="1" i="1"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en-US" sz="1800" b="1" i="1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18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800" b="1" i="1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en-US" sz="1800" b="1" i="1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1" i="1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1800" b="1" i="1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113916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tan</a:t>
                          </a:r>
                          <a:r>
                            <a:rPr lang="el-GR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α</a:t>
                          </a:r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18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800" b="1" i="1"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en-US" sz="1800" b="1" i="1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800" b="1" i="1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e>
                                </m:rad>
                                <m:r>
                                  <a:rPr lang="en-US" sz="1800" b="1" i="1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oMath>
                            </m:oMathPara>
                          </a14:m>
                          <a:endParaRPr lang="en-US" sz="1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4124258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cot</a:t>
                          </a:r>
                          <a:r>
                            <a:rPr lang="el-GR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α</a:t>
                          </a:r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800" b="1" i="1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e>
                                </m:rad>
                                <m:r>
                                  <a:rPr lang="en-US" sz="1800" b="1" i="1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oMath>
                            </m:oMathPara>
                          </a14:m>
                          <a:endParaRPr lang="en-US" sz="1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18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800" b="1" i="1"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en-US" sz="1800" b="1" i="1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5244274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6E98D8F3-1176-8980-DBA4-83F1279B19E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47904070"/>
                  </p:ext>
                </p:extLst>
              </p:nvPr>
            </p:nvGraphicFramePr>
            <p:xfrm>
              <a:off x="1438709" y="1447108"/>
              <a:ext cx="6096000" cy="3043174"/>
            </p:xfrm>
            <a:graphic>
              <a:graphicData uri="http://schemas.openxmlformats.org/drawingml/2006/table">
                <a:tbl>
                  <a:tblPr firstRow="1" bandRow="1">
                    <a:tableStyleId>{141014DA-D8E1-4862-B8B8-64587071ED91}</a:tableStyleId>
                  </a:tblPr>
                  <a:tblGrid>
                    <a:gridCol w="1524000">
                      <a:extLst>
                        <a:ext uri="{9D8B030D-6E8A-4147-A177-3AD203B41FA5}">
                          <a16:colId xmlns:a16="http://schemas.microsoft.com/office/drawing/2014/main" val="1387789097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:a16="http://schemas.microsoft.com/office/drawing/2014/main" val="395438829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:a16="http://schemas.microsoft.com/office/drawing/2014/main" val="409718089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:a16="http://schemas.microsoft.com/office/drawing/2014/main" val="70180519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α</a:t>
                          </a:r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0000" t="-8197" r="-199602" b="-7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00800" t="-8197" r="-100400" b="-7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00800" t="-8197" r="-400" b="-7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8445107"/>
                      </a:ext>
                    </a:extLst>
                  </a:tr>
                  <a:tr h="66763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sin</a:t>
                          </a:r>
                          <a:r>
                            <a:rPr lang="el-GR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α</a:t>
                          </a:r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0000" t="-60000" r="-199602" b="-30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00800" t="-60000" r="-100400" b="-30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00800" t="-60000" r="-400" b="-3009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52982328"/>
                      </a:ext>
                    </a:extLst>
                  </a:tr>
                  <a:tr h="66763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cos</a:t>
                          </a:r>
                          <a:r>
                            <a:rPr lang="el-GR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α</a:t>
                          </a:r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0000" t="-161468" r="-199602" b="-2036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00800" t="-161468" r="-100400" b="-2036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00800" t="-161468" r="-400" b="-2036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11391634"/>
                      </a:ext>
                    </a:extLst>
                  </a:tr>
                  <a:tr h="66852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tan</a:t>
                          </a:r>
                          <a:r>
                            <a:rPr lang="el-GR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α</a:t>
                          </a:r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0000" t="-259091" r="-199602" b="-1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00800" t="-259091" r="-400" b="-101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1242581"/>
                      </a:ext>
                    </a:extLst>
                  </a:tr>
                  <a:tr h="66852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cot</a:t>
                          </a:r>
                          <a:r>
                            <a:rPr lang="el-GR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α</a:t>
                          </a:r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0000" t="-359091" r="-199602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00800" t="-359091" r="-400" b="-1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5244274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59907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588057" y="151051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424000" y="109392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77" name="Google Shape;1277;p35"/>
          <p:cNvPicPr preferRelativeResize="0"/>
          <p:nvPr/>
        </p:nvPicPr>
        <p:blipFill rotWithShape="1">
          <a:blip r:embed="rId3">
            <a:alphaModFix/>
          </a:blip>
          <a:srcRect l="21938" t="18565" r="21938" b="18565"/>
          <a:stretch/>
        </p:blipFill>
        <p:spPr>
          <a:xfrm rot="611685">
            <a:off x="7765074" y="4108310"/>
            <a:ext cx="806162" cy="980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29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060" y="134580"/>
            <a:ext cx="879805" cy="121579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3185196" y="773551"/>
            <a:ext cx="2775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 ĐỘNG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93892" y="1438996"/>
                <a:ext cx="8157773" cy="18818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xác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“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dốc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” </a:t>
                </a:r>
                <a:r>
                  <a:rPr lang="el-GR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α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dốc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dốc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cao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dốc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so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năm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ngang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(H.4.1). (Trong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toà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chung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cư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thường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thiết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kế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dốc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xe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lăn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dốc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bé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hơn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892" y="1438996"/>
                <a:ext cx="8157773" cy="1881862"/>
              </a:xfrm>
              <a:prstGeom prst="rect">
                <a:avLst/>
              </a:prstGeom>
              <a:blipFill>
                <a:blip r:embed="rId5"/>
                <a:stretch>
                  <a:fillRect l="-747" r="-822" b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A triangle with a triangle and a triangle with a triangle&#10;&#10;Description automatically generated with medium confidence">
            <a:extLst>
              <a:ext uri="{FF2B5EF4-FFF2-40B4-BE49-F238E27FC236}">
                <a16:creationId xmlns:a16="http://schemas.microsoft.com/office/drawing/2014/main" id="{55A68EBC-C82C-A8B5-D8C5-7AD59FE766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3206" y="3344712"/>
            <a:ext cx="2803207" cy="15701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588057" y="151051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24000" y="109392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Google Shape;1589;p47"/>
          <p:cNvPicPr preferRelativeResize="0"/>
          <p:nvPr/>
        </p:nvPicPr>
        <p:blipFill rotWithShape="1">
          <a:blip r:embed="rId3">
            <a:alphaModFix/>
          </a:blip>
          <a:srcRect l="21204"/>
          <a:stretch/>
        </p:blipFill>
        <p:spPr>
          <a:xfrm flipH="1">
            <a:off x="-78059" y="3896140"/>
            <a:ext cx="1318462" cy="136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59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38861"/>
            <a:ext cx="1445186" cy="145345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"/>
              <p:cNvSpPr>
                <a:spLocks noChangeArrowheads="1"/>
              </p:cNvSpPr>
              <p:nvPr/>
            </p:nvSpPr>
            <p:spPr bwMode="auto">
              <a:xfrm>
                <a:off x="1039232" y="1117456"/>
                <a:ext cx="7065536" cy="9758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 defTabSz="457200">
                  <a:lnSpc>
                    <a:spcPct val="150000"/>
                  </a:lnSpc>
                  <a:buClrTx/>
                  <a:defRPr/>
                </a:pPr>
                <a:r>
                  <a:rPr lang="vi-VN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tam giác </a:t>
                </a:r>
                <a14:m>
                  <m:oMath xmlns:m="http://schemas.openxmlformats.org/officeDocument/2006/math">
                    <m:r>
                      <a:rPr lang="vi-VN" sz="20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vi-VN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vuông tại A có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𝟑𝟎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à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BC = a. </a:t>
                </a:r>
                <a:r>
                  <a:rPr lang="vi-VN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 tính các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AB, AC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a.</a:t>
                </a:r>
                <a:endParaRPr lang="vi-VN" alt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9232" y="1117456"/>
                <a:ext cx="7065536" cy="975845"/>
              </a:xfrm>
              <a:prstGeom prst="rect">
                <a:avLst/>
              </a:prstGeom>
              <a:blipFill>
                <a:blip r:embed="rId5"/>
                <a:stretch>
                  <a:fillRect l="-862" r="-862" b="-1125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ound Same Side Corner Rectangle 36">
            <a:extLst>
              <a:ext uri="{FF2B5EF4-FFF2-40B4-BE49-F238E27FC236}">
                <a16:creationId xmlns:a16="http://schemas.microsoft.com/office/drawing/2014/main" id="{C48CB4E5-E6D0-3145-1E9A-B2B2EBFC7A0B}"/>
              </a:ext>
            </a:extLst>
          </p:cNvPr>
          <p:cNvSpPr/>
          <p:nvPr/>
        </p:nvSpPr>
        <p:spPr>
          <a:xfrm flipV="1">
            <a:off x="1249744" y="565173"/>
            <a:ext cx="1645856" cy="438660"/>
          </a:xfrm>
          <a:prstGeom prst="round2SameRect">
            <a:avLst>
              <a:gd name="adj1" fmla="val 31884"/>
              <a:gd name="adj2" fmla="val 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704089-9B86-158B-758E-C08C26EC979B}"/>
              </a:ext>
            </a:extLst>
          </p:cNvPr>
          <p:cNvSpPr txBox="1"/>
          <p:nvPr/>
        </p:nvSpPr>
        <p:spPr>
          <a:xfrm>
            <a:off x="1249744" y="565173"/>
            <a:ext cx="164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026C5B-159E-30AD-379F-A5C8A9EE9DF1}"/>
              </a:ext>
            </a:extLst>
          </p:cNvPr>
          <p:cNvSpPr txBox="1"/>
          <p:nvPr/>
        </p:nvSpPr>
        <p:spPr>
          <a:xfrm>
            <a:off x="981229" y="2126401"/>
            <a:ext cx="164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Giải</a:t>
            </a:r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FB0470-7F54-429B-0A7B-C430FFF0D0CD}"/>
                  </a:ext>
                </a:extLst>
              </p:cNvPr>
              <p:cNvSpPr txBox="1"/>
              <p:nvPr/>
            </p:nvSpPr>
            <p:spPr>
              <a:xfrm>
                <a:off x="1039233" y="2509158"/>
                <a:ext cx="5761618" cy="9800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có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2000" b="0">
                        <a:latin typeface="Cambria Math" panose="02040503050406030204" pitchFamily="18" charset="0"/>
                      </a:rPr>
                      <m:t> 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000" b="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 = BC.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2000" b="0">
                        <a:latin typeface="Cambria Math" panose="02040503050406030204" pitchFamily="18" charset="0"/>
                      </a:rPr>
                      <m:t> </m:t>
                    </m:r>
                    <m:r>
                      <a:rPr lang="en-US" sz="2000" b="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.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2000" b="0" i="1">
                        <a:latin typeface="Cambria Math" panose="02040503050406030204" pitchFamily="18" charset="0"/>
                      </a:rPr>
                      <m:t>30°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mà </a:t>
                </a:r>
                <a14:m>
                  <m:oMath xmlns:m="http://schemas.openxmlformats.org/officeDocument/2006/math">
                    <m:r>
                      <a:rPr lang="en-US" sz="2000" b="0" i="1">
                        <a:latin typeface="Cambria Math" panose="02040503050406030204" pitchFamily="18" charset="0"/>
                      </a:rPr>
                      <m:t>𝑠𝑖𝑛</m:t>
                    </m:r>
                    <m:r>
                      <a:rPr lang="en-US" sz="2000" b="0" i="1">
                        <a:latin typeface="Cambria Math" panose="02040503050406030204" pitchFamily="18" charset="0"/>
                      </a:rPr>
                      <m:t>30°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FB0470-7F54-429B-0A7B-C430FFF0D0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233" y="2509158"/>
                <a:ext cx="5761618" cy="980076"/>
              </a:xfrm>
              <a:prstGeom prst="rect">
                <a:avLst/>
              </a:prstGeom>
              <a:blipFill>
                <a:blip r:embed="rId6"/>
                <a:stretch>
                  <a:fillRect l="-1057" b="-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C3DF06F-3A76-0402-07B5-86EEFFC060D9}"/>
                  </a:ext>
                </a:extLst>
              </p:cNvPr>
              <p:cNvSpPr txBox="1"/>
              <p:nvPr/>
            </p:nvSpPr>
            <p:spPr>
              <a:xfrm>
                <a:off x="1097235" y="3576594"/>
                <a:ext cx="6839471" cy="1030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</a:t>
                </a:r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có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 i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os</m:t>
                    </m:r>
                    <m:r>
                      <a:rPr lang="en-US" sz="2000" b="0">
                        <a:latin typeface="Cambria Math" panose="02040503050406030204" pitchFamily="18" charset="0"/>
                      </a:rPr>
                      <m:t> 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000" b="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AC = BC.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000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os</m:t>
                    </m:r>
                    <m:r>
                      <a:rPr lang="en-US" sz="2000" b="0">
                        <a:latin typeface="Cambria Math" panose="02040503050406030204" pitchFamily="18" charset="0"/>
                      </a:rPr>
                      <m:t> </m:t>
                    </m:r>
                    <m:r>
                      <a:rPr lang="en-US" sz="2000" b="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.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𝑐𝑜𝑠</m:t>
                    </m:r>
                    <m:r>
                      <a:rPr lang="en-US" sz="2000" b="0" i="1">
                        <a:latin typeface="Cambria Math" panose="02040503050406030204" pitchFamily="18" charset="0"/>
                      </a:rPr>
                      <m:t>30°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mà cos</a:t>
                </a:r>
                <a14:m>
                  <m:oMath xmlns:m="http://schemas.openxmlformats.org/officeDocument/2006/math">
                    <m:r>
                      <a:rPr lang="en-US" sz="2000" b="0" i="1">
                        <a:latin typeface="Cambria Math" panose="02040503050406030204" pitchFamily="18" charset="0"/>
                      </a:rPr>
                      <m:t>30°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b="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nên AB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b="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C3DF06F-3A76-0402-07B5-86EEFFC060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35" y="3576594"/>
                <a:ext cx="6839471" cy="1030667"/>
              </a:xfrm>
              <a:prstGeom prst="rect">
                <a:avLst/>
              </a:prstGeom>
              <a:blipFill>
                <a:blip r:embed="rId7"/>
                <a:stretch>
                  <a:fillRect l="-980" r="-624" b="-2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DE05E34F-830C-6DF7-67C0-7F339A1EB59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821" t="4866" r="-652" b="20307"/>
          <a:stretch/>
        </p:blipFill>
        <p:spPr>
          <a:xfrm rot="152836">
            <a:off x="6693747" y="1876879"/>
            <a:ext cx="2217003" cy="122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5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3" grpId="0"/>
      <p:bldP spid="4" grpId="0"/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588057" y="151051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24000" y="109392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Google Shape;1589;p47"/>
          <p:cNvPicPr preferRelativeResize="0"/>
          <p:nvPr/>
        </p:nvPicPr>
        <p:blipFill rotWithShape="1">
          <a:blip r:embed="rId3">
            <a:alphaModFix/>
          </a:blip>
          <a:srcRect l="21204"/>
          <a:stretch/>
        </p:blipFill>
        <p:spPr>
          <a:xfrm flipH="1">
            <a:off x="-78059" y="3896140"/>
            <a:ext cx="1318462" cy="136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59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38861"/>
            <a:ext cx="1445186" cy="145345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"/>
              <p:cNvSpPr>
                <a:spLocks noChangeArrowheads="1"/>
              </p:cNvSpPr>
              <p:nvPr/>
            </p:nvSpPr>
            <p:spPr bwMode="auto">
              <a:xfrm>
                <a:off x="1039232" y="1117456"/>
                <a:ext cx="7065536" cy="9758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 defTabSz="457200">
                  <a:lnSpc>
                    <a:spcPct val="150000"/>
                  </a:lnSpc>
                  <a:buClrTx/>
                  <a:defRPr/>
                </a:pPr>
                <a:r>
                  <a:rPr lang="vi-VN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tam giác </a:t>
                </a:r>
                <a14:m>
                  <m:oMath xmlns:m="http://schemas.openxmlformats.org/officeDocument/2006/math">
                    <m:r>
                      <a:rPr lang="vi-VN" sz="20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vi-VN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vuông tại A có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45</m:t>
                    </m:r>
                    <m:r>
                      <a:rPr lang="en-US" sz="2000" b="0" i="0"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à AB = c. </a:t>
                </a:r>
                <a:r>
                  <a:rPr lang="vi-VN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 tính các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BC, AC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c.</a:t>
                </a:r>
                <a:endParaRPr lang="vi-VN" alt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9232" y="1117456"/>
                <a:ext cx="7065536" cy="975845"/>
              </a:xfrm>
              <a:prstGeom prst="rect">
                <a:avLst/>
              </a:prstGeom>
              <a:blipFill>
                <a:blip r:embed="rId5"/>
                <a:stretch>
                  <a:fillRect l="-862" r="-862" b="-1125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ound Same Side Corner Rectangle 36">
            <a:extLst>
              <a:ext uri="{FF2B5EF4-FFF2-40B4-BE49-F238E27FC236}">
                <a16:creationId xmlns:a16="http://schemas.microsoft.com/office/drawing/2014/main" id="{C48CB4E5-E6D0-3145-1E9A-B2B2EBFC7A0B}"/>
              </a:ext>
            </a:extLst>
          </p:cNvPr>
          <p:cNvSpPr/>
          <p:nvPr/>
        </p:nvSpPr>
        <p:spPr>
          <a:xfrm flipV="1">
            <a:off x="1249744" y="565173"/>
            <a:ext cx="1645856" cy="438660"/>
          </a:xfrm>
          <a:prstGeom prst="round2SameRect">
            <a:avLst>
              <a:gd name="adj1" fmla="val 31884"/>
              <a:gd name="adj2" fmla="val 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704089-9B86-158B-758E-C08C26EC979B}"/>
              </a:ext>
            </a:extLst>
          </p:cNvPr>
          <p:cNvSpPr txBox="1"/>
          <p:nvPr/>
        </p:nvSpPr>
        <p:spPr>
          <a:xfrm>
            <a:off x="1249744" y="565173"/>
            <a:ext cx="164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026C5B-159E-30AD-379F-A5C8A9EE9DF1}"/>
              </a:ext>
            </a:extLst>
          </p:cNvPr>
          <p:cNvSpPr txBox="1"/>
          <p:nvPr/>
        </p:nvSpPr>
        <p:spPr>
          <a:xfrm>
            <a:off x="981229" y="2126401"/>
            <a:ext cx="164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FB0470-7F54-429B-0A7B-C430FFF0D0CD}"/>
                  </a:ext>
                </a:extLst>
              </p:cNvPr>
              <p:cNvSpPr txBox="1"/>
              <p:nvPr/>
            </p:nvSpPr>
            <p:spPr>
              <a:xfrm>
                <a:off x="1089239" y="2752411"/>
                <a:ext cx="7876939" cy="864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có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 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BC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𝐴𝐵</m:t>
                        </m:r>
                      </m:num>
                      <m:den>
                        <m:func>
                          <m:func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func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func>
                          <m:func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45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°</m:t>
                            </m:r>
                          </m:e>
                        </m:func>
                      </m:den>
                    </m:f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FB0470-7F54-429B-0A7B-C430FFF0D0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239" y="2752411"/>
                <a:ext cx="7876939" cy="864660"/>
              </a:xfrm>
              <a:prstGeom prst="rect">
                <a:avLst/>
              </a:prstGeom>
              <a:blipFill>
                <a:blip r:embed="rId6"/>
                <a:stretch>
                  <a:fillRect l="-8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graph of a triangle&#10;&#10;Description automatically generated">
            <a:extLst>
              <a:ext uri="{FF2B5EF4-FFF2-40B4-BE49-F238E27FC236}">
                <a16:creationId xmlns:a16="http://schemas.microsoft.com/office/drawing/2014/main" id="{79E9DE0F-649C-34C8-12BF-4091447AC0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3" t="14290" r="38765" b="71364"/>
          <a:stretch/>
        </p:blipFill>
        <p:spPr bwMode="auto">
          <a:xfrm>
            <a:off x="6656397" y="1592316"/>
            <a:ext cx="2095718" cy="10910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AB17B7-971B-775F-5C0D-74E3F712BBB6}"/>
                  </a:ext>
                </a:extLst>
              </p:cNvPr>
              <p:cNvSpPr txBox="1"/>
              <p:nvPr/>
            </p:nvSpPr>
            <p:spPr>
              <a:xfrm>
                <a:off x="981229" y="3604001"/>
                <a:ext cx="7876939" cy="5315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</a:t>
                </a:r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có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os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 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AC = BC.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2000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𝑜𝑠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45°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func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AB17B7-971B-775F-5C0D-74E3F712B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229" y="3604001"/>
                <a:ext cx="7876939" cy="531556"/>
              </a:xfrm>
              <a:prstGeom prst="rect">
                <a:avLst/>
              </a:prstGeom>
              <a:blipFill>
                <a:blip r:embed="rId8"/>
                <a:stretch>
                  <a:fillRect l="-851"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848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3" grpId="0"/>
      <p:bldP spid="4" grpId="0"/>
      <p:bldP spid="5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1924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02579" flipH="1">
            <a:off x="91520" y="3432397"/>
            <a:ext cx="1807594" cy="1672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589;p47"/>
          <p:cNvPicPr preferRelativeResize="0"/>
          <p:nvPr/>
        </p:nvPicPr>
        <p:blipFill rotWithShape="1">
          <a:blip r:embed="rId4">
            <a:alphaModFix/>
          </a:blip>
          <a:srcRect l="21204"/>
          <a:stretch/>
        </p:blipFill>
        <p:spPr>
          <a:xfrm>
            <a:off x="7168582" y="3101007"/>
            <a:ext cx="1975418" cy="228763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488;p36"/>
          <p:cNvSpPr txBox="1">
            <a:spLocks noGrp="1"/>
          </p:cNvSpPr>
          <p:nvPr>
            <p:ph type="title"/>
          </p:nvPr>
        </p:nvSpPr>
        <p:spPr>
          <a:xfrm>
            <a:off x="845296" y="726235"/>
            <a:ext cx="7401724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2. TỈ SỐ LƯỢNG GIÁC CỦA HAI GÓC PHỤ NHAU</a:t>
            </a:r>
            <a:endParaRPr sz="44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1329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28761" y="1146595"/>
                <a:ext cx="6064869" cy="20940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Cho tam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ABC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C,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l-GR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el-GR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4.9). 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l-GR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l-GR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ABC. Trong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cặp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endParaRPr lang="vi-VN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761" y="1146595"/>
                <a:ext cx="6064869" cy="2094035"/>
              </a:xfrm>
              <a:prstGeom prst="rect">
                <a:avLst/>
              </a:prstGeom>
              <a:blipFill>
                <a:blip r:embed="rId3"/>
                <a:stretch>
                  <a:fillRect l="-1307" r="-1307" b="-4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820229">
            <a:off x="8481816" y="4732785"/>
            <a:ext cx="422157" cy="487438"/>
          </a:xfrm>
          <a:prstGeom prst="rect">
            <a:avLst/>
          </a:prstGeom>
        </p:spPr>
      </p:pic>
      <p:sp>
        <p:nvSpPr>
          <p:cNvPr id="2" name="Round Same Side Corner Rectangle 5">
            <a:extLst>
              <a:ext uri="{FF2B5EF4-FFF2-40B4-BE49-F238E27FC236}">
                <a16:creationId xmlns:a16="http://schemas.microsoft.com/office/drawing/2014/main" id="{E00A4EAA-FF6B-D504-2BC0-71610E0AD68F}"/>
              </a:ext>
            </a:extLst>
          </p:cNvPr>
          <p:cNvSpPr/>
          <p:nvPr/>
        </p:nvSpPr>
        <p:spPr>
          <a:xfrm flipV="1">
            <a:off x="210710" y="984815"/>
            <a:ext cx="920252" cy="418382"/>
          </a:xfrm>
          <a:prstGeom prst="round2SameRect">
            <a:avLst>
              <a:gd name="adj1" fmla="val 31884"/>
              <a:gd name="adj2" fmla="val 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C617F0-BE65-8274-548F-C4EB2651125D}"/>
              </a:ext>
            </a:extLst>
          </p:cNvPr>
          <p:cNvSpPr txBox="1"/>
          <p:nvPr/>
        </p:nvSpPr>
        <p:spPr>
          <a:xfrm>
            <a:off x="292658" y="1008697"/>
            <a:ext cx="838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HĐ4</a:t>
            </a:r>
          </a:p>
        </p:txBody>
      </p:sp>
      <p:sp>
        <p:nvSpPr>
          <p:cNvPr id="3" name="Title 21">
            <a:extLst>
              <a:ext uri="{FF2B5EF4-FFF2-40B4-BE49-F238E27FC236}">
                <a16:creationId xmlns:a16="http://schemas.microsoft.com/office/drawing/2014/main" id="{9DA06143-58B7-034F-B994-72511E25EBFC}"/>
              </a:ext>
            </a:extLst>
          </p:cNvPr>
          <p:cNvSpPr txBox="1">
            <a:spLocks/>
          </p:cNvSpPr>
          <p:nvPr/>
        </p:nvSpPr>
        <p:spPr>
          <a:xfrm>
            <a:off x="2348796" y="582514"/>
            <a:ext cx="4987570" cy="451277"/>
          </a:xfrm>
          <a:prstGeom prst="rect">
            <a:avLst/>
          </a:prstGeom>
          <a:solidFill>
            <a:srgbClr val="F4FF5C"/>
          </a:solidFill>
          <a:ln w="38100" cap="flat" cmpd="sng" algn="ctr">
            <a:solidFill>
              <a:schemeClr val="accent1">
                <a:lumMod val="7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ven Pro ExtraBold"/>
              <a:buNone/>
              <a:defRPr sz="3500" b="0" i="0" u="none" strike="noStrike" cap="none">
                <a:solidFill>
                  <a:schemeClr val="dk1"/>
                </a:solidFill>
                <a:latin typeface="Maven Pro ExtraBold"/>
                <a:ea typeface="Maven Pro ExtraBold"/>
                <a:cs typeface="Maven Pro ExtraBold"/>
                <a:sym typeface="Maven Pro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85"/>
              </a:buClr>
              <a:buSzPts val="3500"/>
              <a:buFont typeface="Maven Pro ExtraBold"/>
              <a:buNone/>
              <a:tabLst/>
              <a:defRPr/>
            </a:pP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Tỉ</a:t>
            </a:r>
            <a:r>
              <a:rPr kumimoji="0" lang="nl-NL" sz="2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số lượng giác của hai góc phụ nhau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 descr="A triangle with blue letters and a square&#10;&#10;Description automatically generated">
            <a:extLst>
              <a:ext uri="{FF2B5EF4-FFF2-40B4-BE49-F238E27FC236}">
                <a16:creationId xmlns:a16="http://schemas.microsoft.com/office/drawing/2014/main" id="{B72C301D-4B4B-F139-375B-CD3083C475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7937" y="1495296"/>
            <a:ext cx="2528888" cy="13588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D5655D5-AA33-5843-C741-1AE0FBAFC427}"/>
                  </a:ext>
                </a:extLst>
              </p:cNvPr>
              <p:cNvSpPr txBox="1"/>
              <p:nvPr/>
            </p:nvSpPr>
            <p:spPr>
              <a:xfrm>
                <a:off x="1334845" y="3616546"/>
                <a:ext cx="7403575" cy="12296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80340" algn="just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1028700" algn="ctr"/>
                    <a:tab pos="2057400" algn="r"/>
                  </a:tabLst>
                </a:pPr>
                <a:r>
                  <a:rPr lang="en-US" sz="2200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</m:func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𝐵𝐶</m:t>
                        </m:r>
                      </m:num>
                      <m:den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𝐴𝐵</m:t>
                        </m:r>
                      </m:den>
                    </m:f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en-US" sz="2200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</m:func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𝐴𝐶</m:t>
                        </m:r>
                      </m:num>
                      <m:den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𝐴𝐵</m:t>
                        </m:r>
                      </m:den>
                    </m:f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endParaRPr lang="en-US" sz="2200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  <a:p>
                <a:pPr marL="180340" algn="just">
                  <a:lnSpc>
                    <a:spcPct val="110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1028700" algn="ctr"/>
                    <a:tab pos="2057400" algn="r"/>
                  </a:tabLst>
                </a:pPr>
                <a:r>
                  <a:rPr lang="en-US" sz="2200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𝑡𝑎𝑛</m:t>
                        </m:r>
                      </m:fName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𝑐𝑜𝑡</m:t>
                        </m:r>
                      </m:fName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</m:func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𝐵𝐶</m:t>
                        </m:r>
                      </m:num>
                      <m:den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𝐴𝐶</m:t>
                        </m:r>
                      </m:den>
                    </m:f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en-US" sz="2200" i="1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𝑐𝑜𝑡</m:t>
                        </m:r>
                      </m:fName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𝑡𝑎𝑛</m:t>
                        </m:r>
                      </m:fName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</m:func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𝐴𝐶</m:t>
                        </m:r>
                      </m:num>
                      <m:den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Times New Roman" panose="02020603050405020304" pitchFamily="18" charset="0"/>
                          </a:rPr>
                          <m:t>𝐵𝐶</m:t>
                        </m:r>
                      </m:den>
                    </m:f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D5655D5-AA33-5843-C741-1AE0FBAFC4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845" y="3616546"/>
                <a:ext cx="7403575" cy="12296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58BA1006-5821-A2AC-39F9-87A35D745539}"/>
              </a:ext>
            </a:extLst>
          </p:cNvPr>
          <p:cNvSpPr/>
          <p:nvPr/>
        </p:nvSpPr>
        <p:spPr>
          <a:xfrm>
            <a:off x="320893" y="3158899"/>
            <a:ext cx="2027903" cy="539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7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4" grpId="0"/>
      <p:bldP spid="3" grpId="0" animBg="1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17048" y="1184092"/>
            <a:ext cx="7075479" cy="1200169"/>
            <a:chOff x="320525" y="205651"/>
            <a:chExt cx="7889355" cy="9348405"/>
          </a:xfrm>
        </p:grpSpPr>
        <p:sp>
          <p:nvSpPr>
            <p:cNvPr id="7" name="Rounded Rectangular Callout 6"/>
            <p:cNvSpPr/>
            <p:nvPr/>
          </p:nvSpPr>
          <p:spPr>
            <a:xfrm>
              <a:off x="320525" y="205651"/>
              <a:ext cx="7889355" cy="6117935"/>
            </a:xfrm>
            <a:prstGeom prst="wedgeRoundRectCallout">
              <a:avLst>
                <a:gd name="adj1" fmla="val -20218"/>
                <a:gd name="adj2" fmla="val 49523"/>
                <a:gd name="adj3" fmla="val 16667"/>
              </a:avLst>
            </a:prstGeom>
            <a:solidFill>
              <a:srgbClr val="FFFF99"/>
            </a:solidFill>
            <a:ln>
              <a:solidFill>
                <a:srgbClr val="FFFF99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53095" y="444142"/>
              <a:ext cx="7416851" cy="91099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sin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côsin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kia, tang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côtang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kia.</a:t>
              </a:r>
              <a:endParaRPr lang="en-US" altLang="en-US" sz="2000" b="1" i="1" dirty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endParaRPr>
            </a:p>
            <a:p>
              <a:pPr marL="342900" indent="-342900">
                <a:spcBef>
                  <a:spcPct val="50000"/>
                </a:spcBef>
                <a:buFont typeface="Symbol" panose="05050102010706020507" pitchFamily="18" charset="2"/>
                <a:buChar char="·"/>
                <a:defRPr/>
              </a:pPr>
              <a:endParaRPr lang="en-US" altLang="en-US" sz="2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7789" y="4455049"/>
            <a:ext cx="576401" cy="5019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225" y="132716"/>
            <a:ext cx="486294" cy="7325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77084"/>
            <a:ext cx="469836" cy="48594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C2604E0-9D3B-AAB1-2F3A-AF5EA6C37D80}"/>
              </a:ext>
            </a:extLst>
          </p:cNvPr>
          <p:cNvSpPr/>
          <p:nvPr/>
        </p:nvSpPr>
        <p:spPr>
          <a:xfrm>
            <a:off x="574173" y="555526"/>
            <a:ext cx="1179874" cy="538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 dirty="0" err="1"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Định</a:t>
            </a:r>
            <a:r>
              <a:rPr lang="en-US" sz="2200" b="1" dirty="0"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Dotum" panose="020B0600000101010101" pitchFamily="34" charset="-127"/>
                <a:cs typeface="Times New Roman" panose="02020603050405020304" pitchFamily="18" charset="0"/>
              </a:rPr>
              <a:t>lí</a:t>
            </a:r>
            <a:endParaRPr lang="en-US" sz="2200" b="1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724AEC-B9D4-0337-3306-4EB091B6CB59}"/>
              </a:ext>
            </a:extLst>
          </p:cNvPr>
          <p:cNvSpPr/>
          <p:nvPr/>
        </p:nvSpPr>
        <p:spPr>
          <a:xfrm>
            <a:off x="717048" y="2077756"/>
            <a:ext cx="664752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Cho </a:t>
            </a:r>
            <a:r>
              <a:rPr lang="el-GR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sin</a:t>
            </a:r>
            <a:r>
              <a:rPr lang="el-GR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cos </a:t>
            </a:r>
            <a:r>
              <a:rPr lang="el-GR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cos</a:t>
            </a:r>
            <a:r>
              <a:rPr lang="el-GR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sin</a:t>
            </a:r>
            <a:r>
              <a:rPr lang="el-GR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β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tan </a:t>
            </a:r>
            <a:r>
              <a:rPr lang="el-GR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cot </a:t>
            </a:r>
            <a:r>
              <a:rPr lang="el-GR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cot </a:t>
            </a:r>
            <a:r>
              <a:rPr lang="el-GR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tan </a:t>
            </a:r>
            <a:r>
              <a:rPr lang="el-GR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altLang="en-US" sz="2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itchFamily="18" charset="2"/>
            </a:endParaRPr>
          </a:p>
          <a:p>
            <a:pPr marL="342900" indent="-342900">
              <a:spcBef>
                <a:spcPct val="50000"/>
              </a:spcBef>
              <a:buFont typeface="Symbol" panose="05050102010706020507" pitchFamily="18" charset="2"/>
              <a:buChar char="·"/>
              <a:defRPr/>
            </a:pPr>
            <a:endParaRPr lang="en-US" altLang="en-US" sz="20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itchFamily="18" charset="2"/>
            </a:endParaRPr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993F320B-4E31-6278-41F3-E0E2F088D45E}"/>
              </a:ext>
            </a:extLst>
          </p:cNvPr>
          <p:cNvSpPr/>
          <p:nvPr/>
        </p:nvSpPr>
        <p:spPr>
          <a:xfrm>
            <a:off x="5071258" y="2759240"/>
            <a:ext cx="3564731" cy="1845956"/>
          </a:xfrm>
          <a:prstGeom prst="cloudCallou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01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" grpId="0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588057" y="151051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24000" y="109392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Google Shape;1589;p47"/>
          <p:cNvPicPr preferRelativeResize="0"/>
          <p:nvPr/>
        </p:nvPicPr>
        <p:blipFill rotWithShape="1">
          <a:blip r:embed="rId3">
            <a:alphaModFix/>
          </a:blip>
          <a:srcRect l="21204"/>
          <a:stretch/>
        </p:blipFill>
        <p:spPr>
          <a:xfrm flipH="1">
            <a:off x="-78059" y="3896140"/>
            <a:ext cx="1318462" cy="136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59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38861"/>
            <a:ext cx="1445186" cy="145345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"/>
              <p:cNvSpPr>
                <a:spLocks noChangeArrowheads="1"/>
              </p:cNvSpPr>
              <p:nvPr/>
            </p:nvSpPr>
            <p:spPr bwMode="auto">
              <a:xfrm>
                <a:off x="1039232" y="894383"/>
                <a:ext cx="7065536" cy="14219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 defTabSz="457200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nhỏ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alt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</a:endParaRPr>
              </a:p>
              <a:p>
                <a:pPr algn="just" defTabSz="457200">
                  <a:lnSpc>
                    <a:spcPct val="150000"/>
                  </a:lnSpc>
                  <a:buClrTx/>
                  <a:defRPr/>
                </a:pP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Sin </a:t>
                </a:r>
                <a14:m>
                  <m:oMath xmlns:m="http://schemas.openxmlformats.org/officeDocument/2006/math">
                    <m:r>
                      <a:rPr lang="en-US" altLang="en-US" sz="2000" i="1" dirty="0" smtClean="0">
                        <a:latin typeface="Cambria Math" panose="02040503050406030204" pitchFamily="18" charset="0"/>
                        <a:ea typeface="Open Sans"/>
                      </a:rPr>
                      <m:t>6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, cos </a:t>
                </a:r>
                <a14:m>
                  <m:oMath xmlns:m="http://schemas.openxmlformats.org/officeDocument/2006/math">
                    <m:r>
                      <a:rPr lang="en-US" altLang="en-US" sz="2000" i="1" dirty="0" smtClean="0">
                        <a:latin typeface="Cambria Math" panose="02040503050406030204" pitchFamily="18" charset="0"/>
                        <a:ea typeface="Open Sans"/>
                      </a:rPr>
                      <m:t>7</m:t>
                    </m:r>
                    <m:r>
                      <a:rPr lang="en-US" altLang="en-US" sz="2000" b="0" i="1" dirty="0" smtClean="0">
                        <a:latin typeface="Cambria Math" panose="02040503050406030204" pitchFamily="18" charset="0"/>
                        <a:ea typeface="Open Sans"/>
                      </a:rPr>
                      <m:t>5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, sin </a:t>
                </a:r>
                <a14:m>
                  <m:oMath xmlns:m="http://schemas.openxmlformats.org/officeDocument/2006/math">
                    <m:r>
                      <a:rPr lang="en-US" altLang="en-US" sz="2000" i="1" dirty="0" smtClean="0">
                        <a:latin typeface="Cambria Math" panose="02040503050406030204" pitchFamily="18" charset="0"/>
                        <a:ea typeface="Open Sans"/>
                      </a:rPr>
                      <m:t>5</m:t>
                    </m:r>
                    <m:r>
                      <a:rPr lang="en-US" altLang="en-US" sz="2000" b="0" i="1" dirty="0" smtClean="0">
                        <a:latin typeface="Cambria Math" panose="02040503050406030204" pitchFamily="18" charset="0"/>
                        <a:ea typeface="Open Sans"/>
                      </a:rPr>
                      <m:t>2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30’, tan </a:t>
                </a:r>
                <a14:m>
                  <m:oMath xmlns:m="http://schemas.openxmlformats.org/officeDocument/2006/math">
                    <m:r>
                      <a:rPr lang="en-US" altLang="en-US" sz="2000" i="1" dirty="0" smtClean="0">
                        <a:latin typeface="Cambria Math" panose="02040503050406030204" pitchFamily="18" charset="0"/>
                        <a:ea typeface="Open Sans"/>
                      </a:rPr>
                      <m:t>8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, cot </a:t>
                </a:r>
                <a14:m>
                  <m:oMath xmlns:m="http://schemas.openxmlformats.org/officeDocument/2006/math">
                    <m:r>
                      <a:rPr lang="en-US" altLang="en-US" sz="2000" i="1" dirty="0" smtClean="0">
                        <a:latin typeface="Cambria Math" panose="02040503050406030204" pitchFamily="18" charset="0"/>
                        <a:ea typeface="Open Sans"/>
                      </a:rPr>
                      <m:t>8</m:t>
                    </m:r>
                    <m:r>
                      <a:rPr lang="en-US" altLang="en-US" sz="2000" b="0" i="1" dirty="0" smtClean="0">
                        <a:latin typeface="Cambria Math" panose="02040503050406030204" pitchFamily="18" charset="0"/>
                        <a:ea typeface="Open Sans"/>
                      </a:rPr>
                      <m:t>2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endParaRPr lang="vi-VN" alt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9232" y="894383"/>
                <a:ext cx="7065536" cy="1421992"/>
              </a:xfrm>
              <a:prstGeom prst="rect">
                <a:avLst/>
              </a:prstGeom>
              <a:blipFill>
                <a:blip r:embed="rId5"/>
                <a:stretch>
                  <a:fillRect l="-862" r="-862" b="-729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ound Same Side Corner Rectangle 36">
            <a:extLst>
              <a:ext uri="{FF2B5EF4-FFF2-40B4-BE49-F238E27FC236}">
                <a16:creationId xmlns:a16="http://schemas.microsoft.com/office/drawing/2014/main" id="{C48CB4E5-E6D0-3145-1E9A-B2B2EBFC7A0B}"/>
              </a:ext>
            </a:extLst>
          </p:cNvPr>
          <p:cNvSpPr/>
          <p:nvPr/>
        </p:nvSpPr>
        <p:spPr>
          <a:xfrm flipV="1">
            <a:off x="1249744" y="565173"/>
            <a:ext cx="1645856" cy="438660"/>
          </a:xfrm>
          <a:prstGeom prst="round2SameRect">
            <a:avLst>
              <a:gd name="adj1" fmla="val 31884"/>
              <a:gd name="adj2" fmla="val 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704089-9B86-158B-758E-C08C26EC979B}"/>
              </a:ext>
            </a:extLst>
          </p:cNvPr>
          <p:cNvSpPr txBox="1"/>
          <p:nvPr/>
        </p:nvSpPr>
        <p:spPr>
          <a:xfrm>
            <a:off x="1249744" y="565173"/>
            <a:ext cx="1645857" cy="40011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026C5B-159E-30AD-379F-A5C8A9EE9DF1}"/>
              </a:ext>
            </a:extLst>
          </p:cNvPr>
          <p:cNvSpPr txBox="1"/>
          <p:nvPr/>
        </p:nvSpPr>
        <p:spPr>
          <a:xfrm>
            <a:off x="981229" y="2271668"/>
            <a:ext cx="164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FB0470-7F54-429B-0A7B-C430FFF0D0CD}"/>
                  </a:ext>
                </a:extLst>
              </p:cNvPr>
              <p:cNvSpPr txBox="1"/>
              <p:nvPr/>
            </p:nvSpPr>
            <p:spPr>
              <a:xfrm>
                <a:off x="1039232" y="2627071"/>
                <a:ext cx="5761618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có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sin</a:t>
                </a:r>
                <a14:m>
                  <m:oMath xmlns:m="http://schemas.openxmlformats.org/officeDocument/2006/math">
                    <m:r>
                      <a:rPr lang="en-US" altLang="en-US" sz="2000" i="1" dirty="0">
                        <a:latin typeface="Cambria Math" panose="02040503050406030204" pitchFamily="18" charset="0"/>
                        <a:ea typeface="Open Sans"/>
                      </a:rPr>
                      <m:t>6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cos 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Open Sans"/>
                      </a:rPr>
                      <m:t>9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>
                      <a:rPr lang="en-US" altLang="en-US" sz="2000" i="1" dirty="0">
                        <a:latin typeface="Cambria Math" panose="02040503050406030204" pitchFamily="18" charset="0"/>
                        <a:ea typeface="Open Sans"/>
                      </a:rPr>
                      <m:t>6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= cos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Open Sans"/>
                      </a:rPr>
                      <m:t>3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Open Sans"/>
                      </a:rPr>
                      <m:t>7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Open Sans"/>
                      </a:rPr>
                      <m:t>5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= sin 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Open Sans"/>
                      </a:rPr>
                      <m:t>9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Open Sans"/>
                      </a:rPr>
                      <m:t>7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Open Sans"/>
                      </a:rPr>
                      <m:t>5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= sin</a:t>
                </a:r>
                <a14:m>
                  <m:oMath xmlns:m="http://schemas.openxmlformats.org/officeDocument/2006/math">
                    <m:r>
                      <a:rPr lang="en-US" sz="2000" b="0" i="0" dirty="0" smtClean="0">
                        <a:latin typeface="Cambria Math" panose="02040503050406030204" pitchFamily="18" charset="0"/>
                        <a:ea typeface="Open Sans"/>
                      </a:rPr>
                      <m:t> 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Open Sans"/>
                      </a:rPr>
                      <m:t>15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sin </a:t>
                </a:r>
                <a14:m>
                  <m:oMath xmlns:m="http://schemas.openxmlformats.org/officeDocument/2006/math">
                    <m:r>
                      <a:rPr lang="en-US" altLang="en-US" sz="2000" i="1" dirty="0">
                        <a:latin typeface="Cambria Math" panose="02040503050406030204" pitchFamily="18" charset="0"/>
                        <a:ea typeface="Open Sans"/>
                      </a:rPr>
                      <m:t>52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30’ = cos (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ea typeface="Open Sans"/>
                      </a:rPr>
                      <m:t>9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000" i="1" dirty="0">
                        <a:latin typeface="Cambria Math" panose="02040503050406030204" pitchFamily="18" charset="0"/>
                        <a:ea typeface="Open Sans"/>
                      </a:rPr>
                      <m:t>52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30’)= cos </a:t>
                </a:r>
                <a14:m>
                  <m:oMath xmlns:m="http://schemas.openxmlformats.org/officeDocument/2006/math">
                    <m:r>
                      <a:rPr lang="en-US" altLang="en-US" sz="2000" i="1" dirty="0" smtClean="0">
                        <a:latin typeface="Cambria Math" panose="02040503050406030204" pitchFamily="18" charset="0"/>
                        <a:ea typeface="Open Sans"/>
                      </a:rPr>
                      <m:t>3</m:t>
                    </m:r>
                    <m:r>
                      <a:rPr lang="en-US" altLang="en-US" sz="2000" b="0" i="1" dirty="0" smtClean="0">
                        <a:latin typeface="Cambria Math" panose="02040503050406030204" pitchFamily="18" charset="0"/>
                        <a:ea typeface="Open Sans"/>
                      </a:rPr>
                      <m:t>7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30’.</a:t>
                </a:r>
              </a:p>
              <a:p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tan </a:t>
                </a:r>
                <a14:m>
                  <m:oMath xmlns:m="http://schemas.openxmlformats.org/officeDocument/2006/math">
                    <m:r>
                      <a:rPr lang="en-US" altLang="en-US" sz="2000" i="1" dirty="0">
                        <a:latin typeface="Cambria Math" panose="02040503050406030204" pitchFamily="18" charset="0"/>
                        <a:ea typeface="Open Sans"/>
                      </a:rPr>
                      <m:t>8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0°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cot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2000" i="1" dirty="0">
                        <a:latin typeface="Cambria Math" panose="02040503050406030204" pitchFamily="18" charset="0"/>
                        <a:ea typeface="Open Sans"/>
                      </a:rPr>
                      <m:t>9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r>
                      <a:rPr lang="en-US" altLang="en-US" sz="2000" i="1" dirty="0">
                        <a:latin typeface="Cambria Math" panose="02040503050406030204" pitchFamily="18" charset="0"/>
                        <a:ea typeface="Open Sans"/>
                      </a:rPr>
                      <m:t>8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= cot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Open Sans"/>
                      </a:rPr>
                      <m:t>1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cot </a:t>
                </a:r>
                <a14:m>
                  <m:oMath xmlns:m="http://schemas.openxmlformats.org/officeDocument/2006/math">
                    <m:r>
                      <a:rPr lang="en-US" altLang="en-US" sz="2000" i="1" dirty="0">
                        <a:latin typeface="Cambria Math" panose="02040503050406030204" pitchFamily="18" charset="0"/>
                        <a:ea typeface="Open Sans"/>
                      </a:rPr>
                      <m:t>82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tan (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ea typeface="Open Sans"/>
                      </a:rPr>
                      <m:t>9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r>
                      <a:rPr lang="en-US" altLang="en-US" sz="2000" i="1" dirty="0">
                        <a:latin typeface="Cambria Math" panose="02040503050406030204" pitchFamily="18" charset="0"/>
                        <a:ea typeface="Open Sans"/>
                      </a:rPr>
                      <m:t>8</m:t>
                    </m:r>
                    <m:r>
                      <a:rPr lang="en-US" altLang="en-US" sz="2000" b="0" i="1" dirty="0" smtClean="0">
                        <a:latin typeface="Cambria Math" panose="02040503050406030204" pitchFamily="18" charset="0"/>
                        <a:ea typeface="Open Sans"/>
                      </a:rPr>
                      <m:t>2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= tan </a:t>
                </a:r>
                <a14:m>
                  <m:oMath xmlns:m="http://schemas.openxmlformats.org/officeDocument/2006/math">
                    <m:r>
                      <a:rPr lang="en-US" altLang="en-US" sz="2000" i="1" dirty="0">
                        <a:latin typeface="Cambria Math" panose="02040503050406030204" pitchFamily="18" charset="0"/>
                        <a:ea typeface="Open Sans"/>
                      </a:rPr>
                      <m:t>8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FB0470-7F54-429B-0A7B-C430FFF0D0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232" y="2627071"/>
                <a:ext cx="5761618" cy="1938992"/>
              </a:xfrm>
              <a:prstGeom prst="rect">
                <a:avLst/>
              </a:prstGeom>
              <a:blipFill>
                <a:blip r:embed="rId6"/>
                <a:stretch>
                  <a:fillRect l="-1057" t="-1887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071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3" grpId="0" animBg="1"/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588057" y="151051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24000" y="109392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Google Shape;1589;p47"/>
          <p:cNvPicPr preferRelativeResize="0"/>
          <p:nvPr/>
        </p:nvPicPr>
        <p:blipFill rotWithShape="1">
          <a:blip r:embed="rId3">
            <a:alphaModFix/>
          </a:blip>
          <a:srcRect l="21204"/>
          <a:stretch/>
        </p:blipFill>
        <p:spPr>
          <a:xfrm flipH="1">
            <a:off x="-78059" y="3896140"/>
            <a:ext cx="1318462" cy="136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59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38861"/>
            <a:ext cx="1445186" cy="145345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"/>
              <p:cNvSpPr>
                <a:spLocks noChangeArrowheads="1"/>
              </p:cNvSpPr>
              <p:nvPr/>
            </p:nvSpPr>
            <p:spPr bwMode="auto">
              <a:xfrm>
                <a:off x="1039232" y="1356047"/>
                <a:ext cx="7065536" cy="498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 defTabSz="457200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thích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14:m>
                  <m:oMath xmlns:m="http://schemas.openxmlformats.org/officeDocument/2006/math">
                    <m:r>
                      <a:rPr lang="en-US" sz="2000" b="0" i="0" dirty="0" smtClean="0">
                        <a:latin typeface="Cambria Math" panose="02040503050406030204" pitchFamily="18" charset="0"/>
                        <a:ea typeface="Open Sans"/>
                      </a:rPr>
                      <m:t> </m:t>
                    </m:r>
                    <m:r>
                      <a:rPr lang="en-US" sz="2000" i="1" dirty="0">
                        <a:latin typeface="Cambria Math" panose="02040503050406030204" pitchFamily="18" charset="0"/>
                        <a:ea typeface="Open Sans"/>
                      </a:rPr>
                      <m:t>3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Open Sans"/>
                      </a:rPr>
                      <m:t>5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cos 5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tan</m:t>
                    </m:r>
                    <m:r>
                      <m:rPr>
                        <m:nor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dirty="0">
                        <a:latin typeface="Cambria Math" panose="02040503050406030204" pitchFamily="18" charset="0"/>
                        <a:ea typeface="Open Sans"/>
                      </a:rPr>
                      <m:t>35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  <m:r>
                      <m:rPr>
                        <m:nor/>
                      </m:rP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cot</m:t>
                    </m:r>
                    <m:r>
                      <m:rPr>
                        <m:nor/>
                      </m:rP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5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vi-VN" alt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9232" y="1356047"/>
                <a:ext cx="7065536" cy="498663"/>
              </a:xfrm>
              <a:prstGeom prst="rect">
                <a:avLst/>
              </a:prstGeom>
              <a:blipFill>
                <a:blip r:embed="rId5"/>
                <a:stretch>
                  <a:fillRect l="-862" b="-2195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ound Same Side Corner Rectangle 36">
            <a:extLst>
              <a:ext uri="{FF2B5EF4-FFF2-40B4-BE49-F238E27FC236}">
                <a16:creationId xmlns:a16="http://schemas.microsoft.com/office/drawing/2014/main" id="{C48CB4E5-E6D0-3145-1E9A-B2B2EBFC7A0B}"/>
              </a:ext>
            </a:extLst>
          </p:cNvPr>
          <p:cNvSpPr/>
          <p:nvPr/>
        </p:nvSpPr>
        <p:spPr>
          <a:xfrm flipV="1">
            <a:off x="1249744" y="565173"/>
            <a:ext cx="1645856" cy="438660"/>
          </a:xfrm>
          <a:prstGeom prst="round2SameRect">
            <a:avLst>
              <a:gd name="adj1" fmla="val 31884"/>
              <a:gd name="adj2" fmla="val 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704089-9B86-158B-758E-C08C26EC979B}"/>
              </a:ext>
            </a:extLst>
          </p:cNvPr>
          <p:cNvSpPr txBox="1"/>
          <p:nvPr/>
        </p:nvSpPr>
        <p:spPr>
          <a:xfrm>
            <a:off x="1249744" y="565173"/>
            <a:ext cx="164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026C5B-159E-30AD-379F-A5C8A9EE9DF1}"/>
              </a:ext>
            </a:extLst>
          </p:cNvPr>
          <p:cNvSpPr txBox="1"/>
          <p:nvPr/>
        </p:nvSpPr>
        <p:spPr>
          <a:xfrm>
            <a:off x="981229" y="2126401"/>
            <a:ext cx="164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AB17B7-971B-775F-5C0D-74E3F712BBB6}"/>
                  </a:ext>
                </a:extLst>
              </p:cNvPr>
              <p:cNvSpPr txBox="1"/>
              <p:nvPr/>
            </p:nvSpPr>
            <p:spPr>
              <a:xfrm>
                <a:off x="633529" y="2627386"/>
                <a:ext cx="828264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14:m>
                  <m:oMath xmlns:m="http://schemas.openxmlformats.org/officeDocument/2006/math">
                    <m:r>
                      <a:rPr lang="en-US" sz="2000" b="0" dirty="0">
                        <a:latin typeface="Cambria Math" panose="02040503050406030204" pitchFamily="18" charset="0"/>
                        <a:ea typeface="Open Sans"/>
                      </a:rPr>
                      <m:t> </m:t>
                    </m:r>
                    <m:r>
                      <a:rPr lang="en-US" sz="2000" b="0" i="1" dirty="0">
                        <a:latin typeface="Cambria Math" panose="02040503050406030204" pitchFamily="18" charset="0"/>
                        <a:ea typeface="Open Sans"/>
                      </a:rPr>
                      <m:t>35</m:t>
                    </m:r>
                    <m:r>
                      <a:rPr lang="en-US" sz="2000" b="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cos 5</a:t>
                </a:r>
                <a14:m>
                  <m:oMath xmlns:m="http://schemas.openxmlformats.org/officeDocument/2006/math">
                    <m:r>
                      <a:rPr lang="en-US" sz="2000" b="0" i="1">
                        <a:latin typeface="Cambria Math" panose="02040503050406030204" pitchFamily="18" charset="0"/>
                      </a:rPr>
                      <m:t>5°</m:t>
                    </m:r>
                    <m:r>
                      <a:rPr lang="en-US" sz="2000" b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tan</m:t>
                    </m:r>
                    <m:r>
                      <m:rPr>
                        <m:nor/>
                      </m:rPr>
                      <a: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b="0" i="1" dirty="0">
                        <a:latin typeface="Cambria Math" panose="02040503050406030204" pitchFamily="18" charset="0"/>
                        <a:ea typeface="Open Sans"/>
                      </a:rPr>
                      <m:t>35</m:t>
                    </m:r>
                    <m:r>
                      <a:rPr lang="en-US" sz="2000" b="0" i="1">
                        <a:latin typeface="Cambria Math" panose="02040503050406030204" pitchFamily="18" charset="0"/>
                      </a:rPr>
                      <m:t>°</m:t>
                    </m:r>
                    <m:r>
                      <m:rPr>
                        <m:nor/>
                      </m:rP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cot</m:t>
                    </m:r>
                    <m:r>
                      <m:rPr>
                        <m:nor/>
                      </m:rP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5</m:t>
                    </m:r>
                    <m:r>
                      <a:rPr lang="en-US" sz="2000" b="0" i="1">
                        <a:latin typeface="Cambria Math" panose="02040503050406030204" pitchFamily="18" charset="0"/>
                      </a:rPr>
                      <m:t>5°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dirty="0">
                        <a:latin typeface="Cambria Math" panose="02040503050406030204" pitchFamily="18" charset="0"/>
                        <a:ea typeface="Open Sans"/>
                      </a:rPr>
                      <m:t>35</m:t>
                    </m:r>
                    <m:r>
                      <a:rPr lang="en-US" sz="2000" b="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  <a:ea typeface="Open Sans"/>
                      </a:rPr>
                      <m:t>5</m:t>
                    </m:r>
                    <m:r>
                      <a:rPr lang="en-US" sz="2000" b="0" i="1" dirty="0">
                        <a:latin typeface="Cambria Math" panose="02040503050406030204" pitchFamily="18" charset="0"/>
                        <a:ea typeface="Open Sans"/>
                      </a:rPr>
                      <m:t>5</m:t>
                    </m:r>
                    <m:r>
                      <a:rPr lang="en-US" sz="2000" b="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phụ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AB17B7-971B-775F-5C0D-74E3F712B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529" y="2627386"/>
                <a:ext cx="8282641" cy="400110"/>
              </a:xfrm>
              <a:prstGeom prst="rect">
                <a:avLst/>
              </a:prstGeom>
              <a:blipFill>
                <a:blip r:embed="rId6"/>
                <a:stretch>
                  <a:fillRect l="-809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126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3" grpId="0"/>
      <p:bldP spid="4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1924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02579" flipH="1">
            <a:off x="11795" y="3281833"/>
            <a:ext cx="1916731" cy="179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589;p47"/>
          <p:cNvPicPr preferRelativeResize="0"/>
          <p:nvPr/>
        </p:nvPicPr>
        <p:blipFill rotWithShape="1">
          <a:blip r:embed="rId4">
            <a:alphaModFix/>
          </a:blip>
          <a:srcRect l="21204"/>
          <a:stretch/>
        </p:blipFill>
        <p:spPr>
          <a:xfrm>
            <a:off x="7049312" y="2950913"/>
            <a:ext cx="2094688" cy="246158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488;p36"/>
          <p:cNvSpPr txBox="1">
            <a:spLocks noGrp="1"/>
          </p:cNvSpPr>
          <p:nvPr>
            <p:ph type="title"/>
          </p:nvPr>
        </p:nvSpPr>
        <p:spPr>
          <a:xfrm>
            <a:off x="1344711" y="878622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3. SỬ DỤNG MÁY TÍNH CẦM TAY TÍNH TỈ SỐ LƯỢNG GIÁC CỦA MỘT GÓC NHỌN</a:t>
            </a:r>
            <a:endParaRPr sz="3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40709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588057" y="151051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24000" y="109392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1" name="Google Shape;159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8861"/>
            <a:ext cx="1445186" cy="145345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"/>
              <p:cNvSpPr>
                <a:spLocks noChangeArrowheads="1"/>
              </p:cNvSpPr>
              <p:nvPr/>
            </p:nvSpPr>
            <p:spPr bwMode="auto">
              <a:xfrm>
                <a:off x="1039232" y="1125215"/>
                <a:ext cx="7065536" cy="9603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 defTabSz="457200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Dùng MTCT,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Sin </a:t>
                </a:r>
                <a14:m>
                  <m:oMath xmlns:m="http://schemas.openxmlformats.org/officeDocument/2006/math">
                    <m:r>
                      <a:rPr lang="en-US" altLang="en-US" sz="2000" i="1" dirty="0">
                        <a:latin typeface="Cambria Math" panose="02040503050406030204" pitchFamily="18" charset="0"/>
                        <a:ea typeface="Open Sans"/>
                      </a:rPr>
                      <m:t>2</m:t>
                    </m:r>
                    <m:r>
                      <a:rPr lang="en-US" altLang="en-US" sz="2000" b="0" i="1" dirty="0" smtClean="0">
                        <a:latin typeface="Cambria Math" panose="02040503050406030204" pitchFamily="18" charset="0"/>
                        <a:ea typeface="Open Sans"/>
                      </a:rPr>
                      <m:t>7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, cos </a:t>
                </a:r>
                <a14:m>
                  <m:oMath xmlns:m="http://schemas.openxmlformats.org/officeDocument/2006/math">
                    <m:r>
                      <a:rPr lang="en-US" altLang="en-US" sz="2000" i="1" dirty="0">
                        <a:latin typeface="Cambria Math" panose="02040503050406030204" pitchFamily="18" charset="0"/>
                        <a:ea typeface="Open Sans"/>
                      </a:rPr>
                      <m:t>3</m:t>
                    </m:r>
                    <m:r>
                      <a:rPr lang="en-US" altLang="en-US" sz="2000" b="0" i="1" dirty="0" smtClean="0">
                        <a:latin typeface="Cambria Math" panose="02040503050406030204" pitchFamily="18" charset="0"/>
                        <a:ea typeface="Open Sans"/>
                      </a:rPr>
                      <m:t>2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15</m:t>
                    </m:r>
                  </m:oMath>
                </a14:m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’, tan</a:t>
                </a:r>
                <a14:m>
                  <m:oMath xmlns:m="http://schemas.openxmlformats.org/officeDocument/2006/math">
                    <m:r>
                      <a:rPr lang="en-US" altLang="en-US" sz="2000" i="1" dirty="0" smtClean="0">
                        <a:latin typeface="Cambria Math" panose="02040503050406030204" pitchFamily="18" charset="0"/>
                        <a:ea typeface="Open Sans"/>
                      </a:rPr>
                      <m:t>5</m:t>
                    </m:r>
                    <m:r>
                      <a:rPr lang="en-US" altLang="en-US" sz="2000" i="1" dirty="0">
                        <a:latin typeface="Cambria Math" panose="02040503050406030204" pitchFamily="18" charset="0"/>
                        <a:ea typeface="Open Sans"/>
                      </a:rPr>
                      <m:t>2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’và cot</a:t>
                </a:r>
                <a14:m>
                  <m:oMath xmlns:m="http://schemas.openxmlformats.org/officeDocument/2006/math">
                    <m:r>
                      <a:rPr lang="en-US" altLang="en-US" sz="2000" b="0" i="0" dirty="0" smtClean="0">
                        <a:latin typeface="Cambria Math" panose="02040503050406030204" pitchFamily="18" charset="0"/>
                        <a:ea typeface="Open Sans"/>
                      </a:rPr>
                      <m:t> </m:t>
                    </m:r>
                    <m:r>
                      <a:rPr lang="en-US" altLang="en-US" sz="2000" i="1" dirty="0">
                        <a:latin typeface="Cambria Math" panose="02040503050406030204" pitchFamily="18" charset="0"/>
                        <a:ea typeface="Open Sans"/>
                      </a:rPr>
                      <m:t>3</m:t>
                    </m:r>
                    <m:r>
                      <a:rPr lang="en-US" altLang="en-US" sz="2000" b="0" i="1" dirty="0" smtClean="0">
                        <a:latin typeface="Cambria Math" panose="02040503050406030204" pitchFamily="18" charset="0"/>
                        <a:ea typeface="Open Sans"/>
                      </a:rPr>
                      <m:t>5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23</m:t>
                    </m:r>
                  </m:oMath>
                </a14:m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’ (</a:t>
                </a:r>
                <a:r>
                  <a:rPr lang="en-US" altLang="en-US" sz="2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làm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tròn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đến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chữ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thập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thứ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ba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)</a:t>
                </a:r>
                <a:endParaRPr lang="vi-VN" alt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9232" y="1125215"/>
                <a:ext cx="7065536" cy="960328"/>
              </a:xfrm>
              <a:prstGeom prst="rect">
                <a:avLst/>
              </a:prstGeom>
              <a:blipFill>
                <a:blip r:embed="rId4"/>
                <a:stretch>
                  <a:fillRect l="-862" r="-862" b="-1082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ound Same Side Corner Rectangle 36">
            <a:extLst>
              <a:ext uri="{FF2B5EF4-FFF2-40B4-BE49-F238E27FC236}">
                <a16:creationId xmlns:a16="http://schemas.microsoft.com/office/drawing/2014/main" id="{C48CB4E5-E6D0-3145-1E9A-B2B2EBFC7A0B}"/>
              </a:ext>
            </a:extLst>
          </p:cNvPr>
          <p:cNvSpPr/>
          <p:nvPr/>
        </p:nvSpPr>
        <p:spPr>
          <a:xfrm flipV="1">
            <a:off x="1249744" y="565173"/>
            <a:ext cx="1645856" cy="438660"/>
          </a:xfrm>
          <a:prstGeom prst="round2SameRect">
            <a:avLst>
              <a:gd name="adj1" fmla="val 31884"/>
              <a:gd name="adj2" fmla="val 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704089-9B86-158B-758E-C08C26EC979B}"/>
              </a:ext>
            </a:extLst>
          </p:cNvPr>
          <p:cNvSpPr txBox="1"/>
          <p:nvPr/>
        </p:nvSpPr>
        <p:spPr>
          <a:xfrm>
            <a:off x="1249744" y="565173"/>
            <a:ext cx="164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026C5B-159E-30AD-379F-A5C8A9EE9DF1}"/>
              </a:ext>
            </a:extLst>
          </p:cNvPr>
          <p:cNvSpPr txBox="1"/>
          <p:nvPr/>
        </p:nvSpPr>
        <p:spPr>
          <a:xfrm>
            <a:off x="1249743" y="2042377"/>
            <a:ext cx="164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F1E1D805-E5E4-6396-C59C-4329AEB6F18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12023236"/>
                  </p:ext>
                </p:extLst>
              </p:nvPr>
            </p:nvGraphicFramePr>
            <p:xfrm>
              <a:off x="673396" y="2517344"/>
              <a:ext cx="8242775" cy="2233473"/>
            </p:xfrm>
            <a:graphic>
              <a:graphicData uri="http://schemas.openxmlformats.org/drawingml/2006/table">
                <a:tbl>
                  <a:tblPr firstRow="1" bandRow="1">
                    <a:tableStyleId>{141014DA-D8E1-4862-B8B8-64587071ED91}</a:tableStyleId>
                  </a:tblPr>
                  <a:tblGrid>
                    <a:gridCol w="1033091">
                      <a:extLst>
                        <a:ext uri="{9D8B030D-6E8A-4147-A177-3AD203B41FA5}">
                          <a16:colId xmlns:a16="http://schemas.microsoft.com/office/drawing/2014/main" val="1598809103"/>
                        </a:ext>
                      </a:extLst>
                    </a:gridCol>
                    <a:gridCol w="5532215">
                      <a:extLst>
                        <a:ext uri="{9D8B030D-6E8A-4147-A177-3AD203B41FA5}">
                          <a16:colId xmlns:a16="http://schemas.microsoft.com/office/drawing/2014/main" val="2274953688"/>
                        </a:ext>
                      </a:extLst>
                    </a:gridCol>
                    <a:gridCol w="1677469">
                      <a:extLst>
                        <a:ext uri="{9D8B030D-6E8A-4147-A177-3AD203B41FA5}">
                          <a16:colId xmlns:a16="http://schemas.microsoft.com/office/drawing/2014/main" val="2689010278"/>
                        </a:ext>
                      </a:extLst>
                    </a:gridCol>
                  </a:tblGrid>
                  <a:tr h="41179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Để</a:t>
                          </a:r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tính</a:t>
                          </a:r>
                          <a:endParaRPr 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Bấm</a:t>
                          </a:r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phím</a:t>
                          </a:r>
                          <a:endParaRPr 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Kết</a:t>
                          </a:r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quả</a:t>
                          </a:r>
                          <a:endParaRPr 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03576026"/>
                      </a:ext>
                    </a:extLst>
                  </a:tr>
                  <a:tr h="436293">
                    <a:tc>
                      <a:txBody>
                        <a:bodyPr/>
                        <a:lstStyle/>
                        <a:p>
                          <a:r>
                            <a:rPr lang="en-US" altLang="en-US" sz="1400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Open Sans"/>
                              <a:cs typeface="Times New Roman" panose="02020603050405020304" pitchFamily="18" charset="0"/>
                            </a:rPr>
                            <a:t>Sin </a:t>
                          </a:r>
                          <a14:m>
                            <m:oMath xmlns:m="http://schemas.openxmlformats.org/officeDocument/2006/math">
                              <m:r>
                                <a:rPr lang="en-US" altLang="en-US" sz="1400" i="1" dirty="0">
                                  <a:latin typeface="Cambria Math" panose="02040503050406030204" pitchFamily="18" charset="0"/>
                                  <a:ea typeface="Open Sans"/>
                                </a:rPr>
                                <m:t>2</m:t>
                              </m:r>
                              <m:r>
                                <a:rPr lang="en-US" altLang="en-US" sz="1400" b="0" i="1" dirty="0" smtClean="0">
                                  <a:latin typeface="Cambria Math" panose="02040503050406030204" pitchFamily="18" charset="0"/>
                                  <a:ea typeface="Open Sans"/>
                                </a:rPr>
                                <m:t>7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02191123"/>
                      </a:ext>
                    </a:extLst>
                  </a:tr>
                  <a:tr h="485775">
                    <a:tc>
                      <a:txBody>
                        <a:bodyPr/>
                        <a:lstStyle/>
                        <a:p>
                          <a:r>
                            <a:rPr lang="en-US" altLang="en-US" sz="1400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Open Sans"/>
                              <a:cs typeface="Times New Roman" panose="02020603050405020304" pitchFamily="18" charset="0"/>
                            </a:rPr>
                            <a:t>cos </a:t>
                          </a:r>
                          <a14:m>
                            <m:oMath xmlns:m="http://schemas.openxmlformats.org/officeDocument/2006/math">
                              <m:r>
                                <a:rPr lang="en-US" altLang="en-US" sz="1400" i="1" dirty="0">
                                  <a:latin typeface="Cambria Math" panose="02040503050406030204" pitchFamily="18" charset="0"/>
                                  <a:ea typeface="Open Sans"/>
                                </a:rPr>
                                <m:t>3</m:t>
                              </m:r>
                              <m:r>
                                <a:rPr lang="en-US" altLang="en-US" sz="1400" b="0" i="1" dirty="0" smtClean="0">
                                  <a:latin typeface="Cambria Math" panose="02040503050406030204" pitchFamily="18" charset="0"/>
                                  <a:ea typeface="Open Sans"/>
                                </a:rPr>
                                <m:t>2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°</m:t>
                              </m:r>
                              <m: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15</m:t>
                              </m:r>
                            </m:oMath>
                          </a14:m>
                          <a:r>
                            <a:rPr lang="en-US" altLang="en-US" sz="1400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Open Sans"/>
                              <a:cs typeface="Times New Roman" panose="02020603050405020304" pitchFamily="18" charset="0"/>
                            </a:rPr>
                            <a:t>’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33329419"/>
                      </a:ext>
                    </a:extLst>
                  </a:tr>
                  <a:tr h="487819">
                    <a:tc>
                      <a:txBody>
                        <a:bodyPr/>
                        <a:lstStyle/>
                        <a:p>
                          <a:r>
                            <a:rPr lang="en-US" altLang="en-US" sz="1400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Open Sans"/>
                              <a:cs typeface="Times New Roman" panose="02020603050405020304" pitchFamily="18" charset="0"/>
                            </a:rPr>
                            <a:t>tan</a:t>
                          </a:r>
                          <a14:m>
                            <m:oMath xmlns:m="http://schemas.openxmlformats.org/officeDocument/2006/math">
                              <m:r>
                                <a:rPr lang="en-US" altLang="en-US" sz="1400" i="1" dirty="0" smtClean="0">
                                  <a:latin typeface="Cambria Math" panose="02040503050406030204" pitchFamily="18" charset="0"/>
                                  <a:ea typeface="Open Sans"/>
                                </a:rPr>
                                <m:t>5</m:t>
                              </m:r>
                              <m:r>
                                <a:rPr lang="en-US" altLang="en-US" sz="1400" i="1" dirty="0">
                                  <a:latin typeface="Cambria Math" panose="02040503050406030204" pitchFamily="18" charset="0"/>
                                  <a:ea typeface="Open Sans"/>
                                </a:rPr>
                                <m:t>2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°</m:t>
                              </m:r>
                              <m:r>
                                <a:rPr lang="en-US" sz="14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oMath>
                          </a14:m>
                          <a:r>
                            <a:rPr lang="en-US" altLang="en-US" sz="1400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Open Sans"/>
                              <a:cs typeface="Times New Roman" panose="02020603050405020304" pitchFamily="18" charset="0"/>
                            </a:rPr>
                            <a:t>’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91687552"/>
                      </a:ext>
                    </a:extLst>
                  </a:tr>
                  <a:tr h="411793">
                    <a:tc>
                      <a:txBody>
                        <a:bodyPr/>
                        <a:lstStyle/>
                        <a:p>
                          <a:r>
                            <a:rPr lang="en-US" altLang="en-US" sz="1400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Open Sans"/>
                              <a:cs typeface="Times New Roman" panose="02020603050405020304" pitchFamily="18" charset="0"/>
                            </a:rPr>
                            <a:t>cot</a:t>
                          </a:r>
                          <a14:m>
                            <m:oMath xmlns:m="http://schemas.openxmlformats.org/officeDocument/2006/math">
                              <m:r>
                                <a:rPr lang="en-US" altLang="en-US" sz="1400" b="0" i="0" dirty="0" smtClean="0">
                                  <a:latin typeface="Cambria Math" panose="02040503050406030204" pitchFamily="18" charset="0"/>
                                  <a:ea typeface="Open Sans"/>
                                </a:rPr>
                                <m:t> </m:t>
                              </m:r>
                              <m:r>
                                <a:rPr lang="en-US" altLang="en-US" sz="1400" i="1" dirty="0">
                                  <a:latin typeface="Cambria Math" panose="02040503050406030204" pitchFamily="18" charset="0"/>
                                  <a:ea typeface="Open Sans"/>
                                </a:rPr>
                                <m:t>3</m:t>
                              </m:r>
                              <m:r>
                                <a:rPr lang="en-US" altLang="en-US" sz="1400" b="0" i="1" dirty="0" smtClean="0">
                                  <a:latin typeface="Cambria Math" panose="02040503050406030204" pitchFamily="18" charset="0"/>
                                  <a:ea typeface="Open Sans"/>
                                </a:rPr>
                                <m:t>5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°</m:t>
                              </m:r>
                              <m: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23</m:t>
                              </m:r>
                            </m:oMath>
                          </a14:m>
                          <a:r>
                            <a:rPr lang="en-US" altLang="en-US" sz="1400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Open Sans"/>
                              <a:cs typeface="Times New Roman" panose="02020603050405020304" pitchFamily="18" charset="0"/>
                            </a:rPr>
                            <a:t>’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319552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F1E1D805-E5E4-6396-C59C-4329AEB6F18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12023236"/>
                  </p:ext>
                </p:extLst>
              </p:nvPr>
            </p:nvGraphicFramePr>
            <p:xfrm>
              <a:off x="673396" y="2517344"/>
              <a:ext cx="8242775" cy="2233473"/>
            </p:xfrm>
            <a:graphic>
              <a:graphicData uri="http://schemas.openxmlformats.org/drawingml/2006/table">
                <a:tbl>
                  <a:tblPr firstRow="1" bandRow="1">
                    <a:tableStyleId>{141014DA-D8E1-4862-B8B8-64587071ED91}</a:tableStyleId>
                  </a:tblPr>
                  <a:tblGrid>
                    <a:gridCol w="1033091">
                      <a:extLst>
                        <a:ext uri="{9D8B030D-6E8A-4147-A177-3AD203B41FA5}">
                          <a16:colId xmlns:a16="http://schemas.microsoft.com/office/drawing/2014/main" val="1598809103"/>
                        </a:ext>
                      </a:extLst>
                    </a:gridCol>
                    <a:gridCol w="5532215">
                      <a:extLst>
                        <a:ext uri="{9D8B030D-6E8A-4147-A177-3AD203B41FA5}">
                          <a16:colId xmlns:a16="http://schemas.microsoft.com/office/drawing/2014/main" val="2274953688"/>
                        </a:ext>
                      </a:extLst>
                    </a:gridCol>
                    <a:gridCol w="1677469">
                      <a:extLst>
                        <a:ext uri="{9D8B030D-6E8A-4147-A177-3AD203B41FA5}">
                          <a16:colId xmlns:a16="http://schemas.microsoft.com/office/drawing/2014/main" val="2689010278"/>
                        </a:ext>
                      </a:extLst>
                    </a:gridCol>
                  </a:tblGrid>
                  <a:tr h="41179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Để</a:t>
                          </a:r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tính</a:t>
                          </a:r>
                          <a:endParaRPr 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Bấm</a:t>
                          </a:r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phím</a:t>
                          </a:r>
                          <a:endParaRPr 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Kết</a:t>
                          </a:r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quả</a:t>
                          </a:r>
                          <a:endParaRPr 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03576026"/>
                      </a:ext>
                    </a:extLst>
                  </a:tr>
                  <a:tr h="43629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588" t="-95833" r="-697059" b="-3180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02191123"/>
                      </a:ext>
                    </a:extLst>
                  </a:tr>
                  <a:tr h="48577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588" t="-176250" r="-697059" b="-18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33329419"/>
                      </a:ext>
                    </a:extLst>
                  </a:tr>
                  <a:tr h="48781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588" t="-276250" r="-697059" b="-8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91687552"/>
                      </a:ext>
                    </a:extLst>
                  </a:tr>
                  <a:tr h="41179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588" t="-442647" r="-697059" b="-14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319552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5CF6399-35A5-DD85-D0BA-602DDCC32BFC}"/>
              </a:ext>
            </a:extLst>
          </p:cNvPr>
          <p:cNvSpPr/>
          <p:nvPr/>
        </p:nvSpPr>
        <p:spPr>
          <a:xfrm>
            <a:off x="1757982" y="2934777"/>
            <a:ext cx="45678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1400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Sin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6BFE4F00-C42F-8095-4992-D002517D3F73}"/>
                  </a:ext>
                </a:extLst>
              </p:cNvPr>
              <p:cNvSpPr/>
              <p:nvPr/>
            </p:nvSpPr>
            <p:spPr>
              <a:xfrm>
                <a:off x="2327431" y="2934777"/>
                <a:ext cx="456789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Open Sans"/>
                        </a:rPr>
                        <m:t>2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6BFE4F00-C42F-8095-4992-D002517D3F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7431" y="2934777"/>
                <a:ext cx="456789" cy="36433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8C7EA875-8300-A51F-A308-C2DC65B83B4F}"/>
                  </a:ext>
                </a:extLst>
              </p:cNvPr>
              <p:cNvSpPr/>
              <p:nvPr/>
            </p:nvSpPr>
            <p:spPr>
              <a:xfrm>
                <a:off x="2914729" y="2939528"/>
                <a:ext cx="456790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Open Sans"/>
                        </a:rPr>
                        <m:t>7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8C7EA875-8300-A51F-A308-C2DC65B83B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729" y="2939528"/>
                <a:ext cx="456790" cy="36433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2A271535-3BA9-D2E7-3730-22EB19CE3AC6}"/>
                  </a:ext>
                </a:extLst>
              </p:cNvPr>
              <p:cNvSpPr/>
              <p:nvPr/>
            </p:nvSpPr>
            <p:spPr>
              <a:xfrm>
                <a:off x="3501730" y="2932119"/>
                <a:ext cx="456791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’’’</a:t>
                </a:r>
              </a:p>
            </p:txBody>
          </p:sp>
        </mc:Choice>
        <mc:Fallback xmlns=""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2A271535-3BA9-D2E7-3730-22EB19CE3A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1730" y="2932119"/>
                <a:ext cx="456791" cy="364331"/>
              </a:xfrm>
              <a:prstGeom prst="roundRect">
                <a:avLst/>
              </a:prstGeom>
              <a:blipFill>
                <a:blip r:embed="rId8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7FD7945-7023-A66C-6DC6-11D91FAED234}"/>
              </a:ext>
            </a:extLst>
          </p:cNvPr>
          <p:cNvSpPr/>
          <p:nvPr/>
        </p:nvSpPr>
        <p:spPr>
          <a:xfrm>
            <a:off x="4035886" y="2946672"/>
            <a:ext cx="456791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1400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=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A1806C9-A4E5-12A6-E78D-F2B09C5D60B8}"/>
              </a:ext>
            </a:extLst>
          </p:cNvPr>
          <p:cNvSpPr/>
          <p:nvPr/>
        </p:nvSpPr>
        <p:spPr>
          <a:xfrm>
            <a:off x="7309966" y="2972590"/>
            <a:ext cx="1263055" cy="352436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0,4539904997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86A2203-03E4-9BA6-D2F9-26FE57C8ABBE}"/>
              </a:ext>
            </a:extLst>
          </p:cNvPr>
          <p:cNvSpPr/>
          <p:nvPr/>
        </p:nvSpPr>
        <p:spPr>
          <a:xfrm>
            <a:off x="1757982" y="3418347"/>
            <a:ext cx="45678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cos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A581E9FD-70BD-B266-CD98-E321330FD394}"/>
                  </a:ext>
                </a:extLst>
              </p:cNvPr>
              <p:cNvSpPr/>
              <p:nvPr/>
            </p:nvSpPr>
            <p:spPr>
              <a:xfrm>
                <a:off x="2327431" y="3419256"/>
                <a:ext cx="456789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A581E9FD-70BD-B266-CD98-E321330FD3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7431" y="3419256"/>
                <a:ext cx="456789" cy="364331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E88AED6D-FC3D-58F3-C03B-B1FEA8A9CF10}"/>
                  </a:ext>
                </a:extLst>
              </p:cNvPr>
              <p:cNvSpPr/>
              <p:nvPr/>
            </p:nvSpPr>
            <p:spPr>
              <a:xfrm>
                <a:off x="2896881" y="3418346"/>
                <a:ext cx="456790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E88AED6D-FC3D-58F3-C03B-B1FEA8A9CF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6881" y="3418346"/>
                <a:ext cx="456790" cy="364331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6D954665-8DF5-2F61-4697-116BE75CC20A}"/>
                  </a:ext>
                </a:extLst>
              </p:cNvPr>
              <p:cNvSpPr/>
              <p:nvPr/>
            </p:nvSpPr>
            <p:spPr>
              <a:xfrm>
                <a:off x="3501730" y="3418346"/>
                <a:ext cx="456791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’’’</a:t>
                </a:r>
              </a:p>
            </p:txBody>
          </p:sp>
        </mc:Choice>
        <mc:Fallback xmlns="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6D954665-8DF5-2F61-4697-116BE75CC2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1730" y="3418346"/>
                <a:ext cx="456791" cy="364331"/>
              </a:xfrm>
              <a:prstGeom prst="roundRect">
                <a:avLst/>
              </a:prstGeom>
              <a:blipFill>
                <a:blip r:embed="rId8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E4E679B1-238E-7AE9-895D-6C40CE2238EE}"/>
                  </a:ext>
                </a:extLst>
              </p:cNvPr>
              <p:cNvSpPr/>
              <p:nvPr/>
            </p:nvSpPr>
            <p:spPr>
              <a:xfrm>
                <a:off x="4088624" y="3414862"/>
                <a:ext cx="456789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E4E679B1-238E-7AE9-895D-6C40CE2238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8624" y="3414862"/>
                <a:ext cx="456789" cy="364331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7C1E2E73-3D7F-871D-1411-9E307E18F5B3}"/>
                  </a:ext>
                </a:extLst>
              </p:cNvPr>
              <p:cNvSpPr/>
              <p:nvPr/>
            </p:nvSpPr>
            <p:spPr>
              <a:xfrm>
                <a:off x="4693474" y="3414862"/>
                <a:ext cx="456790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7C1E2E73-3D7F-871D-1411-9E307E18F5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3474" y="3414862"/>
                <a:ext cx="456790" cy="364331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6C5067CE-2B99-9D14-885E-685821893578}"/>
                  </a:ext>
                </a:extLst>
              </p:cNvPr>
              <p:cNvSpPr/>
              <p:nvPr/>
            </p:nvSpPr>
            <p:spPr>
              <a:xfrm>
                <a:off x="5252671" y="3414861"/>
                <a:ext cx="456791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’’’</a:t>
                </a:r>
              </a:p>
            </p:txBody>
          </p:sp>
        </mc:Choice>
        <mc:Fallback xmlns=""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6C5067CE-2B99-9D14-885E-6858218935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2671" y="3414861"/>
                <a:ext cx="456791" cy="364331"/>
              </a:xfrm>
              <a:prstGeom prst="roundRect">
                <a:avLst/>
              </a:prstGeom>
              <a:blipFill>
                <a:blip r:embed="rId13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68C72F7-32B8-0940-09E2-79F9F73E6B81}"/>
              </a:ext>
            </a:extLst>
          </p:cNvPr>
          <p:cNvSpPr/>
          <p:nvPr/>
        </p:nvSpPr>
        <p:spPr>
          <a:xfrm>
            <a:off x="5807590" y="3414861"/>
            <a:ext cx="456791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1400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=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42285C3-C9AB-BC8F-37AE-0DB2CB1575ED}"/>
              </a:ext>
            </a:extLst>
          </p:cNvPr>
          <p:cNvSpPr/>
          <p:nvPr/>
        </p:nvSpPr>
        <p:spPr>
          <a:xfrm>
            <a:off x="7309966" y="3426756"/>
            <a:ext cx="1263055" cy="352436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0,8457278217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425B6B6-34C9-2CE6-6EB3-9A03584E4E0E}"/>
              </a:ext>
            </a:extLst>
          </p:cNvPr>
          <p:cNvSpPr/>
          <p:nvPr/>
        </p:nvSpPr>
        <p:spPr>
          <a:xfrm>
            <a:off x="1757982" y="3901917"/>
            <a:ext cx="45678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tan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87061943-29F2-32AC-D667-DB00C405A368}"/>
                  </a:ext>
                </a:extLst>
              </p:cNvPr>
              <p:cNvSpPr/>
              <p:nvPr/>
            </p:nvSpPr>
            <p:spPr>
              <a:xfrm>
                <a:off x="2324837" y="3901917"/>
                <a:ext cx="456789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87061943-29F2-32AC-D667-DB00C405A3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4837" y="3901917"/>
                <a:ext cx="456789" cy="364331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639570E2-994D-EA25-5734-92B31189BAA5}"/>
                  </a:ext>
                </a:extLst>
              </p:cNvPr>
              <p:cNvSpPr/>
              <p:nvPr/>
            </p:nvSpPr>
            <p:spPr>
              <a:xfrm>
                <a:off x="2914729" y="3901917"/>
                <a:ext cx="456790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639570E2-994D-EA25-5734-92B31189BA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729" y="3901917"/>
                <a:ext cx="456790" cy="364331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0E28B558-266B-6190-ED60-A1F3048E5D08}"/>
                  </a:ext>
                </a:extLst>
              </p:cNvPr>
              <p:cNvSpPr/>
              <p:nvPr/>
            </p:nvSpPr>
            <p:spPr>
              <a:xfrm>
                <a:off x="3501730" y="3906259"/>
                <a:ext cx="456791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’’’</a:t>
                </a:r>
              </a:p>
            </p:txBody>
          </p:sp>
        </mc:Choice>
        <mc:Fallback xmlns=""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0E28B558-266B-6190-ED60-A1F3048E5D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1730" y="3906259"/>
                <a:ext cx="456791" cy="364331"/>
              </a:xfrm>
              <a:prstGeom prst="roundRect">
                <a:avLst/>
              </a:prstGeom>
              <a:blipFill>
                <a:blip r:embed="rId8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A047CF14-CD71-E8BD-F88F-11DF7454728E}"/>
                  </a:ext>
                </a:extLst>
              </p:cNvPr>
              <p:cNvSpPr/>
              <p:nvPr/>
            </p:nvSpPr>
            <p:spPr>
              <a:xfrm>
                <a:off x="4075192" y="3922104"/>
                <a:ext cx="456789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A047CF14-CD71-E8BD-F88F-11DF745472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5192" y="3922104"/>
                <a:ext cx="456789" cy="364331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E3365F34-5CCE-D2B5-62C0-A7EB6768CBDE}"/>
                  </a:ext>
                </a:extLst>
              </p:cNvPr>
              <p:cNvSpPr/>
              <p:nvPr/>
            </p:nvSpPr>
            <p:spPr>
              <a:xfrm>
                <a:off x="4634729" y="3922104"/>
                <a:ext cx="456790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E3365F34-5CCE-D2B5-62C0-A7EB6768CB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4729" y="3922104"/>
                <a:ext cx="456790" cy="36433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9789EC52-D65D-0340-FD60-4F85D197C867}"/>
                  </a:ext>
                </a:extLst>
              </p:cNvPr>
              <p:cNvSpPr/>
              <p:nvPr/>
            </p:nvSpPr>
            <p:spPr>
              <a:xfrm>
                <a:off x="5219035" y="3922103"/>
                <a:ext cx="456791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’’’</a:t>
                </a:r>
              </a:p>
            </p:txBody>
          </p:sp>
        </mc:Choice>
        <mc:Fallback xmlns=""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9789EC52-D65D-0340-FD60-4F85D197C8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9035" y="3922103"/>
                <a:ext cx="456791" cy="364331"/>
              </a:xfrm>
              <a:prstGeom prst="roundRect">
                <a:avLst/>
              </a:prstGeom>
              <a:blipFill>
                <a:blip r:embed="rId13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4B78E2A-82AF-9772-F075-FA0854E40206}"/>
              </a:ext>
            </a:extLst>
          </p:cNvPr>
          <p:cNvSpPr/>
          <p:nvPr/>
        </p:nvSpPr>
        <p:spPr>
          <a:xfrm>
            <a:off x="5778573" y="3886506"/>
            <a:ext cx="456791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1400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=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BD271F6-6EC3-4156-C697-B5E53278EC17}"/>
              </a:ext>
            </a:extLst>
          </p:cNvPr>
          <p:cNvSpPr/>
          <p:nvPr/>
        </p:nvSpPr>
        <p:spPr>
          <a:xfrm>
            <a:off x="7311365" y="3901917"/>
            <a:ext cx="1263055" cy="352436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1,289192232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79B33E82-532C-7162-E4AE-162023100FE0}"/>
              </a:ext>
            </a:extLst>
          </p:cNvPr>
          <p:cNvSpPr/>
          <p:nvPr/>
        </p:nvSpPr>
        <p:spPr>
          <a:xfrm>
            <a:off x="1757982" y="4333238"/>
            <a:ext cx="45678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tan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4CF5D081-3E57-77AD-839D-965820ADC2D1}"/>
                  </a:ext>
                </a:extLst>
              </p:cNvPr>
              <p:cNvSpPr/>
              <p:nvPr/>
            </p:nvSpPr>
            <p:spPr>
              <a:xfrm>
                <a:off x="2267687" y="4340234"/>
                <a:ext cx="456789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4CF5D081-3E57-77AD-839D-965820ADC2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687" y="4340234"/>
                <a:ext cx="456789" cy="364331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E74DF30C-5E1E-4038-3ADF-B912E373DF83}"/>
                  </a:ext>
                </a:extLst>
              </p:cNvPr>
              <p:cNvSpPr/>
              <p:nvPr/>
            </p:nvSpPr>
            <p:spPr>
              <a:xfrm>
                <a:off x="2794764" y="4346441"/>
                <a:ext cx="456790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E74DF30C-5E1E-4038-3ADF-B912E373DF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764" y="4346441"/>
                <a:ext cx="456790" cy="364331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06B40523-C3BB-3B4B-2DE8-34A46FC17771}"/>
                  </a:ext>
                </a:extLst>
              </p:cNvPr>
              <p:cNvSpPr/>
              <p:nvPr/>
            </p:nvSpPr>
            <p:spPr>
              <a:xfrm>
                <a:off x="3315196" y="4353368"/>
                <a:ext cx="456791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’’’</a:t>
                </a:r>
              </a:p>
            </p:txBody>
          </p:sp>
        </mc:Choice>
        <mc:Fallback xmlns=""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06B40523-C3BB-3B4B-2DE8-34A46FC177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5196" y="4353368"/>
                <a:ext cx="456791" cy="364331"/>
              </a:xfrm>
              <a:prstGeom prst="roundRect">
                <a:avLst/>
              </a:prstGeom>
              <a:blipFill>
                <a:blip r:embed="rId13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E57EC333-2350-59FA-0116-8EEABFCA1EFA}"/>
                  </a:ext>
                </a:extLst>
              </p:cNvPr>
              <p:cNvSpPr/>
              <p:nvPr/>
            </p:nvSpPr>
            <p:spPr>
              <a:xfrm>
                <a:off x="3842274" y="4353368"/>
                <a:ext cx="456789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E57EC333-2350-59FA-0116-8EEABFCA1E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2274" y="4353368"/>
                <a:ext cx="456789" cy="36433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48FEAC2C-B4E1-E7E6-F8C9-28BE76EEBCFC}"/>
                  </a:ext>
                </a:extLst>
              </p:cNvPr>
              <p:cNvSpPr/>
              <p:nvPr/>
            </p:nvSpPr>
            <p:spPr>
              <a:xfrm>
                <a:off x="4356939" y="4346441"/>
                <a:ext cx="456790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48FEAC2C-B4E1-E7E6-F8C9-28BE76EEBC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6939" y="4346441"/>
                <a:ext cx="456790" cy="364331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36D9B69E-05F0-D70D-5E28-93439626B969}"/>
                  </a:ext>
                </a:extLst>
              </p:cNvPr>
              <p:cNvSpPr/>
              <p:nvPr/>
            </p:nvSpPr>
            <p:spPr>
              <a:xfrm>
                <a:off x="4871605" y="4343558"/>
                <a:ext cx="456791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’’’</a:t>
                </a:r>
              </a:p>
            </p:txBody>
          </p:sp>
        </mc:Choice>
        <mc:Fallback xmlns=""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36D9B69E-05F0-D70D-5E28-93439626B9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1605" y="4343558"/>
                <a:ext cx="456791" cy="364331"/>
              </a:xfrm>
              <a:prstGeom prst="roundRect">
                <a:avLst/>
              </a:prstGeom>
              <a:blipFill>
                <a:blip r:embed="rId16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1C3B4753-3680-A092-70AA-BA37E8F05822}"/>
                  </a:ext>
                </a:extLst>
              </p:cNvPr>
              <p:cNvSpPr/>
              <p:nvPr/>
            </p:nvSpPr>
            <p:spPr>
              <a:xfrm>
                <a:off x="5922430" y="4357398"/>
                <a:ext cx="456791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Open Sans"/>
                            </a:rPr>
                          </m:ctrlPr>
                        </m:sSupPr>
                        <m:e>
                          <m:r>
                            <a:rPr lang="en-US" alt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Open Sans"/>
                            </a:rPr>
                            <m:t>𝑋</m:t>
                          </m:r>
                        </m:e>
                        <m:sup>
                          <m:r>
                            <a:rPr lang="en-US" alt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Open Sans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1C3B4753-3680-A092-70AA-BA37E8F058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2430" y="4357398"/>
                <a:ext cx="456791" cy="364331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D1AEFF92-E219-F27F-FA43-46EB41A34D65}"/>
              </a:ext>
            </a:extLst>
          </p:cNvPr>
          <p:cNvSpPr/>
          <p:nvPr/>
        </p:nvSpPr>
        <p:spPr>
          <a:xfrm>
            <a:off x="6474270" y="4353368"/>
            <a:ext cx="456791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1400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=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19119F80-0F13-31E3-FCDA-9EDE78126B36}"/>
              </a:ext>
            </a:extLst>
          </p:cNvPr>
          <p:cNvSpPr/>
          <p:nvPr/>
        </p:nvSpPr>
        <p:spPr>
          <a:xfrm>
            <a:off x="7292088" y="4377078"/>
            <a:ext cx="1263055" cy="352436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1,408003909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70A66243-98E8-BDF8-74A5-64DB2A4AF9B0}"/>
                  </a:ext>
                </a:extLst>
              </p:cNvPr>
              <p:cNvSpPr/>
              <p:nvPr/>
            </p:nvSpPr>
            <p:spPr>
              <a:xfrm>
                <a:off x="5386272" y="4338061"/>
                <a:ext cx="456791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70A66243-98E8-BDF8-74A5-64DB2A4AF9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6272" y="4338061"/>
                <a:ext cx="456791" cy="364331"/>
              </a:xfrm>
              <a:prstGeom prst="round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905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8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3" grpId="0"/>
      <p:bldP spid="4" grpId="0"/>
      <p:bldP spid="8" grpId="0" animBg="1"/>
      <p:bldP spid="15" grpId="0" animBg="1"/>
      <p:bldP spid="16" grpId="0" animBg="1"/>
      <p:bldP spid="17" grpId="0" animBg="1"/>
      <p:bldP spid="18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60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52327" y="697256"/>
                <a:ext cx="6898580" cy="9600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kumimoji="0" lang="en-US" sz="200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Làm</a:t>
                </a:r>
                <a:r>
                  <a:rPr kumimoji="0" lang="en-US" sz="2000" i="0" u="none" strike="noStrike" kern="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i="0" u="none" strike="noStrike" kern="0" cap="none" spc="0" normalizeH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tròn</a:t>
                </a:r>
                <a:r>
                  <a:rPr kumimoji="0" lang="en-US" sz="2000" i="0" u="none" strike="noStrike" kern="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i="0" u="none" strike="noStrike" kern="0" cap="none" spc="0" normalizeH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đến</a:t>
                </a:r>
                <a:r>
                  <a:rPr kumimoji="0" lang="en-US" sz="2000" i="0" u="none" strike="noStrike" kern="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i="0" u="none" strike="noStrike" kern="0" cap="none" spc="0" normalizeH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chữ</a:t>
                </a:r>
                <a:r>
                  <a:rPr kumimoji="0" lang="en-US" sz="2000" i="0" u="none" strike="noStrike" kern="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i="0" u="none" strike="noStrike" kern="0" cap="none" spc="0" normalizeH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số</a:t>
                </a:r>
                <a:r>
                  <a:rPr kumimoji="0" lang="en-US" sz="2000" i="0" u="none" strike="noStrike" kern="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i="0" u="none" strike="noStrike" kern="0" cap="none" spc="0" normalizeH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thập</a:t>
                </a:r>
                <a:r>
                  <a:rPr kumimoji="0" lang="en-US" sz="2000" i="0" u="none" strike="noStrike" kern="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i="0" u="none" strike="noStrike" kern="0" cap="none" spc="0" normalizeH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phân</a:t>
                </a:r>
                <a:r>
                  <a:rPr kumimoji="0" lang="en-US" sz="2000" i="0" u="none" strike="noStrike" kern="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i="0" u="none" strike="noStrike" kern="0" cap="none" spc="0" normalizeH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thứ</a:t>
                </a:r>
                <a:r>
                  <a:rPr kumimoji="0" lang="en-US" sz="2000" i="0" u="none" strike="noStrike" kern="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i="0" u="none" strike="noStrike" kern="0" cap="none" spc="0" normalizeH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ba</a:t>
                </a:r>
                <a:r>
                  <a:rPr kumimoji="0" lang="en-US" sz="2000" i="0" u="none" strike="noStrike" kern="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ta </a:t>
                </a:r>
                <a:r>
                  <a:rPr kumimoji="0" lang="en-US" sz="2000" i="0" u="none" strike="noStrike" kern="0" cap="none" spc="0" normalizeH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được</a:t>
                </a:r>
                <a:r>
                  <a:rPr kumimoji="0" lang="en-US" sz="2000" i="0" u="none" strike="noStrike" kern="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Sin </a:t>
                </a:r>
                <a14:m>
                  <m:oMath xmlns:m="http://schemas.openxmlformats.org/officeDocument/2006/math">
                    <m:r>
                      <a:rPr lang="en-US" altLang="en-US" sz="20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Open Sans"/>
                      </a:rPr>
                      <m:t>27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0,454</m:t>
                    </m:r>
                    <m: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cos </a:t>
                </a:r>
                <a14:m>
                  <m:oMath xmlns:m="http://schemas.openxmlformats.org/officeDocument/2006/math">
                    <m:r>
                      <a:rPr lang="en-US" altLang="en-US" sz="20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Open Sans"/>
                      </a:rPr>
                      <m:t>32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 b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15</m:t>
                    </m:r>
                  </m:oMath>
                </a14:m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’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0,846, tan</a:t>
                </a:r>
                <a14:m>
                  <m:oMath xmlns:m="http://schemas.openxmlformats.org/officeDocument/2006/math">
                    <m:r>
                      <a:rPr lang="en-US" altLang="en-US" sz="20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Open Sans"/>
                      </a:rPr>
                      <m:t>52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 b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’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1,289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và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cot</a:t>
                </a:r>
                <a14:m>
                  <m:oMath xmlns:m="http://schemas.openxmlformats.org/officeDocument/2006/math">
                    <m:r>
                      <a:rPr lang="en-US" altLang="en-US" sz="2000" b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Open Sans"/>
                      </a:rPr>
                      <m:t> </m:t>
                    </m:r>
                    <m:r>
                      <a:rPr lang="en-US" altLang="en-US" sz="20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Open Sans"/>
                      </a:rPr>
                      <m:t>35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 b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23</m:t>
                    </m:r>
                  </m:oMath>
                </a14:m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’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1,408.</a:t>
                </a:r>
                <a:r>
                  <a:rPr kumimoji="0" lang="en-US" sz="2000" i="0" u="none" strike="noStrike" kern="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endParaRPr kumimoji="0" lang="vi-VN" sz="180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327" y="697256"/>
                <a:ext cx="6898580" cy="960006"/>
              </a:xfrm>
              <a:prstGeom prst="rect">
                <a:avLst/>
              </a:prstGeom>
              <a:blipFill>
                <a:blip r:embed="rId3"/>
                <a:stretch>
                  <a:fillRect l="-973" b="-10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ounded Rectangle 25"/>
          <p:cNvSpPr/>
          <p:nvPr/>
        </p:nvSpPr>
        <p:spPr>
          <a:xfrm>
            <a:off x="296041" y="456745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52326" y="4055450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72980" y="4597881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peech Bubble: Rectangle 2">
                <a:extLst>
                  <a:ext uri="{FF2B5EF4-FFF2-40B4-BE49-F238E27FC236}">
                    <a16:creationId xmlns:a16="http://schemas.microsoft.com/office/drawing/2014/main" id="{E7F163CD-3612-951E-5304-AA9343C19CF5}"/>
                  </a:ext>
                </a:extLst>
              </p:cNvPr>
              <p:cNvSpPr/>
              <p:nvPr/>
            </p:nvSpPr>
            <p:spPr>
              <a:xfrm>
                <a:off x="5016904" y="1761674"/>
                <a:ext cx="2798359" cy="1657955"/>
              </a:xfrm>
              <a:prstGeom prst="wedgeRectCallou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phút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(’)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(”) </a:t>
                </a:r>
                <a:r>
                  <a:rPr 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60’, 1’ = 60’’</a:t>
                </a:r>
              </a:p>
            </p:txBody>
          </p:sp>
        </mc:Choice>
        <mc:Fallback xmlns="">
          <p:sp>
            <p:nvSpPr>
              <p:cNvPr id="3" name="Speech Bubble: Rectangle 2">
                <a:extLst>
                  <a:ext uri="{FF2B5EF4-FFF2-40B4-BE49-F238E27FC236}">
                    <a16:creationId xmlns:a16="http://schemas.microsoft.com/office/drawing/2014/main" id="{E7F163CD-3612-951E-5304-AA9343C19C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6904" y="1761674"/>
                <a:ext cx="2798359" cy="1657955"/>
              </a:xfrm>
              <a:prstGeom prst="wedgeRectCallou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A3BA6F9-2E40-8036-4F58-01BA726C8A03}"/>
                  </a:ext>
                </a:extLst>
              </p:cNvPr>
              <p:cNvSpPr/>
              <p:nvPr/>
            </p:nvSpPr>
            <p:spPr>
              <a:xfrm>
                <a:off x="460098" y="1761674"/>
                <a:ext cx="7991067" cy="8134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Lưu</a:t>
                </a:r>
                <a:r>
                  <a:rPr kumimoji="0" lang="en-US" sz="2000" b="1" i="0" u="none" strike="noStrike" kern="0" cap="none" spc="0" normalizeH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ý: 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cot</a:t>
                </a:r>
                <a14:m>
                  <m:oMath xmlns:m="http://schemas.openxmlformats.org/officeDocument/2006/math">
                    <m:r>
                      <a:rPr lang="en-US" altLang="en-US" sz="2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Open Sans"/>
                      </a:rPr>
                      <m:t> </m:t>
                    </m:r>
                    <m:r>
                      <a:rPr lang="en-US" altLang="en-US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Open Sans"/>
                      </a:rPr>
                      <m:t>35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23</m:t>
                    </m:r>
                  </m:oMath>
                </a14:m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’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  <m:r>
                          <a:rPr lang="en-US" altLang="en-US" sz="24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"/>
                          </a:rPr>
                          <m:t> </m:t>
                        </m:r>
                        <m:r>
                          <a:rPr lang="en-US" alt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"/>
                          </a:rPr>
                          <m:t>35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°</m:t>
                        </m:r>
                        <m:r>
                          <a:rPr lang="en-U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23</m:t>
                        </m:r>
                        <m:r>
                          <m:rPr>
                            <m:nor/>
                          </m:rPr>
                          <a:rPr lang="en-US" altLang="en-US" sz="24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Open Sans"/>
                            <a:cs typeface="Times New Roman" panose="02020603050405020304" pitchFamily="18" charset="0"/>
                          </a:rPr>
                          <m:t>’</m:t>
                        </m:r>
                      </m:den>
                    </m:f>
                  </m:oMath>
                </a14:m>
                <a:r>
                  <a:rPr kumimoji="0" lang="en-US" sz="2000" b="1" i="0" u="none" strike="noStrike" kern="0" cap="none" spc="0" normalizeH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Arial"/>
                    <a:sym typeface="Arial"/>
                  </a:rPr>
                  <a:t>  </a:t>
                </a:r>
                <a:endParaRPr kumimoji="0" lang="vi-V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A3BA6F9-2E40-8036-4F58-01BA726C8A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098" y="1761674"/>
                <a:ext cx="7991067" cy="813492"/>
              </a:xfrm>
              <a:prstGeom prst="rect">
                <a:avLst/>
              </a:prstGeom>
              <a:blipFill>
                <a:blip r:embed="rId5"/>
                <a:stretch>
                  <a:fillRect l="-763" b="-1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1A3E9E81-74A8-D510-EE3C-AB085E2B3E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0089" y="3524041"/>
            <a:ext cx="1246652" cy="12096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6D94987-2A05-F459-BDE9-87472AEADA3B}"/>
                  </a:ext>
                </a:extLst>
              </p:cNvPr>
              <p:cNvSpPr/>
              <p:nvPr/>
            </p:nvSpPr>
            <p:spPr>
              <a:xfrm>
                <a:off x="516383" y="2679578"/>
                <a:ext cx="4384230" cy="23450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accent3">
                        <a:lumMod val="50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Nhận</a:t>
                </a:r>
                <a:r>
                  <a:rPr kumimoji="0" lang="en-US" sz="2000" b="1" i="0" u="none" strike="noStrike" kern="0" cap="none" spc="0" normalizeH="0" noProof="0" dirty="0">
                    <a:ln>
                      <a:noFill/>
                    </a:ln>
                    <a:solidFill>
                      <a:schemeClr val="accent3">
                        <a:lumMod val="50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1" i="0" u="none" strike="noStrike" kern="0" cap="none" spc="0" normalizeH="0" noProof="0" dirty="0" err="1">
                    <a:ln>
                      <a:noFill/>
                    </a:ln>
                    <a:solidFill>
                      <a:schemeClr val="accent3">
                        <a:lumMod val="50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xét</a:t>
                </a:r>
                <a:r>
                  <a:rPr kumimoji="0" lang="en-US" sz="2000" b="1" i="0" u="none" strike="noStrike" kern="0" cap="none" spc="0" normalizeH="0" noProof="0" dirty="0">
                    <a:ln>
                      <a:noFill/>
                    </a:ln>
                    <a:solidFill>
                      <a:schemeClr val="accent3">
                        <a:lumMod val="50000"/>
                      </a:scheme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: </a:t>
                </a:r>
                <a:r>
                  <a:rPr kumimoji="0" lang="en-US" sz="2000" i="0" u="none" strike="noStrike" kern="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Để tính 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cot</a:t>
                </a:r>
                <a14:m>
                  <m:oMath xmlns:m="http://schemas.openxmlformats.org/officeDocument/2006/math">
                    <m:r>
                      <a:rPr lang="en-US" altLang="en-US" sz="2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Open Sans"/>
                      </a:rPr>
                      <m:t> </m:t>
                    </m:r>
                    <m:r>
                      <a:rPr lang="en-US" altLang="en-US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Open Sans"/>
                      </a:rPr>
                      <m:t>35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23</m:t>
                    </m:r>
                  </m:oMath>
                </a14:m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’, ta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có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thể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tính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trực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tiếp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như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trên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,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hoặc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có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thể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tìm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góc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phụ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với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góc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Open Sans"/>
                      </a:rPr>
                      <m:t>35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23</m:t>
                    </m:r>
                  </m:oMath>
                </a14:m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’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là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Open Sans"/>
                      </a:rPr>
                      <m:t>5</m:t>
                    </m:r>
                    <m:r>
                      <a:rPr lang="en-US" altLang="en-US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Open Sans"/>
                      </a:rPr>
                      <m:t>4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7’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rồi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dung MTCT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tính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tan </a:t>
                </a:r>
                <a14:m>
                  <m:oMath xmlns:m="http://schemas.openxmlformats.org/officeDocument/2006/math">
                    <m:r>
                      <a:rPr lang="en-US" altLang="en-US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Open Sans"/>
                      </a:rPr>
                      <m:t>54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7’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và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suy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ra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kết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quả</a:t>
                </a:r>
                <a:r>
                  <a:rPr lang="en-US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. </a:t>
                </a:r>
                <a:endParaRPr kumimoji="0" lang="vi-V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6D94987-2A05-F459-BDE9-87472AEADA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383" y="2679578"/>
                <a:ext cx="4384230" cy="2345001"/>
              </a:xfrm>
              <a:prstGeom prst="rect">
                <a:avLst/>
              </a:prstGeom>
              <a:blipFill>
                <a:blip r:embed="rId7"/>
                <a:stretch>
                  <a:fillRect l="-1530" r="-1391" b="-3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574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 animBg="1"/>
      <p:bldP spid="4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p36"/>
          <p:cNvSpPr txBox="1">
            <a:spLocks noGrp="1"/>
          </p:cNvSpPr>
          <p:nvPr>
            <p:ph type="title"/>
          </p:nvPr>
        </p:nvSpPr>
        <p:spPr>
          <a:xfrm>
            <a:off x="521494" y="864394"/>
            <a:ext cx="8241049" cy="14062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vi-VN" sz="3800" b="1" dirty="0">
                <a:solidFill>
                  <a:schemeClr val="accent3"/>
                </a:solidFill>
                <a:latin typeface="+mj-lt"/>
              </a:rPr>
              <a:t>CHƯƠNG I</a:t>
            </a:r>
            <a:r>
              <a:rPr lang="en-US" sz="3800" b="1" dirty="0">
                <a:solidFill>
                  <a:schemeClr val="accent3"/>
                </a:solidFill>
                <a:latin typeface="+mj-lt"/>
              </a:rPr>
              <a:t>V</a:t>
            </a:r>
            <a:r>
              <a:rPr lang="vi-VN" sz="3800" b="1" dirty="0">
                <a:solidFill>
                  <a:schemeClr val="accent3"/>
                </a:solidFill>
                <a:latin typeface="+mj-lt"/>
              </a:rPr>
              <a:t>. </a:t>
            </a:r>
            <a:r>
              <a:rPr lang="en-US" sz="3800" b="1" dirty="0">
                <a:solidFill>
                  <a:schemeClr val="accent3"/>
                </a:solidFill>
                <a:latin typeface="+mj-lt"/>
              </a:rPr>
              <a:t>HỆ THỨC LƯỢNG TRONG TAM GIÁC VUÔNG</a:t>
            </a:r>
            <a:endParaRPr sz="3800" b="1" dirty="0">
              <a:solidFill>
                <a:schemeClr val="accent3"/>
              </a:solidFill>
              <a:latin typeface="+mj-lt"/>
            </a:endParaRPr>
          </a:p>
        </p:txBody>
      </p:sp>
      <p:pic>
        <p:nvPicPr>
          <p:cNvPr id="1285" name="Google Shape;1285;p36"/>
          <p:cNvPicPr preferRelativeResize="0"/>
          <p:nvPr/>
        </p:nvPicPr>
        <p:blipFill rotWithShape="1">
          <a:blip r:embed="rId3">
            <a:alphaModFix/>
          </a:blip>
          <a:srcRect l="19717" t="14663" b="14670"/>
          <a:stretch/>
        </p:blipFill>
        <p:spPr>
          <a:xfrm>
            <a:off x="7839784" y="3832529"/>
            <a:ext cx="1304216" cy="11931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864533" y="2480750"/>
            <a:ext cx="7325414" cy="1738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800" b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BÀI 11. TỈ SỐ LƯỢNG GIÁC CỦA GÓC NHỌN (4 </a:t>
            </a:r>
            <a:r>
              <a:rPr lang="en-US" sz="3800" b="1" dirty="0" err="1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tiết</a:t>
            </a:r>
            <a:r>
              <a:rPr lang="en-US" sz="3800" b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)</a:t>
            </a:r>
            <a:endParaRPr lang="en-US" sz="38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" name="Google Shape;1250;p33"/>
          <p:cNvSpPr txBox="1"/>
          <p:nvPr/>
        </p:nvSpPr>
        <p:spPr>
          <a:xfrm>
            <a:off x="-147032" y="4429128"/>
            <a:ext cx="2382900" cy="1984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" b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warp dir="in"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588057" y="151051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24000" y="109392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Google Shape;1589;p47"/>
          <p:cNvPicPr preferRelativeResize="0"/>
          <p:nvPr/>
        </p:nvPicPr>
        <p:blipFill rotWithShape="1">
          <a:blip r:embed="rId3">
            <a:alphaModFix/>
          </a:blip>
          <a:srcRect l="21204"/>
          <a:stretch/>
        </p:blipFill>
        <p:spPr>
          <a:xfrm flipH="1">
            <a:off x="-78059" y="3896140"/>
            <a:ext cx="1318462" cy="136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59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38861"/>
            <a:ext cx="1445186" cy="145345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1039232" y="1125215"/>
            <a:ext cx="7065536" cy="96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457200">
              <a:lnSpc>
                <a:spcPct val="150000"/>
              </a:lnSpc>
              <a:buClrTx/>
              <a:defRPr/>
            </a:pP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Sử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dụng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MTCT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tính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tỉ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số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lượng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giác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làm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tròn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kết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quả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đến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chữ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số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thập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phân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thứ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ba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:</a:t>
            </a:r>
            <a:endParaRPr lang="vi-VN" altLang="en-US" sz="2000" dirty="0">
              <a:solidFill>
                <a:srgbClr val="000000"/>
              </a:solidFill>
              <a:latin typeface="Times New Roman" panose="02020603050405020304" pitchFamily="18" charset="0"/>
              <a:ea typeface="Open Sans"/>
              <a:cs typeface="Times New Roman" panose="02020603050405020304" pitchFamily="18" charset="0"/>
            </a:endParaRPr>
          </a:p>
        </p:txBody>
      </p:sp>
      <p:sp>
        <p:nvSpPr>
          <p:cNvPr id="2" name="Round Same Side Corner Rectangle 36">
            <a:extLst>
              <a:ext uri="{FF2B5EF4-FFF2-40B4-BE49-F238E27FC236}">
                <a16:creationId xmlns:a16="http://schemas.microsoft.com/office/drawing/2014/main" id="{C48CB4E5-E6D0-3145-1E9A-B2B2EBFC7A0B}"/>
              </a:ext>
            </a:extLst>
          </p:cNvPr>
          <p:cNvSpPr/>
          <p:nvPr/>
        </p:nvSpPr>
        <p:spPr>
          <a:xfrm flipV="1">
            <a:off x="1249744" y="565173"/>
            <a:ext cx="1645856" cy="438660"/>
          </a:xfrm>
          <a:prstGeom prst="round2SameRect">
            <a:avLst>
              <a:gd name="adj1" fmla="val 31884"/>
              <a:gd name="adj2" fmla="val 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704089-9B86-158B-758E-C08C26EC979B}"/>
              </a:ext>
            </a:extLst>
          </p:cNvPr>
          <p:cNvSpPr txBox="1"/>
          <p:nvPr/>
        </p:nvSpPr>
        <p:spPr>
          <a:xfrm>
            <a:off x="1249744" y="565173"/>
            <a:ext cx="164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026C5B-159E-30AD-379F-A5C8A9EE9DF1}"/>
              </a:ext>
            </a:extLst>
          </p:cNvPr>
          <p:cNvSpPr txBox="1"/>
          <p:nvPr/>
        </p:nvSpPr>
        <p:spPr>
          <a:xfrm>
            <a:off x="1039232" y="2925060"/>
            <a:ext cx="164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1">
                <a:extLst>
                  <a:ext uri="{FF2B5EF4-FFF2-40B4-BE49-F238E27FC236}">
                    <a16:creationId xmlns:a16="http://schemas.microsoft.com/office/drawing/2014/main" id="{0AF86E39-DEA8-3069-761E-C06BCACB48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9239" y="1986667"/>
                <a:ext cx="4111411" cy="498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 defTabSz="457200">
                  <a:lnSpc>
                    <a:spcPct val="150000"/>
                  </a:lnSpc>
                  <a:buClrTx/>
                  <a:defRPr/>
                </a:pP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a) </a:t>
                </a:r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Sin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40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54</m:t>
                    </m:r>
                  </m:oMath>
                </a14:m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’		b) cos </a:t>
                </a:r>
                <a14:m>
                  <m:oMath xmlns:m="http://schemas.openxmlformats.org/officeDocument/2006/math">
                    <m:r>
                      <a:rPr lang="en-US" altLang="en-US" sz="2000" dirty="0" smtClean="0">
                        <a:latin typeface="Cambria Math" panose="02040503050406030204" pitchFamily="18" charset="0"/>
                        <a:ea typeface="Open Sans"/>
                      </a:rPr>
                      <m:t>5</m:t>
                    </m:r>
                    <m:r>
                      <a:rPr lang="en-US" altLang="en-US" sz="2000" b="0" i="0" dirty="0" smtClean="0">
                        <a:latin typeface="Cambria Math" panose="02040503050406030204" pitchFamily="18" charset="0"/>
                        <a:ea typeface="Open Sans"/>
                      </a:rPr>
                      <m:t>2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15</m:t>
                    </m:r>
                  </m:oMath>
                </a14:m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’ </a:t>
                </a:r>
                <a:endParaRPr lang="vi-VN" alt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1">
                <a:extLst>
                  <a:ext uri="{FF2B5EF4-FFF2-40B4-BE49-F238E27FC236}">
                    <a16:creationId xmlns:a16="http://schemas.microsoft.com/office/drawing/2014/main" id="{0AF86E39-DEA8-3069-761E-C06BCACB48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9239" y="1986667"/>
                <a:ext cx="4111411" cy="498663"/>
              </a:xfrm>
              <a:prstGeom prst="rect">
                <a:avLst/>
              </a:prstGeom>
              <a:blipFill>
                <a:blip r:embed="rId5"/>
                <a:stretch>
                  <a:fillRect l="-1632" b="-2073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1">
                <a:extLst>
                  <a:ext uri="{FF2B5EF4-FFF2-40B4-BE49-F238E27FC236}">
                    <a16:creationId xmlns:a16="http://schemas.microsoft.com/office/drawing/2014/main" id="{644B2AE3-B9BB-6625-261E-0DCB9212E2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9238" y="2419430"/>
                <a:ext cx="4111411" cy="498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 defTabSz="457200">
                  <a:lnSpc>
                    <a:spcPct val="150000"/>
                  </a:lnSpc>
                  <a:buClrTx/>
                  <a:defRPr/>
                </a:pP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c) </a:t>
                </a:r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tan </a:t>
                </a:r>
                <a14:m>
                  <m:oMath xmlns:m="http://schemas.openxmlformats.org/officeDocument/2006/math">
                    <m:r>
                      <a:rPr lang="en-US" altLang="en-US" sz="2000" dirty="0">
                        <a:latin typeface="Cambria Math" panose="02040503050406030204" pitchFamily="18" charset="0"/>
                        <a:ea typeface="Open Sans"/>
                      </a:rPr>
                      <m:t>6</m:t>
                    </m:r>
                    <m:r>
                      <a:rPr lang="en-US" altLang="en-US" sz="2000" b="0" i="0" dirty="0" smtClean="0">
                        <a:latin typeface="Cambria Math" panose="02040503050406030204" pitchFamily="18" charset="0"/>
                        <a:ea typeface="Open Sans"/>
                      </a:rPr>
                      <m:t>9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36</m:t>
                    </m:r>
                  </m:oMath>
                </a14:m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’		d) cot </a:t>
                </a:r>
                <a14:m>
                  <m:oMath xmlns:m="http://schemas.openxmlformats.org/officeDocument/2006/math">
                    <m:r>
                      <a:rPr lang="en-US" altLang="en-US" sz="2000" dirty="0">
                        <a:latin typeface="Cambria Math" panose="02040503050406030204" pitchFamily="18" charset="0"/>
                        <a:ea typeface="Open Sans"/>
                      </a:rPr>
                      <m:t>2</m:t>
                    </m:r>
                    <m:r>
                      <a:rPr lang="en-US" altLang="en-US" sz="2000" b="0" i="0" dirty="0" smtClean="0">
                        <a:latin typeface="Cambria Math" panose="02040503050406030204" pitchFamily="18" charset="0"/>
                        <a:ea typeface="Open Sans"/>
                      </a:rPr>
                      <m:t>5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18</m:t>
                    </m:r>
                  </m:oMath>
                </a14:m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’ </a:t>
                </a:r>
                <a:endParaRPr lang="vi-VN" alt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1">
                <a:extLst>
                  <a:ext uri="{FF2B5EF4-FFF2-40B4-BE49-F238E27FC236}">
                    <a16:creationId xmlns:a16="http://schemas.microsoft.com/office/drawing/2014/main" id="{644B2AE3-B9BB-6625-261E-0DCB9212E2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9238" y="2419430"/>
                <a:ext cx="4111411" cy="498663"/>
              </a:xfrm>
              <a:prstGeom prst="rect">
                <a:avLst/>
              </a:prstGeom>
              <a:blipFill>
                <a:blip r:embed="rId6"/>
                <a:stretch>
                  <a:fillRect l="-1632" b="-2073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1">
                <a:extLst>
                  <a:ext uri="{FF2B5EF4-FFF2-40B4-BE49-F238E27FC236}">
                    <a16:creationId xmlns:a16="http://schemas.microsoft.com/office/drawing/2014/main" id="{F9BA3E08-30FE-61FC-91A8-993BB10357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6520" y="3287204"/>
                <a:ext cx="7065536" cy="4242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vi-VN" sz="2000" dirty="0">
                    <a:latin typeface="+mj-lt"/>
                  </a:rPr>
                  <a:t>a)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>
                    <a:latin typeface="+mj-lt"/>
                    <a:ea typeface="Open Sans"/>
                    <a:cs typeface="Times New Roman" panose="02020603050405020304" pitchFamily="18" charset="0"/>
                  </a:rPr>
                  <a:t>s</a:t>
                </a:r>
                <a:r>
                  <a:rPr lang="en-US" altLang="en-US" sz="2000" dirty="0">
                    <a:latin typeface="+mj-lt"/>
                    <a:ea typeface="Open Sans"/>
                    <a:cs typeface="Times New Roman" panose="02020603050405020304" pitchFamily="18" charset="0"/>
                  </a:rPr>
                  <a:t>in 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</a:rPr>
                      <m:t>40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°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54</m:t>
                    </m:r>
                  </m:oMath>
                </a14:m>
                <a:r>
                  <a:rPr lang="en-US" altLang="en-US" sz="2000" dirty="0">
                    <a:latin typeface="+mj-lt"/>
                    <a:ea typeface="Open Sans"/>
                    <a:cs typeface="Times New Roman" panose="02020603050405020304" pitchFamily="18" charset="0"/>
                  </a:rPr>
                  <a:t>’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0,655</m:t>
                    </m:r>
                  </m:oMath>
                </a14:m>
                <a:r>
                  <a:rPr lang="vi-VN" sz="2000" dirty="0">
                    <a:latin typeface="+mj-lt"/>
                  </a:rPr>
                  <a:t>;</a:t>
                </a:r>
                <a:r>
                  <a:rPr lang="en-US" sz="2000" dirty="0">
                    <a:latin typeface="+mj-lt"/>
                  </a:rPr>
                  <a:t>		</a:t>
                </a:r>
                <a:r>
                  <a:rPr lang="vi-VN" sz="2000" dirty="0">
                    <a:latin typeface="+mj-lt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>
                        <a:latin typeface="+mj-lt"/>
                      </a:rPr>
                      <m:t>cos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5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0,612</m:t>
                    </m:r>
                  </m:oMath>
                </a14:m>
                <a:r>
                  <a:rPr lang="vi-VN" sz="2000" dirty="0">
                    <a:latin typeface="+mj-lt"/>
                  </a:rPr>
                  <a:t>;</a:t>
                </a:r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Rectangle 1">
                <a:extLst>
                  <a:ext uri="{FF2B5EF4-FFF2-40B4-BE49-F238E27FC236}">
                    <a16:creationId xmlns:a16="http://schemas.microsoft.com/office/drawing/2014/main" id="{F9BA3E08-30FE-61FC-91A8-993BB10357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6520" y="3287204"/>
                <a:ext cx="7065536" cy="424219"/>
              </a:xfrm>
              <a:prstGeom prst="rect">
                <a:avLst/>
              </a:prstGeom>
              <a:blipFill>
                <a:blip r:embed="rId7"/>
                <a:stretch>
                  <a:fillRect l="-949" t="-1429" b="-2571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1">
                <a:extLst>
                  <a:ext uri="{FF2B5EF4-FFF2-40B4-BE49-F238E27FC236}">
                    <a16:creationId xmlns:a16="http://schemas.microsoft.com/office/drawing/2014/main" id="{645F57FE-A180-C822-C611-6943A1415C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7373" y="3729367"/>
                <a:ext cx="6782191" cy="4242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vi-VN" sz="2000" dirty="0">
                    <a:latin typeface="+mj-lt"/>
                  </a:rPr>
                  <a:t>c)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>
                        <a:latin typeface="+mj-lt"/>
                      </a:rPr>
                      <m:t>tan</m:t>
                    </m:r>
                    <m:r>
                      <m:rPr>
                        <m:nor/>
                      </m:rPr>
                      <a:rPr lang="en-US" sz="2000" b="0" i="0" smtClean="0">
                        <a:latin typeface="+mj-lt"/>
                      </a:rPr>
                      <m:t> 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6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9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6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2,689</m:t>
                    </m:r>
                  </m:oMath>
                </a14:m>
                <a:r>
                  <a:rPr lang="vi-VN" sz="2000" dirty="0">
                    <a:latin typeface="+mj-lt"/>
                  </a:rPr>
                  <a:t>;</a:t>
                </a:r>
                <a:r>
                  <a:rPr lang="en-US" sz="2000" dirty="0">
                    <a:latin typeface="+mj-lt"/>
                  </a:rPr>
                  <a:t>		</a:t>
                </a:r>
                <a:r>
                  <a:rPr lang="vi-VN" sz="2000" dirty="0">
                    <a:latin typeface="+mj-lt"/>
                  </a:rPr>
                  <a:t>d)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>
                        <a:latin typeface="+mj-lt"/>
                      </a:rPr>
                      <m:t>cot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8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m:rPr>
                        <m:nor/>
                      </m:rPr>
                      <a:rPr lang="en-US"/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2,116</m:t>
                    </m:r>
                  </m:oMath>
                </a14:m>
                <a:r>
                  <a:rPr lang="vi-VN" sz="2000" dirty="0">
                    <a:latin typeface="+mj-lt"/>
                  </a:rPr>
                  <a:t>.</a:t>
                </a:r>
                <a:endParaRPr lang="vi-VN" altLang="en-US" sz="2000" dirty="0">
                  <a:solidFill>
                    <a:srgbClr val="000000"/>
                  </a:solidFill>
                  <a:latin typeface="+mj-lt"/>
                  <a:ea typeface="Open Sans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1">
                <a:extLst>
                  <a:ext uri="{FF2B5EF4-FFF2-40B4-BE49-F238E27FC236}">
                    <a16:creationId xmlns:a16="http://schemas.microsoft.com/office/drawing/2014/main" id="{645F57FE-A180-C822-C611-6943A1415C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7373" y="3729367"/>
                <a:ext cx="6782191" cy="424219"/>
              </a:xfrm>
              <a:prstGeom prst="rect">
                <a:avLst/>
              </a:prstGeom>
              <a:blipFill>
                <a:blip r:embed="rId8"/>
                <a:stretch>
                  <a:fillRect l="-898" t="-1449" b="-2608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110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3" grpId="0"/>
      <p:bldP spid="4" grpId="0"/>
      <p:bldP spid="5" grpId="0"/>
      <p:bldP spid="6" grpId="0"/>
      <p:bldP spid="8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588057" y="151051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24000" y="109392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1" name="Google Shape;159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8861"/>
            <a:ext cx="1445186" cy="145345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"/>
              <p:cNvSpPr>
                <a:spLocks noChangeArrowheads="1"/>
              </p:cNvSpPr>
              <p:nvPr/>
            </p:nvSpPr>
            <p:spPr bwMode="auto">
              <a:xfrm>
                <a:off x="1077388" y="418365"/>
                <a:ext cx="6945043" cy="9603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 defTabSz="457200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   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Dùng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MTCT,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phút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Sin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en-US" sz="2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  <m:t>α</m:t>
                        </m:r>
                      </m:e>
                      <m:sub>
                        <m:r>
                          <a:rPr lang="en-US" alt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= 0,3214, cos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  <m:t>α</m:t>
                        </m:r>
                      </m:e>
                      <m:sub>
                        <m:r>
                          <a:rPr lang="en-US" alt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= 0,4321, tan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  <m:t>α</m:t>
                        </m:r>
                      </m:e>
                      <m:sub>
                        <m:r>
                          <a:rPr lang="en-US" alt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= 1,2742 </a:t>
                </a:r>
                <a:r>
                  <a:rPr lang="en-US" altLang="en-US" sz="2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và</a:t>
                </a: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cot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  <m:t>α</m:t>
                        </m:r>
                      </m:e>
                      <m:sub>
                        <m:r>
                          <a:rPr lang="en-US" alt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= 1,5384.</a:t>
                </a:r>
                <a:endParaRPr lang="vi-VN" alt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7388" y="418365"/>
                <a:ext cx="6945043" cy="960328"/>
              </a:xfrm>
              <a:prstGeom prst="rect">
                <a:avLst/>
              </a:prstGeom>
              <a:blipFill>
                <a:blip r:embed="rId4"/>
                <a:stretch>
                  <a:fillRect l="-966" r="-878" b="-1082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ound Same Side Corner Rectangle 36">
            <a:extLst>
              <a:ext uri="{FF2B5EF4-FFF2-40B4-BE49-F238E27FC236}">
                <a16:creationId xmlns:a16="http://schemas.microsoft.com/office/drawing/2014/main" id="{C48CB4E5-E6D0-3145-1E9A-B2B2EBFC7A0B}"/>
              </a:ext>
            </a:extLst>
          </p:cNvPr>
          <p:cNvSpPr/>
          <p:nvPr/>
        </p:nvSpPr>
        <p:spPr>
          <a:xfrm flipV="1">
            <a:off x="1249744" y="565173"/>
            <a:ext cx="979105" cy="438660"/>
          </a:xfrm>
          <a:prstGeom prst="round2SameRect">
            <a:avLst>
              <a:gd name="adj1" fmla="val 31884"/>
              <a:gd name="adj2" fmla="val 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704089-9B86-158B-758E-C08C26EC979B}"/>
              </a:ext>
            </a:extLst>
          </p:cNvPr>
          <p:cNvSpPr txBox="1"/>
          <p:nvPr/>
        </p:nvSpPr>
        <p:spPr>
          <a:xfrm>
            <a:off x="1249745" y="565173"/>
            <a:ext cx="979105" cy="40011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026C5B-159E-30AD-379F-A5C8A9EE9DF1}"/>
              </a:ext>
            </a:extLst>
          </p:cNvPr>
          <p:cNvSpPr txBox="1"/>
          <p:nvPr/>
        </p:nvSpPr>
        <p:spPr>
          <a:xfrm>
            <a:off x="1214023" y="1292257"/>
            <a:ext cx="164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F1E1D805-E5E4-6396-C59C-4329AEB6F18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34992502"/>
                  </p:ext>
                </p:extLst>
              </p:nvPr>
            </p:nvGraphicFramePr>
            <p:xfrm>
              <a:off x="159599" y="1755134"/>
              <a:ext cx="8829675" cy="2339840"/>
            </p:xfrm>
            <a:graphic>
              <a:graphicData uri="http://schemas.openxmlformats.org/drawingml/2006/table">
                <a:tbl>
                  <a:tblPr firstRow="1" bandRow="1">
                    <a:tableStyleId>{141014DA-D8E1-4862-B8B8-64587071ED91}</a:tableStyleId>
                  </a:tblPr>
                  <a:tblGrid>
                    <a:gridCol w="1297628">
                      <a:extLst>
                        <a:ext uri="{9D8B030D-6E8A-4147-A177-3AD203B41FA5}">
                          <a16:colId xmlns:a16="http://schemas.microsoft.com/office/drawing/2014/main" val="1598809103"/>
                        </a:ext>
                      </a:extLst>
                    </a:gridCol>
                    <a:gridCol w="5167465">
                      <a:extLst>
                        <a:ext uri="{9D8B030D-6E8A-4147-A177-3AD203B41FA5}">
                          <a16:colId xmlns:a16="http://schemas.microsoft.com/office/drawing/2014/main" val="2274953688"/>
                        </a:ext>
                      </a:extLst>
                    </a:gridCol>
                    <a:gridCol w="1104844">
                      <a:extLst>
                        <a:ext uri="{9D8B030D-6E8A-4147-A177-3AD203B41FA5}">
                          <a16:colId xmlns:a16="http://schemas.microsoft.com/office/drawing/2014/main" val="3473693870"/>
                        </a:ext>
                      </a:extLst>
                    </a:gridCol>
                    <a:gridCol w="1259738">
                      <a:extLst>
                        <a:ext uri="{9D8B030D-6E8A-4147-A177-3AD203B41FA5}">
                          <a16:colId xmlns:a16="http://schemas.microsoft.com/office/drawing/2014/main" val="2689010278"/>
                        </a:ext>
                      </a:extLst>
                    </a:gridCol>
                  </a:tblGrid>
                  <a:tr h="41179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Biết</a:t>
                          </a:r>
                          <a:endParaRPr 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Bấm</a:t>
                          </a:r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phím</a:t>
                          </a:r>
                          <a:endParaRPr 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Kết</a:t>
                          </a:r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quả</a:t>
                          </a:r>
                          <a:endParaRPr 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Bầm</a:t>
                          </a:r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tiếp</a:t>
                          </a:r>
                          <a:endParaRPr 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03576026"/>
                      </a:ext>
                    </a:extLst>
                  </a:tr>
                  <a:tr h="436293">
                    <a:tc>
                      <a:txBody>
                        <a:bodyPr/>
                        <a:lstStyle/>
                        <a:p>
                          <a:r>
                            <a:rPr lang="en-US" altLang="en-US" sz="1400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Open Sans"/>
                              <a:cs typeface="Times New Roman" panose="02020603050405020304" pitchFamily="18" charset="0"/>
                            </a:rPr>
                            <a:t>Sin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en-US" sz="14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Open Sans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en-US" sz="14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Open Sans"/>
                                      <a:cs typeface="Times New Roman" panose="02020603050405020304" pitchFamily="18" charset="0"/>
                                    </a:rPr>
                                    <m:t>α</m:t>
                                  </m:r>
                                </m:e>
                                <m:sub>
                                  <m:r>
                                    <a:rPr lang="en-US" alt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Open Sans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en-US" sz="1400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Open Sans"/>
                              <a:cs typeface="Times New Roman" panose="02020603050405020304" pitchFamily="18" charset="0"/>
                            </a:rPr>
                            <a:t>= 0,3214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02191123"/>
                      </a:ext>
                    </a:extLst>
                  </a:tr>
                  <a:tr h="485775">
                    <a:tc>
                      <a:txBody>
                        <a:bodyPr/>
                        <a:lstStyle/>
                        <a:p>
                          <a:r>
                            <a:rPr lang="en-US" altLang="en-US" sz="1400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Open Sans"/>
                              <a:cs typeface="Times New Roman" panose="02020603050405020304" pitchFamily="18" charset="0"/>
                            </a:rPr>
                            <a:t>cos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Open Sans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Open Sans"/>
                                      <a:cs typeface="Times New Roman" panose="02020603050405020304" pitchFamily="18" charset="0"/>
                                    </a:rPr>
                                    <m:t>α</m:t>
                                  </m:r>
                                </m:e>
                                <m:sub>
                                  <m:r>
                                    <a:rPr lang="en-US" alt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Open Sans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en-US" sz="1400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Open Sans"/>
                              <a:cs typeface="Times New Roman" panose="02020603050405020304" pitchFamily="18" charset="0"/>
                            </a:rPr>
                            <a:t>= 0,4321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33329419"/>
                      </a:ext>
                    </a:extLst>
                  </a:tr>
                  <a:tr h="487819">
                    <a:tc>
                      <a:txBody>
                        <a:bodyPr/>
                        <a:lstStyle/>
                        <a:p>
                          <a:r>
                            <a:rPr lang="en-US" altLang="en-US" sz="1400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Open Sans"/>
                              <a:cs typeface="Times New Roman" panose="02020603050405020304" pitchFamily="18" charset="0"/>
                            </a:rPr>
                            <a:t>tan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Open Sans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Open Sans"/>
                                      <a:cs typeface="Times New Roman" panose="02020603050405020304" pitchFamily="18" charset="0"/>
                                    </a:rPr>
                                    <m:t>α</m:t>
                                  </m:r>
                                </m:e>
                                <m:sub>
                                  <m:r>
                                    <a:rPr lang="en-US" alt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Open Sans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en-US" sz="1400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Open Sans"/>
                              <a:cs typeface="Times New Roman" panose="02020603050405020304" pitchFamily="18" charset="0"/>
                            </a:rPr>
                            <a:t>= 1,2742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91687552"/>
                      </a:ext>
                    </a:extLst>
                  </a:tr>
                  <a:tr h="411793">
                    <a:tc>
                      <a:txBody>
                        <a:bodyPr/>
                        <a:lstStyle/>
                        <a:p>
                          <a:r>
                            <a:rPr lang="en-US" altLang="en-US" sz="1400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Open Sans"/>
                              <a:cs typeface="Times New Roman" panose="02020603050405020304" pitchFamily="18" charset="0"/>
                            </a:rPr>
                            <a:t>cot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Open Sans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Open Sans"/>
                                      <a:cs typeface="Times New Roman" panose="02020603050405020304" pitchFamily="18" charset="0"/>
                                    </a:rPr>
                                    <m:t>α</m:t>
                                  </m:r>
                                </m:e>
                                <m:sub>
                                  <m:r>
                                    <a:rPr lang="en-US" alt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Open Sans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en-US" sz="1400" dirty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ea typeface="Open Sans"/>
                              <a:cs typeface="Times New Roman" panose="02020603050405020304" pitchFamily="18" charset="0"/>
                            </a:rPr>
                            <a:t>= 1,5384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319552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F1E1D805-E5E4-6396-C59C-4329AEB6F18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34992502"/>
                  </p:ext>
                </p:extLst>
              </p:nvPr>
            </p:nvGraphicFramePr>
            <p:xfrm>
              <a:off x="159599" y="1755134"/>
              <a:ext cx="8829675" cy="2339840"/>
            </p:xfrm>
            <a:graphic>
              <a:graphicData uri="http://schemas.openxmlformats.org/drawingml/2006/table">
                <a:tbl>
                  <a:tblPr firstRow="1" bandRow="1">
                    <a:tableStyleId>{141014DA-D8E1-4862-B8B8-64587071ED91}</a:tableStyleId>
                  </a:tblPr>
                  <a:tblGrid>
                    <a:gridCol w="1297628">
                      <a:extLst>
                        <a:ext uri="{9D8B030D-6E8A-4147-A177-3AD203B41FA5}">
                          <a16:colId xmlns:a16="http://schemas.microsoft.com/office/drawing/2014/main" val="1598809103"/>
                        </a:ext>
                      </a:extLst>
                    </a:gridCol>
                    <a:gridCol w="5167465">
                      <a:extLst>
                        <a:ext uri="{9D8B030D-6E8A-4147-A177-3AD203B41FA5}">
                          <a16:colId xmlns:a16="http://schemas.microsoft.com/office/drawing/2014/main" val="2274953688"/>
                        </a:ext>
                      </a:extLst>
                    </a:gridCol>
                    <a:gridCol w="1104844">
                      <a:extLst>
                        <a:ext uri="{9D8B030D-6E8A-4147-A177-3AD203B41FA5}">
                          <a16:colId xmlns:a16="http://schemas.microsoft.com/office/drawing/2014/main" val="3473693870"/>
                        </a:ext>
                      </a:extLst>
                    </a:gridCol>
                    <a:gridCol w="1259738">
                      <a:extLst>
                        <a:ext uri="{9D8B030D-6E8A-4147-A177-3AD203B41FA5}">
                          <a16:colId xmlns:a16="http://schemas.microsoft.com/office/drawing/2014/main" val="2689010278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Biết</a:t>
                          </a:r>
                          <a:endParaRPr 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Bấm</a:t>
                          </a:r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phím</a:t>
                          </a:r>
                          <a:endParaRPr 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Kết</a:t>
                          </a:r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quả</a:t>
                          </a:r>
                          <a:endParaRPr 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Bầm</a:t>
                          </a:r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tiếp</a:t>
                          </a:r>
                          <a:endParaRPr 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03576026"/>
                      </a:ext>
                    </a:extLst>
                  </a:tr>
                  <a:tr h="43629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469" t="-119444" r="-581221" b="-3194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02191123"/>
                      </a:ext>
                    </a:extLst>
                  </a:tr>
                  <a:tr h="48577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469" t="-197500" r="-581221" b="-18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33329419"/>
                      </a:ext>
                    </a:extLst>
                  </a:tr>
                  <a:tr h="48781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469" t="-297500" r="-581221" b="-8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91687552"/>
                      </a:ext>
                    </a:extLst>
                  </a:tr>
                  <a:tr h="41179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469" t="-467647" r="-581221" b="-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319552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5CF6399-35A5-DD85-D0BA-602DDCC32BFC}"/>
              </a:ext>
            </a:extLst>
          </p:cNvPr>
          <p:cNvSpPr/>
          <p:nvPr/>
        </p:nvSpPr>
        <p:spPr>
          <a:xfrm>
            <a:off x="1472230" y="2314633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600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SHIFT</a:t>
            </a:r>
            <a:endParaRPr lang="en-US" sz="6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2A271535-3BA9-D2E7-3730-22EB19CE3AC6}"/>
                  </a:ext>
                </a:extLst>
              </p:cNvPr>
              <p:cNvSpPr/>
              <p:nvPr/>
            </p:nvSpPr>
            <p:spPr>
              <a:xfrm>
                <a:off x="8588057" y="1823276"/>
                <a:ext cx="428625" cy="301342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’’’</a:t>
                </a:r>
              </a:p>
            </p:txBody>
          </p:sp>
        </mc:Choice>
        <mc:Fallback xmlns=""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2A271535-3BA9-D2E7-3730-22EB19CE3A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8057" y="1823276"/>
                <a:ext cx="428625" cy="301342"/>
              </a:xfrm>
              <a:prstGeom prst="roundRect">
                <a:avLst/>
              </a:prstGeom>
              <a:blipFill>
                <a:blip r:embed="rId6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28ACDA8-7E91-B9A9-996B-4112EC10B62E}"/>
              </a:ext>
            </a:extLst>
          </p:cNvPr>
          <p:cNvSpPr/>
          <p:nvPr/>
        </p:nvSpPr>
        <p:spPr>
          <a:xfrm>
            <a:off x="1978818" y="2314632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sin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4524DD7-1489-569F-AEF3-2A866E17F968}"/>
              </a:ext>
            </a:extLst>
          </p:cNvPr>
          <p:cNvSpPr/>
          <p:nvPr/>
        </p:nvSpPr>
        <p:spPr>
          <a:xfrm>
            <a:off x="2492550" y="2314632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0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4C2EB8A-A583-9E9D-51D7-1B7FA3DC0B70}"/>
              </a:ext>
            </a:extLst>
          </p:cNvPr>
          <p:cNvSpPr/>
          <p:nvPr/>
        </p:nvSpPr>
        <p:spPr>
          <a:xfrm>
            <a:off x="2999138" y="2309575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52945C4-DE14-9F8D-EE59-C01174A1A952}"/>
              </a:ext>
            </a:extLst>
          </p:cNvPr>
          <p:cNvSpPr/>
          <p:nvPr/>
        </p:nvSpPr>
        <p:spPr>
          <a:xfrm>
            <a:off x="3505726" y="2309575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82F9AB1-9FBA-949C-3872-D5F8DB140A4A}"/>
              </a:ext>
            </a:extLst>
          </p:cNvPr>
          <p:cNvSpPr/>
          <p:nvPr/>
        </p:nvSpPr>
        <p:spPr>
          <a:xfrm>
            <a:off x="4016979" y="2309574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4F42489-4A9D-8CC6-E90B-89F74D4DC866}"/>
              </a:ext>
            </a:extLst>
          </p:cNvPr>
          <p:cNvSpPr/>
          <p:nvPr/>
        </p:nvSpPr>
        <p:spPr>
          <a:xfrm>
            <a:off x="4518902" y="2309574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C99AB85-4315-F69C-FDB7-587215173504}"/>
              </a:ext>
            </a:extLst>
          </p:cNvPr>
          <p:cNvSpPr/>
          <p:nvPr/>
        </p:nvSpPr>
        <p:spPr>
          <a:xfrm>
            <a:off x="5020840" y="2309573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4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6709980-C324-7EFD-EAC7-5C67DF7367B1}"/>
              </a:ext>
            </a:extLst>
          </p:cNvPr>
          <p:cNvSpPr/>
          <p:nvPr/>
        </p:nvSpPr>
        <p:spPr>
          <a:xfrm>
            <a:off x="5529266" y="2309573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=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6" name="Rectangle 1">
            <a:extLst>
              <a:ext uri="{FF2B5EF4-FFF2-40B4-BE49-F238E27FC236}">
                <a16:creationId xmlns:a16="http://schemas.microsoft.com/office/drawing/2014/main" id="{B6542514-0256-AFAC-A990-EEF185E82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5964" y="2366127"/>
            <a:ext cx="116440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18,74761209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1">
                <a:extLst>
                  <a:ext uri="{FF2B5EF4-FFF2-40B4-BE49-F238E27FC236}">
                    <a16:creationId xmlns:a16="http://schemas.microsoft.com/office/drawing/2014/main" id="{560F6326-4B28-FFD7-1672-06F0E454D2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73197" y="2337849"/>
                <a:ext cx="1164406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18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44’51,4’’</a:t>
                </a:r>
              </a:p>
            </p:txBody>
          </p:sp>
        </mc:Choice>
        <mc:Fallback xmlns="">
          <p:sp>
            <p:nvSpPr>
              <p:cNvPr id="67" name="Rectangle 1">
                <a:extLst>
                  <a:ext uri="{FF2B5EF4-FFF2-40B4-BE49-F238E27FC236}">
                    <a16:creationId xmlns:a16="http://schemas.microsoft.com/office/drawing/2014/main" id="{560F6326-4B28-FFD7-1672-06F0E454D2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73197" y="2337849"/>
                <a:ext cx="1164406" cy="307777"/>
              </a:xfrm>
              <a:prstGeom prst="rect">
                <a:avLst/>
              </a:prstGeom>
              <a:blipFill>
                <a:blip r:embed="rId7"/>
                <a:stretch>
                  <a:fillRect l="-1571" t="-4000" b="-20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89BD21BE-B115-A8B8-BEAB-70285E5F8569}"/>
              </a:ext>
            </a:extLst>
          </p:cNvPr>
          <p:cNvSpPr/>
          <p:nvPr/>
        </p:nvSpPr>
        <p:spPr>
          <a:xfrm>
            <a:off x="1472230" y="2798786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600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SHIFT</a:t>
            </a:r>
            <a:endParaRPr lang="en-US" sz="600" b="1" dirty="0">
              <a:solidFill>
                <a:schemeClr val="tx1"/>
              </a:solidFill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F3E3E3CB-21C7-E4CB-68BD-BA689E997B7E}"/>
              </a:ext>
            </a:extLst>
          </p:cNvPr>
          <p:cNvSpPr/>
          <p:nvPr/>
        </p:nvSpPr>
        <p:spPr>
          <a:xfrm>
            <a:off x="1978818" y="2798785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cos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A33F61CB-CB98-F5F9-003F-8A36E14C2F11}"/>
              </a:ext>
            </a:extLst>
          </p:cNvPr>
          <p:cNvSpPr/>
          <p:nvPr/>
        </p:nvSpPr>
        <p:spPr>
          <a:xfrm>
            <a:off x="2492550" y="2798785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0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068CEA4E-55A0-1AFE-EAC1-6020EB20FA62}"/>
              </a:ext>
            </a:extLst>
          </p:cNvPr>
          <p:cNvSpPr/>
          <p:nvPr/>
        </p:nvSpPr>
        <p:spPr>
          <a:xfrm>
            <a:off x="2999138" y="2793728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7965504A-61C4-1FC3-5174-EA2FF0C9EC46}"/>
              </a:ext>
            </a:extLst>
          </p:cNvPr>
          <p:cNvSpPr/>
          <p:nvPr/>
        </p:nvSpPr>
        <p:spPr>
          <a:xfrm>
            <a:off x="3505726" y="2793728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4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F56B74CF-7A06-0880-BB75-382FA9CCBBA9}"/>
              </a:ext>
            </a:extLst>
          </p:cNvPr>
          <p:cNvSpPr/>
          <p:nvPr/>
        </p:nvSpPr>
        <p:spPr>
          <a:xfrm>
            <a:off x="4016979" y="2793727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682BB70D-633A-C7D4-B1CF-9B654F049ACA}"/>
              </a:ext>
            </a:extLst>
          </p:cNvPr>
          <p:cNvSpPr/>
          <p:nvPr/>
        </p:nvSpPr>
        <p:spPr>
          <a:xfrm>
            <a:off x="4518902" y="2793727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70937308-70E6-B044-5154-FD231E398C58}"/>
              </a:ext>
            </a:extLst>
          </p:cNvPr>
          <p:cNvSpPr/>
          <p:nvPr/>
        </p:nvSpPr>
        <p:spPr>
          <a:xfrm>
            <a:off x="5020840" y="2793726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1379FD7E-3CB4-DFDF-0BA0-5EB4ABA09977}"/>
              </a:ext>
            </a:extLst>
          </p:cNvPr>
          <p:cNvSpPr/>
          <p:nvPr/>
        </p:nvSpPr>
        <p:spPr>
          <a:xfrm>
            <a:off x="5529266" y="2793726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=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8" name="Rectangle 1">
            <a:extLst>
              <a:ext uri="{FF2B5EF4-FFF2-40B4-BE49-F238E27FC236}">
                <a16:creationId xmlns:a16="http://schemas.microsoft.com/office/drawing/2014/main" id="{C50A5DC2-DFC8-8A90-1FFF-CE25D9D421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4857" y="2789023"/>
            <a:ext cx="116440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64,39909458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tangle 1">
                <a:extLst>
                  <a:ext uri="{FF2B5EF4-FFF2-40B4-BE49-F238E27FC236}">
                    <a16:creationId xmlns:a16="http://schemas.microsoft.com/office/drawing/2014/main" id="{3E88C5DF-593B-2D76-E3E0-1F3D50BF3D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9328" y="2782406"/>
                <a:ext cx="1243485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64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23’56,74’’</a:t>
                </a:r>
              </a:p>
            </p:txBody>
          </p:sp>
        </mc:Choice>
        <mc:Fallback xmlns="">
          <p:sp>
            <p:nvSpPr>
              <p:cNvPr id="79" name="Rectangle 1">
                <a:extLst>
                  <a:ext uri="{FF2B5EF4-FFF2-40B4-BE49-F238E27FC236}">
                    <a16:creationId xmlns:a16="http://schemas.microsoft.com/office/drawing/2014/main" id="{3E88C5DF-593B-2D76-E3E0-1F3D50BF3D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09328" y="2782406"/>
                <a:ext cx="1243485" cy="307777"/>
              </a:xfrm>
              <a:prstGeom prst="rect">
                <a:avLst/>
              </a:prstGeom>
              <a:blipFill>
                <a:blip r:embed="rId8"/>
                <a:stretch>
                  <a:fillRect l="-1471" t="-1961" b="-1960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C707B4FC-9D8B-B777-C204-5D4C7390FE69}"/>
              </a:ext>
            </a:extLst>
          </p:cNvPr>
          <p:cNvSpPr/>
          <p:nvPr/>
        </p:nvSpPr>
        <p:spPr>
          <a:xfrm>
            <a:off x="1479067" y="3274952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600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SHIFT</a:t>
            </a:r>
            <a:endParaRPr lang="en-US" sz="600" b="1" dirty="0">
              <a:solidFill>
                <a:schemeClr val="tx1"/>
              </a:solidFill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311B7AC8-FCAB-526F-7331-6454FC2B8CB8}"/>
              </a:ext>
            </a:extLst>
          </p:cNvPr>
          <p:cNvSpPr/>
          <p:nvPr/>
        </p:nvSpPr>
        <p:spPr>
          <a:xfrm>
            <a:off x="1985655" y="3274951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tan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BD1299CD-0510-77AF-D43D-4C9C4A06D5FB}"/>
              </a:ext>
            </a:extLst>
          </p:cNvPr>
          <p:cNvSpPr/>
          <p:nvPr/>
        </p:nvSpPr>
        <p:spPr>
          <a:xfrm>
            <a:off x="2499387" y="3274951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F2A0863F-B6F8-C879-CB48-9EB391634C9B}"/>
              </a:ext>
            </a:extLst>
          </p:cNvPr>
          <p:cNvSpPr/>
          <p:nvPr/>
        </p:nvSpPr>
        <p:spPr>
          <a:xfrm>
            <a:off x="3005975" y="3269894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8E75CC43-416B-F181-A836-4431DD3282C1}"/>
              </a:ext>
            </a:extLst>
          </p:cNvPr>
          <p:cNvSpPr/>
          <p:nvPr/>
        </p:nvSpPr>
        <p:spPr>
          <a:xfrm>
            <a:off x="3512563" y="3269894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38BEDB9D-942C-471B-DEE1-74EE965E769E}"/>
              </a:ext>
            </a:extLst>
          </p:cNvPr>
          <p:cNvSpPr/>
          <p:nvPr/>
        </p:nvSpPr>
        <p:spPr>
          <a:xfrm>
            <a:off x="4023816" y="3269893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7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14636AAE-FD84-5BC3-50C0-DDBA55B3B6C8}"/>
              </a:ext>
            </a:extLst>
          </p:cNvPr>
          <p:cNvSpPr/>
          <p:nvPr/>
        </p:nvSpPr>
        <p:spPr>
          <a:xfrm>
            <a:off x="4525739" y="3269893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4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D845D5C2-003A-CCCC-CEAD-EFFC75241F42}"/>
              </a:ext>
            </a:extLst>
          </p:cNvPr>
          <p:cNvSpPr/>
          <p:nvPr/>
        </p:nvSpPr>
        <p:spPr>
          <a:xfrm>
            <a:off x="5027677" y="3262748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5A2E06F0-7EE9-4F1B-BA00-A32C42363E2C}"/>
              </a:ext>
            </a:extLst>
          </p:cNvPr>
          <p:cNvSpPr/>
          <p:nvPr/>
        </p:nvSpPr>
        <p:spPr>
          <a:xfrm>
            <a:off x="5536103" y="3262748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=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9" name="Rectangle 1">
            <a:extLst>
              <a:ext uri="{FF2B5EF4-FFF2-40B4-BE49-F238E27FC236}">
                <a16:creationId xmlns:a16="http://schemas.microsoft.com/office/drawing/2014/main" id="{AF55BB51-0895-C61E-4DD0-8D3D18CC7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6783" y="3282366"/>
            <a:ext cx="116440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51,87495892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ctangle 1">
                <a:extLst>
                  <a:ext uri="{FF2B5EF4-FFF2-40B4-BE49-F238E27FC236}">
                    <a16:creationId xmlns:a16="http://schemas.microsoft.com/office/drawing/2014/main" id="{0CBDA42E-D2D5-3EC1-F44B-9A20AD986A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2613" y="3282366"/>
                <a:ext cx="1274016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51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52’29,85’’</a:t>
                </a:r>
              </a:p>
            </p:txBody>
          </p:sp>
        </mc:Choice>
        <mc:Fallback xmlns="">
          <p:sp>
            <p:nvSpPr>
              <p:cNvPr id="90" name="Rectangle 1">
                <a:extLst>
                  <a:ext uri="{FF2B5EF4-FFF2-40B4-BE49-F238E27FC236}">
                    <a16:creationId xmlns:a16="http://schemas.microsoft.com/office/drawing/2014/main" id="{0CBDA42E-D2D5-3EC1-F44B-9A20AD986A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02613" y="3282366"/>
                <a:ext cx="1274016" cy="307777"/>
              </a:xfrm>
              <a:prstGeom prst="rect">
                <a:avLst/>
              </a:prstGeom>
              <a:blipFill>
                <a:blip r:embed="rId9"/>
                <a:stretch>
                  <a:fillRect l="-1435" t="-1961" b="-1960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4997EEFF-8EFF-2E86-9E1A-B0B3A0C06FC3}"/>
              </a:ext>
            </a:extLst>
          </p:cNvPr>
          <p:cNvSpPr/>
          <p:nvPr/>
        </p:nvSpPr>
        <p:spPr>
          <a:xfrm>
            <a:off x="1507336" y="3730116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600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SHIFT</a:t>
            </a:r>
            <a:endParaRPr lang="en-US" sz="600" b="1" dirty="0">
              <a:solidFill>
                <a:schemeClr val="tx1"/>
              </a:solidFill>
            </a:endParaRP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C8CAD296-44DA-472C-B8A3-3C79D60CB976}"/>
              </a:ext>
            </a:extLst>
          </p:cNvPr>
          <p:cNvSpPr/>
          <p:nvPr/>
        </p:nvSpPr>
        <p:spPr>
          <a:xfrm>
            <a:off x="2013924" y="3730115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tan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6B22C8AA-961F-B444-9DAF-EA4AFD896F87}"/>
              </a:ext>
            </a:extLst>
          </p:cNvPr>
          <p:cNvSpPr/>
          <p:nvPr/>
        </p:nvSpPr>
        <p:spPr>
          <a:xfrm>
            <a:off x="2527656" y="3730115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2B58DD2B-6AF4-33CB-69E8-A4F0EF19C2CD}"/>
              </a:ext>
            </a:extLst>
          </p:cNvPr>
          <p:cNvSpPr/>
          <p:nvPr/>
        </p:nvSpPr>
        <p:spPr>
          <a:xfrm>
            <a:off x="3034244" y="3725058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CB250678-579F-8527-89A1-689E933A165C}"/>
              </a:ext>
            </a:extLst>
          </p:cNvPr>
          <p:cNvSpPr/>
          <p:nvPr/>
        </p:nvSpPr>
        <p:spPr>
          <a:xfrm>
            <a:off x="3540832" y="3725058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5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CAB3B30-B3A5-5794-560E-1E864C00D0EB}"/>
              </a:ext>
            </a:extLst>
          </p:cNvPr>
          <p:cNvSpPr/>
          <p:nvPr/>
        </p:nvSpPr>
        <p:spPr>
          <a:xfrm>
            <a:off x="4052085" y="3725057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8EF64B52-B9F4-B9B0-5001-4E162FCB1E85}"/>
              </a:ext>
            </a:extLst>
          </p:cNvPr>
          <p:cNvSpPr/>
          <p:nvPr/>
        </p:nvSpPr>
        <p:spPr>
          <a:xfrm>
            <a:off x="4554008" y="3725057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8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DD318442-9B99-3C03-7C00-142DF872C699}"/>
              </a:ext>
            </a:extLst>
          </p:cNvPr>
          <p:cNvSpPr/>
          <p:nvPr/>
        </p:nvSpPr>
        <p:spPr>
          <a:xfrm>
            <a:off x="5055946" y="3725056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4</a:t>
            </a:r>
            <a:endParaRPr lang="en-US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ctangle: Rounded Corners 98">
                <a:extLst>
                  <a:ext uri="{FF2B5EF4-FFF2-40B4-BE49-F238E27FC236}">
                    <a16:creationId xmlns:a16="http://schemas.microsoft.com/office/drawing/2014/main" id="{2BBA4E1C-2DA3-0EBE-E640-3CE5608B3BBC}"/>
                  </a:ext>
                </a:extLst>
              </p:cNvPr>
              <p:cNvSpPr/>
              <p:nvPr/>
            </p:nvSpPr>
            <p:spPr>
              <a:xfrm>
                <a:off x="5564372" y="3725056"/>
                <a:ext cx="470868" cy="364331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Open Sans"/>
                            </a:rPr>
                          </m:ctrlPr>
                        </m:sSupPr>
                        <m:e>
                          <m:r>
                            <a:rPr lang="en-US" alt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Open Sans"/>
                            </a:rPr>
                            <m:t>𝑋</m:t>
                          </m:r>
                        </m:e>
                        <m:sup>
                          <m:r>
                            <a:rPr lang="en-US" alt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Open Sans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9" name="Rectangle: Rounded Corners 98">
                <a:extLst>
                  <a:ext uri="{FF2B5EF4-FFF2-40B4-BE49-F238E27FC236}">
                    <a16:creationId xmlns:a16="http://schemas.microsoft.com/office/drawing/2014/main" id="{2BBA4E1C-2DA3-0EBE-E640-3CE5608B3B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4372" y="3725056"/>
                <a:ext cx="470868" cy="364331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411FFA1F-9715-CBD5-D0E3-FDA961731311}"/>
              </a:ext>
            </a:extLst>
          </p:cNvPr>
          <p:cNvSpPr/>
          <p:nvPr/>
        </p:nvSpPr>
        <p:spPr>
          <a:xfrm>
            <a:off x="6094564" y="3723848"/>
            <a:ext cx="470868" cy="364331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=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1" name="Rectangle 1">
            <a:extLst>
              <a:ext uri="{FF2B5EF4-FFF2-40B4-BE49-F238E27FC236}">
                <a16:creationId xmlns:a16="http://schemas.microsoft.com/office/drawing/2014/main" id="{69131182-DC07-1421-D02C-BF0CF22EB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9210" y="3701314"/>
            <a:ext cx="116440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33,02491482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">
                <a:extLst>
                  <a:ext uri="{FF2B5EF4-FFF2-40B4-BE49-F238E27FC236}">
                    <a16:creationId xmlns:a16="http://schemas.microsoft.com/office/drawing/2014/main" id="{C6094F25-DFE3-C8CF-6DFB-2C9E516D29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13229" y="3699755"/>
                <a:ext cx="1164406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33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1’29,69’’</a:t>
                </a:r>
              </a:p>
            </p:txBody>
          </p:sp>
        </mc:Choice>
        <mc:Fallback xmlns="">
          <p:sp>
            <p:nvSpPr>
              <p:cNvPr id="102" name="Rectangle 1">
                <a:extLst>
                  <a:ext uri="{FF2B5EF4-FFF2-40B4-BE49-F238E27FC236}">
                    <a16:creationId xmlns:a16="http://schemas.microsoft.com/office/drawing/2014/main" id="{C6094F25-DFE3-C8CF-6DFB-2C9E516D29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13229" y="3699755"/>
                <a:ext cx="1164406" cy="307777"/>
              </a:xfrm>
              <a:prstGeom prst="rect">
                <a:avLst/>
              </a:prstGeom>
              <a:blipFill>
                <a:blip r:embed="rId11"/>
                <a:stretch>
                  <a:fillRect l="-1571" t="-4000" b="-22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Rectangle 1">
                <a:extLst>
                  <a:ext uri="{FF2B5EF4-FFF2-40B4-BE49-F238E27FC236}">
                    <a16:creationId xmlns:a16="http://schemas.microsoft.com/office/drawing/2014/main" id="{C15B316D-07A9-A078-BE24-2FA77BE1E9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8691" y="4187261"/>
                <a:ext cx="8137479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phút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  <m:t>α</m:t>
                        </m:r>
                      </m:e>
                      <m:sub>
                        <m: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altLang="en-US" dirty="0">
                    <a:solidFill>
                      <a:srgbClr val="000000"/>
                    </a:solidFill>
                    <a:ea typeface="Open Sans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°</m:t>
                        </m:r>
                        <m:r>
                          <m:rPr>
                            <m:nor/>
                          </m:rPr>
                          <a: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b="0" i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’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sty m:val="p"/>
                          </m:rPr>
                          <a:rPr lang="el-GR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  <m:t>α</m:t>
                        </m:r>
                      </m:e>
                      <m:sub>
                        <m:r>
                          <a:rPr lang="en-US" alt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altLang="en-US" dirty="0">
                    <a:solidFill>
                      <a:srgbClr val="000000"/>
                    </a:solidFill>
                    <a:ea typeface="Open Sans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64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24’;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  <m:t>α</m:t>
                        </m:r>
                      </m:e>
                      <m:sub>
                        <m:r>
                          <a:rPr lang="en-US" alt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51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52’</a:t>
                </a:r>
                <a14:m>
                  <m:oMath xmlns:m="http://schemas.openxmlformats.org/officeDocument/2006/math">
                    <m:r>
                      <a:rPr lang="en-US" altLang="en-US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Open Sans"/>
                        <a:cs typeface="Times New Roman" panose="02020603050405020304" pitchFamily="18" charset="0"/>
                      </a:rPr>
                      <m:t>; </m:t>
                    </m:r>
                    <m:sSub>
                      <m:sSubPr>
                        <m:ctrlPr>
                          <a:rPr lang="en-US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  <m:t>α</m:t>
                        </m:r>
                      </m:e>
                      <m:sub>
                        <m:r>
                          <a:rPr lang="en-US" alt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Open Sans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  <m:r>
                      <m:rPr>
                        <m:nor/>
                      </m:rPr>
                      <a: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33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°</m:t>
                    </m:r>
                    <m:r>
                      <m:rPr>
                        <m:nor/>
                      </m:rPr>
                      <a: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1’</m:t>
                    </m:r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3" name="Rectangle 1">
                <a:extLst>
                  <a:ext uri="{FF2B5EF4-FFF2-40B4-BE49-F238E27FC236}">
                    <a16:creationId xmlns:a16="http://schemas.microsoft.com/office/drawing/2014/main" id="{C15B316D-07A9-A078-BE24-2FA77BE1E9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8691" y="4187261"/>
                <a:ext cx="8137479" cy="307777"/>
              </a:xfrm>
              <a:prstGeom prst="rect">
                <a:avLst/>
              </a:prstGeom>
              <a:blipFill>
                <a:blip r:embed="rId12"/>
                <a:stretch>
                  <a:fillRect l="-225" t="-4000" b="-22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Rectangle 1">
                <a:extLst>
                  <a:ext uri="{FF2B5EF4-FFF2-40B4-BE49-F238E27FC236}">
                    <a16:creationId xmlns:a16="http://schemas.microsoft.com/office/drawing/2014/main" id="{706D7BDB-6A5D-05BE-A526-1621E47AD2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283" y="4533357"/>
                <a:ext cx="8243524" cy="33855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sz="1600" b="1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Chú ý: </a:t>
                </a:r>
                <a:r>
                  <a:rPr lang="en-US" sz="1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l-GR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cot </a:t>
                </a:r>
                <a:r>
                  <a:rPr lang="el-GR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1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(90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l-GR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el-GR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1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tan (90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l-GR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el-GR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= cot </a:t>
                </a:r>
                <a:r>
                  <a:rPr lang="el-GR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rồi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l-GR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  </a:t>
                </a:r>
              </a:p>
            </p:txBody>
          </p:sp>
        </mc:Choice>
        <mc:Fallback xmlns="">
          <p:sp>
            <p:nvSpPr>
              <p:cNvPr id="104" name="Rectangle 1">
                <a:extLst>
                  <a:ext uri="{FF2B5EF4-FFF2-40B4-BE49-F238E27FC236}">
                    <a16:creationId xmlns:a16="http://schemas.microsoft.com/office/drawing/2014/main" id="{706D7BDB-6A5D-05BE-A526-1621E47AD2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3283" y="4533357"/>
                <a:ext cx="8243524" cy="338554"/>
              </a:xfrm>
              <a:prstGeom prst="rect">
                <a:avLst/>
              </a:prstGeom>
              <a:blipFill>
                <a:blip r:embed="rId13"/>
                <a:stretch>
                  <a:fillRect l="-444" t="-5455" r="-2219" b="-23636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609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3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8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3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8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3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8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3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8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3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8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3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8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3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8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3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8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3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8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3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3" grpId="0" animBg="1"/>
      <p:bldP spid="4" grpId="0"/>
      <p:bldP spid="8" grpId="0" animBg="1"/>
      <p:bldP spid="5" grpId="0" animBg="1"/>
      <p:bldP spid="9" grpId="0" animBg="1"/>
      <p:bldP spid="12" grpId="0" animBg="1"/>
      <p:bldP spid="14" grpId="0" animBg="1"/>
      <p:bldP spid="19" grpId="0" animBg="1"/>
      <p:bldP spid="20" grpId="0" animBg="1"/>
      <p:bldP spid="26" grpId="0" animBg="1"/>
      <p:bldP spid="30" grpId="0" animBg="1"/>
      <p:bldP spid="66" grpId="0"/>
      <p:bldP spid="67" grpId="0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/>
      <p:bldP spid="79" grpId="0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/>
      <p:bldP spid="90" grpId="0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/>
      <p:bldP spid="102" grpId="0"/>
      <p:bldP spid="103" grpId="0"/>
      <p:bldP spid="10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588057" y="151051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24000" y="109392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Google Shape;1589;p47"/>
          <p:cNvPicPr preferRelativeResize="0"/>
          <p:nvPr/>
        </p:nvPicPr>
        <p:blipFill rotWithShape="1">
          <a:blip r:embed="rId3">
            <a:alphaModFix/>
          </a:blip>
          <a:srcRect l="21204"/>
          <a:stretch/>
        </p:blipFill>
        <p:spPr>
          <a:xfrm flipH="1">
            <a:off x="-78059" y="3896140"/>
            <a:ext cx="1318462" cy="136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59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38861"/>
            <a:ext cx="1445186" cy="145345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1039232" y="1356047"/>
            <a:ext cx="7065536" cy="49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457200">
              <a:lnSpc>
                <a:spcPct val="150000"/>
              </a:lnSpc>
              <a:buClrTx/>
              <a:defRPr/>
            </a:pP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MTCT,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:</a:t>
            </a:r>
            <a:endParaRPr lang="vi-VN" altLang="en-US" sz="2000" dirty="0">
              <a:solidFill>
                <a:srgbClr val="000000"/>
              </a:solidFill>
              <a:latin typeface="Times New Roman" panose="02020603050405020304" pitchFamily="18" charset="0"/>
              <a:ea typeface="Open Sans"/>
              <a:cs typeface="Times New Roman" panose="02020603050405020304" pitchFamily="18" charset="0"/>
            </a:endParaRPr>
          </a:p>
        </p:txBody>
      </p:sp>
      <p:sp>
        <p:nvSpPr>
          <p:cNvPr id="2" name="Round Same Side Corner Rectangle 36">
            <a:extLst>
              <a:ext uri="{FF2B5EF4-FFF2-40B4-BE49-F238E27FC236}">
                <a16:creationId xmlns:a16="http://schemas.microsoft.com/office/drawing/2014/main" id="{C48CB4E5-E6D0-3145-1E9A-B2B2EBFC7A0B}"/>
              </a:ext>
            </a:extLst>
          </p:cNvPr>
          <p:cNvSpPr/>
          <p:nvPr/>
        </p:nvSpPr>
        <p:spPr>
          <a:xfrm flipV="1">
            <a:off x="1249744" y="565173"/>
            <a:ext cx="1645856" cy="438660"/>
          </a:xfrm>
          <a:prstGeom prst="round2SameRect">
            <a:avLst>
              <a:gd name="adj1" fmla="val 31884"/>
              <a:gd name="adj2" fmla="val 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704089-9B86-158B-758E-C08C26EC979B}"/>
              </a:ext>
            </a:extLst>
          </p:cNvPr>
          <p:cNvSpPr txBox="1"/>
          <p:nvPr/>
        </p:nvSpPr>
        <p:spPr>
          <a:xfrm>
            <a:off x="1249744" y="565173"/>
            <a:ext cx="164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026C5B-159E-30AD-379F-A5C8A9EE9DF1}"/>
              </a:ext>
            </a:extLst>
          </p:cNvPr>
          <p:cNvSpPr txBox="1"/>
          <p:nvPr/>
        </p:nvSpPr>
        <p:spPr>
          <a:xfrm>
            <a:off x="1039232" y="2925060"/>
            <a:ext cx="164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1">
                <a:extLst>
                  <a:ext uri="{FF2B5EF4-FFF2-40B4-BE49-F238E27FC236}">
                    <a16:creationId xmlns:a16="http://schemas.microsoft.com/office/drawing/2014/main" id="{0AF86E39-DEA8-3069-761E-C06BCACB48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9239" y="1986667"/>
                <a:ext cx="4804355" cy="498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 defTabSz="457200">
                  <a:lnSpc>
                    <a:spcPct val="150000"/>
                  </a:lnSpc>
                  <a:buClrTx/>
                  <a:defRPr/>
                </a:pP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a) </a:t>
                </a:r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Sin</a:t>
                </a:r>
                <a:r>
                  <a:rPr lang="el-GR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α</a:t>
                </a:r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0,3782		b) cos </a:t>
                </a:r>
                <a:r>
                  <a:rPr lang="el-GR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000" b="0" i="1" dirty="0" smtClean="0">
                        <a:latin typeface="Cambria Math" panose="02040503050406030204" pitchFamily="18" charset="0"/>
                        <a:ea typeface="Open Sans"/>
                      </a:rPr>
                      <m:t>=0,6251</m:t>
                    </m:r>
                  </m:oMath>
                </a14:m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endParaRPr lang="vi-VN" alt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1">
                <a:extLst>
                  <a:ext uri="{FF2B5EF4-FFF2-40B4-BE49-F238E27FC236}">
                    <a16:creationId xmlns:a16="http://schemas.microsoft.com/office/drawing/2014/main" id="{0AF86E39-DEA8-3069-761E-C06BCACB48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9239" y="1986667"/>
                <a:ext cx="4804355" cy="498663"/>
              </a:xfrm>
              <a:prstGeom prst="rect">
                <a:avLst/>
              </a:prstGeom>
              <a:blipFill>
                <a:blip r:embed="rId5"/>
                <a:stretch>
                  <a:fillRect l="-1396" b="-2073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1">
                <a:extLst>
                  <a:ext uri="{FF2B5EF4-FFF2-40B4-BE49-F238E27FC236}">
                    <a16:creationId xmlns:a16="http://schemas.microsoft.com/office/drawing/2014/main" id="{644B2AE3-B9BB-6625-261E-0DCB9212E2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9238" y="2419430"/>
                <a:ext cx="4590043" cy="498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 defTabSz="457200">
                  <a:lnSpc>
                    <a:spcPct val="150000"/>
                  </a:lnSpc>
                  <a:buClrTx/>
                  <a:defRPr/>
                </a:pP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c) </a:t>
                </a:r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tan</a:t>
                </a:r>
                <a:r>
                  <a:rPr lang="el-GR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000" b="0" i="1" dirty="0" smtClean="0">
                        <a:latin typeface="Cambria Math" panose="02040503050406030204" pitchFamily="18" charset="0"/>
                        <a:ea typeface="Open Sans"/>
                      </a:rPr>
                      <m:t>=</m:t>
                    </m:r>
                  </m:oMath>
                </a14:m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2,154		d) cot</a:t>
                </a:r>
                <a:r>
                  <a:rPr lang="el-GR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14:m>
                  <m:oMath xmlns:m="http://schemas.openxmlformats.org/officeDocument/2006/math">
                    <m:r>
                      <a:rPr lang="en-US" altLang="en-US" sz="2000" b="0" i="0" dirty="0" smtClean="0">
                        <a:latin typeface="Cambria Math" panose="02040503050406030204" pitchFamily="18" charset="0"/>
                        <a:ea typeface="Open Sans"/>
                      </a:rPr>
                      <m:t> </m:t>
                    </m:r>
                    <m:r>
                      <a:rPr lang="en-US" altLang="en-US" sz="2000" b="0" i="1" dirty="0" smtClean="0">
                        <a:latin typeface="Cambria Math" panose="02040503050406030204" pitchFamily="18" charset="0"/>
                        <a:ea typeface="Open Sans"/>
                      </a:rPr>
                      <m:t>=3,253</m:t>
                    </m:r>
                  </m:oMath>
                </a14:m>
                <a:r>
                  <a:rPr lang="en-US" altLang="en-US" sz="2000" dirty="0">
                    <a:latin typeface="Times New Roman" panose="02020603050405020304" pitchFamily="18" charset="0"/>
                    <a:ea typeface="Open Sans"/>
                    <a:cs typeface="Times New Roman" panose="02020603050405020304" pitchFamily="18" charset="0"/>
                  </a:rPr>
                  <a:t> </a:t>
                </a:r>
                <a:endParaRPr lang="vi-VN" alt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1">
                <a:extLst>
                  <a:ext uri="{FF2B5EF4-FFF2-40B4-BE49-F238E27FC236}">
                    <a16:creationId xmlns:a16="http://schemas.microsoft.com/office/drawing/2014/main" id="{644B2AE3-B9BB-6625-261E-0DCB9212E2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9238" y="2419430"/>
                <a:ext cx="4590043" cy="498663"/>
              </a:xfrm>
              <a:prstGeom prst="rect">
                <a:avLst/>
              </a:prstGeom>
              <a:blipFill>
                <a:blip r:embed="rId6"/>
                <a:stretch>
                  <a:fillRect l="-1461" b="-2073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1">
                <a:extLst>
                  <a:ext uri="{FF2B5EF4-FFF2-40B4-BE49-F238E27FC236}">
                    <a16:creationId xmlns:a16="http://schemas.microsoft.com/office/drawing/2014/main" id="{F9BA3E08-30FE-61FC-91A8-993BB10357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6520" y="3287204"/>
                <a:ext cx="7065536" cy="4242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vi-VN" sz="2000" dirty="0">
                    <a:latin typeface="+mj-lt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≈2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vi-VN" sz="2000" dirty="0">
                    <a:latin typeface="+mj-lt"/>
                  </a:rPr>
                  <a:t>;</a:t>
                </a:r>
                <a:r>
                  <a:rPr lang="en-US" sz="2000" dirty="0">
                    <a:latin typeface="+mj-lt"/>
                  </a:rPr>
                  <a:t>	</a:t>
                </a:r>
                <a:r>
                  <a:rPr lang="vi-VN" sz="2000" dirty="0">
                    <a:latin typeface="+mj-lt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≈5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9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vi-VN" sz="2000" dirty="0">
                    <a:latin typeface="+mj-lt"/>
                  </a:rPr>
                  <a:t>;</a:t>
                </a:r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Rectangle 1">
                <a:extLst>
                  <a:ext uri="{FF2B5EF4-FFF2-40B4-BE49-F238E27FC236}">
                    <a16:creationId xmlns:a16="http://schemas.microsoft.com/office/drawing/2014/main" id="{F9BA3E08-30FE-61FC-91A8-993BB10357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6520" y="3287204"/>
                <a:ext cx="7065536" cy="424219"/>
              </a:xfrm>
              <a:prstGeom prst="rect">
                <a:avLst/>
              </a:prstGeom>
              <a:blipFill>
                <a:blip r:embed="rId7"/>
                <a:stretch>
                  <a:fillRect l="-949" t="-1429" b="-2571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1">
                <a:extLst>
                  <a:ext uri="{FF2B5EF4-FFF2-40B4-BE49-F238E27FC236}">
                    <a16:creationId xmlns:a16="http://schemas.microsoft.com/office/drawing/2014/main" id="{645F57FE-A180-C822-C611-6943A1415C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7373" y="3741422"/>
                <a:ext cx="6782191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≈6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6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≈1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7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1">
                <a:extLst>
                  <a:ext uri="{FF2B5EF4-FFF2-40B4-BE49-F238E27FC236}">
                    <a16:creationId xmlns:a16="http://schemas.microsoft.com/office/drawing/2014/main" id="{645F57FE-A180-C822-C611-6943A1415C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7373" y="3741422"/>
                <a:ext cx="6782191" cy="400110"/>
              </a:xfrm>
              <a:prstGeom prst="rect">
                <a:avLst/>
              </a:prstGeom>
              <a:blipFill>
                <a:blip r:embed="rId8"/>
                <a:stretch>
                  <a:fillRect l="-898" t="-7692" b="-2769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994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3" grpId="0"/>
      <p:bldP spid="4" grpId="0"/>
      <p:bldP spid="5" grpId="0"/>
      <p:bldP spid="6" grpId="0"/>
      <p:bldP spid="8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1924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02579" flipH="1">
            <a:off x="-35432" y="3281833"/>
            <a:ext cx="1916731" cy="179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589;p47"/>
          <p:cNvPicPr preferRelativeResize="0"/>
          <p:nvPr/>
        </p:nvPicPr>
        <p:blipFill rotWithShape="1">
          <a:blip r:embed="rId4">
            <a:alphaModFix/>
          </a:blip>
          <a:srcRect l="21204"/>
          <a:stretch/>
        </p:blipFill>
        <p:spPr>
          <a:xfrm>
            <a:off x="6625412" y="2992931"/>
            <a:ext cx="2094688" cy="246158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488;p36"/>
          <p:cNvSpPr txBox="1">
            <a:spLocks noGrp="1"/>
          </p:cNvSpPr>
          <p:nvPr>
            <p:ph type="title"/>
          </p:nvPr>
        </p:nvSpPr>
        <p:spPr>
          <a:xfrm>
            <a:off x="1479883" y="727546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b="1">
                <a:solidFill>
                  <a:schemeClr val="accent3">
                    <a:lumMod val="50000"/>
                  </a:schemeClr>
                </a:solidFill>
                <a:latin typeface="+mn-lt"/>
              </a:rPr>
              <a:t>VẬN DỤNG</a:t>
            </a:r>
            <a:endParaRPr b="1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3581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588057" y="151051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24000" y="109392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Google Shape;1589;p47"/>
          <p:cNvPicPr preferRelativeResize="0"/>
          <p:nvPr/>
        </p:nvPicPr>
        <p:blipFill rotWithShape="1">
          <a:blip r:embed="rId3">
            <a:alphaModFix/>
          </a:blip>
          <a:srcRect l="21204"/>
          <a:stretch/>
        </p:blipFill>
        <p:spPr>
          <a:xfrm flipH="1">
            <a:off x="-78059" y="3896140"/>
            <a:ext cx="1318462" cy="136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59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38861"/>
            <a:ext cx="1445186" cy="145345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1039231" y="894383"/>
            <a:ext cx="7804731" cy="1421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457200">
              <a:lnSpc>
                <a:spcPct val="150000"/>
              </a:lnSpc>
              <a:buClrTx/>
              <a:defRPr/>
            </a:pP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Trong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dóc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sảnh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m,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0,4 m.</a:t>
            </a:r>
          </a:p>
          <a:p>
            <a:pPr algn="just" defTabSz="457200">
              <a:lnSpc>
                <a:spcPct val="150000"/>
              </a:lnSpc>
              <a:buClrTx/>
              <a:defRPr/>
            </a:pPr>
            <a:endParaRPr lang="vi-VN" altLang="en-US" sz="2000" dirty="0">
              <a:solidFill>
                <a:srgbClr val="000000"/>
              </a:solidFill>
              <a:latin typeface="Times New Roman" panose="02020603050405020304" pitchFamily="18" charset="0"/>
              <a:ea typeface="Open Sans"/>
              <a:cs typeface="Times New Roman" panose="02020603050405020304" pitchFamily="18" charset="0"/>
            </a:endParaRPr>
          </a:p>
        </p:txBody>
      </p:sp>
      <p:sp>
        <p:nvSpPr>
          <p:cNvPr id="2" name="Round Same Side Corner Rectangle 36">
            <a:extLst>
              <a:ext uri="{FF2B5EF4-FFF2-40B4-BE49-F238E27FC236}">
                <a16:creationId xmlns:a16="http://schemas.microsoft.com/office/drawing/2014/main" id="{C48CB4E5-E6D0-3145-1E9A-B2B2EBFC7A0B}"/>
              </a:ext>
            </a:extLst>
          </p:cNvPr>
          <p:cNvSpPr/>
          <p:nvPr/>
        </p:nvSpPr>
        <p:spPr>
          <a:xfrm flipV="1">
            <a:off x="1249744" y="565173"/>
            <a:ext cx="1645856" cy="438660"/>
          </a:xfrm>
          <a:prstGeom prst="round2SameRect">
            <a:avLst>
              <a:gd name="adj1" fmla="val 31884"/>
              <a:gd name="adj2" fmla="val 0"/>
            </a:avLst>
          </a:prstGeom>
          <a:solidFill>
            <a:schemeClr val="tx2">
              <a:lumMod val="9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704089-9B86-158B-758E-C08C26EC979B}"/>
              </a:ext>
            </a:extLst>
          </p:cNvPr>
          <p:cNvSpPr txBox="1"/>
          <p:nvPr/>
        </p:nvSpPr>
        <p:spPr>
          <a:xfrm>
            <a:off x="1240403" y="569684"/>
            <a:ext cx="164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026C5B-159E-30AD-379F-A5C8A9EE9DF1}"/>
              </a:ext>
            </a:extLst>
          </p:cNvPr>
          <p:cNvSpPr txBox="1"/>
          <p:nvPr/>
        </p:nvSpPr>
        <p:spPr>
          <a:xfrm>
            <a:off x="1147373" y="2716163"/>
            <a:ext cx="164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0AF86E39-DEA8-3069-761E-C06BCACB4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239" y="1755835"/>
            <a:ext cx="7583274" cy="96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defTabSz="457200">
              <a:lnSpc>
                <a:spcPct val="150000"/>
              </a:lnSpc>
              <a:buClrTx/>
              <a:buAutoNum type="alphaLcParenR"/>
              <a:defRPr/>
            </a:pP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Hãy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tính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góc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dốc</a:t>
            </a:r>
            <a:endParaRPr lang="en-US" altLang="en-US" sz="2000" dirty="0">
              <a:latin typeface="Times New Roman" panose="02020603050405020304" pitchFamily="18" charset="0"/>
              <a:ea typeface="Open Sans"/>
              <a:cs typeface="Times New Roman" panose="02020603050405020304" pitchFamily="18" charset="0"/>
            </a:endParaRPr>
          </a:p>
          <a:p>
            <a:pPr marL="457200" indent="-457200" algn="just" defTabSz="457200">
              <a:lnSpc>
                <a:spcPct val="150000"/>
              </a:lnSpc>
              <a:buClrTx/>
              <a:buAutoNum type="alphaLcParenR"/>
              <a:defRPr/>
            </a:pP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Hỏi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góc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đó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có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đúng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tiêu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chuẩn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dốc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cho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người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đi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xe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lăn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không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? </a:t>
            </a:r>
            <a:endParaRPr lang="vi-VN" altLang="en-US" sz="2000" dirty="0">
              <a:solidFill>
                <a:srgbClr val="000000"/>
              </a:solidFill>
              <a:latin typeface="Times New Roman" panose="02020603050405020304" pitchFamily="18" charset="0"/>
              <a:ea typeface="Open Sans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1">
                <a:extLst>
                  <a:ext uri="{FF2B5EF4-FFF2-40B4-BE49-F238E27FC236}">
                    <a16:creationId xmlns:a16="http://schemas.microsoft.com/office/drawing/2014/main" id="{F9BA3E08-30FE-61FC-91A8-993BB10357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6520" y="3062657"/>
                <a:ext cx="7065536" cy="8733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vi-VN" sz="2000" dirty="0">
                    <a:latin typeface="+mj-lt"/>
                  </a:rPr>
                  <a:t>a) Ta có: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0,4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2000" dirty="0">
                  <a:latin typeface="+mj-lt"/>
                </a:endParaRPr>
              </a:p>
              <a:p>
                <a:r>
                  <a:rPr lang="vi-VN" sz="2000" dirty="0">
                    <a:latin typeface="+mj-lt"/>
                  </a:rPr>
                  <a:t>Góc dốc là: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4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4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vi-VN" sz="2000" dirty="0">
                    <a:latin typeface="+mj-lt"/>
                  </a:rPr>
                  <a:t>.</a:t>
                </a:r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Rectangle 1">
                <a:extLst>
                  <a:ext uri="{FF2B5EF4-FFF2-40B4-BE49-F238E27FC236}">
                    <a16:creationId xmlns:a16="http://schemas.microsoft.com/office/drawing/2014/main" id="{F9BA3E08-30FE-61FC-91A8-993BB10357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6520" y="3062657"/>
                <a:ext cx="7065536" cy="873316"/>
              </a:xfrm>
              <a:prstGeom prst="rect">
                <a:avLst/>
              </a:prstGeom>
              <a:blipFill>
                <a:blip r:embed="rId5"/>
                <a:stretch>
                  <a:fillRect l="-949" b="-1180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1">
            <a:extLst>
              <a:ext uri="{FF2B5EF4-FFF2-40B4-BE49-F238E27FC236}">
                <a16:creationId xmlns:a16="http://schemas.microsoft.com/office/drawing/2014/main" id="{645F57FE-A180-C822-C611-6943A1415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6520" y="3935973"/>
            <a:ext cx="678219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2000" dirty="0">
                <a:latin typeface="+mj-lt"/>
              </a:rPr>
              <a:t>b) Góc đó đúng tiêu chuẩn</a:t>
            </a:r>
            <a:r>
              <a:rPr lang="en-US" sz="2000" dirty="0">
                <a:latin typeface="+mj-lt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dốc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cho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người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đi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xe</a:t>
            </a:r>
            <a:r>
              <a:rPr lang="en-US" altLang="en-US" sz="20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lăn</a:t>
            </a:r>
            <a:r>
              <a:rPr lang="vi-VN" sz="2000" dirty="0">
                <a:latin typeface="+mj-lt"/>
              </a:rPr>
              <a:t>.</a:t>
            </a:r>
            <a:endParaRPr lang="en-US" sz="20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34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3" grpId="0"/>
      <p:bldP spid="4" grpId="0"/>
      <p:bldP spid="5" grpId="0"/>
      <p:bldP spid="8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588057" y="151051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24000" y="109392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Google Shape;1589;p47"/>
          <p:cNvPicPr preferRelativeResize="0"/>
          <p:nvPr/>
        </p:nvPicPr>
        <p:blipFill rotWithShape="1">
          <a:blip r:embed="rId3">
            <a:alphaModFix/>
          </a:blip>
          <a:srcRect l="21204"/>
          <a:stretch/>
        </p:blipFill>
        <p:spPr>
          <a:xfrm flipH="1">
            <a:off x="7584680" y="3934346"/>
            <a:ext cx="1318462" cy="136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59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38861"/>
            <a:ext cx="1445186" cy="145345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"/>
              <p:cNvSpPr>
                <a:spLocks noChangeArrowheads="1"/>
              </p:cNvSpPr>
              <p:nvPr/>
            </p:nvSpPr>
            <p:spPr bwMode="auto">
              <a:xfrm>
                <a:off x="1013573" y="1003833"/>
                <a:ext cx="5634440" cy="37458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 defTabSz="457200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địa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A, B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chẳng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hạn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địa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bên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sông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lấy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phía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bờ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sông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chứa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ABC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B. Ở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bên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bờ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sông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chứa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B,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𝐶𝐵</m:t>
                        </m:r>
                      </m:e>
                    </m:acc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l-G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BC = a (H.4.10).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dữ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liệu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chưa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AB, </a:t>
                </a:r>
                <a:r>
                  <a:rPr lang="en-US" sz="20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l-G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20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 = 70 m</a:t>
                </a:r>
                <a:endParaRPr lang="vi-VN" alt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Open Sans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3573" y="1003833"/>
                <a:ext cx="5634440" cy="3745834"/>
              </a:xfrm>
              <a:prstGeom prst="rect">
                <a:avLst/>
              </a:prstGeom>
              <a:blipFill>
                <a:blip r:embed="rId5"/>
                <a:stretch>
                  <a:fillRect l="-1081" r="-1081" b="-260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ound Same Side Corner Rectangle 36">
            <a:extLst>
              <a:ext uri="{FF2B5EF4-FFF2-40B4-BE49-F238E27FC236}">
                <a16:creationId xmlns:a16="http://schemas.microsoft.com/office/drawing/2014/main" id="{C48CB4E5-E6D0-3145-1E9A-B2B2EBFC7A0B}"/>
              </a:ext>
            </a:extLst>
          </p:cNvPr>
          <p:cNvSpPr/>
          <p:nvPr/>
        </p:nvSpPr>
        <p:spPr>
          <a:xfrm flipV="1">
            <a:off x="1249744" y="565173"/>
            <a:ext cx="1645856" cy="438660"/>
          </a:xfrm>
          <a:prstGeom prst="round2SameRect">
            <a:avLst>
              <a:gd name="adj1" fmla="val 31884"/>
              <a:gd name="adj2" fmla="val 0"/>
            </a:avLst>
          </a:prstGeom>
          <a:solidFill>
            <a:schemeClr val="tx2">
              <a:lumMod val="9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704089-9B86-158B-758E-C08C26EC979B}"/>
              </a:ext>
            </a:extLst>
          </p:cNvPr>
          <p:cNvSpPr txBox="1"/>
          <p:nvPr/>
        </p:nvSpPr>
        <p:spPr>
          <a:xfrm>
            <a:off x="1240403" y="569684"/>
            <a:ext cx="164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930653-15DB-FCC9-9FCC-3EAB613873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5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17408" t="29367" r="30741" b="36251"/>
          <a:stretch/>
        </p:blipFill>
        <p:spPr>
          <a:xfrm rot="16200000">
            <a:off x="6552744" y="1603245"/>
            <a:ext cx="2323215" cy="192701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</p:spTree>
    <p:extLst>
      <p:ext uri="{BB962C8B-B14F-4D97-AF65-F5344CB8AC3E}">
        <p14:creationId xmlns:p14="http://schemas.microsoft.com/office/powerpoint/2010/main" val="364155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8588057" y="151051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424000" y="1093925"/>
            <a:ext cx="328114" cy="3212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Google Shape;1589;p47"/>
          <p:cNvPicPr preferRelativeResize="0"/>
          <p:nvPr/>
        </p:nvPicPr>
        <p:blipFill rotWithShape="1">
          <a:blip r:embed="rId3">
            <a:alphaModFix/>
          </a:blip>
          <a:srcRect l="21204"/>
          <a:stretch/>
        </p:blipFill>
        <p:spPr>
          <a:xfrm flipH="1">
            <a:off x="7584680" y="3934346"/>
            <a:ext cx="1318462" cy="13695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ound Same Side Corner Rectangle 36">
            <a:extLst>
              <a:ext uri="{FF2B5EF4-FFF2-40B4-BE49-F238E27FC236}">
                <a16:creationId xmlns:a16="http://schemas.microsoft.com/office/drawing/2014/main" id="{C48CB4E5-E6D0-3145-1E9A-B2B2EBFC7A0B}"/>
              </a:ext>
            </a:extLst>
          </p:cNvPr>
          <p:cNvSpPr/>
          <p:nvPr/>
        </p:nvSpPr>
        <p:spPr>
          <a:xfrm flipV="1">
            <a:off x="1249744" y="565173"/>
            <a:ext cx="1645856" cy="438660"/>
          </a:xfrm>
          <a:prstGeom prst="round2SameRect">
            <a:avLst>
              <a:gd name="adj1" fmla="val 31884"/>
              <a:gd name="adj2" fmla="val 0"/>
            </a:avLst>
          </a:prstGeom>
          <a:solidFill>
            <a:schemeClr val="tx2">
              <a:lumMod val="9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704089-9B86-158B-758E-C08C26EC979B}"/>
              </a:ext>
            </a:extLst>
          </p:cNvPr>
          <p:cNvSpPr txBox="1"/>
          <p:nvPr/>
        </p:nvSpPr>
        <p:spPr>
          <a:xfrm>
            <a:off x="1240403" y="569684"/>
            <a:ext cx="1645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89682E-6D82-F923-E8E5-5D3360F06F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83" t="17226" r="38889" b="22222"/>
          <a:stretch/>
        </p:blipFill>
        <p:spPr>
          <a:xfrm rot="16200000">
            <a:off x="1623333" y="-66675"/>
            <a:ext cx="1983636" cy="4199449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50EA04A0-068D-6ABE-3CFB-4FC811077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6110" y="2895325"/>
            <a:ext cx="5634440" cy="49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457200">
              <a:lnSpc>
                <a:spcPct val="150000"/>
              </a:lnSpc>
              <a:buClrTx/>
              <a:defRPr/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Em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hãy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cho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biết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ý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kiến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mình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.</a:t>
            </a:r>
            <a:endParaRPr lang="vi-VN" altLang="en-US" sz="2000" dirty="0">
              <a:solidFill>
                <a:srgbClr val="000000"/>
              </a:solidFill>
              <a:latin typeface="Times New Roman" panose="02020603050405020304" pitchFamily="18" charset="0"/>
              <a:ea typeface="Open Sans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8615E4-3832-D6F5-6C27-06BD90C645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963" t="25278" r="28518" b="36805"/>
          <a:stretch/>
        </p:blipFill>
        <p:spPr>
          <a:xfrm rot="16200000">
            <a:off x="6041646" y="305719"/>
            <a:ext cx="1949595" cy="34887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">
                <a:extLst>
                  <a:ext uri="{FF2B5EF4-FFF2-40B4-BE49-F238E27FC236}">
                    <a16:creationId xmlns:a16="http://schemas.microsoft.com/office/drawing/2014/main" id="{1F8ECDF5-715C-B815-86D4-406DF505B0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6110" y="3406507"/>
                <a:ext cx="5634440" cy="13234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sz="20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Hướng</a:t>
                </a:r>
                <a:r>
                  <a:rPr lang="en-US" sz="2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dẫn</a:t>
                </a:r>
                <a:r>
                  <a:rPr lang="en-US" sz="2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Ý kiến của Tròn đúng,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tan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=70.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𝑡𝑎𝑛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func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≈99,97 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">
                <a:extLst>
                  <a:ext uri="{FF2B5EF4-FFF2-40B4-BE49-F238E27FC236}">
                    <a16:creationId xmlns:a16="http://schemas.microsoft.com/office/drawing/2014/main" id="{1F8ECDF5-715C-B815-86D4-406DF505B0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6110" y="3406507"/>
                <a:ext cx="5634440" cy="1323439"/>
              </a:xfrm>
              <a:prstGeom prst="rect">
                <a:avLst/>
              </a:prstGeom>
              <a:blipFill>
                <a:blip r:embed="rId6"/>
                <a:stretch>
                  <a:fillRect l="-1190" t="-230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179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5999" y="1364457"/>
            <a:ext cx="6036469" cy="1680851"/>
            <a:chOff x="3570122" y="3083563"/>
            <a:chExt cx="10167940" cy="3361702"/>
          </a:xfrm>
        </p:grpSpPr>
        <p:grpSp>
          <p:nvGrpSpPr>
            <p:cNvPr id="40" name="Group 4"/>
            <p:cNvGrpSpPr/>
            <p:nvPr/>
          </p:nvGrpSpPr>
          <p:grpSpPr>
            <a:xfrm>
              <a:off x="3570122" y="3083563"/>
              <a:ext cx="10167940" cy="2120094"/>
              <a:chOff x="530603" y="155989"/>
              <a:chExt cx="6400205" cy="1993384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530603" y="155989"/>
                <a:ext cx="6379220" cy="1993383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 sz="700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551588" y="155990"/>
                <a:ext cx="6379220" cy="1993383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 sz="700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3652064" y="3222459"/>
              <a:ext cx="9970718" cy="32228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>
                <a:lnSpc>
                  <a:spcPct val="150000"/>
                </a:lnSpc>
                <a:buClrTx/>
                <a:tabLst>
                  <a:tab pos="180023" algn="l"/>
                  <a:tab pos="360045" algn="l"/>
                </a:tabLst>
                <a:defRPr/>
              </a:pPr>
              <a:r>
                <a:rPr lang="nl-NL" sz="35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TRẮC NGHIỆM CỦNG CỐ</a:t>
              </a:r>
              <a:endParaRPr lang="en-US" sz="3500" kern="12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009" y="2705629"/>
            <a:ext cx="4858693" cy="243887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14300" y="3105150"/>
            <a:ext cx="586660" cy="522661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8244301" y="2713950"/>
            <a:ext cx="1091931" cy="279932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8216986" y="194680"/>
            <a:ext cx="592064" cy="87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55943"/>
      </p:ext>
    </p:extLst>
  </p:cSld>
  <p:clrMapOvr>
    <a:masterClrMapping/>
  </p:clrMapOvr>
  <p:transition spd="med">
    <p:circl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9149" y="0"/>
            <a:ext cx="9144000" cy="51435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034585" y="1848484"/>
            <a:ext cx="2571750" cy="257175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679" y="3126793"/>
            <a:ext cx="772775" cy="77833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2841166" y="3134359"/>
            <a:ext cx="583205" cy="5990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060" y="3020343"/>
            <a:ext cx="464645" cy="80073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717" y="3292515"/>
            <a:ext cx="787654" cy="4847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027924" y="3334239"/>
            <a:ext cx="666485" cy="539299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276639" y="2417994"/>
            <a:ext cx="1502569" cy="200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A351CB9-4BE7-7BBF-9232-DB0DE7F4CFD8}"/>
              </a:ext>
            </a:extLst>
          </p:cNvPr>
          <p:cNvGrpSpPr/>
          <p:nvPr/>
        </p:nvGrpSpPr>
        <p:grpSpPr>
          <a:xfrm>
            <a:off x="494606" y="21915"/>
            <a:ext cx="8136489" cy="1762829"/>
            <a:chOff x="668346" y="1496613"/>
            <a:chExt cx="10848652" cy="2350439"/>
          </a:xfrm>
        </p:grpSpPr>
        <p:sp>
          <p:nvSpPr>
            <p:cNvPr id="32" name="Rectangle 31"/>
            <p:cNvSpPr/>
            <p:nvPr/>
          </p:nvSpPr>
          <p:spPr>
            <a:xfrm>
              <a:off x="668346" y="2094452"/>
              <a:ext cx="10848652" cy="1752600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173965" y="1496613"/>
              <a:ext cx="9837415" cy="2154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endParaRPr lang="en-US" sz="495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algn="ctr" defTabSz="685800">
                <a:buClrTx/>
              </a:pPr>
              <a:r>
                <a:rPr lang="en-US" sz="4950" b="1" kern="120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GẤU CON HAM ĂN</a:t>
              </a:r>
            </a:p>
          </p:txBody>
        </p:sp>
      </p:grpSp>
      <p:pic>
        <p:nvPicPr>
          <p:cNvPr id="16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110" y="2735128"/>
            <a:ext cx="1561664" cy="156166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75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vortex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ào http://fb.com/nkpowerskills tải game miễn phí"/>
          <p:cNvPicPr>
            <a:picLocks noChangeAspect="1"/>
          </p:cNvPicPr>
          <p:nvPr/>
        </p:nvPicPr>
        <p:blipFill rotWithShape="1">
          <a:blip r:embed="rId5"/>
          <a:srcRect l="-164" t="14186" r="164" b="3656"/>
          <a:stretch/>
        </p:blipFill>
        <p:spPr>
          <a:xfrm>
            <a:off x="-9149" y="0"/>
            <a:ext cx="9144000" cy="5143500"/>
          </a:xfrm>
          <a:prstGeom prst="rect">
            <a:avLst/>
          </a:prstGeom>
        </p:spPr>
      </p:pic>
      <p:grpSp>
        <p:nvGrpSpPr>
          <p:cNvPr id="3" name="ĐC SHARE MIỄN PHÍ BỞI NK POWERSKILLS"/>
          <p:cNvGrpSpPr/>
          <p:nvPr/>
        </p:nvGrpSpPr>
        <p:grpSpPr>
          <a:xfrm>
            <a:off x="10045" y="2116602"/>
            <a:ext cx="9192758" cy="5181077"/>
            <a:chOff x="182857" y="3112198"/>
            <a:chExt cx="12257011" cy="6908102"/>
          </a:xfrm>
        </p:grpSpPr>
        <p:grpSp>
          <p:nvGrpSpPr>
            <p:cNvPr id="34" name="Group 33"/>
            <p:cNvGrpSpPr/>
            <p:nvPr/>
          </p:nvGrpSpPr>
          <p:grpSpPr>
            <a:xfrm>
              <a:off x="6672187" y="3112198"/>
              <a:ext cx="3000733" cy="3000733"/>
              <a:chOff x="-3756025" y="-1901825"/>
              <a:chExt cx="4743450" cy="474345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-2260600" y="-101600"/>
                <a:ext cx="1651000" cy="13589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-762000" y="-1536700"/>
                <a:ext cx="520700" cy="4826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-2473325" y="-1497013"/>
                <a:ext cx="482600" cy="44291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-716739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-716739" y="1699260"/>
                <a:ext cx="602439" cy="51054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-2433246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1" name="Picture 16" descr="Bubble Tea Drink GIF - BubbleTea Drink Cute GIFs"/>
              <p:cNvPicPr>
                <a:picLocks noChangeAspect="1" noChangeArrowheads="1" noCrop="1"/>
              </p:cNvPicPr>
              <p:nvPr/>
            </p:nvPicPr>
            <p:blipFill>
              <a:blip r:embed="rId6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756025" y="-1901825"/>
                <a:ext cx="4743450" cy="4743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65" name="CẤM BUÔN BÁN, CẤM REUP"/>
          <p:cNvGrpSpPr/>
          <p:nvPr/>
        </p:nvGrpSpPr>
        <p:grpSpPr>
          <a:xfrm>
            <a:off x="4489763" y="2031259"/>
            <a:ext cx="2571750" cy="257175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Vào http://fb.com/nkpowerskills tải game miễn phí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850" y="3137678"/>
            <a:ext cx="772775" cy="77833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ĐC SHARE MIỄN PHÍ BỞI NK POWERSKILLS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2634337" y="3145244"/>
            <a:ext cx="583205" cy="5990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CẤM BUÔN BÁN, CẤM REUP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231" y="3031228"/>
            <a:ext cx="464645" cy="80073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Vào http://fb.com/nkpowerskills tải game miễn phí" descr="Beef Steak Clipar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888" y="3303401"/>
            <a:ext cx="787654" cy="4847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ĐC SHARE MIỄN PHÍ BỞI NK POWERSKILLS"/>
          <p:cNvPicPr>
            <a:picLocks noChangeAspect="1"/>
          </p:cNvPicPr>
          <p:nvPr/>
        </p:nvPicPr>
        <p:blipFill rotWithShape="1">
          <a:blip r:embed="rId14"/>
          <a:srcRect t="17199" b="17907"/>
          <a:stretch/>
        </p:blipFill>
        <p:spPr>
          <a:xfrm>
            <a:off x="2821095" y="3345124"/>
            <a:ext cx="666485" cy="539299"/>
          </a:xfrm>
          <a:prstGeom prst="rect">
            <a:avLst/>
          </a:prstGeom>
        </p:spPr>
      </p:pic>
      <p:pic>
        <p:nvPicPr>
          <p:cNvPr id="80" name="CẤM BUÔN BÁN, CẤM REUP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118715" y="2379811"/>
            <a:ext cx="1502569" cy="200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Vào http://fb.com/nkpowerskills tải game miễn phí"/>
          <p:cNvSpPr/>
          <p:nvPr/>
        </p:nvSpPr>
        <p:spPr>
          <a:xfrm>
            <a:off x="577370" y="538861"/>
            <a:ext cx="7875638" cy="217643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ĐC SHARE MIỄN PHÍ BỞI NK POWERSKILLS"/>
              <p:cNvSpPr/>
              <p:nvPr/>
            </p:nvSpPr>
            <p:spPr>
              <a:xfrm>
                <a:off x="5140882" y="4113703"/>
                <a:ext cx="3307044" cy="627617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sz="2300" b="1" kern="12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𝒏𝒉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đố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𝒊</m:t>
                        </m:r>
                      </m:num>
                      <m:den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𝒏𝒉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𝒉𝒖𝒚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ề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</m:t>
                        </m:r>
                      </m:den>
                    </m:f>
                  </m:oMath>
                </a14:m>
                <a:endParaRPr lang="en-US" sz="2300" b="1" kern="1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8" name="ĐC SHARE MIỄN PHÍ BỞI NK POWERSKILLS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0882" y="4113703"/>
                <a:ext cx="3307044" cy="627617"/>
              </a:xfrm>
              <a:prstGeom prst="rect">
                <a:avLst/>
              </a:prstGeom>
              <a:blipFill>
                <a:blip r:embed="rId16"/>
                <a:stretch>
                  <a:fillRect b="-2857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CẤM BUÔN BÁN, CẤM REUP"/>
              <p:cNvSpPr/>
              <p:nvPr/>
            </p:nvSpPr>
            <p:spPr>
              <a:xfrm>
                <a:off x="594035" y="4079524"/>
                <a:ext cx="3512852" cy="778335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300" b="1" kern="12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𝒏𝒉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đố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𝒊</m:t>
                        </m:r>
                      </m:num>
                      <m:den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𝒏𝒉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lang="en-US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ề</m:t>
                        </m:r>
                      </m:den>
                    </m:f>
                  </m:oMath>
                </a14:m>
                <a:endParaRPr lang="en-US" sz="23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9" name="CẤM BUÔN BÁN, CẤM REUP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35" y="4079524"/>
                <a:ext cx="3512852" cy="778335"/>
              </a:xfrm>
              <a:prstGeom prst="rect">
                <a:avLst/>
              </a:prstGeom>
              <a:blipFill>
                <a:blip r:embed="rId17"/>
                <a:stretch>
                  <a:fillRect b="-7692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Vào http://fb.com/nkpowerskills tải game miễn phí"/>
              <p:cNvSpPr/>
              <p:nvPr/>
            </p:nvSpPr>
            <p:spPr>
              <a:xfrm>
                <a:off x="5140882" y="3133872"/>
                <a:ext cx="3307044" cy="627617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sz="2300" b="1" kern="12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𝒏𝒉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lang="en-US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ề</m:t>
                        </m:r>
                      </m:num>
                      <m:den>
                        <m:r>
                          <a:rPr lang="vi-VN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𝒏𝒉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đố</m:t>
                        </m:r>
                        <m:r>
                          <a:rPr lang="en-US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𝒊</m:t>
                        </m:r>
                      </m:den>
                    </m:f>
                  </m:oMath>
                </a14:m>
                <a:endParaRPr lang="en-US" sz="2300" b="1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0" name="Vào http://fb.com/nkpowerskills tải game miễn phí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0882" y="3133872"/>
                <a:ext cx="3307044" cy="627617"/>
              </a:xfrm>
              <a:prstGeom prst="rect">
                <a:avLst/>
              </a:prstGeom>
              <a:blipFill>
                <a:blip r:embed="rId18"/>
                <a:stretch>
                  <a:fillRect b="-3810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ĐC SHARE MIỄN PHÍ BỞI NK POWERSKILLS"/>
              <p:cNvSpPr/>
              <p:nvPr/>
            </p:nvSpPr>
            <p:spPr>
              <a:xfrm>
                <a:off x="577370" y="3128476"/>
                <a:ext cx="3512852" cy="627617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sz="2300" b="1" kern="12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𝒏𝒉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lang="en-US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ề</m:t>
                        </m:r>
                      </m:num>
                      <m:den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𝒏𝒉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𝒉𝒖𝒚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ề</m:t>
                        </m:r>
                        <m:r>
                          <a:rPr lang="vi-VN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</m:t>
                        </m:r>
                      </m:den>
                    </m:f>
                  </m:oMath>
                </a14:m>
                <a:endParaRPr lang="en-US" sz="2300" b="1" kern="1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1" name="ĐC SHARE MIỄN PHÍ BỞI NK POWERSKILLS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370" y="3128476"/>
                <a:ext cx="3512852" cy="627617"/>
              </a:xfrm>
              <a:prstGeom prst="rect">
                <a:avLst/>
              </a:prstGeom>
              <a:blipFill>
                <a:blip r:embed="rId19"/>
                <a:stretch>
                  <a:fillRect b="-2857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2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96039" y="3070751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31549" y="3133272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35322" y="3999215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955018" y="4057660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Vào http://fb.com/nkpowerskills tải game miễn phí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9105" y="1443766"/>
            <a:ext cx="3627309" cy="329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ĐC SHARE MIỄN PHÍ BỞI NK POWERSKILLS"/>
          <p:cNvSpPr txBox="1"/>
          <p:nvPr/>
        </p:nvSpPr>
        <p:spPr>
          <a:xfrm>
            <a:off x="1072119" y="1204523"/>
            <a:ext cx="6981464" cy="661207"/>
          </a:xfrm>
          <a:prstGeom prst="rect">
            <a:avLst/>
          </a:prstGeom>
          <a:solidFill>
            <a:srgbClr val="00B050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R="3048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28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lang="en-US" sz="28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lang="fr-FR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 là </a:t>
            </a:r>
            <a:r>
              <a:rPr lang="fr-FR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fr-FR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fr-FR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fr-FR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08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10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7" grpId="0" animBg="1"/>
      <p:bldP spid="11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836334" y="4695371"/>
            <a:ext cx="274009" cy="26125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Google Shape;1583;p46"/>
          <p:cNvPicPr preferRelativeResize="0"/>
          <p:nvPr/>
        </p:nvPicPr>
        <p:blipFill rotWithShape="1">
          <a:blip r:embed="rId3">
            <a:alphaModFix/>
          </a:blip>
          <a:srcRect t="11716" b="20519"/>
          <a:stretch/>
        </p:blipFill>
        <p:spPr>
          <a:xfrm>
            <a:off x="7010210" y="3721211"/>
            <a:ext cx="1775981" cy="121951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358260" y="773551"/>
            <a:ext cx="4535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Google Shape;2004;p39"/>
          <p:cNvSpPr txBox="1">
            <a:spLocks/>
          </p:cNvSpPr>
          <p:nvPr/>
        </p:nvSpPr>
        <p:spPr>
          <a:xfrm>
            <a:off x="486088" y="1753423"/>
            <a:ext cx="777984" cy="524503"/>
          </a:xfrm>
          <a:prstGeom prst="rect">
            <a:avLst/>
          </a:prstGeom>
          <a:solidFill>
            <a:srgbClr val="00B0F0"/>
          </a:solidFill>
          <a:ln w="127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ven Pro ExtraBold"/>
              <a:buNone/>
              <a:defRPr sz="3000" b="0" i="0" u="none" strike="noStrike" cap="none">
                <a:solidFill>
                  <a:schemeClr val="dk1"/>
                </a:solidFill>
                <a:latin typeface="Maven Pro ExtraBold"/>
                <a:ea typeface="Maven Pro ExtraBold"/>
                <a:cs typeface="Maven Pro ExtraBold"/>
                <a:sym typeface="Maven Pro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85"/>
              </a:buClr>
              <a:buSzPts val="3000"/>
              <a:buFont typeface="Maven Pro ExtraBold"/>
              <a:buNone/>
              <a:tabLst/>
              <a:defRPr/>
            </a:pPr>
            <a:r>
              <a:rPr kumimoji="0" lang="en" sz="3000" b="1" i="0" u="none" strike="noStrike" kern="0" cap="none" spc="0" normalizeH="0" baseline="0" noProof="0" dirty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cs typeface="Maven Pro ExtraBold"/>
                <a:sym typeface="Maven Pro ExtraBold"/>
              </a:rPr>
              <a:t>01</a:t>
            </a:r>
          </a:p>
        </p:txBody>
      </p:sp>
      <p:sp>
        <p:nvSpPr>
          <p:cNvPr id="10" name="Google Shape;2007;p39"/>
          <p:cNvSpPr txBox="1">
            <a:spLocks/>
          </p:cNvSpPr>
          <p:nvPr/>
        </p:nvSpPr>
        <p:spPr>
          <a:xfrm>
            <a:off x="1432084" y="1773274"/>
            <a:ext cx="7444720" cy="484800"/>
          </a:xfrm>
          <a:prstGeom prst="rect">
            <a:avLst/>
          </a:prstGeom>
          <a:solidFill>
            <a:srgbClr val="FFFF00"/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000" b="0" i="0" u="none" strike="noStrike" cap="none">
                <a:solidFill>
                  <a:schemeClr val="dk1"/>
                </a:solidFill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l">
              <a:buClr>
                <a:srgbClr val="070185"/>
              </a:buClr>
            </a:pP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Khái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niệm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lượng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giác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góc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nhọn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70185"/>
              </a:solidFill>
              <a:effectLst/>
              <a:uLnTx/>
              <a:uFillTx/>
              <a:latin typeface="Arial" panose="020B0604020202020204" pitchFamily="34" charset="0"/>
              <a:cs typeface="Maven Pro SemiBold"/>
              <a:sym typeface="Maven Pro SemiBold"/>
            </a:endParaRPr>
          </a:p>
        </p:txBody>
      </p:sp>
      <p:sp>
        <p:nvSpPr>
          <p:cNvPr id="12" name="Google Shape;2004;p39"/>
          <p:cNvSpPr txBox="1">
            <a:spLocks/>
          </p:cNvSpPr>
          <p:nvPr/>
        </p:nvSpPr>
        <p:spPr>
          <a:xfrm>
            <a:off x="486088" y="2445288"/>
            <a:ext cx="777984" cy="524503"/>
          </a:xfrm>
          <a:prstGeom prst="rect">
            <a:avLst/>
          </a:prstGeom>
          <a:solidFill>
            <a:srgbClr val="00B0F0"/>
          </a:solidFill>
          <a:ln w="127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ven Pro ExtraBold"/>
              <a:buNone/>
              <a:defRPr sz="3000" b="0" i="0" u="none" strike="noStrike" cap="none">
                <a:solidFill>
                  <a:schemeClr val="dk1"/>
                </a:solidFill>
                <a:latin typeface="Maven Pro ExtraBold"/>
                <a:ea typeface="Maven Pro ExtraBold"/>
                <a:cs typeface="Maven Pro ExtraBold"/>
                <a:sym typeface="Maven Pro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85"/>
              </a:buClr>
              <a:buSzPts val="3000"/>
              <a:buFont typeface="Maven Pro ExtraBold"/>
              <a:buNone/>
              <a:tabLst/>
              <a:defRPr/>
            </a:pPr>
            <a:r>
              <a:rPr kumimoji="0" lang="en" sz="3000" b="1" i="0" u="none" strike="noStrike" kern="0" cap="none" spc="0" normalizeH="0" baseline="0" noProof="0" dirty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cs typeface="Maven Pro ExtraBold"/>
                <a:sym typeface="Maven Pro ExtraBold"/>
              </a:rPr>
              <a:t>02</a:t>
            </a:r>
          </a:p>
        </p:txBody>
      </p:sp>
      <p:sp>
        <p:nvSpPr>
          <p:cNvPr id="13" name="Google Shape;2007;p39"/>
          <p:cNvSpPr txBox="1">
            <a:spLocks/>
          </p:cNvSpPr>
          <p:nvPr/>
        </p:nvSpPr>
        <p:spPr>
          <a:xfrm>
            <a:off x="1334947" y="2484991"/>
            <a:ext cx="6866077" cy="484800"/>
          </a:xfrm>
          <a:prstGeom prst="rect">
            <a:avLst/>
          </a:prstGeom>
          <a:solidFill>
            <a:srgbClr val="FFFF00"/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000" b="0" i="0" u="none" strike="noStrike" cap="none">
                <a:solidFill>
                  <a:schemeClr val="dk1"/>
                </a:solidFill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>
              <a:buClr>
                <a:srgbClr val="070185"/>
              </a:buClr>
            </a:pPr>
            <a:endParaRPr lang="en-US" sz="2400" b="1" dirty="0">
              <a:solidFill>
                <a:srgbClr val="070185"/>
              </a:solidFill>
              <a:latin typeface="Arial" panose="020B0604020202020204" pitchFamily="34" charset="0"/>
            </a:endParaRPr>
          </a:p>
          <a:p>
            <a:pPr marL="0" lvl="0" indent="0" algn="l">
              <a:buClr>
                <a:srgbClr val="070185"/>
              </a:buClr>
            </a:pP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lượng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giác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góc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phụ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nhau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70185"/>
              </a:solidFill>
              <a:effectLst/>
              <a:uLnTx/>
              <a:uFillTx/>
              <a:latin typeface="Arial" panose="020B0604020202020204" pitchFamily="34" charset="0"/>
              <a:cs typeface="Maven Pro SemiBold"/>
              <a:sym typeface="Maven Pro SemiBold"/>
            </a:endParaRPr>
          </a:p>
        </p:txBody>
      </p:sp>
      <p:sp>
        <p:nvSpPr>
          <p:cNvPr id="2" name="Google Shape;2004;p39">
            <a:extLst>
              <a:ext uri="{FF2B5EF4-FFF2-40B4-BE49-F238E27FC236}">
                <a16:creationId xmlns:a16="http://schemas.microsoft.com/office/drawing/2014/main" id="{A74E1196-99FA-0958-177C-23507E9B78E4}"/>
              </a:ext>
            </a:extLst>
          </p:cNvPr>
          <p:cNvSpPr txBox="1">
            <a:spLocks/>
          </p:cNvSpPr>
          <p:nvPr/>
        </p:nvSpPr>
        <p:spPr>
          <a:xfrm>
            <a:off x="497497" y="3288226"/>
            <a:ext cx="777984" cy="936890"/>
          </a:xfrm>
          <a:prstGeom prst="rect">
            <a:avLst/>
          </a:prstGeom>
          <a:solidFill>
            <a:srgbClr val="00B0F0"/>
          </a:solidFill>
          <a:ln w="127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ven Pro ExtraBold"/>
              <a:buNone/>
              <a:defRPr sz="3000" b="0" i="0" u="none" strike="noStrike" cap="none">
                <a:solidFill>
                  <a:schemeClr val="dk1"/>
                </a:solidFill>
                <a:latin typeface="Maven Pro ExtraBold"/>
                <a:ea typeface="Maven Pro ExtraBold"/>
                <a:cs typeface="Maven Pro ExtraBold"/>
                <a:sym typeface="Maven Pro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85"/>
              </a:buClr>
              <a:buSzPts val="3000"/>
              <a:buFont typeface="Maven Pro ExtraBold"/>
              <a:buNone/>
              <a:tabLst/>
              <a:defRPr/>
            </a:pPr>
            <a:r>
              <a:rPr kumimoji="0" lang="en" sz="3000" b="1" i="0" u="none" strike="noStrike" kern="0" cap="none" spc="0" normalizeH="0" baseline="0" noProof="0" dirty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cs typeface="Maven Pro ExtraBold"/>
                <a:sym typeface="Maven Pro ExtraBold"/>
              </a:rPr>
              <a:t>03</a:t>
            </a:r>
          </a:p>
        </p:txBody>
      </p:sp>
      <p:sp>
        <p:nvSpPr>
          <p:cNvPr id="3" name="Google Shape;2007;p39">
            <a:extLst>
              <a:ext uri="{FF2B5EF4-FFF2-40B4-BE49-F238E27FC236}">
                <a16:creationId xmlns:a16="http://schemas.microsoft.com/office/drawing/2014/main" id="{EAD414FF-4C0E-4F97-9B8B-BB9B653C2A5E}"/>
              </a:ext>
            </a:extLst>
          </p:cNvPr>
          <p:cNvSpPr txBox="1">
            <a:spLocks/>
          </p:cNvSpPr>
          <p:nvPr/>
        </p:nvSpPr>
        <p:spPr>
          <a:xfrm>
            <a:off x="1346356" y="3288226"/>
            <a:ext cx="7439835" cy="936890"/>
          </a:xfrm>
          <a:prstGeom prst="rect">
            <a:avLst/>
          </a:prstGeom>
          <a:solidFill>
            <a:srgbClr val="FFFF00"/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000" b="0" i="0" u="none" strike="noStrike" cap="none">
                <a:solidFill>
                  <a:schemeClr val="dk1"/>
                </a:solidFill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>
              <a:buClr>
                <a:srgbClr val="070185"/>
              </a:buClr>
            </a:pPr>
            <a:endParaRPr lang="en-US" sz="2400" b="1" dirty="0">
              <a:solidFill>
                <a:srgbClr val="070185"/>
              </a:solidFill>
              <a:latin typeface="Arial" panose="020B0604020202020204" pitchFamily="34" charset="0"/>
            </a:endParaRPr>
          </a:p>
          <a:p>
            <a:pPr marL="0" lvl="0" indent="0" algn="l">
              <a:buClr>
                <a:srgbClr val="070185"/>
              </a:buClr>
            </a:pP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Sử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máy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tính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cầm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tay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tính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lượng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giác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góc</a:t>
            </a:r>
            <a:r>
              <a:rPr lang="en-US" sz="2400" b="1" dirty="0">
                <a:solidFill>
                  <a:srgbClr val="070185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70185"/>
                </a:solidFill>
                <a:latin typeface="Arial" panose="020B0604020202020204" pitchFamily="34" charset="0"/>
              </a:rPr>
              <a:t>nhọn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70185"/>
              </a:solidFill>
              <a:effectLst/>
              <a:uLnTx/>
              <a:uFillTx/>
              <a:latin typeface="Arial" panose="020B0604020202020204" pitchFamily="34" charset="0"/>
              <a:cs typeface="Maven Pro SemiBold"/>
              <a:sym typeface="Maven Pro Semi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build="p"/>
      <p:bldP spid="12" grpId="0" animBg="1"/>
      <p:bldP spid="13" grpId="0" build="p"/>
      <p:bldP spid="2" grpId="0" animBg="1"/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-164" t="14186" r="164" b="3656"/>
          <a:stretch/>
        </p:blipFill>
        <p:spPr>
          <a:xfrm>
            <a:off x="-9149" y="0"/>
            <a:ext cx="9144000" cy="514350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4679651" y="2109285"/>
            <a:ext cx="2670928" cy="2670928"/>
            <a:chOff x="4475181" y="3174988"/>
            <a:chExt cx="3241638" cy="3241638"/>
          </a:xfrm>
        </p:grpSpPr>
        <p:sp>
          <p:nvSpPr>
            <p:cNvPr id="65" name="Oval 64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2" name="Group 71"/>
          <p:cNvGrpSpPr/>
          <p:nvPr/>
        </p:nvGrpSpPr>
        <p:grpSpPr>
          <a:xfrm>
            <a:off x="3902956" y="2294891"/>
            <a:ext cx="2632355" cy="2632355"/>
            <a:chOff x="-5929312" y="-3344783"/>
            <a:chExt cx="4743450" cy="4743450"/>
          </a:xfrm>
        </p:grpSpPr>
        <p:sp>
          <p:nvSpPr>
            <p:cNvPr id="73" name="Oval 72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45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2634337" y="3145244"/>
            <a:ext cx="583205" cy="5990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888" y="3303401"/>
            <a:ext cx="787654" cy="4847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0"/>
          <a:srcRect t="17199" b="17907"/>
          <a:stretch/>
        </p:blipFill>
        <p:spPr>
          <a:xfrm>
            <a:off x="2821095" y="3345124"/>
            <a:ext cx="666485" cy="539299"/>
          </a:xfrm>
          <a:prstGeom prst="rect">
            <a:avLst/>
          </a:prstGeom>
        </p:spPr>
      </p:pic>
      <p:pic>
        <p:nvPicPr>
          <p:cNvPr id="52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118715" y="2379811"/>
            <a:ext cx="1502569" cy="200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601223" y="507057"/>
            <a:ext cx="7875638" cy="208502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tangle 78"/>
              <p:cNvSpPr/>
              <p:nvPr/>
            </p:nvSpPr>
            <p:spPr>
              <a:xfrm>
                <a:off x="5011535" y="2978619"/>
                <a:ext cx="3483533" cy="677438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sz="2200" b="1" kern="12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𝒏𝒉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lang="en-US" sz="2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ề</m:t>
                        </m:r>
                      </m:num>
                      <m:den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𝒏𝒉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đố</m:t>
                        </m:r>
                        <m:r>
                          <a:rPr lang="en-US" sz="2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𝒊</m:t>
                        </m:r>
                      </m:den>
                    </m:f>
                  </m:oMath>
                </a14:m>
                <a:endParaRPr lang="en-US" sz="2200" b="1" kern="12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9" name="Rectangle 7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1535" y="2978619"/>
                <a:ext cx="3483533" cy="67743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/>
              <p:cNvSpPr/>
              <p:nvPr/>
            </p:nvSpPr>
            <p:spPr>
              <a:xfrm>
                <a:off x="601223" y="4068625"/>
                <a:ext cx="3512852" cy="677438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sz="2200" b="1" kern="12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𝒏𝒉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lang="en-US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ề</m:t>
                        </m:r>
                      </m:num>
                      <m:den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𝒏𝒉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𝒉𝒖𝒚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ề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</m:t>
                        </m:r>
                      </m:den>
                    </m:f>
                  </m:oMath>
                </a14:m>
                <a:endParaRPr lang="en-US" sz="2200" b="1" kern="12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0" name="Rectangle 7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23" y="4068625"/>
                <a:ext cx="3512852" cy="67743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/>
              <p:cNvSpPr/>
              <p:nvPr/>
            </p:nvSpPr>
            <p:spPr>
              <a:xfrm>
                <a:off x="4983381" y="4059098"/>
                <a:ext cx="3512852" cy="677438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sz="2200" b="1" kern="12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𝒏𝒉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lang="en-US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ề</m:t>
                        </m:r>
                      </m:num>
                      <m:den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𝒏𝒉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𝒉𝒖𝒚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ề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</m:t>
                        </m:r>
                      </m:den>
                    </m:f>
                  </m:oMath>
                </a14:m>
                <a:endParaRPr lang="en-US" sz="2200" b="1" kern="12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1" name="Rectangle 8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3381" y="4059098"/>
                <a:ext cx="3512852" cy="67743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/>
              <p:cNvSpPr/>
              <p:nvPr/>
            </p:nvSpPr>
            <p:spPr>
              <a:xfrm>
                <a:off x="601223" y="3030952"/>
                <a:ext cx="3512852" cy="677438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sz="2200" b="1" kern="12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𝒏𝒉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đố</m:t>
                        </m:r>
                        <m:r>
                          <a:rPr lang="en-US" sz="2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𝒊</m:t>
                        </m:r>
                      </m:num>
                      <m:den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ạ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𝒏𝒉</m:t>
                        </m:r>
                        <m:r>
                          <a:rPr lang="vi-VN" sz="2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𝒌</m:t>
                        </m:r>
                        <m:r>
                          <a:rPr lang="en-US" sz="2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ề</m:t>
                        </m:r>
                      </m:den>
                    </m:f>
                  </m:oMath>
                </a14:m>
                <a:endParaRPr lang="en-US" sz="2200" b="1" kern="12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2" name="Rectangle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23" y="3030952"/>
                <a:ext cx="3512852" cy="67743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43539" y="3030951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79856" y="4108318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42510" y="4038136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986664" y="2972396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1752" y="1179430"/>
            <a:ext cx="3627309" cy="329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723344" y="642273"/>
            <a:ext cx="7657325" cy="6612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R="3048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cot là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fr-FR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3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5.18519E-6 L 7.70833E-6 5.18519E-6 C 0.00456 -0.00323 0.0155 -0.01064 0.02019 -0.01272 C 0.02175 -0.01342 0.02331 -0.01411 0.02488 -0.01481 C 0.02618 -0.0155 0.02735 -0.01643 0.02852 -0.01712 C 0.03008 -0.01782 0.03165 -0.01828 0.03321 -0.01921 C 0.03451 -0.01967 0.03555 -0.02083 0.03686 -0.02129 C 0.04076 -0.02245 0.0448 -0.02268 0.0487 -0.02337 C 0.04909 -0.0236 0.05665 -0.02916 0.05821 -0.02962 C 0.06186 -0.03078 0.06537 -0.03147 0.06902 -0.03194 C 0.08321 -0.03356 0.09753 -0.03472 0.11186 -0.0361 C 0.156 -0.06226 0.11628 -0.03935 0.24402 -0.0361 C 0.2543 -0.03587 0.26459 -0.03472 0.27488 -0.03402 C 0.27735 -0.03333 0.27982 -0.0331 0.28204 -0.03194 C 0.28503 -0.03009 0.28699 -0.02453 0.2892 -0.02129 C 0.29232 -0.01666 0.29271 -0.01712 0.29636 -0.01481 C 0.29753 -0.01342 0.2987 -0.0118 0.29988 -0.01064 C 0.30183 -0.00902 0.30652 -0.0074 0.30821 -0.00647 C 0.31355 -0.0037 0.31042 -0.00439 0.31654 -0.00231 C 0.31693 -0.00208 0.31732 -0.00231 0.31784 -0.00231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8" grpId="0" animBg="1"/>
      <p:bldP spid="88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-164" t="14186" r="164" b="3656"/>
          <a:stretch/>
        </p:blipFill>
        <p:spPr>
          <a:xfrm>
            <a:off x="-9149" y="0"/>
            <a:ext cx="9144000" cy="5143500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3902956" y="2294891"/>
            <a:ext cx="2632355" cy="2632355"/>
            <a:chOff x="-5929312" y="-3344783"/>
            <a:chExt cx="4743450" cy="4743450"/>
          </a:xfrm>
        </p:grpSpPr>
        <p:sp>
          <p:nvSpPr>
            <p:cNvPr id="92" name="Oval 91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751" y="2656049"/>
            <a:ext cx="2212754" cy="2212754"/>
          </a:xfrm>
          <a:prstGeom prst="rect">
            <a:avLst/>
          </a:prstGeom>
        </p:spPr>
      </p:pic>
      <p:pic>
        <p:nvPicPr>
          <p:cNvPr id="8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2634337" y="3288119"/>
            <a:ext cx="583205" cy="5990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2821095" y="3345124"/>
            <a:ext cx="666485" cy="539299"/>
          </a:xfrm>
          <a:prstGeom prst="rect">
            <a:avLst/>
          </a:prstGeom>
        </p:spPr>
      </p:pic>
      <p:pic>
        <p:nvPicPr>
          <p:cNvPr id="8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118715" y="2379811"/>
            <a:ext cx="1502569" cy="200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600006" y="529591"/>
            <a:ext cx="7875638" cy="203078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/>
              <p:cNvSpPr/>
              <p:nvPr/>
            </p:nvSpPr>
            <p:spPr>
              <a:xfrm>
                <a:off x="562448" y="3099046"/>
                <a:ext cx="3516310" cy="585894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sz="2300" b="1" kern="12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e>
                      <m:sup>
                        <m:r>
                          <a:rPr lang="en-US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2300" b="1" kern="1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8" name="Rectangle 9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448" y="3099046"/>
                <a:ext cx="3516310" cy="585894"/>
              </a:xfrm>
              <a:prstGeom prst="rect">
                <a:avLst/>
              </a:prstGeom>
              <a:blipFill>
                <a:blip r:embed="rId11"/>
                <a:stretch>
                  <a:fillRect b="-114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ctangle 98"/>
              <p:cNvSpPr/>
              <p:nvPr/>
            </p:nvSpPr>
            <p:spPr>
              <a:xfrm>
                <a:off x="556115" y="4104358"/>
                <a:ext cx="3550527" cy="585894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sz="2300" b="1" kern="12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</m:e>
                      <m:sup>
                        <m:r>
                          <a:rPr lang="en-US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2300" b="1" kern="1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9" name="Rectangle 9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115" y="4104358"/>
                <a:ext cx="3550527" cy="585894"/>
              </a:xfrm>
              <a:prstGeom prst="rect">
                <a:avLst/>
              </a:prstGeom>
              <a:blipFill>
                <a:blip r:embed="rId12"/>
                <a:stretch>
                  <a:fillRect b="-114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ctangle 99"/>
              <p:cNvSpPr/>
              <p:nvPr/>
            </p:nvSpPr>
            <p:spPr>
              <a:xfrm>
                <a:off x="4970321" y="3099547"/>
                <a:ext cx="3512852" cy="585894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sz="2300" b="1" kern="12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2300" b="1" kern="1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0" name="Rectangle 9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0321" y="3099547"/>
                <a:ext cx="3512852" cy="585894"/>
              </a:xfrm>
              <a:prstGeom prst="rect">
                <a:avLst/>
              </a:prstGeom>
              <a:blipFill>
                <a:blip r:embed="rId13"/>
                <a:stretch>
                  <a:fillRect b="-1030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Rectangle 100"/>
              <p:cNvSpPr/>
              <p:nvPr/>
            </p:nvSpPr>
            <p:spPr>
              <a:xfrm>
                <a:off x="4970321" y="4104358"/>
                <a:ext cx="3512852" cy="585894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sz="2300" b="1" kern="12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𝟗𝟎</m:t>
                        </m:r>
                      </m:e>
                      <m:sup>
                        <m:r>
                          <a:rPr lang="en-US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2300" b="1" kern="1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1" name="Rectangle 10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0321" y="4104358"/>
                <a:ext cx="3512852" cy="585894"/>
              </a:xfrm>
              <a:prstGeom prst="rect">
                <a:avLst/>
              </a:prstGeom>
              <a:blipFill>
                <a:blip r:embed="rId14"/>
                <a:stretch>
                  <a:fillRect b="-114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31223" y="4011262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66796" y="3057223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79150" y="3990691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514144" y="3001279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0725" y="1450269"/>
            <a:ext cx="3627309" cy="329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722127" y="664807"/>
            <a:ext cx="7553958" cy="11339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just" defTabSz="685800">
              <a:lnSpc>
                <a:spcPct val="150000"/>
              </a:lnSpc>
              <a:buClrTx/>
            </a:pP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Cho tam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ABC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A,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AC =3 cm, BC = 6 cm.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 </a:t>
            </a:r>
            <a:r>
              <a:rPr lang="en-US" sz="24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24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lang="en-US" sz="24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1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18519E-6 L 3.33333E-6 -5.18519E-6 C 0.00195 -0.00487 0.00351 -0.01042 0.00586 -0.01482 C 0.00781 -0.01806 0.01627 -0.02223 0.01784 -0.02316 C 0.0194 -0.02431 0.02083 -0.0264 0.02252 -0.02755 C 0.02526 -0.02894 0.03489 -0.03103 0.03685 -0.03172 C 0.03919 -0.03241 0.04167 -0.03288 0.04401 -0.0338 C 0.04961 -0.03589 0.04844 -0.03658 0.05469 -0.03797 C 0.05859 -0.0389 0.06263 -0.03913 0.06667 -0.04005 C 0.10052 -0.04978 0.06901 -0.04445 0.1 -0.04862 C 0.11172 -0.05371 0.09622 -0.04746 0.11901 -0.05278 C 0.12018 -0.05302 0.12135 -0.05441 0.12252 -0.05487 C 0.12448 -0.05579 0.12656 -0.05626 0.12851 -0.05695 C 0.15781 -0.05626 0.18724 -0.05695 0.21667 -0.05487 C 0.21914 -0.05487 0.22161 -0.05325 0.2237 -0.0507 L 0.22734 -0.04653 C 0.22969 -0.02964 0.22669 -0.0463 0.23203 -0.02964 C 0.23268 -0.02755 0.23268 -0.02524 0.23333 -0.02316 C 0.23463 -0.01876 0.23711 -0.01528 0.23802 -0.01042 C 0.24062 0.003 0.23867 -0.00093 0.24167 0.00439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7" grpId="0" animBg="1"/>
      <p:bldP spid="107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-164" t="14186" r="164" b="3656"/>
          <a:stretch/>
        </p:blipFill>
        <p:spPr>
          <a:xfrm>
            <a:off x="-9149" y="0"/>
            <a:ext cx="9144000" cy="51435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052462" y="2929454"/>
            <a:ext cx="2212754" cy="2212754"/>
            <a:chOff x="5403282" y="3905938"/>
            <a:chExt cx="2950339" cy="2950339"/>
          </a:xfrm>
        </p:grpSpPr>
        <p:sp>
          <p:nvSpPr>
            <p:cNvPr id="3" name="Oval 2"/>
            <p:cNvSpPr/>
            <p:nvPr/>
          </p:nvSpPr>
          <p:spPr>
            <a:xfrm>
              <a:off x="6083802" y="4580379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7146800" y="4592633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 rot="1355338">
              <a:off x="7835244" y="5063192"/>
              <a:ext cx="327869" cy="4558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282" y="3905938"/>
              <a:ext cx="2950339" cy="2950339"/>
            </a:xfrm>
            <a:prstGeom prst="rect">
              <a:avLst/>
            </a:prstGeom>
          </p:spPr>
        </p:pic>
      </p:grpSp>
      <p:pic>
        <p:nvPicPr>
          <p:cNvPr id="87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02" y="-30373"/>
            <a:ext cx="2876563" cy="287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4052462" y="2333660"/>
            <a:ext cx="2409596" cy="2409596"/>
            <a:chOff x="4089117" y="3323779"/>
            <a:chExt cx="3165123" cy="3165123"/>
          </a:xfrm>
        </p:grpSpPr>
        <p:sp>
          <p:nvSpPr>
            <p:cNvPr id="38" name="Oval 37"/>
            <p:cNvSpPr/>
            <p:nvPr/>
          </p:nvSpPr>
          <p:spPr>
            <a:xfrm>
              <a:off x="4908854" y="4516361"/>
              <a:ext cx="1179272" cy="915031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 flipV="1">
              <a:off x="5381134" y="5488318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 flipV="1">
              <a:off x="5381134" y="5817179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 rot="21026099" flipV="1">
              <a:off x="6026690" y="5868139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 rot="21026099" flipV="1">
              <a:off x="5683555" y="4323035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 rot="21026099" flipV="1">
              <a:off x="4842955" y="4341371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 flipV="1">
              <a:off x="4865838" y="3599773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 flipV="1">
              <a:off x="6118645" y="3617364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9117" y="3323779"/>
              <a:ext cx="3165123" cy="3165123"/>
            </a:xfrm>
            <a:prstGeom prst="rect">
              <a:avLst/>
            </a:prstGeom>
          </p:spPr>
        </p:pic>
      </p:grpSp>
      <p:pic>
        <p:nvPicPr>
          <p:cNvPr id="5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2634337" y="3326219"/>
            <a:ext cx="583205" cy="5990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118715" y="2379811"/>
            <a:ext cx="1502569" cy="200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4012176" y="2243393"/>
            <a:ext cx="2571750" cy="257175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sp>
        <p:nvSpPr>
          <p:cNvPr id="91" name="Rectangle 90"/>
          <p:cNvSpPr/>
          <p:nvPr/>
        </p:nvSpPr>
        <p:spPr>
          <a:xfrm>
            <a:off x="593276" y="522960"/>
            <a:ext cx="7875638" cy="202456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Rectangle 91"/>
              <p:cNvSpPr/>
              <p:nvPr/>
            </p:nvSpPr>
            <p:spPr>
              <a:xfrm>
                <a:off x="593276" y="4075998"/>
                <a:ext cx="3512852" cy="625217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sz="2400" b="1" kern="12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𝟒𝟏𝟏</m:t>
                    </m:r>
                  </m:oMath>
                </a14:m>
                <a:endParaRPr lang="en-US" sz="2400" b="1" kern="1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2" name="Rectangle 9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276" y="4075998"/>
                <a:ext cx="3512852" cy="625217"/>
              </a:xfrm>
              <a:prstGeom prst="rect">
                <a:avLst/>
              </a:prstGeom>
              <a:blipFill>
                <a:blip r:embed="rId13"/>
                <a:stretch>
                  <a:fillRect b="-88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Rectangle 92"/>
              <p:cNvSpPr/>
              <p:nvPr/>
            </p:nvSpPr>
            <p:spPr>
              <a:xfrm>
                <a:off x="5081628" y="3063954"/>
                <a:ext cx="3349492" cy="625217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sz="2400" b="1" kern="12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𝟒𝟏</m:t>
                    </m:r>
                  </m:oMath>
                </a14:m>
                <a:r>
                  <a:rPr lang="en-US" sz="24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mc:Choice>
        <mc:Fallback xmlns="">
          <p:sp>
            <p:nvSpPr>
              <p:cNvPr id="93" name="Rectangle 9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1628" y="3063954"/>
                <a:ext cx="3349492" cy="625217"/>
              </a:xfrm>
              <a:prstGeom prst="rect">
                <a:avLst/>
              </a:prstGeom>
              <a:blipFill>
                <a:blip r:embed="rId14"/>
                <a:stretch>
                  <a:fillRect b="-88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/>
              <p:cNvSpPr/>
              <p:nvPr/>
            </p:nvSpPr>
            <p:spPr>
              <a:xfrm>
                <a:off x="5081628" y="4066023"/>
                <a:ext cx="3349491" cy="625217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sz="2400" b="1" kern="12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𝟒𝟏</m:t>
                    </m:r>
                  </m:oMath>
                </a14:m>
                <a:r>
                  <a:rPr lang="en-US" sz="24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</mc:Choice>
        <mc:Fallback xmlns="">
          <p:sp>
            <p:nvSpPr>
              <p:cNvPr id="94" name="Rectangle 9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1628" y="4066023"/>
                <a:ext cx="3349491" cy="625217"/>
              </a:xfrm>
              <a:prstGeom prst="rect">
                <a:avLst/>
              </a:prstGeom>
              <a:blipFill>
                <a:blip r:embed="rId15"/>
                <a:stretch>
                  <a:fillRect b="-87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/>
              <p:cNvSpPr/>
              <p:nvPr/>
            </p:nvSpPr>
            <p:spPr>
              <a:xfrm>
                <a:off x="593276" y="3043418"/>
                <a:ext cx="3512852" cy="625217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sz="2400" b="1" kern="12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𝟒𝟐𝟏</m:t>
                    </m:r>
                  </m:oMath>
                </a14:m>
                <a:endParaRPr lang="en-US" sz="2400" b="1" kern="1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5" name="Rectangle 9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276" y="3043418"/>
                <a:ext cx="3512852" cy="625217"/>
              </a:xfrm>
              <a:prstGeom prst="rect">
                <a:avLst/>
              </a:prstGeom>
              <a:blipFill>
                <a:blip r:embed="rId16"/>
                <a:stretch>
                  <a:fillRect b="-87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35592" y="2991197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52537" y="4063023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59555" y="2981245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613220" y="4017555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1087" y="1421705"/>
            <a:ext cx="3627309" cy="329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/>
              <p:cNvSpPr txBox="1"/>
              <p:nvPr/>
            </p:nvSpPr>
            <p:spPr>
              <a:xfrm>
                <a:off x="673233" y="881267"/>
                <a:ext cx="7715723" cy="1177245"/>
              </a:xfrm>
              <a:prstGeom prst="rect">
                <a:avLst/>
              </a:prstGeom>
              <a:solidFill>
                <a:srgbClr val="00B050"/>
              </a:solidFill>
            </p:spPr>
            <p:txBody>
              <a:bodyPr wrap="square" rtlCol="0">
                <a:spAutoFit/>
              </a:bodyPr>
              <a:lstStyle/>
              <a:p>
                <a:pPr algn="just" defTabSz="685800">
                  <a:lnSpc>
                    <a:spcPct val="150000"/>
                  </a:lnSpc>
                  <a:buClrTx/>
                </a:pPr>
                <a:r>
                  <a:rPr lang="en-US" sz="24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 </a:t>
                </a:r>
                <a:r>
                  <a:rPr lang="en-US" sz="2400" b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hỏi</a:t>
                </a:r>
                <a:r>
                  <a:rPr lang="en-US" sz="24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4: </a:t>
                </a:r>
                <a:r>
                  <a:rPr lang="en-US" sz="2400" b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Kết</a:t>
                </a:r>
                <a:r>
                  <a:rPr lang="en-US" sz="24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400" b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quả</a:t>
                </a:r>
                <a:r>
                  <a:rPr lang="en-US" sz="24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400" b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của</a:t>
                </a:r>
                <a:r>
                  <a:rPr lang="en-US" sz="24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cot</m:t>
                    </m:r>
                    <m:r>
                      <m:rPr>
                        <m:nor/>
                      </m:rPr>
                      <a:rPr lang="en-US" sz="24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en-US" sz="2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sSup>
                      <m:sSupPr>
                        <m:ctrlP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4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(</a:t>
                </a:r>
                <a:r>
                  <a:rPr lang="en-US" sz="2400" b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làm</a:t>
                </a:r>
                <a:r>
                  <a:rPr lang="en-US" sz="24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400" b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tròn</a:t>
                </a:r>
                <a:r>
                  <a:rPr lang="en-US" sz="24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400" b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đến</a:t>
                </a:r>
                <a:r>
                  <a:rPr lang="en-US" sz="24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400" b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chữ</a:t>
                </a:r>
                <a:r>
                  <a:rPr lang="en-US" sz="24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400" b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số</a:t>
                </a:r>
                <a:r>
                  <a:rPr lang="en-US" sz="24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400" b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thập</a:t>
                </a:r>
                <a:r>
                  <a:rPr lang="en-US" sz="24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400" b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phân</a:t>
                </a:r>
                <a:r>
                  <a:rPr lang="en-US" sz="24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400" b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thứ</a:t>
                </a:r>
                <a:r>
                  <a:rPr lang="en-US" sz="24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400" b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ba</a:t>
                </a:r>
                <a:r>
                  <a:rPr lang="en-US" sz="24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233" y="881267"/>
                <a:ext cx="7715723" cy="1177245"/>
              </a:xfrm>
              <a:prstGeom prst="rect">
                <a:avLst/>
              </a:prstGeom>
              <a:blipFill>
                <a:blip r:embed="rId20"/>
                <a:stretch>
                  <a:fillRect l="-1185" r="-1264" b="-11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219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833E-6 -1.85185E-6 L 5.20833E-6 -1.85185E-6 C 0.00053 -0.00416 0.00183 -0.01852 0.00352 -0.02523 C 0.00417 -0.02824 0.00522 -0.03078 0.00587 -0.03379 C 0.00639 -0.03588 0.00652 -0.03819 0.00704 -0.04004 C 0.00769 -0.04236 0.00886 -0.04421 0.00951 -0.04652 C 0.01003 -0.04838 0.0099 -0.05092 0.01068 -0.05277 C 0.0116 -0.05532 0.01316 -0.05671 0.0142 -0.05926 C 0.0211 -0.07477 0.0155 -0.07037 0.0237 -0.07407 C 0.02982 -0.08102 0.02566 -0.07754 0.03568 -0.08032 C 0.03803 -0.08102 0.0405 -0.08171 0.04285 -0.0824 C 0.04441 -0.0831 0.04597 -0.08402 0.04753 -0.08449 C 0.0504 -0.08541 0.05313 -0.08588 0.05587 -0.08657 L 0.10001 -0.08449 C 0.10365 -0.08426 0.11225 -0.0824 0.11667 -0.08032 C 0.11902 -0.07916 0.12383 -0.07615 0.12383 -0.07615 C 0.12501 -0.07477 0.12605 -0.07291 0.12735 -0.07176 C 0.13178 -0.06828 0.13972 -0.06527 0.14402 -0.06342 C 0.14558 -0.06273 0.14727 -0.06227 0.14883 -0.06134 C 0.15274 -0.05902 0.15261 -0.05879 0.15717 -0.05694 C 0.15912 -0.05625 0.16107 -0.05578 0.16303 -0.05486 C 0.16433 -0.0544 0.1655 -0.05347 0.16667 -0.05277 C 0.1698 -0.05139 0.17618 -0.04861 0.17618 -0.04861 C 0.17735 -0.04652 0.17865 -0.04444 0.17969 -0.04213 C 0.18061 -0.04027 0.181 -0.0375 0.18217 -0.03588 C 0.18217 -0.03588 0.19102 -0.02523 0.19285 -0.02315 C 0.19402 -0.02176 0.19545 -0.02083 0.19636 -0.01898 C 0.19883 -0.01481 0.20079 -0.00949 0.20352 -0.00625 C 0.20469 -0.00486 0.206 -0.0037 0.20717 -0.00208 C 0.20847 -1.85185E-6 0.20938 0.00232 0.21068 0.0044 C 0.21186 0.00602 0.21316 0.00695 0.21433 0.00857 C 0.21563 0.01042 0.21654 0.0132 0.21785 0.01482 C 0.22006 0.01806 0.22266 0.0206 0.22501 0.02338 C 0.22904 0.02824 0.22761 0.02593 0.22982 0.02986 " pathEditMode="relative" ptsTypes="AAAAAAAAAAAAAAAAAAAAAAAAAAAAAAAAAA">
                                      <p:cBhvr>
                                        <p:cTn id="9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101" grpId="0" animBg="1"/>
      <p:bldP spid="101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3" name="Google Shape;1583;p46"/>
          <p:cNvPicPr preferRelativeResize="0"/>
          <p:nvPr/>
        </p:nvPicPr>
        <p:blipFill rotWithShape="1">
          <a:blip r:embed="rId3">
            <a:alphaModFix/>
          </a:blip>
          <a:srcRect t="11716" b="20519"/>
          <a:stretch/>
        </p:blipFill>
        <p:spPr>
          <a:xfrm>
            <a:off x="6871119" y="3540848"/>
            <a:ext cx="2150490" cy="143259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308979" y="1002127"/>
            <a:ext cx="4848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HƯỚNG DẪN VỀ NHÀ</a:t>
            </a:r>
          </a:p>
        </p:txBody>
      </p:sp>
      <p:sp>
        <p:nvSpPr>
          <p:cNvPr id="8" name="Rectangle 7"/>
          <p:cNvSpPr/>
          <p:nvPr/>
        </p:nvSpPr>
        <p:spPr>
          <a:xfrm>
            <a:off x="1120231" y="1710512"/>
            <a:ext cx="3838711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Ôn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tập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kiến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đã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20231" y="2454727"/>
            <a:ext cx="6116388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Hoàn thành bài tập trong 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GK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4.1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4.7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DengXian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20231" y="3198942"/>
            <a:ext cx="5161299" cy="142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defTabSz="457200">
              <a:lnSpc>
                <a:spcPct val="150000"/>
              </a:lnSpc>
              <a:buClrTx/>
              <a:buFont typeface="Wingdings" panose="05000000000000000000" pitchFamily="2" charset="2"/>
              <a:buChar char="q"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chuẩn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trước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vi-VN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487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4" name="Google Shape;128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00126" y="3348149"/>
            <a:ext cx="1740298" cy="174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5" name="Google Shape;1285;p36"/>
          <p:cNvPicPr preferRelativeResize="0"/>
          <p:nvPr/>
        </p:nvPicPr>
        <p:blipFill rotWithShape="1">
          <a:blip r:embed="rId4">
            <a:alphaModFix/>
          </a:blip>
          <a:srcRect l="19717" t="14663" b="14670"/>
          <a:stretch/>
        </p:blipFill>
        <p:spPr>
          <a:xfrm>
            <a:off x="290025" y="278575"/>
            <a:ext cx="1839877" cy="161877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909770" y="1596816"/>
            <a:ext cx="5640512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2F19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EM Ở TIẾT HỌC SAU!</a:t>
            </a:r>
          </a:p>
        </p:txBody>
      </p:sp>
    </p:spTree>
    <p:extLst>
      <p:ext uri="{BB962C8B-B14F-4D97-AF65-F5344CB8AC3E}">
        <p14:creationId xmlns:p14="http://schemas.microsoft.com/office/powerpoint/2010/main" val="382605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1924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02579" flipH="1">
            <a:off x="11795" y="3281833"/>
            <a:ext cx="1916731" cy="179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589;p47"/>
          <p:cNvPicPr preferRelativeResize="0"/>
          <p:nvPr/>
        </p:nvPicPr>
        <p:blipFill rotWithShape="1">
          <a:blip r:embed="rId4">
            <a:alphaModFix/>
          </a:blip>
          <a:srcRect l="21204"/>
          <a:stretch/>
        </p:blipFill>
        <p:spPr>
          <a:xfrm>
            <a:off x="7049312" y="2950913"/>
            <a:ext cx="2094688" cy="246158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488;p36"/>
          <p:cNvSpPr txBox="1">
            <a:spLocks noGrp="1"/>
          </p:cNvSpPr>
          <p:nvPr>
            <p:ph type="title"/>
          </p:nvPr>
        </p:nvSpPr>
        <p:spPr>
          <a:xfrm>
            <a:off x="1344711" y="878622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I. KHÁI NIỆM TỈ SỐ LƯỢNG GIÁC CỦA MỘT GÓC NHỌN</a:t>
            </a:r>
            <a:endParaRPr sz="3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76892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044841" y="341019"/>
                <a:ext cx="6870743" cy="15147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70000"/>
                  </a:lnSpc>
                  <a:buClrTx/>
                </a:pPr>
                <a:r>
                  <a:rPr lang="vi-VN" sz="1900" dirty="0">
                    <a:latin typeface="+mn-lt"/>
                  </a:rPr>
                  <a:t>Cho tam giác </a:t>
                </a:r>
                <a14:m>
                  <m:oMath xmlns:m="http://schemas.openxmlformats.org/officeDocument/2006/math">
                    <m:r>
                      <a:rPr lang="vi-VN" sz="1900" i="1" smtClean="0"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vi-VN" sz="1900" dirty="0">
                    <a:latin typeface="+mn-lt"/>
                  </a:rPr>
                  <a:t> </a:t>
                </a:r>
                <a:r>
                  <a:rPr lang="en-US" sz="1900" dirty="0" err="1">
                    <a:latin typeface="+mn-lt"/>
                  </a:rPr>
                  <a:t>vuông</a:t>
                </a:r>
                <a:r>
                  <a:rPr lang="en-US" sz="1900" dirty="0">
                    <a:latin typeface="+mn-lt"/>
                  </a:rPr>
                  <a:t> </a:t>
                </a:r>
                <a:r>
                  <a:rPr lang="en-US" sz="1900" dirty="0" err="1">
                    <a:latin typeface="+mn-lt"/>
                  </a:rPr>
                  <a:t>tại</a:t>
                </a:r>
                <a:r>
                  <a:rPr lang="en-US" sz="1900" dirty="0">
                    <a:latin typeface="+mn-lt"/>
                  </a:rPr>
                  <a:t> A</a:t>
                </a:r>
                <a:r>
                  <a:rPr kumimoji="0" lang="en-US" sz="19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kumimoji="0" lang="en-US" sz="19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kumimoji="0" lang="en-US" sz="1900" b="0" i="0" u="none" strike="noStrike" kern="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900" b="0" i="0" u="none" strike="noStrike" kern="0" cap="none" spc="0" normalizeH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sz="1900" b="0" i="0" u="none" strike="noStrike" kern="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900" b="0" i="0" u="none" strike="noStrike" kern="0" cap="none" spc="0" normalizeH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nhọn</a:t>
                </a:r>
                <a:r>
                  <a:rPr kumimoji="0" lang="en-US" sz="1900" b="0" i="0" u="none" strike="noStrike" kern="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B. </a:t>
                </a:r>
                <a:r>
                  <a:rPr kumimoji="0" lang="en-US" sz="1900" b="0" i="0" u="none" strike="noStrike" kern="0" cap="none" spc="0" normalizeH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1900" b="0" i="0" u="none" strike="noStrike" kern="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AC </a:t>
                </a:r>
                <a:r>
                  <a:rPr kumimoji="0" lang="en-US" sz="1900" b="0" i="0" u="none" strike="noStrike" kern="0" cap="none" spc="0" normalizeH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kumimoji="0" lang="en-US" sz="1900" b="0" i="0" u="none" strike="noStrike" kern="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900" b="0" i="0" u="none" strike="noStrike" kern="0" cap="none" spc="0" normalizeH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1900" b="0" i="0" u="none" strike="noStrike" kern="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900" b="0" i="0" u="none" strike="noStrike" kern="0" cap="none" spc="0" normalizeH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1900" b="0" i="0" u="none" strike="noStrike" kern="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900" b="0" i="0" u="none" strike="noStrike" kern="0" cap="none" spc="0" normalizeH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đối</a:t>
                </a:r>
                <a:r>
                  <a:rPr kumimoji="0" lang="en-US" sz="1900" b="0" i="0" u="none" strike="noStrike" kern="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900" b="0" i="0" u="none" strike="noStrike" kern="0" cap="none" spc="0" normalizeH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1900" b="0" i="0" u="none" strike="noStrike" kern="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900" b="0" i="0" u="none" strike="noStrike" kern="0" cap="none" spc="0" normalizeH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sz="1900" b="0" i="0" u="none" strike="noStrike" kern="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B, </a:t>
                </a:r>
                <a:r>
                  <a:rPr kumimoji="0" lang="en-US" sz="1900" b="0" i="0" u="none" strike="noStrike" kern="0" cap="none" spc="0" normalizeH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1900" b="0" i="0" u="none" strike="noStrike" kern="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AB </a:t>
                </a:r>
                <a:r>
                  <a:rPr kumimoji="0" lang="en-US" sz="1900" b="0" i="0" u="none" strike="noStrike" kern="0" cap="none" spc="0" normalizeH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kumimoji="0" lang="en-US" sz="1900" b="0" i="0" u="none" strike="noStrike" kern="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900" b="0" i="0" u="none" strike="noStrike" kern="0" cap="none" spc="0" normalizeH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1900" b="0" i="0" u="none" strike="noStrike" kern="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900" b="0" i="0" u="none" strike="noStrike" kern="0" cap="none" spc="0" normalizeH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1900" b="0" i="0" u="none" strike="noStrike" kern="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900" b="0" i="0" u="none" strike="noStrike" kern="0" cap="none" spc="0" normalizeH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kề</a:t>
                </a:r>
                <a:r>
                  <a:rPr kumimoji="0" lang="en-US" sz="1900" b="0" i="0" u="none" strike="noStrike" kern="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900" b="0" i="0" u="none" strike="noStrike" kern="0" cap="none" spc="0" normalizeH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1900" b="0" i="0" u="none" strike="noStrike" kern="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1900" b="0" i="0" u="none" strike="noStrike" kern="0" cap="none" spc="0" normalizeH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sz="1900" b="0" i="0" u="none" strike="noStrike" kern="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B (H.4.2)</a:t>
                </a:r>
                <a:endParaRPr kumimoji="0" lang="vi-VN" sz="1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841" y="341019"/>
                <a:ext cx="6870743" cy="1514710"/>
              </a:xfrm>
              <a:prstGeom prst="rect">
                <a:avLst/>
              </a:prstGeom>
              <a:blipFill>
                <a:blip r:embed="rId3"/>
                <a:stretch>
                  <a:fillRect l="-799" r="-887" b="-6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/>
          <p:cNvGrpSpPr/>
          <p:nvPr/>
        </p:nvGrpSpPr>
        <p:grpSpPr>
          <a:xfrm rot="14291742">
            <a:off x="4995655" y="1884531"/>
            <a:ext cx="2194663" cy="1660200"/>
            <a:chOff x="942040" y="2450531"/>
            <a:chExt cx="3105255" cy="2430860"/>
          </a:xfrm>
        </p:grpSpPr>
        <p:sp>
          <p:nvSpPr>
            <p:cNvPr id="6" name="Isosceles Triangle 5"/>
            <p:cNvSpPr/>
            <p:nvPr/>
          </p:nvSpPr>
          <p:spPr>
            <a:xfrm rot="12681775" flipH="1">
              <a:off x="1399268" y="3462077"/>
              <a:ext cx="2358448" cy="1419314"/>
            </a:xfrm>
            <a:prstGeom prst="triangle">
              <a:avLst>
                <a:gd name="adj" fmla="val 0"/>
              </a:avLst>
            </a:prstGeom>
            <a:noFill/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 rot="1878890">
              <a:off x="1855329" y="2979842"/>
              <a:ext cx="230590" cy="234567"/>
            </a:xfrm>
            <a:prstGeom prst="rect">
              <a:avLst/>
            </a:prstGeom>
            <a:noFill/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 rot="7308258">
                  <a:off x="2044068" y="2475881"/>
                  <a:ext cx="422472" cy="37177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1900" i="1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7308258">
                  <a:off x="2044068" y="2475881"/>
                  <a:ext cx="422472" cy="371771"/>
                </a:xfrm>
                <a:prstGeom prst="rect">
                  <a:avLst/>
                </a:prstGeom>
                <a:blipFill>
                  <a:blip r:embed="rId4"/>
                  <a:stretch>
                    <a:fillRect r="-14894" b="-372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Rectangle 19"/>
            <p:cNvSpPr/>
            <p:nvPr/>
          </p:nvSpPr>
          <p:spPr>
            <a:xfrm rot="7308258">
              <a:off x="929526" y="4199869"/>
              <a:ext cx="460505" cy="4354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/>
                <p:cNvSpPr/>
                <p:nvPr/>
              </p:nvSpPr>
              <p:spPr>
                <a:xfrm rot="7477305">
                  <a:off x="3567619" y="4223831"/>
                  <a:ext cx="523875" cy="4354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7477305">
                  <a:off x="3567619" y="4223831"/>
                  <a:ext cx="523875" cy="43547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CFF4CEC3-B588-22BA-7254-EF4E289C56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0006" y="1566683"/>
            <a:ext cx="1360170" cy="191960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CC4EEC4-91F4-FF22-6565-71A570E35BF9}"/>
              </a:ext>
            </a:extLst>
          </p:cNvPr>
          <p:cNvSpPr/>
          <p:nvPr/>
        </p:nvSpPr>
        <p:spPr>
          <a:xfrm>
            <a:off x="2133799" y="3354823"/>
            <a:ext cx="1212584" cy="520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70000"/>
              </a:lnSpc>
              <a:buClrTx/>
            </a:pPr>
            <a:r>
              <a:rPr kumimoji="0" lang="en-US" sz="19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(H.4.2)</a:t>
            </a:r>
            <a:endParaRPr kumimoji="0" lang="vi-VN" sz="1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42B3972-7312-1B48-D14A-75108D68AA6D}"/>
              </a:ext>
            </a:extLst>
          </p:cNvPr>
          <p:cNvSpPr/>
          <p:nvPr/>
        </p:nvSpPr>
        <p:spPr>
          <a:xfrm>
            <a:off x="5813888" y="3414044"/>
            <a:ext cx="1212584" cy="520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70000"/>
              </a:lnSpc>
              <a:buClrTx/>
            </a:pPr>
            <a:r>
              <a:rPr kumimoji="0" lang="en-US" sz="19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(H.4.3)</a:t>
            </a:r>
            <a:endParaRPr kumimoji="0" lang="vi-VN" sz="1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CFFE565-8F44-9E0A-08D1-5D973D53D0A6}"/>
              </a:ext>
            </a:extLst>
          </p:cNvPr>
          <p:cNvSpPr/>
          <p:nvPr/>
        </p:nvSpPr>
        <p:spPr>
          <a:xfrm>
            <a:off x="1044841" y="3794761"/>
            <a:ext cx="6870743" cy="1017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70000"/>
              </a:lnSpc>
              <a:buClrTx/>
            </a:pP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Xét</a:t>
            </a:r>
            <a:r>
              <a:rPr kumimoji="0" lang="en-US" sz="19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góc</a:t>
            </a:r>
            <a:r>
              <a:rPr kumimoji="0" lang="en-US" sz="19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C </a:t>
            </a:r>
            <a:r>
              <a:rPr kumimoji="0" lang="en-US" sz="19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19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tam </a:t>
            </a:r>
            <a:r>
              <a:rPr kumimoji="0" lang="en-US" sz="19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giác</a:t>
            </a:r>
            <a:r>
              <a:rPr kumimoji="0" lang="en-US" sz="19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ABC </a:t>
            </a:r>
            <a:r>
              <a:rPr kumimoji="0" lang="en-US" sz="19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vuông</a:t>
            </a:r>
            <a:r>
              <a:rPr kumimoji="0" lang="en-US" sz="19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tại</a:t>
            </a:r>
            <a:r>
              <a:rPr kumimoji="0" lang="en-US" sz="19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A (H.4.3). </a:t>
            </a:r>
            <a:r>
              <a:rPr kumimoji="0" lang="en-US" sz="19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19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19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kumimoji="0" lang="en-US" sz="19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cạnh</a:t>
            </a:r>
            <a:r>
              <a:rPr kumimoji="0" lang="en-US" sz="19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đối</a:t>
            </a:r>
            <a:r>
              <a:rPr kumimoji="0" lang="en-US" sz="19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19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cạnh</a:t>
            </a:r>
            <a:r>
              <a:rPr kumimoji="0" lang="en-US" sz="19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kề</a:t>
            </a:r>
            <a:r>
              <a:rPr kumimoji="0" lang="en-US" sz="19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19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9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góc</a:t>
            </a:r>
            <a:r>
              <a:rPr kumimoji="0" lang="en-US" sz="19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Arial" panose="020B0604020202020204" pitchFamily="34" charset="0"/>
                <a:cs typeface="Times New Roman" panose="02020603050405020304" pitchFamily="18" charset="0"/>
              </a:rPr>
              <a:t> C.</a:t>
            </a:r>
            <a:endParaRPr kumimoji="0" lang="vi-VN" sz="1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8" name="Nhóm 7">
            <a:extLst>
              <a:ext uri="{FF2B5EF4-FFF2-40B4-BE49-F238E27FC236}">
                <a16:creationId xmlns:a16="http://schemas.microsoft.com/office/drawing/2014/main" id="{7CB1133C-18DB-07BC-050A-E4BC5FA83DF2}"/>
              </a:ext>
            </a:extLst>
          </p:cNvPr>
          <p:cNvGrpSpPr/>
          <p:nvPr/>
        </p:nvGrpSpPr>
        <p:grpSpPr>
          <a:xfrm>
            <a:off x="190124" y="3614536"/>
            <a:ext cx="780924" cy="581334"/>
            <a:chOff x="1507318" y="3981115"/>
            <a:chExt cx="1997882" cy="1543385"/>
          </a:xfrm>
        </p:grpSpPr>
        <p:pic>
          <p:nvPicPr>
            <p:cNvPr id="29" name="Picture 7">
              <a:extLst>
                <a:ext uri="{FF2B5EF4-FFF2-40B4-BE49-F238E27FC236}">
                  <a16:creationId xmlns:a16="http://schemas.microsoft.com/office/drawing/2014/main" id="{5AECAFA4-7EDF-B7D2-DD37-9AD3EF5D1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33437" t="30795"/>
            <a:stretch>
              <a:fillRect/>
            </a:stretch>
          </p:blipFill>
          <p:spPr>
            <a:xfrm rot="4821869" flipH="1">
              <a:off x="1506120" y="3982313"/>
              <a:ext cx="1257969" cy="1255573"/>
            </a:xfrm>
            <a:prstGeom prst="rect">
              <a:avLst/>
            </a:prstGeom>
          </p:spPr>
        </p:pic>
        <p:sp>
          <p:nvSpPr>
            <p:cNvPr id="30" name="Bong bóng Lời nói: Hình chữ nhật với Góc Tròn 16">
              <a:extLst>
                <a:ext uri="{FF2B5EF4-FFF2-40B4-BE49-F238E27FC236}">
                  <a16:creationId xmlns:a16="http://schemas.microsoft.com/office/drawing/2014/main" id="{E5084F97-3286-D45D-B148-FBCA935BC9C3}"/>
                </a:ext>
              </a:extLst>
            </p:cNvPr>
            <p:cNvSpPr/>
            <p:nvPr/>
          </p:nvSpPr>
          <p:spPr>
            <a:xfrm>
              <a:off x="2318527" y="4673723"/>
              <a:ext cx="1186673" cy="850777"/>
            </a:xfrm>
            <a:prstGeom prst="wedgeRoundRectCallout">
              <a:avLst>
                <a:gd name="adj1" fmla="val 29167"/>
                <a:gd name="adj2" fmla="val 57738"/>
                <a:gd name="adj3" fmla="val 16667"/>
              </a:avLst>
            </a:prstGeom>
            <a:solidFill>
              <a:srgbClr val="EE8A4F"/>
            </a:solidFill>
            <a:ln>
              <a:solidFill>
                <a:srgbClr val="EE8A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423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80536" y="1573764"/>
            <a:ext cx="4098658" cy="1019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70000"/>
              </a:lnSpc>
              <a:buClrTx/>
            </a:pPr>
            <a:r>
              <a:rPr lang="en-US" sz="19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Cạnh</a:t>
            </a:r>
            <a:r>
              <a:rPr lang="en-US" sz="19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AB </a:t>
            </a:r>
            <a:r>
              <a:rPr lang="en-US" sz="19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gọi</a:t>
            </a:r>
            <a:r>
              <a:rPr lang="en-US" sz="19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19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cạnh</a:t>
            </a:r>
            <a:r>
              <a:rPr lang="en-US" sz="19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đối</a:t>
            </a:r>
            <a:r>
              <a:rPr lang="en-US" sz="19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19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góc</a:t>
            </a:r>
            <a:r>
              <a:rPr lang="en-US" sz="19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C, </a:t>
            </a:r>
            <a:r>
              <a:rPr lang="en-US" sz="19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cạnh</a:t>
            </a:r>
            <a:r>
              <a:rPr lang="en-US" sz="19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AC </a:t>
            </a:r>
            <a:r>
              <a:rPr lang="en-US" sz="19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9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gọi</a:t>
            </a:r>
            <a:r>
              <a:rPr lang="en-US" sz="19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19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cạnh</a:t>
            </a:r>
            <a:r>
              <a:rPr lang="en-US" sz="19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kề</a:t>
            </a:r>
            <a:r>
              <a:rPr lang="en-US" sz="19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19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góc</a:t>
            </a:r>
            <a:r>
              <a:rPr lang="en-US" sz="19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B.</a:t>
            </a:r>
            <a:endParaRPr lang="vi-VN" sz="1900" dirty="0">
              <a:solidFill>
                <a:sysClr val="windowText" lastClr="00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 rot="14291742">
            <a:off x="4995655" y="1884531"/>
            <a:ext cx="2194663" cy="1660200"/>
            <a:chOff x="942040" y="2450531"/>
            <a:chExt cx="3105255" cy="2430860"/>
          </a:xfrm>
        </p:grpSpPr>
        <p:sp>
          <p:nvSpPr>
            <p:cNvPr id="6" name="Isosceles Triangle 5"/>
            <p:cNvSpPr/>
            <p:nvPr/>
          </p:nvSpPr>
          <p:spPr>
            <a:xfrm rot="12681775" flipH="1">
              <a:off x="1399268" y="3462077"/>
              <a:ext cx="2358448" cy="1419314"/>
            </a:xfrm>
            <a:prstGeom prst="triangle">
              <a:avLst>
                <a:gd name="adj" fmla="val 0"/>
              </a:avLst>
            </a:prstGeom>
            <a:noFill/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 rot="1878890">
              <a:off x="1855329" y="2979842"/>
              <a:ext cx="230590" cy="234567"/>
            </a:xfrm>
            <a:prstGeom prst="rect">
              <a:avLst/>
            </a:prstGeom>
            <a:noFill/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 rot="7308258">
                  <a:off x="2044068" y="2475881"/>
                  <a:ext cx="422472" cy="37177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1900" i="1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7308258">
                  <a:off x="2044068" y="2475881"/>
                  <a:ext cx="422472" cy="371771"/>
                </a:xfrm>
                <a:prstGeom prst="rect">
                  <a:avLst/>
                </a:prstGeom>
                <a:blipFill>
                  <a:blip r:embed="rId3"/>
                  <a:stretch>
                    <a:fillRect r="-14894" b="-372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Rectangle 19"/>
            <p:cNvSpPr/>
            <p:nvPr/>
          </p:nvSpPr>
          <p:spPr>
            <a:xfrm rot="7308258">
              <a:off x="929526" y="4199869"/>
              <a:ext cx="460505" cy="4354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/>
                <p:cNvSpPr/>
                <p:nvPr/>
              </p:nvSpPr>
              <p:spPr>
                <a:xfrm rot="7477305">
                  <a:off x="3567619" y="4223831"/>
                  <a:ext cx="523875" cy="4354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7477305">
                  <a:off x="3567619" y="4223831"/>
                  <a:ext cx="523875" cy="43547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0923237-55C1-0C98-960B-87A6558C477A}"/>
              </a:ext>
            </a:extLst>
          </p:cNvPr>
          <p:cNvSpPr/>
          <p:nvPr/>
        </p:nvSpPr>
        <p:spPr>
          <a:xfrm>
            <a:off x="944829" y="828567"/>
            <a:ext cx="1205440" cy="52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70000"/>
              </a:lnSpc>
              <a:buClrTx/>
            </a:pPr>
            <a:r>
              <a:rPr lang="en-US" sz="19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Trả</a:t>
            </a:r>
            <a:r>
              <a:rPr lang="en-US" sz="19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19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vi-VN" sz="19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2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10710" y="810571"/>
                <a:ext cx="8722580" cy="21255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1800" dirty="0">
                    <a:latin typeface="+mn-lt"/>
                  </a:rPr>
                  <a:t>               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ABC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acc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710" y="810571"/>
                <a:ext cx="8722580" cy="2125582"/>
              </a:xfrm>
              <a:prstGeom prst="rect">
                <a:avLst/>
              </a:prstGeom>
              <a:blipFill>
                <a:blip r:embed="rId3"/>
                <a:stretch>
                  <a:fillRect l="-1469" b="-7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820229">
            <a:off x="8481816" y="4732785"/>
            <a:ext cx="422157" cy="487438"/>
          </a:xfrm>
          <a:prstGeom prst="rect">
            <a:avLst/>
          </a:prstGeom>
        </p:spPr>
      </p:pic>
      <p:sp>
        <p:nvSpPr>
          <p:cNvPr id="2" name="Round Same Side Corner Rectangle 5">
            <a:extLst>
              <a:ext uri="{FF2B5EF4-FFF2-40B4-BE49-F238E27FC236}">
                <a16:creationId xmlns:a16="http://schemas.microsoft.com/office/drawing/2014/main" id="{E00A4EAA-FF6B-D504-2BC0-71610E0AD68F}"/>
              </a:ext>
            </a:extLst>
          </p:cNvPr>
          <p:cNvSpPr/>
          <p:nvPr/>
        </p:nvSpPr>
        <p:spPr>
          <a:xfrm flipV="1">
            <a:off x="210710" y="1041701"/>
            <a:ext cx="920252" cy="418382"/>
          </a:xfrm>
          <a:prstGeom prst="round2SameRect">
            <a:avLst>
              <a:gd name="adj1" fmla="val 31884"/>
              <a:gd name="adj2" fmla="val 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C617F0-BE65-8274-548F-C4EB2651125D}"/>
              </a:ext>
            </a:extLst>
          </p:cNvPr>
          <p:cNvSpPr txBox="1"/>
          <p:nvPr/>
        </p:nvSpPr>
        <p:spPr>
          <a:xfrm>
            <a:off x="292658" y="1050837"/>
            <a:ext cx="838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86449E-8A20-228A-9296-77934CCF5A61}"/>
              </a:ext>
            </a:extLst>
          </p:cNvPr>
          <p:cNvSpPr/>
          <p:nvPr/>
        </p:nvSpPr>
        <p:spPr>
          <a:xfrm>
            <a:off x="107155" y="192860"/>
            <a:ext cx="8958263" cy="661207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sin,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côsin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tang,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côtang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58126B8-360E-7010-1FB2-C8CD58452234}"/>
                  </a:ext>
                </a:extLst>
              </p:cNvPr>
              <p:cNvSpPr/>
              <p:nvPr/>
            </p:nvSpPr>
            <p:spPr>
              <a:xfrm>
                <a:off x="292658" y="3045188"/>
                <a:ext cx="8722580" cy="6983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1800" dirty="0">
                    <a:latin typeface="+mn-lt"/>
                  </a:rPr>
                  <a:t>              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△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𝐴𝐵𝐶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∽△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58126B8-360E-7010-1FB2-C8CD584522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658" y="3045188"/>
                <a:ext cx="8722580" cy="698333"/>
              </a:xfrm>
              <a:prstGeom prst="rect">
                <a:avLst/>
              </a:prstGeom>
              <a:blipFill>
                <a:blip r:embed="rId5"/>
                <a:stretch>
                  <a:fillRect b="-24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3D5E25B-7DD3-B3AB-115C-1054DCBDCC59}"/>
                  </a:ext>
                </a:extLst>
              </p:cNvPr>
              <p:cNvSpPr/>
              <p:nvPr/>
            </p:nvSpPr>
            <p:spPr>
              <a:xfrm>
                <a:off x="292658" y="3621147"/>
                <a:ext cx="8722580" cy="10635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1800" dirty="0">
                    <a:latin typeface="+mn-lt"/>
                  </a:rPr>
                  <a:t>              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𝐴𝐶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𝐴𝐶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𝐴𝐵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𝐴𝐶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3D5E25B-7DD3-B3AB-115C-1054DCBDCC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658" y="3621147"/>
                <a:ext cx="8722580" cy="1063561"/>
              </a:xfrm>
              <a:prstGeom prst="rect">
                <a:avLst/>
              </a:prstGeom>
              <a:blipFill>
                <a:blip r:embed="rId6"/>
                <a:stretch>
                  <a:fillRect b="-6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085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4" grpId="0"/>
      <p:bldP spid="5" grpId="0" animBg="1"/>
      <p:bldP spid="6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42961" y="302080"/>
            <a:ext cx="10727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Giải</a:t>
            </a:r>
            <a:r>
              <a:rPr kumimoji="0" lang="en-US" sz="3200" b="1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14" y="4479965"/>
            <a:ext cx="669183" cy="5264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820229">
            <a:off x="7996045" y="-18943"/>
            <a:ext cx="742439" cy="8572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816274D-2761-5010-D15A-0AC4E48F4B86}"/>
                  </a:ext>
                </a:extLst>
              </p:cNvPr>
              <p:cNvSpPr/>
              <p:nvPr/>
            </p:nvSpPr>
            <p:spPr>
              <a:xfrm>
                <a:off x="605505" y="845004"/>
                <a:ext cx="7381208" cy="17391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Xét tam giác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△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△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có: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acc>
                    <m:r>
                      <a:rPr lang="en-US" sz="3200" i="1">
                        <a:latin typeface="Cambria Math" panose="02040503050406030204" pitchFamily="18" charset="0"/>
                      </a:rPr>
                      <m:t>=90; </m:t>
                    </m:r>
                    <m:acc>
                      <m:accPr>
                        <m:chr m:val="̂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acc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△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𝐴𝐵𝐶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∽△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(góc - góc).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816274D-2761-5010-D15A-0AC4E48F4B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505" y="845004"/>
                <a:ext cx="7381208" cy="1739194"/>
              </a:xfrm>
              <a:prstGeom prst="rect">
                <a:avLst/>
              </a:prstGeom>
              <a:blipFill>
                <a:blip r:embed="rId5"/>
                <a:stretch>
                  <a:fillRect l="-2064" t="-2456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1C84606-2564-B34F-6E00-0ED6BAF4607D}"/>
                  </a:ext>
                </a:extLst>
              </p:cNvPr>
              <p:cNvSpPr/>
              <p:nvPr/>
            </p:nvSpPr>
            <p:spPr>
              <a:xfrm>
                <a:off x="605505" y="2617227"/>
                <a:ext cx="8174164" cy="18455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Theo câu a) ta có: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△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𝐴𝐵𝐶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∽△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 vậy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𝐴𝐶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𝐴𝐶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𝐴𝐵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𝐴𝐶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1C84606-2564-B34F-6E00-0ED6BAF460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505" y="2617227"/>
                <a:ext cx="8174164" cy="1845570"/>
              </a:xfrm>
              <a:prstGeom prst="rect">
                <a:avLst/>
              </a:prstGeom>
              <a:blipFill>
                <a:blip r:embed="rId6"/>
                <a:stretch>
                  <a:fillRect l="-1864" t="-46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786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Grammar Subject for Elementary - 4th Grade: Ordering Adjectives by Slidesgo">
  <a:themeElements>
    <a:clrScheme name="Simple Light">
      <a:dk1>
        <a:srgbClr val="191919"/>
      </a:dk1>
      <a:lt1>
        <a:srgbClr val="FFFFFF"/>
      </a:lt1>
      <a:dk2>
        <a:srgbClr val="EB9B2E"/>
      </a:dk2>
      <a:lt2>
        <a:srgbClr val="FCB5A8"/>
      </a:lt2>
      <a:accent1>
        <a:srgbClr val="FD9889"/>
      </a:accent1>
      <a:accent2>
        <a:srgbClr val="A0E5EF"/>
      </a:accent2>
      <a:accent3>
        <a:srgbClr val="4FBED2"/>
      </a:accent3>
      <a:accent4>
        <a:srgbClr val="D67634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2569</TotalTime>
  <Words>2835</Words>
  <Application>Microsoft Office PowerPoint</Application>
  <PresentationFormat>On-screen Show (16:9)</PresentationFormat>
  <Paragraphs>334</Paragraphs>
  <Slides>44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6" baseType="lpstr">
      <vt:lpstr>Calibri</vt:lpstr>
      <vt:lpstr>Montserrat</vt:lpstr>
      <vt:lpstr>Arial</vt:lpstr>
      <vt:lpstr>Bellota Text</vt:lpstr>
      <vt:lpstr>Times New Roman</vt:lpstr>
      <vt:lpstr>Cambria Math</vt:lpstr>
      <vt:lpstr>Maven Pro SemiBold</vt:lpstr>
      <vt:lpstr>Maven Pro ExtraBold</vt:lpstr>
      <vt:lpstr>Wingdings</vt:lpstr>
      <vt:lpstr>DM Sans</vt:lpstr>
      <vt:lpstr>Symbol</vt:lpstr>
      <vt:lpstr>Grammar Subject for Elementary - 4th Grade: Ordering Adjectives by Slidesgo</vt:lpstr>
      <vt:lpstr>CHÀO MỪNG CÁC EM  ĐẾN VỚI TIẾT HỌC HÔM NAY!</vt:lpstr>
      <vt:lpstr>PowerPoint Presentation</vt:lpstr>
      <vt:lpstr>CHƯƠNG IV. HỆ THỨC LƯỢNG TRONG TAM GIÁC VUÔNG</vt:lpstr>
      <vt:lpstr>PowerPoint Presentation</vt:lpstr>
      <vt:lpstr>I. KHÁI NIỆM TỈ SỐ LƯỢNG GIÁC CỦA MỘT GÓC NHỌN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TỈ SỐ LƯỢNG GIÁC CỦA HAI GÓC PHỤ NHAU</vt:lpstr>
      <vt:lpstr>PowerPoint Presentation</vt:lpstr>
      <vt:lpstr>PowerPoint Presentation</vt:lpstr>
      <vt:lpstr>PowerPoint Presentation</vt:lpstr>
      <vt:lpstr>PowerPoint Presentation</vt:lpstr>
      <vt:lpstr>3. SỬ DỤNG MÁY TÍNH CẦM TAY TÍNH TỈ SỐ LƯỢNG GIÁC CỦA MỘT GÓC NHỌN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 ĐẾN VỚI TIẾT HỌC HÔM NAY!</dc:title>
  <dc:creator>Mr CHU HONG VINH</dc:creator>
  <cp:lastModifiedBy>Admin</cp:lastModifiedBy>
  <cp:revision>267</cp:revision>
  <dcterms:modified xsi:type="dcterms:W3CDTF">2024-09-08T14:50:27Z</dcterms:modified>
</cp:coreProperties>
</file>