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7" r:id="rId3"/>
    <p:sldId id="257" r:id="rId4"/>
    <p:sldId id="258" r:id="rId5"/>
    <p:sldId id="33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36" r:id="rId17"/>
    <p:sldId id="269" r:id="rId18"/>
    <p:sldId id="341" r:id="rId19"/>
    <p:sldId id="340" r:id="rId20"/>
    <p:sldId id="342" r:id="rId21"/>
    <p:sldId id="343" r:id="rId22"/>
    <p:sldId id="344" r:id="rId23"/>
    <p:sldId id="339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3" r:id="rId32"/>
    <p:sldId id="352" r:id="rId33"/>
    <p:sldId id="354" r:id="rId34"/>
    <p:sldId id="355" r:id="rId35"/>
    <p:sldId id="356" r:id="rId36"/>
    <p:sldId id="358" r:id="rId37"/>
    <p:sldId id="357" r:id="rId38"/>
    <p:sldId id="359" r:id="rId39"/>
    <p:sldId id="360" r:id="rId40"/>
    <p:sldId id="361" r:id="rId41"/>
    <p:sldId id="362" r:id="rId42"/>
    <p:sldId id="372" r:id="rId43"/>
    <p:sldId id="363" r:id="rId44"/>
    <p:sldId id="3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5FA4-F5D4-4420-AD08-A5A557627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8C356D-8B63-4F8C-AF97-97DAEE63F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47E40-958F-4623-8B12-8DA77181A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EDB2F-FCF4-4496-BB46-5C67D10B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55523-8EC4-480E-9F6B-D038DE09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D50C-E120-4266-A046-5A4905C07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8C4EF-AE64-4947-B0B0-046E785F0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1CDB1-1BCA-48FD-8392-2F6A7CB0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B9023-B323-4EA6-84A5-E323558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6E6FB-6452-4635-BEC3-59547590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2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85868-AB57-4034-B8D5-75F4CE764B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02476-748F-4CBA-A46F-D40FF52CF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258D2-80AD-4B40-83C8-D4AEC218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D2B6B-FB6B-439E-9C5E-CBF4B44A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08404-FDAD-4762-BDC4-4406B049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9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7F727-58E8-49C4-8CA2-7B7F9EC0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9C0E-E94B-443D-8342-6056B9909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E8C84-BA13-42DE-921D-2EEABBFB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31ACD-650E-4BCB-909E-3FFDE318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EC164-D743-426B-88EA-2D81F7648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3A36-A4FC-401A-A855-4DCD730F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C4D72-FF23-451D-A2F4-1EEF17DAA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8C092-1A80-40E0-B46C-4B4EDB40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EB90A-1DE8-4C89-8308-52ABFBC46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10BF-2B6D-4ABC-87CB-28A6F683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5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0C34-1566-46DC-AE3B-2EA5A57FF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F1BE4-C664-4B3F-BFC9-24A2DCD97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B541F-505E-4BEF-B279-8B955F520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22AFA-CC9D-4764-9291-B3F1CB7D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13AE0-C469-4C02-911C-D5881518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2EDD4-6AB1-4479-A871-598A8507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FBDB-6BA4-4129-B799-C8091E78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A4DEA-8F6A-4F21-BF6A-E55CDB3DA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D2FA1-C019-4DBA-917F-90282102C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7992C-A52D-4C3E-B376-027E4C2DC1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04862A-C747-44B3-BD43-05A5EFECD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7B2A2-63F3-4AF7-8E80-39D75FDB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36FA0-A2E1-43C1-BF87-5E37D343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01383-5073-46C5-A866-9F516428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52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6BE2-B56E-47A9-B65E-44DA5DF8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0D223-22B1-4D34-A105-D6380F39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5895C-EE70-4110-BF4A-7F48A8B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4B8C4-6F77-4BBA-A6E1-2D4905C0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5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35D5B-8BB0-4C03-9E73-4D9A6833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69950-7D05-42F0-B97A-AA5B0EC7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D973C-AFA3-4047-A10C-E1D4C688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0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DEB6-B157-409B-B715-47446C3AC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E5C78-E384-476F-94F6-BAA56C0FF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735A6-A9F6-44DD-9815-652A85C1C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0FF43-FB32-4CC9-B0EB-A4F4FC785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3AD24-4547-4EFF-8C0A-893C75BD9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BB534-EE90-41F4-A674-09A348A0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9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314A-F275-45DE-AB56-1A6C20F4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B6E09-93FD-4446-9D9E-B4F05552B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9DA58-A018-4D8A-89F2-42DBDB31F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B8CDB-5F04-45F8-BCC2-5771C7E5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EB5AB-EAE5-4350-9C5F-D6012D477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F0E0B-C96B-4C7A-B6B0-D1CF772E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B4331-A4CA-44CC-90DD-6BCD689E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9A50-932F-47AD-85A2-2691A124D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F31A5-5BB3-44A6-AFE1-75780551A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0B0C5-80E1-483F-ADB2-F17C0C02495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11A91-EF91-4A28-A676-77C777C6B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5468-7AC6-490A-A5BD-86E3A5B55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746B9-FFA2-4250-92C7-A4D50B5BE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7" Type="http://schemas.openxmlformats.org/officeDocument/2006/relationships/image" Target="../media/image11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84BCAC18-1080-47B4-BDEC-69B75F72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3FA6F-428D-4305-B746-11E2605835A4}"/>
              </a:ext>
            </a:extLst>
          </p:cNvPr>
          <p:cNvSpPr txBox="1"/>
          <p:nvPr/>
        </p:nvSpPr>
        <p:spPr>
          <a:xfrm>
            <a:off x="857250" y="1116996"/>
            <a:ext cx="10763250" cy="1665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AXIT (TIẾT 1)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6 – BÀI 3: TÍNH CHẤT HÓA HỌC CỦA AXIT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4815AB-3187-41BA-BC7B-7E7D5FA4E98D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AXIT MẠNH VÀ AXIT YẾU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AE589-D5B7-4C7D-9AF5-3AB6DADF883D}"/>
              </a:ext>
            </a:extLst>
          </p:cNvPr>
          <p:cNvSpPr txBox="1"/>
          <p:nvPr/>
        </p:nvSpPr>
        <p:spPr>
          <a:xfrm>
            <a:off x="1495425" y="1291709"/>
            <a:ext cx="7829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 vào tính chất hóa học, axit được phân loại: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94F59-2E04-48B4-B576-212CFDB7A59A}"/>
              </a:ext>
            </a:extLst>
          </p:cNvPr>
          <p:cNvSpPr txBox="1"/>
          <p:nvPr/>
        </p:nvSpPr>
        <p:spPr>
          <a:xfrm>
            <a:off x="1866900" y="18822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 mạnh: HNO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HCl, H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9C37F-A807-4294-B492-C351D1A3A503}"/>
              </a:ext>
            </a:extLst>
          </p:cNvPr>
          <p:cNvSpPr txBox="1"/>
          <p:nvPr/>
        </p:nvSpPr>
        <p:spPr>
          <a:xfrm>
            <a:off x="1866900" y="25959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 yếu: H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S, H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5997170-462B-40EF-98DC-4080CF6C9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34" y="262819"/>
            <a:ext cx="9175532" cy="618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C7817-DE3D-489D-849A-BFFD107DCDF7}"/>
              </a:ext>
            </a:extLst>
          </p:cNvPr>
          <p:cNvSpPr txBox="1"/>
          <p:nvPr/>
        </p:nvSpPr>
        <p:spPr>
          <a:xfrm>
            <a:off x="1171575" y="777286"/>
            <a:ext cx="8229600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HCl,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NaOH, NaCl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B. HCl,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C. HCl, HBr, HNO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Ba(OH)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D. FeCl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C684A-DAA3-45CA-8EEB-D54B8DC9DAA3}"/>
              </a:ext>
            </a:extLst>
          </p:cNvPr>
          <p:cNvSpPr txBox="1"/>
          <p:nvPr/>
        </p:nvSpPr>
        <p:spPr>
          <a:xfrm>
            <a:off x="1171575" y="4133850"/>
            <a:ext cx="10315575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VNI-Times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aseline="-25000" dirty="0">
                <a:latin typeface="VNI-Times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HCl</a:t>
            </a:r>
            <a:r>
              <a:rPr lang="en-US" sz="2800" dirty="0">
                <a:latin typeface="VNI-Times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HF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07C4F-63F1-42E2-B81E-208CEB2616FC}"/>
              </a:ext>
            </a:extLst>
          </p:cNvPr>
          <p:cNvSpPr/>
          <p:nvPr/>
        </p:nvSpPr>
        <p:spPr>
          <a:xfrm>
            <a:off x="1343025" y="2136676"/>
            <a:ext cx="581025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DC882CC-30C2-4E59-A139-5E2C3390D28A}"/>
              </a:ext>
            </a:extLst>
          </p:cNvPr>
          <p:cNvSpPr/>
          <p:nvPr/>
        </p:nvSpPr>
        <p:spPr>
          <a:xfrm>
            <a:off x="5267325" y="4887748"/>
            <a:ext cx="581025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38DD4C-F8D8-4C1A-AEFB-3156CB36FD50}"/>
              </a:ext>
            </a:extLst>
          </p:cNvPr>
          <p:cNvSpPr txBox="1"/>
          <p:nvPr/>
        </p:nvSpPr>
        <p:spPr>
          <a:xfrm>
            <a:off x="1285874" y="857709"/>
            <a:ext cx="10306050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dd HCl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Fe           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C. Fe(OH)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D. Cu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7C21D-930A-4594-AC64-C36E0DDC44D9}"/>
              </a:ext>
            </a:extLst>
          </p:cNvPr>
          <p:cNvSpPr txBox="1"/>
          <p:nvPr/>
        </p:nvSpPr>
        <p:spPr>
          <a:xfrm>
            <a:off x="1285874" y="2362237"/>
            <a:ext cx="10182225" cy="3254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O, HCl,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B. HCl,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NaCl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C. HCl,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NaOH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D. HCl, NaOH,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endParaRPr lang="en-US" sz="2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DBE695-D52A-4547-B3E0-DCA805706C3E}"/>
              </a:ext>
            </a:extLst>
          </p:cNvPr>
          <p:cNvSpPr/>
          <p:nvPr/>
        </p:nvSpPr>
        <p:spPr>
          <a:xfrm>
            <a:off x="1457325" y="1611607"/>
            <a:ext cx="581025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4C224F-4C69-40BE-94E5-FCC220BA0422}"/>
              </a:ext>
            </a:extLst>
          </p:cNvPr>
          <p:cNvSpPr/>
          <p:nvPr/>
        </p:nvSpPr>
        <p:spPr>
          <a:xfrm>
            <a:off x="1457325" y="5055127"/>
            <a:ext cx="581025" cy="5619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C491F-FB0B-4CC5-AB7B-BF6783D466DB}"/>
              </a:ext>
            </a:extLst>
          </p:cNvPr>
          <p:cNvSpPr txBox="1"/>
          <p:nvPr/>
        </p:nvSpPr>
        <p:spPr>
          <a:xfrm>
            <a:off x="800099" y="551876"/>
            <a:ext cx="10829925" cy="5193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Magie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nitric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Cacbon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đioxit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clohidric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Bari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clohidric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clohidric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9D882-4FC3-4D83-8AC3-4CBF63A245FB}"/>
              </a:ext>
            </a:extLst>
          </p:cNvPr>
          <p:cNvSpPr txBox="1"/>
          <p:nvPr/>
        </p:nvSpPr>
        <p:spPr>
          <a:xfrm>
            <a:off x="6399144" y="2001941"/>
            <a:ext cx="4992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Zn +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ZnSO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C69AA-0F27-4683-AAFE-B3F7EF997947}"/>
              </a:ext>
            </a:extLst>
          </p:cNvPr>
          <p:cNvSpPr txBox="1"/>
          <p:nvPr/>
        </p:nvSpPr>
        <p:spPr>
          <a:xfrm>
            <a:off x="6399143" y="2625585"/>
            <a:ext cx="5666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MgO +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Mg(NO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A33AB-F6EB-4943-9DD5-BD2FB2A6F18D}"/>
              </a:ext>
            </a:extLst>
          </p:cNvPr>
          <p:cNvSpPr txBox="1"/>
          <p:nvPr/>
        </p:nvSpPr>
        <p:spPr>
          <a:xfrm>
            <a:off x="6399144" y="3297195"/>
            <a:ext cx="4365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5FA24-821D-4EA6-AED4-5749DF9905BD}"/>
              </a:ext>
            </a:extLst>
          </p:cNvPr>
          <p:cNvSpPr txBox="1"/>
          <p:nvPr/>
        </p:nvSpPr>
        <p:spPr>
          <a:xfrm>
            <a:off x="6399144" y="3924049"/>
            <a:ext cx="5792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+ 3H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+ 3H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0E6EF-6292-46F0-BD7E-D6EF7D2C30AE}"/>
              </a:ext>
            </a:extLst>
          </p:cNvPr>
          <p:cNvSpPr txBox="1"/>
          <p:nvPr/>
        </p:nvSpPr>
        <p:spPr>
          <a:xfrm>
            <a:off x="6399144" y="4533773"/>
            <a:ext cx="5418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Ba(OH)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+ 2HCl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BaCl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719D3-8076-4BE0-848B-CE1CC25D239E}"/>
              </a:ext>
            </a:extLst>
          </p:cNvPr>
          <p:cNvSpPr txBox="1"/>
          <p:nvPr/>
        </p:nvSpPr>
        <p:spPr>
          <a:xfrm>
            <a:off x="6399143" y="5139753"/>
            <a:ext cx="4365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endParaRPr lang="en-US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20C237-FEA3-42D0-BCBD-0D2B8A0703EF}"/>
              </a:ext>
            </a:extLst>
          </p:cNvPr>
          <p:cNvCxnSpPr/>
          <p:nvPr/>
        </p:nvCxnSpPr>
        <p:spPr>
          <a:xfrm>
            <a:off x="5963478" y="1798983"/>
            <a:ext cx="0" cy="42539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4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56196-0BC6-4086-BE15-32DF66EEA699}"/>
              </a:ext>
            </a:extLst>
          </p:cNvPr>
          <p:cNvSpPr txBox="1"/>
          <p:nvPr/>
        </p:nvSpPr>
        <p:spPr>
          <a:xfrm>
            <a:off x="1393549" y="501783"/>
            <a:ext cx="10221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10g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sunfuric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2,24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hidro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đktc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A83D5-1BA4-4EFA-BA0C-CAA1E96EB07A}"/>
                  </a:ext>
                </a:extLst>
              </p:cNvPr>
              <p:cNvSpPr txBox="1"/>
              <p:nvPr/>
            </p:nvSpPr>
            <p:spPr>
              <a:xfrm>
                <a:off x="5517875" y="5185807"/>
                <a:ext cx="6097656" cy="803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45720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%Fe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5,6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.100=56%</m:t>
                    </m:r>
                  </m:oMath>
                </a14:m>
                <a:endParaRPr lang="en-US" sz="2800" dirty="0"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FA83D5-1BA4-4EFA-BA0C-CAA1E96EB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875" y="5185807"/>
                <a:ext cx="6097656" cy="803169"/>
              </a:xfrm>
              <a:prstGeom prst="rect">
                <a:avLst/>
              </a:prstGeom>
              <a:blipFill>
                <a:blip r:embed="rId2"/>
                <a:stretch>
                  <a:fillRect l="-200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5B6C43-8302-4EC6-A2A3-73F7663B8AF7}"/>
              </a:ext>
            </a:extLst>
          </p:cNvPr>
          <p:cNvCxnSpPr/>
          <p:nvPr/>
        </p:nvCxnSpPr>
        <p:spPr>
          <a:xfrm>
            <a:off x="5098774" y="2037522"/>
            <a:ext cx="0" cy="4318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549AFA0-F74B-485C-808B-EF944ECF8D1A}"/>
              </a:ext>
            </a:extLst>
          </p:cNvPr>
          <p:cNvSpPr txBox="1"/>
          <p:nvPr/>
        </p:nvSpPr>
        <p:spPr>
          <a:xfrm>
            <a:off x="6902311" y="1846040"/>
            <a:ext cx="1888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0BE60-6B75-4A86-9F35-725A868F6B13}"/>
              </a:ext>
            </a:extLst>
          </p:cNvPr>
          <p:cNvSpPr txBox="1"/>
          <p:nvPr/>
        </p:nvSpPr>
        <p:spPr>
          <a:xfrm>
            <a:off x="1968569" y="1916292"/>
            <a:ext cx="240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6F17F-A9B4-4546-B7BA-CB6925C233EC}"/>
              </a:ext>
            </a:extLst>
          </p:cNvPr>
          <p:cNvSpPr txBox="1"/>
          <p:nvPr/>
        </p:nvSpPr>
        <p:spPr>
          <a:xfrm>
            <a:off x="1241137" y="2638472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1EA52-E998-4B01-833F-ADD1D55F2744}"/>
              </a:ext>
            </a:extLst>
          </p:cNvPr>
          <p:cNvSpPr txBox="1"/>
          <p:nvPr/>
        </p:nvSpPr>
        <p:spPr>
          <a:xfrm>
            <a:off x="1241136" y="3254464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43B11E-5566-4BD3-AF25-7DB792CEFD39}"/>
              </a:ext>
            </a:extLst>
          </p:cNvPr>
          <p:cNvSpPr txBox="1"/>
          <p:nvPr/>
        </p:nvSpPr>
        <p:spPr>
          <a:xfrm>
            <a:off x="1241135" y="3905105"/>
            <a:ext cx="328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34F8E3-3756-4225-9335-1EEE0426F535}"/>
              </a:ext>
            </a:extLst>
          </p:cNvPr>
          <p:cNvSpPr txBox="1"/>
          <p:nvPr/>
        </p:nvSpPr>
        <p:spPr>
          <a:xfrm>
            <a:off x="1241135" y="4821598"/>
            <a:ext cx="328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2892C5-8B7C-4F2B-8524-56A8803A096B}"/>
              </a:ext>
            </a:extLst>
          </p:cNvPr>
          <p:cNvSpPr txBox="1"/>
          <p:nvPr/>
        </p:nvSpPr>
        <p:spPr>
          <a:xfrm>
            <a:off x="1241135" y="5419589"/>
            <a:ext cx="3286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B5: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7F0E43-D8D6-4BEA-ADE4-70F802DF6D21}"/>
              </a:ext>
            </a:extLst>
          </p:cNvPr>
          <p:cNvSpPr txBox="1"/>
          <p:nvPr/>
        </p:nvSpPr>
        <p:spPr>
          <a:xfrm>
            <a:off x="5416823" y="2486390"/>
            <a:ext cx="6097656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PTHH: Fe +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737B64-ADED-4173-9FCC-3070A7328FDF}"/>
                  </a:ext>
                </a:extLst>
              </p:cNvPr>
              <p:cNvSpPr txBox="1"/>
              <p:nvPr/>
            </p:nvSpPr>
            <p:spPr>
              <a:xfrm>
                <a:off x="4997720" y="3021222"/>
                <a:ext cx="6097656" cy="1075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2,24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22,4</m:t>
                          </m:r>
                        </m:den>
                      </m:f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=0,1 (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𝑚𝑜𝑙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737B64-ADED-4173-9FCC-3070A7328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720" y="3021222"/>
                <a:ext cx="6097656" cy="10756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6E0B71-3899-4BF0-838F-4BDF0B65E391}"/>
                  </a:ext>
                </a:extLst>
              </p:cNvPr>
              <p:cNvSpPr txBox="1"/>
              <p:nvPr/>
            </p:nvSpPr>
            <p:spPr>
              <a:xfrm>
                <a:off x="5468178" y="4036015"/>
                <a:ext cx="6097656" cy="612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PTHH: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𝐹𝑒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=0,1 (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𝑚𝑜𝑙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56E0B71-3899-4BF0-838F-4BDF0B65E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178" y="4036015"/>
                <a:ext cx="6097656" cy="612925"/>
              </a:xfrm>
              <a:prstGeom prst="rect">
                <a:avLst/>
              </a:prstGeom>
              <a:blipFill>
                <a:blip r:embed="rId4"/>
                <a:stretch>
                  <a:fillRect l="-2000" t="-1980" b="-19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8D9192-EC38-402C-8226-5AA901A0229F}"/>
                  </a:ext>
                </a:extLst>
              </p:cNvPr>
              <p:cNvSpPr txBox="1"/>
              <p:nvPr/>
            </p:nvSpPr>
            <p:spPr>
              <a:xfrm>
                <a:off x="5199829" y="4643643"/>
                <a:ext cx="6097656" cy="5878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𝐹𝑒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𝐹𝑒</m:t>
                          </m:r>
                        </m:sub>
                      </m:sSub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𝐹𝑒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=0,1.56=5,6 (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8D9192-EC38-402C-8226-5AA901A02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829" y="4643643"/>
                <a:ext cx="6097656" cy="5878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D7043625-F22A-40BB-ABDD-0AAE4C52BB5A}"/>
              </a:ext>
            </a:extLst>
          </p:cNvPr>
          <p:cNvSpPr txBox="1"/>
          <p:nvPr/>
        </p:nvSpPr>
        <p:spPr>
          <a:xfrm>
            <a:off x="5529472" y="5988976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%Cu = 100 – 56 = 44%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6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6" grpId="0"/>
      <p:bldP spid="18" grpId="0"/>
      <p:bldP spid="20" grpId="0"/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4C384-F849-44C1-8C46-12726A28B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0C729-AD97-4736-B14F-CE8C4A856828}"/>
              </a:ext>
            </a:extLst>
          </p:cNvPr>
          <p:cNvSpPr/>
          <p:nvPr/>
        </p:nvSpPr>
        <p:spPr>
          <a:xfrm>
            <a:off x="3967162" y="557213"/>
            <a:ext cx="6772275" cy="4400550"/>
          </a:xfrm>
          <a:prstGeom prst="rect">
            <a:avLst/>
          </a:prstGeom>
          <a:solidFill>
            <a:srgbClr val="3078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1,2,3 (SGK/14)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5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F2BE12CE-D072-4E4B-A64B-AF6859D66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96C35-8D78-4234-9CE2-9FBDE8668728}"/>
              </a:ext>
            </a:extLst>
          </p:cNvPr>
          <p:cNvSpPr txBox="1"/>
          <p:nvPr/>
        </p:nvSpPr>
        <p:spPr>
          <a:xfrm>
            <a:off x="838200" y="1088421"/>
            <a:ext cx="10763250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AXIT (TIẾT 2)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7 – BÀI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418830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3CB18-4350-4768-869F-3496A274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343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74792E-9E42-4F50-849D-948F50F58A08}"/>
              </a:ext>
            </a:extLst>
          </p:cNvPr>
          <p:cNvSpPr txBox="1"/>
          <p:nvPr/>
        </p:nvSpPr>
        <p:spPr>
          <a:xfrm>
            <a:off x="2390775" y="1895475"/>
            <a:ext cx="7781925" cy="236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18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04D183-9614-4CEB-A662-1EDBD3347BD3}"/>
              </a:ext>
            </a:extLst>
          </p:cNvPr>
          <p:cNvSpPr txBox="1"/>
          <p:nvPr/>
        </p:nvSpPr>
        <p:spPr>
          <a:xfrm>
            <a:off x="1714500" y="901111"/>
            <a:ext cx="9286875" cy="461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A. HCl, HNO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B. CO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HCl,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C. CO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D. HCl,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NaCl, CuSO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7C0B1-23EF-443E-952F-A911880B8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16867"/>
            <a:ext cx="6691498" cy="5574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949030-3AB9-4FBD-8E5C-20BE8C251556}"/>
              </a:ext>
            </a:extLst>
          </p:cNvPr>
          <p:cNvSpPr txBox="1"/>
          <p:nvPr/>
        </p:nvSpPr>
        <p:spPr>
          <a:xfrm>
            <a:off x="1200150" y="1908691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</a:t>
            </a:r>
            <a:r>
              <a:rPr lang="en-US" baseline="-25000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D74B0-26FB-404A-814D-7DE518C481C7}"/>
              </a:ext>
            </a:extLst>
          </p:cNvPr>
          <p:cNvSpPr txBox="1"/>
          <p:nvPr/>
        </p:nvSpPr>
        <p:spPr>
          <a:xfrm>
            <a:off x="4124325" y="227802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SO</a:t>
            </a:r>
            <a:r>
              <a:rPr lang="en-US" baseline="-25000" dirty="0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54AA0-1C6F-44FC-9871-A55CFECDA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387" y="502932"/>
            <a:ext cx="4167188" cy="2773074"/>
          </a:xfrm>
          <a:prstGeom prst="rect">
            <a:avLst/>
          </a:prstGeom>
        </p:spPr>
      </p:pic>
      <p:pic>
        <p:nvPicPr>
          <p:cNvPr id="1028" name="Picture 4" descr="Hoá học 12 Bài 20: Sự ăn mòn kim loại">
            <a:extLst>
              <a:ext uri="{FF2B5EF4-FFF2-40B4-BE49-F238E27FC236}">
                <a16:creationId xmlns:a16="http://schemas.microsoft.com/office/drawing/2014/main" id="{18A256E5-3B01-41A2-973B-4802EB390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7" y="3303876"/>
            <a:ext cx="4167188" cy="277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BB9939-92F0-4E54-B69E-7AE9086A1E52}"/>
              </a:ext>
            </a:extLst>
          </p:cNvPr>
          <p:cNvSpPr txBox="1"/>
          <p:nvPr/>
        </p:nvSpPr>
        <p:spPr>
          <a:xfrm>
            <a:off x="1323975" y="561488"/>
            <a:ext cx="9972675" cy="553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A. Zn,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NaOH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B. Zn,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Cu(OH)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C. Cu,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NaOH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D. Ag,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NaOH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19CD80-5C4F-4A68-8055-6F2C8C84C175}"/>
              </a:ext>
            </a:extLst>
          </p:cNvPr>
          <p:cNvSpPr txBox="1"/>
          <p:nvPr/>
        </p:nvSpPr>
        <p:spPr>
          <a:xfrm>
            <a:off x="1400175" y="565085"/>
            <a:ext cx="9391650" cy="646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A. Fe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B. 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KOH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D. Mg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5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A613B6-2B95-41AB-B8DE-9A5C9FAE8318}"/>
              </a:ext>
            </a:extLst>
          </p:cNvPr>
          <p:cNvSpPr txBox="1"/>
          <p:nvPr/>
        </p:nvSpPr>
        <p:spPr>
          <a:xfrm>
            <a:off x="1114425" y="662184"/>
            <a:ext cx="9963150" cy="5533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A. HCl,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NaOH, NaCl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B. HCl,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C. HCl, HBr, HNO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Ba(OH)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D. FeCl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HNO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40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72A0F-4D3C-40BB-B099-C2CF635A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5" y="1593193"/>
            <a:ext cx="1761851" cy="2041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9D8E75-16C5-4A04-B3B4-C27C7B96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925" y="1632292"/>
            <a:ext cx="2057124" cy="20571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CF5B40-15A9-401F-849E-449BFD96E879}"/>
              </a:ext>
            </a:extLst>
          </p:cNvPr>
          <p:cNvSpPr/>
          <p:nvPr/>
        </p:nvSpPr>
        <p:spPr>
          <a:xfrm>
            <a:off x="542925" y="5459731"/>
            <a:ext cx="10648950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0719DE-A421-4A00-8138-3EE15E119308}"/>
              </a:ext>
            </a:extLst>
          </p:cNvPr>
          <p:cNvSpPr/>
          <p:nvPr/>
        </p:nvSpPr>
        <p:spPr>
          <a:xfrm>
            <a:off x="3638862" y="5405437"/>
            <a:ext cx="228600" cy="20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DB95DFD-CB2A-4C83-8FAE-E7D0EAE9A3C1}"/>
              </a:ext>
            </a:extLst>
          </p:cNvPr>
          <p:cNvSpPr/>
          <p:nvPr/>
        </p:nvSpPr>
        <p:spPr>
          <a:xfrm>
            <a:off x="1770173" y="3946205"/>
            <a:ext cx="3965978" cy="916306"/>
          </a:xfrm>
          <a:prstGeom prst="wedgeRoundRectCallout">
            <a:avLst>
              <a:gd name="adj1" fmla="val -4700"/>
              <a:gd name="adj2" fmla="val 8744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AXIT CLOHIDRIC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D6A2D5-F8C2-4E27-87A8-FDAB75439EFF}"/>
              </a:ext>
            </a:extLst>
          </p:cNvPr>
          <p:cNvSpPr txBox="1"/>
          <p:nvPr/>
        </p:nvSpPr>
        <p:spPr>
          <a:xfrm>
            <a:off x="2538725" y="5906306"/>
            <a:ext cx="242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BC4978-540D-4EF3-A879-C875BB756322}"/>
              </a:ext>
            </a:extLst>
          </p:cNvPr>
          <p:cNvSpPr/>
          <p:nvPr/>
        </p:nvSpPr>
        <p:spPr>
          <a:xfrm>
            <a:off x="8429624" y="5382577"/>
            <a:ext cx="228600" cy="20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DF9BE33-1536-47AE-8754-68885F1B3791}"/>
              </a:ext>
            </a:extLst>
          </p:cNvPr>
          <p:cNvSpPr/>
          <p:nvPr/>
        </p:nvSpPr>
        <p:spPr>
          <a:xfrm>
            <a:off x="6560935" y="3980971"/>
            <a:ext cx="3965978" cy="916306"/>
          </a:xfrm>
          <a:prstGeom prst="wedgeRoundRectCallout">
            <a:avLst>
              <a:gd name="adj1" fmla="val -4700"/>
              <a:gd name="adj2" fmla="val 87448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AXIT SUNFURIC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B5278A-39D6-4D70-8342-6232755DABE0}"/>
              </a:ext>
            </a:extLst>
          </p:cNvPr>
          <p:cNvSpPr/>
          <p:nvPr/>
        </p:nvSpPr>
        <p:spPr>
          <a:xfrm>
            <a:off x="466725" y="5376624"/>
            <a:ext cx="3400737" cy="257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C1E211-B196-47B8-A549-F9ACF9974786}"/>
              </a:ext>
            </a:extLst>
          </p:cNvPr>
          <p:cNvSpPr/>
          <p:nvPr/>
        </p:nvSpPr>
        <p:spPr>
          <a:xfrm>
            <a:off x="3881641" y="5376624"/>
            <a:ext cx="7348333" cy="238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D2B96-064A-41F6-810A-F513BD624C23}"/>
              </a:ext>
            </a:extLst>
          </p:cNvPr>
          <p:cNvSpPr txBox="1"/>
          <p:nvPr/>
        </p:nvSpPr>
        <p:spPr>
          <a:xfrm>
            <a:off x="857250" y="256464"/>
            <a:ext cx="10763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AXIT (TIẾT 2)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7 – BÀI 4: MỘT SỐ AXIT QUAN TRỌNG</a:t>
            </a:r>
          </a:p>
        </p:txBody>
      </p:sp>
    </p:spTree>
    <p:extLst>
      <p:ext uri="{BB962C8B-B14F-4D97-AF65-F5344CB8AC3E}">
        <p14:creationId xmlns:p14="http://schemas.microsoft.com/office/powerpoint/2010/main" val="18163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3F7D0-D7C4-43BF-A2A6-CEF92EB9D8BB}"/>
              </a:ext>
            </a:extLst>
          </p:cNvPr>
          <p:cNvSpPr txBox="1"/>
          <p:nvPr/>
        </p:nvSpPr>
        <p:spPr>
          <a:xfrm>
            <a:off x="914400" y="528558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</a:t>
            </a:r>
            <a:r>
              <a:rPr lang="en-US" sz="28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="1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B61B6-FF10-40C3-86BC-93AA6743AACD}"/>
              </a:ext>
            </a:extLst>
          </p:cNvPr>
          <p:cNvSpPr txBox="1"/>
          <p:nvPr/>
        </p:nvSpPr>
        <p:spPr>
          <a:xfrm>
            <a:off x="914400" y="1310759"/>
            <a:ext cx="2876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38D35-C1F6-40B0-81C6-34F930899015}"/>
              </a:ext>
            </a:extLst>
          </p:cNvPr>
          <p:cNvSpPr txBox="1"/>
          <p:nvPr/>
        </p:nvSpPr>
        <p:spPr>
          <a:xfrm>
            <a:off x="3962400" y="1331003"/>
            <a:ext cx="1476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(SGK)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E24AD-5D65-4DAA-B47E-3F3DA79A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2647950"/>
            <a:ext cx="4762500" cy="312420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06C28CB-3F62-4624-98DB-CEEF91F31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163190"/>
              </p:ext>
            </p:extLst>
          </p:nvPr>
        </p:nvGraphicFramePr>
        <p:xfrm>
          <a:off x="914400" y="2527935"/>
          <a:ext cx="5245101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5563">
                  <a:extLst>
                    <a:ext uri="{9D8B030D-6E8A-4147-A177-3AD203B41FA5}">
                      <a16:colId xmlns:a16="http://schemas.microsoft.com/office/drawing/2014/main" val="1639774659"/>
                    </a:ext>
                  </a:extLst>
                </a:gridCol>
                <a:gridCol w="2759538">
                  <a:extLst>
                    <a:ext uri="{9D8B030D-6E8A-4147-A177-3AD203B41FA5}">
                      <a16:colId xmlns:a16="http://schemas.microsoft.com/office/drawing/2014/main" val="1203818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38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78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421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15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5037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4FB6BFF-27B8-468B-AC82-B67E0D028928}"/>
              </a:ext>
            </a:extLst>
          </p:cNvPr>
          <p:cNvSpPr txBox="1"/>
          <p:nvPr/>
        </p:nvSpPr>
        <p:spPr>
          <a:xfrm>
            <a:off x="3521077" y="2518314"/>
            <a:ext cx="2393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2F94E-12B2-48A3-AC51-54E187D9206A}"/>
              </a:ext>
            </a:extLst>
          </p:cNvPr>
          <p:cNvSpPr txBox="1"/>
          <p:nvPr/>
        </p:nvSpPr>
        <p:spPr>
          <a:xfrm>
            <a:off x="3521076" y="2969793"/>
            <a:ext cx="253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7C9A0-9CB9-4549-808A-0667BDE9A21C}"/>
              </a:ext>
            </a:extLst>
          </p:cNvPr>
          <p:cNvSpPr txBox="1"/>
          <p:nvPr/>
        </p:nvSpPr>
        <p:spPr>
          <a:xfrm>
            <a:off x="3521076" y="3416730"/>
            <a:ext cx="239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1,83 g/cm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61F37-6F8F-44AC-AD88-25C18A52C468}"/>
              </a:ext>
            </a:extLst>
          </p:cNvPr>
          <p:cNvSpPr txBox="1"/>
          <p:nvPr/>
        </p:nvSpPr>
        <p:spPr>
          <a:xfrm>
            <a:off x="3521076" y="4084313"/>
            <a:ext cx="239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5AE93-293D-4D82-914D-190EF69814C4}"/>
              </a:ext>
            </a:extLst>
          </p:cNvPr>
          <p:cNvSpPr txBox="1"/>
          <p:nvPr/>
        </p:nvSpPr>
        <p:spPr>
          <a:xfrm>
            <a:off x="3521077" y="4698131"/>
            <a:ext cx="2393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8F066B-DD3D-410A-ABE4-C0C010AD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8" y="2250482"/>
            <a:ext cx="5368925" cy="36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2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6AEE02-8AF0-4696-88C1-58662822ED96}"/>
              </a:ext>
            </a:extLst>
          </p:cNvPr>
          <p:cNvSpPr txBox="1"/>
          <p:nvPr/>
        </p:nvSpPr>
        <p:spPr>
          <a:xfrm>
            <a:off x="876299" y="443984"/>
            <a:ext cx="3495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E32B6-E3DE-4A21-BA9E-12273F790858}"/>
              </a:ext>
            </a:extLst>
          </p:cNvPr>
          <p:cNvSpPr txBox="1"/>
          <p:nvPr/>
        </p:nvSpPr>
        <p:spPr>
          <a:xfrm>
            <a:off x="876299" y="988201"/>
            <a:ext cx="9877426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597979-A4CB-445B-B2BF-218511B404D1}"/>
              </a:ext>
            </a:extLst>
          </p:cNvPr>
          <p:cNvSpPr txBox="1"/>
          <p:nvPr/>
        </p:nvSpPr>
        <p:spPr>
          <a:xfrm>
            <a:off x="876299" y="1639336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F1DAF9-E272-4595-8544-798370A80CD5}"/>
              </a:ext>
            </a:extLst>
          </p:cNvPr>
          <p:cNvSpPr txBox="1"/>
          <p:nvPr/>
        </p:nvSpPr>
        <p:spPr>
          <a:xfrm>
            <a:off x="876299" y="2277764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D1712-AA25-4B5D-BD09-3142E48DA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212" y="2097821"/>
            <a:ext cx="2986089" cy="4398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F2EAD9-1274-4647-ACAC-F7B76B6B103F}"/>
              </a:ext>
            </a:extLst>
          </p:cNvPr>
          <p:cNvSpPr txBox="1"/>
          <p:nvPr/>
        </p:nvSpPr>
        <p:spPr>
          <a:xfrm>
            <a:off x="1185860" y="2990227"/>
            <a:ext cx="5200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H1.10:</a:t>
            </a:r>
          </a:p>
          <a:p>
            <a:pPr marL="342900" indent="-342900">
              <a:buAutoNum type="alphaLcParenR"/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AutoNum type="alphaLcParenR"/>
            </a:pP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6CFB4-4311-4456-8F26-A5FCB0019363}"/>
              </a:ext>
            </a:extLst>
          </p:cNvPr>
          <p:cNvSpPr txBox="1"/>
          <p:nvPr/>
        </p:nvSpPr>
        <p:spPr>
          <a:xfrm>
            <a:off x="1185860" y="4531251"/>
            <a:ext cx="7067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</p:spTree>
    <p:extLst>
      <p:ext uri="{BB962C8B-B14F-4D97-AF65-F5344CB8AC3E}">
        <p14:creationId xmlns:p14="http://schemas.microsoft.com/office/powerpoint/2010/main" val="10256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2E03E-9DA9-4A22-B571-813CDC0E117F}"/>
              </a:ext>
            </a:extLst>
          </p:cNvPr>
          <p:cNvSpPr txBox="1"/>
          <p:nvPr/>
        </p:nvSpPr>
        <p:spPr>
          <a:xfrm>
            <a:off x="876299" y="443984"/>
            <a:ext cx="3495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971D3-BDE4-4ACA-A58A-C6C40EBD1EBE}"/>
              </a:ext>
            </a:extLst>
          </p:cNvPr>
          <p:cNvSpPr txBox="1"/>
          <p:nvPr/>
        </p:nvSpPr>
        <p:spPr>
          <a:xfrm>
            <a:off x="876299" y="988201"/>
            <a:ext cx="9877426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94636-5EC8-4B9D-8225-C58DC1049B9B}"/>
              </a:ext>
            </a:extLst>
          </p:cNvPr>
          <p:cNvSpPr txBox="1"/>
          <p:nvPr/>
        </p:nvSpPr>
        <p:spPr>
          <a:xfrm>
            <a:off x="876299" y="1639336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4E5CF-9F4F-48E9-81E6-89F9FDFF8DF1}"/>
              </a:ext>
            </a:extLst>
          </p:cNvPr>
          <p:cNvSpPr txBox="1"/>
          <p:nvPr/>
        </p:nvSpPr>
        <p:spPr>
          <a:xfrm>
            <a:off x="876299" y="2277764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CF7E75-6775-427C-8989-AD61036D9E27}"/>
                  </a:ext>
                </a:extLst>
              </p:cNvPr>
              <p:cNvSpPr txBox="1"/>
              <p:nvPr/>
            </p:nvSpPr>
            <p:spPr>
              <a:xfrm>
                <a:off x="1238250" y="2916192"/>
                <a:ext cx="7943850" cy="719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PTHH: Cu + 2H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 đ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CuSO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 + SO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endParaRPr lang="en-US" sz="24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CF7E75-6775-427C-8989-AD61036D9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50" y="2916192"/>
                <a:ext cx="7943850" cy="719043"/>
              </a:xfrm>
              <a:prstGeom prst="rect">
                <a:avLst/>
              </a:prstGeom>
              <a:blipFill>
                <a:blip r:embed="rId2"/>
                <a:stretch>
                  <a:fillRect l="-1535"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12E004-360E-4E98-8234-A7EC90786152}"/>
              </a:ext>
            </a:extLst>
          </p:cNvPr>
          <p:cNvSpPr txBox="1"/>
          <p:nvPr/>
        </p:nvSpPr>
        <p:spPr>
          <a:xfrm>
            <a:off x="1238249" y="3783513"/>
            <a:ext cx="9515475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sunfat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01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A317C3-D743-418D-AC6A-33C97D75703A}"/>
              </a:ext>
            </a:extLst>
          </p:cNvPr>
          <p:cNvSpPr txBox="1"/>
          <p:nvPr/>
        </p:nvSpPr>
        <p:spPr>
          <a:xfrm>
            <a:off x="876299" y="443984"/>
            <a:ext cx="3495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60D1C-696F-4940-A03F-FB862EA8CF7A}"/>
              </a:ext>
            </a:extLst>
          </p:cNvPr>
          <p:cNvSpPr txBox="1"/>
          <p:nvPr/>
        </p:nvSpPr>
        <p:spPr>
          <a:xfrm>
            <a:off x="876299" y="988201"/>
            <a:ext cx="9877426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CFF58-FD0D-40B7-B62C-0E8E0C8F57A9}"/>
              </a:ext>
            </a:extLst>
          </p:cNvPr>
          <p:cNvSpPr txBox="1"/>
          <p:nvPr/>
        </p:nvSpPr>
        <p:spPr>
          <a:xfrm>
            <a:off x="876299" y="1639336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CE3BCB-85A6-4028-A87B-FEB34D4A131F}"/>
              </a:ext>
            </a:extLst>
          </p:cNvPr>
          <p:cNvSpPr txBox="1"/>
          <p:nvPr/>
        </p:nvSpPr>
        <p:spPr>
          <a:xfrm>
            <a:off x="876299" y="2277764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7D929-8324-4F80-8C34-7F439CEB5791}"/>
              </a:ext>
            </a:extLst>
          </p:cNvPr>
          <p:cNvSpPr txBox="1"/>
          <p:nvPr/>
        </p:nvSpPr>
        <p:spPr>
          <a:xfrm>
            <a:off x="876299" y="2916192"/>
            <a:ext cx="422910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Tính háo nước của H2SO4 đặc">
            <a:hlinkClick r:id="" action="ppaction://media"/>
            <a:extLst>
              <a:ext uri="{FF2B5EF4-FFF2-40B4-BE49-F238E27FC236}">
                <a16:creationId xmlns:a16="http://schemas.microsoft.com/office/drawing/2014/main" id="{D1CD7246-68C6-4E36-B448-234006410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7975" y="2457450"/>
            <a:ext cx="5295900" cy="3971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3DBA79-6728-4FF2-B4AB-8A08A7DFFE24}"/>
              </a:ext>
            </a:extLst>
          </p:cNvPr>
          <p:cNvSpPr txBox="1"/>
          <p:nvPr/>
        </p:nvSpPr>
        <p:spPr>
          <a:xfrm>
            <a:off x="876299" y="3629025"/>
            <a:ext cx="5429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B3AE21-3248-4E5A-96AD-0B7B1B0E78C4}"/>
                  </a:ext>
                </a:extLst>
              </p:cNvPr>
              <p:cNvSpPr txBox="1"/>
              <p:nvPr/>
            </p:nvSpPr>
            <p:spPr>
              <a:xfrm>
                <a:off x="876299" y="5596018"/>
                <a:ext cx="5429250" cy="673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11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đ</m:t>
                                </m:r>
                              </m:sub>
                            </m:sSub>
                          </m:e>
                        </m:groupChr>
                      </m:e>
                    </m:box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11H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 + 12C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9B3AE21-3248-4E5A-96AD-0B7B1B0E7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99" y="5596018"/>
                <a:ext cx="5429250" cy="673646"/>
              </a:xfrm>
              <a:prstGeom prst="rect">
                <a:avLst/>
              </a:prstGeom>
              <a:blipFill>
                <a:blip r:embed="rId5"/>
                <a:stretch>
                  <a:fillRect l="-2360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22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A9553-34C1-4F67-986E-644167BC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92" y="1149548"/>
            <a:ext cx="7727658" cy="5264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A6C2F9-758D-4CE3-AB8C-C8A1387BC4E1}"/>
              </a:ext>
            </a:extLst>
          </p:cNvPr>
          <p:cNvSpPr txBox="1"/>
          <p:nvPr/>
        </p:nvSpPr>
        <p:spPr>
          <a:xfrm>
            <a:off x="876299" y="443984"/>
            <a:ext cx="2638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A5061-01DB-4F4F-8C13-DE12D5F3A92B}"/>
              </a:ext>
            </a:extLst>
          </p:cNvPr>
          <p:cNvSpPr txBox="1"/>
          <p:nvPr/>
        </p:nvSpPr>
        <p:spPr>
          <a:xfrm>
            <a:off x="3162301" y="443984"/>
            <a:ext cx="1409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(SGK)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4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2196E-A846-471C-9037-2C37FD51260D}"/>
              </a:ext>
            </a:extLst>
          </p:cNvPr>
          <p:cNvSpPr txBox="1"/>
          <p:nvPr/>
        </p:nvSpPr>
        <p:spPr>
          <a:xfrm>
            <a:off x="876300" y="443984"/>
            <a:ext cx="2143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C8911-0A87-4CEA-A1BA-1BAC2DA6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60" y="1525078"/>
            <a:ext cx="9225415" cy="44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7E3C0-DF49-465C-91C5-6C0086D21565}"/>
              </a:ext>
            </a:extLst>
          </p:cNvPr>
          <p:cNvSpPr txBox="1"/>
          <p:nvPr/>
        </p:nvSpPr>
        <p:spPr>
          <a:xfrm>
            <a:off x="4781550" y="577334"/>
            <a:ext cx="2628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74FCB-B2BC-406A-8B61-08EDBEB2BA73}"/>
              </a:ext>
            </a:extLst>
          </p:cNvPr>
          <p:cNvSpPr txBox="1"/>
          <p:nvPr/>
        </p:nvSpPr>
        <p:spPr>
          <a:xfrm>
            <a:off x="1200150" y="1524000"/>
            <a:ext cx="10191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AFA14-D56F-4282-9243-E0391078D3E6}"/>
              </a:ext>
            </a:extLst>
          </p:cNvPr>
          <p:cNvSpPr txBox="1"/>
          <p:nvPr/>
        </p:nvSpPr>
        <p:spPr>
          <a:xfrm>
            <a:off x="1200150" y="3053090"/>
            <a:ext cx="4429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C6EFAB-7051-4BA0-8954-4CAE0272A74C}"/>
              </a:ext>
            </a:extLst>
          </p:cNvPr>
          <p:cNvSpPr txBox="1"/>
          <p:nvPr/>
        </p:nvSpPr>
        <p:spPr>
          <a:xfrm>
            <a:off x="1200150" y="3805565"/>
            <a:ext cx="195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B04427-C931-48EE-A9FB-D30080B7CA06}"/>
              </a:ext>
            </a:extLst>
          </p:cNvPr>
          <p:cNvSpPr txBox="1"/>
          <p:nvPr/>
        </p:nvSpPr>
        <p:spPr>
          <a:xfrm>
            <a:off x="3543300" y="4463355"/>
            <a:ext cx="1952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axit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8EAE8-6542-43E8-B01D-2D5CF1C0E3A1}"/>
              </a:ext>
            </a:extLst>
          </p:cNvPr>
          <p:cNvSpPr txBox="1"/>
          <p:nvPr/>
        </p:nvSpPr>
        <p:spPr>
          <a:xfrm>
            <a:off x="3543300" y="3805565"/>
            <a:ext cx="2752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axit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90F70B-FAEB-4478-A3F1-FABB56B1351E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3152775" y="4067175"/>
            <a:ext cx="390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875A9B-6454-4580-B112-E26AB72F32AB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>
            <a:off x="3152775" y="4067175"/>
            <a:ext cx="390525" cy="657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D4A312-6231-48F4-885A-EEE1761EB01A}"/>
              </a:ext>
            </a:extLst>
          </p:cNvPr>
          <p:cNvSpPr txBox="1"/>
          <p:nvPr/>
        </p:nvSpPr>
        <p:spPr>
          <a:xfrm>
            <a:off x="6581774" y="3801084"/>
            <a:ext cx="3171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Cl,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S, HBr, 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DF6FB1-AB04-4240-9B89-D3F6EF210CB9}"/>
              </a:ext>
            </a:extLst>
          </p:cNvPr>
          <p:cNvSpPr txBox="1"/>
          <p:nvPr/>
        </p:nvSpPr>
        <p:spPr>
          <a:xfrm>
            <a:off x="6096000" y="4463355"/>
            <a:ext cx="5819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  <p:bldP spid="13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8C8E80-5EED-443A-88B2-76C3177F3335}"/>
                  </a:ext>
                </a:extLst>
              </p:cNvPr>
              <p:cNvSpPr txBox="1"/>
              <p:nvPr/>
            </p:nvSpPr>
            <p:spPr>
              <a:xfrm>
                <a:off x="876300" y="1068294"/>
                <a:ext cx="10668000" cy="55401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Nguyên liệu: Lưu huỳnh hoặc quặng pirit sắt (FeS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).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Các công đoạn chính: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Sản xuất lưu huỳnh đioxit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 + 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Hoặc: 4FeS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llO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2Fe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+ 8 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Sản xuất lưu huỳnh trioxit: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pt-BR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pt-BR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groupChr>
                      </m:e>
                    </m:box>
                    <m:r>
                      <a:rPr lang="pt-BR" sz="2800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axit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sunfuric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H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 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pt-BR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SO</a:t>
                </a:r>
                <a:r>
                  <a:rPr lang="pt-BR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</a:t>
                </a:r>
                <a:endParaRPr lang="en-US"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B8C8E80-5EED-443A-88B2-76C3177F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1068294"/>
                <a:ext cx="10668000" cy="5540171"/>
              </a:xfrm>
              <a:prstGeom prst="rect">
                <a:avLst/>
              </a:prstGeom>
              <a:blipFill>
                <a:blip r:embed="rId2"/>
                <a:stretch>
                  <a:fillRect l="-1200" t="-660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94D39FE-0CC0-4842-83E5-C3434DD28859}"/>
              </a:ext>
            </a:extLst>
          </p:cNvPr>
          <p:cNvSpPr txBox="1"/>
          <p:nvPr/>
        </p:nvSpPr>
        <p:spPr>
          <a:xfrm>
            <a:off x="876300" y="443984"/>
            <a:ext cx="2143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2F26B-249A-4280-B8F7-7075E5BD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91" y="3019425"/>
            <a:ext cx="6275568" cy="3057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72456-3B7B-4D56-B556-DD67BDD446BE}"/>
              </a:ext>
            </a:extLst>
          </p:cNvPr>
          <p:cNvSpPr txBox="1"/>
          <p:nvPr/>
        </p:nvSpPr>
        <p:spPr>
          <a:xfrm>
            <a:off x="6629400" y="1964689"/>
            <a:ext cx="4248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F7F1E-A1C0-4E39-88CE-13D9E556BEB4}"/>
              </a:ext>
            </a:extLst>
          </p:cNvPr>
          <p:cNvSpPr txBox="1"/>
          <p:nvPr/>
        </p:nvSpPr>
        <p:spPr>
          <a:xfrm>
            <a:off x="885824" y="561708"/>
            <a:ext cx="7267575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Nhận biết Axit Sunfuric và muối Sunfat 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86407-61FF-4473-AA7A-8CBF0215D548}"/>
              </a:ext>
            </a:extLst>
          </p:cNvPr>
          <p:cNvSpPr txBox="1"/>
          <p:nvPr/>
        </p:nvSpPr>
        <p:spPr>
          <a:xfrm>
            <a:off x="1857375" y="5773072"/>
            <a:ext cx="847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PTHH: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BaCl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+ 2HCl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a2so4 + BaCl2">
            <a:hlinkClick r:id="" action="ppaction://media"/>
            <a:extLst>
              <a:ext uri="{FF2B5EF4-FFF2-40B4-BE49-F238E27FC236}">
                <a16:creationId xmlns:a16="http://schemas.microsoft.com/office/drawing/2014/main" id="{DB9E6B4E-7177-449F-8C38-5263A1E70B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999" y="1450889"/>
            <a:ext cx="7097871" cy="39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DDF0C7-CFED-40DB-ABCD-8B8840EBD606}"/>
              </a:ext>
            </a:extLst>
          </p:cNvPr>
          <p:cNvSpPr txBox="1"/>
          <p:nvPr/>
        </p:nvSpPr>
        <p:spPr>
          <a:xfrm>
            <a:off x="885824" y="561708"/>
            <a:ext cx="7267575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Nhận biết Axit Sunfuric và muối Sunfat 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2so4 + bacl2">
            <a:hlinkClick r:id="" action="ppaction://media"/>
            <a:extLst>
              <a:ext uri="{FF2B5EF4-FFF2-40B4-BE49-F238E27FC236}">
                <a16:creationId xmlns:a16="http://schemas.microsoft.com/office/drawing/2014/main" id="{B3020416-B4D8-4C31-9EDA-8FC581D41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525" y="1602208"/>
            <a:ext cx="6944520" cy="3903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E99719-DD8C-47F3-ADA5-BF301197937F}"/>
              </a:ext>
            </a:extLst>
          </p:cNvPr>
          <p:cNvSpPr txBox="1"/>
          <p:nvPr/>
        </p:nvSpPr>
        <p:spPr>
          <a:xfrm>
            <a:off x="1933575" y="5773072"/>
            <a:ext cx="847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PTHH: Na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BaCl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+ 2NaCl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0A87FE-19F8-4196-AAE4-1270E6465435}"/>
              </a:ext>
            </a:extLst>
          </p:cNvPr>
          <p:cNvSpPr txBox="1"/>
          <p:nvPr/>
        </p:nvSpPr>
        <p:spPr>
          <a:xfrm>
            <a:off x="1095375" y="2727697"/>
            <a:ext cx="9972675" cy="244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Dung dịch BaCl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(Hoặc dung dịch Ba(NO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dung dịch Ba(OH)</a:t>
            </a:r>
            <a:r>
              <a:rPr lang="pt-BR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dùng làm thuốc thử để nhận ra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 sunfuric và muối sunfat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sunfuric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sunfat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KL (Fe, Zn, Mg, Al,…)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5DBB8-C498-407A-8D14-E995702937F3}"/>
              </a:ext>
            </a:extLst>
          </p:cNvPr>
          <p:cNvSpPr txBox="1"/>
          <p:nvPr/>
        </p:nvSpPr>
        <p:spPr>
          <a:xfrm>
            <a:off x="885824" y="561708"/>
            <a:ext cx="7267575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V. Nhận biết Axit Sunfuric và muối Sunfat 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B69A0-BFA5-40E8-AE99-A0105B50C96A}"/>
              </a:ext>
            </a:extLst>
          </p:cNvPr>
          <p:cNvSpPr txBox="1"/>
          <p:nvPr/>
        </p:nvSpPr>
        <p:spPr>
          <a:xfrm>
            <a:off x="723899" y="1428025"/>
            <a:ext cx="679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PTHH: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BaCl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+ 2HCl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F03F7-D8CA-4103-A027-A080C3939912}"/>
              </a:ext>
            </a:extLst>
          </p:cNvPr>
          <p:cNvSpPr txBox="1"/>
          <p:nvPr/>
        </p:nvSpPr>
        <p:spPr>
          <a:xfrm>
            <a:off x="1914524" y="2077861"/>
            <a:ext cx="587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BaCl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+ 2NaCl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EFF4D7-93AA-490C-8D13-E208357FFF9C}"/>
              </a:ext>
            </a:extLst>
          </p:cNvPr>
          <p:cNvSpPr txBox="1"/>
          <p:nvPr/>
        </p:nvSpPr>
        <p:spPr>
          <a:xfrm>
            <a:off x="866775" y="513236"/>
            <a:ext cx="4543425" cy="390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PTPƯ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dd HCl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a)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Magiê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b)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(III)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hidroxit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c)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d)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endParaRPr lang="en-US" sz="2800" dirty="0">
              <a:solidFill>
                <a:schemeClr val="bg2">
                  <a:lumMod val="10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FE3AF4-70FB-418F-B3DA-A42D30A4810F}"/>
              </a:ext>
            </a:extLst>
          </p:cNvPr>
          <p:cNvCxnSpPr>
            <a:cxnSpLocks/>
          </p:cNvCxnSpPr>
          <p:nvPr/>
        </p:nvCxnSpPr>
        <p:spPr>
          <a:xfrm>
            <a:off x="5667375" y="733425"/>
            <a:ext cx="0" cy="5581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555307-BED2-4A45-AFE5-86C706FC8E32}"/>
              </a:ext>
            </a:extLst>
          </p:cNvPr>
          <p:cNvSpPr txBox="1"/>
          <p:nvPr/>
        </p:nvSpPr>
        <p:spPr>
          <a:xfrm>
            <a:off x="5800725" y="1722348"/>
            <a:ext cx="5895974" cy="269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+ 2HCl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MgCl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Fe(OH)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+ 2HCl  FeCl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+ 2HCl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ZnCl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+ 6HCl  2AlCl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+ 3H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A93064-C28B-4F32-ACCD-B8509CD55842}"/>
              </a:ext>
            </a:extLst>
          </p:cNvPr>
          <p:cNvSpPr txBox="1"/>
          <p:nvPr/>
        </p:nvSpPr>
        <p:spPr>
          <a:xfrm>
            <a:off x="3967162" y="619124"/>
            <a:ext cx="425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AAD0B-16FE-4D10-B705-264C0FD07BF6}"/>
              </a:ext>
            </a:extLst>
          </p:cNvPr>
          <p:cNvSpPr txBox="1"/>
          <p:nvPr/>
        </p:nvSpPr>
        <p:spPr>
          <a:xfrm>
            <a:off x="1924050" y="1466850"/>
            <a:ext cx="7896226" cy="1361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1,3,5,7 (SGK/19)</a:t>
            </a:r>
            <a:endParaRPr lang="en-US" sz="32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32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88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84BCAC18-1080-47B4-BDEC-69B75F72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3FA6F-428D-4305-B746-11E2605835A4}"/>
              </a:ext>
            </a:extLst>
          </p:cNvPr>
          <p:cNvSpPr txBox="1"/>
          <p:nvPr/>
        </p:nvSpPr>
        <p:spPr>
          <a:xfrm>
            <a:off x="857250" y="1116996"/>
            <a:ext cx="10763250" cy="1665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AXIT (TIẾT 3)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8 : LUYỆN TẬP VỀ AXIT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37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18D06-BAF9-46CA-A158-B9930AB7C398}"/>
              </a:ext>
            </a:extLst>
          </p:cNvPr>
          <p:cNvSpPr txBox="1"/>
          <p:nvPr/>
        </p:nvSpPr>
        <p:spPr>
          <a:xfrm>
            <a:off x="1276349" y="542925"/>
            <a:ext cx="452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KIẾN THỨC CẦN NHỚ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4CE30-29EE-469C-9EF0-8FD6EDD96A3B}"/>
              </a:ext>
            </a:extLst>
          </p:cNvPr>
          <p:cNvSpPr/>
          <p:nvPr/>
        </p:nvSpPr>
        <p:spPr>
          <a:xfrm>
            <a:off x="5362574" y="4703302"/>
            <a:ext cx="1323975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54035DE-02D8-493E-BBD7-EA0F90295CA4}"/>
              </a:ext>
            </a:extLst>
          </p:cNvPr>
          <p:cNvCxnSpPr>
            <a:cxnSpLocks/>
          </p:cNvCxnSpPr>
          <p:nvPr/>
        </p:nvCxnSpPr>
        <p:spPr>
          <a:xfrm rot="10800000">
            <a:off x="4295776" y="4112754"/>
            <a:ext cx="1266826" cy="590550"/>
          </a:xfrm>
          <a:prstGeom prst="bentConnector3">
            <a:avLst>
              <a:gd name="adj1" fmla="val -109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8A312-1AE1-4867-BF6B-9E11B8FE56EE}"/>
              </a:ext>
            </a:extLst>
          </p:cNvPr>
          <p:cNvSpPr/>
          <p:nvPr/>
        </p:nvSpPr>
        <p:spPr>
          <a:xfrm>
            <a:off x="2019300" y="3884809"/>
            <a:ext cx="227647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A116E-ED7D-4BA0-9C49-7AB3E1657A1D}"/>
              </a:ext>
            </a:extLst>
          </p:cNvPr>
          <p:cNvSpPr/>
          <p:nvPr/>
        </p:nvSpPr>
        <p:spPr>
          <a:xfrm>
            <a:off x="7686674" y="3851143"/>
            <a:ext cx="219075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6E7C8-6F49-4D0D-9366-D0E5CA2A11EA}"/>
              </a:ext>
            </a:extLst>
          </p:cNvPr>
          <p:cNvSpPr/>
          <p:nvPr/>
        </p:nvSpPr>
        <p:spPr>
          <a:xfrm>
            <a:off x="7686674" y="5874877"/>
            <a:ext cx="219075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FB1FE2-AC7A-42F6-BBC6-991C066F518C}"/>
              </a:ext>
            </a:extLst>
          </p:cNvPr>
          <p:cNvSpPr/>
          <p:nvPr/>
        </p:nvSpPr>
        <p:spPr>
          <a:xfrm>
            <a:off x="2105025" y="5874877"/>
            <a:ext cx="2190749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8C0A763-E997-43A5-BB72-901B6063837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391274" y="4112753"/>
            <a:ext cx="1295400" cy="590550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A3B5076-53A8-4C31-AA24-F9470DA6878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367460" y="5226521"/>
            <a:ext cx="1319214" cy="909966"/>
          </a:xfrm>
          <a:prstGeom prst="bentConnector3">
            <a:avLst>
              <a:gd name="adj1" fmla="val 9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68A3518-4EC9-4693-9674-921E8400CC03}"/>
              </a:ext>
            </a:extLst>
          </p:cNvPr>
          <p:cNvCxnSpPr>
            <a:cxnSpLocks/>
            <a:endCxn id="12" idx="3"/>
          </p:cNvCxnSpPr>
          <p:nvPr/>
        </p:nvCxnSpPr>
        <p:spPr>
          <a:xfrm rot="10800000" flipV="1">
            <a:off x="4295774" y="5226521"/>
            <a:ext cx="1428750" cy="909966"/>
          </a:xfrm>
          <a:prstGeom prst="bentConnector3">
            <a:avLst>
              <a:gd name="adj1" fmla="val 6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3DBC2-CD3B-4A1B-8BF9-19F84253E068}"/>
              </a:ext>
            </a:extLst>
          </p:cNvPr>
          <p:cNvSpPr txBox="1"/>
          <p:nvPr/>
        </p:nvSpPr>
        <p:spPr>
          <a:xfrm>
            <a:off x="4591049" y="3589537"/>
            <a:ext cx="8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72444B-B52F-45F5-82A7-D84D4FC26D04}"/>
              </a:ext>
            </a:extLst>
          </p:cNvPr>
          <p:cNvSpPr txBox="1"/>
          <p:nvPr/>
        </p:nvSpPr>
        <p:spPr>
          <a:xfrm>
            <a:off x="6367460" y="3621801"/>
            <a:ext cx="126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BA2889-9F8D-40B2-AEFB-4D87C6D8DC2F}"/>
              </a:ext>
            </a:extLst>
          </p:cNvPr>
          <p:cNvSpPr txBox="1"/>
          <p:nvPr/>
        </p:nvSpPr>
        <p:spPr>
          <a:xfrm>
            <a:off x="6524623" y="6259596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89BB82-7DD3-46CF-B4B1-151416CB73BD}"/>
              </a:ext>
            </a:extLst>
          </p:cNvPr>
          <p:cNvSpPr txBox="1"/>
          <p:nvPr/>
        </p:nvSpPr>
        <p:spPr>
          <a:xfrm>
            <a:off x="4576760" y="6259596"/>
            <a:ext cx="8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65B0C-CB4E-46B4-B75D-C9FB5BA3357B}"/>
              </a:ext>
            </a:extLst>
          </p:cNvPr>
          <p:cNvSpPr txBox="1"/>
          <p:nvPr/>
        </p:nvSpPr>
        <p:spPr>
          <a:xfrm>
            <a:off x="7290192" y="1289766"/>
            <a:ext cx="4006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TCHH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BE795E-BBF8-49CA-8F8D-2E4417C3ADCD}"/>
              </a:ext>
            </a:extLst>
          </p:cNvPr>
          <p:cNvSpPr txBox="1"/>
          <p:nvPr/>
        </p:nvSpPr>
        <p:spPr>
          <a:xfrm>
            <a:off x="2281240" y="3884808"/>
            <a:ext cx="1781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H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3F0A9A-D168-452C-93D1-2C30DDAA5E68}"/>
              </a:ext>
            </a:extLst>
          </p:cNvPr>
          <p:cNvSpPr txBox="1"/>
          <p:nvPr/>
        </p:nvSpPr>
        <p:spPr>
          <a:xfrm>
            <a:off x="8031956" y="3860668"/>
            <a:ext cx="1395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554144-889F-427D-99DC-7B12A2B36103}"/>
              </a:ext>
            </a:extLst>
          </p:cNvPr>
          <p:cNvSpPr txBox="1"/>
          <p:nvPr/>
        </p:nvSpPr>
        <p:spPr>
          <a:xfrm>
            <a:off x="7724772" y="5893927"/>
            <a:ext cx="20859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FE6DBE-FAC1-4360-B15E-A32717D80151}"/>
              </a:ext>
            </a:extLst>
          </p:cNvPr>
          <p:cNvSpPr txBox="1"/>
          <p:nvPr/>
        </p:nvSpPr>
        <p:spPr>
          <a:xfrm>
            <a:off x="4312442" y="6259596"/>
            <a:ext cx="139541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bazơ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11A68-26D0-4AEB-BBF2-C8200FB1E950}"/>
              </a:ext>
            </a:extLst>
          </p:cNvPr>
          <p:cNvSpPr txBox="1"/>
          <p:nvPr/>
        </p:nvSpPr>
        <p:spPr>
          <a:xfrm>
            <a:off x="1276349" y="1156753"/>
            <a:ext cx="4429129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CT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43A386-B14E-44F5-B49C-E38136479710}"/>
              </a:ext>
            </a:extLst>
          </p:cNvPr>
          <p:cNvSpPr txBox="1"/>
          <p:nvPr/>
        </p:nvSpPr>
        <p:spPr>
          <a:xfrm>
            <a:off x="1276349" y="1807786"/>
            <a:ext cx="213360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E49BD5C-6AA6-4694-9E39-8B97D352F3D5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3409950" y="2086003"/>
            <a:ext cx="7953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F3975F3-3B30-41A1-857D-05E9653AABEA}"/>
              </a:ext>
            </a:extLst>
          </p:cNvPr>
          <p:cNvCxnSpPr>
            <a:stCxn id="61" idx="3"/>
          </p:cNvCxnSpPr>
          <p:nvPr/>
        </p:nvCxnSpPr>
        <p:spPr>
          <a:xfrm>
            <a:off x="3409950" y="2086003"/>
            <a:ext cx="795341" cy="571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DBCE16C-C318-4A7C-A6E8-D0EF2F6D83A1}"/>
              </a:ext>
            </a:extLst>
          </p:cNvPr>
          <p:cNvSpPr txBox="1"/>
          <p:nvPr/>
        </p:nvSpPr>
        <p:spPr>
          <a:xfrm>
            <a:off x="4324350" y="1825345"/>
            <a:ext cx="2362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2B7650C-1447-4F03-9C25-E6F2E6D71034}"/>
              </a:ext>
            </a:extLst>
          </p:cNvPr>
          <p:cNvSpPr txBox="1"/>
          <p:nvPr/>
        </p:nvSpPr>
        <p:spPr>
          <a:xfrm>
            <a:off x="4305300" y="2378368"/>
            <a:ext cx="1545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6EEE47D-7A8D-483F-A86A-8C65BFC07254}"/>
              </a:ext>
            </a:extLst>
          </p:cNvPr>
          <p:cNvSpPr txBox="1"/>
          <p:nvPr/>
        </p:nvSpPr>
        <p:spPr>
          <a:xfrm>
            <a:off x="1291232" y="2845289"/>
            <a:ext cx="31789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6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31" grpId="0"/>
      <p:bldP spid="33" grpId="0"/>
      <p:bldP spid="34" grpId="0"/>
      <p:bldP spid="35" grpId="0"/>
      <p:bldP spid="36" grpId="0"/>
      <p:bldP spid="41" grpId="0"/>
      <p:bldP spid="45" grpId="0"/>
      <p:bldP spid="47" grpId="0" animBg="1"/>
      <p:bldP spid="59" grpId="0"/>
      <p:bldP spid="61" grpId="0"/>
      <p:bldP spid="70" grpId="0"/>
      <p:bldP spid="71" grpId="0"/>
      <p:bldP spid="7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18D06-BAF9-46CA-A158-B9930AB7C398}"/>
              </a:ext>
            </a:extLst>
          </p:cNvPr>
          <p:cNvSpPr txBox="1"/>
          <p:nvPr/>
        </p:nvSpPr>
        <p:spPr>
          <a:xfrm>
            <a:off x="1276349" y="542925"/>
            <a:ext cx="4524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KIẾN THỨC CẦN NHỚ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34CE30-29EE-469C-9EF0-8FD6EDD96A3B}"/>
              </a:ext>
            </a:extLst>
          </p:cNvPr>
          <p:cNvSpPr/>
          <p:nvPr/>
        </p:nvSpPr>
        <p:spPr>
          <a:xfrm>
            <a:off x="5434012" y="2476500"/>
            <a:ext cx="1323975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54035DE-02D8-493E-BBD7-EA0F90295CA4}"/>
              </a:ext>
            </a:extLst>
          </p:cNvPr>
          <p:cNvCxnSpPr>
            <a:cxnSpLocks/>
          </p:cNvCxnSpPr>
          <p:nvPr/>
        </p:nvCxnSpPr>
        <p:spPr>
          <a:xfrm rot="10800000">
            <a:off x="4367213" y="1885951"/>
            <a:ext cx="1266827" cy="590551"/>
          </a:xfrm>
          <a:prstGeom prst="bentConnector3">
            <a:avLst>
              <a:gd name="adj1" fmla="val -124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8A8A312-1AE1-4867-BF6B-9E11B8FE56EE}"/>
              </a:ext>
            </a:extLst>
          </p:cNvPr>
          <p:cNvSpPr/>
          <p:nvPr/>
        </p:nvSpPr>
        <p:spPr>
          <a:xfrm>
            <a:off x="2090738" y="1658007"/>
            <a:ext cx="2276476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9A116E-ED7D-4BA0-9C49-7AB3E1657A1D}"/>
              </a:ext>
            </a:extLst>
          </p:cNvPr>
          <p:cNvSpPr/>
          <p:nvPr/>
        </p:nvSpPr>
        <p:spPr>
          <a:xfrm>
            <a:off x="7758112" y="1624341"/>
            <a:ext cx="219075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36E7C8-6F49-4D0D-9366-D0E5CA2A11EA}"/>
              </a:ext>
            </a:extLst>
          </p:cNvPr>
          <p:cNvSpPr/>
          <p:nvPr/>
        </p:nvSpPr>
        <p:spPr>
          <a:xfrm>
            <a:off x="7758112" y="3648075"/>
            <a:ext cx="2190750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FB1FE2-AC7A-42F6-BBC6-991C066F518C}"/>
              </a:ext>
            </a:extLst>
          </p:cNvPr>
          <p:cNvSpPr/>
          <p:nvPr/>
        </p:nvSpPr>
        <p:spPr>
          <a:xfrm>
            <a:off x="2176463" y="3648075"/>
            <a:ext cx="2190749" cy="5232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8C0A763-E997-43A5-BB72-901B6063837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462712" y="1885951"/>
            <a:ext cx="1295400" cy="590550"/>
          </a:xfrm>
          <a:prstGeom prst="bentConnector3">
            <a:avLst>
              <a:gd name="adj1" fmla="val -147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6A3B5076-53A8-4C31-AA24-F9470DA6878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462712" y="2999720"/>
            <a:ext cx="1295400" cy="909965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68A3518-4EC9-4693-9674-921E8400CC03}"/>
              </a:ext>
            </a:extLst>
          </p:cNvPr>
          <p:cNvCxnSpPr>
            <a:cxnSpLocks/>
            <a:endCxn id="12" idx="3"/>
          </p:cNvCxnSpPr>
          <p:nvPr/>
        </p:nvCxnSpPr>
        <p:spPr>
          <a:xfrm rot="10800000" flipV="1">
            <a:off x="4367212" y="2999719"/>
            <a:ext cx="1428750" cy="909966"/>
          </a:xfrm>
          <a:prstGeom prst="bentConnector3">
            <a:avLst>
              <a:gd name="adj1" fmla="val 6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AD3DBC2-CD3B-4A1B-8BF9-19F84253E068}"/>
              </a:ext>
            </a:extLst>
          </p:cNvPr>
          <p:cNvSpPr txBox="1"/>
          <p:nvPr/>
        </p:nvSpPr>
        <p:spPr>
          <a:xfrm>
            <a:off x="4662487" y="1362735"/>
            <a:ext cx="86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72444B-B52F-45F5-82A7-D84D4FC26D04}"/>
              </a:ext>
            </a:extLst>
          </p:cNvPr>
          <p:cNvSpPr txBox="1"/>
          <p:nvPr/>
        </p:nvSpPr>
        <p:spPr>
          <a:xfrm>
            <a:off x="6438898" y="1394999"/>
            <a:ext cx="126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BA2889-9F8D-40B2-AEFB-4D87C6D8DC2F}"/>
              </a:ext>
            </a:extLst>
          </p:cNvPr>
          <p:cNvSpPr txBox="1"/>
          <p:nvPr/>
        </p:nvSpPr>
        <p:spPr>
          <a:xfrm>
            <a:off x="6596061" y="4032794"/>
            <a:ext cx="95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89BB82-7DD3-46CF-B4B1-151416CB73BD}"/>
              </a:ext>
            </a:extLst>
          </p:cNvPr>
          <p:cNvSpPr txBox="1"/>
          <p:nvPr/>
        </p:nvSpPr>
        <p:spPr>
          <a:xfrm>
            <a:off x="4438650" y="4032794"/>
            <a:ext cx="1428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2AC28-559D-4EAD-9DB3-4A649824DE04}"/>
              </a:ext>
            </a:extLst>
          </p:cNvPr>
          <p:cNvSpPr txBox="1"/>
          <p:nvPr/>
        </p:nvSpPr>
        <p:spPr>
          <a:xfrm>
            <a:off x="1552575" y="4728178"/>
            <a:ext cx="124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PTHH: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68A2A0-BE60-4659-AE82-F0A23180E42C}"/>
              </a:ext>
            </a:extLst>
          </p:cNvPr>
          <p:cNvSpPr txBox="1"/>
          <p:nvPr/>
        </p:nvSpPr>
        <p:spPr>
          <a:xfrm>
            <a:off x="3431380" y="4728178"/>
            <a:ext cx="6329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Fe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FeSO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CuSO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+ 2NaOH  Na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+ 2H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35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B75DD6-8EBC-49B2-977F-76AB22A23804}"/>
              </a:ext>
            </a:extLst>
          </p:cNvPr>
          <p:cNvSpPr txBox="1"/>
          <p:nvPr/>
        </p:nvSpPr>
        <p:spPr>
          <a:xfrm>
            <a:off x="910231" y="597389"/>
            <a:ext cx="6604993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TCHH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1ADF7-91B8-4B47-B0B4-8785788A876C}"/>
              </a:ext>
            </a:extLst>
          </p:cNvPr>
          <p:cNvSpPr txBox="1"/>
          <p:nvPr/>
        </p:nvSpPr>
        <p:spPr>
          <a:xfrm>
            <a:off x="910231" y="1361753"/>
            <a:ext cx="1049119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E6A8A-8656-49CC-AE73-BB605717E948}"/>
              </a:ext>
            </a:extLst>
          </p:cNvPr>
          <p:cNvSpPr txBox="1"/>
          <p:nvPr/>
        </p:nvSpPr>
        <p:spPr>
          <a:xfrm>
            <a:off x="2647950" y="2138023"/>
            <a:ext cx="6096000" cy="555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 + 2H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+ 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E2FC4-4F97-4A78-B184-40661C17E997}"/>
              </a:ext>
            </a:extLst>
          </p:cNvPr>
          <p:cNvSpPr txBox="1"/>
          <p:nvPr/>
        </p:nvSpPr>
        <p:spPr>
          <a:xfrm>
            <a:off x="910231" y="2694009"/>
            <a:ext cx="6962775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27DDCE-68F5-4DBB-9DDF-9345BD643830}"/>
                  </a:ext>
                </a:extLst>
              </p:cNvPr>
              <p:cNvSpPr txBox="1"/>
              <p:nvPr/>
            </p:nvSpPr>
            <p:spPr>
              <a:xfrm>
                <a:off x="2647950" y="3270735"/>
                <a:ext cx="6096000" cy="673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11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8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8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𝑆𝑂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groupChr>
                      </m:e>
                    </m:box>
                    <m:r>
                      <a:rPr lang="en-US" sz="2800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11H</a:t>
                </a:r>
                <a:r>
                  <a:rPr lang="en-US" sz="2800" baseline="-250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 + 12C</a:t>
                </a:r>
                <a:endParaRPr lang="en-US" sz="3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27DDCE-68F5-4DBB-9DDF-9345BD643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950" y="3270735"/>
                <a:ext cx="6096000" cy="673646"/>
              </a:xfrm>
              <a:prstGeom prst="rect">
                <a:avLst/>
              </a:prstGeom>
              <a:blipFill>
                <a:blip r:embed="rId2"/>
                <a:stretch>
                  <a:fillRect l="-2000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9FFED5C-4F87-4DBA-A4DB-AC8A444BE8A0}"/>
              </a:ext>
            </a:extLst>
          </p:cNvPr>
          <p:cNvSpPr txBox="1"/>
          <p:nvPr/>
        </p:nvSpPr>
        <p:spPr>
          <a:xfrm>
            <a:off x="910231" y="4131164"/>
            <a:ext cx="6604993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A6F8D2-024F-4A9F-99B5-0EE2AF463B6A}"/>
              </a:ext>
            </a:extLst>
          </p:cNvPr>
          <p:cNvSpPr txBox="1"/>
          <p:nvPr/>
        </p:nvSpPr>
        <p:spPr>
          <a:xfrm>
            <a:off x="2647950" y="4875194"/>
            <a:ext cx="403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05203-3BA8-41BC-A9EB-489094918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26" y="1227083"/>
            <a:ext cx="4036958" cy="5175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A946CA-698C-473A-9534-4481CEAEE075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HÓA HỌC CỦA AXIT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540B2-4748-47C2-BFF9-C2DDD8434DBA}"/>
              </a:ext>
            </a:extLst>
          </p:cNvPr>
          <p:cNvSpPr txBox="1"/>
          <p:nvPr/>
        </p:nvSpPr>
        <p:spPr>
          <a:xfrm>
            <a:off x="1057275" y="1300083"/>
            <a:ext cx="65532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120900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5C55A-1168-430A-A6F3-37E5D84F53FB}"/>
              </a:ext>
            </a:extLst>
          </p:cNvPr>
          <p:cNvSpPr txBox="1"/>
          <p:nvPr/>
        </p:nvSpPr>
        <p:spPr>
          <a:xfrm>
            <a:off x="1514475" y="2042830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Dung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A25F2-9C9C-42A4-B147-FFD17B5C8FFF}"/>
              </a:ext>
            </a:extLst>
          </p:cNvPr>
          <p:cNvSpPr txBox="1"/>
          <p:nvPr/>
        </p:nvSpPr>
        <p:spPr>
          <a:xfrm>
            <a:off x="1514475" y="2785577"/>
            <a:ext cx="6096000" cy="555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9A8A9110-097F-4479-A3CF-3056EA073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929380"/>
              </p:ext>
            </p:extLst>
          </p:nvPr>
        </p:nvGraphicFramePr>
        <p:xfrm>
          <a:off x="1514475" y="3811869"/>
          <a:ext cx="5721350" cy="2590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89693290"/>
                    </a:ext>
                  </a:extLst>
                </a:gridCol>
                <a:gridCol w="3689350">
                  <a:extLst>
                    <a:ext uri="{9D8B030D-6E8A-4147-A177-3AD203B41FA5}">
                      <a16:colId xmlns:a16="http://schemas.microsoft.com/office/drawing/2014/main" val="3788063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8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Axit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093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Bazơ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628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885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38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5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B501D7-BF08-48A3-A972-6627D24E1F4D}"/>
              </a:ext>
            </a:extLst>
          </p:cNvPr>
          <p:cNvSpPr txBox="1"/>
          <p:nvPr/>
        </p:nvSpPr>
        <p:spPr>
          <a:xfrm>
            <a:off x="828674" y="938087"/>
            <a:ext cx="10534651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5/SGK/21)</a:t>
            </a:r>
            <a:r>
              <a:rPr lang="en-US" sz="2800" b="1" dirty="0"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D5099-1C1F-4DE5-9953-20E45A92B18A}"/>
              </a:ext>
            </a:extLst>
          </p:cNvPr>
          <p:cNvSpPr txBox="1"/>
          <p:nvPr/>
        </p:nvSpPr>
        <p:spPr>
          <a:xfrm>
            <a:off x="809624" y="310467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22C8C-2785-492B-B3F7-8CBA5429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40" y="1465808"/>
            <a:ext cx="8318118" cy="19631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297255-CACE-4336-8BF4-93796474405C}"/>
              </a:ext>
            </a:extLst>
          </p:cNvPr>
          <p:cNvSpPr txBox="1"/>
          <p:nvPr/>
        </p:nvSpPr>
        <p:spPr>
          <a:xfrm>
            <a:off x="828674" y="6148899"/>
            <a:ext cx="5286376" cy="423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2H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(đ) + Cu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CuSO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SO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↑ + 2 H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A50EE-D635-409C-A2D7-17EC158B4543}"/>
              </a:ext>
            </a:extLst>
          </p:cNvPr>
          <p:cNvSpPr txBox="1"/>
          <p:nvPr/>
        </p:nvSpPr>
        <p:spPr>
          <a:xfrm>
            <a:off x="6313690" y="5563931"/>
            <a:ext cx="6096000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9) H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 NaOH → Na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+ 2H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8522C-A333-4272-AE23-545995F28684}"/>
                  </a:ext>
                </a:extLst>
              </p:cNvPr>
              <p:cNvSpPr txBox="1"/>
              <p:nvPr/>
            </p:nvSpPr>
            <p:spPr>
              <a:xfrm>
                <a:off x="828674" y="3636386"/>
                <a:ext cx="2421731" cy="540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S + O</a:t>
                </a:r>
                <a:r>
                  <a:rPr lang="en-US" sz="20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pt-B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SO</a:t>
                </a:r>
                <a:r>
                  <a:rPr lang="en-US" sz="20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000" dirty="0">
                  <a:effectLst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98522C-A333-4272-AE23-545995F28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4" y="3636386"/>
                <a:ext cx="2421731" cy="540148"/>
              </a:xfrm>
              <a:prstGeom prst="rect">
                <a:avLst/>
              </a:prstGeom>
              <a:blipFill>
                <a:blip r:embed="rId3"/>
                <a:stretch>
                  <a:fillRect l="-1511" b="-19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A75455-C9AE-46BF-9027-90F9600EAC31}"/>
                  </a:ext>
                </a:extLst>
              </p:cNvPr>
              <p:cNvSpPr txBox="1"/>
              <p:nvPr/>
            </p:nvSpPr>
            <p:spPr>
              <a:xfrm>
                <a:off x="847724" y="4264946"/>
                <a:ext cx="3331369" cy="5401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2SO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+ 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box>
                      <m:box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groupChr>
                          <m:groupChrPr>
                            <m:chr m:val="→"/>
                            <m:vertJc m:val="bot"/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kumimoji="0" lang="en-US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pt-BR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kumimoji="0" lang="pt-BR" sz="2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groupChr>
                      </m:e>
                    </m:box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2 SO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9A75455-C9AE-46BF-9027-90F9600EA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264946"/>
                <a:ext cx="3331369" cy="540148"/>
              </a:xfrm>
              <a:prstGeom prst="rect">
                <a:avLst/>
              </a:prstGeom>
              <a:blipFill>
                <a:blip r:embed="rId4"/>
                <a:stretch>
                  <a:fillRect l="-914" b="-19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BFCCBF0-CE58-4B64-B39D-83628949A6B2}"/>
              </a:ext>
            </a:extLst>
          </p:cNvPr>
          <p:cNvSpPr txBox="1"/>
          <p:nvPr/>
        </p:nvSpPr>
        <p:spPr>
          <a:xfrm>
            <a:off x="854868" y="4950799"/>
            <a:ext cx="3078956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Na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 → Na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B048C6-8314-4DD4-BCDD-61C71FFB03C0}"/>
              </a:ext>
            </a:extLst>
          </p:cNvPr>
          <p:cNvSpPr txBox="1"/>
          <p:nvPr/>
        </p:nvSpPr>
        <p:spPr>
          <a:xfrm>
            <a:off x="847724" y="5563931"/>
            <a:ext cx="3771901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→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EE417F-8C34-4209-BD88-37212DBD5A87}"/>
              </a:ext>
            </a:extLst>
          </p:cNvPr>
          <p:cNvSpPr txBox="1"/>
          <p:nvPr/>
        </p:nvSpPr>
        <p:spPr>
          <a:xfrm>
            <a:off x="6315074" y="3719639"/>
            <a:ext cx="3212305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6) 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→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F55E22-D77C-4907-99FE-6A61E6FBEADC}"/>
              </a:ext>
            </a:extLst>
          </p:cNvPr>
          <p:cNvSpPr txBox="1"/>
          <p:nvPr/>
        </p:nvSpPr>
        <p:spPr>
          <a:xfrm>
            <a:off x="6313690" y="4323103"/>
            <a:ext cx="4771489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7)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+ 2NaOH → Na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9DA6C6-7CEA-4C45-B94A-C51C3C68C036}"/>
              </a:ext>
            </a:extLst>
          </p:cNvPr>
          <p:cNvSpPr txBox="1"/>
          <p:nvPr/>
        </p:nvSpPr>
        <p:spPr>
          <a:xfrm>
            <a:off x="6313690" y="4926567"/>
            <a:ext cx="4844845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8) Na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+ 2HCl → 2 NaCl + 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↑ +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2D622A-F7D0-42BB-8AB6-DCF55E9877B8}"/>
              </a:ext>
            </a:extLst>
          </p:cNvPr>
          <p:cNvSpPr txBox="1"/>
          <p:nvPr/>
        </p:nvSpPr>
        <p:spPr>
          <a:xfrm>
            <a:off x="6277011" y="6166371"/>
            <a:ext cx="4844845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10) Na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BaCl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BaSO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↓ + 2 NaCl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4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C76348-B3B3-4907-B9D2-75B4E44DA8EF}"/>
              </a:ext>
            </a:extLst>
          </p:cNvPr>
          <p:cNvSpPr txBox="1"/>
          <p:nvPr/>
        </p:nvSpPr>
        <p:spPr>
          <a:xfrm>
            <a:off x="1337188" y="461179"/>
            <a:ext cx="8583561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HCl.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iải Hóa 9 Bài 7: Tính chất hóa học của Bazơ - Giải bài tập Hóa 9 bài 7 -  VnDoc.com">
            <a:extLst>
              <a:ext uri="{FF2B5EF4-FFF2-40B4-BE49-F238E27FC236}">
                <a16:creationId xmlns:a16="http://schemas.microsoft.com/office/drawing/2014/main" id="{8CBC7ED5-180C-4847-9633-04F6CF4F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29" y="2498178"/>
            <a:ext cx="7092365" cy="38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8E6D9F-3DA4-47CF-A5FA-11EAC0CF701B}"/>
              </a:ext>
            </a:extLst>
          </p:cNvPr>
          <p:cNvSpPr txBox="1"/>
          <p:nvPr/>
        </p:nvSpPr>
        <p:spPr>
          <a:xfrm>
            <a:off x="6096000" y="5663380"/>
            <a:ext cx="55552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PTHH: 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BaCl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BaSO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+ 2HCl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305AF-06EB-4742-AAAD-69FDDECD4818}"/>
              </a:ext>
            </a:extLst>
          </p:cNvPr>
          <p:cNvSpPr txBox="1"/>
          <p:nvPr/>
        </p:nvSpPr>
        <p:spPr>
          <a:xfrm>
            <a:off x="800100" y="482719"/>
            <a:ext cx="10820400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5,2g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HCl 1M,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3,36 lit 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đktc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9D642-3426-41EC-B873-F5C2DA8FF054}"/>
              </a:ext>
            </a:extLst>
          </p:cNvPr>
          <p:cNvSpPr txBox="1"/>
          <p:nvPr/>
        </p:nvSpPr>
        <p:spPr>
          <a:xfrm>
            <a:off x="5372100" y="2667000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64E6C-F91F-4A1D-965F-A2A8F28D0B6C}"/>
              </a:ext>
            </a:extLst>
          </p:cNvPr>
          <p:cNvSpPr txBox="1"/>
          <p:nvPr/>
        </p:nvSpPr>
        <p:spPr>
          <a:xfrm>
            <a:off x="390525" y="3450622"/>
            <a:ext cx="6243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PTHH:    Mg + 2HCl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MgCl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Fe  + 2HCl  FeCl2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6B23B-8D7B-408D-97E1-0F0175986C90}"/>
              </a:ext>
            </a:extLst>
          </p:cNvPr>
          <p:cNvSpPr txBox="1"/>
          <p:nvPr/>
        </p:nvSpPr>
        <p:spPr>
          <a:xfrm>
            <a:off x="1966912" y="391228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mol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6DC8E-0B5E-49EC-8312-8A9CE7CC0D55}"/>
              </a:ext>
            </a:extLst>
          </p:cNvPr>
          <p:cNvSpPr txBox="1"/>
          <p:nvPr/>
        </p:nvSpPr>
        <p:spPr>
          <a:xfrm>
            <a:off x="2995612" y="39122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mol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F3CC7-DB50-4570-9D91-E824683C4135}"/>
              </a:ext>
            </a:extLst>
          </p:cNvPr>
          <p:cNvSpPr txBox="1"/>
          <p:nvPr/>
        </p:nvSpPr>
        <p:spPr>
          <a:xfrm>
            <a:off x="5414962" y="39122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mol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4AF67-7B83-4176-87EB-15092F9C6DD1}"/>
              </a:ext>
            </a:extLst>
          </p:cNvPr>
          <p:cNvSpPr txBox="1"/>
          <p:nvPr/>
        </p:nvSpPr>
        <p:spPr>
          <a:xfrm>
            <a:off x="1966912" y="472191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135B7-6024-49EB-BFE2-40EBC69F528D}"/>
              </a:ext>
            </a:extLst>
          </p:cNvPr>
          <p:cNvSpPr txBox="1"/>
          <p:nvPr/>
        </p:nvSpPr>
        <p:spPr>
          <a:xfrm>
            <a:off x="2995612" y="474036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2y mol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AEB-D0B0-4D4B-9EC3-01B65AA2E25D}"/>
              </a:ext>
            </a:extLst>
          </p:cNvPr>
          <p:cNvSpPr txBox="1"/>
          <p:nvPr/>
        </p:nvSpPr>
        <p:spPr>
          <a:xfrm>
            <a:off x="5414962" y="474036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mol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5A2064-903F-4DCD-9D44-DEAEBCD483A0}"/>
                  </a:ext>
                </a:extLst>
              </p:cNvPr>
              <p:cNvSpPr txBox="1"/>
              <p:nvPr/>
            </p:nvSpPr>
            <p:spPr>
              <a:xfrm>
                <a:off x="1690687" y="5549990"/>
                <a:ext cx="4124325" cy="825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3,36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22,4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=0,15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𝑚𝑜𝑙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5A2064-903F-4DCD-9D44-DEAEBCD48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687" y="5549990"/>
                <a:ext cx="4124325" cy="8252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C5337FE-CD7F-40BE-B4EE-BC9EA471EA16}"/>
              </a:ext>
            </a:extLst>
          </p:cNvPr>
          <p:cNvSpPr txBox="1"/>
          <p:nvPr/>
        </p:nvSpPr>
        <p:spPr>
          <a:xfrm>
            <a:off x="7000875" y="3429000"/>
            <a:ext cx="4476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24x + 56y = 5,2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x + y = 0,15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9761F7-D961-4985-9621-8CF1A3BF7A6C}"/>
              </a:ext>
            </a:extLst>
          </p:cNvPr>
          <p:cNvCxnSpPr/>
          <p:nvPr/>
        </p:nvCxnSpPr>
        <p:spPr>
          <a:xfrm>
            <a:off x="6634162" y="3450622"/>
            <a:ext cx="0" cy="27120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17A918-11D2-4B11-9A01-27CAB7094DB0}"/>
              </a:ext>
            </a:extLst>
          </p:cNvPr>
          <p:cNvSpPr txBox="1"/>
          <p:nvPr/>
        </p:nvSpPr>
        <p:spPr>
          <a:xfrm>
            <a:off x="7000874" y="4298672"/>
            <a:ext cx="4267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0,1 mol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= 0,05 mol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8FE342-9113-42F4-89CA-FE5FF794B35D}"/>
                  </a:ext>
                </a:extLst>
              </p:cNvPr>
              <p:cNvSpPr txBox="1"/>
              <p:nvPr/>
            </p:nvSpPr>
            <p:spPr>
              <a:xfrm>
                <a:off x="7077075" y="5410200"/>
                <a:ext cx="4190998" cy="64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%Mg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24.0,1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100=46,15%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8FE342-9113-42F4-89CA-FE5FF794B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075" y="5410200"/>
                <a:ext cx="4190998" cy="644920"/>
              </a:xfrm>
              <a:prstGeom prst="rect">
                <a:avLst/>
              </a:prstGeom>
              <a:blipFill>
                <a:blip r:embed="rId3"/>
                <a:stretch>
                  <a:fillRect l="-2329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541FEAC-C39E-4CC9-A050-3E80C7A9245E}"/>
              </a:ext>
            </a:extLst>
          </p:cNvPr>
          <p:cNvSpPr txBox="1"/>
          <p:nvPr/>
        </p:nvSpPr>
        <p:spPr>
          <a:xfrm>
            <a:off x="7077075" y="6221411"/>
            <a:ext cx="4476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%Fe = 100 – 46,15 = 53,85%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6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  <p:bldP spid="8" grpId="0"/>
      <p:bldP spid="9" grpId="0"/>
      <p:bldP spid="14" grpId="0"/>
      <p:bldP spid="17" grpId="0"/>
      <p:bldP spid="18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1305AF-06EB-4742-AAAD-69FDDECD4818}"/>
              </a:ext>
            </a:extLst>
          </p:cNvPr>
          <p:cNvSpPr txBox="1"/>
          <p:nvPr/>
        </p:nvSpPr>
        <p:spPr>
          <a:xfrm>
            <a:off x="800100" y="482719"/>
            <a:ext cx="10820400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5,2g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HCl 1M,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3,36 lit H</a:t>
            </a:r>
            <a:r>
              <a:rPr lang="en-US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đktc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%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75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9D642-3426-41EC-B873-F5C2DA8FF054}"/>
              </a:ext>
            </a:extLst>
          </p:cNvPr>
          <p:cNvSpPr txBox="1"/>
          <p:nvPr/>
        </p:nvSpPr>
        <p:spPr>
          <a:xfrm>
            <a:off x="5372100" y="2667000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BB691-82BA-48AD-8587-67D24CFF0E67}"/>
              </a:ext>
            </a:extLst>
          </p:cNvPr>
          <p:cNvSpPr txBox="1"/>
          <p:nvPr/>
        </p:nvSpPr>
        <p:spPr>
          <a:xfrm>
            <a:off x="390525" y="3450622"/>
            <a:ext cx="6243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PTHH:    Mg + 2HCl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MgCl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Fe  + 2HCl  FeCl2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en-US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C5DFF-E85F-4753-9082-FFFB968F1AB4}"/>
              </a:ext>
            </a:extLst>
          </p:cNvPr>
          <p:cNvSpPr txBox="1"/>
          <p:nvPr/>
        </p:nvSpPr>
        <p:spPr>
          <a:xfrm>
            <a:off x="1966912" y="391228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mol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C67989-9561-45E0-ABE4-E7052BE2BAE0}"/>
              </a:ext>
            </a:extLst>
          </p:cNvPr>
          <p:cNvSpPr txBox="1"/>
          <p:nvPr/>
        </p:nvSpPr>
        <p:spPr>
          <a:xfrm>
            <a:off x="2995612" y="39122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mol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76F3B-DDF6-49C5-806C-D26C5CA8331B}"/>
              </a:ext>
            </a:extLst>
          </p:cNvPr>
          <p:cNvSpPr txBox="1"/>
          <p:nvPr/>
        </p:nvSpPr>
        <p:spPr>
          <a:xfrm>
            <a:off x="5414962" y="391228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mol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ACF05-288B-4994-91B6-C14ED6005890}"/>
              </a:ext>
            </a:extLst>
          </p:cNvPr>
          <p:cNvSpPr txBox="1"/>
          <p:nvPr/>
        </p:nvSpPr>
        <p:spPr>
          <a:xfrm>
            <a:off x="1966912" y="4721911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A9876-167C-4C3C-8358-CD788DC77F3D}"/>
              </a:ext>
            </a:extLst>
          </p:cNvPr>
          <p:cNvSpPr txBox="1"/>
          <p:nvPr/>
        </p:nvSpPr>
        <p:spPr>
          <a:xfrm>
            <a:off x="2995612" y="474036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2y mol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73F61-490F-402E-9C88-74D8329DB0AF}"/>
              </a:ext>
            </a:extLst>
          </p:cNvPr>
          <p:cNvSpPr txBox="1"/>
          <p:nvPr/>
        </p:nvSpPr>
        <p:spPr>
          <a:xfrm>
            <a:off x="5414962" y="474036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9802B6-C22B-4FF1-9B7B-A8C7F6372BC5}"/>
              </a:ext>
            </a:extLst>
          </p:cNvPr>
          <p:cNvSpPr txBox="1"/>
          <p:nvPr/>
        </p:nvSpPr>
        <p:spPr>
          <a:xfrm>
            <a:off x="800100" y="5549990"/>
            <a:ext cx="4957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2x +2y = 0,3 mol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60675C-B45C-4265-B09F-BA6AD6FE0F13}"/>
                  </a:ext>
                </a:extLst>
              </p:cNvPr>
              <p:cNvSpPr txBox="1"/>
              <p:nvPr/>
            </p:nvSpPr>
            <p:spPr>
              <a:xfrm>
                <a:off x="6434139" y="5403027"/>
                <a:ext cx="5229225" cy="972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=0,3 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í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60675C-B45C-4265-B09F-BA6AD6FE0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139" y="5403027"/>
                <a:ext cx="5229225" cy="9722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7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66192B-D42D-4E06-81A3-EF74C84C3C0A}"/>
              </a:ext>
            </a:extLst>
          </p:cNvPr>
          <p:cNvSpPr txBox="1"/>
          <p:nvPr/>
        </p:nvSpPr>
        <p:spPr>
          <a:xfrm>
            <a:off x="2257425" y="2057023"/>
            <a:ext cx="8477250" cy="1840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715000" algn="l"/>
              </a:tabLs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BTVN: (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/19),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/21)</a:t>
            </a:r>
            <a:endParaRPr lang="en-US" sz="40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F69CD-8564-4C69-A1D6-6B1CA00F35DF}"/>
              </a:ext>
            </a:extLst>
          </p:cNvPr>
          <p:cNvSpPr txBox="1"/>
          <p:nvPr/>
        </p:nvSpPr>
        <p:spPr>
          <a:xfrm>
            <a:off x="3048000" y="807228"/>
            <a:ext cx="6096000" cy="755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0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00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DE4562-E876-4131-BCF7-7BBD3AAA0F9C}"/>
              </a:ext>
            </a:extLst>
          </p:cNvPr>
          <p:cNvSpPr txBox="1"/>
          <p:nvPr/>
        </p:nvSpPr>
        <p:spPr>
          <a:xfrm>
            <a:off x="2309812" y="342900"/>
            <a:ext cx="757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 CHẤT CHỈ THỈ MÀU TỪ BẮP CẢI TÍM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3AD2EA-03F3-476E-957B-55E7E6FA8C10}"/>
              </a:ext>
            </a:extLst>
          </p:cNvPr>
          <p:cNvSpPr/>
          <p:nvPr/>
        </p:nvSpPr>
        <p:spPr>
          <a:xfrm>
            <a:off x="1067682" y="1457323"/>
            <a:ext cx="3000375" cy="4600575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681B0-8181-4AF1-8A01-86BC781D5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11" y="3643312"/>
            <a:ext cx="2530800" cy="21686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EE8E3C-DCE8-4128-BDF7-45C17C2A6E5F}"/>
              </a:ext>
            </a:extLst>
          </p:cNvPr>
          <p:cNvSpPr/>
          <p:nvPr/>
        </p:nvSpPr>
        <p:spPr>
          <a:xfrm>
            <a:off x="4494278" y="1457323"/>
            <a:ext cx="3000375" cy="4600575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729043-7787-4D8B-996A-D94978DB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50" y="3536156"/>
            <a:ext cx="2285431" cy="238291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90480B-EF76-4868-A091-DD4D60B1A8B6}"/>
              </a:ext>
            </a:extLst>
          </p:cNvPr>
          <p:cNvSpPr/>
          <p:nvPr/>
        </p:nvSpPr>
        <p:spPr>
          <a:xfrm>
            <a:off x="7920874" y="1457324"/>
            <a:ext cx="3121351" cy="460057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baking soda</a:t>
            </a: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87F75B-F019-4E7E-9252-56283FEF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76" y="3968739"/>
            <a:ext cx="622332" cy="1765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BEEB52-61D7-4DF9-A8F2-C51B554C5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71" y="3968738"/>
            <a:ext cx="596931" cy="1765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05ADE0-6AD5-4292-9002-8DEC78C2E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365" y="3968738"/>
            <a:ext cx="634815" cy="17653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4EF59A-0854-4649-9E3F-E330225E3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43" y="3968737"/>
            <a:ext cx="609631" cy="176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8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BC47C0-BA6B-43A3-B038-F5F113356AB0}"/>
              </a:ext>
            </a:extLst>
          </p:cNvPr>
          <p:cNvSpPr txBox="1"/>
          <p:nvPr/>
        </p:nvSpPr>
        <p:spPr>
          <a:xfrm>
            <a:off x="1057275" y="1274159"/>
            <a:ext cx="4572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7BDEF-4803-4989-89F7-490264D70F61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HÓA HỌC CỦA AXIT</a:t>
            </a:r>
          </a:p>
        </p:txBody>
      </p:sp>
      <p:pic>
        <p:nvPicPr>
          <p:cNvPr id="5" name="thí nghiệm H2SO4 + Fe axit sunfuric loãng tác dụng với đinh sắt">
            <a:hlinkClick r:id="" action="ppaction://media"/>
            <a:extLst>
              <a:ext uri="{FF2B5EF4-FFF2-40B4-BE49-F238E27FC236}">
                <a16:creationId xmlns:a16="http://schemas.microsoft.com/office/drawing/2014/main" id="{B4E74DEC-96A9-4A40-BDEF-3D7BDD627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8741" y="2152650"/>
            <a:ext cx="5808133" cy="326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5F2CF-08E1-4FBA-9944-E8A084BCAEEC}"/>
              </a:ext>
            </a:extLst>
          </p:cNvPr>
          <p:cNvSpPr txBox="1"/>
          <p:nvPr/>
        </p:nvSpPr>
        <p:spPr>
          <a:xfrm>
            <a:off x="1057274" y="1920482"/>
            <a:ext cx="4429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C11E8-0C1B-4884-9C4A-D0E33CF1AB97}"/>
              </a:ext>
            </a:extLst>
          </p:cNvPr>
          <p:cNvSpPr txBox="1"/>
          <p:nvPr/>
        </p:nvSpPr>
        <p:spPr>
          <a:xfrm>
            <a:off x="1057274" y="2911634"/>
            <a:ext cx="4505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0BC3A-6E11-4017-95D2-121D07B45172}"/>
              </a:ext>
            </a:extLst>
          </p:cNvPr>
          <p:cNvSpPr txBox="1"/>
          <p:nvPr/>
        </p:nvSpPr>
        <p:spPr>
          <a:xfrm>
            <a:off x="1057275" y="4219974"/>
            <a:ext cx="1819275" cy="677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PTHH: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3DF672-7BAD-4B63-BDFF-4D2DC2BAA8A3}"/>
                  </a:ext>
                </a:extLst>
              </p:cNvPr>
              <p:cNvSpPr txBox="1"/>
              <p:nvPr/>
            </p:nvSpPr>
            <p:spPr>
              <a:xfrm>
                <a:off x="2828396" y="4373285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Fe + H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FeSO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3DF672-7BAD-4B63-BDFF-4D2DC2BAA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396" y="4373285"/>
                <a:ext cx="6096000" cy="523220"/>
              </a:xfrm>
              <a:prstGeom prst="rect">
                <a:avLst/>
              </a:prstGeom>
              <a:blipFill>
                <a:blip r:embed="rId5"/>
                <a:stretch>
                  <a:fillRect l="-2100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48FA73D-8C22-4913-9B7E-0C7A9D89B552}"/>
              </a:ext>
            </a:extLst>
          </p:cNvPr>
          <p:cNvSpPr txBox="1"/>
          <p:nvPr/>
        </p:nvSpPr>
        <p:spPr>
          <a:xfrm>
            <a:off x="1057274" y="5558217"/>
            <a:ext cx="8029576" cy="11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70BCF-A49C-4135-A19D-C35BD5138AD3}"/>
              </a:ext>
            </a:extLst>
          </p:cNvPr>
          <p:cNvSpPr/>
          <p:nvPr/>
        </p:nvSpPr>
        <p:spPr>
          <a:xfrm>
            <a:off x="2227526" y="4858359"/>
            <a:ext cx="2553230" cy="705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+ HCl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182928-E92B-4ED0-8D58-03CA02AAEB18}"/>
                  </a:ext>
                </a:extLst>
              </p:cNvPr>
              <p:cNvSpPr txBox="1"/>
              <p:nvPr/>
            </p:nvSpPr>
            <p:spPr>
              <a:xfrm>
                <a:off x="2818870" y="4964788"/>
                <a:ext cx="503925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2Al + 6HCl 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2AlCl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+ 3H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A182928-E92B-4ED0-8D58-03CA02AAE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870" y="4964788"/>
                <a:ext cx="5039255" cy="523220"/>
              </a:xfrm>
              <a:prstGeom prst="rect">
                <a:avLst/>
              </a:prstGeom>
              <a:blipFill>
                <a:blip r:embed="rId6"/>
                <a:stretch>
                  <a:fillRect l="-2418" t="-13953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7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3" grpId="0"/>
      <p:bldP spid="19" grpId="0"/>
      <p:bldP spid="2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773C6E-4AF9-4DBD-9C7C-22A5FFF282F4}"/>
              </a:ext>
            </a:extLst>
          </p:cNvPr>
          <p:cNvSpPr txBox="1"/>
          <p:nvPr/>
        </p:nvSpPr>
        <p:spPr>
          <a:xfrm>
            <a:off x="1390649" y="4375263"/>
            <a:ext cx="9363076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nitric HNO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Cu, Ag, Au, …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325908-23A2-4367-9C41-6758FA0DA4DF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HÓA HỌC CỦA AXIT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EEE82-58EA-468B-A14E-0784FD8E6859}"/>
              </a:ext>
            </a:extLst>
          </p:cNvPr>
          <p:cNvSpPr txBox="1"/>
          <p:nvPr/>
        </p:nvSpPr>
        <p:spPr>
          <a:xfrm>
            <a:off x="1057275" y="1274159"/>
            <a:ext cx="4572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CD4A59-AB21-4039-9827-50A6C04626A0}"/>
                  </a:ext>
                </a:extLst>
              </p:cNvPr>
              <p:cNvSpPr txBox="1"/>
              <p:nvPr/>
            </p:nvSpPr>
            <p:spPr>
              <a:xfrm>
                <a:off x="1390649" y="1952046"/>
                <a:ext cx="5934075" cy="6777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tabLst>
                    <a:tab pos="1461135" algn="l"/>
                  </a:tabLst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 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PTHH: 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Fe + H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FeSO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CD4A59-AB21-4039-9827-50A6C0462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49" y="1952046"/>
                <a:ext cx="5934075" cy="677750"/>
              </a:xfrm>
              <a:prstGeom prst="rect">
                <a:avLst/>
              </a:prstGeom>
              <a:blipFill>
                <a:blip r:embed="rId2"/>
                <a:stretch>
                  <a:fillRect l="-3080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2AF6FDF-010C-408F-8A7A-318B634CA18E}"/>
              </a:ext>
            </a:extLst>
          </p:cNvPr>
          <p:cNvSpPr txBox="1"/>
          <p:nvPr/>
        </p:nvSpPr>
        <p:spPr>
          <a:xfrm>
            <a:off x="2828396" y="43732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9B1165-0013-4440-9738-0F0E1AA63FD4}"/>
                  </a:ext>
                </a:extLst>
              </p:cNvPr>
              <p:cNvSpPr txBox="1"/>
              <p:nvPr/>
            </p:nvSpPr>
            <p:spPr>
              <a:xfrm>
                <a:off x="3004872" y="2760774"/>
                <a:ext cx="4653228" cy="810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2Al + 6HCl </a:t>
                </a: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2AlCl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+ 3H</a:t>
                </a:r>
                <a:r>
                  <a:rPr lang="en-US" sz="2800" baseline="-25000" dirty="0">
                    <a:solidFill>
                      <a:srgbClr val="4472C4">
                        <a:lumMod val="75000"/>
                      </a:srgb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4472C4">
                            <a:lumMod val="75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↑</m:t>
                    </m:r>
                  </m:oMath>
                </a14:m>
                <a:endParaRPr lang="en-US" sz="2800" dirty="0"/>
              </a:p>
              <a:p>
                <a:endParaRPr lang="en-US" sz="2800" baseline="-25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9B1165-0013-4440-9738-0F0E1AA63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872" y="2760774"/>
                <a:ext cx="4653228" cy="810478"/>
              </a:xfrm>
              <a:prstGeom prst="rect">
                <a:avLst/>
              </a:prstGeom>
              <a:blipFill>
                <a:blip r:embed="rId3"/>
                <a:stretch>
                  <a:fillRect l="-2752" t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E1499A1-C05D-4ECA-9906-F83A64BB5581}"/>
              </a:ext>
            </a:extLst>
          </p:cNvPr>
          <p:cNvSpPr txBox="1"/>
          <p:nvPr/>
        </p:nvSpPr>
        <p:spPr>
          <a:xfrm>
            <a:off x="1390649" y="3151846"/>
            <a:ext cx="9363076" cy="1193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0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DC7C44-3939-4CA2-8F17-2EBF57371D03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HÓA HỌC CỦA AXIT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B305FF-BBC6-4FA2-846D-37FE7988C5FD}"/>
              </a:ext>
            </a:extLst>
          </p:cNvPr>
          <p:cNvSpPr txBox="1"/>
          <p:nvPr/>
        </p:nvSpPr>
        <p:spPr>
          <a:xfrm>
            <a:off x="1057275" y="1195308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xit sunfuric tác dụng đồng (II) hiđroxit H2SO4 + Cu(OH)2">
            <a:hlinkClick r:id="" action="ppaction://media"/>
            <a:extLst>
              <a:ext uri="{FF2B5EF4-FFF2-40B4-BE49-F238E27FC236}">
                <a16:creationId xmlns:a16="http://schemas.microsoft.com/office/drawing/2014/main" id="{A3E6DE05-CA6B-4E69-855C-958E82CD1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4351" y="2152649"/>
            <a:ext cx="5378073" cy="4033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0FE52-7436-466E-958B-8DE5B41D5DE8}"/>
              </a:ext>
            </a:extLst>
          </p:cNvPr>
          <p:cNvSpPr txBox="1"/>
          <p:nvPr/>
        </p:nvSpPr>
        <p:spPr>
          <a:xfrm>
            <a:off x="1057275" y="1810234"/>
            <a:ext cx="4730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sunfuric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hidroxit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AB401-F4D9-4526-A678-2ABA0E29289B}"/>
              </a:ext>
            </a:extLst>
          </p:cNvPr>
          <p:cNvSpPr txBox="1"/>
          <p:nvPr/>
        </p:nvSpPr>
        <p:spPr>
          <a:xfrm>
            <a:off x="1057275" y="2705382"/>
            <a:ext cx="4810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hidroxit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612BE-8FDD-420D-A22A-9FC3E1446E34}"/>
              </a:ext>
            </a:extLst>
          </p:cNvPr>
          <p:cNvSpPr txBox="1"/>
          <p:nvPr/>
        </p:nvSpPr>
        <p:spPr>
          <a:xfrm>
            <a:off x="1057275" y="3536379"/>
            <a:ext cx="1819275" cy="61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PTHH: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E122F-0156-4042-BCE7-47561F9FEBD3}"/>
              </a:ext>
            </a:extLst>
          </p:cNvPr>
          <p:cNvSpPr txBox="1"/>
          <p:nvPr/>
        </p:nvSpPr>
        <p:spPr>
          <a:xfrm>
            <a:off x="1057275" y="4149111"/>
            <a:ext cx="4810125" cy="489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Cu(OH)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CuSO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+ 2H</a:t>
            </a:r>
            <a:r>
              <a:rPr lang="en-US" sz="24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469908-392E-43A7-A354-3F267DD32634}"/>
              </a:ext>
            </a:extLst>
          </p:cNvPr>
          <p:cNvSpPr txBox="1"/>
          <p:nvPr/>
        </p:nvSpPr>
        <p:spPr>
          <a:xfrm>
            <a:off x="1057275" y="5243425"/>
            <a:ext cx="6096000" cy="489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A7891-CAFF-46F9-A631-D6100CF3B315}"/>
              </a:ext>
            </a:extLst>
          </p:cNvPr>
          <p:cNvSpPr txBox="1"/>
          <p:nvPr/>
        </p:nvSpPr>
        <p:spPr>
          <a:xfrm>
            <a:off x="1057275" y="4702004"/>
            <a:ext cx="2219325" cy="489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NaOH + 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531730-75F2-4A2E-9E83-B9503F261DDE}"/>
              </a:ext>
            </a:extLst>
          </p:cNvPr>
          <p:cNvSpPr txBox="1"/>
          <p:nvPr/>
        </p:nvSpPr>
        <p:spPr>
          <a:xfrm>
            <a:off x="3276600" y="4724457"/>
            <a:ext cx="2047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NaCl +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319B7-7645-47D0-8895-2A0D4E3B9B49}"/>
              </a:ext>
            </a:extLst>
          </p:cNvPr>
          <p:cNvSpPr txBox="1"/>
          <p:nvPr/>
        </p:nvSpPr>
        <p:spPr>
          <a:xfrm>
            <a:off x="1057275" y="5754575"/>
            <a:ext cx="4810125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D230F3-1B6C-4A4A-8069-FDA3127EF299}"/>
              </a:ext>
            </a:extLst>
          </p:cNvPr>
          <p:cNvSpPr txBox="1"/>
          <p:nvPr/>
        </p:nvSpPr>
        <p:spPr>
          <a:xfrm>
            <a:off x="1057275" y="59055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TÍNH CHẤT HÓA HỌC CỦA AXIT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B7E88-DC87-439E-80CB-595493734DE3}"/>
              </a:ext>
            </a:extLst>
          </p:cNvPr>
          <p:cNvSpPr txBox="1"/>
          <p:nvPr/>
        </p:nvSpPr>
        <p:spPr>
          <a:xfrm>
            <a:off x="1057275" y="1195308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36E7BD-36B1-4423-86C4-9AAFF16E2F65}"/>
              </a:ext>
            </a:extLst>
          </p:cNvPr>
          <p:cNvSpPr txBox="1"/>
          <p:nvPr/>
        </p:nvSpPr>
        <p:spPr>
          <a:xfrm>
            <a:off x="1419225" y="1833280"/>
            <a:ext cx="4295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PTHH: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+ 2HCl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99130-011C-47ED-BC65-7B5FC1C325DE}"/>
              </a:ext>
            </a:extLst>
          </p:cNvPr>
          <p:cNvSpPr txBox="1"/>
          <p:nvPr/>
        </p:nvSpPr>
        <p:spPr>
          <a:xfrm>
            <a:off x="5486400" y="1942460"/>
            <a:ext cx="2657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CuCl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700FB5-EFB7-420F-8FB2-8F6CABB3EDBA}"/>
              </a:ext>
            </a:extLst>
          </p:cNvPr>
          <p:cNvSpPr txBox="1"/>
          <p:nvPr/>
        </p:nvSpPr>
        <p:spPr>
          <a:xfrm>
            <a:off x="1419225" y="2479611"/>
            <a:ext cx="9906000" cy="67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bazơ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66100A-0B2E-45BB-BCD6-F5CCAC01D916}"/>
              </a:ext>
            </a:extLst>
          </p:cNvPr>
          <p:cNvSpPr txBox="1"/>
          <p:nvPr/>
        </p:nvSpPr>
        <p:spPr>
          <a:xfrm>
            <a:off x="1019175" y="3308301"/>
            <a:ext cx="6096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461135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7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2459</Words>
  <Application>Microsoft Office PowerPoint</Application>
  <PresentationFormat>Widescreen</PresentationFormat>
  <Paragraphs>318</Paragraphs>
  <Slides>44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hoang</dc:creator>
  <cp:lastModifiedBy>hong hoang</cp:lastModifiedBy>
  <cp:revision>30</cp:revision>
  <dcterms:created xsi:type="dcterms:W3CDTF">2021-09-15T14:13:51Z</dcterms:created>
  <dcterms:modified xsi:type="dcterms:W3CDTF">2021-10-14T15:32:30Z</dcterms:modified>
</cp:coreProperties>
</file>