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9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7D5C1-CC72-4766-B4D7-3D41CF9207D7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3539B-A6F7-4708-BA42-E34ED7237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228600" y="914400"/>
            <a:ext cx="8915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220V – 100W. </a:t>
            </a:r>
          </a:p>
          <a:p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a.Hãy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con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220V.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14"/>
          <p:cNvSpPr txBox="1">
            <a:spLocks noChangeArrowheads="1"/>
          </p:cNvSpPr>
          <p:nvPr/>
        </p:nvSpPr>
        <p:spPr bwMode="auto">
          <a:xfrm>
            <a:off x="1447800" y="304800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2" name="Text Box 132"/>
          <p:cNvSpPr txBox="1">
            <a:spLocks noChangeArrowheads="1"/>
          </p:cNvSpPr>
          <p:nvPr/>
        </p:nvSpPr>
        <p:spPr bwMode="auto">
          <a:xfrm>
            <a:off x="0" y="1662112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C7:Tóm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4" name="Rectangle 134"/>
          <p:cNvSpPr>
            <a:spLocks noChangeArrowheads="1"/>
          </p:cNvSpPr>
          <p:nvPr/>
        </p:nvSpPr>
        <p:spPr bwMode="auto">
          <a:xfrm>
            <a:off x="0" y="2003425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75W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5" name="Text Box 135"/>
          <p:cNvSpPr txBox="1">
            <a:spLocks noChangeArrowheads="1"/>
          </p:cNvSpPr>
          <p:nvPr/>
        </p:nvSpPr>
        <p:spPr bwMode="auto">
          <a:xfrm>
            <a:off x="0" y="2500312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= 4h</a:t>
            </a:r>
          </a:p>
        </p:txBody>
      </p:sp>
      <p:sp>
        <p:nvSpPr>
          <p:cNvPr id="20617" name="Text Box 137"/>
          <p:cNvSpPr txBox="1">
            <a:spLocks noChangeArrowheads="1"/>
          </p:cNvSpPr>
          <p:nvPr/>
        </p:nvSpPr>
        <p:spPr bwMode="auto">
          <a:xfrm>
            <a:off x="0" y="2925762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Tính: A =? </a:t>
            </a:r>
          </a:p>
        </p:txBody>
      </p:sp>
      <p:sp>
        <p:nvSpPr>
          <p:cNvPr id="20618" name="Line 138"/>
          <p:cNvSpPr>
            <a:spLocks noChangeShapeType="1"/>
          </p:cNvSpPr>
          <p:nvPr/>
        </p:nvSpPr>
        <p:spPr bwMode="auto">
          <a:xfrm>
            <a:off x="0" y="2957512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9" name="Line 139"/>
          <p:cNvSpPr>
            <a:spLocks noChangeShapeType="1"/>
          </p:cNvSpPr>
          <p:nvPr/>
        </p:nvSpPr>
        <p:spPr bwMode="auto">
          <a:xfrm>
            <a:off x="3200400" y="1752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0" name="Text Box 140"/>
          <p:cNvSpPr txBox="1">
            <a:spLocks noChangeArrowheads="1"/>
          </p:cNvSpPr>
          <p:nvPr/>
        </p:nvSpPr>
        <p:spPr bwMode="auto">
          <a:xfrm>
            <a:off x="4495800" y="1524000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20621" name="Text Box 141"/>
          <p:cNvSpPr txBox="1">
            <a:spLocks noChangeArrowheads="1"/>
          </p:cNvSpPr>
          <p:nvPr/>
        </p:nvSpPr>
        <p:spPr bwMode="auto">
          <a:xfrm>
            <a:off x="3581400" y="2043112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Điện năng sử dụng của bóng đèn là</a:t>
            </a:r>
          </a:p>
        </p:txBody>
      </p:sp>
      <p:sp>
        <p:nvSpPr>
          <p:cNvPr id="20622" name="Text Box 142"/>
          <p:cNvSpPr txBox="1">
            <a:spLocks noChangeArrowheads="1"/>
          </p:cNvSpPr>
          <p:nvPr/>
        </p:nvSpPr>
        <p:spPr bwMode="auto">
          <a:xfrm>
            <a:off x="3733800" y="2500312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Áp dụng công thức: </a:t>
            </a:r>
          </a:p>
        </p:txBody>
      </p:sp>
      <p:sp>
        <p:nvSpPr>
          <p:cNvPr id="20623" name="Text Box 143"/>
          <p:cNvSpPr txBox="1">
            <a:spLocks noChangeArrowheads="1"/>
          </p:cNvSpPr>
          <p:nvPr/>
        </p:nvSpPr>
        <p:spPr bwMode="auto">
          <a:xfrm>
            <a:off x="3657600" y="2925762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4" name="Text Box 144"/>
          <p:cNvSpPr txBox="1">
            <a:spLocks noChangeArrowheads="1"/>
          </p:cNvSpPr>
          <p:nvPr/>
        </p:nvSpPr>
        <p:spPr bwMode="auto">
          <a:xfrm>
            <a:off x="4876800" y="2971800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0,075. 4= 0,3(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kW.h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625" name="Text Box 145"/>
          <p:cNvSpPr txBox="1">
            <a:spLocks noChangeArrowheads="1"/>
          </p:cNvSpPr>
          <p:nvPr/>
        </p:nvSpPr>
        <p:spPr bwMode="auto">
          <a:xfrm>
            <a:off x="1676400" y="2043112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0,75kW</a:t>
            </a:r>
          </a:p>
        </p:txBody>
      </p:sp>
      <p:sp>
        <p:nvSpPr>
          <p:cNvPr id="20626" name="Text Box 146"/>
          <p:cNvSpPr txBox="1">
            <a:spLocks noChangeArrowheads="1"/>
          </p:cNvSpPr>
          <p:nvPr/>
        </p:nvSpPr>
        <p:spPr bwMode="auto">
          <a:xfrm>
            <a:off x="3124200" y="3567112"/>
            <a:ext cx="601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0,3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2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2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0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500"/>
                                        <p:tgtEl>
                                          <p:spTgt spid="20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2" grpId="0"/>
      <p:bldP spid="20614" grpId="0"/>
      <p:bldP spid="20615" grpId="0"/>
      <p:bldP spid="20617" grpId="0"/>
      <p:bldP spid="20618" grpId="0" animBg="1"/>
      <p:bldP spid="20619" grpId="0" animBg="1"/>
      <p:bldP spid="20620" grpId="0"/>
      <p:bldP spid="20621" grpId="0"/>
      <p:bldP spid="20622" grpId="0"/>
      <p:bldP spid="20623" grpId="0"/>
      <p:bldP spid="20624" grpId="0"/>
      <p:bldP spid="20625" grpId="0"/>
      <p:bldP spid="206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33400" y="144780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C8.Tóm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0" y="2147888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 = 2h = 7200s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0" y="2667000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U = 220V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3124200"/>
            <a:ext cx="2895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Số chỉ công tơ tăng thêm 1,5 số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0" y="4052888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 =?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0" y="43434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 = ?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0" y="4738688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I = ?</a:t>
            </a:r>
          </a:p>
        </p:txBody>
      </p:sp>
      <p:sp>
        <p:nvSpPr>
          <p:cNvPr id="2060" name="Line 14"/>
          <p:cNvSpPr>
            <a:spLocks noChangeShapeType="1"/>
          </p:cNvSpPr>
          <p:nvPr/>
        </p:nvSpPr>
        <p:spPr bwMode="auto">
          <a:xfrm>
            <a:off x="0" y="4038600"/>
            <a:ext cx="2514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Line 15"/>
          <p:cNvSpPr>
            <a:spLocks noChangeShapeType="1"/>
          </p:cNvSpPr>
          <p:nvPr/>
        </p:nvSpPr>
        <p:spPr bwMode="auto">
          <a:xfrm>
            <a:off x="2590800" y="17526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648200" y="1219200"/>
            <a:ext cx="19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667000" y="1827213"/>
            <a:ext cx="6477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1,5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A = 1,5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kW.h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1500. 3600 = 5,4.10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(J)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667000" y="3124200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Công suất của bếp điện là: 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743200" y="3519488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Áp dụng công thức: 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867400" y="347345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P.t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124200" y="4181475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P= 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2"/>
          <p:cNvGraphicFramePr>
            <a:graphicFrameLocks noChangeAspect="1"/>
          </p:cNvGraphicFramePr>
          <p:nvPr/>
        </p:nvGraphicFramePr>
        <p:xfrm>
          <a:off x="4514850" y="2178050"/>
          <a:ext cx="114300" cy="215900"/>
        </p:xfrm>
        <a:graphic>
          <a:graphicData uri="http://schemas.openxmlformats.org/presentationml/2006/ole">
            <p:oleObj spid="_x0000_s2050" name="Equation" r:id="rId3" imgW="114120" imgH="215640" progId="Equation.3">
              <p:embed/>
            </p:oleObj>
          </a:graphicData>
        </a:graphic>
      </p:graphicFrame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4114800" y="3962400"/>
          <a:ext cx="4114800" cy="942975"/>
        </p:xfrm>
        <a:graphic>
          <a:graphicData uri="http://schemas.openxmlformats.org/presentationml/2006/ole">
            <p:oleObj spid="_x0000_s2051" name="Equation" r:id="rId4" imgW="1447800" imgH="419100" progId="Equation.3">
              <p:embed/>
            </p:oleObj>
          </a:graphicData>
        </a:graphic>
      </p:graphicFrame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590800" y="4768850"/>
            <a:ext cx="640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Cường độ dòng điện chạy qua bếp trong thời gian trên là: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895600" y="5572125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P = U.I =&gt; I = 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5105400" y="5334000"/>
            <a:ext cx="60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P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181600" y="5867400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5181600" y="5867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5899150" y="5372100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750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6096000" y="5840413"/>
            <a:ext cx="76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220</a:t>
            </a:r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6096000" y="58261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6781800" y="5562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~3,41(A)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715000" y="5576888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8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20"/>
                            </p:stCondLst>
                            <p:childTnLst>
                              <p:par>
                                <p:cTn id="6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6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60"/>
                            </p:stCondLst>
                            <p:childTnLst>
                              <p:par>
                                <p:cTn id="8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8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2" grpId="0"/>
      <p:bldP spid="16393" grpId="0"/>
      <p:bldP spid="16394" grpId="0"/>
      <p:bldP spid="16395" grpId="0"/>
      <p:bldP spid="16396" grpId="0"/>
      <p:bldP spid="16397" grpId="0"/>
      <p:bldP spid="16400" grpId="0"/>
      <p:bldP spid="16403" grpId="0"/>
      <p:bldP spid="16404" grpId="0"/>
      <p:bldP spid="16405" grpId="0"/>
      <p:bldP spid="16409" grpId="0"/>
      <p:bldP spid="16412" grpId="0"/>
      <p:bldP spid="16413" grpId="0"/>
      <p:bldP spid="16414" grpId="0"/>
      <p:bldP spid="16415" grpId="0" animBg="1"/>
      <p:bldP spid="16419" grpId="0"/>
      <p:bldP spid="16420" grpId="0"/>
      <p:bldP spid="16421" grpId="0" animBg="1"/>
      <p:bldP spid="16422" grpId="0"/>
      <p:bldP spid="164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 txBox="1">
            <a:spLocks noGrp="1"/>
          </p:cNvSpPr>
          <p:nvPr/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125F9E6A-31A0-43FE-9DB5-57F7173EF164}" type="slidenum">
              <a:rPr lang="en-US" sz="1400" b="1">
                <a:solidFill>
                  <a:schemeClr val="bg1"/>
                </a:solidFill>
                <a:latin typeface="Arial" charset="0"/>
              </a:rPr>
              <a:pPr algn="r" eaLnBrk="1" hangingPunct="1"/>
              <a:t>12</a:t>
            </a:fld>
            <a:endParaRPr lang="en-US" sz="1400" b="1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50179" name="Picture 17" descr="comic_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3895725"/>
            <a:ext cx="107632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819400" y="1752600"/>
            <a:ext cx="4495800" cy="914400"/>
            <a:chOff x="384" y="720"/>
            <a:chExt cx="3072" cy="1344"/>
          </a:xfrm>
        </p:grpSpPr>
        <p:sp>
          <p:nvSpPr>
            <p:cNvPr id="18443" name="AutoShape 11"/>
            <p:cNvSpPr>
              <a:spLocks noChangeArrowheads="1"/>
            </p:cNvSpPr>
            <p:nvPr/>
          </p:nvSpPr>
          <p:spPr bwMode="auto">
            <a:xfrm>
              <a:off x="384" y="720"/>
              <a:ext cx="3072" cy="1344"/>
            </a:xfrm>
            <a:prstGeom prst="wedgeRoundRectCallout">
              <a:avLst>
                <a:gd name="adj1" fmla="val -44435"/>
                <a:gd name="adj2" fmla="val 120014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384" y="820"/>
              <a:ext cx="3024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84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3" name="Text Box 1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514600" y="144463"/>
            <a:ext cx="579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>
                <a:solidFill>
                  <a:srgbClr val="FF0000"/>
                </a:solidFill>
              </a:rPr>
              <a:t> CÓTHỂ EM CHƯA BIẾT</a:t>
            </a:r>
          </a:p>
        </p:txBody>
      </p:sp>
      <p:sp>
        <p:nvSpPr>
          <p:cNvPr id="50196" name="AutoShape 20"/>
          <p:cNvSpPr>
            <a:spLocks noChangeArrowheads="1"/>
          </p:cNvSpPr>
          <p:nvPr/>
        </p:nvSpPr>
        <p:spPr bwMode="auto">
          <a:xfrm>
            <a:off x="381000" y="762000"/>
            <a:ext cx="8458200" cy="3352800"/>
          </a:xfrm>
          <a:prstGeom prst="wedgeRoundRectCallout">
            <a:avLst>
              <a:gd name="adj1" fmla="val -45796"/>
              <a:gd name="adj2" fmla="val 6732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Bóng đèn dây tóc có hiệu suất phát sáng dưới 10%, nghĩa là chỉ có dưới 10% điện năng được biến đổi thành năng lượng ánh sáng. Đèn ống, đèn LED có hiệu suất phát sáng lớn hơn đèn dây tóc từ 3 đến 5 lần. Do đó cùng một công suất chiếu sáng, sử dụng đèn ống, đèn LED sẽ tiết kiệm điện năng hơn đèn dây tóc. </a:t>
            </a:r>
          </a:p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3" grpId="0"/>
      <p:bldP spid="501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2133600" y="1981200"/>
            <a:ext cx="5257800" cy="1143000"/>
          </a:xfrm>
          <a:solidFill>
            <a:srgbClr val="00CC00"/>
          </a:solidFill>
        </p:spPr>
        <p:txBody>
          <a:bodyPr/>
          <a:lstStyle/>
          <a:p>
            <a:pPr eaLnBrk="1" hangingPunct="1"/>
            <a:r>
              <a:rPr lang="en-US" sz="5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TIẾT 13. BÀI 13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457200" y="30480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 NĂNG </a:t>
            </a:r>
          </a:p>
          <a:p>
            <a:pPr algn="ctr" eaLnBrk="1" hangingPunct="1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CỦA DÒNG ĐIỆN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  <p:bldP spid="737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514600" y="22860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143000"/>
            <a:ext cx="6359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981200"/>
            <a:ext cx="108234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1.Công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895600"/>
            <a:ext cx="170591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2.Dòng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810000"/>
            <a:ext cx="24384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3.Các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4953000"/>
            <a:ext cx="25146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4.Năng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2057400"/>
            <a:ext cx="47244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a.là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000" y="5105400"/>
            <a:ext cx="382348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d.sinh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91000" y="3276600"/>
            <a:ext cx="391485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b.sinh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1000" y="4191000"/>
            <a:ext cx="323197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c.được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>
            <a:off x="0" y="6096000"/>
            <a:ext cx="978408" cy="484632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0600" y="6096000"/>
            <a:ext cx="7543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>
            <a:stCxn id="6" idx="3"/>
          </p:cNvCxnSpPr>
          <p:nvPr/>
        </p:nvCxnSpPr>
        <p:spPr>
          <a:xfrm>
            <a:off x="1463348" y="2212033"/>
            <a:ext cx="3032452" cy="2893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11" idx="1"/>
          </p:cNvCxnSpPr>
          <p:nvPr/>
        </p:nvCxnSpPr>
        <p:spPr>
          <a:xfrm flipV="1">
            <a:off x="2086916" y="2472899"/>
            <a:ext cx="2104084" cy="653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3"/>
            <a:endCxn id="13" idx="1"/>
          </p:cNvCxnSpPr>
          <p:nvPr/>
        </p:nvCxnSpPr>
        <p:spPr>
          <a:xfrm flipV="1">
            <a:off x="2819400" y="3507433"/>
            <a:ext cx="1371600" cy="718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3"/>
            <a:endCxn id="14" idx="1"/>
          </p:cNvCxnSpPr>
          <p:nvPr/>
        </p:nvCxnSpPr>
        <p:spPr>
          <a:xfrm flipV="1">
            <a:off x="2895600" y="4421833"/>
            <a:ext cx="1295400" cy="9466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52400" y="1524000"/>
            <a:ext cx="899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Sự chuyển hóa điện năng thành các dạng năng lượng khác </a:t>
            </a:r>
          </a:p>
        </p:txBody>
      </p:sp>
      <p:graphicFrame>
        <p:nvGraphicFramePr>
          <p:cNvPr id="4152" name="Group 56"/>
          <p:cNvGraphicFramePr>
            <a:graphicFrameLocks noGrp="1"/>
          </p:cNvGraphicFramePr>
          <p:nvPr/>
        </p:nvGraphicFramePr>
        <p:xfrm>
          <a:off x="0" y="2085975"/>
          <a:ext cx="9144000" cy="3102864"/>
        </p:xfrm>
        <a:graphic>
          <a:graphicData uri="http://schemas.openxmlformats.org/drawingml/2006/table">
            <a:tbl>
              <a:tblPr/>
              <a:tblGrid>
                <a:gridCol w="2903671"/>
                <a:gridCol w="6240329"/>
              </a:tblGrid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0" y="20447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2895600" y="2065338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0" y="2563813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Bóng đèn dây tóc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0" y="3090863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Đèn LED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-76200" y="358140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Nồi cơm điện, bàn là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0" y="4157663"/>
            <a:ext cx="297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Quạt điện, máy bơm nước</a:t>
            </a:r>
          </a:p>
        </p:txBody>
      </p:sp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3048000" y="25908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Nhiệt năng và năng lượng ánh sáng</a:t>
            </a:r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3048000" y="3124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Nhiệt năng và năng lượng ánh sáng</a:t>
            </a:r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3048000" y="36576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Nhiệt năng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2971800" y="4281488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Cơ năng và nhiệt năng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2895600" y="2057400"/>
            <a:ext cx="3111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endParaRPr lang="en-US" sz="2800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2895600" y="25908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endParaRPr lang="en-US" sz="2800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2895600" y="3124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Năng lượng ánh sáng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2895600" y="36576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Nhiệt năng</a:t>
            </a:r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2971800" y="426720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800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9" name="Line 63"/>
          <p:cNvSpPr>
            <a:spLocks noChangeShapeType="1"/>
          </p:cNvSpPr>
          <p:nvPr/>
        </p:nvSpPr>
        <p:spPr bwMode="auto">
          <a:xfrm>
            <a:off x="6096000" y="21336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6324600" y="2057400"/>
            <a:ext cx="3111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endParaRPr lang="en-US" sz="2800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6248400" y="2590800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Nhiệt năng</a:t>
            </a:r>
          </a:p>
        </p:txBody>
      </p:sp>
      <p:sp>
        <p:nvSpPr>
          <p:cNvPr id="4162" name="Text Box 66"/>
          <p:cNvSpPr txBox="1">
            <a:spLocks noChangeArrowheads="1"/>
          </p:cNvSpPr>
          <p:nvPr/>
        </p:nvSpPr>
        <p:spPr bwMode="auto">
          <a:xfrm>
            <a:off x="6248400" y="3124200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Nhiệt năng</a:t>
            </a: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6172200" y="42672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Nhiệt năng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1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3" dur="5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8" dur="5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41" grpId="0"/>
      <p:bldP spid="4142" grpId="0"/>
      <p:bldP spid="4142" grpId="1"/>
      <p:bldP spid="4143" grpId="0"/>
      <p:bldP spid="4144" grpId="0"/>
      <p:bldP spid="4145" grpId="0"/>
      <p:bldP spid="4146" grpId="0"/>
      <p:bldP spid="4148" grpId="0"/>
      <p:bldP spid="4148" grpId="1"/>
      <p:bldP spid="4149" grpId="0"/>
      <p:bldP spid="4149" grpId="1"/>
      <p:bldP spid="4150" grpId="0"/>
      <p:bldP spid="4150" grpId="1"/>
      <p:bldP spid="4151" grpId="0"/>
      <p:bldP spid="4151" grpId="1"/>
      <p:bldP spid="4153" grpId="0"/>
      <p:bldP spid="4154" grpId="0"/>
      <p:bldP spid="4155" grpId="0"/>
      <p:bldP spid="4156" grpId="0"/>
      <p:bldP spid="4158" grpId="0"/>
      <p:bldP spid="4159" grpId="0" animBg="1"/>
      <p:bldP spid="4160" grpId="0"/>
      <p:bldP spid="4161" grpId="0"/>
      <p:bldP spid="4162" grpId="0"/>
      <p:bldP spid="41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IMG011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2219325"/>
            <a:ext cx="31242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IMG0512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29138"/>
            <a:ext cx="2971800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IMG051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4572000"/>
            <a:ext cx="3200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IMG0525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2098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IMG0527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71800" y="4495800"/>
            <a:ext cx="3048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14" descr="IMG0522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0" y="2228850"/>
            <a:ext cx="3048000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+ Dòng điện thực hiện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cơ học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trong hoạt động của các dụng cụ và thiết bị nào?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0" y="8382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322" name="AutoShape 1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839200" y="1752600"/>
            <a:ext cx="304800" cy="4572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7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0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3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6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6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2" grpId="0"/>
      <p:bldP spid="92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0" y="1219200"/>
            <a:ext cx="861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3. Kết luận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76200" y="16002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0" y="2894013"/>
            <a:ext cx="876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Tỉ số giữa phần năng lượng có ích được chuyển hóa từ điện năng và toàn bộ điện năng tiêu thụ được gọi là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hiệu suất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sử dụng điện năng</a:t>
            </a:r>
          </a:p>
        </p:txBody>
      </p:sp>
      <p:graphicFrame>
        <p:nvGraphicFramePr>
          <p:cNvPr id="10294" name="Object 54"/>
          <p:cNvGraphicFramePr>
            <a:graphicFrameLocks noChangeAspect="1"/>
          </p:cNvGraphicFramePr>
          <p:nvPr/>
        </p:nvGraphicFramePr>
        <p:xfrm>
          <a:off x="2514600" y="3810000"/>
          <a:ext cx="1219200" cy="992188"/>
        </p:xfrm>
        <a:graphic>
          <a:graphicData uri="http://schemas.openxmlformats.org/presentationml/2006/ole">
            <p:oleObj spid="_x0000_s1026" name="Equation" r:id="rId3" imgW="545760" imgH="444240" progId="Equation.DSMT4">
              <p:embed/>
            </p:oleObj>
          </a:graphicData>
        </a:graphic>
      </p:graphicFrame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76200" y="4648200"/>
            <a:ext cx="891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là phần năng lượng có ích được chuyển hóa từ điện năng.</a:t>
            </a:r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76200" y="5119688"/>
            <a:ext cx="853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Atp là toàn bộ điện năng tiêu thụ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8" grpId="0"/>
      <p:bldP spid="10289" grpId="0"/>
      <p:bldP spid="10291" grpId="0"/>
      <p:bldP spid="10295" grpId="0"/>
      <p:bldP spid="102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6200" y="1219200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28600" y="1646238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1. Công của dòng điện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81000" y="19812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28600" y="3281363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638800" y="3352800"/>
            <a:ext cx="2819400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P.t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I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R.t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457200" y="3657600"/>
            <a:ext cx="723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(W)        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(s)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Jun (J)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143000" y="5257800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1kW.h = 1000W.3600s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4343400" y="52578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3600 000J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172200" y="52578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3,6. 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J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715000" y="3190875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3074" name="Equation" r:id="rId3" imgW="1141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3" grpId="0"/>
      <p:bldP spid="17424" grpId="0"/>
      <p:bldP spid="17425" grpId="0" animBg="1"/>
      <p:bldP spid="17427" grpId="0"/>
      <p:bldP spid="17429" grpId="0"/>
      <p:bldP spid="17431" grpId="0"/>
      <p:bldP spid="17432" grpId="0"/>
      <p:bldP spid="174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04800" y="1676400"/>
            <a:ext cx="739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3. Đo công của dòng điện</a:t>
            </a:r>
          </a:p>
        </p:txBody>
      </p:sp>
      <p:graphicFrame>
        <p:nvGraphicFramePr>
          <p:cNvPr id="32835" name="Group 67"/>
          <p:cNvGraphicFramePr>
            <a:graphicFrameLocks noGrp="1"/>
          </p:cNvGraphicFramePr>
          <p:nvPr/>
        </p:nvGraphicFramePr>
        <p:xfrm>
          <a:off x="0" y="2209800"/>
          <a:ext cx="9144000" cy="3230880"/>
        </p:xfrm>
        <a:graphic>
          <a:graphicData uri="http://schemas.openxmlformats.org/drawingml/2006/table">
            <a:tbl>
              <a:tblPr/>
              <a:tblGrid>
                <a:gridCol w="838200"/>
                <a:gridCol w="2286000"/>
                <a:gridCol w="2209800"/>
                <a:gridCol w="1752600"/>
                <a:gridCol w="20574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Lần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Dụng cụ điện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Công suất sử dụng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sử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dụng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đếm của công tơ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Bóng điện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100W=0,1kW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Nồi cơm điện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500W=0,5kW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Bàn là điện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1000W=1kW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36" name="Text Box 68"/>
          <p:cNvSpPr txBox="1">
            <a:spLocks noChangeArrowheads="1"/>
          </p:cNvSpPr>
          <p:nvPr/>
        </p:nvSpPr>
        <p:spPr bwMode="auto">
          <a:xfrm>
            <a:off x="457200" y="2209800"/>
            <a:ext cx="868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37" name="Text Box 69"/>
          <p:cNvSpPr txBox="1">
            <a:spLocks noChangeArrowheads="1"/>
          </p:cNvSpPr>
          <p:nvPr/>
        </p:nvSpPr>
        <p:spPr bwMode="auto">
          <a:xfrm>
            <a:off x="447675" y="2743200"/>
            <a:ext cx="8696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1kW.h</a:t>
            </a:r>
            <a:endParaRPr lang="en-US" sz="24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32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4" grpId="0"/>
      <p:bldP spid="32836" grpId="0"/>
      <p:bldP spid="328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HỎI TRẮC NGHIỆM VỀ ĐIỆN NĂNG, CÔNG SUẤT ĐIỆN</a:t>
            </a:r>
          </a:p>
          <a:p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. Điện năng tiêu thụ của đoạn mạch không tỉ lệ thuận với</a:t>
            </a:r>
          </a:p>
          <a:p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A. Hiệu điện thế hai đầu mạch.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B. Nhiệt độ của vật dẫn trong mạch.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C. Cường độ dòng điện trong mạch.</a:t>
            </a:r>
            <a:br>
              <a:rPr lang="vi-VN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Thời gian dòng điện chạy qua mạch.</a:t>
            </a:r>
          </a:p>
          <a:p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2.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 Cho đoạn mạch có hiệu điện thế hai đầu không đổi, khi điện trở trong mạch được điều chỉnh tăng 2 lần thì trong cùng khoảng thời gian, năng lượng tiêu thụ của mạch</a:t>
            </a:r>
          </a:p>
          <a:p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A. Giảm 2 lần. B. Giảm 4 lần. C. Tăng 2 lần. D. Không đổi.</a:t>
            </a:r>
          </a:p>
          <a:p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3.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 Cho một đoạn mạch có điện trở không đổi. Nếu hiệu điện thế hai đầu mạch tăng 2 lần thì trong cùng khoảng thời gian năng lượng tiêu thụ của mạch</a:t>
            </a:r>
          </a:p>
          <a:p>
            <a:pPr marL="342900" indent="-342900">
              <a:buAutoNum type="alphaUcPeriod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Tăng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4 lần. B. Tăng 2 lần. C. Không đổi. D. Giảm 2 lần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 Cho đoạn mạch điện trở 10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Ω,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hiệu điện thế 2 đầu mạch là 20 V. Trong 1 phút điện năng tiêu thụ của mạch là</a:t>
            </a:r>
          </a:p>
          <a:p>
            <a:pPr marL="342900" indent="-342900">
              <a:buAutoNum type="alphaUcPeriod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2,4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kJ. B. 40 J. C. 24 kJ. D. 120 J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 Một đoạn mạch có điện trở xác định với hiệu điện thế hai đầu không đổi thì trong 1 phút tiêu thụ mất 40 J điện năng. Thời gian để mạch tiêu thụ hết một 1 kJ điện năng là</a:t>
            </a:r>
          </a:p>
          <a:p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A. 25 phút. B. 1/40 phút. C. 40 phút. D. 10 phút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6324600"/>
          <a:ext cx="6096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4.A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821</Words>
  <Application>Microsoft Office PowerPoint</Application>
  <PresentationFormat>On-screen Show (4:3)</PresentationFormat>
  <Paragraphs>133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Slide 1</vt:lpstr>
      <vt:lpstr>TIẾT 13. BÀI 13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17</cp:revision>
  <dcterms:created xsi:type="dcterms:W3CDTF">2021-10-12T16:16:32Z</dcterms:created>
  <dcterms:modified xsi:type="dcterms:W3CDTF">2021-10-13T02:21:06Z</dcterms:modified>
</cp:coreProperties>
</file>