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1" r:id="rId2"/>
    <p:sldId id="300" r:id="rId3"/>
    <p:sldId id="257" r:id="rId4"/>
    <p:sldId id="258" r:id="rId5"/>
    <p:sldId id="259" r:id="rId6"/>
    <p:sldId id="284" r:id="rId7"/>
    <p:sldId id="282" r:id="rId8"/>
    <p:sldId id="287" r:id="rId9"/>
    <p:sldId id="285" r:id="rId10"/>
    <p:sldId id="263" r:id="rId11"/>
    <p:sldId id="261" r:id="rId12"/>
    <p:sldId id="262" r:id="rId13"/>
    <p:sldId id="286" r:id="rId14"/>
    <p:sldId id="264" r:id="rId15"/>
    <p:sldId id="265" r:id="rId16"/>
    <p:sldId id="266" r:id="rId17"/>
    <p:sldId id="267" r:id="rId18"/>
    <p:sldId id="268" r:id="rId19"/>
    <p:sldId id="289" r:id="rId20"/>
    <p:sldId id="290" r:id="rId21"/>
    <p:sldId id="291" r:id="rId22"/>
    <p:sldId id="292" r:id="rId23"/>
    <p:sldId id="293" r:id="rId24"/>
    <p:sldId id="294" r:id="rId25"/>
    <p:sldId id="296" r:id="rId26"/>
    <p:sldId id="297" r:id="rId27"/>
    <p:sldId id="298" r:id="rId28"/>
    <p:sldId id="299" r:id="rId29"/>
    <p:sldId id="271" r:id="rId30"/>
    <p:sldId id="273" r:id="rId31"/>
    <p:sldId id="274" r:id="rId32"/>
    <p:sldId id="275" r:id="rId33"/>
    <p:sldId id="277" r:id="rId34"/>
    <p:sldId id="28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FF"/>
    <a:srgbClr val="FFFFCC"/>
    <a:srgbClr val="FEF3EC"/>
    <a:srgbClr val="FFCC66"/>
    <a:srgbClr val="FFCCCC"/>
    <a:srgbClr val="CCFFFF"/>
    <a:srgbClr val="FF5050"/>
    <a:srgbClr val="F373A1"/>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126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52957-6F68-46DA-BF77-C3A07FD02227}" type="datetimeFigureOut">
              <a:rPr lang="en-US" smtClean="0"/>
              <a:pPr/>
              <a:t>11/30/2021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3C118-5678-4D72-AA4D-3E638ABCA538}" type="slidenum">
              <a:rPr lang="en-US" smtClean="0"/>
              <a:pPr/>
              <a:t>‹#›</a:t>
            </a:fld>
            <a:endParaRPr lang="en-US"/>
          </a:p>
        </p:txBody>
      </p:sp>
    </p:spTree>
    <p:extLst>
      <p:ext uri="{BB962C8B-B14F-4D97-AF65-F5344CB8AC3E}">
        <p14:creationId xmlns:p14="http://schemas.microsoft.com/office/powerpoint/2010/main" val="336987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48FA51-F37F-49FA-B41A-00E3D92058CD}" type="slidenum">
              <a:rPr kumimoji="0" lang="vi-VN" altLang="vi-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vi-VN" altLang="vi-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9846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1703C-A4E6-4F50-9D61-ABE41FF233B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6843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1703C-A4E6-4F50-9D61-ABE41FF233B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4482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1703C-A4E6-4F50-9D61-ABE41FF233BC}" type="slidenum">
              <a:rPr lang="zh-CN" altLang="en-US" smtClean="0"/>
              <a:pPr/>
              <a:t>21</a:t>
            </a:fld>
            <a:endParaRPr lang="zh-CN" altLang="en-US"/>
          </a:p>
        </p:txBody>
      </p:sp>
    </p:spTree>
    <p:extLst>
      <p:ext uri="{BB962C8B-B14F-4D97-AF65-F5344CB8AC3E}">
        <p14:creationId xmlns:p14="http://schemas.microsoft.com/office/powerpoint/2010/main" val="226416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1703C-A4E6-4F50-9D61-ABE41FF233B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98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121752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84788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401945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 name="文本框 6"/>
          <p:cNvSpPr txBox="1"/>
          <p:nvPr userDrawn="1"/>
        </p:nvSpPr>
        <p:spPr>
          <a:xfrm>
            <a:off x="3238500" y="2971800"/>
            <a:ext cx="2667000"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25"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225"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PPT</a:t>
            </a:r>
            <a:r>
              <a:rPr kumimoji="0" lang="zh-CN" altLang="en-US" sz="225"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ibaotu.com</a:t>
            </a:r>
          </a:p>
        </p:txBody>
      </p:sp>
    </p:spTree>
    <p:extLst>
      <p:ext uri="{BB962C8B-B14F-4D97-AF65-F5344CB8AC3E}">
        <p14:creationId xmlns:p14="http://schemas.microsoft.com/office/powerpoint/2010/main" val="18654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415013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2021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343136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218110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337123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60889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311713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5865B6-CC6B-4EC4-B454-005BFC17F21E}"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674BB-FCDC-45E2-810E-9715C9D0E727}" type="slidenum">
              <a:rPr lang="en-US" smtClean="0"/>
              <a:pPr/>
              <a:t>‹#›</a:t>
            </a:fld>
            <a:endParaRPr lang="en-US"/>
          </a:p>
        </p:txBody>
      </p:sp>
    </p:spTree>
    <p:extLst>
      <p:ext uri="{BB962C8B-B14F-4D97-AF65-F5344CB8AC3E}">
        <p14:creationId xmlns:p14="http://schemas.microsoft.com/office/powerpoint/2010/main" val="357340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865B6-CC6B-4EC4-B454-005BFC17F21E}" type="datetimeFigureOut">
              <a:rPr lang="en-US" smtClean="0"/>
              <a:pPr/>
              <a:t>11/30/2021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674BB-FCDC-45E2-810E-9715C9D0E727}" type="slidenum">
              <a:rPr lang="en-US" smtClean="0"/>
              <a:pPr/>
              <a:t>‹#›</a:t>
            </a:fld>
            <a:endParaRPr lang="en-US"/>
          </a:p>
        </p:txBody>
      </p:sp>
    </p:spTree>
    <p:extLst>
      <p:ext uri="{BB962C8B-B14F-4D97-AF65-F5344CB8AC3E}">
        <p14:creationId xmlns:p14="http://schemas.microsoft.com/office/powerpoint/2010/main" val="3132335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3154533" y="2872138"/>
            <a:ext cx="3043762" cy="87959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2392"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5347" y="33348"/>
            <a:ext cx="9144000" cy="583237"/>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595" b="1">
                <a:latin typeface="Times New Roman" panose="02020603050405020304" pitchFamily="18" charset="0"/>
              </a:rPr>
              <a:t>PHÒNG GD &amp; ĐT HUYỆN THANH TRÌ</a:t>
            </a:r>
          </a:p>
          <a:p>
            <a:pPr algn="ctr" eaLnBrk="1" hangingPunct="1">
              <a:defRPr/>
            </a:pPr>
            <a:r>
              <a:rPr lang="en-US" altLang="en-US" sz="1595" b="1">
                <a:latin typeface="Times New Roman" panose="02020603050405020304" pitchFamily="18" charset="0"/>
              </a:rPr>
              <a:t>TRƯỜNG THCS NGỌC HỒI</a:t>
            </a:r>
            <a:endParaRPr lang="en-US" altLang="en-US" sz="930" b="1">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6" y="25599"/>
            <a:ext cx="974510" cy="97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27799" y="25599"/>
            <a:ext cx="779397" cy="8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1821426" y="2918463"/>
            <a:ext cx="57099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GIÁO DỤC CÔNG DÂN </a:t>
            </a:r>
            <a:r>
              <a:rPr lang="en-US" altLang="en-US" b="1" dirty="0" smtClean="0">
                <a:solidFill>
                  <a:srgbClr val="FF0000"/>
                </a:solidFill>
                <a:latin typeface="Times New Roman" panose="02020603050405020304" pitchFamily="18" charset="0"/>
                <a:cs typeface="Times New Roman" panose="02020603050405020304" pitchFamily="18" charset="0"/>
              </a:rPr>
              <a:t>9</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GV: Kim Thu </a:t>
            </a:r>
            <a:r>
              <a:rPr lang="en-US" altLang="en-US" b="1" dirty="0" err="1" smtClean="0">
                <a:solidFill>
                  <a:srgbClr val="FF0000"/>
                </a:solidFill>
                <a:latin typeface="Times New Roman" panose="02020603050405020304" pitchFamily="18" charset="0"/>
                <a:cs typeface="Times New Roman" panose="02020603050405020304" pitchFamily="18" charset="0"/>
              </a:rPr>
              <a:t>Hằng</a:t>
            </a:r>
            <a:endParaRPr lang="en-US" altLang="en-US" b="1" dirty="0"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Lớp</a:t>
            </a:r>
            <a:r>
              <a:rPr lang="en-US" altLang="en-US" b="1" dirty="0" smtClean="0">
                <a:solidFill>
                  <a:srgbClr val="FF0000"/>
                </a:solidFill>
                <a:latin typeface="Times New Roman" panose="02020603050405020304" pitchFamily="18" charset="0"/>
                <a:cs typeface="Times New Roman" panose="02020603050405020304" pitchFamily="18" charset="0"/>
              </a:rPr>
              <a:t>: 9A1</a:t>
            </a:r>
            <a:endParaRPr lang="en-US" altLang="en-US" b="1" dirty="0">
              <a:solidFill>
                <a:schemeClr val="bg1"/>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056770" y="4315821"/>
            <a:ext cx="7115175" cy="1366845"/>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8149285" y="5412387"/>
            <a:ext cx="974510" cy="140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277282" y="1752600"/>
            <a:ext cx="6781204" cy="4106518"/>
          </a:xfrm>
          <a:prstGeom prst="rect">
            <a:avLst/>
          </a:prstGeom>
        </p:spPr>
        <p:txBody>
          <a:bodyPr spcFirstLastPara="1" wrap="none" fromWordArt="1">
            <a:prstTxWarp prst="textArchUp">
              <a:avLst>
                <a:gd name="adj" fmla="val 10670284"/>
              </a:avLst>
            </a:prstTxWarp>
          </a:bodyPr>
          <a:lstStyle/>
          <a:p>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đến</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với</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trực</a:t>
            </a:r>
            <a:r>
              <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5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tuyến</a:t>
            </a:r>
            <a:endPar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endParaRPr lang="en-US" sz="45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28598" y="5623229"/>
            <a:ext cx="1438262" cy="97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08538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26473" y="83125"/>
            <a:ext cx="8001000" cy="136467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smtClean="0">
                <a:solidFill>
                  <a:schemeClr val="tx1"/>
                </a:solidFill>
                <a:latin typeface="Times New Roman" pitchFamily="18" charset="0"/>
                <a:cs typeface="Times New Roman" pitchFamily="18" charset="0"/>
              </a:rPr>
              <a:t>Truyền thống tôn sư trọng đạo</a:t>
            </a:r>
            <a:endParaRPr lang="en-US" sz="4400" dirty="0">
              <a:solidFill>
                <a:schemeClr val="tx1"/>
              </a:solidFill>
              <a:latin typeface="Times New Roman" pitchFamily="18" charset="0"/>
              <a:cs typeface="Times New Roman" pitchFamily="18" charset="0"/>
            </a:endParaRPr>
          </a:p>
        </p:txBody>
      </p:sp>
      <p:sp>
        <p:nvSpPr>
          <p:cNvPr id="4" name="Content Placeholder 3"/>
          <p:cNvSpPr>
            <a:spLocks noGrp="1"/>
          </p:cNvSpPr>
          <p:nvPr>
            <p:ph idx="1"/>
          </p:nvPr>
        </p:nvSpPr>
        <p:spPr/>
        <p:txBody>
          <a:bodyPr/>
          <a:lstStyle/>
          <a:p>
            <a:endParaRPr lang="en-US"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3999"/>
          </a:xfrm>
          <a:prstGeom prst="rect">
            <a:avLst/>
          </a:prstGeom>
          <a:noFill/>
          <a:ln w="381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52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685800"/>
            <a:ext cx="8534400" cy="6172200"/>
          </a:xfrm>
        </p:spPr>
        <p:txBody>
          <a:bodyPr>
            <a:normAutofit/>
          </a:bodyPr>
          <a:lstStyle/>
          <a:p>
            <a:r>
              <a:rPr lang="en-US" sz="6000" smtClean="0">
                <a:latin typeface="Times New Roman" pitchFamily="18" charset="0"/>
                <a:cs typeface="Times New Roman" pitchFamily="18" charset="0"/>
              </a:rPr>
              <a:t>I. NỘI DUNG BÀI HỌC:</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18849209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914400"/>
            <a:ext cx="10591800" cy="1143000"/>
          </a:xfrm>
        </p:spPr>
        <p:txBody>
          <a:bodyPr>
            <a:noAutofit/>
          </a:bodyPr>
          <a:lstStyle/>
          <a:p>
            <a:r>
              <a:rPr lang="en-US" sz="4800" dirty="0" smtClean="0">
                <a:solidFill>
                  <a:schemeClr val="accent6">
                    <a:lumMod val="75000"/>
                  </a:schemeClr>
                </a:solidFill>
                <a:latin typeface="Times New Roman" pitchFamily="18" charset="0"/>
                <a:cs typeface="Times New Roman" pitchFamily="18" charset="0"/>
              </a:rPr>
              <a:t>1. </a:t>
            </a:r>
            <a:r>
              <a:rPr lang="en-US" sz="4800" dirty="0" err="1" smtClean="0">
                <a:solidFill>
                  <a:schemeClr val="accent6">
                    <a:lumMod val="75000"/>
                  </a:schemeClr>
                </a:solidFill>
                <a:latin typeface="Times New Roman" pitchFamily="18" charset="0"/>
                <a:cs typeface="Times New Roman" pitchFamily="18" charset="0"/>
              </a:rPr>
              <a:t>Thế</a:t>
            </a:r>
            <a:r>
              <a:rPr lang="en-US" sz="4800" dirty="0" smtClean="0">
                <a:solidFill>
                  <a:schemeClr val="accent6">
                    <a:lumMod val="75000"/>
                  </a:schemeClr>
                </a:solidFill>
                <a:latin typeface="Times New Roman" pitchFamily="18" charset="0"/>
                <a:cs typeface="Times New Roman" pitchFamily="18" charset="0"/>
              </a:rPr>
              <a:t> </a:t>
            </a:r>
            <a:r>
              <a:rPr lang="en-US" sz="4800" dirty="0" err="1" smtClean="0">
                <a:solidFill>
                  <a:schemeClr val="accent6">
                    <a:lumMod val="75000"/>
                  </a:schemeClr>
                </a:solidFill>
                <a:latin typeface="Times New Roman" pitchFamily="18" charset="0"/>
                <a:cs typeface="Times New Roman" pitchFamily="18" charset="0"/>
              </a:rPr>
              <a:t>nào</a:t>
            </a:r>
            <a:r>
              <a:rPr lang="en-US" sz="4800" dirty="0" smtClean="0">
                <a:solidFill>
                  <a:schemeClr val="accent6">
                    <a:lumMod val="75000"/>
                  </a:schemeClr>
                </a:solidFill>
                <a:latin typeface="Times New Roman" pitchFamily="18" charset="0"/>
                <a:cs typeface="Times New Roman" pitchFamily="18" charset="0"/>
              </a:rPr>
              <a:t> </a:t>
            </a:r>
            <a:r>
              <a:rPr lang="en-US" sz="4800" dirty="0" err="1" smtClean="0">
                <a:solidFill>
                  <a:schemeClr val="accent6">
                    <a:lumMod val="75000"/>
                  </a:schemeClr>
                </a:solidFill>
                <a:latin typeface="Times New Roman" pitchFamily="18" charset="0"/>
                <a:cs typeface="Times New Roman" pitchFamily="18" charset="0"/>
              </a:rPr>
              <a:t>là</a:t>
            </a:r>
            <a:r>
              <a:rPr lang="en-US" sz="4800" dirty="0" smtClean="0">
                <a:solidFill>
                  <a:schemeClr val="accent6">
                    <a:lumMod val="75000"/>
                  </a:schemeClr>
                </a:solidFill>
                <a:latin typeface="Times New Roman" pitchFamily="18" charset="0"/>
                <a:cs typeface="Times New Roman" pitchFamily="18" charset="0"/>
              </a:rPr>
              <a:t> </a:t>
            </a:r>
            <a:r>
              <a:rPr lang="en-US" sz="4800" dirty="0" err="1" smtClean="0">
                <a:solidFill>
                  <a:schemeClr val="accent6">
                    <a:lumMod val="75000"/>
                  </a:schemeClr>
                </a:solidFill>
                <a:latin typeface="Times New Roman" pitchFamily="18" charset="0"/>
                <a:cs typeface="Times New Roman" pitchFamily="18" charset="0"/>
              </a:rPr>
              <a:t>truyền</a:t>
            </a:r>
            <a:r>
              <a:rPr lang="en-US" sz="4800" dirty="0" smtClean="0">
                <a:solidFill>
                  <a:schemeClr val="accent6">
                    <a:lumMod val="75000"/>
                  </a:schemeClr>
                </a:solidFill>
                <a:latin typeface="Times New Roman" pitchFamily="18" charset="0"/>
                <a:cs typeface="Times New Roman" pitchFamily="18" charset="0"/>
              </a:rPr>
              <a:t> </a:t>
            </a:r>
            <a:r>
              <a:rPr lang="en-US" sz="4800" err="1" smtClean="0">
                <a:solidFill>
                  <a:schemeClr val="accent6">
                    <a:lumMod val="75000"/>
                  </a:schemeClr>
                </a:solidFill>
                <a:latin typeface="Times New Roman" pitchFamily="18" charset="0"/>
                <a:cs typeface="Times New Roman" pitchFamily="18" charset="0"/>
              </a:rPr>
              <a:t>thống</a:t>
            </a:r>
            <a:r>
              <a:rPr lang="en-US" sz="4800" smtClean="0">
                <a:solidFill>
                  <a:schemeClr val="accent6">
                    <a:lumMod val="75000"/>
                  </a:schemeClr>
                </a:solidFill>
                <a:latin typeface="Times New Roman" pitchFamily="18" charset="0"/>
                <a:cs typeface="Times New Roman" pitchFamily="18" charset="0"/>
              </a:rPr>
              <a:t> </a:t>
            </a:r>
            <a:br>
              <a:rPr lang="en-US" sz="4800" smtClean="0">
                <a:solidFill>
                  <a:schemeClr val="accent6">
                    <a:lumMod val="75000"/>
                  </a:schemeClr>
                </a:solidFill>
                <a:latin typeface="Times New Roman" pitchFamily="18" charset="0"/>
                <a:cs typeface="Times New Roman" pitchFamily="18" charset="0"/>
              </a:rPr>
            </a:br>
            <a:r>
              <a:rPr lang="en-US" sz="4800" smtClean="0">
                <a:solidFill>
                  <a:schemeClr val="accent6">
                    <a:lumMod val="75000"/>
                  </a:schemeClr>
                </a:solidFill>
                <a:latin typeface="Times New Roman" pitchFamily="18" charset="0"/>
                <a:cs typeface="Times New Roman" pitchFamily="18" charset="0"/>
              </a:rPr>
              <a:t>tốt </a:t>
            </a:r>
            <a:r>
              <a:rPr lang="en-US" sz="4800" dirty="0" err="1" smtClean="0">
                <a:solidFill>
                  <a:schemeClr val="accent6">
                    <a:lumMod val="75000"/>
                  </a:schemeClr>
                </a:solidFill>
                <a:latin typeface="Times New Roman" pitchFamily="18" charset="0"/>
                <a:cs typeface="Times New Roman" pitchFamily="18" charset="0"/>
              </a:rPr>
              <a:t>đẹp</a:t>
            </a:r>
            <a:r>
              <a:rPr lang="en-US" sz="4800" dirty="0" smtClean="0">
                <a:solidFill>
                  <a:schemeClr val="accent6">
                    <a:lumMod val="75000"/>
                  </a:schemeClr>
                </a:solidFill>
                <a:latin typeface="Times New Roman" pitchFamily="18" charset="0"/>
                <a:cs typeface="Times New Roman" pitchFamily="18" charset="0"/>
              </a:rPr>
              <a:t> </a:t>
            </a:r>
            <a:r>
              <a:rPr lang="en-US" sz="4800" dirty="0" err="1" smtClean="0">
                <a:solidFill>
                  <a:schemeClr val="accent6">
                    <a:lumMod val="75000"/>
                  </a:schemeClr>
                </a:solidFill>
                <a:latin typeface="Times New Roman" pitchFamily="18" charset="0"/>
                <a:cs typeface="Times New Roman" pitchFamily="18" charset="0"/>
              </a:rPr>
              <a:t>của</a:t>
            </a:r>
            <a:r>
              <a:rPr lang="en-US" sz="4800" dirty="0" smtClean="0">
                <a:solidFill>
                  <a:schemeClr val="accent6">
                    <a:lumMod val="75000"/>
                  </a:schemeClr>
                </a:solidFill>
                <a:latin typeface="Times New Roman" pitchFamily="18" charset="0"/>
                <a:cs typeface="Times New Roman" pitchFamily="18" charset="0"/>
              </a:rPr>
              <a:t> </a:t>
            </a:r>
            <a:r>
              <a:rPr lang="en-US" sz="4800" err="1" smtClean="0">
                <a:solidFill>
                  <a:schemeClr val="accent6">
                    <a:lumMod val="75000"/>
                  </a:schemeClr>
                </a:solidFill>
                <a:latin typeface="Times New Roman" pitchFamily="18" charset="0"/>
                <a:cs typeface="Times New Roman" pitchFamily="18" charset="0"/>
              </a:rPr>
              <a:t>dân</a:t>
            </a:r>
            <a:r>
              <a:rPr lang="en-US" sz="4800" smtClean="0">
                <a:solidFill>
                  <a:schemeClr val="accent6">
                    <a:lumMod val="75000"/>
                  </a:schemeClr>
                </a:solidFill>
                <a:latin typeface="Times New Roman" pitchFamily="18" charset="0"/>
                <a:cs typeface="Times New Roman" pitchFamily="18" charset="0"/>
              </a:rPr>
              <a:t> tộc?</a:t>
            </a:r>
            <a:endParaRPr lang="en-US" sz="4800" dirty="0">
              <a:solidFill>
                <a:schemeClr val="accent6">
                  <a:lumMod val="75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13855" y="2209800"/>
            <a:ext cx="9157855" cy="4648200"/>
          </a:xfrm>
        </p:spPr>
        <p:txBody>
          <a:bodyPr>
            <a:normAutofit/>
          </a:bodyPr>
          <a:lstStyle/>
          <a:p>
            <a:pPr marL="0" indent="0" algn="just">
              <a:buNone/>
            </a:pPr>
            <a:r>
              <a:rPr lang="en-US" sz="4800" dirty="0" smtClean="0">
                <a:latin typeface="Times New Roman" pitchFamily="18" charset="0"/>
                <a:cs typeface="Times New Roman" pitchFamily="18" charset="0"/>
              </a:rPr>
              <a:t> - </a:t>
            </a:r>
            <a:r>
              <a:rPr lang="en-US" sz="4800" dirty="0" err="1" smtClean="0">
                <a:latin typeface="Times New Roman" pitchFamily="18" charset="0"/>
                <a:cs typeface="Times New Roman" pitchFamily="18" charset="0"/>
              </a:rPr>
              <a:t>Là</a:t>
            </a:r>
            <a:r>
              <a:rPr lang="vi-VN" sz="4800" dirty="0" smtClean="0">
                <a:latin typeface="Times New Roman" pitchFamily="18" charset="0"/>
                <a:cs typeface="Times New Roman" pitchFamily="18" charset="0"/>
              </a:rPr>
              <a:t> những giá trị tinh thần (những tư tưởng, tính cách, lối sống, cách ứng xử tốt đẹp…) hình thành trong quá trình lịch sử lâu dài của dân tộc, được truyền từ thế hệ này sang thế hệ</a:t>
            </a:r>
            <a:r>
              <a:rPr lang="en-US" sz="4800" dirty="0" smtClean="0">
                <a:latin typeface="Times New Roman" pitchFamily="18" charset="0"/>
                <a:cs typeface="Times New Roman" pitchFamily="18" charset="0"/>
              </a:rPr>
              <a:t> </a:t>
            </a:r>
            <a:r>
              <a:rPr lang="vi-VN" sz="4800" dirty="0" smtClean="0">
                <a:latin typeface="Times New Roman" pitchFamily="18" charset="0"/>
                <a:cs typeface="Times New Roman" pitchFamily="18" charset="0"/>
              </a:rPr>
              <a:t>khác.</a:t>
            </a:r>
            <a:endParaRPr lang="en-US" sz="48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2133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6361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828800"/>
          </a:xfrm>
        </p:spPr>
        <p:txBody>
          <a:bodyPr>
            <a:normAutofit fontScale="90000"/>
          </a:bodyPr>
          <a:lstStyle/>
          <a:p>
            <a:pPr algn="just"/>
            <a:r>
              <a:rPr lang="en-US" i="1" dirty="0" err="1" smtClean="0">
                <a:solidFill>
                  <a:srgbClr val="FF0000"/>
                </a:solidFill>
                <a:latin typeface="Times New Roman" pitchFamily="18" charset="0"/>
                <a:cs typeface="Times New Roman" pitchFamily="18" charset="0"/>
              </a:rPr>
              <a:t>Ngoài</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những</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truyền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thống</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được</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nêu</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trên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các</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bạn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hãy</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kể</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tên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thêm</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một</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vài</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truyền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thống</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của</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dân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tộc</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Việt</a:t>
            </a:r>
            <a:r>
              <a:rPr lang="en-US" i="1" dirty="0" smtClean="0">
                <a:solidFill>
                  <a:srgbClr val="FF0000"/>
                </a:solidFill>
                <a:latin typeface="Times New Roman" pitchFamily="18" charset="0"/>
                <a:cs typeface="Times New Roman" pitchFamily="18" charset="0"/>
              </a:rPr>
              <a:t> Nam?</a:t>
            </a:r>
            <a:endParaRPr lang="en-US" i="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981200"/>
            <a:ext cx="9144000" cy="3687763"/>
          </a:xfrm>
        </p:spPr>
        <p:txBody>
          <a:bodyPr>
            <a:normAutofit fontScale="92500" lnSpcReduction="10000"/>
          </a:bodyPr>
          <a:lstStyle/>
          <a:p>
            <a:pPr marL="0" indent="0">
              <a:buNone/>
            </a:pPr>
            <a:r>
              <a:rPr lang="en-US" sz="40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Truyền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thống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đạo</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đức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yêu</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nước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đoàn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kết</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hiếu</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thảo</a:t>
            </a:r>
            <a:r>
              <a:rPr lang="en-US" sz="4200" dirty="0" smtClean="0">
                <a:latin typeface="Times New Roman" pitchFamily="18" charset="0"/>
                <a:cs typeface="Times New Roman" pitchFamily="18" charset="0"/>
              </a:rPr>
              <a:t>,…</a:t>
            </a:r>
          </a:p>
          <a:p>
            <a:pPr>
              <a:buFontTx/>
              <a:buChar char="-"/>
            </a:pPr>
            <a:r>
              <a:rPr lang="en-US" sz="4200" dirty="0" err="1" smtClean="0">
                <a:latin typeface="Times New Roman" pitchFamily="18" charset="0"/>
                <a:cs typeface="Times New Roman" pitchFamily="18" charset="0"/>
              </a:rPr>
              <a:t>Truyền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thống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lao</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động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dệt</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vải</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trồng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lúa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nước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đúc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đồng</a:t>
            </a:r>
            <a:r>
              <a:rPr lang="en-US" sz="4200" dirty="0" smtClean="0">
                <a:latin typeface="Times New Roman" pitchFamily="18" charset="0"/>
                <a:cs typeface="Times New Roman" pitchFamily="18" charset="0"/>
              </a:rPr>
              <a:t>….</a:t>
            </a:r>
          </a:p>
          <a:p>
            <a:pPr>
              <a:buFontTx/>
              <a:buChar char="-"/>
            </a:pPr>
            <a:r>
              <a:rPr lang="en-US" sz="4200" dirty="0" err="1" smtClean="0">
                <a:latin typeface="Times New Roman" pitchFamily="18" charset="0"/>
                <a:cs typeface="Times New Roman" pitchFamily="18" charset="0"/>
              </a:rPr>
              <a:t>Truyền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thống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văn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hóa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nghệ</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thuật</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làn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điệu</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quan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họ</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hội</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đua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voi</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đua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thuyền</a:t>
            </a:r>
            <a:endParaRPr lang="en-US" sz="4200" dirty="0">
              <a:latin typeface="Times New Roman" pitchFamily="18" charset="0"/>
              <a:cs typeface="Times New Roman" pitchFamily="18" charset="0"/>
            </a:endParaRPr>
          </a:p>
        </p:txBody>
      </p:sp>
    </p:spTree>
    <p:extLst>
      <p:ext uri="{BB962C8B-B14F-4D97-AF65-F5344CB8AC3E}">
        <p14:creationId xmlns:p14="http://schemas.microsoft.com/office/powerpoint/2010/main" val="1369180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heel(1)">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heel(1)">
                                      <p:cBhvr>
                                        <p:cTn id="26" dur="2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heel(1)">
                                      <p:cBhvr>
                                        <p:cTn id="3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399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28600" y="76200"/>
            <a:ext cx="8534400" cy="1371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Times New Roman" pitchFamily="18" charset="0"/>
                <a:cs typeface="Times New Roman" pitchFamily="18" charset="0"/>
              </a:rPr>
              <a:t>Truyền</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thống</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uống</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nước</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nhớ</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nguồn</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9867396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ounded Rectangle 3"/>
          <p:cNvSpPr/>
          <p:nvPr/>
        </p:nvSpPr>
        <p:spPr>
          <a:xfrm>
            <a:off x="228600" y="76200"/>
            <a:ext cx="8686800" cy="13716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itchFamily="18" charset="0"/>
                <a:cs typeface="Times New Roman" pitchFamily="18" charset="0"/>
              </a:rPr>
              <a:t>Truyền thống tập quán: Điêu </a:t>
            </a:r>
            <a:r>
              <a:rPr lang="en-US" sz="4400" dirty="0" err="1" smtClean="0">
                <a:solidFill>
                  <a:schemeClr val="tx1"/>
                </a:solidFill>
                <a:latin typeface="Times New Roman" pitchFamily="18" charset="0"/>
                <a:cs typeface="Times New Roman" pitchFamily="18" charset="0"/>
              </a:rPr>
              <a:t>khắc</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gỗ</a:t>
            </a:r>
            <a:endParaRPr lang="en-US" sz="4400" dirty="0">
              <a:solidFill>
                <a:schemeClr val="tx1"/>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524000"/>
            <a:ext cx="9178636" cy="532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665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57200" y="76200"/>
            <a:ext cx="8229600" cy="1295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Times New Roman" pitchFamily="18" charset="0"/>
                <a:cs typeface="Times New Roman" pitchFamily="18" charset="0"/>
              </a:rPr>
              <a:t>Lễ</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hội</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vua</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Hùng</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92089498"/>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57200" y="152400"/>
            <a:ext cx="8229600" cy="1219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Times New Roman" pitchFamily="18" charset="0"/>
                <a:cs typeface="Times New Roman" pitchFamily="18" charset="0"/>
              </a:rPr>
              <a:t>Nghệ thuật: Nhã </a:t>
            </a:r>
            <a:r>
              <a:rPr lang="en-US" sz="4000" dirty="0" err="1" smtClean="0">
                <a:solidFill>
                  <a:schemeClr val="tx1"/>
                </a:solidFill>
                <a:latin typeface="Times New Roman" pitchFamily="18" charset="0"/>
                <a:cs typeface="Times New Roman" pitchFamily="18" charset="0"/>
              </a:rPr>
              <a:t>nhạc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cung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đình</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Huế</a:t>
            </a:r>
            <a:endParaRPr lang="en-US"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3912723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1"/>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57200" y="76200"/>
            <a:ext cx="8229600" cy="1295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itchFamily="18" charset="0"/>
                <a:cs typeface="Times New Roman" pitchFamily="18" charset="0"/>
              </a:rPr>
              <a:t>Nghệ thuật: Múa </a:t>
            </a:r>
            <a:r>
              <a:rPr lang="en-US" sz="4400" dirty="0" err="1" smtClean="0">
                <a:solidFill>
                  <a:schemeClr val="tx1"/>
                </a:solidFill>
                <a:latin typeface="Times New Roman" pitchFamily="18" charset="0"/>
                <a:cs typeface="Times New Roman" pitchFamily="18" charset="0"/>
              </a:rPr>
              <a:t>rối</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nước</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9892730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3882" y="3418999"/>
            <a:ext cx="593884" cy="566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a:ea typeface="宋体" panose="02010600030101010101" pitchFamily="2" charset="-122"/>
            </a:endParaRPr>
          </a:p>
        </p:txBody>
      </p:sp>
      <p:sp>
        <p:nvSpPr>
          <p:cNvPr id="7" name="文本框 6"/>
          <p:cNvSpPr txBox="1"/>
          <p:nvPr/>
        </p:nvSpPr>
        <p:spPr>
          <a:xfrm>
            <a:off x="500851" y="3736182"/>
            <a:ext cx="4651815" cy="1061829"/>
          </a:xfrm>
          <a:prstGeom prst="rect">
            <a:avLst/>
          </a:prstGeom>
          <a:noFill/>
        </p:spPr>
        <p:txBody>
          <a:bodyPr wrap="square" rtlCol="0">
            <a:spAutoFit/>
          </a:bodyPr>
          <a:lstStyle/>
          <a:p>
            <a:pPr defTabSz="685800">
              <a:defRPr/>
            </a:pP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Ý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nghĩa</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a:t>
            </a:r>
          </a:p>
          <a:p>
            <a:pPr marL="428625" indent="-428625" defTabSz="685800">
              <a:buFontTx/>
              <a:buChar char="-"/>
              <a:defRPr/>
            </a:pP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Với</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bản</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thân</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a:t>
            </a:r>
          </a:p>
          <a:p>
            <a:pPr marL="428625" indent="-428625" defTabSz="685800">
              <a:buFontTx/>
              <a:buChar char="-"/>
              <a:defRPr/>
            </a:pP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Với</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xã</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hội</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a:t>
            </a:r>
          </a:p>
        </p:txBody>
      </p:sp>
      <p:sp>
        <p:nvSpPr>
          <p:cNvPr id="8" name="文本框 7"/>
          <p:cNvSpPr txBox="1"/>
          <p:nvPr/>
        </p:nvSpPr>
        <p:spPr>
          <a:xfrm>
            <a:off x="441960" y="1498283"/>
            <a:ext cx="2534603" cy="1823576"/>
          </a:xfrm>
          <a:prstGeom prst="rect">
            <a:avLst/>
          </a:prstGeom>
          <a:noFill/>
        </p:spPr>
        <p:txBody>
          <a:bodyPr wrap="square" rtlCol="0">
            <a:spAutoFit/>
          </a:bodyPr>
          <a:lstStyle/>
          <a:p>
            <a:pPr defTabSz="685800">
              <a:defRPr/>
            </a:pPr>
            <a:r>
              <a:rPr lang="en-US" altLang="zh-CN" sz="11250" dirty="0">
                <a:solidFill>
                  <a:srgbClr val="70AD47">
                    <a:lumMod val="50000"/>
                  </a:srgbClr>
                </a:solidFill>
                <a:latin typeface="Poppins SemiBold" panose="02000000000000000000" charset="0"/>
                <a:ea typeface="宋体" panose="02010600030101010101" pitchFamily="2" charset="-122"/>
              </a:rPr>
              <a:t>03</a:t>
            </a:r>
          </a:p>
        </p:txBody>
      </p:sp>
      <p:pic>
        <p:nvPicPr>
          <p:cNvPr id="2050" name="Picture 2" descr="Káº¿t quáº£ hÃ¬nh áº£nh cho truyá»n thá»ng dÃ¢n tá»c viá»t nam"/>
          <p:cNvPicPr>
            <a:picLocks noChangeAspect="1" noChangeArrowheads="1"/>
          </p:cNvPicPr>
          <p:nvPr/>
        </p:nvPicPr>
        <p:blipFill>
          <a:blip r:embed="rId3"/>
          <a:srcRect/>
          <a:stretch>
            <a:fillRect/>
          </a:stretch>
        </p:blipFill>
        <p:spPr bwMode="auto">
          <a:xfrm>
            <a:off x="5277051" y="1273938"/>
            <a:ext cx="3240125" cy="2319734"/>
          </a:xfrm>
          <a:prstGeom prst="rect">
            <a:avLst/>
          </a:prstGeom>
          <a:noFill/>
        </p:spPr>
      </p:pic>
    </p:spTree>
    <p:extLst>
      <p:ext uri="{BB962C8B-B14F-4D97-AF65-F5344CB8AC3E}">
        <p14:creationId xmlns:p14="http://schemas.microsoft.com/office/powerpoint/2010/main" val="1027132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0" dur="500"/>
                                        <p:tgtEl>
                                          <p:spTgt spid="6"/>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208360" y="396005"/>
            <a:ext cx="87890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Đây</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là</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những</a:t>
            </a:r>
            <a:r>
              <a:rPr lang="en-US" altLang="vi-VN" sz="1500" b="1" dirty="0">
                <a:solidFill>
                  <a:srgbClr val="FF0000"/>
                </a:solidFill>
                <a:latin typeface="Times New Roman" panose="02020603050405020304" pitchFamily="18" charset="0"/>
                <a:cs typeface="Times New Roman" panose="02020603050405020304" pitchFamily="18" charset="0"/>
              </a:rPr>
              <a:t> t</a:t>
            </a:r>
            <a:r>
              <a:rPr lang="vi-VN" altLang="vi-VN" sz="1500" b="1" dirty="0">
                <a:solidFill>
                  <a:srgbClr val="FF0000"/>
                </a:solidFill>
                <a:latin typeface="Times New Roman" panose="02020603050405020304" pitchFamily="18" charset="0"/>
                <a:cs typeface="Times New Roman" panose="02020603050405020304" pitchFamily="18" charset="0"/>
              </a:rPr>
              <a:t>rò chơi</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dân</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gian</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nào</a:t>
            </a:r>
            <a:r>
              <a:rPr lang="en-US" altLang="vi-VN" sz="1500" b="1" dirty="0">
                <a:solidFill>
                  <a:srgbClr val="FF0000"/>
                </a:solidFill>
                <a:latin typeface="Times New Roman" panose="02020603050405020304" pitchFamily="18" charset="0"/>
                <a:cs typeface="Times New Roman" panose="02020603050405020304" pitchFamily="18" charset="0"/>
              </a:rPr>
              <a:t>?</a:t>
            </a:r>
            <a:r>
              <a:rPr lang="vi-VN"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Nó</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có</a:t>
            </a:r>
            <a:r>
              <a:rPr lang="en-US" altLang="vi-VN" sz="1500" b="1" dirty="0">
                <a:solidFill>
                  <a:srgbClr val="FF0000"/>
                </a:solidFill>
                <a:latin typeface="Times New Roman" panose="02020603050405020304" pitchFamily="18" charset="0"/>
                <a:cs typeface="Times New Roman" panose="02020603050405020304" pitchFamily="18" charset="0"/>
              </a:rPr>
              <a:t> ý </a:t>
            </a:r>
            <a:r>
              <a:rPr lang="en-US" altLang="vi-VN" sz="1500" b="1" dirty="0" err="1">
                <a:solidFill>
                  <a:srgbClr val="FF0000"/>
                </a:solidFill>
                <a:latin typeface="Times New Roman" panose="02020603050405020304" pitchFamily="18" charset="0"/>
                <a:cs typeface="Times New Roman" panose="02020603050405020304" pitchFamily="18" charset="0"/>
              </a:rPr>
              <a:t>nghĩa</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gì</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đối</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với</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sức</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khỏe</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và</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tinh</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thần</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của</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mỗi</a:t>
            </a:r>
            <a:r>
              <a:rPr lang="en-US" altLang="vi-VN" sz="1500" b="1" dirty="0">
                <a:solidFill>
                  <a:srgbClr val="FF0000"/>
                </a:solidFill>
                <a:latin typeface="Times New Roman" panose="02020603050405020304" pitchFamily="18" charset="0"/>
                <a:cs typeface="Times New Roman" panose="02020603050405020304" pitchFamily="18" charset="0"/>
              </a:rPr>
              <a:t> </a:t>
            </a:r>
            <a:r>
              <a:rPr lang="en-US" altLang="vi-VN" sz="1500" b="1" dirty="0" err="1">
                <a:solidFill>
                  <a:srgbClr val="FF0000"/>
                </a:solidFill>
                <a:latin typeface="Times New Roman" panose="02020603050405020304" pitchFamily="18" charset="0"/>
                <a:cs typeface="Times New Roman" panose="02020603050405020304" pitchFamily="18" charset="0"/>
              </a:rPr>
              <a:t>người</a:t>
            </a:r>
            <a:r>
              <a:rPr lang="en-US" altLang="vi-VN" sz="1500" b="1" dirty="0">
                <a:solidFill>
                  <a:srgbClr val="FF0000"/>
                </a:solidFill>
                <a:latin typeface="Times New Roman" panose="02020603050405020304" pitchFamily="18" charset="0"/>
                <a:cs typeface="Times New Roman" panose="02020603050405020304" pitchFamily="18" charset="0"/>
              </a:rPr>
              <a:t>?</a:t>
            </a:r>
          </a:p>
        </p:txBody>
      </p:sp>
      <p:pic>
        <p:nvPicPr>
          <p:cNvPr id="18436" name="Picture 5" descr="images119883_c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24138"/>
            <a:ext cx="22288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mid_2-asppg_Xv649279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05" y="706028"/>
            <a:ext cx="3807995" cy="191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8"/>
          <p:cNvSpPr txBox="1">
            <a:spLocks noChangeArrowheads="1"/>
          </p:cNvSpPr>
          <p:nvPr/>
        </p:nvSpPr>
        <p:spPr bwMode="auto">
          <a:xfrm>
            <a:off x="306805" y="2640807"/>
            <a:ext cx="8361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vi-VN" altLang="vi-VN" sz="1500" dirty="0">
                <a:solidFill>
                  <a:srgbClr val="000000"/>
                </a:solidFill>
                <a:latin typeface="VNI-Times" pitchFamily="2" charset="0"/>
              </a:rPr>
              <a:t>Đấu vật</a:t>
            </a:r>
            <a:endParaRPr lang="en-US" altLang="vi-VN" sz="1500" dirty="0">
              <a:solidFill>
                <a:srgbClr val="000000"/>
              </a:solidFill>
              <a:latin typeface="VNI-Times" pitchFamily="2" charset="0"/>
            </a:endParaRPr>
          </a:p>
        </p:txBody>
      </p:sp>
      <p:sp>
        <p:nvSpPr>
          <p:cNvPr id="18439" name="Text Box 9"/>
          <p:cNvSpPr txBox="1">
            <a:spLocks noChangeArrowheads="1"/>
          </p:cNvSpPr>
          <p:nvPr/>
        </p:nvSpPr>
        <p:spPr bwMode="auto">
          <a:xfrm>
            <a:off x="5791200" y="3340333"/>
            <a:ext cx="11970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sz="1500" b="1" dirty="0">
                <a:solidFill>
                  <a:srgbClr val="002060"/>
                </a:solidFill>
                <a:latin typeface="Times New Roman" panose="02020603050405020304" pitchFamily="18" charset="0"/>
                <a:cs typeface="Times New Roman" panose="02020603050405020304" pitchFamily="18" charset="0"/>
              </a:rPr>
              <a:t>ô</a:t>
            </a:r>
            <a:r>
              <a:rPr lang="en-US" sz="1500" b="1" kern="10" dirty="0">
                <a:ln w="19050">
                  <a:solidFill>
                    <a:srgbClr val="FF6600"/>
                  </a:solidFill>
                  <a:round/>
                  <a:headEnd/>
                  <a:tailEnd/>
                </a:ln>
                <a:gradFill rotWithShape="1">
                  <a:gsLst>
                    <a:gs pos="0">
                      <a:srgbClr val="0000FF"/>
                    </a:gs>
                    <a:gs pos="100000">
                      <a:srgbClr val="FF0000"/>
                    </a:gs>
                  </a:gsLst>
                  <a:lin ang="5400000" scaled="1"/>
                </a:gra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1500" b="1" kern="10" dirty="0" err="1">
                <a:ln w="19050">
                  <a:solidFill>
                    <a:srgbClr val="FF6600"/>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ăn</a:t>
            </a:r>
            <a:r>
              <a:rPr lang="en-US" sz="1500" b="1" kern="10" dirty="0">
                <a:ln w="19050">
                  <a:solidFill>
                    <a:srgbClr val="FF6600"/>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1500" b="1" kern="10" dirty="0" err="1">
                <a:ln w="19050">
                  <a:solidFill>
                    <a:srgbClr val="FF6600"/>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quan</a:t>
            </a:r>
            <a:endParaRPr lang="en-US" altLang="vi-VN" sz="1500" b="1" dirty="0">
              <a:solidFill>
                <a:srgbClr val="000000"/>
              </a:solidFill>
              <a:latin typeface="Times New Roman" panose="02020603050405020304" pitchFamily="18" charset="0"/>
              <a:cs typeface="Times New Roman" panose="02020603050405020304" pitchFamily="18" charset="0"/>
            </a:endParaRPr>
          </a:p>
        </p:txBody>
      </p:sp>
      <p:sp>
        <p:nvSpPr>
          <p:cNvPr id="18440" name="Text Box 11"/>
          <p:cNvSpPr txBox="1">
            <a:spLocks noChangeArrowheads="1"/>
          </p:cNvSpPr>
          <p:nvPr/>
        </p:nvSpPr>
        <p:spPr bwMode="auto">
          <a:xfrm>
            <a:off x="939940" y="3798094"/>
            <a:ext cx="16573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Đánh</a:t>
            </a:r>
            <a:r>
              <a:rPr lang="en-US" altLang="vi-VN" sz="1500" dirty="0">
                <a:solidFill>
                  <a:srgbClr val="000000"/>
                </a:solidFill>
                <a:latin typeface="Times New Roman" panose="02020603050405020304" pitchFamily="18" charset="0"/>
                <a:cs typeface="Times New Roman" panose="02020603050405020304" pitchFamily="18" charset="0"/>
              </a:rPr>
              <a:t> c</a:t>
            </a:r>
            <a:r>
              <a:rPr lang="vi-VN" altLang="vi-VN" sz="1500" dirty="0">
                <a:solidFill>
                  <a:srgbClr val="000000"/>
                </a:solidFill>
                <a:latin typeface="Times New Roman" panose="02020603050405020304" pitchFamily="18" charset="0"/>
                <a:cs typeface="Times New Roman" panose="02020603050405020304" pitchFamily="18" charset="0"/>
              </a:rPr>
              <a:t>huyền </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pic>
        <p:nvPicPr>
          <p:cNvPr id="18442" name="Picture 14" descr="keo 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195762"/>
            <a:ext cx="3219450" cy="22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15"/>
          <p:cNvSpPr txBox="1">
            <a:spLocks noChangeArrowheads="1"/>
          </p:cNvSpPr>
          <p:nvPr/>
        </p:nvSpPr>
        <p:spPr bwMode="auto">
          <a:xfrm>
            <a:off x="1143000" y="6414307"/>
            <a:ext cx="857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1500" dirty="0" err="1">
                <a:solidFill>
                  <a:srgbClr val="000000"/>
                </a:solidFill>
                <a:latin typeface="Times New Roman" panose="02020603050405020304" pitchFamily="18" charset="0"/>
                <a:cs typeface="Times New Roman" panose="02020603050405020304" pitchFamily="18" charset="0"/>
              </a:rPr>
              <a:t>Kéo</a:t>
            </a:r>
            <a:r>
              <a:rPr lang="en-US" altLang="vi-VN" sz="1500" dirty="0">
                <a:solidFill>
                  <a:srgbClr val="000000"/>
                </a:solidFill>
                <a:latin typeface="Times New Roman" panose="02020603050405020304" pitchFamily="18" charset="0"/>
                <a:cs typeface="Times New Roman" panose="02020603050405020304" pitchFamily="18" charset="0"/>
              </a:rPr>
              <a:t> co</a:t>
            </a:r>
          </a:p>
        </p:txBody>
      </p:sp>
      <p:pic>
        <p:nvPicPr>
          <p:cNvPr id="18444" name="Picture 16" descr="Rong_ran_len_may-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5607" y="3187937"/>
            <a:ext cx="1996021" cy="235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8" descr="u2_bitm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476" y="3691801"/>
            <a:ext cx="2947204" cy="268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 Box 19"/>
          <p:cNvSpPr txBox="1">
            <a:spLocks noChangeArrowheads="1"/>
          </p:cNvSpPr>
          <p:nvPr/>
        </p:nvSpPr>
        <p:spPr bwMode="auto">
          <a:xfrm>
            <a:off x="7085267" y="5548451"/>
            <a:ext cx="16573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1500" dirty="0" err="1">
                <a:solidFill>
                  <a:srgbClr val="000000"/>
                </a:solidFill>
                <a:latin typeface="Times New Roman" panose="02020603050405020304" pitchFamily="18" charset="0"/>
                <a:cs typeface="Times New Roman" panose="02020603050405020304" pitchFamily="18" charset="0"/>
              </a:rPr>
              <a:t>Rồng</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rắn</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lên</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mây</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sp>
        <p:nvSpPr>
          <p:cNvPr id="18447" name="Text Box 20"/>
          <p:cNvSpPr txBox="1">
            <a:spLocks noChangeArrowheads="1"/>
          </p:cNvSpPr>
          <p:nvPr/>
        </p:nvSpPr>
        <p:spPr bwMode="auto">
          <a:xfrm>
            <a:off x="4321773" y="6412129"/>
            <a:ext cx="1371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1500" dirty="0" err="1">
                <a:solidFill>
                  <a:srgbClr val="000000"/>
                </a:solidFill>
                <a:latin typeface="Times New Roman" panose="02020603050405020304" pitchFamily="18" charset="0"/>
                <a:cs typeface="Times New Roman" panose="02020603050405020304" pitchFamily="18" charset="0"/>
              </a:rPr>
              <a:t>Bịt</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mắt</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bắt</a:t>
            </a:r>
            <a:r>
              <a:rPr lang="en-US" altLang="vi-VN" sz="1500" dirty="0">
                <a:solidFill>
                  <a:srgbClr val="000000"/>
                </a:solidFill>
                <a:latin typeface="Times New Roman" panose="02020603050405020304" pitchFamily="18" charset="0"/>
                <a:cs typeface="Times New Roman" panose="02020603050405020304" pitchFamily="18" charset="0"/>
              </a:rPr>
              <a:t> </a:t>
            </a:r>
            <a:r>
              <a:rPr lang="en-US" altLang="vi-VN" sz="1500" dirty="0" err="1">
                <a:solidFill>
                  <a:srgbClr val="000000"/>
                </a:solidFill>
                <a:latin typeface="Times New Roman" panose="02020603050405020304" pitchFamily="18" charset="0"/>
                <a:cs typeface="Times New Roman" panose="02020603050405020304" pitchFamily="18" charset="0"/>
              </a:rPr>
              <a:t>dê</a:t>
            </a:r>
            <a:endParaRPr lang="en-US" altLang="vi-VN" sz="15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4585477" y="996425"/>
            <a:ext cx="4411952" cy="2280173"/>
          </a:xfrm>
          <a:prstGeom prst="rect">
            <a:avLst/>
          </a:prstGeom>
        </p:spPr>
      </p:pic>
    </p:spTree>
    <p:extLst>
      <p:ext uri="{BB962C8B-B14F-4D97-AF65-F5344CB8AC3E}">
        <p14:creationId xmlns:p14="http://schemas.microsoft.com/office/powerpoint/2010/main" val="1324387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strVal val="#ppt_w*0.70"/>
                                          </p:val>
                                        </p:tav>
                                        <p:tav tm="100000">
                                          <p:val>
                                            <p:strVal val="#ppt_w"/>
                                          </p:val>
                                        </p:tav>
                                      </p:tavLst>
                                    </p:anim>
                                    <p:anim calcmode="lin" valueType="num">
                                      <p:cBhvr>
                                        <p:cTn id="8" dur="1000" fill="hold"/>
                                        <p:tgtEl>
                                          <p:spTgt spid="19459"/>
                                        </p:tgtEl>
                                        <p:attrNameLst>
                                          <p:attrName>ppt_h</p:attrName>
                                        </p:attrNameLst>
                                      </p:cBhvr>
                                      <p:tavLst>
                                        <p:tav tm="0">
                                          <p:val>
                                            <p:strVal val="#ppt_h"/>
                                          </p:val>
                                        </p:tav>
                                        <p:tav tm="100000">
                                          <p:val>
                                            <p:strVal val="#ppt_h"/>
                                          </p:val>
                                        </p:tav>
                                      </p:tavLst>
                                    </p:anim>
                                    <p:animEffect transition="in" filter="fade">
                                      <p:cBhvr>
                                        <p:cTn id="9" dur="1000"/>
                                        <p:tgtEl>
                                          <p:spTgt spid="1945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438"/>
                                        </p:tgtEl>
                                        <p:attrNameLst>
                                          <p:attrName>style.visibility</p:attrName>
                                        </p:attrNameLst>
                                      </p:cBhvr>
                                      <p:to>
                                        <p:strVal val="visible"/>
                                      </p:to>
                                    </p:set>
                                    <p:animEffect transition="in" filter="barn(inVertical)">
                                      <p:cBhvr>
                                        <p:cTn id="14" dur="500"/>
                                        <p:tgtEl>
                                          <p:spTgt spid="184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439">
                                            <p:txEl>
                                              <p:pRg st="0" end="0"/>
                                            </p:txEl>
                                          </p:spTgt>
                                        </p:tgtEl>
                                        <p:attrNameLst>
                                          <p:attrName>style.visibility</p:attrName>
                                        </p:attrNameLst>
                                      </p:cBhvr>
                                      <p:to>
                                        <p:strVal val="visible"/>
                                      </p:to>
                                    </p:set>
                                    <p:animEffect transition="in" filter="barn(inVertical)">
                                      <p:cBhvr>
                                        <p:cTn id="19" dur="500"/>
                                        <p:tgtEl>
                                          <p:spTgt spid="1843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440">
                                            <p:txEl>
                                              <p:pRg st="0" end="0"/>
                                            </p:txEl>
                                          </p:spTgt>
                                        </p:tgtEl>
                                        <p:attrNameLst>
                                          <p:attrName>style.visibility</p:attrName>
                                        </p:attrNameLst>
                                      </p:cBhvr>
                                      <p:to>
                                        <p:strVal val="visible"/>
                                      </p:to>
                                    </p:set>
                                    <p:animEffect transition="in" filter="barn(inVertical)">
                                      <p:cBhvr>
                                        <p:cTn id="24" dur="500"/>
                                        <p:tgtEl>
                                          <p:spTgt spid="1844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443">
                                            <p:txEl>
                                              <p:pRg st="0" end="0"/>
                                            </p:txEl>
                                          </p:spTgt>
                                        </p:tgtEl>
                                        <p:attrNameLst>
                                          <p:attrName>style.visibility</p:attrName>
                                        </p:attrNameLst>
                                      </p:cBhvr>
                                      <p:to>
                                        <p:strVal val="visible"/>
                                      </p:to>
                                    </p:set>
                                    <p:animEffect transition="in" filter="barn(inVertical)">
                                      <p:cBhvr>
                                        <p:cTn id="29" dur="500"/>
                                        <p:tgtEl>
                                          <p:spTgt spid="1844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447">
                                            <p:txEl>
                                              <p:pRg st="0" end="0"/>
                                            </p:txEl>
                                          </p:spTgt>
                                        </p:tgtEl>
                                        <p:attrNameLst>
                                          <p:attrName>style.visibility</p:attrName>
                                        </p:attrNameLst>
                                      </p:cBhvr>
                                      <p:to>
                                        <p:strVal val="visible"/>
                                      </p:to>
                                    </p:set>
                                    <p:animEffect transition="in" filter="barn(inVertical)">
                                      <p:cBhvr>
                                        <p:cTn id="34" dur="500"/>
                                        <p:tgtEl>
                                          <p:spTgt spid="1844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446">
                                            <p:txEl>
                                              <p:pRg st="0" end="0"/>
                                            </p:txEl>
                                          </p:spTgt>
                                        </p:tgtEl>
                                        <p:attrNameLst>
                                          <p:attrName>style.visibility</p:attrName>
                                        </p:attrNameLst>
                                      </p:cBhvr>
                                      <p:to>
                                        <p:strVal val="visible"/>
                                      </p:to>
                                    </p:set>
                                    <p:animEffect transition="in" filter="barn(inVertical)">
                                      <p:cBhvr>
                                        <p:cTn id="39" dur="500"/>
                                        <p:tgtEl>
                                          <p:spTgt spid="184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84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9962" y="2796687"/>
            <a:ext cx="5015756" cy="369332"/>
          </a:xfrm>
          <a:prstGeom prst="rect">
            <a:avLst/>
          </a:prstGeom>
        </p:spPr>
        <p:txBody>
          <a:bodyPr wrap="square">
            <a:spAutoFit/>
          </a:bodyPr>
          <a:lstStyle/>
          <a:p>
            <a:pPr defTabSz="685800">
              <a:defRPr/>
            </a:pPr>
            <a:r>
              <a:rPr lang="en-US" b="1" dirty="0" err="1">
                <a:solidFill>
                  <a:srgbClr val="70AD47">
                    <a:lumMod val="50000"/>
                  </a:srgbClr>
                </a:solidFill>
                <a:latin typeface="Times New Roman" pitchFamily="18" charset="0"/>
                <a:cs typeface="Times New Roman" pitchFamily="18" charset="0"/>
              </a:rPr>
              <a:t>Dễ</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dàng</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hoà</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nhập</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vào</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cộng</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đồng</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dân</a:t>
            </a:r>
            <a:r>
              <a:rPr lang="en-US" b="1" dirty="0">
                <a:solidFill>
                  <a:srgbClr val="70AD47">
                    <a:lumMod val="50000"/>
                  </a:srgbClr>
                </a:solidFill>
                <a:latin typeface="Times New Roman" pitchFamily="18" charset="0"/>
                <a:cs typeface="Times New Roman" pitchFamily="18" charset="0"/>
              </a:rPr>
              <a:t> </a:t>
            </a:r>
            <a:r>
              <a:rPr lang="en-US" b="1" dirty="0" err="1">
                <a:solidFill>
                  <a:srgbClr val="70AD47">
                    <a:lumMod val="50000"/>
                  </a:srgbClr>
                </a:solidFill>
                <a:latin typeface="Times New Roman" pitchFamily="18" charset="0"/>
                <a:cs typeface="Times New Roman" pitchFamily="18" charset="0"/>
              </a:rPr>
              <a:t>tộc</a:t>
            </a:r>
            <a:endParaRPr lang="en-US" b="1" dirty="0">
              <a:solidFill>
                <a:srgbClr val="70AD47">
                  <a:lumMod val="50000"/>
                </a:srgbClr>
              </a:solidFill>
              <a:latin typeface="Times New Roman" pitchFamily="18" charset="0"/>
              <a:cs typeface="Times New Roman" pitchFamily="18" charset="0"/>
            </a:endParaRPr>
          </a:p>
        </p:txBody>
      </p:sp>
      <p:pic>
        <p:nvPicPr>
          <p:cNvPr id="4098" name="Picture 2" descr="Káº¿t quáº£ hÃ¬nh áº£nh cho há»c sinh  thÃ¢n thiá»n"/>
          <p:cNvPicPr>
            <a:picLocks noChangeAspect="1" noChangeArrowheads="1"/>
          </p:cNvPicPr>
          <p:nvPr/>
        </p:nvPicPr>
        <p:blipFill>
          <a:blip r:embed="rId3"/>
          <a:srcRect/>
          <a:stretch>
            <a:fillRect/>
          </a:stretch>
        </p:blipFill>
        <p:spPr bwMode="auto">
          <a:xfrm>
            <a:off x="2884832" y="982790"/>
            <a:ext cx="2510169" cy="1885417"/>
          </a:xfrm>
          <a:prstGeom prst="rect">
            <a:avLst/>
          </a:prstGeom>
          <a:noFill/>
        </p:spPr>
      </p:pic>
      <p:pic>
        <p:nvPicPr>
          <p:cNvPr id="4100" name="Picture 4" descr="Káº¿t quáº£ hÃ¬nh áº£nh cho há»c sinh tham gia lá» há»i truyá»n thá»ng"/>
          <p:cNvPicPr>
            <a:picLocks noChangeAspect="1" noChangeArrowheads="1"/>
          </p:cNvPicPr>
          <p:nvPr/>
        </p:nvPicPr>
        <p:blipFill>
          <a:blip r:embed="rId4"/>
          <a:srcRect/>
          <a:stretch>
            <a:fillRect/>
          </a:stretch>
        </p:blipFill>
        <p:spPr bwMode="auto">
          <a:xfrm>
            <a:off x="80509" y="982789"/>
            <a:ext cx="2829663" cy="1885417"/>
          </a:xfrm>
          <a:prstGeom prst="rect">
            <a:avLst/>
          </a:prstGeom>
          <a:noFill/>
        </p:spPr>
      </p:pic>
      <p:pic>
        <p:nvPicPr>
          <p:cNvPr id="2" name="Picture 1"/>
          <p:cNvPicPr>
            <a:picLocks noChangeAspect="1"/>
          </p:cNvPicPr>
          <p:nvPr/>
        </p:nvPicPr>
        <p:blipFill>
          <a:blip r:embed="rId5"/>
          <a:stretch>
            <a:fillRect/>
          </a:stretch>
        </p:blipFill>
        <p:spPr>
          <a:xfrm>
            <a:off x="80509" y="3563929"/>
            <a:ext cx="2854015" cy="1767492"/>
          </a:xfrm>
          <a:prstGeom prst="rect">
            <a:avLst/>
          </a:prstGeom>
        </p:spPr>
      </p:pic>
      <p:pic>
        <p:nvPicPr>
          <p:cNvPr id="7" name="Picture 4" descr="Káº¿t quáº£ hÃ¬nh áº£nh cho ná»¯ sinh Ã¡o dÃ i"/>
          <p:cNvPicPr>
            <a:picLocks noChangeAspect="1" noChangeArrowheads="1"/>
          </p:cNvPicPr>
          <p:nvPr/>
        </p:nvPicPr>
        <p:blipFill>
          <a:blip r:embed="rId6"/>
          <a:srcRect/>
          <a:stretch>
            <a:fillRect/>
          </a:stretch>
        </p:blipFill>
        <p:spPr bwMode="auto">
          <a:xfrm>
            <a:off x="2966789" y="3335681"/>
            <a:ext cx="1618793" cy="2429708"/>
          </a:xfrm>
          <a:prstGeom prst="rect">
            <a:avLst/>
          </a:prstGeom>
          <a:noFill/>
        </p:spPr>
      </p:pic>
      <p:sp>
        <p:nvSpPr>
          <p:cNvPr id="10" name="Rectangle 9"/>
          <p:cNvSpPr/>
          <p:nvPr/>
        </p:nvSpPr>
        <p:spPr>
          <a:xfrm>
            <a:off x="146353" y="5462648"/>
            <a:ext cx="2722326" cy="415498"/>
          </a:xfrm>
          <a:prstGeom prst="rect">
            <a:avLst/>
          </a:prstGeom>
        </p:spPr>
        <p:txBody>
          <a:bodyPr wrap="square">
            <a:spAutoFit/>
          </a:bodyPr>
          <a:lstStyle/>
          <a:p>
            <a:r>
              <a:rPr lang="en-US" sz="2100" b="1" dirty="0" err="1">
                <a:latin typeface="Times New Roman" pitchFamily="18" charset="0"/>
                <a:cs typeface="Times New Roman" pitchFamily="18" charset="0"/>
              </a:rPr>
              <a:t>Phát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triển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nhân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cách</a:t>
            </a:r>
            <a:endParaRPr lang="en-US" sz="2100" b="1" dirty="0">
              <a:latin typeface="Times New Roman" pitchFamily="18" charset="0"/>
              <a:cs typeface="Times New Roman" pitchFamily="18" charset="0"/>
            </a:endParaRPr>
          </a:p>
        </p:txBody>
      </p:sp>
      <p:pic>
        <p:nvPicPr>
          <p:cNvPr id="11" name="Picture 2" descr="Káº¿t quáº£ hÃ¬nh áº£nh cho chÆ¡i nháº£y dÃ¢y"/>
          <p:cNvPicPr>
            <a:picLocks noChangeAspect="1" noChangeArrowheads="1"/>
          </p:cNvPicPr>
          <p:nvPr/>
        </p:nvPicPr>
        <p:blipFill>
          <a:blip r:embed="rId7"/>
          <a:srcRect/>
          <a:stretch>
            <a:fillRect/>
          </a:stretch>
        </p:blipFill>
        <p:spPr bwMode="auto">
          <a:xfrm>
            <a:off x="6021703" y="948498"/>
            <a:ext cx="3031970" cy="2021313"/>
          </a:xfrm>
          <a:prstGeom prst="rect">
            <a:avLst/>
          </a:prstGeom>
          <a:noFill/>
        </p:spPr>
      </p:pic>
      <p:pic>
        <p:nvPicPr>
          <p:cNvPr id="12" name="Picture 4" descr="HÃ¬nh áº£nh cÃ³ liÃªn quan"/>
          <p:cNvPicPr>
            <a:picLocks noChangeAspect="1" noChangeArrowheads="1"/>
          </p:cNvPicPr>
          <p:nvPr/>
        </p:nvPicPr>
        <p:blipFill>
          <a:blip r:embed="rId8"/>
          <a:srcRect/>
          <a:stretch>
            <a:fillRect/>
          </a:stretch>
        </p:blipFill>
        <p:spPr bwMode="auto">
          <a:xfrm>
            <a:off x="6646879" y="3626207"/>
            <a:ext cx="2245304" cy="2231649"/>
          </a:xfrm>
          <a:prstGeom prst="rect">
            <a:avLst/>
          </a:prstGeom>
          <a:noFill/>
        </p:spPr>
      </p:pic>
      <p:sp>
        <p:nvSpPr>
          <p:cNvPr id="13" name="Rectangle 12"/>
          <p:cNvSpPr/>
          <p:nvPr/>
        </p:nvSpPr>
        <p:spPr>
          <a:xfrm>
            <a:off x="6474682" y="2956516"/>
            <a:ext cx="2417501" cy="646331"/>
          </a:xfrm>
          <a:prstGeom prst="rect">
            <a:avLst/>
          </a:prstGeom>
        </p:spPr>
        <p:txBody>
          <a:bodyPr wrap="square">
            <a:spAutoFit/>
          </a:bodyPr>
          <a:lstStyle/>
          <a:p>
            <a:r>
              <a:rPr lang="en-US" b="1" dirty="0" err="1">
                <a:latin typeface="Times New Roman" pitchFamily="18" charset="0"/>
                <a:cs typeface="Times New Roman" pitchFamily="18" charset="0"/>
              </a:rPr>
              <a:t>Phát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triển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khoẻ</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thần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530221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9421" y="2501519"/>
            <a:ext cx="3270182" cy="646331"/>
          </a:xfrm>
          <a:prstGeom prst="rect">
            <a:avLst/>
          </a:prstGeom>
        </p:spPr>
        <p:txBody>
          <a:bodyPr wrap="square">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endParaRPr lang="en-US" dirty="0">
              <a:latin typeface="Times New Roman" pitchFamily="18" charset="0"/>
              <a:cs typeface="Times New Roman" pitchFamily="18" charset="0"/>
            </a:endParaRPr>
          </a:p>
        </p:txBody>
      </p:sp>
      <p:pic>
        <p:nvPicPr>
          <p:cNvPr id="3074" name="Picture 2" descr="Káº¿t quáº£ hÃ¬nh áº£nh cho xÃ¢y dá»±ng vÃ  báº£o vá» chá»§ quyá»n lÃ£nh thá» biÃªn giá»i quá»c g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2" y="995353"/>
            <a:ext cx="2114304" cy="14705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áº¿t quáº£ hÃ¬nh áº£nh cho xÃ¢y dá»±ng tá» qu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984" y="1027872"/>
            <a:ext cx="2248808" cy="1470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áº¿t quáº£ hÃ¬nh áº£nh cho giao lÆ°u vÄn hÃ³a viá»t nháº­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342598"/>
            <a:ext cx="2235101" cy="1907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áº¿t quáº£ hÃ¬nh áº£nh cho giao lÆ°u vÄn hÃ³a ase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0493" y="3342598"/>
            <a:ext cx="2411139" cy="19070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797" y="5467525"/>
            <a:ext cx="4065430" cy="369332"/>
          </a:xfrm>
          <a:prstGeom prst="rect">
            <a:avLst/>
          </a:prstGeom>
        </p:spPr>
        <p:txBody>
          <a:bodyPr wrap="square">
            <a:spAutoFit/>
          </a:bodyPr>
          <a:lstStyle/>
          <a:p>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tế</a:t>
            </a:r>
            <a:endParaRPr lang="en-US" dirty="0">
              <a:latin typeface="Times New Roman" pitchFamily="18" charset="0"/>
              <a:cs typeface="Times New Roman" pitchFamily="18" charset="0"/>
            </a:endParaRPr>
          </a:p>
        </p:txBody>
      </p:sp>
      <p:pic>
        <p:nvPicPr>
          <p:cNvPr id="11" name="Picture 2" descr="Káº¿t quáº£ hÃ¬nh áº£nh cho du lá»ch truyá»n thá»ng viá»t nam"/>
          <p:cNvPicPr>
            <a:picLocks noChangeAspect="1" noChangeArrowheads="1"/>
          </p:cNvPicPr>
          <p:nvPr/>
        </p:nvPicPr>
        <p:blipFill>
          <a:blip r:embed="rId7"/>
          <a:srcRect/>
          <a:stretch>
            <a:fillRect/>
          </a:stretch>
        </p:blipFill>
        <p:spPr bwMode="auto">
          <a:xfrm>
            <a:off x="6563335" y="1075487"/>
            <a:ext cx="2417114" cy="1564532"/>
          </a:xfrm>
          <a:prstGeom prst="rect">
            <a:avLst/>
          </a:prstGeom>
          <a:noFill/>
        </p:spPr>
      </p:pic>
      <p:sp>
        <p:nvSpPr>
          <p:cNvPr id="12" name="Rectangle 11"/>
          <p:cNvSpPr/>
          <p:nvPr/>
        </p:nvSpPr>
        <p:spPr>
          <a:xfrm>
            <a:off x="5647827" y="2640019"/>
            <a:ext cx="2954732" cy="369332"/>
          </a:xfrm>
          <a:prstGeom prst="rect">
            <a:avLst/>
          </a:prstGeom>
        </p:spPr>
        <p:txBody>
          <a:bodyPr wrap="square">
            <a:spAutoFit/>
          </a:bodyPr>
          <a:lstStyle/>
          <a:p>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hoá</a:t>
            </a:r>
            <a:endParaRPr lang="en-US" dirty="0">
              <a:latin typeface="Times New Roman" pitchFamily="18" charset="0"/>
              <a:cs typeface="Times New Roman" pitchFamily="18" charset="0"/>
            </a:endParaRPr>
          </a:p>
        </p:txBody>
      </p:sp>
      <p:pic>
        <p:nvPicPr>
          <p:cNvPr id="13" name="Picture 4" descr="Káº¿t quáº£ hÃ¬nh áº£nh cho ngÆ°á»i viá»t nam ÄoÃ n káº¿t"/>
          <p:cNvPicPr>
            <a:picLocks noChangeAspect="1" noChangeArrowheads="1"/>
          </p:cNvPicPr>
          <p:nvPr/>
        </p:nvPicPr>
        <p:blipFill>
          <a:blip r:embed="rId8"/>
          <a:srcRect/>
          <a:stretch>
            <a:fillRect/>
          </a:stretch>
        </p:blipFill>
        <p:spPr bwMode="auto">
          <a:xfrm>
            <a:off x="4790111" y="3384897"/>
            <a:ext cx="1773224" cy="1822498"/>
          </a:xfrm>
          <a:prstGeom prst="rect">
            <a:avLst/>
          </a:prstGeom>
          <a:noFill/>
        </p:spPr>
      </p:pic>
      <p:pic>
        <p:nvPicPr>
          <p:cNvPr id="14" name="Picture 6" descr="Káº¿t quáº£ hÃ¬nh áº£nh cho ngÆ°á»i viá»t nam ÄoÃ n káº¿t"/>
          <p:cNvPicPr>
            <a:picLocks noChangeAspect="1" noChangeArrowheads="1"/>
          </p:cNvPicPr>
          <p:nvPr/>
        </p:nvPicPr>
        <p:blipFill>
          <a:blip r:embed="rId9"/>
          <a:srcRect/>
          <a:stretch>
            <a:fillRect/>
          </a:stretch>
        </p:blipFill>
        <p:spPr bwMode="auto">
          <a:xfrm>
            <a:off x="6563335" y="3384896"/>
            <a:ext cx="2217147" cy="1810577"/>
          </a:xfrm>
          <a:prstGeom prst="rect">
            <a:avLst/>
          </a:prstGeom>
          <a:noFill/>
        </p:spPr>
      </p:pic>
      <p:sp>
        <p:nvSpPr>
          <p:cNvPr id="15" name="Rectangle 14"/>
          <p:cNvSpPr/>
          <p:nvPr/>
        </p:nvSpPr>
        <p:spPr>
          <a:xfrm>
            <a:off x="5815407" y="5427746"/>
            <a:ext cx="3093554" cy="369332"/>
          </a:xfrm>
          <a:prstGeom prst="rect">
            <a:avLst/>
          </a:prstGeom>
        </p:spPr>
        <p:txBody>
          <a:bodyPr wrap="square">
            <a:spAutoFit/>
          </a:bodyPr>
          <a:lstStyle/>
          <a:p>
            <a:r>
              <a:rPr lang="en-US" dirty="0" err="1">
                <a:solidFill>
                  <a:schemeClr val="accent6">
                    <a:lumMod val="50000"/>
                  </a:schemeClr>
                </a:solidFill>
                <a:latin typeface="Times New Roman" pitchFamily="18" charset="0"/>
                <a:cs typeface="Times New Roman" pitchFamily="18" charset="0"/>
              </a:rPr>
              <a:t>Tạo</a:t>
            </a:r>
            <a:r>
              <a:rPr lang="en-US" dirty="0">
                <a:solidFill>
                  <a:schemeClr val="accent6">
                    <a:lumMod val="50000"/>
                  </a:schemeClr>
                </a:solidFill>
                <a:latin typeface="Times New Roman" pitchFamily="18" charset="0"/>
                <a:cs typeface="Times New Roman" pitchFamily="18" charset="0"/>
              </a:rPr>
              <a:t> </a:t>
            </a:r>
            <a:r>
              <a:rPr lang="en-US" dirty="0" err="1">
                <a:solidFill>
                  <a:schemeClr val="accent6">
                    <a:lumMod val="50000"/>
                  </a:schemeClr>
                </a:solidFill>
                <a:latin typeface="Times New Roman" pitchFamily="18" charset="0"/>
                <a:cs typeface="Times New Roman" pitchFamily="18" charset="0"/>
              </a:rPr>
              <a:t>nên</a:t>
            </a:r>
            <a:r>
              <a:rPr lang="en-US" dirty="0">
                <a:solidFill>
                  <a:schemeClr val="accent6">
                    <a:lumMod val="50000"/>
                  </a:schemeClr>
                </a:solidFill>
                <a:latin typeface="Times New Roman" pitchFamily="18" charset="0"/>
                <a:cs typeface="Times New Roman" pitchFamily="18" charset="0"/>
              </a:rPr>
              <a:t> </a:t>
            </a:r>
            <a:r>
              <a:rPr lang="en-US" dirty="0" err="1">
                <a:solidFill>
                  <a:schemeClr val="accent6">
                    <a:lumMod val="50000"/>
                  </a:schemeClr>
                </a:solidFill>
                <a:latin typeface="Times New Roman" pitchFamily="18" charset="0"/>
                <a:cs typeface="Times New Roman" pitchFamily="18" charset="0"/>
              </a:rPr>
              <a:t>liên</a:t>
            </a:r>
            <a:r>
              <a:rPr lang="en-US" dirty="0">
                <a:solidFill>
                  <a:schemeClr val="accent6">
                    <a:lumMod val="50000"/>
                  </a:schemeClr>
                </a:solidFill>
                <a:latin typeface="Times New Roman" pitchFamily="18" charset="0"/>
                <a:cs typeface="Times New Roman" pitchFamily="18" charset="0"/>
              </a:rPr>
              <a:t> </a:t>
            </a:r>
            <a:r>
              <a:rPr lang="en-US" dirty="0" err="1">
                <a:solidFill>
                  <a:schemeClr val="accent6">
                    <a:lumMod val="50000"/>
                  </a:schemeClr>
                </a:solidFill>
                <a:latin typeface="Times New Roman" pitchFamily="18" charset="0"/>
                <a:cs typeface="Times New Roman" pitchFamily="18" charset="0"/>
              </a:rPr>
              <a:t>kết</a:t>
            </a:r>
            <a:r>
              <a:rPr lang="en-US" dirty="0">
                <a:solidFill>
                  <a:schemeClr val="accent6">
                    <a:lumMod val="50000"/>
                  </a:schemeClr>
                </a:solidFill>
                <a:latin typeface="Times New Roman" pitchFamily="18" charset="0"/>
                <a:cs typeface="Times New Roman" pitchFamily="18" charset="0"/>
              </a:rPr>
              <a:t> </a:t>
            </a:r>
            <a:r>
              <a:rPr lang="en-US" dirty="0" err="1">
                <a:solidFill>
                  <a:schemeClr val="accent6">
                    <a:lumMod val="50000"/>
                  </a:schemeClr>
                </a:solidFill>
                <a:latin typeface="Times New Roman" pitchFamily="18" charset="0"/>
                <a:cs typeface="Times New Roman" pitchFamily="18" charset="0"/>
              </a:rPr>
              <a:t>cộng</a:t>
            </a:r>
            <a:r>
              <a:rPr lang="en-US" dirty="0">
                <a:solidFill>
                  <a:schemeClr val="accent6">
                    <a:lumMod val="50000"/>
                  </a:schemeClr>
                </a:solidFill>
                <a:latin typeface="Times New Roman" pitchFamily="18" charset="0"/>
                <a:cs typeface="Times New Roman" pitchFamily="18" charset="0"/>
              </a:rPr>
              <a:t> </a:t>
            </a:r>
            <a:r>
              <a:rPr lang="en-US" dirty="0" err="1">
                <a:solidFill>
                  <a:schemeClr val="accent6">
                    <a:lumMod val="50000"/>
                  </a:schemeClr>
                </a:solidFill>
                <a:latin typeface="Times New Roman" pitchFamily="18" charset="0"/>
                <a:cs typeface="Times New Roman" pitchFamily="18" charset="0"/>
              </a:rPr>
              <a:t>đồn</a:t>
            </a:r>
            <a:r>
              <a:rPr lang="en-US" dirty="0" err="1">
                <a:latin typeface="Times New Roman" pitchFamily="18" charset="0"/>
                <a:cs typeface="Times New Roman" pitchFamily="18" charset="0"/>
              </a:rPr>
              <a:t>g</a:t>
            </a:r>
            <a:endParaRPr lang="en-US" dirty="0">
              <a:latin typeface="Times New Roman" pitchFamily="18" charset="0"/>
              <a:cs typeface="Times New Roman" pitchFamily="18" charset="0"/>
            </a:endParaRPr>
          </a:p>
        </p:txBody>
      </p:sp>
      <p:pic>
        <p:nvPicPr>
          <p:cNvPr id="16" name="Picture 2" descr="HÃ¬nh áº£nh cÃ³ liÃ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7754" y="1180405"/>
            <a:ext cx="2025581" cy="144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449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randombar(horizont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heel(1)">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1280469" y="1104985"/>
            <a:ext cx="6795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err="1">
                <a:solidFill>
                  <a:srgbClr val="FF3300"/>
                </a:solidFill>
                <a:latin typeface="Times New Roman" panose="02020603050405020304" pitchFamily="18" charset="0"/>
              </a:rPr>
              <a:t>Nêu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những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tập</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tục</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xấu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lạc</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hậu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mà</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em</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được</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biết</a:t>
            </a:r>
            <a:r>
              <a:rPr lang="en-US" altLang="en-US" sz="2400" b="1" dirty="0">
                <a:solidFill>
                  <a:srgbClr val="FF3300"/>
                </a:solidFill>
                <a:latin typeface="Times New Roman" panose="02020603050405020304" pitchFamily="18" charset="0"/>
              </a:rPr>
              <a:t>?</a:t>
            </a:r>
            <a:r>
              <a:rPr lang="en-US" altLang="en-US" sz="2400" b="1" dirty="0">
                <a:latin typeface="Times New Roman" panose="02020603050405020304" pitchFamily="18" charset="0"/>
              </a:rPr>
              <a:t> </a:t>
            </a:r>
          </a:p>
        </p:txBody>
      </p:sp>
      <p:sp>
        <p:nvSpPr>
          <p:cNvPr id="77829" name="Rectangle 5"/>
          <p:cNvSpPr>
            <a:spLocks noChangeArrowheads="1"/>
          </p:cNvSpPr>
          <p:nvPr/>
        </p:nvSpPr>
        <p:spPr bwMode="auto">
          <a:xfrm>
            <a:off x="1714500" y="1874550"/>
            <a:ext cx="44672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Xem</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bói</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Lên</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đồng</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Chơi</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số</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đề</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+Tang ma, </a:t>
            </a:r>
            <a:r>
              <a:rPr lang="en-US" altLang="en-US" sz="2100" dirty="0" err="1">
                <a:solidFill>
                  <a:srgbClr val="0000FF"/>
                </a:solidFill>
                <a:latin typeface="Times New Roman" panose="02020603050405020304" pitchFamily="18" charset="0"/>
              </a:rPr>
              <a:t>cưới</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hỏi</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linh</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đình</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Ăn</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mặc</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hở</a:t>
            </a:r>
            <a:r>
              <a:rPr lang="en-US" altLang="en-US" sz="2100" dirty="0">
                <a:solidFill>
                  <a:srgbClr val="0000FF"/>
                </a:solidFill>
                <a:latin typeface="Times New Roman" panose="02020603050405020304" pitchFamily="18" charset="0"/>
              </a:rPr>
              <a:t> hang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Trốn</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học</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bỏ</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học</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Vô</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lễ</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với</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thầy</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cô</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giáo</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100" dirty="0" err="1">
                <a:solidFill>
                  <a:srgbClr val="0000FF"/>
                </a:solidFill>
                <a:latin typeface="Times New Roman" panose="02020603050405020304" pitchFamily="18" charset="0"/>
              </a:rPr>
              <a:t>Trị</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bệnh</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bằng</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bùa</a:t>
            </a:r>
            <a:r>
              <a:rPr lang="en-US" altLang="en-US" sz="2100" dirty="0">
                <a:solidFill>
                  <a:srgbClr val="0000FF"/>
                </a:solidFill>
                <a:latin typeface="Times New Roman" panose="02020603050405020304" pitchFamily="18" charset="0"/>
              </a:rPr>
              <a:t>, </a:t>
            </a:r>
            <a:r>
              <a:rPr lang="en-US" altLang="en-US" sz="2100" dirty="0" err="1">
                <a:solidFill>
                  <a:srgbClr val="0000FF"/>
                </a:solidFill>
                <a:latin typeface="Times New Roman" panose="02020603050405020304" pitchFamily="18" charset="0"/>
              </a:rPr>
              <a:t>phép</a:t>
            </a:r>
            <a:r>
              <a:rPr lang="en-US" altLang="en-US" sz="2100" dirty="0">
                <a:solidFill>
                  <a:srgbClr val="0000FF"/>
                </a:solidFill>
                <a:latin typeface="Times New Roman" panose="02020603050405020304" pitchFamily="18" charset="0"/>
              </a:rPr>
              <a:t> .</a:t>
            </a:r>
          </a:p>
          <a:p>
            <a:pPr>
              <a:spcBef>
                <a:spcPct val="0"/>
              </a:spcBef>
              <a:buFontTx/>
              <a:buNone/>
            </a:pPr>
            <a:r>
              <a:rPr lang="en-US" altLang="en-US" sz="2100" dirty="0">
                <a:solidFill>
                  <a:srgbClr val="0000FF"/>
                </a:solidFill>
                <a:latin typeface="Times New Roman" panose="02020603050405020304" pitchFamily="18" charset="0"/>
              </a:rPr>
              <a:t>……………………………..</a:t>
            </a:r>
            <a:r>
              <a:rPr lang="en-US" altLang="en-US" sz="2400" dirty="0">
                <a:latin typeface="Times New Roman" panose="02020603050405020304" pitchFamily="18" charset="0"/>
              </a:rPr>
              <a:t> </a:t>
            </a:r>
          </a:p>
        </p:txBody>
      </p:sp>
    </p:spTree>
    <p:extLst>
      <p:ext uri="{BB962C8B-B14F-4D97-AF65-F5344CB8AC3E}">
        <p14:creationId xmlns:p14="http://schemas.microsoft.com/office/powerpoint/2010/main" val="2811685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blinds(horizontal)">
                                      <p:cBhvr>
                                        <p:cTn id="7" dur="5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opv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1257300"/>
            <a:ext cx="308371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4052013_tuckeovoHM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257300"/>
            <a:ext cx="3314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images856200_59_21_1332814836_87_0adamcuoimn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1" y="3657601"/>
            <a:ext cx="3083719" cy="20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p:cNvSpPr>
            <a:spLocks noChangeArrowheads="1"/>
          </p:cNvSpPr>
          <p:nvPr/>
        </p:nvSpPr>
        <p:spPr bwMode="auto">
          <a:xfrm>
            <a:off x="2114550" y="85725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dirty="0" err="1">
                <a:solidFill>
                  <a:srgbClr val="0000CC"/>
                </a:solidFill>
                <a:latin typeface="Times New Roman" panose="02020603050405020304" pitchFamily="18" charset="0"/>
              </a:rPr>
              <a:t>Một</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số</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truyền</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thống</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lạc</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hậu</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tiêu</a:t>
            </a:r>
            <a:r>
              <a:rPr lang="en-US" altLang="en-US" sz="2100" b="1" dirty="0">
                <a:solidFill>
                  <a:srgbClr val="0000CC"/>
                </a:solidFill>
                <a:latin typeface="Times New Roman" panose="02020603050405020304" pitchFamily="18" charset="0"/>
              </a:rPr>
              <a:t> </a:t>
            </a:r>
            <a:r>
              <a:rPr lang="en-US" altLang="en-US" sz="2100" b="1" dirty="0" err="1">
                <a:solidFill>
                  <a:srgbClr val="0000CC"/>
                </a:solidFill>
                <a:latin typeface="Times New Roman" panose="02020603050405020304" pitchFamily="18" charset="0"/>
              </a:rPr>
              <a:t>cực</a:t>
            </a:r>
            <a:endParaRPr lang="en-US" altLang="en-US" sz="2100" b="1" dirty="0">
              <a:solidFill>
                <a:srgbClr val="0000CC"/>
              </a:solidFill>
              <a:latin typeface="Times New Roman" panose="02020603050405020304" pitchFamily="18" charset="0"/>
            </a:endParaRPr>
          </a:p>
        </p:txBody>
      </p:sp>
      <p:sp>
        <p:nvSpPr>
          <p:cNvPr id="28678" name="Rectangle 6"/>
          <p:cNvSpPr>
            <a:spLocks noChangeArrowheads="1"/>
          </p:cNvSpPr>
          <p:nvPr/>
        </p:nvSpPr>
        <p:spPr bwMode="auto">
          <a:xfrm>
            <a:off x="3200400" y="3314700"/>
            <a:ext cx="2628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350" b="1">
                <a:latin typeface="Times New Roman" panose="02020603050405020304" pitchFamily="18" charset="0"/>
              </a:rPr>
              <a:t>Tục cướp vợ của người H’Mông</a:t>
            </a:r>
          </a:p>
        </p:txBody>
      </p:sp>
      <p:sp>
        <p:nvSpPr>
          <p:cNvPr id="28679" name="Rectangle 7"/>
          <p:cNvSpPr>
            <a:spLocks noChangeArrowheads="1"/>
          </p:cNvSpPr>
          <p:nvPr/>
        </p:nvSpPr>
        <p:spPr bwMode="auto">
          <a:xfrm>
            <a:off x="1143000" y="5715000"/>
            <a:ext cx="3314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350" b="1">
                <a:latin typeface="Times New Roman" panose="02020603050405020304" pitchFamily="18" charset="0"/>
              </a:rPr>
              <a:t>Tục nối dây người Ê-Đê ở Tây Nguyên</a:t>
            </a:r>
          </a:p>
        </p:txBody>
      </p:sp>
      <p:pic>
        <p:nvPicPr>
          <p:cNvPr id="28680" name="Picture 8" descr="boi1-770139-1369378671_500x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020" y="3657601"/>
            <a:ext cx="3545681" cy="20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ChangeArrowheads="1"/>
          </p:cNvSpPr>
          <p:nvPr/>
        </p:nvSpPr>
        <p:spPr bwMode="auto">
          <a:xfrm>
            <a:off x="4914900" y="5657850"/>
            <a:ext cx="2057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350" b="1">
                <a:latin typeface="Times New Roman" panose="02020603050405020304" pitchFamily="18" charset="0"/>
              </a:rPr>
              <a:t>Xem bói</a:t>
            </a:r>
          </a:p>
        </p:txBody>
      </p:sp>
    </p:spTree>
    <p:extLst>
      <p:ext uri="{BB962C8B-B14F-4D97-AF65-F5344CB8AC3E}">
        <p14:creationId xmlns:p14="http://schemas.microsoft.com/office/powerpoint/2010/main" val="2173800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07545" y="1073818"/>
          <a:ext cx="8689808" cy="4719390"/>
        </p:xfrm>
        <a:graphic>
          <a:graphicData uri="http://schemas.openxmlformats.org/drawingml/2006/table">
            <a:tbl>
              <a:tblPr firstRow="1" bandRow="1">
                <a:tableStyleId>{5C22544A-7EE6-4342-B048-85BDC9FD1C3A}</a:tableStyleId>
              </a:tblPr>
              <a:tblGrid>
                <a:gridCol w="3615989">
                  <a:extLst>
                    <a:ext uri="{9D8B030D-6E8A-4147-A177-3AD203B41FA5}">
                      <a16:colId xmlns:a16="http://schemas.microsoft.com/office/drawing/2014/main" xmlns="" val="20000"/>
                    </a:ext>
                  </a:extLst>
                </a:gridCol>
                <a:gridCol w="5073819">
                  <a:extLst>
                    <a:ext uri="{9D8B030D-6E8A-4147-A177-3AD203B41FA5}">
                      <a16:colId xmlns:a16="http://schemas.microsoft.com/office/drawing/2014/main" xmlns="" val="20001"/>
                    </a:ext>
                  </a:extLst>
                </a:gridCol>
              </a:tblGrid>
              <a:tr h="776441">
                <a:tc>
                  <a:txBody>
                    <a:bodyPr/>
                    <a:lstStyle/>
                    <a:p>
                      <a:pPr algn="ctr"/>
                      <a:r>
                        <a:rPr lang="en-US" sz="2100" dirty="0" err="1" smtClean="0">
                          <a:latin typeface="Times New Roman" panose="02020603050405020304" pitchFamily="18" charset="0"/>
                          <a:cs typeface="Times New Roman" panose="02020603050405020304" pitchFamily="18" charset="0"/>
                        </a:rPr>
                        <a:t>Truyền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thống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tích</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cực</a:t>
                      </a:r>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baseline="0" dirty="0" err="1" smtClean="0">
                          <a:latin typeface="Times New Roman" panose="02020603050405020304" pitchFamily="18" charset="0"/>
                          <a:cs typeface="Times New Roman" panose="02020603050405020304" pitchFamily="18" charset="0"/>
                        </a:rPr>
                        <a:t>Hủ</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tục</a:t>
                      </a:r>
                      <a:r>
                        <a:rPr lang="en-US" sz="2100" baseline="0" dirty="0" smtClean="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0"/>
                  </a:ext>
                </a:extLst>
              </a:tr>
              <a:tr h="776441">
                <a:tc>
                  <a:txBody>
                    <a:bodyPr/>
                    <a:lstStyle/>
                    <a:p>
                      <a:pPr algn="ctr"/>
                      <a:r>
                        <a:rPr lang="en-US" sz="2100" dirty="0" err="1" smtClean="0">
                          <a:latin typeface="Times New Roman" panose="02020603050405020304" pitchFamily="18" charset="0"/>
                          <a:cs typeface="Times New Roman" panose="02020603050405020304" pitchFamily="18" charset="0"/>
                        </a:rPr>
                        <a:t>Chống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giặc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ngoại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xâm</a:t>
                      </a:r>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dirty="0" err="1" smtClean="0">
                          <a:latin typeface="Times New Roman" panose="02020603050405020304" pitchFamily="18" charset="0"/>
                          <a:cs typeface="Times New Roman" panose="02020603050405020304" pitchFamily="18" charset="0"/>
                        </a:rPr>
                        <a:t>Mê</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tín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dị</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đoan</a:t>
                      </a:r>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1"/>
                  </a:ext>
                </a:extLst>
              </a:tr>
              <a:tr h="776441">
                <a:tc>
                  <a:txBody>
                    <a:bodyPr/>
                    <a:lstStyle/>
                    <a:p>
                      <a:pPr algn="ctr"/>
                      <a:r>
                        <a:rPr lang="en-US" sz="2100" dirty="0" err="1" smtClean="0">
                          <a:latin typeface="Times New Roman" panose="02020603050405020304" pitchFamily="18" charset="0"/>
                          <a:cs typeface="Times New Roman" panose="02020603050405020304" pitchFamily="18" charset="0"/>
                        </a:rPr>
                        <a:t>Cần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cù</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lao</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động</a:t>
                      </a:r>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dirty="0" err="1" smtClean="0">
                          <a:latin typeface="Times New Roman" panose="02020603050405020304" pitchFamily="18" charset="0"/>
                          <a:cs typeface="Times New Roman" panose="02020603050405020304" pitchFamily="18" charset="0"/>
                        </a:rPr>
                        <a:t>Quan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niệm</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lạc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hậu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trọng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nam</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kinh</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nữ</a:t>
                      </a:r>
                      <a:r>
                        <a:rPr lang="en-US" sz="2100" baseline="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2"/>
                  </a:ext>
                </a:extLst>
              </a:tr>
              <a:tr h="837185">
                <a:tc>
                  <a:txBody>
                    <a:bodyPr/>
                    <a:lstStyle/>
                    <a:p>
                      <a:pPr algn="ctr"/>
                      <a:r>
                        <a:rPr lang="en-US" sz="2100" dirty="0" err="1" smtClean="0">
                          <a:latin typeface="Times New Roman" panose="02020603050405020304" pitchFamily="18" charset="0"/>
                          <a:cs typeface="Times New Roman" panose="02020603050405020304" pitchFamily="18" charset="0"/>
                        </a:rPr>
                        <a:t>Tôn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sư</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trọng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đạo</a:t>
                      </a:r>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100" dirty="0" err="1" smtClean="0">
                          <a:latin typeface="Times New Roman" panose="02020603050405020304" pitchFamily="18" charset="0"/>
                          <a:cs typeface="Times New Roman" panose="02020603050405020304" pitchFamily="18" charset="0"/>
                        </a:rPr>
                        <a:t>Tập</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quán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lạc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hậu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tảo</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hôn,ma</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chay</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cưới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xin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linh</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đình</a:t>
                      </a:r>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3"/>
                  </a:ext>
                </a:extLst>
              </a:tr>
              <a:tr h="776441">
                <a:tc>
                  <a:txBody>
                    <a:bodyPr/>
                    <a:lstStyle/>
                    <a:p>
                      <a:pPr algn="ctr"/>
                      <a:r>
                        <a:rPr lang="en-US" sz="2100" dirty="0" err="1" smtClean="0">
                          <a:latin typeface="Times New Roman" panose="02020603050405020304" pitchFamily="18" charset="0"/>
                          <a:cs typeface="Times New Roman" panose="02020603050405020304" pitchFamily="18" charset="0"/>
                        </a:rPr>
                        <a:t>Hiếu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học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hiếu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thảo</a:t>
                      </a:r>
                      <a:r>
                        <a:rPr lang="en-US" sz="2100" baseline="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a:txBody>
                  <a:tcPr marL="68580" marR="68580" marT="34290" marB="34290"/>
                </a:tc>
                <a:tc rowSpan="2">
                  <a:txBody>
                    <a:bodyPr/>
                    <a:lstStyle/>
                    <a:p>
                      <a:pPr algn="ctr"/>
                      <a:r>
                        <a:rPr lang="en-US" sz="2100" dirty="0" smtClean="0">
                          <a:latin typeface="Times New Roman" panose="02020603050405020304" pitchFamily="18" charset="0"/>
                          <a:cs typeface="Times New Roman" panose="02020603050405020304" pitchFamily="18" charset="0"/>
                        </a:rPr>
                        <a:t>=&gt;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cần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bài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trừ</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loại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bỏ</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tuyên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truyền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người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dân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không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nên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kế</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thừa</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những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truyền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thống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đó</a:t>
                      </a:r>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4"/>
                  </a:ext>
                </a:extLst>
              </a:tr>
              <a:tr h="776441">
                <a:tc>
                  <a:txBody>
                    <a:bodyPr/>
                    <a:lstStyle/>
                    <a:p>
                      <a:pPr algn="ctr"/>
                      <a:r>
                        <a:rPr lang="en-US" sz="2100" dirty="0" smtClean="0">
                          <a:latin typeface="Times New Roman" panose="02020603050405020304" pitchFamily="18" charset="0"/>
                          <a:cs typeface="Times New Roman" panose="02020603050405020304" pitchFamily="18" charset="0"/>
                        </a:rPr>
                        <a:t>=&gt;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cần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kế</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thừa</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và</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phát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huy</a:t>
                      </a:r>
                      <a:r>
                        <a:rPr lang="en-US" sz="2100" baseline="0" dirty="0" smtClean="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txBody>
                  <a:tcPr marL="68580" marR="68580" marT="34290" marB="34290"/>
                </a:tc>
                <a:tc vMerge="1">
                  <a:txBody>
                    <a:bodyPr/>
                    <a:lstStyle/>
                    <a:p>
                      <a:endParaRPr lang="en-US"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6287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3882" y="3418999"/>
            <a:ext cx="593884" cy="566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a:ea typeface="宋体" panose="02010600030101010101" pitchFamily="2" charset="-122"/>
            </a:endParaRPr>
          </a:p>
        </p:txBody>
      </p:sp>
      <p:sp>
        <p:nvSpPr>
          <p:cNvPr id="7" name="文本框 6"/>
          <p:cNvSpPr txBox="1"/>
          <p:nvPr/>
        </p:nvSpPr>
        <p:spPr>
          <a:xfrm>
            <a:off x="500851" y="3736181"/>
            <a:ext cx="1874183" cy="415498"/>
          </a:xfrm>
          <a:prstGeom prst="rect">
            <a:avLst/>
          </a:prstGeom>
          <a:noFill/>
        </p:spPr>
        <p:txBody>
          <a:bodyPr wrap="square" rtlCol="0">
            <a:spAutoFit/>
          </a:bodyPr>
          <a:lstStyle/>
          <a:p>
            <a:pPr defTabSz="685800">
              <a:defRPr/>
            </a:pP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Trách</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 </a:t>
            </a:r>
            <a:r>
              <a:rPr lang="en-US" altLang="zh-CN" sz="2100" b="1" dirty="0" err="1">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nhiệm</a:t>
            </a:r>
            <a:r>
              <a:rPr lang="en-US" altLang="zh-CN" sz="2100" b="1" dirty="0">
                <a:solidFill>
                  <a:prstClr val="black">
                    <a:lumMod val="75000"/>
                    <a:lumOff val="25000"/>
                  </a:prstClr>
                </a:solidFill>
                <a:latin typeface="Times New Roman" panose="02020603050405020304" pitchFamily="18" charset="0"/>
                <a:ea typeface="华文细黑" panose="02010600040101010101" charset="-122"/>
                <a:cs typeface="Times New Roman" panose="02020603050405020304" pitchFamily="18" charset="0"/>
              </a:rPr>
              <a:t>:</a:t>
            </a:r>
          </a:p>
        </p:txBody>
      </p:sp>
      <p:sp>
        <p:nvSpPr>
          <p:cNvPr id="8" name="文本框 7"/>
          <p:cNvSpPr txBox="1"/>
          <p:nvPr/>
        </p:nvSpPr>
        <p:spPr>
          <a:xfrm>
            <a:off x="404262" y="2241754"/>
            <a:ext cx="2193792" cy="1200329"/>
          </a:xfrm>
          <a:prstGeom prst="rect">
            <a:avLst/>
          </a:prstGeom>
          <a:noFill/>
        </p:spPr>
        <p:txBody>
          <a:bodyPr wrap="square" rtlCol="0">
            <a:spAutoFit/>
          </a:bodyPr>
          <a:lstStyle/>
          <a:p>
            <a:pPr defTabSz="685800">
              <a:defRPr/>
            </a:pPr>
            <a:r>
              <a:rPr lang="en-US" altLang="zh-CN" sz="7200" dirty="0">
                <a:solidFill>
                  <a:srgbClr val="70AD47">
                    <a:lumMod val="50000"/>
                  </a:srgbClr>
                </a:solidFill>
                <a:latin typeface="Poppins SemiBold" panose="02000000000000000000" charset="0"/>
                <a:ea typeface="宋体" panose="02010600030101010101" pitchFamily="2" charset="-122"/>
              </a:rPr>
              <a:t>04</a:t>
            </a:r>
          </a:p>
        </p:txBody>
      </p:sp>
      <p:pic>
        <p:nvPicPr>
          <p:cNvPr id="2050" name="Picture 2" descr="Káº¿t quáº£ hÃ¬nh áº£nh cho truyá»n thá»ng dÃ¢n tá»c viá»t nam"/>
          <p:cNvPicPr>
            <a:picLocks noChangeAspect="1" noChangeArrowheads="1"/>
          </p:cNvPicPr>
          <p:nvPr/>
        </p:nvPicPr>
        <p:blipFill>
          <a:blip r:embed="rId3"/>
          <a:srcRect/>
          <a:stretch>
            <a:fillRect/>
          </a:stretch>
        </p:blipFill>
        <p:spPr bwMode="auto">
          <a:xfrm>
            <a:off x="4605689" y="1194529"/>
            <a:ext cx="3297876" cy="2361080"/>
          </a:xfrm>
          <a:prstGeom prst="rect">
            <a:avLst/>
          </a:prstGeom>
          <a:noFill/>
        </p:spPr>
      </p:pic>
    </p:spTree>
    <p:extLst>
      <p:ext uri="{BB962C8B-B14F-4D97-AF65-F5344CB8AC3E}">
        <p14:creationId xmlns:p14="http://schemas.microsoft.com/office/powerpoint/2010/main" val="3115088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0" dur="500"/>
                                        <p:tgtEl>
                                          <p:spTgt spid="6"/>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ại bu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6" y="1298675"/>
            <a:ext cx="3571875" cy="2378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36711" y="980204"/>
            <a:ext cx="1231313" cy="5355312"/>
          </a:xfrm>
          <a:prstGeom prst="rect">
            <a:avLst/>
          </a:prstGeom>
        </p:spPr>
        <p:txBody>
          <a:bodyPr wrap="square">
            <a:spAutoFit/>
          </a:bodyPr>
          <a:lstStyle/>
          <a:p>
            <a:r>
              <a:rPr lang="vi-VN" dirty="0">
                <a:solidFill>
                  <a:srgbClr val="0000CD"/>
                </a:solidFill>
                <a:latin typeface="Times New Roman" panose="02020603050405020304" pitchFamily="18" charset="0"/>
                <a:cs typeface="Times New Roman" panose="02020603050405020304" pitchFamily="18" charset="0"/>
              </a:rPr>
              <a:t>Buổi ngoại khóa tìm hiểu để bảo tồn và phát huy nét đẹp văn hóa hát, múa nhà tơ - cửa đình, di sản văn hóa phi vật thể cấp quốc gia của trường tiểu học </a:t>
            </a:r>
            <a:r>
              <a:rPr lang="en-US" dirty="0" err="1">
                <a:solidFill>
                  <a:srgbClr val="0000CD"/>
                </a:solidFill>
                <a:latin typeface="Times New Roman" panose="02020603050405020304" pitchFamily="18" charset="0"/>
                <a:cs typeface="Times New Roman" panose="02020603050405020304" pitchFamily="18" charset="0"/>
              </a:rPr>
              <a:t>và</a:t>
            </a:r>
            <a:r>
              <a:rPr lang="en-US" dirty="0">
                <a:solidFill>
                  <a:srgbClr val="0000CD"/>
                </a:solidFill>
                <a:latin typeface="Times New Roman" panose="02020603050405020304" pitchFamily="18" charset="0"/>
                <a:cs typeface="Times New Roman" panose="02020603050405020304" pitchFamily="18" charset="0"/>
              </a:rPr>
              <a:t> THCS </a:t>
            </a:r>
            <a:r>
              <a:rPr lang="vi-VN" dirty="0">
                <a:solidFill>
                  <a:srgbClr val="0000CD"/>
                </a:solidFill>
                <a:latin typeface="Times New Roman" panose="02020603050405020304" pitchFamily="18" charset="0"/>
                <a:cs typeface="Times New Roman" panose="02020603050405020304" pitchFamily="18" charset="0"/>
              </a:rPr>
              <a:t>Vạn Ninh</a:t>
            </a:r>
            <a:r>
              <a:rPr lang="en-US" dirty="0">
                <a:solidFill>
                  <a:srgbClr val="0000CD"/>
                </a:solidFill>
                <a:latin typeface="Times New Roman" panose="02020603050405020304" pitchFamily="18" charset="0"/>
                <a:cs typeface="Times New Roman" panose="02020603050405020304" pitchFamily="18" charset="0"/>
              </a:rPr>
              <a:t>- TP </a:t>
            </a:r>
            <a:r>
              <a:rPr lang="en-US" dirty="0" err="1">
                <a:solidFill>
                  <a:srgbClr val="0000CD"/>
                </a:solidFill>
                <a:latin typeface="Times New Roman" panose="02020603050405020304" pitchFamily="18" charset="0"/>
                <a:cs typeface="Times New Roman" panose="02020603050405020304" pitchFamily="18" charset="0"/>
              </a:rPr>
              <a:t>Móng</a:t>
            </a:r>
            <a:r>
              <a:rPr lang="en-US" dirty="0">
                <a:solidFill>
                  <a:srgbClr val="0000CD"/>
                </a:solidFill>
                <a:latin typeface="Times New Roman" panose="02020603050405020304" pitchFamily="18" charset="0"/>
                <a:cs typeface="Times New Roman" panose="02020603050405020304" pitchFamily="18" charset="0"/>
              </a:rPr>
              <a:t> </a:t>
            </a:r>
            <a:r>
              <a:rPr lang="en-US" dirty="0" err="1">
                <a:solidFill>
                  <a:srgbClr val="0000CD"/>
                </a:solidFill>
                <a:latin typeface="Times New Roman" panose="02020603050405020304" pitchFamily="18" charset="0"/>
                <a:cs typeface="Times New Roman" panose="02020603050405020304" pitchFamily="18" charset="0"/>
              </a:rPr>
              <a:t>Cái</a:t>
            </a:r>
            <a:r>
              <a:rPr lang="en-US" dirty="0">
                <a:solidFill>
                  <a:srgbClr val="0000CD"/>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208726" y="1301520"/>
            <a:ext cx="3571875" cy="2378869"/>
          </a:xfrm>
          <a:prstGeom prst="rect">
            <a:avLst/>
          </a:prstGeom>
        </p:spPr>
      </p:pic>
      <p:pic>
        <p:nvPicPr>
          <p:cNvPr id="8" name="Picture 7"/>
          <p:cNvPicPr>
            <a:picLocks noChangeAspect="1"/>
          </p:cNvPicPr>
          <p:nvPr/>
        </p:nvPicPr>
        <p:blipFill>
          <a:blip r:embed="rId4"/>
          <a:stretch>
            <a:fillRect/>
          </a:stretch>
        </p:blipFill>
        <p:spPr>
          <a:xfrm>
            <a:off x="65245" y="3703828"/>
            <a:ext cx="3630767" cy="2296923"/>
          </a:xfrm>
          <a:prstGeom prst="rect">
            <a:avLst/>
          </a:prstGeom>
        </p:spPr>
      </p:pic>
      <p:pic>
        <p:nvPicPr>
          <p:cNvPr id="9" name="Picture 8"/>
          <p:cNvPicPr>
            <a:picLocks noChangeAspect="1"/>
          </p:cNvPicPr>
          <p:nvPr/>
        </p:nvPicPr>
        <p:blipFill>
          <a:blip r:embed="rId5"/>
          <a:stretch>
            <a:fillRect/>
          </a:stretch>
        </p:blipFill>
        <p:spPr>
          <a:xfrm>
            <a:off x="5208725" y="3797328"/>
            <a:ext cx="3639586" cy="2356411"/>
          </a:xfrm>
          <a:prstGeom prst="rect">
            <a:avLst/>
          </a:prstGeom>
        </p:spPr>
      </p:pic>
    </p:spTree>
    <p:extLst>
      <p:ext uri="{BB962C8B-B14F-4D97-AF65-F5344CB8AC3E}">
        <p14:creationId xmlns:p14="http://schemas.microsoft.com/office/powerpoint/2010/main" val="2857903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33" y="4289490"/>
            <a:ext cx="2025098" cy="449228"/>
          </a:xfrm>
        </p:spPr>
        <p:txBody>
          <a:bodyPr>
            <a:normAutofit fontScale="90000"/>
          </a:bodyPr>
          <a:lstStyle/>
          <a:p>
            <a:r>
              <a:rPr lang="en-US" sz="1800" dirty="0" err="1">
                <a:latin typeface="Times New Roman" panose="02020603050405020304" pitchFamily="18" charset="0"/>
                <a:cs typeface="Times New Roman" panose="02020603050405020304" pitchFamily="18" charset="0"/>
              </a:rPr>
              <a:t>Hướng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Trung</a:t>
            </a:r>
            <a:endParaRPr lang="en-US" sz="1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15504" y="1298437"/>
            <a:ext cx="2927234" cy="2927234"/>
          </a:xfrm>
          <a:prstGeom prst="rect">
            <a:avLst/>
          </a:prstGeom>
        </p:spPr>
      </p:pic>
      <p:pic>
        <p:nvPicPr>
          <p:cNvPr id="3" name="Picture 2"/>
          <p:cNvPicPr>
            <a:picLocks noChangeAspect="1"/>
          </p:cNvPicPr>
          <p:nvPr/>
        </p:nvPicPr>
        <p:blipFill>
          <a:blip r:embed="rId3"/>
          <a:stretch>
            <a:fillRect/>
          </a:stretch>
        </p:blipFill>
        <p:spPr>
          <a:xfrm>
            <a:off x="3796121" y="1298436"/>
            <a:ext cx="4734046" cy="2661713"/>
          </a:xfrm>
          <a:prstGeom prst="rect">
            <a:avLst/>
          </a:prstGeom>
        </p:spPr>
      </p:pic>
      <p:sp>
        <p:nvSpPr>
          <p:cNvPr id="5" name="Title 1"/>
          <p:cNvSpPr txBox="1">
            <a:spLocks/>
          </p:cNvSpPr>
          <p:nvPr/>
        </p:nvSpPr>
        <p:spPr>
          <a:xfrm>
            <a:off x="4632751" y="4225671"/>
            <a:ext cx="3197178" cy="44922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err="1">
                <a:latin typeface="Times New Roman" panose="02020603050405020304" pitchFamily="18" charset="0"/>
                <a:cs typeface="Times New Roman" panose="02020603050405020304" pitchFamily="18" charset="0"/>
              </a:rPr>
              <a:t>Dâng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tưởng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niệm</a:t>
            </a: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8235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4354"/>
            <a:ext cx="3440243" cy="415498"/>
          </a:xfrm>
          <a:prstGeom prst="rect">
            <a:avLst/>
          </a:prstGeom>
          <a:noFill/>
        </p:spPr>
        <p:txBody>
          <a:bodyPr wrap="square" rtlCol="0">
            <a:spAutoFit/>
          </a:bodyPr>
          <a:lstStyle/>
          <a:p>
            <a:pPr defTabSz="685800">
              <a:defRPr/>
            </a:pPr>
            <a:r>
              <a:rPr lang="en-US" sz="2100" b="1" dirty="0" err="1">
                <a:solidFill>
                  <a:srgbClr val="70AD47">
                    <a:lumMod val="50000"/>
                  </a:srgbClr>
                </a:solidFill>
                <a:latin typeface="Times New Roman" pitchFamily="18" charset="0"/>
                <a:cs typeface="Times New Roman" pitchFamily="18" charset="0"/>
              </a:rPr>
              <a:t>Ngăn</a:t>
            </a:r>
            <a:r>
              <a:rPr lang="en-US" sz="2100" b="1" dirty="0">
                <a:solidFill>
                  <a:srgbClr val="70AD47">
                    <a:lumMod val="50000"/>
                  </a:srgbClr>
                </a:solidFill>
                <a:latin typeface="Times New Roman" pitchFamily="18" charset="0"/>
                <a:cs typeface="Times New Roman" pitchFamily="18" charset="0"/>
              </a:rPr>
              <a:t> </a:t>
            </a:r>
            <a:r>
              <a:rPr lang="en-US" sz="2100" b="1" dirty="0" err="1">
                <a:solidFill>
                  <a:srgbClr val="70AD47">
                    <a:lumMod val="50000"/>
                  </a:srgbClr>
                </a:solidFill>
                <a:latin typeface="Times New Roman" pitchFamily="18" charset="0"/>
                <a:cs typeface="Times New Roman" pitchFamily="18" charset="0"/>
              </a:rPr>
              <a:t>chặn</a:t>
            </a:r>
            <a:r>
              <a:rPr lang="en-US" sz="2100" b="1" dirty="0">
                <a:solidFill>
                  <a:srgbClr val="70AD47">
                    <a:lumMod val="50000"/>
                  </a:srgbClr>
                </a:solidFill>
                <a:latin typeface="Times New Roman" pitchFamily="18" charset="0"/>
                <a:cs typeface="Times New Roman" pitchFamily="18" charset="0"/>
              </a:rPr>
              <a:t> </a:t>
            </a:r>
            <a:r>
              <a:rPr lang="en-US" sz="2100" b="1" dirty="0" err="1">
                <a:solidFill>
                  <a:srgbClr val="70AD47">
                    <a:lumMod val="50000"/>
                  </a:srgbClr>
                </a:solidFill>
                <a:latin typeface="Times New Roman" pitchFamily="18" charset="0"/>
                <a:cs typeface="Times New Roman" pitchFamily="18" charset="0"/>
              </a:rPr>
              <a:t>hành</a:t>
            </a:r>
            <a:r>
              <a:rPr lang="en-US" sz="2100" b="1" dirty="0">
                <a:solidFill>
                  <a:srgbClr val="70AD47">
                    <a:lumMod val="50000"/>
                  </a:srgbClr>
                </a:solidFill>
                <a:latin typeface="Times New Roman" pitchFamily="18" charset="0"/>
                <a:cs typeface="Times New Roman" pitchFamily="18" charset="0"/>
              </a:rPr>
              <a:t> vi </a:t>
            </a:r>
            <a:r>
              <a:rPr lang="en-US" sz="2100" b="1" dirty="0" err="1">
                <a:solidFill>
                  <a:srgbClr val="70AD47">
                    <a:lumMod val="50000"/>
                  </a:srgbClr>
                </a:solidFill>
                <a:latin typeface="Times New Roman" pitchFamily="18" charset="0"/>
                <a:cs typeface="Times New Roman" pitchFamily="18" charset="0"/>
              </a:rPr>
              <a:t>xấu</a:t>
            </a:r>
            <a:endParaRPr lang="en-US" sz="2100" b="1" dirty="0">
              <a:solidFill>
                <a:srgbClr val="70AD47">
                  <a:lumMod val="50000"/>
                </a:srgbClr>
              </a:solidFill>
              <a:latin typeface="Times New Roman" pitchFamily="18" charset="0"/>
              <a:cs typeface="Times New Roman" pitchFamily="18" charset="0"/>
            </a:endParaRPr>
          </a:p>
        </p:txBody>
      </p:sp>
      <p:pic>
        <p:nvPicPr>
          <p:cNvPr id="51202" name="Picture 2" descr="Káº¿t quáº£ hÃ¬nh áº£nh cho há»c sinh nhuá»m tÃ³c"/>
          <p:cNvPicPr>
            <a:picLocks noChangeAspect="1" noChangeArrowheads="1"/>
          </p:cNvPicPr>
          <p:nvPr/>
        </p:nvPicPr>
        <p:blipFill>
          <a:blip r:embed="rId2"/>
          <a:srcRect/>
          <a:stretch>
            <a:fillRect/>
          </a:stretch>
        </p:blipFill>
        <p:spPr bwMode="auto">
          <a:xfrm>
            <a:off x="3196574" y="1137907"/>
            <a:ext cx="2066039" cy="2302628"/>
          </a:xfrm>
          <a:prstGeom prst="rect">
            <a:avLst/>
          </a:prstGeom>
          <a:noFill/>
        </p:spPr>
      </p:pic>
      <p:pic>
        <p:nvPicPr>
          <p:cNvPr id="51204" name="Picture 4" descr="Káº¿t quáº£ hÃ¬nh áº£nh cho há»c sinh hÃºt thuá»c lÃ¡"/>
          <p:cNvPicPr>
            <a:picLocks noChangeAspect="1" noChangeArrowheads="1"/>
          </p:cNvPicPr>
          <p:nvPr/>
        </p:nvPicPr>
        <p:blipFill>
          <a:blip r:embed="rId3"/>
          <a:srcRect/>
          <a:stretch>
            <a:fillRect/>
          </a:stretch>
        </p:blipFill>
        <p:spPr bwMode="auto">
          <a:xfrm>
            <a:off x="2669591" y="3556900"/>
            <a:ext cx="2507105" cy="1916867"/>
          </a:xfrm>
          <a:prstGeom prst="rect">
            <a:avLst/>
          </a:prstGeom>
          <a:noFill/>
        </p:spPr>
      </p:pic>
      <p:pic>
        <p:nvPicPr>
          <p:cNvPr id="51206" name="Picture 6" descr="Káº¿t quáº£ hÃ¬nh áº£nh cho mÃª tÃ­n dá» Äoan"/>
          <p:cNvPicPr>
            <a:picLocks noChangeAspect="1" noChangeArrowheads="1"/>
          </p:cNvPicPr>
          <p:nvPr/>
        </p:nvPicPr>
        <p:blipFill>
          <a:blip r:embed="rId4" cstate="print"/>
          <a:srcRect/>
          <a:stretch>
            <a:fillRect/>
          </a:stretch>
        </p:blipFill>
        <p:spPr bwMode="auto">
          <a:xfrm>
            <a:off x="5633540" y="1224483"/>
            <a:ext cx="2825646" cy="1922898"/>
          </a:xfrm>
          <a:prstGeom prst="rect">
            <a:avLst/>
          </a:prstGeom>
          <a:noFill/>
        </p:spPr>
      </p:pic>
      <p:pic>
        <p:nvPicPr>
          <p:cNvPr id="12290" name="Picture 2" descr="HÃ¬nh áº£nh cÃ³ liÃªn quan"/>
          <p:cNvPicPr>
            <a:picLocks noChangeAspect="1" noChangeArrowheads="1"/>
          </p:cNvPicPr>
          <p:nvPr/>
        </p:nvPicPr>
        <p:blipFill>
          <a:blip r:embed="rId5"/>
          <a:srcRect/>
          <a:stretch>
            <a:fillRect/>
          </a:stretch>
        </p:blipFill>
        <p:spPr bwMode="auto">
          <a:xfrm>
            <a:off x="5642336" y="3204151"/>
            <a:ext cx="2808054" cy="2853368"/>
          </a:xfrm>
          <a:prstGeom prst="rect">
            <a:avLst/>
          </a:prstGeom>
          <a:noFill/>
        </p:spPr>
      </p:pic>
    </p:spTree>
    <p:extLst>
      <p:ext uri="{BB962C8B-B14F-4D97-AF65-F5344CB8AC3E}">
        <p14:creationId xmlns:p14="http://schemas.microsoft.com/office/powerpoint/2010/main" val="149063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51202"/>
                                        </p:tgtEl>
                                        <p:attrNameLst>
                                          <p:attrName>style.visibility</p:attrName>
                                        </p:attrNameLst>
                                      </p:cBhvr>
                                      <p:to>
                                        <p:strVal val="visible"/>
                                      </p:to>
                                    </p:set>
                                    <p:animEffect transition="in" filter="strips(downLeft)">
                                      <p:cBhvr>
                                        <p:cTn id="16" dur="500"/>
                                        <p:tgtEl>
                                          <p:spTgt spid="5120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1204"/>
                                        </p:tgtEl>
                                        <p:attrNameLst>
                                          <p:attrName>style.visibility</p:attrName>
                                        </p:attrNameLst>
                                      </p:cBhvr>
                                      <p:to>
                                        <p:strVal val="visible"/>
                                      </p:to>
                                    </p:set>
                                    <p:anim calcmode="lin" valueType="num">
                                      <p:cBhvr additive="base">
                                        <p:cTn id="21" dur="500" fill="hold"/>
                                        <p:tgtEl>
                                          <p:spTgt spid="51204"/>
                                        </p:tgtEl>
                                        <p:attrNameLst>
                                          <p:attrName>ppt_x</p:attrName>
                                        </p:attrNameLst>
                                      </p:cBhvr>
                                      <p:tavLst>
                                        <p:tav tm="0">
                                          <p:val>
                                            <p:strVal val="#ppt_x"/>
                                          </p:val>
                                        </p:tav>
                                        <p:tav tm="100000">
                                          <p:val>
                                            <p:strVal val="#ppt_x"/>
                                          </p:val>
                                        </p:tav>
                                      </p:tavLst>
                                    </p:anim>
                                    <p:anim calcmode="lin" valueType="num">
                                      <p:cBhvr additive="base">
                                        <p:cTn id="22"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51206"/>
                                        </p:tgtEl>
                                        <p:attrNameLst>
                                          <p:attrName>style.visibility</p:attrName>
                                        </p:attrNameLst>
                                      </p:cBhvr>
                                      <p:to>
                                        <p:strVal val="visible"/>
                                      </p:to>
                                    </p:set>
                                    <p:animEffect transition="in" filter="diamond(in)">
                                      <p:cBhvr>
                                        <p:cTn id="27" dur="2000"/>
                                        <p:tgtEl>
                                          <p:spTgt spid="51206"/>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12290"/>
                                        </p:tgtEl>
                                        <p:attrNameLst>
                                          <p:attrName>style.visibility</p:attrName>
                                        </p:attrNameLst>
                                      </p:cBhvr>
                                      <p:to>
                                        <p:strVal val="visible"/>
                                      </p:to>
                                    </p:set>
                                    <p:anim calcmode="lin" valueType="num">
                                      <p:cBhvr>
                                        <p:cTn id="32" dur="1000" fill="hold"/>
                                        <p:tgtEl>
                                          <p:spTgt spid="12290"/>
                                        </p:tgtEl>
                                        <p:attrNameLst>
                                          <p:attrName>ppt_x</p:attrName>
                                        </p:attrNameLst>
                                      </p:cBhvr>
                                      <p:tavLst>
                                        <p:tav tm="0">
                                          <p:val>
                                            <p:strVal val="#ppt_x-.2"/>
                                          </p:val>
                                        </p:tav>
                                        <p:tav tm="100000">
                                          <p:val>
                                            <p:strVal val="#ppt_x"/>
                                          </p:val>
                                        </p:tav>
                                      </p:tavLst>
                                    </p:anim>
                                    <p:anim calcmode="lin" valueType="num">
                                      <p:cBhvr>
                                        <p:cTn id="33" dur="1000" fill="hold"/>
                                        <p:tgtEl>
                                          <p:spTgt spid="1229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1"/>
            <a:ext cx="91301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676400"/>
          </a:xfrm>
        </p:spPr>
        <p:txBody>
          <a:bodyPr>
            <a:noAutofit/>
          </a:bodyPr>
          <a:lstStyle/>
          <a:p>
            <a:pPr algn="just"/>
            <a:r>
              <a:rPr lang="en-US" sz="4000" i="1" dirty="0" err="1" smtClean="0">
                <a:solidFill>
                  <a:srgbClr val="FF0000"/>
                </a:solidFill>
                <a:latin typeface="Times New Roman" pitchFamily="18" charset="0"/>
                <a:cs typeface="Times New Roman" pitchFamily="18" charset="0"/>
              </a:rPr>
              <a:t>Vậy</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thì</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học</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sinh</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chúng</a:t>
            </a:r>
            <a:r>
              <a:rPr lang="en-US" sz="4000" i="1" dirty="0" smtClean="0">
                <a:solidFill>
                  <a:srgbClr val="FF0000"/>
                </a:solidFill>
                <a:latin typeface="Times New Roman" pitchFamily="18" charset="0"/>
                <a:cs typeface="Times New Roman" pitchFamily="18" charset="0"/>
              </a:rPr>
              <a:t> ta </a:t>
            </a:r>
            <a:r>
              <a:rPr lang="en-US" sz="4000" i="1" dirty="0" err="1" smtClean="0">
                <a:solidFill>
                  <a:srgbClr val="FF0000"/>
                </a:solidFill>
                <a:latin typeface="Times New Roman" pitchFamily="18" charset="0"/>
                <a:cs typeface="Times New Roman" pitchFamily="18" charset="0"/>
              </a:rPr>
              <a:t>cần</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làm</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gì</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để</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phát</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huy</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truyền</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thống</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tốt</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đẹp</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của</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dân</a:t>
            </a:r>
            <a:r>
              <a:rPr lang="en-US" sz="4000" i="1" dirty="0" smtClean="0">
                <a:solidFill>
                  <a:srgbClr val="FF0000"/>
                </a:solidFill>
                <a:latin typeface="Times New Roman" pitchFamily="18" charset="0"/>
                <a:cs typeface="Times New Roman" pitchFamily="18" charset="0"/>
              </a:rPr>
              <a:t> </a:t>
            </a:r>
            <a:r>
              <a:rPr lang="en-US" sz="4000" i="1" dirty="0" err="1" smtClean="0">
                <a:solidFill>
                  <a:srgbClr val="FF0000"/>
                </a:solidFill>
                <a:latin typeface="Times New Roman" pitchFamily="18" charset="0"/>
                <a:cs typeface="Times New Roman" pitchFamily="18" charset="0"/>
              </a:rPr>
              <a:t>tộc</a:t>
            </a:r>
            <a:r>
              <a:rPr lang="en-US" sz="4000" i="1" dirty="0" smtClean="0">
                <a:solidFill>
                  <a:srgbClr val="FF0000"/>
                </a:solidFill>
                <a:latin typeface="Times New Roman" pitchFamily="18" charset="0"/>
                <a:cs typeface="Times New Roman" pitchFamily="18" charset="0"/>
              </a:rPr>
              <a:t>?</a:t>
            </a:r>
            <a:endParaRPr lang="en-US" sz="4000" i="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8229600" cy="4876800"/>
          </a:xfrm>
        </p:spPr>
        <p:txBody>
          <a:bodyPr>
            <a:normAutofit fontScale="92500" lnSpcReduction="10000"/>
          </a:bodyPr>
          <a:lstStyle/>
          <a:p>
            <a:pPr algn="just">
              <a:buFontTx/>
              <a:buChar char="-"/>
            </a:pPr>
            <a:r>
              <a:rPr lang="vi-VN" sz="4400" dirty="0" smtClean="0">
                <a:latin typeface="Times New Roman" pitchFamily="18" charset="0"/>
                <a:cs typeface="Times New Roman" pitchFamily="18" charset="0"/>
              </a:rPr>
              <a:t>Chúng </a:t>
            </a:r>
            <a:r>
              <a:rPr lang="vi-VN" sz="4400" dirty="0">
                <a:latin typeface="Times New Roman" pitchFamily="18" charset="0"/>
                <a:cs typeface="Times New Roman" pitchFamily="18" charset="0"/>
              </a:rPr>
              <a:t>ta cần học tập, giữ gìn, bảo vệ, phát huy truyền thống tốt </a:t>
            </a:r>
            <a:r>
              <a:rPr lang="vi-VN" sz="4400" dirty="0" smtClean="0">
                <a:latin typeface="Times New Roman" pitchFamily="18" charset="0"/>
                <a:cs typeface="Times New Roman" pitchFamily="18" charset="0"/>
              </a:rPr>
              <a:t>đẹp</a:t>
            </a:r>
            <a:r>
              <a:rPr lang="en-US" sz="4400" dirty="0" smtClean="0">
                <a:latin typeface="Times New Roman" pitchFamily="18" charset="0"/>
                <a:cs typeface="Times New Roman" pitchFamily="18" charset="0"/>
              </a:rPr>
              <a:t>.</a:t>
            </a:r>
            <a:r>
              <a:rPr lang="vi-VN"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pPr algn="just">
              <a:buFontTx/>
              <a:buChar char="-"/>
            </a:pPr>
            <a:r>
              <a:rPr lang="en-US" sz="4400" dirty="0" err="1">
                <a:latin typeface="Times New Roman" pitchFamily="18" charset="0"/>
                <a:cs typeface="Times New Roman" pitchFamily="18" charset="0"/>
              </a:rPr>
              <a:t>V</a:t>
            </a:r>
            <a:r>
              <a:rPr lang="en-US" sz="4400" dirty="0" err="1" smtClean="0">
                <a:latin typeface="Times New Roman" pitchFamily="18" charset="0"/>
                <a:cs typeface="Times New Roman" pitchFamily="18" charset="0"/>
              </a:rPr>
              <a:t>ậ</a:t>
            </a:r>
            <a:r>
              <a:rPr lang="vi-VN" sz="4400" dirty="0" smtClean="0">
                <a:latin typeface="Times New Roman" pitchFamily="18" charset="0"/>
                <a:cs typeface="Times New Roman" pitchFamily="18" charset="0"/>
              </a:rPr>
              <a:t>n </a:t>
            </a:r>
            <a:r>
              <a:rPr lang="vi-VN" sz="4400" dirty="0">
                <a:latin typeface="Times New Roman" pitchFamily="18" charset="0"/>
                <a:cs typeface="Times New Roman" pitchFamily="18" charset="0"/>
              </a:rPr>
              <a:t>động mọi người xóa bỏ những tập tục lạc hậu có hại cho đời sống xã hội</a:t>
            </a:r>
            <a:r>
              <a:rPr lang="vi-VN" sz="4400" dirty="0" smtClean="0">
                <a:latin typeface="Times New Roman" pitchFamily="18" charset="0"/>
                <a:cs typeface="Times New Roman" pitchFamily="18" charset="0"/>
              </a:rPr>
              <a:t>.</a:t>
            </a:r>
            <a:endParaRPr lang="vi-VN" sz="4400" dirty="0">
              <a:latin typeface="Times New Roman" pitchFamily="18" charset="0"/>
              <a:cs typeface="Times New Roman" pitchFamily="18" charset="0"/>
            </a:endParaRPr>
          </a:p>
          <a:p>
            <a:pPr algn="just">
              <a:buFontTx/>
              <a:buChar char="-"/>
            </a:pPr>
            <a:r>
              <a:rPr lang="en-US" sz="4400" dirty="0" smtClean="0">
                <a:latin typeface="Times New Roman" pitchFamily="18" charset="0"/>
                <a:cs typeface="Times New Roman" pitchFamily="18" charset="0"/>
              </a:rPr>
              <a:t>L</a:t>
            </a:r>
            <a:r>
              <a:rPr lang="vi-VN" sz="4400" dirty="0" smtClean="0">
                <a:latin typeface="Times New Roman" pitchFamily="18" charset="0"/>
                <a:cs typeface="Times New Roman" pitchFamily="18" charset="0"/>
              </a:rPr>
              <a:t>ên </a:t>
            </a:r>
            <a:r>
              <a:rPr lang="vi-VN" sz="4400" dirty="0">
                <a:latin typeface="Times New Roman" pitchFamily="18" charset="0"/>
                <a:cs typeface="Times New Roman" pitchFamily="18" charset="0"/>
              </a:rPr>
              <a:t>án và ngăn chặn những hành vi làm tổn hại đến truyền thống tốt đẹp của dân tộc</a:t>
            </a:r>
            <a:r>
              <a:rPr lang="vi-VN" sz="4400" dirty="0" smtClean="0">
                <a:latin typeface="Times New Roman" pitchFamily="18" charset="0"/>
                <a:cs typeface="Times New Roman" pitchFamily="18" charset="0"/>
              </a:rPr>
              <a:t>.</a:t>
            </a:r>
            <a:endParaRPr lang="vi-VN" dirty="0"/>
          </a:p>
        </p:txBody>
      </p:sp>
    </p:spTree>
    <p:extLst>
      <p:ext uri="{BB962C8B-B14F-4D97-AF65-F5344CB8AC3E}">
        <p14:creationId xmlns:p14="http://schemas.microsoft.com/office/powerpoint/2010/main" val="372098805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6"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p:cTn id="45"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8"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21360084">
            <a:off x="130205" y="1594297"/>
            <a:ext cx="8713732" cy="4038600"/>
          </a:xfrm>
        </p:spPr>
        <p:txBody>
          <a:bodyPr>
            <a:normAutofit/>
          </a:bodyPr>
          <a:lstStyle/>
          <a:p>
            <a:r>
              <a:rPr lang="en-US" sz="6000" b="1" dirty="0" err="1" smtClean="0">
                <a:solidFill>
                  <a:srgbClr val="FF0000"/>
                </a:solidFill>
                <a:latin typeface="Times New Roman" pitchFamily="18" charset="0"/>
                <a:ea typeface="Batang" pitchFamily="18" charset="-127"/>
                <a:cs typeface="Times New Roman" pitchFamily="18" charset="0"/>
              </a:rPr>
              <a:t>Bài</a:t>
            </a:r>
            <a:r>
              <a:rPr lang="en-US" sz="6000" b="1" dirty="0" smtClean="0">
                <a:solidFill>
                  <a:srgbClr val="FF0000"/>
                </a:solidFill>
                <a:latin typeface="Times New Roman" pitchFamily="18" charset="0"/>
                <a:ea typeface="Batang" pitchFamily="18" charset="-127"/>
                <a:cs typeface="Times New Roman" pitchFamily="18" charset="0"/>
              </a:rPr>
              <a:t> 7: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Kế</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thừa</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và</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phát</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huy</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những</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truyền</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thống</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tốt</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đẹp</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của</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dân</a:t>
            </a:r>
            <a:r>
              <a:rPr lang="en-US" sz="6000" u="sng" dirty="0" smtClean="0">
                <a:solidFill>
                  <a:schemeClr val="accent6">
                    <a:lumMod val="50000"/>
                  </a:schemeClr>
                </a:solidFill>
                <a:latin typeface="Times New Roman" pitchFamily="18" charset="0"/>
                <a:ea typeface="Batang" pitchFamily="18" charset="-127"/>
                <a:cs typeface="Times New Roman" pitchFamily="18" charset="0"/>
              </a:rPr>
              <a:t> </a:t>
            </a:r>
            <a:r>
              <a:rPr lang="en-US" sz="6000" u="sng" dirty="0" err="1" smtClean="0">
                <a:solidFill>
                  <a:schemeClr val="accent6">
                    <a:lumMod val="50000"/>
                  </a:schemeClr>
                </a:solidFill>
                <a:latin typeface="Times New Roman" pitchFamily="18" charset="0"/>
                <a:ea typeface="Batang" pitchFamily="18" charset="-127"/>
                <a:cs typeface="Times New Roman" pitchFamily="18" charset="0"/>
              </a:rPr>
              <a:t>tộc</a:t>
            </a:r>
            <a:endParaRPr lang="en-US" sz="6000" u="sng" dirty="0">
              <a:solidFill>
                <a:schemeClr val="accent6">
                  <a:lumMod val="50000"/>
                </a:schemeClr>
              </a:solidFill>
              <a:latin typeface="Times New Roman" pitchFamily="18" charset="0"/>
              <a:ea typeface="Batang" pitchFamily="18" charset="-127"/>
              <a:cs typeface="Times New Roman" pitchFamily="18" charset="0"/>
            </a:endParaRPr>
          </a:p>
        </p:txBody>
      </p:sp>
      <p:sp>
        <p:nvSpPr>
          <p:cNvPr id="4" name="Text Box 20"/>
          <p:cNvSpPr txBox="1">
            <a:spLocks noChangeArrowheads="1"/>
          </p:cNvSpPr>
          <p:nvPr/>
        </p:nvSpPr>
        <p:spPr bwMode="auto">
          <a:xfrm>
            <a:off x="228600" y="5715000"/>
            <a:ext cx="6705600" cy="461665"/>
          </a:xfrm>
          <a:prstGeom prst="rect">
            <a:avLst/>
          </a:prstGeom>
          <a:noFill/>
          <a:ln w="9525">
            <a:noFill/>
            <a:miter lim="800000"/>
            <a:headEnd/>
            <a:tailEnd/>
          </a:ln>
        </p:spPr>
        <p:txBody>
          <a:bodyPr wrap="square">
            <a:spAutoFit/>
          </a:bodyPr>
          <a:lstStyle/>
          <a:p>
            <a:pPr eaLnBrk="1" hangingPunct="1">
              <a:spcBef>
                <a:spcPct val="50000"/>
              </a:spcBef>
            </a:pPr>
            <a:r>
              <a:rPr lang="en-CA" sz="2400" b="1" i="1" dirty="0">
                <a:solidFill>
                  <a:srgbClr val="0000FF"/>
                </a:solidFill>
                <a:latin typeface="Times New Roman" pitchFamily="18" charset="0"/>
              </a:rPr>
              <a:t>	</a:t>
            </a:r>
            <a:r>
              <a:rPr lang="en-CA" sz="2400" b="1" i="1" dirty="0" smtClean="0">
                <a:solidFill>
                  <a:srgbClr val="0000FF"/>
                </a:solidFill>
                <a:latin typeface="Times New Roman" pitchFamily="18" charset="0"/>
              </a:rPr>
              <a:t>GIÁO VIÊN: NGUYỄN THỊ THU HÀ</a:t>
            </a:r>
            <a:endParaRPr lang="en-CA" sz="2400" b="1" i="1" dirty="0">
              <a:solidFill>
                <a:srgbClr val="0000FF"/>
              </a:solidFill>
              <a:latin typeface="Times New Roman" pitchFamily="18" charset="0"/>
            </a:endParaRPr>
          </a:p>
        </p:txBody>
      </p:sp>
      <p:sp>
        <p:nvSpPr>
          <p:cNvPr id="3" name="TextBox 2"/>
          <p:cNvSpPr txBox="1"/>
          <p:nvPr/>
        </p:nvSpPr>
        <p:spPr>
          <a:xfrm>
            <a:off x="1972471" y="1676400"/>
            <a:ext cx="2514600" cy="523220"/>
          </a:xfrm>
          <a:prstGeom prst="rect">
            <a:avLst/>
          </a:prstGeom>
          <a:noFill/>
        </p:spPr>
        <p:txBody>
          <a:bodyPr wrap="square" rtlCol="0">
            <a:spAutoFit/>
          </a:bodyPr>
          <a:lstStyle/>
          <a:p>
            <a:pPr algn="ctr"/>
            <a:r>
              <a:rPr lang="en-US" sz="2800" b="1" dirty="0" err="1" smtClean="0">
                <a:solidFill>
                  <a:srgbClr val="00B0F0"/>
                </a:solidFill>
                <a:latin typeface="Times New Roman" panose="02020603050405020304" pitchFamily="18" charset="0"/>
                <a:cs typeface="Times New Roman" panose="02020603050405020304" pitchFamily="18" charset="0"/>
              </a:rPr>
              <a:t>Tiết</a:t>
            </a:r>
            <a:r>
              <a:rPr lang="en-US" sz="2800" b="1" dirty="0" smtClean="0">
                <a:solidFill>
                  <a:srgbClr val="00B0F0"/>
                </a:solidFill>
                <a:latin typeface="Times New Roman" panose="02020603050405020304" pitchFamily="18" charset="0"/>
                <a:cs typeface="Times New Roman" panose="02020603050405020304" pitchFamily="18" charset="0"/>
              </a:rPr>
              <a:t> 10 + 11</a:t>
            </a:r>
            <a:endParaRPr lang="en-US" sz="28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1843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533400"/>
            <a:ext cx="9171709"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62544" y="2133600"/>
            <a:ext cx="5791200" cy="2209800"/>
          </a:xfrm>
        </p:spPr>
        <p:txBody>
          <a:bodyPr>
            <a:noAutofit/>
          </a:bodyPr>
          <a:lstStyle/>
          <a:p>
            <a:r>
              <a:rPr lang="en-US" sz="6000" smtClean="0">
                <a:latin typeface="Times New Roman" pitchFamily="18" charset="0"/>
                <a:cs typeface="Times New Roman" pitchFamily="18" charset="0"/>
              </a:rPr>
              <a:t>II. CỦNG CỐ:</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21956971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 y="-20782"/>
            <a:ext cx="91647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7872" y="1219200"/>
            <a:ext cx="8846128" cy="914400"/>
          </a:xfrm>
        </p:spPr>
        <p:txBody>
          <a:bodyPr>
            <a:noAutofit/>
          </a:bodyPr>
          <a:lstStyle/>
          <a:p>
            <a:pPr algn="l"/>
            <a:r>
              <a:rPr lang="en-US" sz="4000" err="1" smtClean="0">
                <a:solidFill>
                  <a:srgbClr val="FF0000"/>
                </a:solidFill>
                <a:latin typeface="Times New Roman" pitchFamily="18" charset="0"/>
                <a:cs typeface="Times New Roman" pitchFamily="18" charset="0"/>
              </a:rPr>
              <a:t>Câu</a:t>
            </a:r>
            <a:r>
              <a:rPr lang="en-US" sz="4000" smtClean="0">
                <a:solidFill>
                  <a:srgbClr val="FF0000"/>
                </a:solidFill>
                <a:latin typeface="Times New Roman" pitchFamily="18" charset="0"/>
                <a:cs typeface="Times New Roman" pitchFamily="18" charset="0"/>
              </a:rPr>
              <a:t> 1:Các </a:t>
            </a:r>
            <a:r>
              <a:rPr lang="en-US" sz="4000" dirty="0" err="1" smtClean="0">
                <a:solidFill>
                  <a:srgbClr val="FF0000"/>
                </a:solidFill>
                <a:latin typeface="Times New Roman" pitchFamily="18" charset="0"/>
                <a:cs typeface="Times New Roman" pitchFamily="18" charset="0"/>
              </a:rPr>
              <a:t>bạn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tán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thành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với</a:t>
            </a:r>
            <a:r>
              <a:rPr lang="en-US" sz="4000" dirty="0" smtClean="0">
                <a:solidFill>
                  <a:srgbClr val="FF0000"/>
                </a:solidFill>
                <a:latin typeface="Times New Roman" pitchFamily="18" charset="0"/>
                <a:cs typeface="Times New Roman" pitchFamily="18" charset="0"/>
              </a:rPr>
              <a:t> ý </a:t>
            </a:r>
            <a:r>
              <a:rPr lang="en-US" sz="4000" dirty="0" err="1" smtClean="0">
                <a:solidFill>
                  <a:srgbClr val="FF0000"/>
                </a:solidFill>
                <a:latin typeface="Times New Roman" pitchFamily="18" charset="0"/>
                <a:cs typeface="Times New Roman" pitchFamily="18" charset="0"/>
              </a:rPr>
              <a:t>kiến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nào</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sau</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đây</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
        <p:nvSpPr>
          <p:cNvPr id="5" name="Content Placeholder 4"/>
          <p:cNvSpPr>
            <a:spLocks noGrp="1"/>
          </p:cNvSpPr>
          <p:nvPr>
            <p:ph idx="1"/>
          </p:nvPr>
        </p:nvSpPr>
        <p:spPr>
          <a:xfrm>
            <a:off x="304800" y="2157526"/>
            <a:ext cx="8534400" cy="1250692"/>
          </a:xfrm>
        </p:spPr>
        <p:txBody>
          <a:bodyPr>
            <a:noAutofit/>
          </a:bodyPr>
          <a:lstStyle/>
          <a:p>
            <a:pPr marL="0" indent="0">
              <a:buNone/>
            </a:pPr>
            <a:r>
              <a:rPr lang="en-US" sz="3600" dirty="0" smtClean="0">
                <a:latin typeface="Times New Roman" pitchFamily="18" charset="0"/>
                <a:cs typeface="Times New Roman" pitchFamily="18" charset="0"/>
              </a:rPr>
              <a:t>A.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hậu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trì</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endParaRPr lang="en-US" sz="3600" dirty="0" smtClean="0">
              <a:latin typeface="Times New Roman" pitchFamily="18" charset="0"/>
              <a:cs typeface="Times New Roman" pitchFamily="18" charset="0"/>
            </a:endParaRPr>
          </a:p>
        </p:txBody>
      </p:sp>
      <p:sp>
        <p:nvSpPr>
          <p:cNvPr id="6" name="Rectangle 5"/>
          <p:cNvSpPr/>
          <p:nvPr/>
        </p:nvSpPr>
        <p:spPr>
          <a:xfrm>
            <a:off x="311725" y="3276600"/>
            <a:ext cx="8534400" cy="1200329"/>
          </a:xfrm>
          <a:prstGeom prst="rect">
            <a:avLst/>
          </a:prstGeom>
        </p:spPr>
        <p:txBody>
          <a:bodyPr wrap="square">
            <a:spAutoFit/>
          </a:bodyPr>
          <a:lstStyle/>
          <a:p>
            <a:r>
              <a:rPr lang="vi-VN" sz="3600" dirty="0" smtClean="0">
                <a:latin typeface="Times New Roman" pitchFamily="18" charset="0"/>
                <a:cs typeface="Times New Roman" pitchFamily="18" charset="0"/>
              </a:rPr>
              <a:t>B</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Không </a:t>
            </a:r>
            <a:r>
              <a:rPr lang="vi-VN" sz="3600" dirty="0">
                <a:latin typeface="Times New Roman" pitchFamily="18" charset="0"/>
                <a:cs typeface="Times New Roman" pitchFamily="18" charset="0"/>
              </a:rPr>
              <a:t>có truyền thống, mỗi dân tộc và cá nhân đều có thể phát triển.</a:t>
            </a:r>
          </a:p>
        </p:txBody>
      </p:sp>
      <p:sp>
        <p:nvSpPr>
          <p:cNvPr id="7" name="Rectangle 6"/>
          <p:cNvSpPr/>
          <p:nvPr/>
        </p:nvSpPr>
        <p:spPr>
          <a:xfrm>
            <a:off x="304801" y="4326284"/>
            <a:ext cx="8534400" cy="1200329"/>
          </a:xfrm>
          <a:prstGeom prst="rect">
            <a:avLst/>
          </a:prstGeom>
        </p:spPr>
        <p:txBody>
          <a:bodyPr wrap="square">
            <a:spAutoFit/>
          </a:bodyPr>
          <a:lstStyle/>
          <a:p>
            <a:r>
              <a:rPr lang="vi-VN" sz="3600" dirty="0" smtClean="0">
                <a:latin typeface="Times New Roman" pitchFamily="18" charset="0"/>
                <a:cs typeface="Times New Roman" pitchFamily="18" charset="0"/>
              </a:rPr>
              <a:t>C</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Nhờ </a:t>
            </a:r>
            <a:r>
              <a:rPr lang="vi-VN" sz="3600" dirty="0">
                <a:latin typeface="Times New Roman" pitchFamily="18" charset="0"/>
                <a:cs typeface="Times New Roman" pitchFamily="18" charset="0"/>
              </a:rPr>
              <a:t>có truyền thống, dân tộc Việt Nam mới giữ được bản sắc riêng.</a:t>
            </a:r>
          </a:p>
        </p:txBody>
      </p:sp>
      <p:sp>
        <p:nvSpPr>
          <p:cNvPr id="8" name="Rectangle 7"/>
          <p:cNvSpPr/>
          <p:nvPr/>
        </p:nvSpPr>
        <p:spPr>
          <a:xfrm>
            <a:off x="311725" y="5403273"/>
            <a:ext cx="8534400" cy="1200329"/>
          </a:xfrm>
          <a:prstGeom prst="rect">
            <a:avLst/>
          </a:prstGeom>
        </p:spPr>
        <p:txBody>
          <a:bodyPr wrap="square">
            <a:spAutoFit/>
          </a:bodyPr>
          <a:lstStyle/>
          <a:p>
            <a:r>
              <a:rPr lang="vi-VN" sz="3600" dirty="0" smtClean="0">
                <a:latin typeface="Times New Roman" pitchFamily="18" charset="0"/>
                <a:cs typeface="Times New Roman" pitchFamily="18" charset="0"/>
              </a:rPr>
              <a:t>D</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Trong </a:t>
            </a:r>
            <a:r>
              <a:rPr lang="vi-VN" sz="3600" dirty="0">
                <a:latin typeface="Times New Roman" pitchFamily="18" charset="0"/>
                <a:cs typeface="Times New Roman" pitchFamily="18" charset="0"/>
              </a:rPr>
              <a:t>xã hội hiện đại,  truyền thống dân tộc không còn quan trọng nữa.</a:t>
            </a:r>
          </a:p>
        </p:txBody>
      </p:sp>
      <p:pic>
        <p:nvPicPr>
          <p:cNvPr id="922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83" y="4353993"/>
            <a:ext cx="91786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629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Scale>
                                      <p:cBhvr>
                                        <p:cTn id="15"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5">
                                            <p:txEl>
                                              <p:pRg st="0" end="0"/>
                                            </p:txEl>
                                          </p:spTgt>
                                        </p:tgtEl>
                                        <p:attrNameLst>
                                          <p:attrName>ppt_x</p:attrName>
                                          <p:attrName>ppt_y</p:attrName>
                                        </p:attrNameLst>
                                      </p:cBhvr>
                                    </p:animMotion>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Scale>
                                      <p:cBhvr>
                                        <p:cTn id="2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7"/>
                                        </p:tgtEl>
                                        <p:attrNameLst>
                                          <p:attrName>ppt_x</p:attrName>
                                          <p:attrName>ppt_y</p:attrName>
                                        </p:attrNameLst>
                                      </p:cBhvr>
                                    </p:animMotion>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Scale>
                                      <p:cBhvr>
                                        <p:cTn id="3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8"/>
                                        </p:tgtEl>
                                        <p:attrNameLst>
                                          <p:attrName>ppt_x</p:attrName>
                                          <p:attrName>ppt_y</p:attrName>
                                        </p:attrNameLst>
                                      </p:cBhvr>
                                    </p:animMotion>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227"/>
                                        </p:tgtEl>
                                        <p:attrNameLst>
                                          <p:attrName>style.visibility</p:attrName>
                                        </p:attrNameLst>
                                      </p:cBhvr>
                                      <p:to>
                                        <p:strVal val="visible"/>
                                      </p:to>
                                    </p:set>
                                    <p:animEffect transition="in" filter="wheel(1)">
                                      <p:cBhvr>
                                        <p:cTn id="43"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295400"/>
            <a:ext cx="8534400" cy="1676400"/>
          </a:xfrm>
        </p:spPr>
        <p:txBody>
          <a:bodyPr>
            <a:normAutofit fontScale="90000"/>
          </a:bodyPr>
          <a:lstStyle/>
          <a:p>
            <a:pPr algn="just"/>
            <a:r>
              <a:rPr lang="en-US" dirty="0" err="1" smtClean="0">
                <a:solidFill>
                  <a:srgbClr val="FF0000"/>
                </a:solidFill>
                <a:latin typeface="Times New Roman" pitchFamily="18" charset="0"/>
                <a:cs typeface="Times New Roman" pitchFamily="18" charset="0"/>
              </a:rPr>
              <a:t>Câu</a:t>
            </a:r>
            <a:r>
              <a:rPr lang="en-US" dirty="0" smtClean="0">
                <a:solidFill>
                  <a:srgbClr val="FF0000"/>
                </a:solidFill>
                <a:latin typeface="Times New Roman" pitchFamily="18" charset="0"/>
                <a:cs typeface="Times New Roman" pitchFamily="18" charset="0"/>
              </a:rPr>
              <a:t> 2: </a:t>
            </a:r>
            <a:r>
              <a:rPr lang="vi-VN" dirty="0" smtClean="0">
                <a:solidFill>
                  <a:srgbClr val="FF0000"/>
                </a:solidFill>
                <a:latin typeface="Times New Roman" pitchFamily="18" charset="0"/>
                <a:cs typeface="Times New Roman" pitchFamily="18" charset="0"/>
              </a:rPr>
              <a:t>Việc </a:t>
            </a:r>
            <a:r>
              <a:rPr lang="vi-VN" dirty="0">
                <a:solidFill>
                  <a:srgbClr val="FF0000"/>
                </a:solidFill>
                <a:latin typeface="Times New Roman" pitchFamily="18" charset="0"/>
                <a:cs typeface="Times New Roman" pitchFamily="18" charset="0"/>
              </a:rPr>
              <a:t>làm nào dưới đây không phải là sự kế thừa và phát huy truyền thống tốt đẹp của dân tộc</a:t>
            </a:r>
            <a:r>
              <a:rPr lang="vi-VN"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66700" y="3048000"/>
            <a:ext cx="8610600" cy="4038600"/>
          </a:xfrm>
        </p:spPr>
        <p:txBody>
          <a:bodyPr>
            <a:normAutofit/>
          </a:bodyPr>
          <a:lstStyle/>
          <a:p>
            <a:pPr marL="514350" indent="-514350">
              <a:buAutoNum type="alphaUcPeriod"/>
            </a:pPr>
            <a:r>
              <a:rPr lang="vi-VN" sz="3600" dirty="0" smtClean="0">
                <a:latin typeface="+mj-lt"/>
              </a:rPr>
              <a:t>Tham </a:t>
            </a:r>
            <a:r>
              <a:rPr lang="vi-VN" sz="3600" dirty="0">
                <a:latin typeface="+mj-lt"/>
              </a:rPr>
              <a:t>gia các lễ hội truyền </a:t>
            </a:r>
            <a:r>
              <a:rPr lang="vi-VN" sz="3600" dirty="0" smtClean="0">
                <a:latin typeface="+mj-lt"/>
              </a:rPr>
              <a:t>thống.</a:t>
            </a:r>
            <a:endParaRPr lang="en-US" sz="3600" dirty="0" smtClean="0">
              <a:latin typeface="+mj-lt"/>
            </a:endParaRPr>
          </a:p>
          <a:p>
            <a:pPr marL="514350" indent="-514350">
              <a:buAutoNum type="alphaUcPeriod"/>
            </a:pPr>
            <a:r>
              <a:rPr lang="vi-VN" sz="3600" dirty="0" smtClean="0">
                <a:latin typeface="+mj-lt"/>
              </a:rPr>
              <a:t>Xem </a:t>
            </a:r>
            <a:r>
              <a:rPr lang="vi-VN" sz="3600" dirty="0">
                <a:latin typeface="+mj-lt"/>
              </a:rPr>
              <a:t>bói để biết trước các sự việc sẽ xảy ra, tránh điều xấu</a:t>
            </a:r>
            <a:r>
              <a:rPr lang="vi-VN" sz="3600" dirty="0" smtClean="0">
                <a:latin typeface="+mj-lt"/>
              </a:rPr>
              <a:t>.</a:t>
            </a:r>
            <a:endParaRPr lang="en-US" sz="3600" dirty="0" smtClean="0">
              <a:latin typeface="+mj-lt"/>
            </a:endParaRPr>
          </a:p>
          <a:p>
            <a:pPr marL="514350" indent="-514350">
              <a:buAutoNum type="alphaUcPeriod"/>
            </a:pPr>
            <a:r>
              <a:rPr lang="vi-VN" sz="3600" dirty="0">
                <a:latin typeface="+mj-lt"/>
              </a:rPr>
              <a:t>Thờ cúng tổ tiên</a:t>
            </a:r>
            <a:r>
              <a:rPr lang="vi-VN" sz="3600" dirty="0" smtClean="0">
                <a:latin typeface="+mj-lt"/>
              </a:rPr>
              <a:t>.</a:t>
            </a:r>
            <a:endParaRPr lang="en-US" sz="3600" dirty="0" smtClean="0">
              <a:latin typeface="+mj-lt"/>
            </a:endParaRPr>
          </a:p>
          <a:p>
            <a:pPr marL="514350" indent="-514350">
              <a:buAutoNum type="alphaUcPeriod"/>
            </a:pPr>
            <a:r>
              <a:rPr lang="vi-VN" sz="3600" dirty="0">
                <a:latin typeface="+mj-lt"/>
              </a:rPr>
              <a:t>Đi thăm các đền chùa, các di </a:t>
            </a:r>
            <a:r>
              <a:rPr lang="vi-VN" sz="3600" dirty="0" smtClean="0">
                <a:latin typeface="+mj-lt"/>
              </a:rPr>
              <a:t>tích</a:t>
            </a:r>
            <a:endParaRPr lang="vi-VN" sz="3600" dirty="0">
              <a:latin typeface="+mj-l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733800"/>
            <a:ext cx="92075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4264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Scale>
                                      <p:cBhvr>
                                        <p:cTn id="15"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xEl>
                                              <p:pRg st="0" end="0"/>
                                            </p:txEl>
                                          </p:spTgt>
                                        </p:tgtEl>
                                        <p:attrNameLst>
                                          <p:attrName>ppt_x</p:attrName>
                                          <p:attrName>ppt_y</p:attrName>
                                        </p:attrNameLst>
                                      </p:cBhvr>
                                    </p:animMotion>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Scale>
                                      <p:cBhvr>
                                        <p:cTn id="2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1" end="1"/>
                                            </p:txEl>
                                          </p:spTgt>
                                        </p:tgtEl>
                                        <p:attrNameLst>
                                          <p:attrName>ppt_x</p:attrName>
                                          <p:attrName>ppt_y</p:attrName>
                                        </p:attrNameLst>
                                      </p:cBhvr>
                                    </p:animMotion>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Scale>
                                      <p:cBhvr>
                                        <p:cTn id="2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
                                            <p:txEl>
                                              <p:pRg st="2" end="2"/>
                                            </p:txEl>
                                          </p:spTgt>
                                        </p:tgtEl>
                                        <p:attrNameLst>
                                          <p:attrName>ppt_x</p:attrName>
                                          <p:attrName>ppt_y</p:attrName>
                                        </p:attrNameLst>
                                      </p:cBhvr>
                                    </p:animMotion>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Scale>
                                      <p:cBhvr>
                                        <p:cTn id="36"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3" end="3"/>
                                            </p:txEl>
                                          </p:spTgt>
                                        </p:tgtEl>
                                        <p:attrNameLst>
                                          <p:attrName>ppt_x</p:attrName>
                                          <p:attrName>ppt_y</p:attrName>
                                        </p:attrNameLst>
                                      </p:cBhvr>
                                    </p:animMotion>
                                    <p:animEffect transition="in" filter="fade">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1"/>
                                        </p:tgtEl>
                                        <p:attrNameLst>
                                          <p:attrName>style.visibility</p:attrName>
                                        </p:attrNameLst>
                                      </p:cBhvr>
                                      <p:to>
                                        <p:strVal val="visible"/>
                                      </p:to>
                                    </p:set>
                                    <p:animEffect transition="in" filter="wheel(1)">
                                      <p:cBhvr>
                                        <p:cTn id="43"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175"/>
            <a:ext cx="917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609600"/>
            <a:ext cx="8229600" cy="6019800"/>
          </a:xfrm>
        </p:spPr>
        <p:txBody>
          <a:bodyPr>
            <a:normAutofit/>
          </a:bodyPr>
          <a:lstStyle/>
          <a:p>
            <a:pPr algn="just"/>
            <a:r>
              <a:rPr lang="vi-VN" sz="4200" dirty="0">
                <a:solidFill>
                  <a:srgbClr val="FF0000"/>
                </a:solidFill>
              </a:rPr>
              <a:t>An thường tâm sự với các bạn: “Nói đến truyền thống của dân tộc Việt Nam, mình có mặc cảm thế nào ấy. So với thế giới, nước mình còn lạc hậu lắm. Ngoài truyền thống đánh giặc ra, dân tộc ta có truyền thống nào đáng tự hào đâu ?”. Em có đồng ý với An không ? Vì sao? </a:t>
            </a:r>
            <a:endParaRPr lang="en-US" sz="4200" dirty="0">
              <a:solidFill>
                <a:srgbClr val="FF0000"/>
              </a:solidFill>
            </a:endParaRPr>
          </a:p>
        </p:txBody>
      </p:sp>
      <p:sp>
        <p:nvSpPr>
          <p:cNvPr id="3" name="Content Placeholder 2"/>
          <p:cNvSpPr>
            <a:spLocks noGrp="1"/>
          </p:cNvSpPr>
          <p:nvPr>
            <p:ph idx="1"/>
          </p:nvPr>
        </p:nvSpPr>
        <p:spPr>
          <a:xfrm>
            <a:off x="228600" y="838200"/>
            <a:ext cx="8686800" cy="5715000"/>
          </a:xfrm>
        </p:spPr>
        <p:txBody>
          <a:bodyPr>
            <a:noAutofit/>
          </a:bodyPr>
          <a:lstStyle/>
          <a:p>
            <a:pPr marL="0" indent="0" algn="just">
              <a:buNone/>
            </a:pPr>
            <a:r>
              <a:rPr lang="vi-VN" sz="4200" dirty="0">
                <a:latin typeface="+mj-lt"/>
              </a:rPr>
              <a:t>Em không đồng ý với ý kiến của An. Bởi vì, dân tộc Việt Nam có truyền thống lâu đời. Với mấy nghìn năm văn hiến, chúng ta có thể tự hào về bề dày lịch sử của truyền thống dân tộc chứ không chỉ có truyền thống đánh giặc ngoại xâm (như ý nghĩ của An). </a:t>
            </a:r>
            <a:r>
              <a:rPr lang="en-US" sz="4200" dirty="0" err="1" smtClean="0">
                <a:latin typeface="Times New Roman" pitchFamily="18" charset="0"/>
                <a:cs typeface="Times New Roman" pitchFamily="18" charset="0"/>
              </a:rPr>
              <a:t>Ngoài</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ra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chúng</a:t>
            </a:r>
            <a:r>
              <a:rPr lang="en-US" sz="4200" dirty="0" smtClean="0">
                <a:latin typeface="Times New Roman" pitchFamily="18" charset="0"/>
                <a:cs typeface="Times New Roman" pitchFamily="18" charset="0"/>
              </a:rPr>
              <a:t> ta </a:t>
            </a:r>
            <a:r>
              <a:rPr lang="en-US" sz="4200" dirty="0" err="1" smtClean="0">
                <a:latin typeface="Times New Roman" pitchFamily="18" charset="0"/>
                <a:cs typeface="Times New Roman" pitchFamily="18" charset="0"/>
              </a:rPr>
              <a:t>vẫn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có</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nhiều</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truyền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thống</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văn</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hóa</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đặc</a:t>
            </a:r>
            <a:r>
              <a:rPr lang="en-US" sz="4200" dirty="0" smtClean="0">
                <a:latin typeface="Times New Roman" pitchFamily="18" charset="0"/>
                <a:cs typeface="Times New Roman" pitchFamily="18" charset="0"/>
              </a:rPr>
              <a:t> </a:t>
            </a:r>
            <a:r>
              <a:rPr lang="en-US" sz="4200" dirty="0" err="1" smtClean="0">
                <a:latin typeface="Times New Roman" pitchFamily="18" charset="0"/>
                <a:cs typeface="Times New Roman" pitchFamily="18" charset="0"/>
              </a:rPr>
              <a:t>trưng</a:t>
            </a:r>
            <a:endParaRPr lang="en-US" sz="4200" dirty="0">
              <a:latin typeface="Times New Roman" pitchFamily="18" charset="0"/>
              <a:cs typeface="Times New Roman" pitchFamily="18" charset="0"/>
            </a:endParaRPr>
          </a:p>
        </p:txBody>
      </p:sp>
    </p:spTree>
    <p:extLst>
      <p:ext uri="{BB962C8B-B14F-4D97-AF65-F5344CB8AC3E}">
        <p14:creationId xmlns:p14="http://schemas.microsoft.com/office/powerpoint/2010/main" val="3300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grpId="1" nodeType="clickEffect">
                                  <p:stCondLst>
                                    <p:cond delay="0"/>
                                  </p:stCondLst>
                                  <p:childTnLst>
                                    <p:animEffect transition="out" filter="wheel(1)">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WordArt 2"/>
          <p:cNvSpPr>
            <a:spLocks noChangeArrowheads="1" noChangeShapeType="1"/>
          </p:cNvSpPr>
          <p:nvPr/>
        </p:nvSpPr>
        <p:spPr bwMode="auto">
          <a:xfrm>
            <a:off x="1752600" y="533400"/>
            <a:ext cx="6096000" cy="581025"/>
          </a:xfrm>
          <a:prstGeom prst="rect">
            <a:avLst/>
          </a:prstGeom>
        </p:spPr>
        <p:txBody>
          <a:bodyPr wrap="none" fromWordArt="1">
            <a:prstTxWarp prst="textPlain">
              <a:avLst>
                <a:gd name="adj" fmla="val 50000"/>
              </a:avLst>
            </a:prstTxWarp>
          </a:bodyPr>
          <a:lstStyle/>
          <a:p>
            <a:pPr algn="ctr"/>
            <a:r>
              <a:rPr lang="vi-VN" sz="4000" b="1" kern="10">
                <a:ln w="9525">
                  <a:solidFill>
                    <a:srgbClr val="FF0000"/>
                  </a:solidFill>
                  <a:round/>
                  <a:headEnd/>
                  <a:tailEnd/>
                </a:ln>
                <a:solidFill>
                  <a:srgbClr val="FF0000"/>
                </a:solidFill>
                <a:effectLst>
                  <a:outerShdw dist="45791" dir="2021404" algn="ctr" rotWithShape="0">
                    <a:srgbClr val="B2B2B2">
                      <a:alpha val="75000"/>
                    </a:srgbClr>
                  </a:outerShdw>
                </a:effectLst>
                <a:latin typeface="Times New Roman"/>
                <a:cs typeface="Times New Roman"/>
              </a:rPr>
              <a:t>HƯỚNG DẪN HỌC TẬP</a:t>
            </a:r>
            <a:endParaRPr lang="en-US" sz="4000" b="1" kern="10">
              <a:ln w="9525">
                <a:solidFill>
                  <a:srgbClr val="FF0000"/>
                </a:solidFill>
                <a:round/>
                <a:headEnd/>
                <a:tailEnd/>
              </a:ln>
              <a:solidFill>
                <a:srgbClr val="FF0000"/>
              </a:solidFill>
              <a:effectLst>
                <a:outerShdw dist="45791" dir="2021404" algn="ctr" rotWithShape="0">
                  <a:srgbClr val="B2B2B2">
                    <a:alpha val="75000"/>
                  </a:srgbClr>
                </a:outerShdw>
              </a:effectLst>
              <a:latin typeface="Times New Roman"/>
              <a:cs typeface="Times New Roman"/>
            </a:endParaRPr>
          </a:p>
        </p:txBody>
      </p:sp>
      <p:sp>
        <p:nvSpPr>
          <p:cNvPr id="39939" name="Text Box 3"/>
          <p:cNvSpPr txBox="1">
            <a:spLocks noChangeArrowheads="1"/>
          </p:cNvSpPr>
          <p:nvPr/>
        </p:nvSpPr>
        <p:spPr bwMode="auto">
          <a:xfrm>
            <a:off x="304800" y="1524000"/>
            <a:ext cx="8458200" cy="5017400"/>
          </a:xfrm>
          <a:prstGeom prst="rect">
            <a:avLst/>
          </a:prstGeom>
          <a:gradFill rotWithShape="1">
            <a:gsLst>
              <a:gs pos="0">
                <a:schemeClr val="bg1"/>
              </a:gs>
              <a:gs pos="100000">
                <a:schemeClr val="bg1"/>
              </a:gs>
            </a:gsLst>
            <a:lin ang="5400000" scaled="1"/>
          </a:gradFill>
          <a:ln w="38100">
            <a:solidFill>
              <a:srgbClr val="0000FF"/>
            </a:solidFill>
            <a:miter lim="800000"/>
            <a:headEnd/>
            <a:tailEnd/>
          </a:ln>
        </p:spPr>
        <p:txBody>
          <a:bodyPr wrap="square" lIns="92075" tIns="46038" rIns="92075" bIns="46038">
            <a:spAutoFit/>
          </a:bodyPr>
          <a:lstStyle/>
          <a:p>
            <a:pPr marL="457200" indent="-457200"/>
            <a:r>
              <a:rPr lang="en-US" altLang="en-US" sz="4000" b="1">
                <a:solidFill>
                  <a:srgbClr val="FF0000"/>
                </a:solidFill>
                <a:latin typeface="VNI-Times" pitchFamily="2" charset="0"/>
                <a:sym typeface="Wingdings" pitchFamily="2" charset="2"/>
              </a:rPr>
              <a:t></a:t>
            </a:r>
            <a:r>
              <a:rPr lang="pt-BR" altLang="en-US" sz="2800" b="1">
                <a:solidFill>
                  <a:srgbClr val="FF0000"/>
                </a:solidFill>
                <a:latin typeface="Times New Roman" pitchFamily="18" charset="0"/>
                <a:cs typeface="Times New Roman" pitchFamily="18" charset="0"/>
                <a:sym typeface="Wingdings" pitchFamily="2" charset="2"/>
              </a:rPr>
              <a:t>Đối với bài v</a:t>
            </a:r>
            <a:r>
              <a:rPr lang="vi-VN" altLang="en-US" sz="2800" b="1">
                <a:solidFill>
                  <a:srgbClr val="FF0000"/>
                </a:solidFill>
                <a:latin typeface="Times New Roman" pitchFamily="18" charset="0"/>
                <a:cs typeface="Times New Roman" pitchFamily="18" charset="0"/>
                <a:sym typeface="Wingdings" pitchFamily="2" charset="2"/>
              </a:rPr>
              <a:t>ừa </a:t>
            </a:r>
            <a:r>
              <a:rPr lang="pt-BR" altLang="en-US" sz="2800" b="1">
                <a:solidFill>
                  <a:srgbClr val="FF0000"/>
                </a:solidFill>
                <a:latin typeface="Times New Roman" pitchFamily="18" charset="0"/>
                <a:cs typeface="Times New Roman" pitchFamily="18" charset="0"/>
                <a:sym typeface="Wingdings" pitchFamily="2" charset="2"/>
              </a:rPr>
              <a:t>học:</a:t>
            </a:r>
            <a:r>
              <a:rPr lang="pt-BR" altLang="en-US" sz="2800" b="1">
                <a:latin typeface="Times New Roman" pitchFamily="18" charset="0"/>
                <a:cs typeface="Times New Roman" pitchFamily="18" charset="0"/>
                <a:sym typeface="Wingdings" pitchFamily="2" charset="2"/>
              </a:rPr>
              <a:t>  </a:t>
            </a:r>
          </a:p>
          <a:p>
            <a:pPr marL="457200" indent="-457200">
              <a:buFont typeface="Wingdings" pitchFamily="2" charset="2"/>
              <a:buChar char="v"/>
            </a:pPr>
            <a:r>
              <a:rPr lang="pt-BR" altLang="en-US" sz="2800" b="1">
                <a:latin typeface="Times New Roman" pitchFamily="18" charset="0"/>
                <a:cs typeface="Times New Roman" pitchFamily="18" charset="0"/>
                <a:sym typeface="Wingdings" pitchFamily="2" charset="2"/>
              </a:rPr>
              <a:t> </a:t>
            </a:r>
            <a:r>
              <a:rPr lang="pt-BR" altLang="en-US" sz="2800" b="1">
                <a:solidFill>
                  <a:srgbClr val="0000CC"/>
                </a:solidFill>
                <a:latin typeface="Times New Roman" pitchFamily="18" charset="0"/>
                <a:cs typeface="Times New Roman" pitchFamily="18" charset="0"/>
                <a:sym typeface="Wingdings" pitchFamily="2" charset="2"/>
              </a:rPr>
              <a:t>Học thuộc nội dung bài học.</a:t>
            </a:r>
          </a:p>
          <a:p>
            <a:pPr marL="457200" indent="-457200">
              <a:buFont typeface="Wingdings" pitchFamily="2" charset="2"/>
              <a:buChar char="v"/>
            </a:pPr>
            <a:r>
              <a:rPr lang="pt-BR" altLang="en-US" sz="2800" b="1">
                <a:solidFill>
                  <a:srgbClr val="0000CC"/>
                </a:solidFill>
                <a:latin typeface="VNI-Times" pitchFamily="2" charset="0"/>
                <a:sym typeface="Wingdings" pitchFamily="2" charset="2"/>
              </a:rPr>
              <a:t> </a:t>
            </a:r>
            <a:r>
              <a:rPr lang="pt-BR" altLang="en-US" sz="2800" b="1">
                <a:solidFill>
                  <a:srgbClr val="0000CC"/>
                </a:solidFill>
                <a:latin typeface="Times New Roman" pitchFamily="18" charset="0"/>
                <a:cs typeface="Times New Roman" pitchFamily="18" charset="0"/>
                <a:sym typeface="Wingdings" pitchFamily="2" charset="2"/>
              </a:rPr>
              <a:t>Làm các bài </a:t>
            </a:r>
            <a:r>
              <a:rPr lang="pt-BR" altLang="en-US" sz="2800" b="1" smtClean="0">
                <a:solidFill>
                  <a:srgbClr val="0000CC"/>
                </a:solidFill>
                <a:latin typeface="Times New Roman" pitchFamily="18" charset="0"/>
                <a:cs typeface="Times New Roman" pitchFamily="18" charset="0"/>
                <a:sym typeface="Wingdings" pitchFamily="2" charset="2"/>
              </a:rPr>
              <a:t>tập trong SGK</a:t>
            </a:r>
            <a:r>
              <a:rPr lang="pt-BR" altLang="en-US" sz="2800" b="1">
                <a:solidFill>
                  <a:srgbClr val="0000CC"/>
                </a:solidFill>
                <a:latin typeface="Times New Roman" pitchFamily="18" charset="0"/>
                <a:cs typeface="Times New Roman" pitchFamily="18" charset="0"/>
                <a:sym typeface="Wingdings" pitchFamily="2" charset="2"/>
              </a:rPr>
              <a:t>.</a:t>
            </a:r>
          </a:p>
          <a:p>
            <a:pPr marL="457200" indent="-457200">
              <a:buFont typeface="Wingdings" pitchFamily="2" charset="2"/>
              <a:buChar char="v"/>
            </a:pPr>
            <a:endParaRPr lang="pt-BR" altLang="en-US" sz="2800" b="1">
              <a:solidFill>
                <a:srgbClr val="0000CC"/>
              </a:solidFill>
              <a:latin typeface="Times New Roman" pitchFamily="18" charset="0"/>
              <a:cs typeface="Times New Roman" pitchFamily="18" charset="0"/>
              <a:sym typeface="Wingdings" pitchFamily="2" charset="2"/>
            </a:endParaRPr>
          </a:p>
          <a:p>
            <a:pPr marL="457200" indent="-457200">
              <a:buFont typeface="Wingdings" pitchFamily="2" charset="2"/>
              <a:buChar char="Ø"/>
            </a:pPr>
            <a:r>
              <a:rPr lang="en-US" sz="2800" b="1">
                <a:solidFill>
                  <a:srgbClr val="FF0000"/>
                </a:solidFill>
                <a:latin typeface="Times New Roman" pitchFamily="18" charset="0"/>
                <a:cs typeface="Times New Roman" pitchFamily="18" charset="0"/>
                <a:sym typeface="Wingdings" pitchFamily="2" charset="2"/>
              </a:rPr>
              <a:t>Đối với bài tiếp theo:</a:t>
            </a:r>
          </a:p>
          <a:p>
            <a:pPr marL="457200" indent="-457200"/>
            <a:r>
              <a:rPr lang="pt-BR" altLang="en-US" sz="2800" b="1">
                <a:solidFill>
                  <a:srgbClr val="0000CC"/>
                </a:solidFill>
                <a:latin typeface="VNI-Times" pitchFamily="2" charset="0"/>
                <a:sym typeface="Wingdings" pitchFamily="2" charset="2"/>
              </a:rPr>
              <a:t> </a:t>
            </a:r>
            <a:r>
              <a:rPr lang="pt-BR" altLang="en-US" sz="2800" b="1">
                <a:solidFill>
                  <a:srgbClr val="0000CC"/>
                </a:solidFill>
                <a:latin typeface="Times New Roman" pitchFamily="18" charset="0"/>
                <a:cs typeface="Times New Roman" pitchFamily="18" charset="0"/>
                <a:sym typeface="Wingdings" pitchFamily="2" charset="2"/>
              </a:rPr>
              <a:t>* </a:t>
            </a:r>
            <a:r>
              <a:rPr lang="pt-BR" altLang="en-US" sz="2800" b="1" smtClean="0">
                <a:solidFill>
                  <a:srgbClr val="0000CC"/>
                </a:solidFill>
                <a:latin typeface="Times New Roman" pitchFamily="18" charset="0"/>
                <a:cs typeface="Times New Roman" pitchFamily="18" charset="0"/>
                <a:sym typeface="Wingdings" pitchFamily="2" charset="2"/>
              </a:rPr>
              <a:t>Xem nội dung tiếp theo.</a:t>
            </a:r>
            <a:endParaRPr lang="pt-BR" altLang="en-US" sz="2800" b="1">
              <a:solidFill>
                <a:srgbClr val="0000CC"/>
              </a:solidFill>
              <a:latin typeface="Times New Roman" pitchFamily="18" charset="0"/>
              <a:cs typeface="Times New Roman" pitchFamily="18" charset="0"/>
              <a:sym typeface="Wingdings" pitchFamily="2" charset="2"/>
            </a:endParaRPr>
          </a:p>
          <a:p>
            <a:pPr marL="457200" indent="-457200"/>
            <a:r>
              <a:rPr lang="pt-BR" altLang="en-US" sz="2800" b="1">
                <a:solidFill>
                  <a:srgbClr val="0000CC"/>
                </a:solidFill>
                <a:latin typeface="Times New Roman" pitchFamily="18" charset="0"/>
                <a:cs typeface="Times New Roman" pitchFamily="18" charset="0"/>
                <a:sym typeface="Wingdings" pitchFamily="2" charset="2"/>
              </a:rPr>
              <a:t> * Sưu tầm </a:t>
            </a:r>
            <a:r>
              <a:rPr lang="en-US" altLang="en-US" sz="2800" b="1" smtClean="0">
                <a:solidFill>
                  <a:srgbClr val="0000CC"/>
                </a:solidFill>
                <a:latin typeface="Times New Roman" pitchFamily="18" charset="0"/>
                <a:cs typeface="Times New Roman" pitchFamily="18" charset="0"/>
                <a:sym typeface="Wingdings" pitchFamily="2" charset="2"/>
              </a:rPr>
              <a:t>một số phong tục, tập quán, truyền thống tốt đẹp của địa phương em để thuyết trình trước lớp.</a:t>
            </a:r>
            <a:endParaRPr lang="pt-BR" altLang="en-US" sz="2800" b="1">
              <a:solidFill>
                <a:srgbClr val="0000CC"/>
              </a:solidFill>
              <a:latin typeface="Times New Roman" pitchFamily="18" charset="0"/>
              <a:cs typeface="Times New Roman" pitchFamily="18" charset="0"/>
              <a:sym typeface="Wingdings" pitchFamily="2" charset="2"/>
            </a:endParaRPr>
          </a:p>
          <a:p>
            <a:pPr marL="457200" indent="-457200"/>
            <a:endParaRPr lang="en-US" sz="2800" b="1">
              <a:solidFill>
                <a:srgbClr val="0000CC"/>
              </a:solidFill>
              <a:latin typeface="Times New Roman" pitchFamily="18" charset="0"/>
              <a:cs typeface="Times New Roman" pitchFamily="18" charset="0"/>
              <a:sym typeface="Wingdings" pitchFamily="2" charset="2"/>
            </a:endParaRPr>
          </a:p>
          <a:p>
            <a:pPr marL="457200" indent="-457200"/>
            <a:endParaRPr lang="en-US" altLang="en-US" sz="2800" b="1">
              <a:solidFill>
                <a:srgbClr val="0000CC"/>
              </a:solidFill>
              <a:latin typeface="VNI-Times" pitchFamily="2" charset="0"/>
              <a:sym typeface="Wingdings" pitchFamily="2" charset="2"/>
            </a:endParaRPr>
          </a:p>
        </p:txBody>
      </p:sp>
    </p:spTree>
  </p:cSld>
  <p:clrMapOvr>
    <a:masterClrMapping/>
  </p:clrMapOvr>
  <p:transition spd="slow">
    <p:wheel spokes="3"/>
    <p:sndAc>
      <p:stSnd>
        <p:snd r:embed="rId2" name="ring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9939"/>
                                        </p:tgtEl>
                                        <p:attrNameLst>
                                          <p:attrName>style.visibility</p:attrName>
                                        </p:attrNameLst>
                                      </p:cBhvr>
                                      <p:to>
                                        <p:strVal val="visible"/>
                                      </p:to>
                                    </p:set>
                                    <p:animScale>
                                      <p:cBhvr>
                                        <p:cTn id="7" dur="1000" decel="50000" fill="hold">
                                          <p:stCondLst>
                                            <p:cond delay="0"/>
                                          </p:stCondLst>
                                        </p:cTn>
                                        <p:tgtEl>
                                          <p:spTgt spid="399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 dur="1000" decel="50000" fill="hold">
                                          <p:stCondLst>
                                            <p:cond delay="0"/>
                                          </p:stCondLst>
                                        </p:cTn>
                                        <p:tgtEl>
                                          <p:spTgt spid="39939"/>
                                        </p:tgtEl>
                                        <p:attrNameLst>
                                          <p:attrName>ppt_x,ppt_y</p:attrName>
                                        </p:attrNameLst>
                                      </p:cBhvr>
                                      <p:rCtr x="0" y="0"/>
                                    </p:animMotion>
                                    <p:animEffect transition="in" filter="fade">
                                      <p:cBhvr>
                                        <p:cTn id="9" dur="1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
            <a:ext cx="9144000" cy="685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10800000" flipV="1">
            <a:off x="762000" y="2057400"/>
            <a:ext cx="7010400" cy="2971800"/>
          </a:xfrm>
        </p:spPr>
        <p:txBody>
          <a:bodyPr>
            <a:normAutofit/>
          </a:bodyPr>
          <a:lstStyle/>
          <a:p>
            <a:r>
              <a:rPr lang="en-US" sz="6000" smtClean="0">
                <a:latin typeface="Times New Roman" pitchFamily="18" charset="0"/>
                <a:cs typeface="Times New Roman" pitchFamily="18" charset="0"/>
              </a:rPr>
              <a:t>Tìm hiểu Đặt </a:t>
            </a:r>
            <a:r>
              <a:rPr lang="en-US" sz="6000" err="1" smtClean="0">
                <a:latin typeface="Times New Roman" pitchFamily="18" charset="0"/>
                <a:cs typeface="Times New Roman" pitchFamily="18" charset="0"/>
              </a:rPr>
              <a:t>vấn</a:t>
            </a:r>
            <a:r>
              <a:rPr lang="en-US" sz="6000" smtClean="0">
                <a:latin typeface="Times New Roman" pitchFamily="18" charset="0"/>
                <a:cs typeface="Times New Roman" pitchFamily="18" charset="0"/>
              </a:rPr>
              <a:t> đề:</a:t>
            </a:r>
            <a:br>
              <a:rPr lang="en-US" sz="6000" smtClean="0">
                <a:latin typeface="Times New Roman" pitchFamily="18" charset="0"/>
                <a:cs typeface="Times New Roman" pitchFamily="18" charset="0"/>
              </a:rPr>
            </a:br>
            <a:r>
              <a:rPr lang="en-US" sz="6000" smtClean="0">
                <a:latin typeface="Times New Roman" pitchFamily="18" charset="0"/>
                <a:cs typeface="Times New Roman" pitchFamily="18" charset="0"/>
              </a:rPr>
              <a:t>Hs đọc trước ở nhà</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1704985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84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90600" y="4419600"/>
            <a:ext cx="6754091" cy="1624446"/>
          </a:xfrm>
        </p:spPr>
        <p:txBody>
          <a:bodyPr>
            <a:noAutofit/>
          </a:bodyPr>
          <a:lstStyle/>
          <a:p>
            <a:pPr algn="just"/>
            <a:r>
              <a:rPr lang="en-US" sz="4000" dirty="0" err="1" smtClean="0">
                <a:solidFill>
                  <a:srgbClr val="FF0000"/>
                </a:solidFill>
                <a:latin typeface="Times New Roman" pitchFamily="18" charset="0"/>
                <a:cs typeface="Times New Roman" pitchFamily="18" charset="0"/>
              </a:rPr>
              <a:t>Đó</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là</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truyền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thống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yêu</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nước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thiết</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của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dân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tộc</a:t>
            </a:r>
            <a:r>
              <a:rPr lang="en-US" sz="4000" dirty="0" smtClean="0">
                <a:solidFill>
                  <a:srgbClr val="FF0000"/>
                </a:solidFill>
                <a:latin typeface="Times New Roman" pitchFamily="18" charset="0"/>
                <a:cs typeface="Times New Roman" pitchFamily="18" charset="0"/>
              </a:rPr>
              <a:t> ta.</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290945"/>
            <a:ext cx="8001000" cy="3848099"/>
          </a:xfrm>
        </p:spPr>
        <p:txBody>
          <a:bodyPr>
            <a:normAutofit/>
          </a:bodyPr>
          <a:lstStyle/>
          <a:p>
            <a:pPr marL="0" indent="0" algn="just">
              <a:buNone/>
            </a:pP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Truyền thống yêu nước được thể hiện qua những lời nói của Bác</a:t>
            </a:r>
            <a:r>
              <a:rPr lang="vi-VN" sz="4000" smtClean="0">
                <a:latin typeface="Times New Roman" pitchFamily="18" charset="0"/>
                <a:cs typeface="Times New Roman" pitchFamily="18" charset="0"/>
              </a:rPr>
              <a:t>: </a:t>
            </a:r>
            <a:r>
              <a:rPr lang="en-US" sz="4000" smtClean="0">
                <a:latin typeface="Times New Roman" pitchFamily="18" charset="0"/>
                <a:cs typeface="Times New Roman" pitchFamily="18" charset="0"/>
              </a:rPr>
              <a:t>"</a:t>
            </a:r>
            <a:r>
              <a:rPr lang="vi-VN" sz="4000" smtClean="0">
                <a:latin typeface="Times New Roman" pitchFamily="18" charset="0"/>
                <a:cs typeface="Times New Roman" pitchFamily="18" charset="0"/>
              </a:rPr>
              <a:t>Lòng </a:t>
            </a:r>
            <a:r>
              <a:rPr lang="vi-VN" sz="4000" dirty="0" smtClean="0">
                <a:latin typeface="Times New Roman" pitchFamily="18" charset="0"/>
                <a:cs typeface="Times New Roman" pitchFamily="18" charset="0"/>
              </a:rPr>
              <a:t>yêu nước nồng nàn, tinh thần đoàn kết chống ngoại xâm, vượt qua khó khăn gian khổ, nhấn chìm tất cả bè lũ cướp nước và </a:t>
            </a:r>
            <a:r>
              <a:rPr lang="vi-VN" sz="4000" smtClean="0">
                <a:latin typeface="Times New Roman" pitchFamily="18" charset="0"/>
                <a:cs typeface="Times New Roman" pitchFamily="18" charset="0"/>
              </a:rPr>
              <a:t>bán nước</a:t>
            </a:r>
            <a:r>
              <a:rPr lang="en-US" sz="400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4" name="Right Arrow 3"/>
          <p:cNvSpPr/>
          <p:nvPr/>
        </p:nvSpPr>
        <p:spPr>
          <a:xfrm>
            <a:off x="0" y="4724400"/>
            <a:ext cx="914400" cy="53340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999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WordArt 3"/>
          <p:cNvSpPr>
            <a:spLocks noChangeArrowheads="1" noChangeShapeType="1" noTextEdit="1"/>
          </p:cNvSpPr>
          <p:nvPr/>
        </p:nvSpPr>
        <p:spPr bwMode="auto">
          <a:xfrm>
            <a:off x="0" y="152400"/>
            <a:ext cx="9144000" cy="685800"/>
          </a:xfrm>
          <a:prstGeom prst="rect">
            <a:avLst/>
          </a:prstGeom>
        </p:spPr>
        <p:txBody>
          <a:bodyPr wrap="none" fromWordArt="1">
            <a:prstTxWarp prst="textPlain">
              <a:avLst>
                <a:gd name="adj" fmla="val 50000"/>
              </a:avLst>
            </a:prstTxWarp>
          </a:bodyPr>
          <a:lstStyle/>
          <a:p>
            <a:pPr algn="ctr"/>
            <a:r>
              <a:rPr lang="en-US" sz="1200" kern="10" smtClean="0">
                <a:ln w="9525">
                  <a:solidFill>
                    <a:srgbClr val="0000FF"/>
                  </a:solidFill>
                  <a:round/>
                  <a:headEnd/>
                  <a:tailEnd/>
                </a:ln>
                <a:solidFill>
                  <a:srgbClr val="0000FF"/>
                </a:solidFill>
                <a:latin typeface="Times New Roman"/>
                <a:cs typeface="Times New Roman"/>
              </a:rPr>
              <a:t>Bài 7: </a:t>
            </a:r>
            <a:r>
              <a:rPr lang="vi-VN" sz="1200" kern="10" smtClean="0">
                <a:ln w="9525">
                  <a:solidFill>
                    <a:srgbClr val="0000FF"/>
                  </a:solidFill>
                  <a:round/>
                  <a:headEnd/>
                  <a:tailEnd/>
                </a:ln>
                <a:solidFill>
                  <a:srgbClr val="0000FF"/>
                </a:solidFill>
                <a:latin typeface="Times New Roman"/>
                <a:cs typeface="Times New Roman"/>
              </a:rPr>
              <a:t>Kế </a:t>
            </a:r>
            <a:r>
              <a:rPr lang="vi-VN" sz="1200" kern="10">
                <a:ln w="9525">
                  <a:solidFill>
                    <a:srgbClr val="0000FF"/>
                  </a:solidFill>
                  <a:round/>
                  <a:headEnd/>
                  <a:tailEnd/>
                </a:ln>
                <a:solidFill>
                  <a:srgbClr val="0000FF"/>
                </a:solidFill>
                <a:latin typeface="Times New Roman"/>
                <a:cs typeface="Times New Roman"/>
              </a:rPr>
              <a:t>thừa và phát huy truyền thống tốt đẹp</a:t>
            </a:r>
          </a:p>
          <a:p>
            <a:pPr algn="ctr"/>
            <a:r>
              <a:rPr lang="vi-VN" sz="1200" kern="10">
                <a:ln w="9525">
                  <a:solidFill>
                    <a:srgbClr val="0000FF"/>
                  </a:solidFill>
                  <a:round/>
                  <a:headEnd/>
                  <a:tailEnd/>
                </a:ln>
                <a:solidFill>
                  <a:srgbClr val="0000FF"/>
                </a:solidFill>
                <a:latin typeface="Times New Roman"/>
                <a:cs typeface="Times New Roman"/>
              </a:rPr>
              <a:t>của dân </a:t>
            </a:r>
            <a:r>
              <a:rPr lang="vi-VN" sz="1200" kern="10" smtClean="0">
                <a:ln w="9525">
                  <a:solidFill>
                    <a:srgbClr val="0000FF"/>
                  </a:solidFill>
                  <a:round/>
                  <a:headEnd/>
                  <a:tailEnd/>
                </a:ln>
                <a:solidFill>
                  <a:srgbClr val="0000FF"/>
                </a:solidFill>
                <a:latin typeface="Times New Roman"/>
                <a:cs typeface="Times New Roman"/>
              </a:rPr>
              <a:t>tộc</a:t>
            </a:r>
            <a:r>
              <a:rPr lang="en-US" sz="1200" kern="10" smtClean="0">
                <a:ln w="9525">
                  <a:solidFill>
                    <a:srgbClr val="0000FF"/>
                  </a:solidFill>
                  <a:round/>
                  <a:headEnd/>
                  <a:tailEnd/>
                </a:ln>
                <a:solidFill>
                  <a:srgbClr val="0000FF"/>
                </a:solidFill>
                <a:latin typeface="Times New Roman"/>
                <a:cs typeface="Times New Roman"/>
              </a:rPr>
              <a:t> (t1)</a:t>
            </a:r>
            <a:endParaRPr lang="en-US" sz="1200" kern="10">
              <a:ln w="9525">
                <a:solidFill>
                  <a:srgbClr val="0000FF"/>
                </a:solidFill>
                <a:round/>
                <a:headEnd/>
                <a:tailEnd/>
              </a:ln>
              <a:solidFill>
                <a:srgbClr val="0000FF"/>
              </a:solidFill>
              <a:latin typeface="Times New Roman"/>
              <a:cs typeface="Times New Roman"/>
            </a:endParaRPr>
          </a:p>
        </p:txBody>
      </p:sp>
      <p:sp>
        <p:nvSpPr>
          <p:cNvPr id="5124" name="WordArt 4"/>
          <p:cNvSpPr>
            <a:spLocks noChangeArrowheads="1" noChangeShapeType="1" noTextEdit="1"/>
          </p:cNvSpPr>
          <p:nvPr/>
        </p:nvSpPr>
        <p:spPr bwMode="auto">
          <a:xfrm>
            <a:off x="228600" y="685800"/>
            <a:ext cx="1905000" cy="533400"/>
          </a:xfrm>
          <a:prstGeom prst="rect">
            <a:avLst/>
          </a:prstGeom>
        </p:spPr>
        <p:txBody>
          <a:bodyPr wrap="none" fromWordArt="1">
            <a:prstTxWarp prst="textPlain">
              <a:avLst>
                <a:gd name="adj" fmla="val 50000"/>
              </a:avLst>
            </a:prstTxWarp>
          </a:bodyPr>
          <a:lstStyle/>
          <a:p>
            <a:pPr algn="ctr"/>
            <a:r>
              <a:rPr lang="vi-VN" sz="900" kern="10">
                <a:ln w="9525">
                  <a:solidFill>
                    <a:srgbClr val="0000FF"/>
                  </a:solidFill>
                  <a:round/>
                  <a:headEnd/>
                  <a:tailEnd/>
                </a:ln>
                <a:solidFill>
                  <a:srgbClr val="0000FF"/>
                </a:solidFill>
                <a:latin typeface="Times New Roman"/>
                <a:cs typeface="Times New Roman"/>
              </a:rPr>
              <a:t>I</a:t>
            </a:r>
            <a:r>
              <a:rPr lang="vi-VN" sz="900" kern="10" smtClean="0">
                <a:ln w="9525">
                  <a:solidFill>
                    <a:srgbClr val="0000FF"/>
                  </a:solidFill>
                  <a:round/>
                  <a:headEnd/>
                  <a:tailEnd/>
                </a:ln>
                <a:solidFill>
                  <a:srgbClr val="0000FF"/>
                </a:solidFill>
                <a:latin typeface="Times New Roman"/>
                <a:cs typeface="Times New Roman"/>
              </a:rPr>
              <a:t>.</a:t>
            </a:r>
            <a:r>
              <a:rPr lang="en-US" sz="900" kern="10" smtClean="0">
                <a:ln w="9525">
                  <a:solidFill>
                    <a:srgbClr val="0000FF"/>
                  </a:solidFill>
                  <a:round/>
                  <a:headEnd/>
                  <a:tailEnd/>
                </a:ln>
                <a:solidFill>
                  <a:srgbClr val="0000FF"/>
                </a:solidFill>
                <a:latin typeface="Times New Roman"/>
                <a:cs typeface="Times New Roman"/>
              </a:rPr>
              <a:t> </a:t>
            </a:r>
            <a:r>
              <a:rPr lang="vi-VN" sz="900" kern="10" smtClean="0">
                <a:ln w="9525">
                  <a:solidFill>
                    <a:srgbClr val="0000FF"/>
                  </a:solidFill>
                  <a:round/>
                  <a:headEnd/>
                  <a:tailEnd/>
                </a:ln>
                <a:solidFill>
                  <a:srgbClr val="0000FF"/>
                </a:solidFill>
                <a:latin typeface="Times New Roman"/>
                <a:cs typeface="Times New Roman"/>
              </a:rPr>
              <a:t>Đặt </a:t>
            </a:r>
            <a:r>
              <a:rPr lang="vi-VN" sz="900" kern="10">
                <a:ln w="9525">
                  <a:solidFill>
                    <a:srgbClr val="0000FF"/>
                  </a:solidFill>
                  <a:round/>
                  <a:headEnd/>
                  <a:tailEnd/>
                </a:ln>
                <a:solidFill>
                  <a:srgbClr val="0000FF"/>
                </a:solidFill>
                <a:latin typeface="Times New Roman"/>
                <a:cs typeface="Times New Roman"/>
              </a:rPr>
              <a:t>vấn đề:</a:t>
            </a:r>
            <a:endParaRPr lang="en-US" sz="900" kern="10">
              <a:ln w="9525">
                <a:solidFill>
                  <a:srgbClr val="0000FF"/>
                </a:solidFill>
                <a:round/>
                <a:headEnd/>
                <a:tailEnd/>
              </a:ln>
              <a:solidFill>
                <a:srgbClr val="0000FF"/>
              </a:solidFill>
              <a:latin typeface="Times New Roman"/>
              <a:cs typeface="Times New Roman"/>
            </a:endParaRPr>
          </a:p>
        </p:txBody>
      </p:sp>
      <p:sp>
        <p:nvSpPr>
          <p:cNvPr id="5125" name="Text Box 5"/>
          <p:cNvSpPr txBox="1">
            <a:spLocks noChangeArrowheads="1"/>
          </p:cNvSpPr>
          <p:nvPr/>
        </p:nvSpPr>
        <p:spPr bwMode="auto">
          <a:xfrm>
            <a:off x="0" y="1295400"/>
            <a:ext cx="9144000" cy="461665"/>
          </a:xfrm>
          <a:prstGeom prst="rect">
            <a:avLst/>
          </a:prstGeom>
          <a:noFill/>
          <a:ln w="9525">
            <a:noFill/>
            <a:miter lim="800000"/>
            <a:headEnd/>
            <a:tailEnd/>
          </a:ln>
          <a:effectLst/>
        </p:spPr>
        <p:txBody>
          <a:bodyPr>
            <a:spAutoFit/>
          </a:bodyPr>
          <a:lstStyle/>
          <a:p>
            <a:pPr>
              <a:spcBef>
                <a:spcPct val="50000"/>
              </a:spcBef>
            </a:pPr>
            <a:r>
              <a:rPr lang="en-US" sz="2400" b="1">
                <a:latin typeface="Times New Roman" pitchFamily="18" charset="0"/>
                <a:cs typeface="Times New Roman" pitchFamily="18" charset="0"/>
              </a:rPr>
              <a:t>1</a:t>
            </a:r>
            <a:r>
              <a:rPr lang="en-US" sz="2400" b="1" smtClean="0">
                <a:latin typeface="Times New Roman" pitchFamily="18" charset="0"/>
                <a:cs typeface="Times New Roman" pitchFamily="18" charset="0"/>
              </a:rPr>
              <a:t>. Bác </a:t>
            </a:r>
            <a:r>
              <a:rPr lang="en-US" sz="2400" b="1">
                <a:latin typeface="Times New Roman" pitchFamily="18" charset="0"/>
                <a:cs typeface="Times New Roman" pitchFamily="18" charset="0"/>
              </a:rPr>
              <a:t>Hồ nói về lòng yêu nước của dân tộc </a:t>
            </a:r>
            <a:r>
              <a:rPr lang="en-US" sz="2400" b="1" smtClean="0">
                <a:latin typeface="Times New Roman" pitchFamily="18" charset="0"/>
                <a:cs typeface="Times New Roman" pitchFamily="18" charset="0"/>
              </a:rPr>
              <a:t>ta</a:t>
            </a:r>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(trang 23 SGK)</a:t>
            </a:r>
          </a:p>
        </p:txBody>
      </p:sp>
      <p:sp>
        <p:nvSpPr>
          <p:cNvPr id="5126" name="Text Box 6"/>
          <p:cNvSpPr txBox="1">
            <a:spLocks noChangeArrowheads="1"/>
          </p:cNvSpPr>
          <p:nvPr/>
        </p:nvSpPr>
        <p:spPr bwMode="auto">
          <a:xfrm>
            <a:off x="0" y="1752600"/>
            <a:ext cx="9144000" cy="461665"/>
          </a:xfrm>
          <a:prstGeom prst="rect">
            <a:avLst/>
          </a:prstGeom>
          <a:noFill/>
          <a:ln w="9525">
            <a:noFill/>
            <a:miter lim="800000"/>
            <a:headEnd/>
            <a:tailEnd/>
          </a:ln>
          <a:effectLst/>
        </p:spPr>
        <p:txBody>
          <a:bodyPr>
            <a:spAutoFit/>
          </a:bodyPr>
          <a:lstStyle/>
          <a:p>
            <a:pPr>
              <a:spcBef>
                <a:spcPct val="50000"/>
              </a:spcBef>
            </a:pPr>
            <a:r>
              <a:rPr lang="en-US" sz="2400" b="1">
                <a:latin typeface="Times New Roman" pitchFamily="18" charset="0"/>
                <a:cs typeface="Times New Roman" pitchFamily="18" charset="0"/>
              </a:rPr>
              <a:t>2</a:t>
            </a:r>
            <a:r>
              <a:rPr lang="en-US" sz="2400" b="1" smtClean="0">
                <a:latin typeface="Times New Roman" pitchFamily="18" charset="0"/>
                <a:cs typeface="Times New Roman" pitchFamily="18" charset="0"/>
              </a:rPr>
              <a:t>. Chuyện </a:t>
            </a:r>
            <a:r>
              <a:rPr lang="en-US" sz="2400" b="1">
                <a:latin typeface="Times New Roman" pitchFamily="18" charset="0"/>
                <a:cs typeface="Times New Roman" pitchFamily="18" charset="0"/>
              </a:rPr>
              <a:t>về một người </a:t>
            </a:r>
            <a:r>
              <a:rPr lang="en-US" sz="2400" b="1" smtClean="0">
                <a:latin typeface="Times New Roman" pitchFamily="18" charset="0"/>
                <a:cs typeface="Times New Roman" pitchFamily="18" charset="0"/>
              </a:rPr>
              <a:t>thầy </a:t>
            </a:r>
            <a:r>
              <a:rPr lang="en-US" sz="2400" smtClean="0">
                <a:latin typeface="Times New Roman" pitchFamily="18" charset="0"/>
                <a:cs typeface="Times New Roman" pitchFamily="18" charset="0"/>
              </a:rPr>
              <a:t>(trang </a:t>
            </a:r>
            <a:r>
              <a:rPr lang="en-US" sz="2400">
                <a:latin typeface="Times New Roman" pitchFamily="18" charset="0"/>
                <a:cs typeface="Times New Roman" pitchFamily="18" charset="0"/>
              </a:rPr>
              <a:t>24 SGK)</a:t>
            </a:r>
          </a:p>
        </p:txBody>
      </p:sp>
      <p:sp>
        <p:nvSpPr>
          <p:cNvPr id="5127" name="Rectangle 7"/>
          <p:cNvSpPr>
            <a:spLocks noChangeArrowheads="1"/>
          </p:cNvSpPr>
          <p:nvPr/>
        </p:nvSpPr>
        <p:spPr bwMode="auto">
          <a:xfrm>
            <a:off x="0" y="2667000"/>
            <a:ext cx="9144000" cy="3447098"/>
          </a:xfrm>
          <a:prstGeom prst="rect">
            <a:avLst/>
          </a:prstGeom>
          <a:noFill/>
          <a:ln w="9525">
            <a:noFill/>
            <a:miter lim="800000"/>
            <a:headEnd/>
            <a:tailEnd/>
          </a:ln>
          <a:effectLst/>
        </p:spPr>
        <p:txBody>
          <a:bodyPr anchor="ctr">
            <a:spAutoFit/>
          </a:bodyPr>
          <a:lstStyle/>
          <a:p>
            <a:r>
              <a:rPr lang="en-US" sz="2800" b="1" smtClean="0">
                <a:latin typeface="Times New Roman" pitchFamily="18" charset="0"/>
                <a:cs typeface="Times New Roman" pitchFamily="18" charset="0"/>
              </a:rPr>
              <a:t>a. Truyền </a:t>
            </a:r>
            <a:r>
              <a:rPr lang="en-US" sz="2800" b="1">
                <a:latin typeface="Times New Roman" pitchFamily="18" charset="0"/>
                <a:cs typeface="Times New Roman" pitchFamily="18" charset="0"/>
              </a:rPr>
              <a:t>thống yêu nước thể hiện như thế nào qua bài nói chuyện của </a:t>
            </a:r>
            <a:r>
              <a:rPr lang="en-US" sz="2800" b="1" smtClean="0">
                <a:latin typeface="Times New Roman" pitchFamily="18" charset="0"/>
                <a:cs typeface="Times New Roman" pitchFamily="18" charset="0"/>
              </a:rPr>
              <a:t>Bác?</a:t>
            </a:r>
            <a:endParaRPr lang="en-US" sz="2800" b="1">
              <a:latin typeface="Times New Roman" pitchFamily="18" charset="0"/>
              <a:cs typeface="Times New Roman" pitchFamily="18" charset="0"/>
            </a:endParaRPr>
          </a:p>
          <a:p>
            <a:endParaRPr lang="en-US" b="1"/>
          </a:p>
          <a:p>
            <a:endParaRPr lang="en-US" b="1"/>
          </a:p>
          <a:p>
            <a:endParaRPr lang="en-US" b="1"/>
          </a:p>
          <a:p>
            <a:endParaRPr lang="en-US"/>
          </a:p>
          <a:p>
            <a:endParaRPr lang="en-US"/>
          </a:p>
          <a:p>
            <a:endParaRPr lang="en-US"/>
          </a:p>
          <a:p>
            <a:endParaRPr lang="en-US"/>
          </a:p>
          <a:p>
            <a:endParaRPr lang="en-US"/>
          </a:p>
          <a:p>
            <a:endParaRPr lang="en-US"/>
          </a:p>
        </p:txBody>
      </p:sp>
      <p:sp>
        <p:nvSpPr>
          <p:cNvPr id="5128" name="WordArt 8"/>
          <p:cNvSpPr>
            <a:spLocks noChangeArrowheads="1" noChangeShapeType="1" noTextEdit="1"/>
          </p:cNvSpPr>
          <p:nvPr/>
        </p:nvSpPr>
        <p:spPr bwMode="auto">
          <a:xfrm>
            <a:off x="0" y="2286000"/>
            <a:ext cx="3733800" cy="381000"/>
          </a:xfrm>
          <a:prstGeom prst="rect">
            <a:avLst/>
          </a:prstGeom>
        </p:spPr>
        <p:txBody>
          <a:bodyPr wrap="none" fromWordArt="1">
            <a:prstTxWarp prst="textPlain">
              <a:avLst>
                <a:gd name="adj" fmla="val 50000"/>
              </a:avLst>
            </a:prstTxWarp>
          </a:bodyPr>
          <a:lstStyle/>
          <a:p>
            <a:pPr algn="ctr"/>
            <a:r>
              <a:rPr lang="en-US" sz="900" kern="10">
                <a:ln w="9525">
                  <a:solidFill>
                    <a:srgbClr val="0000FF"/>
                  </a:solidFill>
                  <a:round/>
                  <a:headEnd/>
                  <a:tailEnd/>
                </a:ln>
                <a:solidFill>
                  <a:srgbClr val="0000FF"/>
                </a:solidFill>
                <a:latin typeface="Times New Roman"/>
                <a:cs typeface="Times New Roman"/>
              </a:rPr>
              <a:t>II</a:t>
            </a:r>
            <a:r>
              <a:rPr lang="en-US" sz="900" kern="10" smtClean="0">
                <a:ln w="9525">
                  <a:solidFill>
                    <a:srgbClr val="0000FF"/>
                  </a:solidFill>
                  <a:round/>
                  <a:headEnd/>
                  <a:tailEnd/>
                </a:ln>
                <a:solidFill>
                  <a:srgbClr val="0000FF"/>
                </a:solidFill>
                <a:latin typeface="Times New Roman"/>
                <a:cs typeface="Times New Roman"/>
              </a:rPr>
              <a:t>. Trả </a:t>
            </a:r>
            <a:r>
              <a:rPr lang="en-US" sz="900" kern="10">
                <a:ln w="9525">
                  <a:solidFill>
                    <a:srgbClr val="0000FF"/>
                  </a:solidFill>
                  <a:round/>
                  <a:headEnd/>
                  <a:tailEnd/>
                </a:ln>
                <a:solidFill>
                  <a:srgbClr val="0000FF"/>
                </a:solidFill>
                <a:latin typeface="Times New Roman"/>
                <a:cs typeface="Times New Roman"/>
              </a:rPr>
              <a:t>lời câu hỏi gợi ý:</a:t>
            </a:r>
          </a:p>
        </p:txBody>
      </p:sp>
      <p:sp>
        <p:nvSpPr>
          <p:cNvPr id="5129" name="Rectangle 9"/>
          <p:cNvSpPr>
            <a:spLocks noChangeArrowheads="1"/>
          </p:cNvSpPr>
          <p:nvPr/>
        </p:nvSpPr>
        <p:spPr bwMode="auto">
          <a:xfrm>
            <a:off x="3505200" y="3124200"/>
            <a:ext cx="5410200" cy="3416320"/>
          </a:xfrm>
          <a:prstGeom prst="rect">
            <a:avLst/>
          </a:prstGeom>
          <a:noFill/>
          <a:ln w="9525">
            <a:noFill/>
            <a:miter lim="800000"/>
            <a:headEnd/>
            <a:tailEnd/>
          </a:ln>
          <a:effectLst/>
        </p:spPr>
        <p:txBody>
          <a:bodyPr wrap="square" anchor="ctr">
            <a:spAutoFit/>
          </a:bodyPr>
          <a:lstStyle/>
          <a:p>
            <a:r>
              <a:rPr lang="en-US" sz="2400" smtClean="0">
                <a:solidFill>
                  <a:srgbClr val="0000FF"/>
                </a:solidFill>
                <a:latin typeface="Times New Roman" pitchFamily="18" charset="0"/>
                <a:cs typeface="Times New Roman" pitchFamily="18" charset="0"/>
              </a:rPr>
              <a:t>+ Kết </a:t>
            </a:r>
            <a:r>
              <a:rPr lang="en-US" sz="2400">
                <a:solidFill>
                  <a:srgbClr val="0000FF"/>
                </a:solidFill>
                <a:latin typeface="Times New Roman" pitchFamily="18" charset="0"/>
                <a:cs typeface="Times New Roman" pitchFamily="18" charset="0"/>
              </a:rPr>
              <a:t>thành làn </a:t>
            </a:r>
            <a:r>
              <a:rPr lang="en-US" sz="2400" smtClean="0">
                <a:solidFill>
                  <a:srgbClr val="0000FF"/>
                </a:solidFill>
                <a:latin typeface="Times New Roman" pitchFamily="18" charset="0"/>
                <a:cs typeface="Times New Roman" pitchFamily="18" charset="0"/>
              </a:rPr>
              <a:t>sóng.</a:t>
            </a:r>
            <a:endParaRPr lang="en-US" sz="2400">
              <a:solidFill>
                <a:srgbClr val="0000FF"/>
              </a:solidFill>
              <a:latin typeface="Times New Roman" pitchFamily="18" charset="0"/>
              <a:cs typeface="Times New Roman" pitchFamily="18" charset="0"/>
            </a:endParaRPr>
          </a:p>
          <a:p>
            <a:r>
              <a:rPr lang="en-US" sz="2400" b="1">
                <a:latin typeface="Times New Roman" pitchFamily="18" charset="0"/>
                <a:cs typeface="Times New Roman" pitchFamily="18" charset="0"/>
                <a:sym typeface="Wingdings 3" pitchFamily="18" charset="2"/>
              </a:rPr>
              <a:t></a:t>
            </a:r>
            <a:r>
              <a:rPr lang="en-US" sz="2400" b="1">
                <a:latin typeface="Times New Roman" pitchFamily="18" charset="0"/>
                <a:cs typeface="Times New Roman" pitchFamily="18" charset="0"/>
              </a:rPr>
              <a:t>Tinh thần đoàn kết.</a:t>
            </a:r>
            <a:endParaRPr lang="en-US" sz="2400" b="1">
              <a:latin typeface="Times New Roman" pitchFamily="18" charset="0"/>
              <a:cs typeface="Times New Roman" pitchFamily="18" charset="0"/>
              <a:sym typeface="Wingdings 3" pitchFamily="18" charset="2"/>
            </a:endParaRPr>
          </a:p>
          <a:p>
            <a:r>
              <a:rPr lang="en-US" sz="2400">
                <a:solidFill>
                  <a:srgbClr val="0000FF"/>
                </a:solidFill>
                <a:latin typeface="Times New Roman" pitchFamily="18" charset="0"/>
                <a:cs typeface="Times New Roman" pitchFamily="18" charset="0"/>
                <a:sym typeface="Wingdings 3" pitchFamily="18" charset="2"/>
              </a:rPr>
              <a:t>+Lướt qua mọi nguy hiểm</a:t>
            </a:r>
            <a:r>
              <a:rPr lang="en-US" sz="2400">
                <a:latin typeface="Times New Roman" pitchFamily="18" charset="0"/>
                <a:cs typeface="Times New Roman" pitchFamily="18" charset="0"/>
                <a:sym typeface="Wingdings 3" pitchFamily="18" charset="2"/>
              </a:rPr>
              <a:t> .</a:t>
            </a:r>
          </a:p>
          <a:p>
            <a:r>
              <a:rPr lang="en-US" sz="2400" smtClean="0">
                <a:solidFill>
                  <a:srgbClr val="0000FF"/>
                </a:solidFill>
                <a:latin typeface="Times New Roman" pitchFamily="18" charset="0"/>
                <a:cs typeface="Times New Roman" pitchFamily="18" charset="0"/>
                <a:sym typeface="Wingdings 3" pitchFamily="18" charset="2"/>
              </a:rPr>
              <a:t>+ Nhấn chìm giặc ngoại xâm</a:t>
            </a:r>
            <a:endParaRPr lang="en-US" sz="2400">
              <a:latin typeface="Times New Roman" pitchFamily="18" charset="0"/>
              <a:cs typeface="Times New Roman" pitchFamily="18" charset="0"/>
              <a:sym typeface="Wingdings 3" pitchFamily="18" charset="2"/>
            </a:endParaRPr>
          </a:p>
          <a:p>
            <a:r>
              <a:rPr lang="en-US" sz="2400" b="1">
                <a:latin typeface="Times New Roman" pitchFamily="18" charset="0"/>
                <a:cs typeface="Times New Roman" pitchFamily="18" charset="0"/>
                <a:sym typeface="Wingdings 3" pitchFamily="18" charset="2"/>
              </a:rPr>
              <a:t></a:t>
            </a:r>
            <a:r>
              <a:rPr lang="en-US" sz="2400" b="1">
                <a:latin typeface="Times New Roman" pitchFamily="18" charset="0"/>
                <a:cs typeface="Times New Roman" pitchFamily="18" charset="0"/>
              </a:rPr>
              <a:t> Tinh thần vượt khó.</a:t>
            </a:r>
            <a:endParaRPr lang="en-US" sz="2400">
              <a:solidFill>
                <a:srgbClr val="0000FF"/>
              </a:solidFill>
              <a:latin typeface="Times New Roman" pitchFamily="18" charset="0"/>
              <a:cs typeface="Times New Roman" pitchFamily="18" charset="0"/>
              <a:sym typeface="Wingdings 3" pitchFamily="18" charset="2"/>
            </a:endParaRPr>
          </a:p>
          <a:p>
            <a:r>
              <a:rPr lang="en-US" sz="2400" smtClean="0">
                <a:solidFill>
                  <a:srgbClr val="0000FF"/>
                </a:solidFill>
                <a:latin typeface="Times New Roman" pitchFamily="18" charset="0"/>
                <a:cs typeface="Times New Roman" pitchFamily="18" charset="0"/>
                <a:sym typeface="Wingdings 3" pitchFamily="18" charset="2"/>
              </a:rPr>
              <a:t>+ Nhịn đói, </a:t>
            </a:r>
            <a:r>
              <a:rPr lang="en-US" sz="2400">
                <a:solidFill>
                  <a:srgbClr val="0000FF"/>
                </a:solidFill>
                <a:latin typeface="Times New Roman" pitchFamily="18" charset="0"/>
                <a:cs typeface="Times New Roman" pitchFamily="18" charset="0"/>
                <a:sym typeface="Wingdings 3" pitchFamily="18" charset="2"/>
              </a:rPr>
              <a:t>nhịn </a:t>
            </a:r>
            <a:r>
              <a:rPr lang="en-US" sz="2400" smtClean="0">
                <a:solidFill>
                  <a:srgbClr val="0000FF"/>
                </a:solidFill>
                <a:latin typeface="Times New Roman" pitchFamily="18" charset="0"/>
                <a:cs typeface="Times New Roman" pitchFamily="18" charset="0"/>
                <a:sym typeface="Wingdings 3" pitchFamily="18" charset="2"/>
              </a:rPr>
              <a:t>ăn.</a:t>
            </a:r>
            <a:endParaRPr lang="en-US" sz="2400">
              <a:solidFill>
                <a:srgbClr val="0000FF"/>
              </a:solidFill>
              <a:latin typeface="Times New Roman" pitchFamily="18" charset="0"/>
              <a:cs typeface="Times New Roman" pitchFamily="18" charset="0"/>
              <a:sym typeface="Wingdings 3" pitchFamily="18" charset="2"/>
            </a:endParaRPr>
          </a:p>
          <a:p>
            <a:r>
              <a:rPr lang="en-US" sz="2400" smtClean="0">
                <a:solidFill>
                  <a:srgbClr val="0000FF"/>
                </a:solidFill>
                <a:latin typeface="Times New Roman" pitchFamily="18" charset="0"/>
                <a:cs typeface="Times New Roman" pitchFamily="18" charset="0"/>
                <a:sym typeface="Wingdings 3" pitchFamily="18" charset="2"/>
              </a:rPr>
              <a:t>+ Khuyên chồng, </a:t>
            </a:r>
            <a:r>
              <a:rPr lang="en-US" sz="2400">
                <a:solidFill>
                  <a:srgbClr val="0000FF"/>
                </a:solidFill>
                <a:latin typeface="Times New Roman" pitchFamily="18" charset="0"/>
                <a:cs typeface="Times New Roman" pitchFamily="18" charset="0"/>
                <a:sym typeface="Wingdings 3" pitchFamily="18" charset="2"/>
              </a:rPr>
              <a:t>con tham gia tòng quân .</a:t>
            </a:r>
          </a:p>
          <a:p>
            <a:r>
              <a:rPr lang="en-US" sz="2400" smtClean="0">
                <a:solidFill>
                  <a:srgbClr val="0000FF"/>
                </a:solidFill>
                <a:latin typeface="Times New Roman" pitchFamily="18" charset="0"/>
                <a:cs typeface="Times New Roman" pitchFamily="18" charset="0"/>
                <a:sym typeface="Wingdings 3" pitchFamily="18" charset="2"/>
              </a:rPr>
              <a:t>+ Tăng </a:t>
            </a:r>
            <a:r>
              <a:rPr lang="en-US" sz="2400">
                <a:solidFill>
                  <a:srgbClr val="0000FF"/>
                </a:solidFill>
                <a:latin typeface="Times New Roman" pitchFamily="18" charset="0"/>
                <a:cs typeface="Times New Roman" pitchFamily="18" charset="0"/>
                <a:sym typeface="Wingdings 3" pitchFamily="18" charset="2"/>
              </a:rPr>
              <a:t>gia sản </a:t>
            </a:r>
            <a:r>
              <a:rPr lang="en-US" sz="2400" smtClean="0">
                <a:solidFill>
                  <a:srgbClr val="0000FF"/>
                </a:solidFill>
                <a:latin typeface="Times New Roman" pitchFamily="18" charset="0"/>
                <a:cs typeface="Times New Roman" pitchFamily="18" charset="0"/>
                <a:sym typeface="Wingdings 3" pitchFamily="18" charset="2"/>
              </a:rPr>
              <a:t>xuất.</a:t>
            </a:r>
            <a:endParaRPr lang="en-US" sz="2400">
              <a:solidFill>
                <a:srgbClr val="0000FF"/>
              </a:solidFill>
              <a:latin typeface="Times New Roman" pitchFamily="18" charset="0"/>
              <a:cs typeface="Times New Roman" pitchFamily="18" charset="0"/>
              <a:sym typeface="Wingdings 3" pitchFamily="18" charset="2"/>
            </a:endParaRPr>
          </a:p>
          <a:p>
            <a:r>
              <a:rPr lang="en-US" sz="2400" b="1">
                <a:latin typeface="Times New Roman" pitchFamily="18" charset="0"/>
                <a:cs typeface="Times New Roman" pitchFamily="18" charset="0"/>
                <a:sym typeface="Wingdings 3" pitchFamily="18" charset="2"/>
              </a:rPr>
              <a:t></a:t>
            </a:r>
            <a:r>
              <a:rPr lang="en-US" sz="2400" b="1">
                <a:latin typeface="Times New Roman" pitchFamily="18" charset="0"/>
                <a:cs typeface="Times New Roman" pitchFamily="18" charset="0"/>
              </a:rPr>
              <a:t>Người phụ nữ đảm đang.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edge">
                                      <p:cBhvr>
                                        <p:cTn id="7" dur="500"/>
                                        <p:tgtEl>
                                          <p:spTgt spid="512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wedge">
                                      <p:cBhvr>
                                        <p:cTn id="10" dur="1000"/>
                                        <p:tgtEl>
                                          <p:spTgt spid="51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wipe(up)">
                                      <p:cBhvr>
                                        <p:cTn id="15" dur="1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animBg="1"/>
      <p:bldP spid="5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3505200"/>
          </a:xfr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4400" y="0"/>
            <a:ext cx="4419600" cy="3505200"/>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0"/>
            <a:ext cx="4267200" cy="3581400"/>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5334000" cy="3429000"/>
          </a:xfrm>
          <a:prstGeom prst="rect">
            <a:avLst/>
          </a:prstGeom>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581400"/>
            <a:ext cx="3581400" cy="3276600"/>
          </a:xfrm>
          <a:prstGeom prst="rect">
            <a:avLst/>
          </a:prstGeom>
        </p:spPr>
      </p:pic>
    </p:spTree>
    <p:extLst>
      <p:ext uri="{BB962C8B-B14F-4D97-AF65-F5344CB8AC3E}">
        <p14:creationId xmlns:p14="http://schemas.microsoft.com/office/powerpoint/2010/main" val="4069175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4419600" cy="65532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8600"/>
            <a:ext cx="4343400" cy="6400800"/>
          </a:xfrm>
          <a:prstGeom prst="rect">
            <a:avLst/>
          </a:prstGeom>
        </p:spPr>
      </p:pic>
    </p:spTree>
    <p:extLst>
      <p:ext uri="{BB962C8B-B14F-4D97-AF65-F5344CB8AC3E}">
        <p14:creationId xmlns:p14="http://schemas.microsoft.com/office/powerpoint/2010/main" val="2092844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1600200"/>
            <a:ext cx="9144000" cy="946150"/>
          </a:xfrm>
          <a:prstGeom prst="rect">
            <a:avLst/>
          </a:prstGeom>
          <a:noFill/>
          <a:ln w="9525">
            <a:noFill/>
            <a:miter lim="800000"/>
            <a:headEnd/>
            <a:tailEnd/>
          </a:ln>
          <a:effectLst/>
        </p:spPr>
        <p:txBody>
          <a:bodyPr>
            <a:spAutoFit/>
          </a:bodyPr>
          <a:lstStyle/>
          <a:p>
            <a:r>
              <a:rPr lang="en-US" sz="2800" b="1" smtClean="0">
                <a:latin typeface="Times New Roman" pitchFamily="18" charset="0"/>
                <a:cs typeface="Times New Roman" pitchFamily="18" charset="0"/>
              </a:rPr>
              <a:t>b. Em </a:t>
            </a:r>
            <a:r>
              <a:rPr lang="en-US" sz="2800" b="1">
                <a:latin typeface="Times New Roman" pitchFamily="18" charset="0"/>
                <a:cs typeface="Times New Roman" pitchFamily="18" charset="0"/>
              </a:rPr>
              <a:t>có nhận xét gì về cách cư xử của các người học trò của cụ Chu Văn An đối với cụ? </a:t>
            </a:r>
          </a:p>
        </p:txBody>
      </p:sp>
      <p:sp>
        <p:nvSpPr>
          <p:cNvPr id="4103" name="WordArt 7"/>
          <p:cNvSpPr>
            <a:spLocks noChangeArrowheads="1" noChangeShapeType="1" noTextEdit="1"/>
          </p:cNvSpPr>
          <p:nvPr/>
        </p:nvSpPr>
        <p:spPr bwMode="auto">
          <a:xfrm>
            <a:off x="2209800" y="228600"/>
            <a:ext cx="5638800" cy="609600"/>
          </a:xfrm>
          <a:prstGeom prst="rect">
            <a:avLst/>
          </a:prstGeom>
        </p:spPr>
        <p:txBody>
          <a:bodyPr wrap="none" fromWordArt="1">
            <a:prstTxWarp prst="textPlain">
              <a:avLst>
                <a:gd name="adj" fmla="val 50000"/>
              </a:avLst>
            </a:prstTxWarp>
          </a:bodyPr>
          <a:lstStyle/>
          <a:p>
            <a:pPr algn="ctr"/>
            <a:r>
              <a:rPr lang="vi-VN" sz="1200" kern="10">
                <a:ln w="9525">
                  <a:solidFill>
                    <a:srgbClr val="0000FF"/>
                  </a:solidFill>
                  <a:round/>
                  <a:headEnd/>
                  <a:tailEnd/>
                </a:ln>
                <a:solidFill>
                  <a:srgbClr val="0000FF"/>
                </a:solidFill>
                <a:latin typeface="Times New Roman"/>
                <a:cs typeface="Times New Roman"/>
              </a:rPr>
              <a:t>Kế thừa và phát huy truyền thống tốt đẹp</a:t>
            </a:r>
          </a:p>
          <a:p>
            <a:pPr algn="ctr"/>
            <a:r>
              <a:rPr lang="vi-VN" sz="1200" kern="10">
                <a:ln w="9525">
                  <a:solidFill>
                    <a:srgbClr val="0000FF"/>
                  </a:solidFill>
                  <a:round/>
                  <a:headEnd/>
                  <a:tailEnd/>
                </a:ln>
                <a:solidFill>
                  <a:srgbClr val="0000FF"/>
                </a:solidFill>
                <a:latin typeface="Times New Roman"/>
                <a:cs typeface="Times New Roman"/>
              </a:rPr>
              <a:t>của dân tộc.</a:t>
            </a:r>
            <a:endParaRPr lang="en-US" sz="1200" kern="10">
              <a:ln w="9525">
                <a:solidFill>
                  <a:srgbClr val="0000FF"/>
                </a:solidFill>
                <a:round/>
                <a:headEnd/>
                <a:tailEnd/>
              </a:ln>
              <a:solidFill>
                <a:srgbClr val="0000FF"/>
              </a:solidFill>
              <a:latin typeface="Times New Roman"/>
              <a:cs typeface="Times New Roman"/>
            </a:endParaRPr>
          </a:p>
        </p:txBody>
      </p:sp>
      <p:sp>
        <p:nvSpPr>
          <p:cNvPr id="4104" name="WordArt 8"/>
          <p:cNvSpPr>
            <a:spLocks noChangeArrowheads="1" noChangeShapeType="1" noTextEdit="1"/>
          </p:cNvSpPr>
          <p:nvPr/>
        </p:nvSpPr>
        <p:spPr bwMode="auto">
          <a:xfrm>
            <a:off x="609600" y="1143000"/>
            <a:ext cx="2743200" cy="457200"/>
          </a:xfrm>
          <a:prstGeom prst="rect">
            <a:avLst/>
          </a:prstGeom>
        </p:spPr>
        <p:txBody>
          <a:bodyPr wrap="none" fromWordArt="1">
            <a:prstTxWarp prst="textPlain">
              <a:avLst>
                <a:gd name="adj" fmla="val 50000"/>
              </a:avLst>
            </a:prstTxWarp>
          </a:bodyPr>
          <a:lstStyle/>
          <a:p>
            <a:pPr algn="ctr"/>
            <a:r>
              <a:rPr lang="en-US" sz="900" kern="10">
                <a:ln w="9525">
                  <a:solidFill>
                    <a:srgbClr val="0000FF"/>
                  </a:solidFill>
                  <a:round/>
                  <a:headEnd/>
                  <a:tailEnd/>
                </a:ln>
                <a:solidFill>
                  <a:srgbClr val="0000FF"/>
                </a:solidFill>
                <a:latin typeface="Times New Roman"/>
                <a:cs typeface="Times New Roman"/>
              </a:rPr>
              <a:t>II</a:t>
            </a:r>
            <a:r>
              <a:rPr lang="en-US" sz="900" kern="10" smtClean="0">
                <a:ln w="9525">
                  <a:solidFill>
                    <a:srgbClr val="0000FF"/>
                  </a:solidFill>
                  <a:round/>
                  <a:headEnd/>
                  <a:tailEnd/>
                </a:ln>
                <a:solidFill>
                  <a:srgbClr val="0000FF"/>
                </a:solidFill>
                <a:latin typeface="Times New Roman"/>
                <a:cs typeface="Times New Roman"/>
              </a:rPr>
              <a:t>. Trả </a:t>
            </a:r>
            <a:r>
              <a:rPr lang="en-US" sz="900" kern="10">
                <a:ln w="9525">
                  <a:solidFill>
                    <a:srgbClr val="0000FF"/>
                  </a:solidFill>
                  <a:round/>
                  <a:headEnd/>
                  <a:tailEnd/>
                </a:ln>
                <a:solidFill>
                  <a:srgbClr val="0000FF"/>
                </a:solidFill>
                <a:latin typeface="Times New Roman"/>
                <a:cs typeface="Times New Roman"/>
              </a:rPr>
              <a:t>lời câu hỏi gợi ý:</a:t>
            </a:r>
          </a:p>
        </p:txBody>
      </p:sp>
      <p:sp>
        <p:nvSpPr>
          <p:cNvPr id="4105" name="Rectangle 9"/>
          <p:cNvSpPr>
            <a:spLocks noChangeArrowheads="1"/>
          </p:cNvSpPr>
          <p:nvPr/>
        </p:nvSpPr>
        <p:spPr bwMode="auto">
          <a:xfrm>
            <a:off x="0" y="2743200"/>
            <a:ext cx="9144000" cy="1800225"/>
          </a:xfrm>
          <a:prstGeom prst="rect">
            <a:avLst/>
          </a:prstGeom>
          <a:noFill/>
          <a:ln w="9525">
            <a:noFill/>
            <a:miter lim="800000"/>
            <a:headEnd/>
            <a:tailEnd/>
          </a:ln>
          <a:effectLst/>
        </p:spPr>
        <p:txBody>
          <a:bodyPr anchor="ctr">
            <a:spAutoFit/>
          </a:bodyPr>
          <a:lstStyle/>
          <a:p>
            <a:r>
              <a:rPr lang="en-US" sz="2800" smtClean="0">
                <a:latin typeface="Times New Roman" pitchFamily="18" charset="0"/>
                <a:cs typeface="Times New Roman" pitchFamily="18" charset="0"/>
              </a:rPr>
              <a:t>+ Đến </a:t>
            </a:r>
            <a:r>
              <a:rPr lang="en-US" sz="2800">
                <a:latin typeface="Times New Roman" pitchFamily="18" charset="0"/>
                <a:cs typeface="Times New Roman" pitchFamily="18" charset="0"/>
              </a:rPr>
              <a:t>mừng thọ </a:t>
            </a:r>
            <a:r>
              <a:rPr lang="en-US" sz="2800" smtClean="0">
                <a:latin typeface="Times New Roman" pitchFamily="18" charset="0"/>
                <a:cs typeface="Times New Roman" pitchFamily="18" charset="0"/>
              </a:rPr>
              <a:t>thầy.</a:t>
            </a:r>
            <a:endParaRPr lang="en-US" sz="2800">
              <a:latin typeface="Times New Roman" pitchFamily="18" charset="0"/>
              <a:cs typeface="Times New Roman" pitchFamily="18" charset="0"/>
            </a:endParaRPr>
          </a:p>
          <a:p>
            <a:r>
              <a:rPr lang="en-US" sz="2800" smtClean="0">
                <a:latin typeface="Times New Roman" pitchFamily="18" charset="0"/>
                <a:cs typeface="Times New Roman" pitchFamily="18" charset="0"/>
              </a:rPr>
              <a:t>+ Vái chào, </a:t>
            </a:r>
            <a:r>
              <a:rPr lang="en-US" sz="2800">
                <a:latin typeface="Times New Roman" pitchFamily="18" charset="0"/>
                <a:cs typeface="Times New Roman" pitchFamily="18" charset="0"/>
              </a:rPr>
              <a:t>lạy </a:t>
            </a:r>
            <a:r>
              <a:rPr lang="en-US" sz="2800" smtClean="0">
                <a:latin typeface="Times New Roman" pitchFamily="18" charset="0"/>
                <a:cs typeface="Times New Roman" pitchFamily="18" charset="0"/>
              </a:rPr>
              <a:t>thầy.</a:t>
            </a:r>
            <a:endParaRPr lang="en-US" sz="2800">
              <a:latin typeface="Times New Roman" pitchFamily="18" charset="0"/>
              <a:cs typeface="Times New Roman" pitchFamily="18" charset="0"/>
            </a:endParaRPr>
          </a:p>
          <a:p>
            <a:r>
              <a:rPr lang="en-US" sz="2800" smtClean="0">
                <a:latin typeface="Times New Roman" pitchFamily="18" charset="0"/>
                <a:cs typeface="Times New Roman" pitchFamily="18" charset="0"/>
              </a:rPr>
              <a:t>+ Không </a:t>
            </a:r>
            <a:r>
              <a:rPr lang="en-US" sz="2800">
                <a:latin typeface="Times New Roman" pitchFamily="18" charset="0"/>
                <a:cs typeface="Times New Roman" pitchFamily="18" charset="0"/>
              </a:rPr>
              <a:t>dám ngồi ngang với thầy</a:t>
            </a:r>
            <a:r>
              <a:rPr lang="en-US" sz="2800" smtClean="0">
                <a:latin typeface="Times New Roman" pitchFamily="18" charset="0"/>
                <a:cs typeface="Times New Roman" pitchFamily="18" charset="0"/>
              </a:rPr>
              <a:t>. </a:t>
            </a:r>
            <a:r>
              <a:rPr lang="fr-FR" sz="2800" smtClean="0">
                <a:latin typeface="Times New Roman" pitchFamily="18" charset="0"/>
                <a:cs typeface="Times New Roman" pitchFamily="18" charset="0"/>
              </a:rPr>
              <a:t>(</a:t>
            </a:r>
            <a:r>
              <a:rPr lang="fr-FR" sz="2800">
                <a:latin typeface="Times New Roman" pitchFamily="18" charset="0"/>
                <a:cs typeface="Times New Roman" pitchFamily="18" charset="0"/>
              </a:rPr>
              <a:t>Dù đã là quan </a:t>
            </a:r>
            <a:r>
              <a:rPr lang="fr-FR" sz="2800" smtClean="0">
                <a:latin typeface="Times New Roman" pitchFamily="18" charset="0"/>
                <a:cs typeface="Times New Roman" pitchFamily="18" charset="0"/>
              </a:rPr>
              <a:t>to)</a:t>
            </a:r>
            <a:endParaRPr lang="en-US" sz="2800">
              <a:latin typeface="Times New Roman" pitchFamily="18" charset="0"/>
              <a:cs typeface="Times New Roman" pitchFamily="18" charset="0"/>
            </a:endParaRPr>
          </a:p>
          <a:p>
            <a:r>
              <a:rPr lang="en-US" sz="2800" smtClean="0">
                <a:latin typeface="Times New Roman" pitchFamily="18" charset="0"/>
                <a:cs typeface="Times New Roman" pitchFamily="18" charset="0"/>
              </a:rPr>
              <a:t>+ Kính </a:t>
            </a:r>
            <a:r>
              <a:rPr lang="en-US" sz="2800">
                <a:latin typeface="Times New Roman" pitchFamily="18" charset="0"/>
                <a:cs typeface="Times New Roman" pitchFamily="18" charset="0"/>
              </a:rPr>
              <a:t>cẩn trả </a:t>
            </a:r>
            <a:r>
              <a:rPr lang="en-US" sz="2800" smtClean="0">
                <a:latin typeface="Times New Roman" pitchFamily="18" charset="0"/>
                <a:cs typeface="Times New Roman" pitchFamily="18" charset="0"/>
              </a:rPr>
              <a:t>lời.</a:t>
            </a:r>
            <a:endParaRPr lang="en-US" sz="2800">
              <a:latin typeface="Times New Roman" pitchFamily="18" charset="0"/>
              <a:cs typeface="Times New Roman" pitchFamily="18" charset="0"/>
            </a:endParaRPr>
          </a:p>
        </p:txBody>
      </p:sp>
      <p:sp>
        <p:nvSpPr>
          <p:cNvPr id="4106" name="Text Box 10"/>
          <p:cNvSpPr txBox="1">
            <a:spLocks noChangeArrowheads="1"/>
          </p:cNvSpPr>
          <p:nvPr/>
        </p:nvSpPr>
        <p:spPr bwMode="auto">
          <a:xfrm>
            <a:off x="0" y="4724400"/>
            <a:ext cx="8229600" cy="579438"/>
          </a:xfrm>
          <a:prstGeom prst="rect">
            <a:avLst/>
          </a:prstGeom>
          <a:noFill/>
          <a:ln w="9525">
            <a:noFill/>
            <a:miter lim="800000"/>
            <a:headEnd/>
            <a:tailEnd/>
          </a:ln>
          <a:effectLst/>
        </p:spPr>
        <p:txBody>
          <a:bodyPr>
            <a:spAutoFit/>
          </a:bodyPr>
          <a:lstStyle/>
          <a:p>
            <a:pPr>
              <a:spcBef>
                <a:spcPct val="50000"/>
              </a:spcBef>
            </a:pPr>
            <a:r>
              <a:rPr lang="en-US" sz="3200" b="1">
                <a:solidFill>
                  <a:srgbClr val="0000FF"/>
                </a:solidFill>
                <a:latin typeface="Times New Roman" pitchFamily="18" charset="0"/>
                <a:cs typeface="Times New Roman" pitchFamily="18" charset="0"/>
                <a:sym typeface="Wingdings" pitchFamily="2" charset="2"/>
              </a:rPr>
              <a:t>“Tôn sư trọng đạo”.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wedge">
                                      <p:cBhvr>
                                        <p:cTn id="7" dur="1000"/>
                                        <p:tgtEl>
                                          <p:spTgt spid="41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
                                        </p:tgtEl>
                                        <p:attrNameLst>
                                          <p:attrName>style.visibility</p:attrName>
                                        </p:attrNameLst>
                                      </p:cBhvr>
                                      <p:to>
                                        <p:strVal val="visible"/>
                                      </p:to>
                                    </p:set>
                                    <p:animEffect transition="in" filter="wipe(left)">
                                      <p:cBhvr>
                                        <p:cTn id="12" dur="1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P spid="410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364</TotalTime>
  <Words>1324</Words>
  <Application>Microsoft Office PowerPoint</Application>
  <PresentationFormat>On-screen Show (4:3)</PresentationFormat>
  <Paragraphs>138</Paragraphs>
  <Slides>34</Slides>
  <Notes>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Bài 7: Kế thừa và phát huy những truyền thống tốt đẹp của dân tộc</vt:lpstr>
      <vt:lpstr>Tìm hiểu Đặt vấn đề: Hs đọc trước ở nhà</vt:lpstr>
      <vt:lpstr>Đó là truyền thống yêu nước thiết tha của dân tộc ta.</vt:lpstr>
      <vt:lpstr>PowerPoint Presentation</vt:lpstr>
      <vt:lpstr>PowerPoint Presentation</vt:lpstr>
      <vt:lpstr>PowerPoint Presentation</vt:lpstr>
      <vt:lpstr>PowerPoint Presentation</vt:lpstr>
      <vt:lpstr>PowerPoint Presentation</vt:lpstr>
      <vt:lpstr>I. NỘI DUNG BÀI HỌC:</vt:lpstr>
      <vt:lpstr>1. Thế nào là truyền thống  tốt đẹp của dân tộc?</vt:lpstr>
      <vt:lpstr>Ngoài những truyền thống được nêu trên, các bạn hãy kể tên thêm một vài truyền thống của dân tộc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về miền Trung</vt:lpstr>
      <vt:lpstr>PowerPoint Presentation</vt:lpstr>
      <vt:lpstr>Vậy thì học sinh chúng ta cần làm gì để phát huy truyền thống tốt đẹp của dân tộc?</vt:lpstr>
      <vt:lpstr>II. CỦNG CỐ:</vt:lpstr>
      <vt:lpstr>Câu 1:Các bạn tán thành với ý kiến nào sau đây?</vt:lpstr>
      <vt:lpstr>Câu 2: Việc làm nào dưới đây không phải là sự kế thừa và phát huy truyền thống tốt đẹp của dân tộc?</vt:lpstr>
      <vt:lpstr>An thường tâm sự với các bạn: “Nói đến truyền thống của dân tộc Việt Nam, mình có mặc cảm thế nào ấy. So với thế giới, nước mình còn lạc hậu lắm. Ngoài truyền thống đánh giặc ra, dân tộc ta có truyền thống nào đáng tự hào đâu ?”. Em có đồng ý với An không ? Vì sao?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2019-10-27T14:04:09Z</dcterms:created>
  <dcterms:modified xsi:type="dcterms:W3CDTF">2021-11-30T02:12:47Z</dcterms:modified>
</cp:coreProperties>
</file>