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79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732" y="-64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1CA666-BA3F-4A62-984C-6F3E06FCFBA4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344C76-B1E8-4E8E-BDDF-639593D15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029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f91f91dcb0_1_188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f91f91dcb0_1_188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f71f863fc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f71f863fc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f71f863fc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f71f863fc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f71f863fc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f71f863fc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3FCFC-4DFF-4D3A-A3F5-D42AFC177143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940F9-FFAC-44C0-B8A2-63F5F8DCE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139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3FCFC-4DFF-4D3A-A3F5-D42AFC177143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940F9-FFAC-44C0-B8A2-63F5F8DCE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437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39"/>
            <a:ext cx="2742486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39"/>
            <a:ext cx="802431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3FCFC-4DFF-4D3A-A3F5-D42AFC177143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940F9-FFAC-44C0-B8A2-63F5F8DCE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7963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9"/>
          <p:cNvPicPr preferRelativeResize="0"/>
          <p:nvPr/>
        </p:nvPicPr>
        <p:blipFill rotWithShape="1">
          <a:blip r:embed="rId2">
            <a:alphaModFix/>
          </a:blip>
          <a:srcRect t="8458"/>
          <a:stretch/>
        </p:blipFill>
        <p:spPr>
          <a:xfrm>
            <a:off x="0" y="-113300"/>
            <a:ext cx="6465916" cy="2072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9"/>
          <p:cNvPicPr preferRelativeResize="0"/>
          <p:nvPr/>
        </p:nvPicPr>
        <p:blipFill rotWithShape="1">
          <a:blip r:embed="rId2">
            <a:alphaModFix/>
          </a:blip>
          <a:srcRect t="8458"/>
          <a:stretch/>
        </p:blipFill>
        <p:spPr>
          <a:xfrm>
            <a:off x="6262002" y="-131066"/>
            <a:ext cx="6465916" cy="2072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9"/>
          <p:cNvPicPr preferRelativeResize="0"/>
          <p:nvPr/>
        </p:nvPicPr>
        <p:blipFill rotWithShape="1">
          <a:blip r:embed="rId3">
            <a:alphaModFix/>
          </a:blip>
          <a:srcRect r="2162" b="50409"/>
          <a:stretch/>
        </p:blipFill>
        <p:spPr>
          <a:xfrm flipH="1">
            <a:off x="-28359" y="-997099"/>
            <a:ext cx="12290800" cy="7855100"/>
          </a:xfrm>
          <a:prstGeom prst="rect">
            <a:avLst/>
          </a:prstGeom>
          <a:noFill/>
          <a:ln>
            <a:noFill/>
          </a:ln>
          <a:effectLst>
            <a:outerShdw blurRad="57150" dist="123825" dir="14100000" algn="bl" rotWithShape="0">
              <a:srgbClr val="000000">
                <a:alpha val="15000"/>
              </a:srgbClr>
            </a:outerShdw>
          </a:effectLst>
        </p:spPr>
      </p:pic>
      <p:sp>
        <p:nvSpPr>
          <p:cNvPr id="63" name="Google Shape;63;p9"/>
          <p:cNvSpPr txBox="1">
            <a:spLocks noGrp="1"/>
          </p:cNvSpPr>
          <p:nvPr>
            <p:ph type="title"/>
          </p:nvPr>
        </p:nvSpPr>
        <p:spPr>
          <a:xfrm>
            <a:off x="1468418" y="2423433"/>
            <a:ext cx="5680920" cy="8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3500">
                <a:latin typeface="Adamina"/>
                <a:ea typeface="Adamina"/>
                <a:cs typeface="Adamina"/>
                <a:sym typeface="Adami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ubTitle" idx="1"/>
          </p:nvPr>
        </p:nvSpPr>
        <p:spPr>
          <a:xfrm>
            <a:off x="1468417" y="3567233"/>
            <a:ext cx="6311556" cy="13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pic>
        <p:nvPicPr>
          <p:cNvPr id="65" name="Google Shape;65;p9"/>
          <p:cNvPicPr preferRelativeResize="0"/>
          <p:nvPr/>
        </p:nvPicPr>
        <p:blipFill>
          <a:blip r:embed="rId4">
            <a:alphaModFix amt="61000"/>
          </a:blip>
          <a:stretch>
            <a:fillRect/>
          </a:stretch>
        </p:blipFill>
        <p:spPr>
          <a:xfrm>
            <a:off x="-866606" y="-747800"/>
            <a:ext cx="4852468" cy="3863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51459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4"/>
          <p:cNvPicPr preferRelativeResize="0"/>
          <p:nvPr/>
        </p:nvPicPr>
        <p:blipFill rotWithShape="1">
          <a:blip r:embed="rId2">
            <a:alphaModFix/>
          </a:blip>
          <a:srcRect t="8458"/>
          <a:stretch/>
        </p:blipFill>
        <p:spPr>
          <a:xfrm>
            <a:off x="0" y="-113300"/>
            <a:ext cx="6465916" cy="2072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4"/>
          <p:cNvPicPr preferRelativeResize="0"/>
          <p:nvPr/>
        </p:nvPicPr>
        <p:blipFill rotWithShape="1">
          <a:blip r:embed="rId2">
            <a:alphaModFix/>
          </a:blip>
          <a:srcRect t="8458"/>
          <a:stretch/>
        </p:blipFill>
        <p:spPr>
          <a:xfrm>
            <a:off x="6262002" y="-131066"/>
            <a:ext cx="6465916" cy="2072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4"/>
          <p:cNvPicPr preferRelativeResize="0"/>
          <p:nvPr/>
        </p:nvPicPr>
        <p:blipFill rotWithShape="1">
          <a:blip r:embed="rId3">
            <a:alphaModFix/>
          </a:blip>
          <a:srcRect r="2162" b="50409"/>
          <a:stretch/>
        </p:blipFill>
        <p:spPr>
          <a:xfrm flipH="1">
            <a:off x="-28359" y="-997099"/>
            <a:ext cx="12290800" cy="7855100"/>
          </a:xfrm>
          <a:prstGeom prst="rect">
            <a:avLst/>
          </a:prstGeom>
          <a:noFill/>
          <a:ln>
            <a:noFill/>
          </a:ln>
          <a:effectLst>
            <a:outerShdw blurRad="57150" dist="114300" dir="16500000" algn="bl" rotWithShape="0">
              <a:srgbClr val="000000">
                <a:alpha val="16000"/>
              </a:srgbClr>
            </a:outerShdw>
          </a:effectLst>
        </p:spPr>
      </p:pic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948721" y="1483808"/>
            <a:ext cx="10291319" cy="44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15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948721" y="593367"/>
            <a:ext cx="10291319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1054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3FCFC-4DFF-4D3A-A3F5-D42AFC177143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940F9-FFAC-44C0-B8A2-63F5F8DCE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321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3FCFC-4DFF-4D3A-A3F5-D42AFC177143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940F9-FFAC-44C0-B8A2-63F5F8DCE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257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3FCFC-4DFF-4D3A-A3F5-D42AFC177143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940F9-FFAC-44C0-B8A2-63F5F8DCE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749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3FCFC-4DFF-4D3A-A3F5-D42AFC177143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940F9-FFAC-44C0-B8A2-63F5F8DCE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929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3FCFC-4DFF-4D3A-A3F5-D42AFC177143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940F9-FFAC-44C0-B8A2-63F5F8DCE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570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3FCFC-4DFF-4D3A-A3F5-D42AFC177143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940F9-FFAC-44C0-B8A2-63F5F8DCE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682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1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1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3FCFC-4DFF-4D3A-A3F5-D42AFC177143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940F9-FFAC-44C0-B8A2-63F5F8DCE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308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3FCFC-4DFF-4D3A-A3F5-D42AFC177143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940F9-FFAC-44C0-B8A2-63F5F8DCE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686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1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E3FCFC-4DFF-4D3A-A3F5-D42AFC177143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C940F9-FFAC-44C0-B8A2-63F5F8DCE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107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60+ hình nền màu trắng đẹp sử dụng cho thiết kế trình chiế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892434" y="232384"/>
            <a:ext cx="6501328" cy="69762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 lIns="121899" tIns="60949" rIns="121899" bIns="60949">
            <a:spAutoFit/>
          </a:bodyPr>
          <a:lstStyle/>
          <a:p>
            <a:pPr algn="ctr"/>
            <a:r>
              <a:rPr lang="en-US" sz="37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TRƯỜNG THCS NGỌC HỒI</a:t>
            </a:r>
            <a:endParaRPr lang="en-US" sz="37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78736" y="3832782"/>
            <a:ext cx="8296931" cy="1846660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3700" b="1" dirty="0">
                <a:solidFill>
                  <a:srgbClr val="002060"/>
                </a:solidFill>
                <a:latin typeface="Arial Rounded MT Bold" panose="020F0704030504030204" pitchFamily="34" charset="0"/>
              </a:rPr>
              <a:t>MÔN: LỊCH SỬ </a:t>
            </a:r>
            <a:r>
              <a:rPr lang="en-US" sz="3700" b="1" dirty="0" smtClean="0">
                <a:solidFill>
                  <a:srgbClr val="002060"/>
                </a:solidFill>
                <a:latin typeface="Arial Rounded MT Bold" panose="020F0704030504030204" pitchFamily="34" charset="0"/>
              </a:rPr>
              <a:t>7</a:t>
            </a:r>
            <a:endParaRPr lang="en-US" sz="3700" b="1" dirty="0">
              <a:solidFill>
                <a:srgbClr val="002060"/>
              </a:solidFill>
              <a:latin typeface="Arial Rounded MT Bold" panose="020F0704030504030204" pitchFamily="34" charset="0"/>
            </a:endParaRPr>
          </a:p>
          <a:p>
            <a:pPr algn="ctr"/>
            <a:endParaRPr lang="en-US" sz="3700" b="1" dirty="0">
              <a:solidFill>
                <a:srgbClr val="002060"/>
              </a:solidFill>
              <a:latin typeface="Arial Rounded MT Bold" panose="020F0704030504030204" pitchFamily="34" charset="0"/>
            </a:endParaRPr>
          </a:p>
          <a:p>
            <a:pPr algn="ctr"/>
            <a:r>
              <a:rPr lang="en-US" sz="3700" b="1" dirty="0">
                <a:solidFill>
                  <a:srgbClr val="002060"/>
                </a:solidFill>
                <a:latin typeface="Arial Rounded MT Bold" panose="020F0704030504030204" pitchFamily="34" charset="0"/>
              </a:rPr>
              <a:t>GIÁO VIÊN: NGUYỄN </a:t>
            </a:r>
            <a:r>
              <a:rPr lang="en-US" sz="3700" b="1" dirty="0" smtClean="0">
                <a:solidFill>
                  <a:srgbClr val="002060"/>
                </a:solidFill>
                <a:latin typeface="Arial Rounded MT Bold" panose="020F0704030504030204" pitchFamily="34" charset="0"/>
              </a:rPr>
              <a:t>THU HÀ</a:t>
            </a:r>
            <a:endParaRPr lang="en-US" sz="3700" b="1" dirty="0">
              <a:solidFill>
                <a:srgbClr val="00206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10532" y="2176597"/>
            <a:ext cx="8665136" cy="2057400"/>
          </a:xfrm>
          <a:prstGeom prst="rect">
            <a:avLst/>
          </a:prstGeom>
          <a:noFill/>
        </p:spPr>
        <p:txBody>
          <a:bodyPr wrap="none" lIns="121899" tIns="60949" rIns="121899" bIns="60949">
            <a:prstTxWarp prst="textDeflateBottom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CHÀO MỪNG CÁC EM ĐẾN VỚI TIẾT HỌC</a:t>
            </a:r>
            <a:endParaRPr lang="en-US" sz="7200" b="1" spc="67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737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4" descr="Chau a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603" y="1"/>
            <a:ext cx="9141619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37" name="Freeform 13"/>
          <p:cNvSpPr>
            <a:spLocks/>
          </p:cNvSpPr>
          <p:nvPr/>
        </p:nvSpPr>
        <p:spPr bwMode="auto">
          <a:xfrm>
            <a:off x="3769333" y="1143000"/>
            <a:ext cx="3163063" cy="990600"/>
          </a:xfrm>
          <a:custGeom>
            <a:avLst/>
            <a:gdLst>
              <a:gd name="T0" fmla="*/ 2147483646 w 1993"/>
              <a:gd name="T1" fmla="*/ 2147483646 h 568"/>
              <a:gd name="T2" fmla="*/ 2147483646 w 1993"/>
              <a:gd name="T3" fmla="*/ 2147483646 h 568"/>
              <a:gd name="T4" fmla="*/ 2147483646 w 1993"/>
              <a:gd name="T5" fmla="*/ 2147483646 h 568"/>
              <a:gd name="T6" fmla="*/ 2147483646 w 1993"/>
              <a:gd name="T7" fmla="*/ 2147483646 h 568"/>
              <a:gd name="T8" fmla="*/ 2147483646 w 1993"/>
              <a:gd name="T9" fmla="*/ 2147483646 h 568"/>
              <a:gd name="T10" fmla="*/ 2147483646 w 1993"/>
              <a:gd name="T11" fmla="*/ 2147483646 h 568"/>
              <a:gd name="T12" fmla="*/ 2147483646 w 1993"/>
              <a:gd name="T13" fmla="*/ 2147483646 h 568"/>
              <a:gd name="T14" fmla="*/ 2147483646 w 1993"/>
              <a:gd name="T15" fmla="*/ 2147483646 h 568"/>
              <a:gd name="T16" fmla="*/ 2147483646 w 1993"/>
              <a:gd name="T17" fmla="*/ 2147483646 h 568"/>
              <a:gd name="T18" fmla="*/ 2147483646 w 1993"/>
              <a:gd name="T19" fmla="*/ 0 h 568"/>
              <a:gd name="T20" fmla="*/ 2147483646 w 1993"/>
              <a:gd name="T21" fmla="*/ 2147483646 h 568"/>
              <a:gd name="T22" fmla="*/ 2147483646 w 1993"/>
              <a:gd name="T23" fmla="*/ 2147483646 h 568"/>
              <a:gd name="T24" fmla="*/ 2147483646 w 1993"/>
              <a:gd name="T25" fmla="*/ 2147483646 h 568"/>
              <a:gd name="T26" fmla="*/ 2147483646 w 1993"/>
              <a:gd name="T27" fmla="*/ 2147483646 h 568"/>
              <a:gd name="T28" fmla="*/ 2147483646 w 1993"/>
              <a:gd name="T29" fmla="*/ 2147483646 h 568"/>
              <a:gd name="T30" fmla="*/ 2147483646 w 1993"/>
              <a:gd name="T31" fmla="*/ 2147483646 h 568"/>
              <a:gd name="T32" fmla="*/ 2147483646 w 1993"/>
              <a:gd name="T33" fmla="*/ 2147483646 h 568"/>
              <a:gd name="T34" fmla="*/ 2147483646 w 1993"/>
              <a:gd name="T35" fmla="*/ 2147483646 h 568"/>
              <a:gd name="T36" fmla="*/ 2147483646 w 1993"/>
              <a:gd name="T37" fmla="*/ 2147483646 h 568"/>
              <a:gd name="T38" fmla="*/ 2147483646 w 1993"/>
              <a:gd name="T39" fmla="*/ 2147483646 h 568"/>
              <a:gd name="T40" fmla="*/ 2147483646 w 1993"/>
              <a:gd name="T41" fmla="*/ 2147483646 h 568"/>
              <a:gd name="T42" fmla="*/ 2147483646 w 1993"/>
              <a:gd name="T43" fmla="*/ 2147483646 h 568"/>
              <a:gd name="T44" fmla="*/ 2147483646 w 1993"/>
              <a:gd name="T45" fmla="*/ 2147483646 h 568"/>
              <a:gd name="T46" fmla="*/ 2147483646 w 1993"/>
              <a:gd name="T47" fmla="*/ 2147483646 h 568"/>
              <a:gd name="T48" fmla="*/ 2147483646 w 1993"/>
              <a:gd name="T49" fmla="*/ 2147483646 h 568"/>
              <a:gd name="T50" fmla="*/ 2147483646 w 1993"/>
              <a:gd name="T51" fmla="*/ 2147483646 h 568"/>
              <a:gd name="T52" fmla="*/ 2147483646 w 1993"/>
              <a:gd name="T53" fmla="*/ 2147483646 h 568"/>
              <a:gd name="T54" fmla="*/ 2147483646 w 1993"/>
              <a:gd name="T55" fmla="*/ 2147483646 h 568"/>
              <a:gd name="T56" fmla="*/ 2147483646 w 1993"/>
              <a:gd name="T57" fmla="*/ 2147483646 h 568"/>
              <a:gd name="T58" fmla="*/ 2147483646 w 1993"/>
              <a:gd name="T59" fmla="*/ 2147483646 h 568"/>
              <a:gd name="T60" fmla="*/ 2147483646 w 1993"/>
              <a:gd name="T61" fmla="*/ 2147483646 h 568"/>
              <a:gd name="T62" fmla="*/ 2147483646 w 1993"/>
              <a:gd name="T63" fmla="*/ 2147483646 h 568"/>
              <a:gd name="T64" fmla="*/ 2147483646 w 1993"/>
              <a:gd name="T65" fmla="*/ 2147483646 h 568"/>
              <a:gd name="T66" fmla="*/ 2147483646 w 1993"/>
              <a:gd name="T67" fmla="*/ 2147483646 h 568"/>
              <a:gd name="T68" fmla="*/ 2147483646 w 1993"/>
              <a:gd name="T69" fmla="*/ 2147483646 h 568"/>
              <a:gd name="T70" fmla="*/ 2147483646 w 1993"/>
              <a:gd name="T71" fmla="*/ 2147483646 h 568"/>
              <a:gd name="T72" fmla="*/ 2147483646 w 1993"/>
              <a:gd name="T73" fmla="*/ 2147483646 h 568"/>
              <a:gd name="T74" fmla="*/ 2147483646 w 1993"/>
              <a:gd name="T75" fmla="*/ 2147483646 h 568"/>
              <a:gd name="T76" fmla="*/ 2147483646 w 1993"/>
              <a:gd name="T77" fmla="*/ 2147483646 h 568"/>
              <a:gd name="T78" fmla="*/ 2147483646 w 1993"/>
              <a:gd name="T79" fmla="*/ 2147483646 h 568"/>
              <a:gd name="T80" fmla="*/ 2147483646 w 1993"/>
              <a:gd name="T81" fmla="*/ 2147483646 h 568"/>
              <a:gd name="T82" fmla="*/ 2147483646 w 1993"/>
              <a:gd name="T83" fmla="*/ 2147483646 h 568"/>
              <a:gd name="T84" fmla="*/ 2147483646 w 1993"/>
              <a:gd name="T85" fmla="*/ 2147483646 h 568"/>
              <a:gd name="T86" fmla="*/ 2147483646 w 1993"/>
              <a:gd name="T87" fmla="*/ 2147483646 h 568"/>
              <a:gd name="T88" fmla="*/ 2147483646 w 1993"/>
              <a:gd name="T89" fmla="*/ 2147483646 h 568"/>
              <a:gd name="T90" fmla="*/ 2147483646 w 1993"/>
              <a:gd name="T91" fmla="*/ 2147483646 h 568"/>
              <a:gd name="T92" fmla="*/ 2147483646 w 1993"/>
              <a:gd name="T93" fmla="*/ 2147483646 h 568"/>
              <a:gd name="T94" fmla="*/ 2147483646 w 1993"/>
              <a:gd name="T95" fmla="*/ 2147483646 h 568"/>
              <a:gd name="T96" fmla="*/ 2147483646 w 1993"/>
              <a:gd name="T97" fmla="*/ 2147483646 h 568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993"/>
              <a:gd name="T148" fmla="*/ 0 h 568"/>
              <a:gd name="T149" fmla="*/ 1993 w 1993"/>
              <a:gd name="T150" fmla="*/ 568 h 568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993" h="568">
                <a:moveTo>
                  <a:pt x="9" y="152"/>
                </a:moveTo>
                <a:cubicBezTo>
                  <a:pt x="27" y="78"/>
                  <a:pt x="0" y="147"/>
                  <a:pt x="121" y="112"/>
                </a:cubicBezTo>
                <a:cubicBezTo>
                  <a:pt x="129" y="110"/>
                  <a:pt x="123" y="94"/>
                  <a:pt x="129" y="88"/>
                </a:cubicBezTo>
                <a:cubicBezTo>
                  <a:pt x="140" y="77"/>
                  <a:pt x="201" y="60"/>
                  <a:pt x="217" y="56"/>
                </a:cubicBezTo>
                <a:cubicBezTo>
                  <a:pt x="267" y="62"/>
                  <a:pt x="305" y="78"/>
                  <a:pt x="353" y="88"/>
                </a:cubicBezTo>
                <a:cubicBezTo>
                  <a:pt x="411" y="100"/>
                  <a:pt x="472" y="106"/>
                  <a:pt x="529" y="120"/>
                </a:cubicBezTo>
                <a:cubicBezTo>
                  <a:pt x="540" y="117"/>
                  <a:pt x="590" y="115"/>
                  <a:pt x="569" y="80"/>
                </a:cubicBezTo>
                <a:cubicBezTo>
                  <a:pt x="563" y="71"/>
                  <a:pt x="548" y="75"/>
                  <a:pt x="537" y="72"/>
                </a:cubicBezTo>
                <a:cubicBezTo>
                  <a:pt x="532" y="64"/>
                  <a:pt x="504" y="24"/>
                  <a:pt x="505" y="16"/>
                </a:cubicBezTo>
                <a:cubicBezTo>
                  <a:pt x="507" y="7"/>
                  <a:pt x="521" y="5"/>
                  <a:pt x="529" y="0"/>
                </a:cubicBezTo>
                <a:cubicBezTo>
                  <a:pt x="592" y="8"/>
                  <a:pt x="651" y="20"/>
                  <a:pt x="713" y="32"/>
                </a:cubicBezTo>
                <a:cubicBezTo>
                  <a:pt x="744" y="53"/>
                  <a:pt x="778" y="47"/>
                  <a:pt x="809" y="64"/>
                </a:cubicBezTo>
                <a:cubicBezTo>
                  <a:pt x="826" y="73"/>
                  <a:pt x="857" y="96"/>
                  <a:pt x="857" y="96"/>
                </a:cubicBezTo>
                <a:cubicBezTo>
                  <a:pt x="945" y="78"/>
                  <a:pt x="911" y="89"/>
                  <a:pt x="961" y="72"/>
                </a:cubicBezTo>
                <a:cubicBezTo>
                  <a:pt x="1073" y="92"/>
                  <a:pt x="1178" y="130"/>
                  <a:pt x="1289" y="152"/>
                </a:cubicBezTo>
                <a:cubicBezTo>
                  <a:pt x="1318" y="149"/>
                  <a:pt x="1349" y="152"/>
                  <a:pt x="1377" y="144"/>
                </a:cubicBezTo>
                <a:cubicBezTo>
                  <a:pt x="1390" y="141"/>
                  <a:pt x="1397" y="126"/>
                  <a:pt x="1409" y="120"/>
                </a:cubicBezTo>
                <a:cubicBezTo>
                  <a:pt x="1437" y="106"/>
                  <a:pt x="1461" y="106"/>
                  <a:pt x="1489" y="88"/>
                </a:cubicBezTo>
                <a:cubicBezTo>
                  <a:pt x="1502" y="91"/>
                  <a:pt x="1516" y="93"/>
                  <a:pt x="1529" y="96"/>
                </a:cubicBezTo>
                <a:cubicBezTo>
                  <a:pt x="1561" y="104"/>
                  <a:pt x="1625" y="120"/>
                  <a:pt x="1625" y="120"/>
                </a:cubicBezTo>
                <a:cubicBezTo>
                  <a:pt x="1639" y="162"/>
                  <a:pt x="1644" y="217"/>
                  <a:pt x="1689" y="232"/>
                </a:cubicBezTo>
                <a:cubicBezTo>
                  <a:pt x="1708" y="229"/>
                  <a:pt x="1728" y="232"/>
                  <a:pt x="1745" y="224"/>
                </a:cubicBezTo>
                <a:cubicBezTo>
                  <a:pt x="1754" y="220"/>
                  <a:pt x="1752" y="202"/>
                  <a:pt x="1761" y="200"/>
                </a:cubicBezTo>
                <a:cubicBezTo>
                  <a:pt x="1770" y="198"/>
                  <a:pt x="1777" y="211"/>
                  <a:pt x="1785" y="216"/>
                </a:cubicBezTo>
                <a:cubicBezTo>
                  <a:pt x="1818" y="235"/>
                  <a:pt x="1814" y="231"/>
                  <a:pt x="1849" y="240"/>
                </a:cubicBezTo>
                <a:cubicBezTo>
                  <a:pt x="1885" y="294"/>
                  <a:pt x="1993" y="264"/>
                  <a:pt x="1849" y="280"/>
                </a:cubicBezTo>
                <a:cubicBezTo>
                  <a:pt x="1847" y="281"/>
                  <a:pt x="1798" y="292"/>
                  <a:pt x="1793" y="296"/>
                </a:cubicBezTo>
                <a:cubicBezTo>
                  <a:pt x="1750" y="331"/>
                  <a:pt x="1807" y="312"/>
                  <a:pt x="1753" y="336"/>
                </a:cubicBezTo>
                <a:cubicBezTo>
                  <a:pt x="1709" y="356"/>
                  <a:pt x="1685" y="356"/>
                  <a:pt x="1649" y="392"/>
                </a:cubicBezTo>
                <a:cubicBezTo>
                  <a:pt x="1614" y="380"/>
                  <a:pt x="1580" y="372"/>
                  <a:pt x="1545" y="360"/>
                </a:cubicBezTo>
                <a:cubicBezTo>
                  <a:pt x="1531" y="402"/>
                  <a:pt x="1548" y="404"/>
                  <a:pt x="1585" y="416"/>
                </a:cubicBezTo>
                <a:cubicBezTo>
                  <a:pt x="1588" y="424"/>
                  <a:pt x="1598" y="433"/>
                  <a:pt x="1593" y="440"/>
                </a:cubicBezTo>
                <a:cubicBezTo>
                  <a:pt x="1582" y="456"/>
                  <a:pt x="1559" y="458"/>
                  <a:pt x="1545" y="472"/>
                </a:cubicBezTo>
                <a:cubicBezTo>
                  <a:pt x="1529" y="488"/>
                  <a:pt x="1520" y="518"/>
                  <a:pt x="1497" y="520"/>
                </a:cubicBezTo>
                <a:cubicBezTo>
                  <a:pt x="1451" y="524"/>
                  <a:pt x="1385" y="528"/>
                  <a:pt x="1337" y="536"/>
                </a:cubicBezTo>
                <a:cubicBezTo>
                  <a:pt x="1299" y="542"/>
                  <a:pt x="1263" y="559"/>
                  <a:pt x="1225" y="568"/>
                </a:cubicBezTo>
                <a:cubicBezTo>
                  <a:pt x="1178" y="552"/>
                  <a:pt x="1128" y="552"/>
                  <a:pt x="1081" y="536"/>
                </a:cubicBezTo>
                <a:cubicBezTo>
                  <a:pt x="1057" y="528"/>
                  <a:pt x="1033" y="520"/>
                  <a:pt x="1009" y="512"/>
                </a:cubicBezTo>
                <a:cubicBezTo>
                  <a:pt x="1001" y="509"/>
                  <a:pt x="985" y="504"/>
                  <a:pt x="985" y="504"/>
                </a:cubicBezTo>
                <a:cubicBezTo>
                  <a:pt x="876" y="515"/>
                  <a:pt x="785" y="495"/>
                  <a:pt x="681" y="480"/>
                </a:cubicBezTo>
                <a:cubicBezTo>
                  <a:pt x="678" y="472"/>
                  <a:pt x="679" y="462"/>
                  <a:pt x="673" y="456"/>
                </a:cubicBezTo>
                <a:cubicBezTo>
                  <a:pt x="667" y="450"/>
                  <a:pt x="657" y="452"/>
                  <a:pt x="649" y="448"/>
                </a:cubicBezTo>
                <a:cubicBezTo>
                  <a:pt x="600" y="423"/>
                  <a:pt x="552" y="401"/>
                  <a:pt x="497" y="392"/>
                </a:cubicBezTo>
                <a:cubicBezTo>
                  <a:pt x="439" y="315"/>
                  <a:pt x="369" y="376"/>
                  <a:pt x="289" y="336"/>
                </a:cubicBezTo>
                <a:cubicBezTo>
                  <a:pt x="275" y="318"/>
                  <a:pt x="265" y="296"/>
                  <a:pt x="249" y="280"/>
                </a:cubicBezTo>
                <a:cubicBezTo>
                  <a:pt x="214" y="245"/>
                  <a:pt x="145" y="220"/>
                  <a:pt x="97" y="208"/>
                </a:cubicBezTo>
                <a:cubicBezTo>
                  <a:pt x="40" y="151"/>
                  <a:pt x="113" y="220"/>
                  <a:pt x="33" y="160"/>
                </a:cubicBezTo>
                <a:cubicBezTo>
                  <a:pt x="24" y="153"/>
                  <a:pt x="20" y="140"/>
                  <a:pt x="9" y="136"/>
                </a:cubicBezTo>
                <a:cubicBezTo>
                  <a:pt x="4" y="134"/>
                  <a:pt x="9" y="147"/>
                  <a:pt x="9" y="152"/>
                </a:cubicBezTo>
                <a:close/>
              </a:path>
            </a:pathLst>
          </a:custGeom>
          <a:solidFill>
            <a:srgbClr val="FF0000"/>
          </a:solidFill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 sz="1050"/>
          </a:p>
        </p:txBody>
      </p:sp>
      <p:sp>
        <p:nvSpPr>
          <p:cNvPr id="129038" name="Text Box 14"/>
          <p:cNvSpPr txBox="1">
            <a:spLocks noChangeArrowheads="1"/>
          </p:cNvSpPr>
          <p:nvPr/>
        </p:nvSpPr>
        <p:spPr bwMode="auto">
          <a:xfrm>
            <a:off x="4266090" y="1371600"/>
            <a:ext cx="24377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chemeClr val="bg1"/>
                </a:solidFill>
                <a:latin typeface="Times New Roman" panose="02020603050405020304" pitchFamily="18" charset="0"/>
              </a:rPr>
              <a:t>Mông cổ</a:t>
            </a:r>
          </a:p>
        </p:txBody>
      </p:sp>
      <p:sp>
        <p:nvSpPr>
          <p:cNvPr id="138245" name="Text Box 18"/>
          <p:cNvSpPr txBox="1">
            <a:spLocks noChangeArrowheads="1"/>
          </p:cNvSpPr>
          <p:nvPr/>
        </p:nvSpPr>
        <p:spPr bwMode="auto">
          <a:xfrm>
            <a:off x="4342270" y="2209800"/>
            <a:ext cx="22092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</a:rPr>
              <a:t>Trung Quốc</a:t>
            </a:r>
          </a:p>
        </p:txBody>
      </p:sp>
      <p:sp>
        <p:nvSpPr>
          <p:cNvPr id="138246" name="Text Box 19"/>
          <p:cNvSpPr txBox="1">
            <a:spLocks noChangeArrowheads="1"/>
          </p:cNvSpPr>
          <p:nvPr/>
        </p:nvSpPr>
        <p:spPr bwMode="auto">
          <a:xfrm>
            <a:off x="4113728" y="609600"/>
            <a:ext cx="22092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</a:rPr>
              <a:t>Liên Bang Nga</a:t>
            </a:r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xfrm>
            <a:off x="3885188" y="1143000"/>
            <a:ext cx="2818666" cy="990600"/>
          </a:xfrm>
          <a:custGeom>
            <a:avLst/>
            <a:gdLst>
              <a:gd name="T0" fmla="*/ 0 w 740"/>
              <a:gd name="T1" fmla="*/ 2147483646 h 305"/>
              <a:gd name="T2" fmla="*/ 2147483646 w 740"/>
              <a:gd name="T3" fmla="*/ 2147483646 h 305"/>
              <a:gd name="T4" fmla="*/ 2147483646 w 740"/>
              <a:gd name="T5" fmla="*/ 2147483646 h 305"/>
              <a:gd name="T6" fmla="*/ 2147483646 w 740"/>
              <a:gd name="T7" fmla="*/ 2147483646 h 305"/>
              <a:gd name="T8" fmla="*/ 2147483646 w 740"/>
              <a:gd name="T9" fmla="*/ 2147483646 h 305"/>
              <a:gd name="T10" fmla="*/ 2147483646 w 740"/>
              <a:gd name="T11" fmla="*/ 2147483646 h 305"/>
              <a:gd name="T12" fmla="*/ 2147483646 w 740"/>
              <a:gd name="T13" fmla="*/ 2147483646 h 305"/>
              <a:gd name="T14" fmla="*/ 2147483646 w 740"/>
              <a:gd name="T15" fmla="*/ 2147483646 h 305"/>
              <a:gd name="T16" fmla="*/ 2147483646 w 740"/>
              <a:gd name="T17" fmla="*/ 2147483646 h 305"/>
              <a:gd name="T18" fmla="*/ 2147483646 w 740"/>
              <a:gd name="T19" fmla="*/ 2147483646 h 305"/>
              <a:gd name="T20" fmla="*/ 2147483646 w 740"/>
              <a:gd name="T21" fmla="*/ 2147483646 h 305"/>
              <a:gd name="T22" fmla="*/ 2147483646 w 740"/>
              <a:gd name="T23" fmla="*/ 2147483646 h 305"/>
              <a:gd name="T24" fmla="*/ 2147483646 w 740"/>
              <a:gd name="T25" fmla="*/ 2147483646 h 305"/>
              <a:gd name="T26" fmla="*/ 2147483646 w 740"/>
              <a:gd name="T27" fmla="*/ 2147483646 h 305"/>
              <a:gd name="T28" fmla="*/ 2147483646 w 740"/>
              <a:gd name="T29" fmla="*/ 2147483646 h 305"/>
              <a:gd name="T30" fmla="*/ 2147483646 w 740"/>
              <a:gd name="T31" fmla="*/ 2147483646 h 305"/>
              <a:gd name="T32" fmla="*/ 2147483646 w 740"/>
              <a:gd name="T33" fmla="*/ 2147483646 h 305"/>
              <a:gd name="T34" fmla="*/ 2147483646 w 740"/>
              <a:gd name="T35" fmla="*/ 2147483646 h 305"/>
              <a:gd name="T36" fmla="*/ 2147483646 w 740"/>
              <a:gd name="T37" fmla="*/ 2147483646 h 305"/>
              <a:gd name="T38" fmla="*/ 2147483646 w 740"/>
              <a:gd name="T39" fmla="*/ 2147483646 h 305"/>
              <a:gd name="T40" fmla="*/ 2147483646 w 740"/>
              <a:gd name="T41" fmla="*/ 2147483646 h 305"/>
              <a:gd name="T42" fmla="*/ 2147483646 w 740"/>
              <a:gd name="T43" fmla="*/ 2147483646 h 305"/>
              <a:gd name="T44" fmla="*/ 0 w 740"/>
              <a:gd name="T45" fmla="*/ 2147483646 h 30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740"/>
              <a:gd name="T70" fmla="*/ 0 h 305"/>
              <a:gd name="T71" fmla="*/ 740 w 740"/>
              <a:gd name="T72" fmla="*/ 305 h 305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740" h="305">
                <a:moveTo>
                  <a:pt x="0" y="113"/>
                </a:moveTo>
                <a:cubicBezTo>
                  <a:pt x="10" y="72"/>
                  <a:pt x="13" y="54"/>
                  <a:pt x="54" y="39"/>
                </a:cubicBezTo>
                <a:cubicBezTo>
                  <a:pt x="85" y="42"/>
                  <a:pt x="115" y="45"/>
                  <a:pt x="146" y="49"/>
                </a:cubicBezTo>
                <a:cubicBezTo>
                  <a:pt x="161" y="51"/>
                  <a:pt x="177" y="60"/>
                  <a:pt x="192" y="58"/>
                </a:cubicBezTo>
                <a:cubicBezTo>
                  <a:pt x="201" y="57"/>
                  <a:pt x="204" y="45"/>
                  <a:pt x="210" y="39"/>
                </a:cubicBezTo>
                <a:cubicBezTo>
                  <a:pt x="217" y="18"/>
                  <a:pt x="215" y="0"/>
                  <a:pt x="246" y="3"/>
                </a:cubicBezTo>
                <a:cubicBezTo>
                  <a:pt x="265" y="5"/>
                  <a:pt x="282" y="18"/>
                  <a:pt x="301" y="21"/>
                </a:cubicBezTo>
                <a:cubicBezTo>
                  <a:pt x="351" y="29"/>
                  <a:pt x="398" y="41"/>
                  <a:pt x="448" y="49"/>
                </a:cubicBezTo>
                <a:cubicBezTo>
                  <a:pt x="451" y="58"/>
                  <a:pt x="448" y="75"/>
                  <a:pt x="457" y="76"/>
                </a:cubicBezTo>
                <a:cubicBezTo>
                  <a:pt x="619" y="99"/>
                  <a:pt x="597" y="87"/>
                  <a:pt x="557" y="49"/>
                </a:cubicBezTo>
                <a:cubicBezTo>
                  <a:pt x="624" y="26"/>
                  <a:pt x="593" y="25"/>
                  <a:pt x="649" y="39"/>
                </a:cubicBezTo>
                <a:cubicBezTo>
                  <a:pt x="655" y="48"/>
                  <a:pt x="664" y="56"/>
                  <a:pt x="667" y="67"/>
                </a:cubicBezTo>
                <a:cubicBezTo>
                  <a:pt x="673" y="85"/>
                  <a:pt x="662" y="110"/>
                  <a:pt x="676" y="122"/>
                </a:cubicBezTo>
                <a:cubicBezTo>
                  <a:pt x="692" y="136"/>
                  <a:pt x="719" y="128"/>
                  <a:pt x="740" y="131"/>
                </a:cubicBezTo>
                <a:cubicBezTo>
                  <a:pt x="718" y="164"/>
                  <a:pt x="686" y="188"/>
                  <a:pt x="667" y="222"/>
                </a:cubicBezTo>
                <a:cubicBezTo>
                  <a:pt x="660" y="234"/>
                  <a:pt x="660" y="251"/>
                  <a:pt x="649" y="259"/>
                </a:cubicBezTo>
                <a:cubicBezTo>
                  <a:pt x="636" y="268"/>
                  <a:pt x="618" y="265"/>
                  <a:pt x="603" y="268"/>
                </a:cubicBezTo>
                <a:cubicBezTo>
                  <a:pt x="576" y="286"/>
                  <a:pt x="551" y="294"/>
                  <a:pt x="521" y="305"/>
                </a:cubicBezTo>
                <a:cubicBezTo>
                  <a:pt x="441" y="297"/>
                  <a:pt x="371" y="278"/>
                  <a:pt x="292" y="268"/>
                </a:cubicBezTo>
                <a:cubicBezTo>
                  <a:pt x="210" y="214"/>
                  <a:pt x="229" y="208"/>
                  <a:pt x="118" y="195"/>
                </a:cubicBezTo>
                <a:cubicBezTo>
                  <a:pt x="112" y="186"/>
                  <a:pt x="109" y="173"/>
                  <a:pt x="100" y="167"/>
                </a:cubicBezTo>
                <a:cubicBezTo>
                  <a:pt x="84" y="157"/>
                  <a:pt x="45" y="149"/>
                  <a:pt x="45" y="149"/>
                </a:cubicBezTo>
                <a:cubicBezTo>
                  <a:pt x="11" y="126"/>
                  <a:pt x="26" y="139"/>
                  <a:pt x="0" y="113"/>
                </a:cubicBezTo>
                <a:close/>
              </a:path>
            </a:pathLst>
          </a:custGeom>
          <a:noFill/>
          <a:ln w="76200">
            <a:solidFill>
              <a:srgbClr val="FF33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9" name="Freeform 24"/>
          <p:cNvSpPr>
            <a:spLocks/>
          </p:cNvSpPr>
          <p:nvPr/>
        </p:nvSpPr>
        <p:spPr bwMode="auto">
          <a:xfrm>
            <a:off x="6018232" y="3733800"/>
            <a:ext cx="990342" cy="1371600"/>
          </a:xfrm>
          <a:custGeom>
            <a:avLst/>
            <a:gdLst>
              <a:gd name="T0" fmla="*/ 2147483646 w 52"/>
              <a:gd name="T1" fmla="*/ 2147483646 h 104"/>
              <a:gd name="T2" fmla="*/ 2147483646 w 52"/>
              <a:gd name="T3" fmla="*/ 0 h 104"/>
              <a:gd name="T4" fmla="*/ 2147483646 w 52"/>
              <a:gd name="T5" fmla="*/ 2147483646 h 104"/>
              <a:gd name="T6" fmla="*/ 2147483646 w 52"/>
              <a:gd name="T7" fmla="*/ 2147483646 h 104"/>
              <a:gd name="T8" fmla="*/ 2147483646 w 52"/>
              <a:gd name="T9" fmla="*/ 2147483646 h 104"/>
              <a:gd name="T10" fmla="*/ 2147483646 w 52"/>
              <a:gd name="T11" fmla="*/ 2147483646 h 104"/>
              <a:gd name="T12" fmla="*/ 2147483646 w 52"/>
              <a:gd name="T13" fmla="*/ 2147483646 h 104"/>
              <a:gd name="T14" fmla="*/ 2147483646 w 52"/>
              <a:gd name="T15" fmla="*/ 2147483646 h 104"/>
              <a:gd name="T16" fmla="*/ 2147483646 w 52"/>
              <a:gd name="T17" fmla="*/ 2147483646 h 104"/>
              <a:gd name="T18" fmla="*/ 2147483646 w 52"/>
              <a:gd name="T19" fmla="*/ 2147483646 h 104"/>
              <a:gd name="T20" fmla="*/ 2147483646 w 52"/>
              <a:gd name="T21" fmla="*/ 2147483646 h 104"/>
              <a:gd name="T22" fmla="*/ 2147483646 w 52"/>
              <a:gd name="T23" fmla="*/ 2147483646 h 104"/>
              <a:gd name="T24" fmla="*/ 2147483646 w 52"/>
              <a:gd name="T25" fmla="*/ 2147483646 h 104"/>
              <a:gd name="T26" fmla="*/ 2147483646 w 52"/>
              <a:gd name="T27" fmla="*/ 2147483646 h 104"/>
              <a:gd name="T28" fmla="*/ 2147483646 w 52"/>
              <a:gd name="T29" fmla="*/ 2147483646 h 104"/>
              <a:gd name="T30" fmla="*/ 2147483646 w 52"/>
              <a:gd name="T31" fmla="*/ 2147483646 h 104"/>
              <a:gd name="T32" fmla="*/ 2147483646 w 52"/>
              <a:gd name="T33" fmla="*/ 2147483646 h 104"/>
              <a:gd name="T34" fmla="*/ 2147483646 w 52"/>
              <a:gd name="T35" fmla="*/ 2147483646 h 104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52"/>
              <a:gd name="T55" fmla="*/ 0 h 104"/>
              <a:gd name="T56" fmla="*/ 52 w 52"/>
              <a:gd name="T57" fmla="*/ 104 h 104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52" h="104">
                <a:moveTo>
                  <a:pt x="50" y="8"/>
                </a:moveTo>
                <a:cubicBezTo>
                  <a:pt x="38" y="10"/>
                  <a:pt x="38" y="5"/>
                  <a:pt x="28" y="0"/>
                </a:cubicBezTo>
                <a:cubicBezTo>
                  <a:pt x="19" y="1"/>
                  <a:pt x="13" y="4"/>
                  <a:pt x="5" y="6"/>
                </a:cubicBezTo>
                <a:cubicBezTo>
                  <a:pt x="4" y="7"/>
                  <a:pt x="1" y="8"/>
                  <a:pt x="1" y="8"/>
                </a:cubicBezTo>
                <a:cubicBezTo>
                  <a:pt x="1" y="10"/>
                  <a:pt x="1" y="13"/>
                  <a:pt x="2" y="14"/>
                </a:cubicBezTo>
                <a:cubicBezTo>
                  <a:pt x="3" y="15"/>
                  <a:pt x="7" y="13"/>
                  <a:pt x="8" y="15"/>
                </a:cubicBezTo>
                <a:cubicBezTo>
                  <a:pt x="19" y="29"/>
                  <a:pt x="0" y="21"/>
                  <a:pt x="17" y="26"/>
                </a:cubicBezTo>
                <a:cubicBezTo>
                  <a:pt x="29" y="33"/>
                  <a:pt x="17" y="38"/>
                  <a:pt x="34" y="44"/>
                </a:cubicBezTo>
                <a:cubicBezTo>
                  <a:pt x="35" y="50"/>
                  <a:pt x="37" y="53"/>
                  <a:pt x="40" y="59"/>
                </a:cubicBezTo>
                <a:cubicBezTo>
                  <a:pt x="38" y="77"/>
                  <a:pt x="36" y="78"/>
                  <a:pt x="20" y="81"/>
                </a:cubicBezTo>
                <a:cubicBezTo>
                  <a:pt x="17" y="83"/>
                  <a:pt x="8" y="91"/>
                  <a:pt x="19" y="87"/>
                </a:cubicBezTo>
                <a:cubicBezTo>
                  <a:pt x="24" y="90"/>
                  <a:pt x="26" y="104"/>
                  <a:pt x="26" y="104"/>
                </a:cubicBezTo>
                <a:cubicBezTo>
                  <a:pt x="29" y="97"/>
                  <a:pt x="31" y="95"/>
                  <a:pt x="38" y="92"/>
                </a:cubicBezTo>
                <a:cubicBezTo>
                  <a:pt x="41" y="82"/>
                  <a:pt x="47" y="74"/>
                  <a:pt x="52" y="65"/>
                </a:cubicBezTo>
                <a:cubicBezTo>
                  <a:pt x="50" y="54"/>
                  <a:pt x="51" y="47"/>
                  <a:pt x="41" y="41"/>
                </a:cubicBezTo>
                <a:cubicBezTo>
                  <a:pt x="35" y="33"/>
                  <a:pt x="32" y="29"/>
                  <a:pt x="28" y="20"/>
                </a:cubicBezTo>
                <a:cubicBezTo>
                  <a:pt x="30" y="12"/>
                  <a:pt x="33" y="12"/>
                  <a:pt x="40" y="14"/>
                </a:cubicBezTo>
                <a:cubicBezTo>
                  <a:pt x="46" y="10"/>
                  <a:pt x="43" y="12"/>
                  <a:pt x="50" y="8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sz="1050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942052" y="4419600"/>
            <a:ext cx="15997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</a:rPr>
              <a:t>Việt Nam</a:t>
            </a:r>
          </a:p>
        </p:txBody>
      </p:sp>
      <p:grpSp>
        <p:nvGrpSpPr>
          <p:cNvPr id="138250" name="Group 2"/>
          <p:cNvGrpSpPr>
            <a:grpSpLocks/>
          </p:cNvGrpSpPr>
          <p:nvPr/>
        </p:nvGrpSpPr>
        <p:grpSpPr bwMode="auto">
          <a:xfrm>
            <a:off x="0" y="-228600"/>
            <a:ext cx="12188825" cy="7315200"/>
            <a:chOff x="0" y="-206"/>
            <a:chExt cx="5958" cy="4622"/>
          </a:xfrm>
        </p:grpSpPr>
        <p:grpSp>
          <p:nvGrpSpPr>
            <p:cNvPr id="138252" name="Group 3"/>
            <p:cNvGrpSpPr>
              <a:grpSpLocks/>
            </p:cNvGrpSpPr>
            <p:nvPr/>
          </p:nvGrpSpPr>
          <p:grpSpPr bwMode="auto">
            <a:xfrm>
              <a:off x="0" y="-206"/>
              <a:ext cx="5958" cy="4622"/>
              <a:chOff x="0" y="192"/>
              <a:chExt cx="5760" cy="3936"/>
            </a:xfrm>
          </p:grpSpPr>
          <p:grpSp>
            <p:nvGrpSpPr>
              <p:cNvPr id="138259" name="Group 4"/>
              <p:cNvGrpSpPr>
                <a:grpSpLocks/>
              </p:cNvGrpSpPr>
              <p:nvPr/>
            </p:nvGrpSpPr>
            <p:grpSpPr bwMode="auto">
              <a:xfrm>
                <a:off x="0" y="336"/>
                <a:ext cx="5760" cy="3700"/>
                <a:chOff x="0" y="336"/>
                <a:chExt cx="5760" cy="3700"/>
              </a:xfrm>
            </p:grpSpPr>
            <p:pic>
              <p:nvPicPr>
                <p:cNvPr id="138262" name="Picture 5" descr="n3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3984"/>
                  <a:ext cx="5760" cy="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38263" name="Picture 6" descr="n3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336"/>
                  <a:ext cx="5760" cy="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38260" name="Picture 7" descr="n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-1848" y="2136"/>
                <a:ext cx="3936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8261" name="Picture 8" descr="n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 flipH="1">
                <a:off x="3671" y="2135"/>
                <a:ext cx="3936" cy="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38253" name="Group 9"/>
            <p:cNvGrpSpPr>
              <a:grpSpLocks/>
            </p:cNvGrpSpPr>
            <p:nvPr/>
          </p:nvGrpSpPr>
          <p:grpSpPr bwMode="auto">
            <a:xfrm>
              <a:off x="91" y="-135"/>
              <a:ext cx="5777" cy="4459"/>
              <a:chOff x="0" y="192"/>
              <a:chExt cx="5760" cy="3936"/>
            </a:xfrm>
          </p:grpSpPr>
          <p:grpSp>
            <p:nvGrpSpPr>
              <p:cNvPr id="138254" name="Group 10"/>
              <p:cNvGrpSpPr>
                <a:grpSpLocks/>
              </p:cNvGrpSpPr>
              <p:nvPr/>
            </p:nvGrpSpPr>
            <p:grpSpPr bwMode="auto">
              <a:xfrm>
                <a:off x="0" y="336"/>
                <a:ext cx="5760" cy="3700"/>
                <a:chOff x="0" y="336"/>
                <a:chExt cx="5760" cy="3700"/>
              </a:xfrm>
            </p:grpSpPr>
            <p:pic>
              <p:nvPicPr>
                <p:cNvPr id="138257" name="Picture 11" descr="n3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3984"/>
                  <a:ext cx="5760" cy="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38258" name="Picture 12" descr="n3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336"/>
                  <a:ext cx="5760" cy="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38255" name="Picture 13" descr="n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-1848" y="2136"/>
                <a:ext cx="3936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8256" name="Picture 14" descr="n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 flipH="1">
                <a:off x="3671" y="2135"/>
                <a:ext cx="3936" cy="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" name="Rectangle 1"/>
          <p:cNvSpPr/>
          <p:nvPr/>
        </p:nvSpPr>
        <p:spPr>
          <a:xfrm>
            <a:off x="582463" y="84141"/>
            <a:ext cx="1350611" cy="3785652"/>
          </a:xfrm>
          <a:prstGeom prst="rect">
            <a:avLst/>
          </a:prstGeom>
          <a:solidFill>
            <a:srgbClr val="28CE28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 thế kỉ XIII, nhà nước phong kiến Mông Cổ được thành lập.</a:t>
            </a:r>
            <a:endParaRPr lang="vi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644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9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29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38" grpId="0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2566823" y="1032736"/>
            <a:ext cx="6424228" cy="4073563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ta?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orizontal Scroll 4"/>
          <p:cNvSpPr/>
          <p:nvPr/>
        </p:nvSpPr>
        <p:spPr>
          <a:xfrm>
            <a:off x="1609821" y="-990600"/>
            <a:ext cx="8948032" cy="5249732"/>
          </a:xfrm>
          <a:prstGeom prst="horizontalScroll">
            <a:avLst/>
          </a:prstGeom>
          <a:solidFill>
            <a:srgbClr val="7DDBC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alt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Năm 1257, vua Mông Cổ quyết định mở cuộc tấn công vào nước Nam Tống nhằm xâm chiếm toàn bộ Trung Quốc.</a:t>
            </a:r>
          </a:p>
          <a:p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gọng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kìm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17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74611" y="228600"/>
            <a:ext cx="5486400" cy="2514600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Vì</a:t>
            </a:r>
            <a:r>
              <a:rPr lang="en-US" sz="3200" b="1" dirty="0" smtClean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sao</a:t>
            </a:r>
            <a:r>
              <a:rPr lang="en-US" sz="3200" b="1" dirty="0" smtClean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quân</a:t>
            </a:r>
            <a:r>
              <a:rPr lang="en-US" sz="3200" b="1" dirty="0" smtClean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Mông</a:t>
            </a:r>
            <a:r>
              <a:rPr lang="en-US" sz="3200" b="1" dirty="0" smtClean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Cổ</a:t>
            </a:r>
            <a:r>
              <a:rPr lang="en-US" sz="3200" b="1" dirty="0" smtClean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tiến</a:t>
            </a:r>
            <a:r>
              <a:rPr lang="en-US" sz="3200" b="1" dirty="0" smtClean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hành</a:t>
            </a:r>
            <a:r>
              <a:rPr lang="en-US" sz="3200" b="1" dirty="0" smtClean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xâm</a:t>
            </a:r>
            <a:r>
              <a:rPr lang="en-US" sz="3200" b="1" dirty="0" smtClean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lược</a:t>
            </a:r>
            <a:r>
              <a:rPr lang="en-US" sz="3200" b="1" dirty="0" smtClean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nước</a:t>
            </a:r>
            <a:r>
              <a:rPr lang="en-US" sz="3200" b="1" dirty="0" smtClean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ta?</a:t>
            </a:r>
            <a:endParaRPr lang="en-US" sz="3200" b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979613" y="1143000"/>
            <a:ext cx="3352800" cy="18288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Rounded Rectangle 4"/>
          <p:cNvSpPr/>
          <p:nvPr/>
        </p:nvSpPr>
        <p:spPr>
          <a:xfrm>
            <a:off x="7008812" y="1143000"/>
            <a:ext cx="3352800" cy="18288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ounded Rectangle 6"/>
          <p:cNvSpPr/>
          <p:nvPr/>
        </p:nvSpPr>
        <p:spPr>
          <a:xfrm>
            <a:off x="2865025" y="3726524"/>
            <a:ext cx="6324601" cy="111902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Rounded Rectangle 7"/>
          <p:cNvSpPr/>
          <p:nvPr/>
        </p:nvSpPr>
        <p:spPr>
          <a:xfrm>
            <a:off x="2865025" y="5392650"/>
            <a:ext cx="6324601" cy="111902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ounded Rectangle 8"/>
          <p:cNvSpPr/>
          <p:nvPr/>
        </p:nvSpPr>
        <p:spPr>
          <a:xfrm>
            <a:off x="836613" y="4572000"/>
            <a:ext cx="2514600" cy="9906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HÀNH ĐỘNG</a:t>
            </a:r>
            <a:endParaRPr lang="en-US" sz="2400" dirty="0"/>
          </a:p>
        </p:txBody>
      </p:sp>
      <p:sp>
        <p:nvSpPr>
          <p:cNvPr id="10" name="Rounded Rectangle 9"/>
          <p:cNvSpPr/>
          <p:nvPr/>
        </p:nvSpPr>
        <p:spPr>
          <a:xfrm>
            <a:off x="2589213" y="914400"/>
            <a:ext cx="2133600" cy="5715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ÂM MƯU</a:t>
            </a:r>
            <a:endParaRPr lang="en-US" sz="2400" dirty="0"/>
          </a:p>
        </p:txBody>
      </p:sp>
      <p:sp>
        <p:nvSpPr>
          <p:cNvPr id="11" name="Rounded Rectangle 10"/>
          <p:cNvSpPr/>
          <p:nvPr/>
        </p:nvSpPr>
        <p:spPr>
          <a:xfrm>
            <a:off x="7618412" y="839056"/>
            <a:ext cx="2133600" cy="5715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MỤC ĐÍCH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3351212" y="3886202"/>
            <a:ext cx="5638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Cử</a:t>
            </a:r>
            <a:r>
              <a:rPr lang="en-US" sz="2400" dirty="0" smtClean="0"/>
              <a:t> </a:t>
            </a:r>
            <a:r>
              <a:rPr lang="en-US" sz="2400" dirty="0" err="1" smtClean="0"/>
              <a:t>Ngột</a:t>
            </a:r>
            <a:r>
              <a:rPr lang="en-US" sz="2400" dirty="0" smtClean="0"/>
              <a:t> </a:t>
            </a:r>
            <a:r>
              <a:rPr lang="en-US" sz="2400" dirty="0" err="1" smtClean="0"/>
              <a:t>Lương</a:t>
            </a:r>
            <a:r>
              <a:rPr lang="en-US" sz="2400" dirty="0" smtClean="0"/>
              <a:t> </a:t>
            </a:r>
            <a:r>
              <a:rPr lang="en-US" sz="2400" dirty="0" err="1" smtClean="0"/>
              <a:t>Hợp</a:t>
            </a:r>
            <a:r>
              <a:rPr lang="en-US" sz="2400" dirty="0" smtClean="0"/>
              <a:t> Thai </a:t>
            </a:r>
            <a:r>
              <a:rPr lang="en-US" sz="2400" dirty="0" err="1" smtClean="0"/>
              <a:t>xâm</a:t>
            </a:r>
            <a:r>
              <a:rPr lang="en-US" sz="2400" dirty="0" smtClean="0"/>
              <a:t> </a:t>
            </a:r>
            <a:r>
              <a:rPr lang="en-US" sz="2400" dirty="0" err="1" smtClean="0"/>
              <a:t>lược</a:t>
            </a:r>
            <a:r>
              <a:rPr lang="en-US" sz="2400" dirty="0" smtClean="0"/>
              <a:t> </a:t>
            </a:r>
            <a:r>
              <a:rPr lang="en-US" sz="2400" dirty="0" err="1" smtClean="0"/>
              <a:t>Đại</a:t>
            </a:r>
            <a:r>
              <a:rPr lang="en-US" sz="2400" dirty="0" smtClean="0"/>
              <a:t> </a:t>
            </a:r>
            <a:r>
              <a:rPr lang="en-US" sz="2400" dirty="0" err="1" smtClean="0"/>
              <a:t>Việt</a:t>
            </a:r>
            <a:endParaRPr lang="en-US" sz="2400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3046412" y="5569805"/>
            <a:ext cx="594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Từ</a:t>
            </a:r>
            <a:r>
              <a:rPr lang="en-US" sz="2400" dirty="0" smtClean="0"/>
              <a:t> </a:t>
            </a:r>
            <a:r>
              <a:rPr lang="en-US" sz="2400" dirty="0" err="1" smtClean="0"/>
              <a:t>Đại</a:t>
            </a:r>
            <a:r>
              <a:rPr lang="en-US" sz="2400" dirty="0" smtClean="0"/>
              <a:t> </a:t>
            </a:r>
            <a:r>
              <a:rPr lang="en-US" sz="2400" dirty="0" err="1" smtClean="0"/>
              <a:t>Việt</a:t>
            </a:r>
            <a:r>
              <a:rPr lang="en-US" sz="2400" dirty="0" smtClean="0"/>
              <a:t> </a:t>
            </a:r>
            <a:r>
              <a:rPr lang="en-US" sz="2400" dirty="0" err="1" smtClean="0"/>
              <a:t>đánh</a:t>
            </a:r>
            <a:r>
              <a:rPr lang="en-US" sz="2400" dirty="0" smtClean="0"/>
              <a:t> </a:t>
            </a:r>
            <a:r>
              <a:rPr lang="en-US" sz="2400" dirty="0" err="1" smtClean="0"/>
              <a:t>lên</a:t>
            </a:r>
            <a:r>
              <a:rPr lang="en-US" sz="2400" dirty="0" smtClean="0"/>
              <a:t> </a:t>
            </a:r>
            <a:r>
              <a:rPr lang="en-US" sz="2400" dirty="0" err="1" smtClean="0"/>
              <a:t>phía</a:t>
            </a:r>
            <a:r>
              <a:rPr lang="en-US" sz="2400" dirty="0" smtClean="0"/>
              <a:t> Nam TQ </a:t>
            </a:r>
            <a:r>
              <a:rPr lang="en-US" sz="2400" dirty="0" err="1" smtClean="0"/>
              <a:t>để</a:t>
            </a:r>
            <a:r>
              <a:rPr lang="en-US" sz="2400" dirty="0" smtClean="0"/>
              <a:t> </a:t>
            </a:r>
            <a:r>
              <a:rPr lang="en-US" sz="2400" dirty="0" err="1" smtClean="0"/>
              <a:t>phối</a:t>
            </a:r>
            <a:r>
              <a:rPr lang="en-US" sz="2400" dirty="0" smtClean="0"/>
              <a:t> </a:t>
            </a:r>
            <a:r>
              <a:rPr lang="en-US" sz="2400" dirty="0" err="1" smtClean="0"/>
              <a:t>hợp</a:t>
            </a:r>
            <a:r>
              <a:rPr lang="en-US" sz="2400" dirty="0" smtClean="0"/>
              <a:t> </a:t>
            </a:r>
            <a:r>
              <a:rPr lang="en-US" sz="2400" dirty="0" err="1" smtClean="0"/>
              <a:t>với</a:t>
            </a:r>
            <a:r>
              <a:rPr lang="en-US" sz="2400" dirty="0" smtClean="0"/>
              <a:t>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cánh</a:t>
            </a:r>
            <a:r>
              <a:rPr lang="en-US" sz="2400" dirty="0" smtClean="0"/>
              <a:t> </a:t>
            </a:r>
            <a:r>
              <a:rPr lang="en-US" sz="2400" dirty="0" err="1" smtClean="0"/>
              <a:t>quân</a:t>
            </a:r>
            <a:r>
              <a:rPr lang="en-US" sz="2400" dirty="0" smtClean="0"/>
              <a:t> </a:t>
            </a:r>
            <a:r>
              <a:rPr lang="en-US" sz="2400" dirty="0" err="1" smtClean="0"/>
              <a:t>từ</a:t>
            </a:r>
            <a:r>
              <a:rPr lang="en-US" sz="2400" dirty="0" smtClean="0"/>
              <a:t> </a:t>
            </a:r>
            <a:r>
              <a:rPr lang="en-US" sz="2400" dirty="0" err="1" smtClean="0"/>
              <a:t>phía</a:t>
            </a:r>
            <a:r>
              <a:rPr lang="en-US" sz="2400" dirty="0" smtClean="0"/>
              <a:t> </a:t>
            </a:r>
            <a:r>
              <a:rPr lang="en-US" sz="2400" dirty="0" err="1" smtClean="0"/>
              <a:t>Bắc</a:t>
            </a:r>
            <a:r>
              <a:rPr lang="en-US" sz="2400" dirty="0" smtClean="0"/>
              <a:t> </a:t>
            </a:r>
            <a:r>
              <a:rPr lang="en-US" sz="2400" dirty="0" err="1" smtClean="0"/>
              <a:t>đánh</a:t>
            </a:r>
            <a:r>
              <a:rPr lang="en-US" sz="2400" dirty="0" smtClean="0"/>
              <a:t> </a:t>
            </a:r>
            <a:r>
              <a:rPr lang="en-US" sz="2400" dirty="0" err="1" smtClean="0"/>
              <a:t>xuống</a:t>
            </a:r>
            <a:endParaRPr lang="en-US" sz="2400" dirty="0"/>
          </a:p>
        </p:txBody>
      </p:sp>
      <p:sp>
        <p:nvSpPr>
          <p:cNvPr id="14" name="Right Brace 13"/>
          <p:cNvSpPr/>
          <p:nvPr/>
        </p:nvSpPr>
        <p:spPr>
          <a:xfrm>
            <a:off x="9447212" y="3962402"/>
            <a:ext cx="685800" cy="2322731"/>
          </a:xfrm>
          <a:prstGeom prst="righ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" name="TextBox 14"/>
          <p:cNvSpPr txBox="1"/>
          <p:nvPr/>
        </p:nvSpPr>
        <p:spPr>
          <a:xfrm>
            <a:off x="10209212" y="4607104"/>
            <a:ext cx="16002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/>
              <a:t>Kế</a:t>
            </a:r>
            <a:r>
              <a:rPr lang="en-US" sz="2800" dirty="0" smtClean="0"/>
              <a:t> </a:t>
            </a:r>
            <a:r>
              <a:rPr lang="en-US" sz="2800" dirty="0" err="1" smtClean="0"/>
              <a:t>hoạch</a:t>
            </a:r>
            <a:r>
              <a:rPr lang="en-US" sz="2800" dirty="0" smtClean="0"/>
              <a:t> </a:t>
            </a:r>
            <a:r>
              <a:rPr lang="en-US" sz="2800" b="1" dirty="0" smtClean="0"/>
              <a:t>“</a:t>
            </a:r>
            <a:r>
              <a:rPr lang="en-US" sz="2800" b="1" dirty="0" err="1" smtClean="0"/>
              <a:t>gọng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kìm</a:t>
            </a:r>
            <a:r>
              <a:rPr lang="en-US" sz="2800" b="1" dirty="0" smtClean="0"/>
              <a:t>”</a:t>
            </a:r>
            <a:endParaRPr lang="en-US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093913" y="1676402"/>
            <a:ext cx="3162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Mở</a:t>
            </a:r>
            <a:r>
              <a:rPr lang="en-US" sz="2400" dirty="0" smtClean="0"/>
              <a:t> </a:t>
            </a:r>
            <a:r>
              <a:rPr lang="en-US" sz="2400" dirty="0" err="1" smtClean="0"/>
              <a:t>cuộc</a:t>
            </a:r>
            <a:r>
              <a:rPr lang="en-US" sz="2400" dirty="0" smtClean="0"/>
              <a:t> </a:t>
            </a:r>
            <a:r>
              <a:rPr lang="en-US" sz="2400" dirty="0" err="1" smtClean="0"/>
              <a:t>tiến</a:t>
            </a:r>
            <a:r>
              <a:rPr lang="en-US" sz="2400" dirty="0" smtClean="0"/>
              <a:t> </a:t>
            </a:r>
            <a:r>
              <a:rPr lang="en-US" sz="2400" dirty="0" err="1" smtClean="0"/>
              <a:t>công</a:t>
            </a:r>
            <a:r>
              <a:rPr lang="en-US" sz="2400" dirty="0" smtClean="0"/>
              <a:t> </a:t>
            </a:r>
            <a:r>
              <a:rPr lang="en-US" sz="2400" dirty="0" err="1" smtClean="0"/>
              <a:t>lớn</a:t>
            </a:r>
            <a:r>
              <a:rPr lang="en-US" sz="2400" dirty="0" smtClean="0"/>
              <a:t> </a:t>
            </a:r>
            <a:r>
              <a:rPr lang="en-US" sz="2400" dirty="0" err="1" smtClean="0"/>
              <a:t>vào</a:t>
            </a:r>
            <a:r>
              <a:rPr lang="en-US" sz="2400" dirty="0" smtClean="0"/>
              <a:t> </a:t>
            </a:r>
            <a:r>
              <a:rPr lang="en-US" sz="2400" dirty="0" err="1" smtClean="0"/>
              <a:t>nước</a:t>
            </a:r>
            <a:r>
              <a:rPr lang="en-US" sz="2400" dirty="0" smtClean="0"/>
              <a:t> Nam </a:t>
            </a:r>
            <a:r>
              <a:rPr lang="en-US" sz="2400" dirty="0" err="1" smtClean="0"/>
              <a:t>Tống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7161212" y="1485902"/>
            <a:ext cx="2971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Xâm</a:t>
            </a:r>
            <a:r>
              <a:rPr lang="en-US" sz="2400" dirty="0" smtClean="0"/>
              <a:t> </a:t>
            </a:r>
            <a:r>
              <a:rPr lang="en-US" sz="2400" dirty="0" err="1" smtClean="0"/>
              <a:t>chiếm</a:t>
            </a:r>
            <a:r>
              <a:rPr lang="en-US" sz="2400" dirty="0" smtClean="0"/>
              <a:t> </a:t>
            </a:r>
            <a:r>
              <a:rPr lang="en-US" sz="2400" dirty="0" err="1" smtClean="0"/>
              <a:t>toàn</a:t>
            </a:r>
            <a:r>
              <a:rPr lang="en-US" sz="2400" dirty="0" smtClean="0"/>
              <a:t> </a:t>
            </a:r>
            <a:r>
              <a:rPr lang="en-US" sz="2400" dirty="0" err="1" smtClean="0"/>
              <a:t>bộ</a:t>
            </a:r>
            <a:r>
              <a:rPr lang="en-US" sz="2400" dirty="0" smtClean="0"/>
              <a:t> </a:t>
            </a:r>
            <a:r>
              <a:rPr lang="en-US" sz="2400" dirty="0" err="1" smtClean="0"/>
              <a:t>Trung</a:t>
            </a:r>
            <a:r>
              <a:rPr lang="en-US" sz="2400" dirty="0" smtClean="0"/>
              <a:t> </a:t>
            </a:r>
            <a:r>
              <a:rPr lang="en-US" sz="2400" dirty="0" err="1" smtClean="0"/>
              <a:t>Quốc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91969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4" grpId="0" animBg="1"/>
      <p:bldP spid="15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4" descr="ANd9GcTEiNf-nC9k674VWV7n5AL4h913Cl_h_GsQFdcYv9BwOyJ7HoD8XQ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668" y="5"/>
            <a:ext cx="5524818" cy="6731391"/>
          </a:xfrm>
          <a:effectLst>
            <a:softEdge rad="112500"/>
          </a:effectLst>
        </p:spPr>
      </p:pic>
      <p:sp>
        <p:nvSpPr>
          <p:cNvPr id="15364" name="Text Box 6"/>
          <p:cNvSpPr txBox="1">
            <a:spLocks noChangeArrowheads="1"/>
          </p:cNvSpPr>
          <p:nvPr/>
        </p:nvSpPr>
        <p:spPr bwMode="auto">
          <a:xfrm>
            <a:off x="6368978" y="818782"/>
            <a:ext cx="5286586" cy="26776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Ngột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Thai (1200-1271</a:t>
            </a:r>
            <a:r>
              <a:rPr lang="en-US" alt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1258.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3 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63326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4" descr="Chau a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603" y="1"/>
            <a:ext cx="9141619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37" name="Freeform 13"/>
          <p:cNvSpPr>
            <a:spLocks/>
          </p:cNvSpPr>
          <p:nvPr/>
        </p:nvSpPr>
        <p:spPr bwMode="auto">
          <a:xfrm>
            <a:off x="3769333" y="1143000"/>
            <a:ext cx="3163063" cy="990600"/>
          </a:xfrm>
          <a:custGeom>
            <a:avLst/>
            <a:gdLst>
              <a:gd name="T0" fmla="*/ 2147483646 w 1993"/>
              <a:gd name="T1" fmla="*/ 2147483646 h 568"/>
              <a:gd name="T2" fmla="*/ 2147483646 w 1993"/>
              <a:gd name="T3" fmla="*/ 2147483646 h 568"/>
              <a:gd name="T4" fmla="*/ 2147483646 w 1993"/>
              <a:gd name="T5" fmla="*/ 2147483646 h 568"/>
              <a:gd name="T6" fmla="*/ 2147483646 w 1993"/>
              <a:gd name="T7" fmla="*/ 2147483646 h 568"/>
              <a:gd name="T8" fmla="*/ 2147483646 w 1993"/>
              <a:gd name="T9" fmla="*/ 2147483646 h 568"/>
              <a:gd name="T10" fmla="*/ 2147483646 w 1993"/>
              <a:gd name="T11" fmla="*/ 2147483646 h 568"/>
              <a:gd name="T12" fmla="*/ 2147483646 w 1993"/>
              <a:gd name="T13" fmla="*/ 2147483646 h 568"/>
              <a:gd name="T14" fmla="*/ 2147483646 w 1993"/>
              <a:gd name="T15" fmla="*/ 2147483646 h 568"/>
              <a:gd name="T16" fmla="*/ 2147483646 w 1993"/>
              <a:gd name="T17" fmla="*/ 2147483646 h 568"/>
              <a:gd name="T18" fmla="*/ 2147483646 w 1993"/>
              <a:gd name="T19" fmla="*/ 0 h 568"/>
              <a:gd name="T20" fmla="*/ 2147483646 w 1993"/>
              <a:gd name="T21" fmla="*/ 2147483646 h 568"/>
              <a:gd name="T22" fmla="*/ 2147483646 w 1993"/>
              <a:gd name="T23" fmla="*/ 2147483646 h 568"/>
              <a:gd name="T24" fmla="*/ 2147483646 w 1993"/>
              <a:gd name="T25" fmla="*/ 2147483646 h 568"/>
              <a:gd name="T26" fmla="*/ 2147483646 w 1993"/>
              <a:gd name="T27" fmla="*/ 2147483646 h 568"/>
              <a:gd name="T28" fmla="*/ 2147483646 w 1993"/>
              <a:gd name="T29" fmla="*/ 2147483646 h 568"/>
              <a:gd name="T30" fmla="*/ 2147483646 w 1993"/>
              <a:gd name="T31" fmla="*/ 2147483646 h 568"/>
              <a:gd name="T32" fmla="*/ 2147483646 w 1993"/>
              <a:gd name="T33" fmla="*/ 2147483646 h 568"/>
              <a:gd name="T34" fmla="*/ 2147483646 w 1993"/>
              <a:gd name="T35" fmla="*/ 2147483646 h 568"/>
              <a:gd name="T36" fmla="*/ 2147483646 w 1993"/>
              <a:gd name="T37" fmla="*/ 2147483646 h 568"/>
              <a:gd name="T38" fmla="*/ 2147483646 w 1993"/>
              <a:gd name="T39" fmla="*/ 2147483646 h 568"/>
              <a:gd name="T40" fmla="*/ 2147483646 w 1993"/>
              <a:gd name="T41" fmla="*/ 2147483646 h 568"/>
              <a:gd name="T42" fmla="*/ 2147483646 w 1993"/>
              <a:gd name="T43" fmla="*/ 2147483646 h 568"/>
              <a:gd name="T44" fmla="*/ 2147483646 w 1993"/>
              <a:gd name="T45" fmla="*/ 2147483646 h 568"/>
              <a:gd name="T46" fmla="*/ 2147483646 w 1993"/>
              <a:gd name="T47" fmla="*/ 2147483646 h 568"/>
              <a:gd name="T48" fmla="*/ 2147483646 w 1993"/>
              <a:gd name="T49" fmla="*/ 2147483646 h 568"/>
              <a:gd name="T50" fmla="*/ 2147483646 w 1993"/>
              <a:gd name="T51" fmla="*/ 2147483646 h 568"/>
              <a:gd name="T52" fmla="*/ 2147483646 w 1993"/>
              <a:gd name="T53" fmla="*/ 2147483646 h 568"/>
              <a:gd name="T54" fmla="*/ 2147483646 w 1993"/>
              <a:gd name="T55" fmla="*/ 2147483646 h 568"/>
              <a:gd name="T56" fmla="*/ 2147483646 w 1993"/>
              <a:gd name="T57" fmla="*/ 2147483646 h 568"/>
              <a:gd name="T58" fmla="*/ 2147483646 w 1993"/>
              <a:gd name="T59" fmla="*/ 2147483646 h 568"/>
              <a:gd name="T60" fmla="*/ 2147483646 w 1993"/>
              <a:gd name="T61" fmla="*/ 2147483646 h 568"/>
              <a:gd name="T62" fmla="*/ 2147483646 w 1993"/>
              <a:gd name="T63" fmla="*/ 2147483646 h 568"/>
              <a:gd name="T64" fmla="*/ 2147483646 w 1993"/>
              <a:gd name="T65" fmla="*/ 2147483646 h 568"/>
              <a:gd name="T66" fmla="*/ 2147483646 w 1993"/>
              <a:gd name="T67" fmla="*/ 2147483646 h 568"/>
              <a:gd name="T68" fmla="*/ 2147483646 w 1993"/>
              <a:gd name="T69" fmla="*/ 2147483646 h 568"/>
              <a:gd name="T70" fmla="*/ 2147483646 w 1993"/>
              <a:gd name="T71" fmla="*/ 2147483646 h 568"/>
              <a:gd name="T72" fmla="*/ 2147483646 w 1993"/>
              <a:gd name="T73" fmla="*/ 2147483646 h 568"/>
              <a:gd name="T74" fmla="*/ 2147483646 w 1993"/>
              <a:gd name="T75" fmla="*/ 2147483646 h 568"/>
              <a:gd name="T76" fmla="*/ 2147483646 w 1993"/>
              <a:gd name="T77" fmla="*/ 2147483646 h 568"/>
              <a:gd name="T78" fmla="*/ 2147483646 w 1993"/>
              <a:gd name="T79" fmla="*/ 2147483646 h 568"/>
              <a:gd name="T80" fmla="*/ 2147483646 w 1993"/>
              <a:gd name="T81" fmla="*/ 2147483646 h 568"/>
              <a:gd name="T82" fmla="*/ 2147483646 w 1993"/>
              <a:gd name="T83" fmla="*/ 2147483646 h 568"/>
              <a:gd name="T84" fmla="*/ 2147483646 w 1993"/>
              <a:gd name="T85" fmla="*/ 2147483646 h 568"/>
              <a:gd name="T86" fmla="*/ 2147483646 w 1993"/>
              <a:gd name="T87" fmla="*/ 2147483646 h 568"/>
              <a:gd name="T88" fmla="*/ 2147483646 w 1993"/>
              <a:gd name="T89" fmla="*/ 2147483646 h 568"/>
              <a:gd name="T90" fmla="*/ 2147483646 w 1993"/>
              <a:gd name="T91" fmla="*/ 2147483646 h 568"/>
              <a:gd name="T92" fmla="*/ 2147483646 w 1993"/>
              <a:gd name="T93" fmla="*/ 2147483646 h 568"/>
              <a:gd name="T94" fmla="*/ 2147483646 w 1993"/>
              <a:gd name="T95" fmla="*/ 2147483646 h 568"/>
              <a:gd name="T96" fmla="*/ 2147483646 w 1993"/>
              <a:gd name="T97" fmla="*/ 2147483646 h 568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993"/>
              <a:gd name="T148" fmla="*/ 0 h 568"/>
              <a:gd name="T149" fmla="*/ 1993 w 1993"/>
              <a:gd name="T150" fmla="*/ 568 h 568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993" h="568">
                <a:moveTo>
                  <a:pt x="9" y="152"/>
                </a:moveTo>
                <a:cubicBezTo>
                  <a:pt x="27" y="78"/>
                  <a:pt x="0" y="147"/>
                  <a:pt x="121" y="112"/>
                </a:cubicBezTo>
                <a:cubicBezTo>
                  <a:pt x="129" y="110"/>
                  <a:pt x="123" y="94"/>
                  <a:pt x="129" y="88"/>
                </a:cubicBezTo>
                <a:cubicBezTo>
                  <a:pt x="140" y="77"/>
                  <a:pt x="201" y="60"/>
                  <a:pt x="217" y="56"/>
                </a:cubicBezTo>
                <a:cubicBezTo>
                  <a:pt x="267" y="62"/>
                  <a:pt x="305" y="78"/>
                  <a:pt x="353" y="88"/>
                </a:cubicBezTo>
                <a:cubicBezTo>
                  <a:pt x="411" y="100"/>
                  <a:pt x="472" y="106"/>
                  <a:pt x="529" y="120"/>
                </a:cubicBezTo>
                <a:cubicBezTo>
                  <a:pt x="540" y="117"/>
                  <a:pt x="590" y="115"/>
                  <a:pt x="569" y="80"/>
                </a:cubicBezTo>
                <a:cubicBezTo>
                  <a:pt x="563" y="71"/>
                  <a:pt x="548" y="75"/>
                  <a:pt x="537" y="72"/>
                </a:cubicBezTo>
                <a:cubicBezTo>
                  <a:pt x="532" y="64"/>
                  <a:pt x="504" y="24"/>
                  <a:pt x="505" y="16"/>
                </a:cubicBezTo>
                <a:cubicBezTo>
                  <a:pt x="507" y="7"/>
                  <a:pt x="521" y="5"/>
                  <a:pt x="529" y="0"/>
                </a:cubicBezTo>
                <a:cubicBezTo>
                  <a:pt x="592" y="8"/>
                  <a:pt x="651" y="20"/>
                  <a:pt x="713" y="32"/>
                </a:cubicBezTo>
                <a:cubicBezTo>
                  <a:pt x="744" y="53"/>
                  <a:pt x="778" y="47"/>
                  <a:pt x="809" y="64"/>
                </a:cubicBezTo>
                <a:cubicBezTo>
                  <a:pt x="826" y="73"/>
                  <a:pt x="857" y="96"/>
                  <a:pt x="857" y="96"/>
                </a:cubicBezTo>
                <a:cubicBezTo>
                  <a:pt x="945" y="78"/>
                  <a:pt x="911" y="89"/>
                  <a:pt x="961" y="72"/>
                </a:cubicBezTo>
                <a:cubicBezTo>
                  <a:pt x="1073" y="92"/>
                  <a:pt x="1178" y="130"/>
                  <a:pt x="1289" y="152"/>
                </a:cubicBezTo>
                <a:cubicBezTo>
                  <a:pt x="1318" y="149"/>
                  <a:pt x="1349" y="152"/>
                  <a:pt x="1377" y="144"/>
                </a:cubicBezTo>
                <a:cubicBezTo>
                  <a:pt x="1390" y="141"/>
                  <a:pt x="1397" y="126"/>
                  <a:pt x="1409" y="120"/>
                </a:cubicBezTo>
                <a:cubicBezTo>
                  <a:pt x="1437" y="106"/>
                  <a:pt x="1461" y="106"/>
                  <a:pt x="1489" y="88"/>
                </a:cubicBezTo>
                <a:cubicBezTo>
                  <a:pt x="1502" y="91"/>
                  <a:pt x="1516" y="93"/>
                  <a:pt x="1529" y="96"/>
                </a:cubicBezTo>
                <a:cubicBezTo>
                  <a:pt x="1561" y="104"/>
                  <a:pt x="1625" y="120"/>
                  <a:pt x="1625" y="120"/>
                </a:cubicBezTo>
                <a:cubicBezTo>
                  <a:pt x="1639" y="162"/>
                  <a:pt x="1644" y="217"/>
                  <a:pt x="1689" y="232"/>
                </a:cubicBezTo>
                <a:cubicBezTo>
                  <a:pt x="1708" y="229"/>
                  <a:pt x="1728" y="232"/>
                  <a:pt x="1745" y="224"/>
                </a:cubicBezTo>
                <a:cubicBezTo>
                  <a:pt x="1754" y="220"/>
                  <a:pt x="1752" y="202"/>
                  <a:pt x="1761" y="200"/>
                </a:cubicBezTo>
                <a:cubicBezTo>
                  <a:pt x="1770" y="198"/>
                  <a:pt x="1777" y="211"/>
                  <a:pt x="1785" y="216"/>
                </a:cubicBezTo>
                <a:cubicBezTo>
                  <a:pt x="1818" y="235"/>
                  <a:pt x="1814" y="231"/>
                  <a:pt x="1849" y="240"/>
                </a:cubicBezTo>
                <a:cubicBezTo>
                  <a:pt x="1885" y="294"/>
                  <a:pt x="1993" y="264"/>
                  <a:pt x="1849" y="280"/>
                </a:cubicBezTo>
                <a:cubicBezTo>
                  <a:pt x="1847" y="281"/>
                  <a:pt x="1798" y="292"/>
                  <a:pt x="1793" y="296"/>
                </a:cubicBezTo>
                <a:cubicBezTo>
                  <a:pt x="1750" y="331"/>
                  <a:pt x="1807" y="312"/>
                  <a:pt x="1753" y="336"/>
                </a:cubicBezTo>
                <a:cubicBezTo>
                  <a:pt x="1709" y="356"/>
                  <a:pt x="1685" y="356"/>
                  <a:pt x="1649" y="392"/>
                </a:cubicBezTo>
                <a:cubicBezTo>
                  <a:pt x="1614" y="380"/>
                  <a:pt x="1580" y="372"/>
                  <a:pt x="1545" y="360"/>
                </a:cubicBezTo>
                <a:cubicBezTo>
                  <a:pt x="1531" y="402"/>
                  <a:pt x="1548" y="404"/>
                  <a:pt x="1585" y="416"/>
                </a:cubicBezTo>
                <a:cubicBezTo>
                  <a:pt x="1588" y="424"/>
                  <a:pt x="1598" y="433"/>
                  <a:pt x="1593" y="440"/>
                </a:cubicBezTo>
                <a:cubicBezTo>
                  <a:pt x="1582" y="456"/>
                  <a:pt x="1559" y="458"/>
                  <a:pt x="1545" y="472"/>
                </a:cubicBezTo>
                <a:cubicBezTo>
                  <a:pt x="1529" y="488"/>
                  <a:pt x="1520" y="518"/>
                  <a:pt x="1497" y="520"/>
                </a:cubicBezTo>
                <a:cubicBezTo>
                  <a:pt x="1451" y="524"/>
                  <a:pt x="1385" y="528"/>
                  <a:pt x="1337" y="536"/>
                </a:cubicBezTo>
                <a:cubicBezTo>
                  <a:pt x="1299" y="542"/>
                  <a:pt x="1263" y="559"/>
                  <a:pt x="1225" y="568"/>
                </a:cubicBezTo>
                <a:cubicBezTo>
                  <a:pt x="1178" y="552"/>
                  <a:pt x="1128" y="552"/>
                  <a:pt x="1081" y="536"/>
                </a:cubicBezTo>
                <a:cubicBezTo>
                  <a:pt x="1057" y="528"/>
                  <a:pt x="1033" y="520"/>
                  <a:pt x="1009" y="512"/>
                </a:cubicBezTo>
                <a:cubicBezTo>
                  <a:pt x="1001" y="509"/>
                  <a:pt x="985" y="504"/>
                  <a:pt x="985" y="504"/>
                </a:cubicBezTo>
                <a:cubicBezTo>
                  <a:pt x="876" y="515"/>
                  <a:pt x="785" y="495"/>
                  <a:pt x="681" y="480"/>
                </a:cubicBezTo>
                <a:cubicBezTo>
                  <a:pt x="678" y="472"/>
                  <a:pt x="679" y="462"/>
                  <a:pt x="673" y="456"/>
                </a:cubicBezTo>
                <a:cubicBezTo>
                  <a:pt x="667" y="450"/>
                  <a:pt x="657" y="452"/>
                  <a:pt x="649" y="448"/>
                </a:cubicBezTo>
                <a:cubicBezTo>
                  <a:pt x="600" y="423"/>
                  <a:pt x="552" y="401"/>
                  <a:pt x="497" y="392"/>
                </a:cubicBezTo>
                <a:cubicBezTo>
                  <a:pt x="439" y="315"/>
                  <a:pt x="369" y="376"/>
                  <a:pt x="289" y="336"/>
                </a:cubicBezTo>
                <a:cubicBezTo>
                  <a:pt x="275" y="318"/>
                  <a:pt x="265" y="296"/>
                  <a:pt x="249" y="280"/>
                </a:cubicBezTo>
                <a:cubicBezTo>
                  <a:pt x="214" y="245"/>
                  <a:pt x="145" y="220"/>
                  <a:pt x="97" y="208"/>
                </a:cubicBezTo>
                <a:cubicBezTo>
                  <a:pt x="40" y="151"/>
                  <a:pt x="113" y="220"/>
                  <a:pt x="33" y="160"/>
                </a:cubicBezTo>
                <a:cubicBezTo>
                  <a:pt x="24" y="153"/>
                  <a:pt x="20" y="140"/>
                  <a:pt x="9" y="136"/>
                </a:cubicBezTo>
                <a:cubicBezTo>
                  <a:pt x="4" y="134"/>
                  <a:pt x="9" y="147"/>
                  <a:pt x="9" y="152"/>
                </a:cubicBezTo>
                <a:close/>
              </a:path>
            </a:pathLst>
          </a:custGeom>
          <a:solidFill>
            <a:srgbClr val="FF0000"/>
          </a:solidFill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 sz="1050"/>
          </a:p>
        </p:txBody>
      </p:sp>
      <p:sp>
        <p:nvSpPr>
          <p:cNvPr id="129038" name="Text Box 14"/>
          <p:cNvSpPr txBox="1">
            <a:spLocks noChangeArrowheads="1"/>
          </p:cNvSpPr>
          <p:nvPr/>
        </p:nvSpPr>
        <p:spPr bwMode="auto">
          <a:xfrm>
            <a:off x="4266090" y="1371600"/>
            <a:ext cx="24377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chemeClr val="bg1"/>
                </a:solidFill>
                <a:latin typeface="Times New Roman" panose="02020603050405020304" pitchFamily="18" charset="0"/>
              </a:rPr>
              <a:t>Mông cổ</a:t>
            </a:r>
          </a:p>
        </p:txBody>
      </p:sp>
      <p:sp>
        <p:nvSpPr>
          <p:cNvPr id="138245" name="Text Box 18"/>
          <p:cNvSpPr txBox="1">
            <a:spLocks noChangeArrowheads="1"/>
          </p:cNvSpPr>
          <p:nvPr/>
        </p:nvSpPr>
        <p:spPr bwMode="auto">
          <a:xfrm>
            <a:off x="4342270" y="2209800"/>
            <a:ext cx="22092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</a:rPr>
              <a:t>Trung Quốc</a:t>
            </a:r>
          </a:p>
        </p:txBody>
      </p:sp>
      <p:sp>
        <p:nvSpPr>
          <p:cNvPr id="138246" name="Text Box 19"/>
          <p:cNvSpPr txBox="1">
            <a:spLocks noChangeArrowheads="1"/>
          </p:cNvSpPr>
          <p:nvPr/>
        </p:nvSpPr>
        <p:spPr bwMode="auto">
          <a:xfrm>
            <a:off x="4113728" y="609600"/>
            <a:ext cx="22092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</a:rPr>
              <a:t>Liên Bang Nga</a:t>
            </a:r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xfrm>
            <a:off x="3885188" y="1143000"/>
            <a:ext cx="2818666" cy="990600"/>
          </a:xfrm>
          <a:custGeom>
            <a:avLst/>
            <a:gdLst>
              <a:gd name="T0" fmla="*/ 0 w 740"/>
              <a:gd name="T1" fmla="*/ 2147483646 h 305"/>
              <a:gd name="T2" fmla="*/ 2147483646 w 740"/>
              <a:gd name="T3" fmla="*/ 2147483646 h 305"/>
              <a:gd name="T4" fmla="*/ 2147483646 w 740"/>
              <a:gd name="T5" fmla="*/ 2147483646 h 305"/>
              <a:gd name="T6" fmla="*/ 2147483646 w 740"/>
              <a:gd name="T7" fmla="*/ 2147483646 h 305"/>
              <a:gd name="T8" fmla="*/ 2147483646 w 740"/>
              <a:gd name="T9" fmla="*/ 2147483646 h 305"/>
              <a:gd name="T10" fmla="*/ 2147483646 w 740"/>
              <a:gd name="T11" fmla="*/ 2147483646 h 305"/>
              <a:gd name="T12" fmla="*/ 2147483646 w 740"/>
              <a:gd name="T13" fmla="*/ 2147483646 h 305"/>
              <a:gd name="T14" fmla="*/ 2147483646 w 740"/>
              <a:gd name="T15" fmla="*/ 2147483646 h 305"/>
              <a:gd name="T16" fmla="*/ 2147483646 w 740"/>
              <a:gd name="T17" fmla="*/ 2147483646 h 305"/>
              <a:gd name="T18" fmla="*/ 2147483646 w 740"/>
              <a:gd name="T19" fmla="*/ 2147483646 h 305"/>
              <a:gd name="T20" fmla="*/ 2147483646 w 740"/>
              <a:gd name="T21" fmla="*/ 2147483646 h 305"/>
              <a:gd name="T22" fmla="*/ 2147483646 w 740"/>
              <a:gd name="T23" fmla="*/ 2147483646 h 305"/>
              <a:gd name="T24" fmla="*/ 2147483646 w 740"/>
              <a:gd name="T25" fmla="*/ 2147483646 h 305"/>
              <a:gd name="T26" fmla="*/ 2147483646 w 740"/>
              <a:gd name="T27" fmla="*/ 2147483646 h 305"/>
              <a:gd name="T28" fmla="*/ 2147483646 w 740"/>
              <a:gd name="T29" fmla="*/ 2147483646 h 305"/>
              <a:gd name="T30" fmla="*/ 2147483646 w 740"/>
              <a:gd name="T31" fmla="*/ 2147483646 h 305"/>
              <a:gd name="T32" fmla="*/ 2147483646 w 740"/>
              <a:gd name="T33" fmla="*/ 2147483646 h 305"/>
              <a:gd name="T34" fmla="*/ 2147483646 w 740"/>
              <a:gd name="T35" fmla="*/ 2147483646 h 305"/>
              <a:gd name="T36" fmla="*/ 2147483646 w 740"/>
              <a:gd name="T37" fmla="*/ 2147483646 h 305"/>
              <a:gd name="T38" fmla="*/ 2147483646 w 740"/>
              <a:gd name="T39" fmla="*/ 2147483646 h 305"/>
              <a:gd name="T40" fmla="*/ 2147483646 w 740"/>
              <a:gd name="T41" fmla="*/ 2147483646 h 305"/>
              <a:gd name="T42" fmla="*/ 2147483646 w 740"/>
              <a:gd name="T43" fmla="*/ 2147483646 h 305"/>
              <a:gd name="T44" fmla="*/ 0 w 740"/>
              <a:gd name="T45" fmla="*/ 2147483646 h 30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740"/>
              <a:gd name="T70" fmla="*/ 0 h 305"/>
              <a:gd name="T71" fmla="*/ 740 w 740"/>
              <a:gd name="T72" fmla="*/ 305 h 305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740" h="305">
                <a:moveTo>
                  <a:pt x="0" y="113"/>
                </a:moveTo>
                <a:cubicBezTo>
                  <a:pt x="10" y="72"/>
                  <a:pt x="13" y="54"/>
                  <a:pt x="54" y="39"/>
                </a:cubicBezTo>
                <a:cubicBezTo>
                  <a:pt x="85" y="42"/>
                  <a:pt x="115" y="45"/>
                  <a:pt x="146" y="49"/>
                </a:cubicBezTo>
                <a:cubicBezTo>
                  <a:pt x="161" y="51"/>
                  <a:pt x="177" y="60"/>
                  <a:pt x="192" y="58"/>
                </a:cubicBezTo>
                <a:cubicBezTo>
                  <a:pt x="201" y="57"/>
                  <a:pt x="204" y="45"/>
                  <a:pt x="210" y="39"/>
                </a:cubicBezTo>
                <a:cubicBezTo>
                  <a:pt x="217" y="18"/>
                  <a:pt x="215" y="0"/>
                  <a:pt x="246" y="3"/>
                </a:cubicBezTo>
                <a:cubicBezTo>
                  <a:pt x="265" y="5"/>
                  <a:pt x="282" y="18"/>
                  <a:pt x="301" y="21"/>
                </a:cubicBezTo>
                <a:cubicBezTo>
                  <a:pt x="351" y="29"/>
                  <a:pt x="398" y="41"/>
                  <a:pt x="448" y="49"/>
                </a:cubicBezTo>
                <a:cubicBezTo>
                  <a:pt x="451" y="58"/>
                  <a:pt x="448" y="75"/>
                  <a:pt x="457" y="76"/>
                </a:cubicBezTo>
                <a:cubicBezTo>
                  <a:pt x="619" y="99"/>
                  <a:pt x="597" y="87"/>
                  <a:pt x="557" y="49"/>
                </a:cubicBezTo>
                <a:cubicBezTo>
                  <a:pt x="624" y="26"/>
                  <a:pt x="593" y="25"/>
                  <a:pt x="649" y="39"/>
                </a:cubicBezTo>
                <a:cubicBezTo>
                  <a:pt x="655" y="48"/>
                  <a:pt x="664" y="56"/>
                  <a:pt x="667" y="67"/>
                </a:cubicBezTo>
                <a:cubicBezTo>
                  <a:pt x="673" y="85"/>
                  <a:pt x="662" y="110"/>
                  <a:pt x="676" y="122"/>
                </a:cubicBezTo>
                <a:cubicBezTo>
                  <a:pt x="692" y="136"/>
                  <a:pt x="719" y="128"/>
                  <a:pt x="740" y="131"/>
                </a:cubicBezTo>
                <a:cubicBezTo>
                  <a:pt x="718" y="164"/>
                  <a:pt x="686" y="188"/>
                  <a:pt x="667" y="222"/>
                </a:cubicBezTo>
                <a:cubicBezTo>
                  <a:pt x="660" y="234"/>
                  <a:pt x="660" y="251"/>
                  <a:pt x="649" y="259"/>
                </a:cubicBezTo>
                <a:cubicBezTo>
                  <a:pt x="636" y="268"/>
                  <a:pt x="618" y="265"/>
                  <a:pt x="603" y="268"/>
                </a:cubicBezTo>
                <a:cubicBezTo>
                  <a:pt x="576" y="286"/>
                  <a:pt x="551" y="294"/>
                  <a:pt x="521" y="305"/>
                </a:cubicBezTo>
                <a:cubicBezTo>
                  <a:pt x="441" y="297"/>
                  <a:pt x="371" y="278"/>
                  <a:pt x="292" y="268"/>
                </a:cubicBezTo>
                <a:cubicBezTo>
                  <a:pt x="210" y="214"/>
                  <a:pt x="229" y="208"/>
                  <a:pt x="118" y="195"/>
                </a:cubicBezTo>
                <a:cubicBezTo>
                  <a:pt x="112" y="186"/>
                  <a:pt x="109" y="173"/>
                  <a:pt x="100" y="167"/>
                </a:cubicBezTo>
                <a:cubicBezTo>
                  <a:pt x="84" y="157"/>
                  <a:pt x="45" y="149"/>
                  <a:pt x="45" y="149"/>
                </a:cubicBezTo>
                <a:cubicBezTo>
                  <a:pt x="11" y="126"/>
                  <a:pt x="26" y="139"/>
                  <a:pt x="0" y="113"/>
                </a:cubicBezTo>
                <a:close/>
              </a:path>
            </a:pathLst>
          </a:custGeom>
          <a:noFill/>
          <a:ln w="76200">
            <a:solidFill>
              <a:srgbClr val="FF33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9" name="Freeform 24"/>
          <p:cNvSpPr>
            <a:spLocks/>
          </p:cNvSpPr>
          <p:nvPr/>
        </p:nvSpPr>
        <p:spPr bwMode="auto">
          <a:xfrm>
            <a:off x="6018232" y="3733800"/>
            <a:ext cx="990342" cy="1371600"/>
          </a:xfrm>
          <a:custGeom>
            <a:avLst/>
            <a:gdLst>
              <a:gd name="T0" fmla="*/ 2147483646 w 52"/>
              <a:gd name="T1" fmla="*/ 2147483646 h 104"/>
              <a:gd name="T2" fmla="*/ 2147483646 w 52"/>
              <a:gd name="T3" fmla="*/ 0 h 104"/>
              <a:gd name="T4" fmla="*/ 2147483646 w 52"/>
              <a:gd name="T5" fmla="*/ 2147483646 h 104"/>
              <a:gd name="T6" fmla="*/ 2147483646 w 52"/>
              <a:gd name="T7" fmla="*/ 2147483646 h 104"/>
              <a:gd name="T8" fmla="*/ 2147483646 w 52"/>
              <a:gd name="T9" fmla="*/ 2147483646 h 104"/>
              <a:gd name="T10" fmla="*/ 2147483646 w 52"/>
              <a:gd name="T11" fmla="*/ 2147483646 h 104"/>
              <a:gd name="T12" fmla="*/ 2147483646 w 52"/>
              <a:gd name="T13" fmla="*/ 2147483646 h 104"/>
              <a:gd name="T14" fmla="*/ 2147483646 w 52"/>
              <a:gd name="T15" fmla="*/ 2147483646 h 104"/>
              <a:gd name="T16" fmla="*/ 2147483646 w 52"/>
              <a:gd name="T17" fmla="*/ 2147483646 h 104"/>
              <a:gd name="T18" fmla="*/ 2147483646 w 52"/>
              <a:gd name="T19" fmla="*/ 2147483646 h 104"/>
              <a:gd name="T20" fmla="*/ 2147483646 w 52"/>
              <a:gd name="T21" fmla="*/ 2147483646 h 104"/>
              <a:gd name="T22" fmla="*/ 2147483646 w 52"/>
              <a:gd name="T23" fmla="*/ 2147483646 h 104"/>
              <a:gd name="T24" fmla="*/ 2147483646 w 52"/>
              <a:gd name="T25" fmla="*/ 2147483646 h 104"/>
              <a:gd name="T26" fmla="*/ 2147483646 w 52"/>
              <a:gd name="T27" fmla="*/ 2147483646 h 104"/>
              <a:gd name="T28" fmla="*/ 2147483646 w 52"/>
              <a:gd name="T29" fmla="*/ 2147483646 h 104"/>
              <a:gd name="T30" fmla="*/ 2147483646 w 52"/>
              <a:gd name="T31" fmla="*/ 2147483646 h 104"/>
              <a:gd name="T32" fmla="*/ 2147483646 w 52"/>
              <a:gd name="T33" fmla="*/ 2147483646 h 104"/>
              <a:gd name="T34" fmla="*/ 2147483646 w 52"/>
              <a:gd name="T35" fmla="*/ 2147483646 h 104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52"/>
              <a:gd name="T55" fmla="*/ 0 h 104"/>
              <a:gd name="T56" fmla="*/ 52 w 52"/>
              <a:gd name="T57" fmla="*/ 104 h 104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52" h="104">
                <a:moveTo>
                  <a:pt x="50" y="8"/>
                </a:moveTo>
                <a:cubicBezTo>
                  <a:pt x="38" y="10"/>
                  <a:pt x="38" y="5"/>
                  <a:pt x="28" y="0"/>
                </a:cubicBezTo>
                <a:cubicBezTo>
                  <a:pt x="19" y="1"/>
                  <a:pt x="13" y="4"/>
                  <a:pt x="5" y="6"/>
                </a:cubicBezTo>
                <a:cubicBezTo>
                  <a:pt x="4" y="7"/>
                  <a:pt x="1" y="8"/>
                  <a:pt x="1" y="8"/>
                </a:cubicBezTo>
                <a:cubicBezTo>
                  <a:pt x="1" y="10"/>
                  <a:pt x="1" y="13"/>
                  <a:pt x="2" y="14"/>
                </a:cubicBezTo>
                <a:cubicBezTo>
                  <a:pt x="3" y="15"/>
                  <a:pt x="7" y="13"/>
                  <a:pt x="8" y="15"/>
                </a:cubicBezTo>
                <a:cubicBezTo>
                  <a:pt x="19" y="29"/>
                  <a:pt x="0" y="21"/>
                  <a:pt x="17" y="26"/>
                </a:cubicBezTo>
                <a:cubicBezTo>
                  <a:pt x="29" y="33"/>
                  <a:pt x="17" y="38"/>
                  <a:pt x="34" y="44"/>
                </a:cubicBezTo>
                <a:cubicBezTo>
                  <a:pt x="35" y="50"/>
                  <a:pt x="37" y="53"/>
                  <a:pt x="40" y="59"/>
                </a:cubicBezTo>
                <a:cubicBezTo>
                  <a:pt x="38" y="77"/>
                  <a:pt x="36" y="78"/>
                  <a:pt x="20" y="81"/>
                </a:cubicBezTo>
                <a:cubicBezTo>
                  <a:pt x="17" y="83"/>
                  <a:pt x="8" y="91"/>
                  <a:pt x="19" y="87"/>
                </a:cubicBezTo>
                <a:cubicBezTo>
                  <a:pt x="24" y="90"/>
                  <a:pt x="26" y="104"/>
                  <a:pt x="26" y="104"/>
                </a:cubicBezTo>
                <a:cubicBezTo>
                  <a:pt x="29" y="97"/>
                  <a:pt x="31" y="95"/>
                  <a:pt x="38" y="92"/>
                </a:cubicBezTo>
                <a:cubicBezTo>
                  <a:pt x="41" y="82"/>
                  <a:pt x="47" y="74"/>
                  <a:pt x="52" y="65"/>
                </a:cubicBezTo>
                <a:cubicBezTo>
                  <a:pt x="50" y="54"/>
                  <a:pt x="51" y="47"/>
                  <a:pt x="41" y="41"/>
                </a:cubicBezTo>
                <a:cubicBezTo>
                  <a:pt x="35" y="33"/>
                  <a:pt x="32" y="29"/>
                  <a:pt x="28" y="20"/>
                </a:cubicBezTo>
                <a:cubicBezTo>
                  <a:pt x="30" y="12"/>
                  <a:pt x="33" y="12"/>
                  <a:pt x="40" y="14"/>
                </a:cubicBezTo>
                <a:cubicBezTo>
                  <a:pt x="46" y="10"/>
                  <a:pt x="43" y="12"/>
                  <a:pt x="50" y="8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sz="1050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942052" y="4419600"/>
            <a:ext cx="15997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</a:rPr>
              <a:t>Việt Nam</a:t>
            </a:r>
          </a:p>
        </p:txBody>
      </p:sp>
      <p:grpSp>
        <p:nvGrpSpPr>
          <p:cNvPr id="138250" name="Group 2"/>
          <p:cNvGrpSpPr>
            <a:grpSpLocks/>
          </p:cNvGrpSpPr>
          <p:nvPr/>
        </p:nvGrpSpPr>
        <p:grpSpPr bwMode="auto">
          <a:xfrm>
            <a:off x="0" y="-228600"/>
            <a:ext cx="12188825" cy="7315200"/>
            <a:chOff x="0" y="-206"/>
            <a:chExt cx="5958" cy="4622"/>
          </a:xfrm>
        </p:grpSpPr>
        <p:grpSp>
          <p:nvGrpSpPr>
            <p:cNvPr id="138252" name="Group 3"/>
            <p:cNvGrpSpPr>
              <a:grpSpLocks/>
            </p:cNvGrpSpPr>
            <p:nvPr/>
          </p:nvGrpSpPr>
          <p:grpSpPr bwMode="auto">
            <a:xfrm>
              <a:off x="0" y="-206"/>
              <a:ext cx="5958" cy="4622"/>
              <a:chOff x="0" y="192"/>
              <a:chExt cx="5760" cy="3936"/>
            </a:xfrm>
          </p:grpSpPr>
          <p:grpSp>
            <p:nvGrpSpPr>
              <p:cNvPr id="138259" name="Group 4"/>
              <p:cNvGrpSpPr>
                <a:grpSpLocks/>
              </p:cNvGrpSpPr>
              <p:nvPr/>
            </p:nvGrpSpPr>
            <p:grpSpPr bwMode="auto">
              <a:xfrm>
                <a:off x="0" y="336"/>
                <a:ext cx="5760" cy="3700"/>
                <a:chOff x="0" y="336"/>
                <a:chExt cx="5760" cy="3700"/>
              </a:xfrm>
            </p:grpSpPr>
            <p:pic>
              <p:nvPicPr>
                <p:cNvPr id="138262" name="Picture 5" descr="n3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3984"/>
                  <a:ext cx="5760" cy="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38263" name="Picture 6" descr="n3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336"/>
                  <a:ext cx="5760" cy="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38260" name="Picture 7" descr="n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-1848" y="2136"/>
                <a:ext cx="3936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8261" name="Picture 8" descr="n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 flipH="1">
                <a:off x="3671" y="2135"/>
                <a:ext cx="3936" cy="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38253" name="Group 9"/>
            <p:cNvGrpSpPr>
              <a:grpSpLocks/>
            </p:cNvGrpSpPr>
            <p:nvPr/>
          </p:nvGrpSpPr>
          <p:grpSpPr bwMode="auto">
            <a:xfrm>
              <a:off x="91" y="-135"/>
              <a:ext cx="5777" cy="4459"/>
              <a:chOff x="0" y="192"/>
              <a:chExt cx="5760" cy="3936"/>
            </a:xfrm>
          </p:grpSpPr>
          <p:grpSp>
            <p:nvGrpSpPr>
              <p:cNvPr id="138254" name="Group 10"/>
              <p:cNvGrpSpPr>
                <a:grpSpLocks/>
              </p:cNvGrpSpPr>
              <p:nvPr/>
            </p:nvGrpSpPr>
            <p:grpSpPr bwMode="auto">
              <a:xfrm>
                <a:off x="0" y="336"/>
                <a:ext cx="5760" cy="3700"/>
                <a:chOff x="0" y="336"/>
                <a:chExt cx="5760" cy="3700"/>
              </a:xfrm>
            </p:grpSpPr>
            <p:pic>
              <p:nvPicPr>
                <p:cNvPr id="138257" name="Picture 11" descr="n3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3984"/>
                  <a:ext cx="5760" cy="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38258" name="Picture 12" descr="n3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336"/>
                  <a:ext cx="5760" cy="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38255" name="Picture 13" descr="n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-1848" y="2136"/>
                <a:ext cx="3936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8256" name="Picture 14" descr="n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 flipH="1">
                <a:off x="3671" y="2135"/>
                <a:ext cx="3936" cy="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" name="Rectangle 1"/>
          <p:cNvSpPr/>
          <p:nvPr/>
        </p:nvSpPr>
        <p:spPr>
          <a:xfrm>
            <a:off x="582463" y="84141"/>
            <a:ext cx="1350611" cy="3785652"/>
          </a:xfrm>
          <a:prstGeom prst="rect">
            <a:avLst/>
          </a:prstGeom>
          <a:solidFill>
            <a:srgbClr val="28CE28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 thế kỉ XIII, nhà nước phong kiến Mông Cổ được thành lập.</a:t>
            </a:r>
            <a:endParaRPr lang="vi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AutoShape 13"/>
          <p:cNvSpPr>
            <a:spLocks noChangeArrowheads="1"/>
          </p:cNvSpPr>
          <p:nvPr/>
        </p:nvSpPr>
        <p:spPr bwMode="auto">
          <a:xfrm rot="6625031">
            <a:off x="4572764" y="2000935"/>
            <a:ext cx="1689892" cy="2073171"/>
          </a:xfrm>
          <a:custGeom>
            <a:avLst/>
            <a:gdLst>
              <a:gd name="T0" fmla="*/ 179479 w 968"/>
              <a:gd name="T1" fmla="*/ 702129 h 896"/>
              <a:gd name="T2" fmla="*/ 349512 w 968"/>
              <a:gd name="T3" fmla="*/ 751114 h 896"/>
              <a:gd name="T4" fmla="*/ 236157 w 968"/>
              <a:gd name="T5" fmla="*/ 898071 h 896"/>
              <a:gd name="T6" fmla="*/ 519545 w 968"/>
              <a:gd name="T7" fmla="*/ 849086 h 896"/>
              <a:gd name="T8" fmla="*/ 746256 w 968"/>
              <a:gd name="T9" fmla="*/ 751114 h 896"/>
              <a:gd name="T10" fmla="*/ 972967 w 968"/>
              <a:gd name="T11" fmla="*/ 555171 h 896"/>
              <a:gd name="T12" fmla="*/ 1086322 w 968"/>
              <a:gd name="T13" fmla="*/ 261257 h 896"/>
              <a:gd name="T14" fmla="*/ 1086322 w 968"/>
              <a:gd name="T15" fmla="*/ 163286 h 896"/>
              <a:gd name="T16" fmla="*/ 1143000 w 968"/>
              <a:gd name="T17" fmla="*/ 310243 h 896"/>
              <a:gd name="T18" fmla="*/ 1086322 w 968"/>
              <a:gd name="T19" fmla="*/ 16329 h 896"/>
              <a:gd name="T20" fmla="*/ 972967 w 968"/>
              <a:gd name="T21" fmla="*/ 212271 h 896"/>
              <a:gd name="T22" fmla="*/ 1029645 w 968"/>
              <a:gd name="T23" fmla="*/ 163286 h 896"/>
              <a:gd name="T24" fmla="*/ 972967 w 968"/>
              <a:gd name="T25" fmla="*/ 408214 h 896"/>
              <a:gd name="T26" fmla="*/ 632901 w 968"/>
              <a:gd name="T27" fmla="*/ 653143 h 896"/>
              <a:gd name="T28" fmla="*/ 66124 w 968"/>
              <a:gd name="T29" fmla="*/ 653143 h 896"/>
              <a:gd name="T30" fmla="*/ 236157 w 968"/>
              <a:gd name="T31" fmla="*/ 702129 h 89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968"/>
              <a:gd name="T49" fmla="*/ 0 h 896"/>
              <a:gd name="T50" fmla="*/ 968 w 968"/>
              <a:gd name="T51" fmla="*/ 896 h 89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968" h="896">
                <a:moveTo>
                  <a:pt x="152" y="688"/>
                </a:moveTo>
                <a:cubicBezTo>
                  <a:pt x="220" y="696"/>
                  <a:pt x="288" y="704"/>
                  <a:pt x="296" y="736"/>
                </a:cubicBezTo>
                <a:cubicBezTo>
                  <a:pt x="304" y="768"/>
                  <a:pt x="176" y="864"/>
                  <a:pt x="200" y="880"/>
                </a:cubicBezTo>
                <a:cubicBezTo>
                  <a:pt x="224" y="896"/>
                  <a:pt x="368" y="856"/>
                  <a:pt x="440" y="832"/>
                </a:cubicBezTo>
                <a:cubicBezTo>
                  <a:pt x="512" y="808"/>
                  <a:pt x="568" y="784"/>
                  <a:pt x="632" y="736"/>
                </a:cubicBezTo>
                <a:cubicBezTo>
                  <a:pt x="696" y="688"/>
                  <a:pt x="776" y="624"/>
                  <a:pt x="824" y="544"/>
                </a:cubicBezTo>
                <a:cubicBezTo>
                  <a:pt x="872" y="464"/>
                  <a:pt x="904" y="320"/>
                  <a:pt x="920" y="256"/>
                </a:cubicBezTo>
                <a:cubicBezTo>
                  <a:pt x="936" y="192"/>
                  <a:pt x="912" y="152"/>
                  <a:pt x="920" y="160"/>
                </a:cubicBezTo>
                <a:cubicBezTo>
                  <a:pt x="928" y="168"/>
                  <a:pt x="968" y="328"/>
                  <a:pt x="968" y="304"/>
                </a:cubicBezTo>
                <a:cubicBezTo>
                  <a:pt x="968" y="280"/>
                  <a:pt x="944" y="32"/>
                  <a:pt x="920" y="16"/>
                </a:cubicBezTo>
                <a:cubicBezTo>
                  <a:pt x="896" y="0"/>
                  <a:pt x="832" y="184"/>
                  <a:pt x="824" y="208"/>
                </a:cubicBezTo>
                <a:cubicBezTo>
                  <a:pt x="816" y="232"/>
                  <a:pt x="872" y="128"/>
                  <a:pt x="872" y="160"/>
                </a:cubicBezTo>
                <a:cubicBezTo>
                  <a:pt x="872" y="192"/>
                  <a:pt x="880" y="320"/>
                  <a:pt x="824" y="400"/>
                </a:cubicBezTo>
                <a:cubicBezTo>
                  <a:pt x="768" y="480"/>
                  <a:pt x="664" y="600"/>
                  <a:pt x="536" y="640"/>
                </a:cubicBezTo>
                <a:cubicBezTo>
                  <a:pt x="408" y="680"/>
                  <a:pt x="112" y="632"/>
                  <a:pt x="56" y="640"/>
                </a:cubicBezTo>
                <a:cubicBezTo>
                  <a:pt x="0" y="648"/>
                  <a:pt x="176" y="680"/>
                  <a:pt x="200" y="688"/>
                </a:cubicBezTo>
              </a:path>
            </a:pathLst>
          </a:custGeom>
          <a:solidFill>
            <a:srgbClr val="002060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AutoShape 13"/>
          <p:cNvSpPr>
            <a:spLocks noChangeArrowheads="1"/>
          </p:cNvSpPr>
          <p:nvPr/>
        </p:nvSpPr>
        <p:spPr bwMode="auto">
          <a:xfrm rot="10800000" flipH="1">
            <a:off x="5714060" y="1577130"/>
            <a:ext cx="1043893" cy="799672"/>
          </a:xfrm>
          <a:custGeom>
            <a:avLst/>
            <a:gdLst>
              <a:gd name="T0" fmla="*/ 179479 w 968"/>
              <a:gd name="T1" fmla="*/ 702129 h 896"/>
              <a:gd name="T2" fmla="*/ 349512 w 968"/>
              <a:gd name="T3" fmla="*/ 751114 h 896"/>
              <a:gd name="T4" fmla="*/ 236157 w 968"/>
              <a:gd name="T5" fmla="*/ 898071 h 896"/>
              <a:gd name="T6" fmla="*/ 519545 w 968"/>
              <a:gd name="T7" fmla="*/ 849086 h 896"/>
              <a:gd name="T8" fmla="*/ 746256 w 968"/>
              <a:gd name="T9" fmla="*/ 751114 h 896"/>
              <a:gd name="T10" fmla="*/ 972967 w 968"/>
              <a:gd name="T11" fmla="*/ 555171 h 896"/>
              <a:gd name="T12" fmla="*/ 1086322 w 968"/>
              <a:gd name="T13" fmla="*/ 261257 h 896"/>
              <a:gd name="T14" fmla="*/ 1086322 w 968"/>
              <a:gd name="T15" fmla="*/ 163286 h 896"/>
              <a:gd name="T16" fmla="*/ 1143000 w 968"/>
              <a:gd name="T17" fmla="*/ 310243 h 896"/>
              <a:gd name="T18" fmla="*/ 1086322 w 968"/>
              <a:gd name="T19" fmla="*/ 16329 h 896"/>
              <a:gd name="T20" fmla="*/ 972967 w 968"/>
              <a:gd name="T21" fmla="*/ 212271 h 896"/>
              <a:gd name="T22" fmla="*/ 1029645 w 968"/>
              <a:gd name="T23" fmla="*/ 163286 h 896"/>
              <a:gd name="T24" fmla="*/ 972967 w 968"/>
              <a:gd name="T25" fmla="*/ 408214 h 896"/>
              <a:gd name="T26" fmla="*/ 632901 w 968"/>
              <a:gd name="T27" fmla="*/ 653143 h 896"/>
              <a:gd name="T28" fmla="*/ 66124 w 968"/>
              <a:gd name="T29" fmla="*/ 653143 h 896"/>
              <a:gd name="T30" fmla="*/ 236157 w 968"/>
              <a:gd name="T31" fmla="*/ 702129 h 89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968"/>
              <a:gd name="T49" fmla="*/ 0 h 896"/>
              <a:gd name="T50" fmla="*/ 968 w 968"/>
              <a:gd name="T51" fmla="*/ 896 h 89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968" h="896">
                <a:moveTo>
                  <a:pt x="152" y="688"/>
                </a:moveTo>
                <a:cubicBezTo>
                  <a:pt x="220" y="696"/>
                  <a:pt x="288" y="704"/>
                  <a:pt x="296" y="736"/>
                </a:cubicBezTo>
                <a:cubicBezTo>
                  <a:pt x="304" y="768"/>
                  <a:pt x="176" y="864"/>
                  <a:pt x="200" y="880"/>
                </a:cubicBezTo>
                <a:cubicBezTo>
                  <a:pt x="224" y="896"/>
                  <a:pt x="368" y="856"/>
                  <a:pt x="440" y="832"/>
                </a:cubicBezTo>
                <a:cubicBezTo>
                  <a:pt x="512" y="808"/>
                  <a:pt x="568" y="784"/>
                  <a:pt x="632" y="736"/>
                </a:cubicBezTo>
                <a:cubicBezTo>
                  <a:pt x="696" y="688"/>
                  <a:pt x="776" y="624"/>
                  <a:pt x="824" y="544"/>
                </a:cubicBezTo>
                <a:cubicBezTo>
                  <a:pt x="872" y="464"/>
                  <a:pt x="904" y="320"/>
                  <a:pt x="920" y="256"/>
                </a:cubicBezTo>
                <a:cubicBezTo>
                  <a:pt x="936" y="192"/>
                  <a:pt x="912" y="152"/>
                  <a:pt x="920" y="160"/>
                </a:cubicBezTo>
                <a:cubicBezTo>
                  <a:pt x="928" y="168"/>
                  <a:pt x="968" y="328"/>
                  <a:pt x="968" y="304"/>
                </a:cubicBezTo>
                <a:cubicBezTo>
                  <a:pt x="968" y="280"/>
                  <a:pt x="944" y="32"/>
                  <a:pt x="920" y="16"/>
                </a:cubicBezTo>
                <a:cubicBezTo>
                  <a:pt x="896" y="0"/>
                  <a:pt x="832" y="184"/>
                  <a:pt x="824" y="208"/>
                </a:cubicBezTo>
                <a:cubicBezTo>
                  <a:pt x="816" y="232"/>
                  <a:pt x="872" y="128"/>
                  <a:pt x="872" y="160"/>
                </a:cubicBezTo>
                <a:cubicBezTo>
                  <a:pt x="872" y="192"/>
                  <a:pt x="880" y="320"/>
                  <a:pt x="824" y="400"/>
                </a:cubicBezTo>
                <a:cubicBezTo>
                  <a:pt x="768" y="480"/>
                  <a:pt x="664" y="600"/>
                  <a:pt x="536" y="640"/>
                </a:cubicBezTo>
                <a:cubicBezTo>
                  <a:pt x="408" y="680"/>
                  <a:pt x="112" y="632"/>
                  <a:pt x="56" y="640"/>
                </a:cubicBezTo>
                <a:cubicBezTo>
                  <a:pt x="0" y="648"/>
                  <a:pt x="176" y="680"/>
                  <a:pt x="200" y="688"/>
                </a:cubicBezTo>
              </a:path>
            </a:pathLst>
          </a:custGeom>
          <a:solidFill>
            <a:srgbClr val="002060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AutoShape 13"/>
          <p:cNvSpPr>
            <a:spLocks noChangeArrowheads="1"/>
          </p:cNvSpPr>
          <p:nvPr/>
        </p:nvSpPr>
        <p:spPr bwMode="auto">
          <a:xfrm rot="7841523" flipH="1" flipV="1">
            <a:off x="6454843" y="3513468"/>
            <a:ext cx="865587" cy="745173"/>
          </a:xfrm>
          <a:custGeom>
            <a:avLst/>
            <a:gdLst>
              <a:gd name="T0" fmla="*/ 179479 w 968"/>
              <a:gd name="T1" fmla="*/ 702129 h 896"/>
              <a:gd name="T2" fmla="*/ 349512 w 968"/>
              <a:gd name="T3" fmla="*/ 751114 h 896"/>
              <a:gd name="T4" fmla="*/ 236157 w 968"/>
              <a:gd name="T5" fmla="*/ 898071 h 896"/>
              <a:gd name="T6" fmla="*/ 519545 w 968"/>
              <a:gd name="T7" fmla="*/ 849086 h 896"/>
              <a:gd name="T8" fmla="*/ 746256 w 968"/>
              <a:gd name="T9" fmla="*/ 751114 h 896"/>
              <a:gd name="T10" fmla="*/ 972967 w 968"/>
              <a:gd name="T11" fmla="*/ 555171 h 896"/>
              <a:gd name="T12" fmla="*/ 1086322 w 968"/>
              <a:gd name="T13" fmla="*/ 261257 h 896"/>
              <a:gd name="T14" fmla="*/ 1086322 w 968"/>
              <a:gd name="T15" fmla="*/ 163286 h 896"/>
              <a:gd name="T16" fmla="*/ 1143000 w 968"/>
              <a:gd name="T17" fmla="*/ 310243 h 896"/>
              <a:gd name="T18" fmla="*/ 1086322 w 968"/>
              <a:gd name="T19" fmla="*/ 16329 h 896"/>
              <a:gd name="T20" fmla="*/ 972967 w 968"/>
              <a:gd name="T21" fmla="*/ 212271 h 896"/>
              <a:gd name="T22" fmla="*/ 1029645 w 968"/>
              <a:gd name="T23" fmla="*/ 163286 h 896"/>
              <a:gd name="T24" fmla="*/ 972967 w 968"/>
              <a:gd name="T25" fmla="*/ 408214 h 896"/>
              <a:gd name="T26" fmla="*/ 632901 w 968"/>
              <a:gd name="T27" fmla="*/ 653143 h 896"/>
              <a:gd name="T28" fmla="*/ 66124 w 968"/>
              <a:gd name="T29" fmla="*/ 653143 h 896"/>
              <a:gd name="T30" fmla="*/ 236157 w 968"/>
              <a:gd name="T31" fmla="*/ 702129 h 89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968"/>
              <a:gd name="T49" fmla="*/ 0 h 896"/>
              <a:gd name="T50" fmla="*/ 968 w 968"/>
              <a:gd name="T51" fmla="*/ 896 h 89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968" h="896">
                <a:moveTo>
                  <a:pt x="152" y="688"/>
                </a:moveTo>
                <a:cubicBezTo>
                  <a:pt x="220" y="696"/>
                  <a:pt x="288" y="704"/>
                  <a:pt x="296" y="736"/>
                </a:cubicBezTo>
                <a:cubicBezTo>
                  <a:pt x="304" y="768"/>
                  <a:pt x="176" y="864"/>
                  <a:pt x="200" y="880"/>
                </a:cubicBezTo>
                <a:cubicBezTo>
                  <a:pt x="224" y="896"/>
                  <a:pt x="368" y="856"/>
                  <a:pt x="440" y="832"/>
                </a:cubicBezTo>
                <a:cubicBezTo>
                  <a:pt x="512" y="808"/>
                  <a:pt x="568" y="784"/>
                  <a:pt x="632" y="736"/>
                </a:cubicBezTo>
                <a:cubicBezTo>
                  <a:pt x="696" y="688"/>
                  <a:pt x="776" y="624"/>
                  <a:pt x="824" y="544"/>
                </a:cubicBezTo>
                <a:cubicBezTo>
                  <a:pt x="872" y="464"/>
                  <a:pt x="904" y="320"/>
                  <a:pt x="920" y="256"/>
                </a:cubicBezTo>
                <a:cubicBezTo>
                  <a:pt x="936" y="192"/>
                  <a:pt x="912" y="152"/>
                  <a:pt x="920" y="160"/>
                </a:cubicBezTo>
                <a:cubicBezTo>
                  <a:pt x="928" y="168"/>
                  <a:pt x="968" y="328"/>
                  <a:pt x="968" y="304"/>
                </a:cubicBezTo>
                <a:cubicBezTo>
                  <a:pt x="968" y="280"/>
                  <a:pt x="944" y="32"/>
                  <a:pt x="920" y="16"/>
                </a:cubicBezTo>
                <a:cubicBezTo>
                  <a:pt x="896" y="0"/>
                  <a:pt x="832" y="184"/>
                  <a:pt x="824" y="208"/>
                </a:cubicBezTo>
                <a:cubicBezTo>
                  <a:pt x="816" y="232"/>
                  <a:pt x="872" y="128"/>
                  <a:pt x="872" y="160"/>
                </a:cubicBezTo>
                <a:cubicBezTo>
                  <a:pt x="872" y="192"/>
                  <a:pt x="880" y="320"/>
                  <a:pt x="824" y="400"/>
                </a:cubicBezTo>
                <a:cubicBezTo>
                  <a:pt x="768" y="480"/>
                  <a:pt x="664" y="600"/>
                  <a:pt x="536" y="640"/>
                </a:cubicBezTo>
                <a:cubicBezTo>
                  <a:pt x="408" y="680"/>
                  <a:pt x="112" y="632"/>
                  <a:pt x="56" y="640"/>
                </a:cubicBezTo>
                <a:cubicBezTo>
                  <a:pt x="0" y="648"/>
                  <a:pt x="176" y="680"/>
                  <a:pt x="200" y="688"/>
                </a:cubicBezTo>
              </a:path>
            </a:pathLst>
          </a:custGeom>
          <a:solidFill>
            <a:srgbClr val="002060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071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9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29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38" grpId="0"/>
      <p:bldP spid="2" grpId="0" animBg="1"/>
      <p:bldP spid="24" grpId="0" animBg="1"/>
      <p:bldP spid="25" grpId="0" animBg="1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2755467" y="1061759"/>
            <a:ext cx="6477085" cy="3416595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Google Shape;411;p5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9521901" y="4030149"/>
            <a:ext cx="2666924" cy="2827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411;p5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200813" y="4294245"/>
            <a:ext cx="2666924" cy="282785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loud Callout 6"/>
          <p:cNvSpPr/>
          <p:nvPr/>
        </p:nvSpPr>
        <p:spPr>
          <a:xfrm>
            <a:off x="2755467" y="1061759"/>
            <a:ext cx="6477085" cy="3416595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067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ChangeArrowheads="1"/>
          </p:cNvSpPr>
          <p:nvPr/>
        </p:nvSpPr>
        <p:spPr bwMode="auto">
          <a:xfrm>
            <a:off x="1788649" y="6065840"/>
            <a:ext cx="8455997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65113" indent="-2651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ts val="188"/>
              </a:spcBef>
              <a:buClr>
                <a:schemeClr val="accent1"/>
              </a:buClr>
              <a:buSzPct val="80000"/>
              <a:buNone/>
            </a:pPr>
            <a:r>
              <a:rPr lang="en-US" altLang="en-US" sz="1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Vua Trần bắt giam sứ giả Mông Cổ.</a:t>
            </a:r>
          </a:p>
        </p:txBody>
      </p:sp>
      <p:pic>
        <p:nvPicPr>
          <p:cNvPr id="146435" name="Picture 3" descr="Untitled-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7408"/>
          <a:stretch>
            <a:fillRect/>
          </a:stretch>
        </p:blipFill>
        <p:spPr bwMode="auto">
          <a:xfrm>
            <a:off x="304721" y="300040"/>
            <a:ext cx="11655564" cy="564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8227010"/>
      </p:ext>
    </p:extLst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60605">
            <a:off x="10856528" y="1960484"/>
            <a:ext cx="2528296" cy="4238464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50">
            <a:hlinkClick r:id="" action="ppaction://hlinkshowjump?jump=nextslide"/>
          </p:cNvPr>
          <p:cNvSpPr/>
          <p:nvPr/>
        </p:nvSpPr>
        <p:spPr>
          <a:xfrm>
            <a:off x="10806085" y="6213723"/>
            <a:ext cx="374303" cy="1872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50">
            <a:hlinkClick r:id="" action="ppaction://hlinkshowjump?jump=previousslide"/>
          </p:cNvPr>
          <p:cNvSpPr/>
          <p:nvPr/>
        </p:nvSpPr>
        <p:spPr>
          <a:xfrm flipH="1">
            <a:off x="1008437" y="6213723"/>
            <a:ext cx="374303" cy="1872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3751271"/>
              </p:ext>
            </p:extLst>
          </p:nvPr>
        </p:nvGraphicFramePr>
        <p:xfrm>
          <a:off x="298139" y="220625"/>
          <a:ext cx="11587476" cy="6256377"/>
        </p:xfrm>
        <a:graphic>
          <a:graphicData uri="http://schemas.openxmlformats.org/drawingml/2006/table">
            <a:tbl>
              <a:tblPr firstRow="1" bandRow="1"/>
              <a:tblGrid>
                <a:gridCol w="1931246">
                  <a:extLst>
                    <a:ext uri="{9D8B030D-6E8A-4147-A177-3AD203B41FA5}">
                      <a16:colId xmlns="" xmlns:a16="http://schemas.microsoft.com/office/drawing/2014/main" val="3058047931"/>
                    </a:ext>
                  </a:extLst>
                </a:gridCol>
                <a:gridCol w="1931246">
                  <a:extLst>
                    <a:ext uri="{9D8B030D-6E8A-4147-A177-3AD203B41FA5}">
                      <a16:colId xmlns="" xmlns:a16="http://schemas.microsoft.com/office/drawing/2014/main" val="1218649976"/>
                    </a:ext>
                  </a:extLst>
                </a:gridCol>
                <a:gridCol w="1931246">
                  <a:extLst>
                    <a:ext uri="{9D8B030D-6E8A-4147-A177-3AD203B41FA5}">
                      <a16:colId xmlns="" xmlns:a16="http://schemas.microsoft.com/office/drawing/2014/main" val="4010392131"/>
                    </a:ext>
                  </a:extLst>
                </a:gridCol>
                <a:gridCol w="1931246">
                  <a:extLst>
                    <a:ext uri="{9D8B030D-6E8A-4147-A177-3AD203B41FA5}">
                      <a16:colId xmlns="" xmlns:a16="http://schemas.microsoft.com/office/drawing/2014/main" val="3774197751"/>
                    </a:ext>
                  </a:extLst>
                </a:gridCol>
                <a:gridCol w="1931246"/>
                <a:gridCol w="1931246"/>
              </a:tblGrid>
              <a:tr h="1608177"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K/c </a:t>
                      </a:r>
                      <a:r>
                        <a:rPr lang="en-US" sz="27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chống</a:t>
                      </a:r>
                      <a:r>
                        <a:rPr lang="en-US" sz="27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lang="en-US" sz="27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Mông</a:t>
                      </a:r>
                      <a:r>
                        <a:rPr lang="en-US" sz="27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endParaRPr lang="en-US" sz="27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27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mưu</a:t>
                      </a:r>
                      <a:r>
                        <a:rPr lang="en-US" sz="27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7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xâm</a:t>
                      </a:r>
                      <a:r>
                        <a:rPr lang="en-US" sz="27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lược</a:t>
                      </a:r>
                      <a:endParaRPr lang="en-US" sz="27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7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7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7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địch</a:t>
                      </a:r>
                      <a:endParaRPr lang="en-US" sz="27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7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chuẩn</a:t>
                      </a:r>
                      <a:r>
                        <a:rPr lang="en-US" sz="27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7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7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lang="en-US" sz="27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</a:t>
                      </a:r>
                      <a:endParaRPr lang="en-US" sz="27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7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27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hiến</a:t>
                      </a:r>
                      <a:r>
                        <a:rPr lang="en-US" sz="27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thắng</a:t>
                      </a:r>
                      <a:r>
                        <a:rPr lang="en-US" sz="27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7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endParaRPr lang="en-US" sz="27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7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endParaRPr lang="en-US" sz="27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88" marR="121888" marT="60960" marB="60960"/>
                </a:tc>
                <a:extLst>
                  <a:ext uri="{0D108BD9-81ED-4DB2-BD59-A6C34878D82A}">
                    <a16:rowId xmlns="" xmlns:a16="http://schemas.microsoft.com/office/drawing/2014/main" val="503747545"/>
                  </a:ext>
                </a:extLst>
              </a:tr>
              <a:tr h="4648200"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sz="2700" b="1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700" b="1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endParaRPr lang="en-US" sz="27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pPr marL="0" indent="0" algn="l">
                        <a:buFontTx/>
                        <a:buNone/>
                      </a:pPr>
                      <a:r>
                        <a:rPr lang="en-US" sz="21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Nhằm</a:t>
                      </a:r>
                      <a:r>
                        <a:rPr lang="en-US" sz="21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muốn</a:t>
                      </a:r>
                      <a:r>
                        <a:rPr lang="en-US" sz="21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</a:t>
                      </a:r>
                      <a:r>
                        <a:rPr lang="en-US" sz="21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1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lang="en-US" sz="21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21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TQ</a:t>
                      </a:r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pPr marL="342900" indent="-342900">
                        <a:spcBef>
                          <a:spcPct val="0"/>
                        </a:spcBef>
                        <a:buFontTx/>
                        <a:buChar char="-"/>
                      </a:pPr>
                      <a:r>
                        <a:rPr lang="en-US" altLang="vi-VN" sz="21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Đem</a:t>
                      </a:r>
                      <a:r>
                        <a:rPr lang="en-US" altLang="vi-VN" sz="21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1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lang="en-US" altLang="vi-VN" sz="21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1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xâm</a:t>
                      </a:r>
                      <a:r>
                        <a:rPr lang="en-US" altLang="vi-VN" sz="21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1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lược</a:t>
                      </a:r>
                      <a:r>
                        <a:rPr lang="en-US" altLang="vi-VN" sz="21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1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altLang="vi-VN" sz="21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1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endParaRPr lang="en-US" altLang="vi-VN" sz="2100" b="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>
                        <a:spcBef>
                          <a:spcPct val="0"/>
                        </a:spcBef>
                        <a:buFontTx/>
                        <a:buChar char="-"/>
                      </a:pPr>
                      <a:r>
                        <a:rPr lang="en-US" sz="21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1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1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sz="21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hoạch</a:t>
                      </a:r>
                      <a:r>
                        <a:rPr lang="en-US" sz="21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1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gọng</a:t>
                      </a:r>
                      <a:r>
                        <a:rPr lang="en-US" sz="21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kìm</a:t>
                      </a:r>
                      <a:r>
                        <a:rPr lang="en-US" sz="21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  <a:endParaRPr lang="en-US" sz="21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27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27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27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88" marR="121888" marT="60960" marB="60960"/>
                </a:tc>
                <a:extLst>
                  <a:ext uri="{0D108BD9-81ED-4DB2-BD59-A6C34878D82A}">
                    <a16:rowId xmlns="" xmlns:a16="http://schemas.microsoft.com/office/drawing/2014/main" val="31436998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500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303212" y="457202"/>
            <a:ext cx="3670988" cy="2173805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+mj-lt"/>
                <a:cs typeface="Times New Roman" panose="02020603050405020304" pitchFamily="18" charset="0"/>
              </a:rPr>
              <a:t>Trước</a:t>
            </a:r>
            <a:r>
              <a:rPr lang="en-US" sz="2400" b="1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+mj-lt"/>
                <a:cs typeface="Times New Roman" panose="02020603050405020304" pitchFamily="18" charset="0"/>
              </a:rPr>
              <a:t>tình</a:t>
            </a:r>
            <a:r>
              <a:rPr lang="en-US" sz="2400" b="1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+mj-lt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+mj-lt"/>
                <a:cs typeface="Times New Roman" panose="02020603050405020304" pitchFamily="18" charset="0"/>
              </a:rPr>
              <a:t>đó</a:t>
            </a:r>
            <a:r>
              <a:rPr lang="en-US" sz="2400" b="1" dirty="0" smtClean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latin typeface="+mj-lt"/>
                <a:cs typeface="Times New Roman" panose="02020603050405020304" pitchFamily="18" charset="0"/>
              </a:rPr>
              <a:t>nhà</a:t>
            </a:r>
            <a:r>
              <a:rPr lang="en-US" sz="2400" b="1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+mj-lt"/>
                <a:cs typeface="Times New Roman" panose="02020603050405020304" pitchFamily="18" charset="0"/>
              </a:rPr>
              <a:t>Trần</a:t>
            </a:r>
            <a:r>
              <a:rPr lang="en-US" sz="2400" b="1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+mj-lt"/>
                <a:cs typeface="Times New Roman" panose="02020603050405020304" pitchFamily="18" charset="0"/>
              </a:rPr>
              <a:t>đã</a:t>
            </a:r>
            <a:r>
              <a:rPr lang="en-US" sz="2400" b="1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+mj-lt"/>
                <a:cs typeface="Times New Roman" panose="02020603050405020304" pitchFamily="18" charset="0"/>
              </a:rPr>
              <a:t>sự</a:t>
            </a:r>
            <a:r>
              <a:rPr lang="en-US" sz="2400" b="1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+mj-lt"/>
                <a:cs typeface="Times New Roman" panose="02020603050405020304" pitchFamily="18" charset="0"/>
              </a:rPr>
              <a:t>chuẩn</a:t>
            </a:r>
            <a:r>
              <a:rPr lang="en-US" sz="2400" b="1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+mj-lt"/>
                <a:cs typeface="Times New Roman" panose="02020603050405020304" pitchFamily="18" charset="0"/>
              </a:rPr>
              <a:t>bị</a:t>
            </a:r>
            <a:r>
              <a:rPr lang="en-US" sz="2400" b="1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+mj-lt"/>
                <a:cs typeface="Times New Roman" panose="02020603050405020304" pitchFamily="18" charset="0"/>
              </a:rPr>
              <a:t>như</a:t>
            </a:r>
            <a:r>
              <a:rPr lang="en-US" sz="2400" b="1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+mj-lt"/>
                <a:cs typeface="Times New Roman" panose="02020603050405020304" pitchFamily="18" charset="0"/>
              </a:rPr>
              <a:t>thế</a:t>
            </a:r>
            <a:r>
              <a:rPr lang="en-US" sz="2400" b="1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+mj-lt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latin typeface="+mj-lt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6612" y="304801"/>
            <a:ext cx="1074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</a:rPr>
              <a:t>Chọn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những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thông</a:t>
            </a:r>
            <a:r>
              <a:rPr lang="en-US" sz="2800" b="1" dirty="0" smtClean="0">
                <a:solidFill>
                  <a:srgbClr val="C00000"/>
                </a:solidFill>
              </a:rPr>
              <a:t> tin </a:t>
            </a:r>
            <a:r>
              <a:rPr lang="en-US" sz="2800" b="1" dirty="0" err="1" smtClean="0">
                <a:solidFill>
                  <a:srgbClr val="C00000"/>
                </a:solidFill>
              </a:rPr>
              <a:t>thể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hiện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sự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chuẩn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bị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kháng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chiến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của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nhà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Trần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771686" y="1219202"/>
            <a:ext cx="4038600" cy="10869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Gửi</a:t>
            </a:r>
            <a:r>
              <a:rPr lang="en-US" sz="2800" dirty="0" smtClean="0"/>
              <a:t> </a:t>
            </a:r>
            <a:r>
              <a:rPr lang="en-US" sz="2800" dirty="0" err="1" smtClean="0"/>
              <a:t>thư</a:t>
            </a:r>
            <a:r>
              <a:rPr lang="en-US" sz="2800" dirty="0" smtClean="0"/>
              <a:t> sang </a:t>
            </a:r>
            <a:r>
              <a:rPr lang="en-US" sz="2800" dirty="0" err="1" smtClean="0"/>
              <a:t>cầu</a:t>
            </a:r>
            <a:r>
              <a:rPr lang="en-US" sz="2800" dirty="0" smtClean="0"/>
              <a:t> </a:t>
            </a:r>
            <a:r>
              <a:rPr lang="en-US" sz="2800" dirty="0" err="1" smtClean="0"/>
              <a:t>hòa</a:t>
            </a:r>
            <a:endParaRPr lang="en-US" sz="2800" dirty="0"/>
          </a:p>
        </p:txBody>
      </p:sp>
      <p:sp>
        <p:nvSpPr>
          <p:cNvPr id="7" name="Rounded Rectangle 6"/>
          <p:cNvSpPr/>
          <p:nvPr/>
        </p:nvSpPr>
        <p:spPr>
          <a:xfrm>
            <a:off x="1720315" y="2778305"/>
            <a:ext cx="4038600" cy="1086903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Sắm</a:t>
            </a:r>
            <a:r>
              <a:rPr lang="en-US" sz="2800" dirty="0" smtClean="0"/>
              <a:t> </a:t>
            </a:r>
            <a:r>
              <a:rPr lang="en-US" sz="2800" dirty="0" err="1" smtClean="0"/>
              <a:t>sửa</a:t>
            </a:r>
            <a:r>
              <a:rPr lang="en-US" sz="2800" dirty="0" smtClean="0"/>
              <a:t> </a:t>
            </a:r>
            <a:r>
              <a:rPr lang="en-US" sz="2800" dirty="0" err="1" smtClean="0"/>
              <a:t>vũ</a:t>
            </a:r>
            <a:r>
              <a:rPr lang="en-US" sz="2800" dirty="0" smtClean="0"/>
              <a:t> </a:t>
            </a:r>
            <a:r>
              <a:rPr lang="en-US" sz="2800" dirty="0" err="1" smtClean="0"/>
              <a:t>khí</a:t>
            </a:r>
            <a:endParaRPr lang="en-US" sz="2800" dirty="0"/>
          </a:p>
        </p:txBody>
      </p:sp>
      <p:sp>
        <p:nvSpPr>
          <p:cNvPr id="8" name="Rounded Rectangle 7"/>
          <p:cNvSpPr/>
          <p:nvPr/>
        </p:nvSpPr>
        <p:spPr>
          <a:xfrm>
            <a:off x="1720315" y="4419602"/>
            <a:ext cx="4038600" cy="108690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Canh</a:t>
            </a:r>
            <a:r>
              <a:rPr lang="en-US" sz="2800" dirty="0" smtClean="0"/>
              <a:t> </a:t>
            </a:r>
            <a:r>
              <a:rPr lang="en-US" sz="2800" dirty="0" err="1" smtClean="0"/>
              <a:t>phòng</a:t>
            </a:r>
            <a:r>
              <a:rPr lang="en-US" sz="2800" dirty="0" smtClean="0"/>
              <a:t> </a:t>
            </a:r>
            <a:r>
              <a:rPr lang="en-US" sz="2800" dirty="0" err="1" smtClean="0"/>
              <a:t>biên</a:t>
            </a:r>
            <a:r>
              <a:rPr lang="en-US" sz="2800" dirty="0" smtClean="0"/>
              <a:t> </a:t>
            </a:r>
            <a:r>
              <a:rPr lang="en-US" sz="2800" dirty="0" err="1" smtClean="0"/>
              <a:t>giới</a:t>
            </a:r>
            <a:endParaRPr lang="en-US" sz="2800" dirty="0"/>
          </a:p>
        </p:txBody>
      </p:sp>
      <p:sp>
        <p:nvSpPr>
          <p:cNvPr id="9" name="Rounded Rectangle 8"/>
          <p:cNvSpPr/>
          <p:nvPr/>
        </p:nvSpPr>
        <p:spPr>
          <a:xfrm>
            <a:off x="7542212" y="1176393"/>
            <a:ext cx="4038600" cy="108690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Vua</a:t>
            </a:r>
            <a:r>
              <a:rPr lang="en-US" sz="2800" dirty="0" smtClean="0"/>
              <a:t> </a:t>
            </a:r>
            <a:r>
              <a:rPr lang="en-US" sz="2800" dirty="0" err="1" smtClean="0"/>
              <a:t>Trần</a:t>
            </a:r>
            <a:r>
              <a:rPr lang="en-US" sz="2800" dirty="0" smtClean="0"/>
              <a:t> </a:t>
            </a:r>
            <a:r>
              <a:rPr lang="en-US" sz="2800" dirty="0" err="1" smtClean="0"/>
              <a:t>trực</a:t>
            </a:r>
            <a:r>
              <a:rPr lang="en-US" sz="2800" dirty="0" smtClean="0"/>
              <a:t> </a:t>
            </a:r>
            <a:r>
              <a:rPr lang="en-US" sz="2800" dirty="0" err="1" smtClean="0"/>
              <a:t>tiếp</a:t>
            </a:r>
            <a:r>
              <a:rPr lang="en-US" sz="2800" dirty="0" smtClean="0"/>
              <a:t> </a:t>
            </a:r>
            <a:r>
              <a:rPr lang="en-US" sz="2800" dirty="0" err="1" smtClean="0"/>
              <a:t>chỉ</a:t>
            </a:r>
            <a:r>
              <a:rPr lang="en-US" sz="2800" dirty="0" smtClean="0"/>
              <a:t> </a:t>
            </a:r>
            <a:r>
              <a:rPr lang="en-US" sz="2800" dirty="0" err="1" smtClean="0"/>
              <a:t>huy</a:t>
            </a:r>
            <a:endParaRPr lang="en-US" sz="2800" dirty="0"/>
          </a:p>
        </p:txBody>
      </p:sp>
      <p:sp>
        <p:nvSpPr>
          <p:cNvPr id="10" name="Rounded Rectangle 9"/>
          <p:cNvSpPr/>
          <p:nvPr/>
        </p:nvSpPr>
        <p:spPr>
          <a:xfrm>
            <a:off x="7511515" y="2735496"/>
            <a:ext cx="4038600" cy="108690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Thành</a:t>
            </a:r>
            <a:r>
              <a:rPr lang="en-US" sz="2800" dirty="0" smtClean="0"/>
              <a:t> </a:t>
            </a:r>
            <a:r>
              <a:rPr lang="en-US" sz="2800" dirty="0" err="1" smtClean="0"/>
              <a:t>lập</a:t>
            </a:r>
            <a:r>
              <a:rPr lang="en-US" sz="2800" dirty="0" smtClean="0"/>
              <a:t> </a:t>
            </a:r>
            <a:r>
              <a:rPr lang="en-US" sz="2800" dirty="0" err="1" smtClean="0"/>
              <a:t>các</a:t>
            </a:r>
            <a:r>
              <a:rPr lang="en-US" sz="2800" dirty="0" smtClean="0"/>
              <a:t> </a:t>
            </a:r>
            <a:r>
              <a:rPr lang="en-US" sz="2800" dirty="0" err="1" smtClean="0"/>
              <a:t>đội</a:t>
            </a:r>
            <a:r>
              <a:rPr lang="en-US" sz="2800" dirty="0" smtClean="0"/>
              <a:t> </a:t>
            </a:r>
            <a:r>
              <a:rPr lang="en-US" sz="2800" dirty="0" err="1" smtClean="0"/>
              <a:t>dân</a:t>
            </a:r>
            <a:r>
              <a:rPr lang="en-US" sz="2800" dirty="0" smtClean="0"/>
              <a:t> </a:t>
            </a:r>
            <a:r>
              <a:rPr lang="en-US" sz="2800" dirty="0" err="1" smtClean="0"/>
              <a:t>binh</a:t>
            </a:r>
            <a:endParaRPr lang="en-US" sz="2800" dirty="0"/>
          </a:p>
        </p:txBody>
      </p:sp>
      <p:sp>
        <p:nvSpPr>
          <p:cNvPr id="11" name="Rounded Rectangle 10"/>
          <p:cNvSpPr/>
          <p:nvPr/>
        </p:nvSpPr>
        <p:spPr>
          <a:xfrm>
            <a:off x="7511515" y="4376793"/>
            <a:ext cx="4038600" cy="108690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Ngày</a:t>
            </a:r>
            <a:r>
              <a:rPr lang="en-US" sz="2800" dirty="0" smtClean="0"/>
              <a:t> </a:t>
            </a:r>
            <a:r>
              <a:rPr lang="en-US" sz="2800" dirty="0" err="1" smtClean="0"/>
              <a:t>đêm</a:t>
            </a:r>
            <a:r>
              <a:rPr lang="en-US" sz="2800" dirty="0" smtClean="0"/>
              <a:t> </a:t>
            </a:r>
            <a:r>
              <a:rPr lang="en-US" sz="2800" dirty="0" err="1" smtClean="0"/>
              <a:t>tập</a:t>
            </a:r>
            <a:r>
              <a:rPr lang="en-US" sz="2800" dirty="0" smtClean="0"/>
              <a:t> </a:t>
            </a:r>
            <a:r>
              <a:rPr lang="en-US" sz="2800" dirty="0" err="1" smtClean="0"/>
              <a:t>luyện</a:t>
            </a:r>
            <a:r>
              <a:rPr lang="en-US" sz="2800" dirty="0" smtClean="0"/>
              <a:t> </a:t>
            </a:r>
            <a:r>
              <a:rPr lang="en-US" sz="2800" dirty="0" err="1" smtClean="0"/>
              <a:t>võ</a:t>
            </a:r>
            <a:r>
              <a:rPr lang="en-US" sz="2800" dirty="0" smtClean="0"/>
              <a:t> </a:t>
            </a:r>
            <a:r>
              <a:rPr lang="en-US" sz="2800" dirty="0" err="1" smtClean="0"/>
              <a:t>nghệ</a:t>
            </a:r>
            <a:endParaRPr lang="en-US" sz="2800" dirty="0"/>
          </a:p>
        </p:txBody>
      </p:sp>
      <p:sp>
        <p:nvSpPr>
          <p:cNvPr id="12" name="Multiply 11"/>
          <p:cNvSpPr/>
          <p:nvPr/>
        </p:nvSpPr>
        <p:spPr>
          <a:xfrm>
            <a:off x="608013" y="1219200"/>
            <a:ext cx="762000" cy="1066800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3" name="Picture 2" descr="Hình ảnh mặt cười đẹp dễ thương, cảm xúc ngập tràn!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9" t="6983" r="13151" b="9374"/>
          <a:stretch/>
        </p:blipFill>
        <p:spPr bwMode="auto">
          <a:xfrm>
            <a:off x="475166" y="2936251"/>
            <a:ext cx="1027694" cy="886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ình ảnh mặt cười đẹp dễ thương, cảm xúc ngập tràn!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9" t="6983" r="13151" b="9374"/>
          <a:stretch/>
        </p:blipFill>
        <p:spPr bwMode="auto">
          <a:xfrm>
            <a:off x="6399212" y="1309527"/>
            <a:ext cx="1027694" cy="886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ình ảnh mặt cười đẹp dễ thương, cảm xúc ngập tràn!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9" t="6983" r="13151" b="9374"/>
          <a:stretch/>
        </p:blipFill>
        <p:spPr bwMode="auto">
          <a:xfrm>
            <a:off x="6399212" y="2835872"/>
            <a:ext cx="1027694" cy="886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ình ảnh mặt cười đẹp dễ thương, cảm xúc ngập tràn!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9" t="6983" r="13151" b="9374"/>
          <a:stretch/>
        </p:blipFill>
        <p:spPr bwMode="auto">
          <a:xfrm>
            <a:off x="6399211" y="4577548"/>
            <a:ext cx="1027694" cy="886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Multiply 16"/>
          <p:cNvSpPr/>
          <p:nvPr/>
        </p:nvSpPr>
        <p:spPr>
          <a:xfrm>
            <a:off x="608013" y="4487221"/>
            <a:ext cx="762000" cy="1066800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981568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60605">
            <a:off x="10856528" y="1960484"/>
            <a:ext cx="2528296" cy="4238464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50">
            <a:hlinkClick r:id="" action="ppaction://hlinkshowjump?jump=nextslide"/>
          </p:cNvPr>
          <p:cNvSpPr/>
          <p:nvPr/>
        </p:nvSpPr>
        <p:spPr>
          <a:xfrm>
            <a:off x="10806085" y="6213723"/>
            <a:ext cx="374303" cy="1872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50">
            <a:hlinkClick r:id="" action="ppaction://hlinkshowjump?jump=previousslide"/>
          </p:cNvPr>
          <p:cNvSpPr/>
          <p:nvPr/>
        </p:nvSpPr>
        <p:spPr>
          <a:xfrm flipH="1">
            <a:off x="1008437" y="6213723"/>
            <a:ext cx="374303" cy="1872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9011281"/>
              </p:ext>
            </p:extLst>
          </p:nvPr>
        </p:nvGraphicFramePr>
        <p:xfrm>
          <a:off x="298139" y="220625"/>
          <a:ext cx="11587476" cy="6256377"/>
        </p:xfrm>
        <a:graphic>
          <a:graphicData uri="http://schemas.openxmlformats.org/drawingml/2006/table">
            <a:tbl>
              <a:tblPr firstRow="1" bandRow="1"/>
              <a:tblGrid>
                <a:gridCol w="1931246">
                  <a:extLst>
                    <a:ext uri="{9D8B030D-6E8A-4147-A177-3AD203B41FA5}">
                      <a16:colId xmlns="" xmlns:a16="http://schemas.microsoft.com/office/drawing/2014/main" val="3058047931"/>
                    </a:ext>
                  </a:extLst>
                </a:gridCol>
                <a:gridCol w="1931246">
                  <a:extLst>
                    <a:ext uri="{9D8B030D-6E8A-4147-A177-3AD203B41FA5}">
                      <a16:colId xmlns="" xmlns:a16="http://schemas.microsoft.com/office/drawing/2014/main" val="1218649976"/>
                    </a:ext>
                  </a:extLst>
                </a:gridCol>
                <a:gridCol w="1931246">
                  <a:extLst>
                    <a:ext uri="{9D8B030D-6E8A-4147-A177-3AD203B41FA5}">
                      <a16:colId xmlns="" xmlns:a16="http://schemas.microsoft.com/office/drawing/2014/main" val="4010392131"/>
                    </a:ext>
                  </a:extLst>
                </a:gridCol>
                <a:gridCol w="1931246">
                  <a:extLst>
                    <a:ext uri="{9D8B030D-6E8A-4147-A177-3AD203B41FA5}">
                      <a16:colId xmlns="" xmlns:a16="http://schemas.microsoft.com/office/drawing/2014/main" val="3774197751"/>
                    </a:ext>
                  </a:extLst>
                </a:gridCol>
                <a:gridCol w="1931246"/>
                <a:gridCol w="1931246"/>
              </a:tblGrid>
              <a:tr h="1608177"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K/c </a:t>
                      </a:r>
                      <a:r>
                        <a:rPr lang="en-US" sz="27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chống</a:t>
                      </a:r>
                      <a:r>
                        <a:rPr lang="en-US" sz="27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lang="en-US" sz="27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Mông</a:t>
                      </a:r>
                      <a:r>
                        <a:rPr lang="en-US" sz="27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endParaRPr lang="en-US" sz="27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27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mưu</a:t>
                      </a:r>
                      <a:r>
                        <a:rPr lang="en-US" sz="27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7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xâm</a:t>
                      </a:r>
                      <a:r>
                        <a:rPr lang="en-US" sz="27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lược</a:t>
                      </a:r>
                      <a:endParaRPr lang="en-US" sz="27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7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7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7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chuẩn</a:t>
                      </a:r>
                      <a:r>
                        <a:rPr lang="en-US" sz="27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7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7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lang="en-US" sz="27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</a:t>
                      </a:r>
                      <a:endParaRPr lang="en-US" sz="27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7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27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hiến</a:t>
                      </a:r>
                      <a:r>
                        <a:rPr lang="en-US" sz="27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thắng</a:t>
                      </a:r>
                      <a:r>
                        <a:rPr lang="en-US" sz="27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7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endParaRPr lang="en-US" sz="27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7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endParaRPr lang="en-US" sz="27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88" marR="121888" marT="60960" marB="60960"/>
                </a:tc>
                <a:extLst>
                  <a:ext uri="{0D108BD9-81ED-4DB2-BD59-A6C34878D82A}">
                    <a16:rowId xmlns="" xmlns:a16="http://schemas.microsoft.com/office/drawing/2014/main" val="503747545"/>
                  </a:ext>
                </a:extLst>
              </a:tr>
              <a:tr h="4648200"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sz="2700" b="1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700" b="1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endParaRPr lang="en-US" sz="27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pPr marL="0" indent="0" algn="l">
                        <a:buFontTx/>
                        <a:buNone/>
                      </a:pPr>
                      <a:r>
                        <a:rPr lang="en-US" sz="21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Nhằm</a:t>
                      </a:r>
                      <a:r>
                        <a:rPr lang="en-US" sz="21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muốn</a:t>
                      </a:r>
                      <a:r>
                        <a:rPr lang="en-US" sz="21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</a:t>
                      </a:r>
                      <a:r>
                        <a:rPr lang="en-US" sz="21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1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lang="en-US" sz="21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21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TQ</a:t>
                      </a:r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pPr marL="171450" indent="-171450">
                        <a:spcBef>
                          <a:spcPct val="0"/>
                        </a:spcBef>
                        <a:buFontTx/>
                        <a:buChar char="-"/>
                      </a:pPr>
                      <a:r>
                        <a:rPr lang="en-US" altLang="vi-VN" sz="21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Đem</a:t>
                      </a:r>
                      <a:r>
                        <a:rPr lang="en-US" altLang="vi-VN" sz="21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1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lang="en-US" altLang="vi-VN" sz="21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1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xâm</a:t>
                      </a:r>
                      <a:r>
                        <a:rPr lang="en-US" altLang="vi-VN" sz="21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1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lược</a:t>
                      </a:r>
                      <a:r>
                        <a:rPr lang="en-US" altLang="vi-VN" sz="21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1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altLang="vi-VN" sz="21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1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endParaRPr lang="en-US" altLang="vi-VN" sz="2100" b="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71450" indent="-171450">
                        <a:spcBef>
                          <a:spcPct val="0"/>
                        </a:spcBef>
                        <a:buFontTx/>
                        <a:buChar char="-"/>
                      </a:pPr>
                      <a:r>
                        <a:rPr lang="en-US" sz="21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1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1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sz="21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hoạch</a:t>
                      </a:r>
                      <a:r>
                        <a:rPr lang="en-US" sz="21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1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gọng</a:t>
                      </a:r>
                      <a:r>
                        <a:rPr lang="en-US" sz="21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kìm</a:t>
                      </a:r>
                      <a:r>
                        <a:rPr lang="en-US" sz="21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  <a:endParaRPr lang="en-US" sz="21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pPr marL="119063" indent="-119063" algn="just">
                        <a:buFontTx/>
                        <a:buChar char="-"/>
                      </a:pPr>
                      <a:r>
                        <a:rPr lang="en-US" sz="20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Ban </a:t>
                      </a:r>
                      <a:r>
                        <a:rPr lang="en-US" sz="20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lệnh</a:t>
                      </a:r>
                      <a:r>
                        <a:rPr lang="en-US" sz="20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20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0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sắm</a:t>
                      </a:r>
                      <a:r>
                        <a:rPr lang="en-US" sz="20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sửa</a:t>
                      </a:r>
                      <a:r>
                        <a:rPr lang="en-US" sz="20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vũ</a:t>
                      </a:r>
                      <a:r>
                        <a:rPr lang="en-US" sz="20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endParaRPr lang="en-US" sz="2000" b="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19063" indent="-119063" algn="just">
                        <a:buFontTx/>
                        <a:buChar char="-"/>
                      </a:pPr>
                      <a:r>
                        <a:rPr lang="en-US" sz="20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0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20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đội</a:t>
                      </a:r>
                      <a:r>
                        <a:rPr lang="en-US" sz="20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0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binh</a:t>
                      </a:r>
                      <a:endParaRPr lang="en-US" sz="2000" b="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19063" indent="-119063" algn="just">
                        <a:buFontTx/>
                        <a:buChar char="-"/>
                      </a:pPr>
                      <a:r>
                        <a:rPr lang="en-US" sz="20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0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đêm</a:t>
                      </a:r>
                      <a:r>
                        <a:rPr lang="en-US" sz="20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luyện</a:t>
                      </a:r>
                      <a:r>
                        <a:rPr lang="en-US" sz="20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0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võ</a:t>
                      </a:r>
                      <a:r>
                        <a:rPr lang="en-US" sz="20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endParaRPr lang="en-US" sz="20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7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27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27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88" marR="121888" marT="60960" marB="60960"/>
                </a:tc>
                <a:extLst>
                  <a:ext uri="{0D108BD9-81ED-4DB2-BD59-A6C34878D82A}">
                    <a16:rowId xmlns="" xmlns:a16="http://schemas.microsoft.com/office/drawing/2014/main" val="31436998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13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49"/>
          <p:cNvPicPr preferRelativeResize="0"/>
          <p:nvPr/>
        </p:nvPicPr>
        <p:blipFill rotWithShape="1">
          <a:blip r:embed="rId3">
            <a:alphaModFix/>
          </a:blip>
          <a:srcRect l="14037"/>
          <a:stretch/>
        </p:blipFill>
        <p:spPr>
          <a:xfrm>
            <a:off x="7759181" y="4243254"/>
            <a:ext cx="3441385" cy="2791899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49">
            <a:hlinkClick r:id="" action="ppaction://hlinkshowjump?jump=nextslide"/>
          </p:cNvPr>
          <p:cNvSpPr/>
          <p:nvPr/>
        </p:nvSpPr>
        <p:spPr>
          <a:xfrm>
            <a:off x="5946248" y="5814656"/>
            <a:ext cx="374303" cy="1872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</p:txBody>
      </p:sp>
      <p:sp>
        <p:nvSpPr>
          <p:cNvPr id="338" name="Google Shape;338;p49"/>
          <p:cNvSpPr txBox="1">
            <a:spLocks noGrp="1"/>
          </p:cNvSpPr>
          <p:nvPr>
            <p:ph type="ctrTitle"/>
          </p:nvPr>
        </p:nvSpPr>
        <p:spPr>
          <a:xfrm>
            <a:off x="989013" y="1144731"/>
            <a:ext cx="10439399" cy="24106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4800" b="1" dirty="0" err="1">
                <a:solidFill>
                  <a:srgbClr val="C00000"/>
                </a:solidFill>
              </a:rPr>
              <a:t>Chủ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C00000"/>
                </a:solidFill>
              </a:rPr>
              <a:t>đề</a:t>
            </a:r>
            <a:r>
              <a:rPr lang="en-US" sz="4800" b="1" dirty="0">
                <a:solidFill>
                  <a:srgbClr val="C00000"/>
                </a:solidFill>
              </a:rPr>
              <a:t>: </a:t>
            </a:r>
            <a:r>
              <a:rPr lang="en-US" sz="4800" b="1" dirty="0" err="1">
                <a:solidFill>
                  <a:srgbClr val="C00000"/>
                </a:solidFill>
              </a:rPr>
              <a:t>Đại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C00000"/>
                </a:solidFill>
              </a:rPr>
              <a:t>Việt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C00000"/>
                </a:solidFill>
              </a:rPr>
              <a:t>dưới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C00000"/>
                </a:solidFill>
              </a:rPr>
              <a:t>thời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C00000"/>
                </a:solidFill>
              </a:rPr>
              <a:t>nhà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C00000"/>
                </a:solidFill>
              </a:rPr>
              <a:t>Trần</a:t>
            </a:r>
            <a:endParaRPr sz="4000" dirty="0">
              <a:solidFill>
                <a:srgbClr val="C00000"/>
              </a:solidFill>
            </a:endParaRPr>
          </a:p>
        </p:txBody>
      </p:sp>
      <p:sp>
        <p:nvSpPr>
          <p:cNvPr id="339" name="Google Shape;339;p49"/>
          <p:cNvSpPr txBox="1">
            <a:spLocks noGrp="1"/>
          </p:cNvSpPr>
          <p:nvPr>
            <p:ph type="subTitle" idx="1"/>
          </p:nvPr>
        </p:nvSpPr>
        <p:spPr>
          <a:xfrm>
            <a:off x="760415" y="2895602"/>
            <a:ext cx="10613215" cy="85365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endParaRPr lang="en-US" b="1" dirty="0" smtClean="0">
              <a:solidFill>
                <a:srgbClr val="002060"/>
              </a:solidFill>
            </a:endParaRPr>
          </a:p>
          <a:p>
            <a:pPr marL="0" indent="0"/>
            <a:r>
              <a:rPr lang="en-US" b="1" dirty="0" err="1" smtClean="0">
                <a:solidFill>
                  <a:srgbClr val="002060"/>
                </a:solidFill>
              </a:rPr>
              <a:t>Tiết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smtClean="0">
                <a:solidFill>
                  <a:srgbClr val="002060"/>
                </a:solidFill>
              </a:rPr>
              <a:t>24 </a:t>
            </a:r>
            <a:r>
              <a:rPr lang="en-US" b="1" dirty="0" err="1" smtClean="0">
                <a:solidFill>
                  <a:srgbClr val="002060"/>
                </a:solidFill>
              </a:rPr>
              <a:t>II.Các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cuộc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kháng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chiến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chống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ngoại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xâm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endParaRPr lang="en-US" b="1" dirty="0" smtClean="0">
              <a:solidFill>
                <a:srgbClr val="002060"/>
              </a:solidFill>
            </a:endParaRPr>
          </a:p>
          <a:p>
            <a:pPr marL="0" indent="0"/>
            <a:r>
              <a:rPr lang="en-US" b="1" dirty="0" err="1" smtClean="0">
                <a:solidFill>
                  <a:srgbClr val="002060"/>
                </a:solidFill>
              </a:rPr>
              <a:t>dưới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thời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Trần</a:t>
            </a:r>
            <a:r>
              <a:rPr lang="en-US" b="1" dirty="0">
                <a:solidFill>
                  <a:srgbClr val="002060"/>
                </a:solidFill>
              </a:rPr>
              <a:t>.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dirty="0"/>
          </a:p>
        </p:txBody>
      </p:sp>
      <p:pic>
        <p:nvPicPr>
          <p:cNvPr id="345" name="Google Shape;345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91338" y="4771882"/>
            <a:ext cx="1108844" cy="1538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351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812" y="16269"/>
            <a:ext cx="7882140" cy="6384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402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412" y="76200"/>
            <a:ext cx="6248400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30579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812" y="16269"/>
            <a:ext cx="7882140" cy="6384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3712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60605">
            <a:off x="10856528" y="1960484"/>
            <a:ext cx="2528296" cy="4238464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50">
            <a:hlinkClick r:id="" action="ppaction://hlinkshowjump?jump=nextslide"/>
          </p:cNvPr>
          <p:cNvSpPr/>
          <p:nvPr/>
        </p:nvSpPr>
        <p:spPr>
          <a:xfrm>
            <a:off x="10806085" y="6213723"/>
            <a:ext cx="374303" cy="1872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50">
            <a:hlinkClick r:id="" action="ppaction://hlinkshowjump?jump=previousslide"/>
          </p:cNvPr>
          <p:cNvSpPr/>
          <p:nvPr/>
        </p:nvSpPr>
        <p:spPr>
          <a:xfrm flipH="1">
            <a:off x="1008437" y="6213723"/>
            <a:ext cx="374303" cy="1872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1103583"/>
              </p:ext>
            </p:extLst>
          </p:nvPr>
        </p:nvGraphicFramePr>
        <p:xfrm>
          <a:off x="298139" y="220625"/>
          <a:ext cx="11587476" cy="6256377"/>
        </p:xfrm>
        <a:graphic>
          <a:graphicData uri="http://schemas.openxmlformats.org/drawingml/2006/table">
            <a:tbl>
              <a:tblPr firstRow="1" bandRow="1"/>
              <a:tblGrid>
                <a:gridCol w="1931246">
                  <a:extLst>
                    <a:ext uri="{9D8B030D-6E8A-4147-A177-3AD203B41FA5}">
                      <a16:colId xmlns="" xmlns:a16="http://schemas.microsoft.com/office/drawing/2014/main" val="3058047931"/>
                    </a:ext>
                  </a:extLst>
                </a:gridCol>
                <a:gridCol w="1931246">
                  <a:extLst>
                    <a:ext uri="{9D8B030D-6E8A-4147-A177-3AD203B41FA5}">
                      <a16:colId xmlns="" xmlns:a16="http://schemas.microsoft.com/office/drawing/2014/main" val="1218649976"/>
                    </a:ext>
                  </a:extLst>
                </a:gridCol>
                <a:gridCol w="1931246">
                  <a:extLst>
                    <a:ext uri="{9D8B030D-6E8A-4147-A177-3AD203B41FA5}">
                      <a16:colId xmlns="" xmlns:a16="http://schemas.microsoft.com/office/drawing/2014/main" val="4010392131"/>
                    </a:ext>
                  </a:extLst>
                </a:gridCol>
                <a:gridCol w="1931246">
                  <a:extLst>
                    <a:ext uri="{9D8B030D-6E8A-4147-A177-3AD203B41FA5}">
                      <a16:colId xmlns="" xmlns:a16="http://schemas.microsoft.com/office/drawing/2014/main" val="3774197751"/>
                    </a:ext>
                  </a:extLst>
                </a:gridCol>
                <a:gridCol w="1931246"/>
                <a:gridCol w="1931246"/>
              </a:tblGrid>
              <a:tr h="1608177"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K/c </a:t>
                      </a:r>
                      <a:r>
                        <a:rPr lang="en-US" sz="27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chống</a:t>
                      </a:r>
                      <a:r>
                        <a:rPr lang="en-US" sz="27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lang="en-US" sz="27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Mông</a:t>
                      </a:r>
                      <a:r>
                        <a:rPr lang="en-US" sz="27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endParaRPr lang="en-US" sz="27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27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mưu</a:t>
                      </a:r>
                      <a:r>
                        <a:rPr lang="en-US" sz="27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7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xâm</a:t>
                      </a:r>
                      <a:r>
                        <a:rPr lang="en-US" sz="27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lược</a:t>
                      </a:r>
                      <a:endParaRPr lang="en-US" sz="27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7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7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7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chuẩn</a:t>
                      </a:r>
                      <a:r>
                        <a:rPr lang="en-US" sz="27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7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7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lang="en-US" sz="27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</a:t>
                      </a:r>
                      <a:endParaRPr lang="en-US" sz="27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7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27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hiến</a:t>
                      </a:r>
                      <a:r>
                        <a:rPr lang="en-US" sz="27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thắng</a:t>
                      </a:r>
                      <a:r>
                        <a:rPr lang="en-US" sz="27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7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endParaRPr lang="en-US" sz="27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7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endParaRPr lang="en-US" sz="27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88" marR="121888" marT="60960" marB="60960"/>
                </a:tc>
                <a:extLst>
                  <a:ext uri="{0D108BD9-81ED-4DB2-BD59-A6C34878D82A}">
                    <a16:rowId xmlns="" xmlns:a16="http://schemas.microsoft.com/office/drawing/2014/main" val="503747545"/>
                  </a:ext>
                </a:extLst>
              </a:tr>
              <a:tr h="4648200"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sz="2700" b="1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700" b="1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endParaRPr lang="en-US" sz="27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pPr marL="0" indent="0" algn="l">
                        <a:buFontTx/>
                        <a:buNone/>
                      </a:pPr>
                      <a:r>
                        <a:rPr lang="en-US" sz="21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Nhằm</a:t>
                      </a:r>
                      <a:r>
                        <a:rPr lang="en-US" sz="21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muốn</a:t>
                      </a:r>
                      <a:r>
                        <a:rPr lang="en-US" sz="21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</a:t>
                      </a:r>
                      <a:r>
                        <a:rPr lang="en-US" sz="21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1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lang="en-US" sz="21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21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TQ</a:t>
                      </a:r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pPr marL="171450" indent="-171450">
                        <a:spcBef>
                          <a:spcPct val="0"/>
                        </a:spcBef>
                        <a:buFontTx/>
                        <a:buChar char="-"/>
                      </a:pPr>
                      <a:r>
                        <a:rPr lang="en-US" altLang="vi-VN" sz="21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Đem</a:t>
                      </a:r>
                      <a:r>
                        <a:rPr lang="en-US" altLang="vi-VN" sz="21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1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lang="en-US" altLang="vi-VN" sz="21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1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xâm</a:t>
                      </a:r>
                      <a:r>
                        <a:rPr lang="en-US" altLang="vi-VN" sz="21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1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lược</a:t>
                      </a:r>
                      <a:r>
                        <a:rPr lang="en-US" altLang="vi-VN" sz="21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1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altLang="vi-VN" sz="21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1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endParaRPr lang="en-US" altLang="vi-VN" sz="2100" b="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71450" indent="-171450">
                        <a:spcBef>
                          <a:spcPct val="0"/>
                        </a:spcBef>
                        <a:buFontTx/>
                        <a:buChar char="-"/>
                      </a:pPr>
                      <a:r>
                        <a:rPr lang="en-US" sz="21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1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1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sz="21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hoạch</a:t>
                      </a:r>
                      <a:r>
                        <a:rPr lang="en-US" sz="21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1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gọng</a:t>
                      </a:r>
                      <a:r>
                        <a:rPr lang="en-US" sz="21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kìm</a:t>
                      </a:r>
                      <a:r>
                        <a:rPr lang="en-US" sz="21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  <a:endParaRPr lang="en-US" sz="21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pPr marL="119063" indent="-119063" algn="just">
                        <a:buFontTx/>
                        <a:buChar char="-"/>
                      </a:pPr>
                      <a:r>
                        <a:rPr lang="en-US" sz="20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Ban </a:t>
                      </a:r>
                      <a:r>
                        <a:rPr lang="en-US" sz="20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lệnh</a:t>
                      </a:r>
                      <a:r>
                        <a:rPr lang="en-US" sz="20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20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0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sắm</a:t>
                      </a:r>
                      <a:r>
                        <a:rPr lang="en-US" sz="20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sửa</a:t>
                      </a:r>
                      <a:r>
                        <a:rPr lang="en-US" sz="20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vũ</a:t>
                      </a:r>
                      <a:r>
                        <a:rPr lang="en-US" sz="20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endParaRPr lang="en-US" sz="2000" b="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19063" indent="-119063" algn="just">
                        <a:buFontTx/>
                        <a:buChar char="-"/>
                      </a:pPr>
                      <a:r>
                        <a:rPr lang="en-US" sz="20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0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20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đội</a:t>
                      </a:r>
                      <a:r>
                        <a:rPr lang="en-US" sz="20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0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binh</a:t>
                      </a:r>
                      <a:endParaRPr lang="en-US" sz="2000" b="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19063" indent="-119063" algn="just">
                        <a:buFontTx/>
                        <a:buChar char="-"/>
                      </a:pPr>
                      <a:r>
                        <a:rPr lang="en-US" sz="20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0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đêm</a:t>
                      </a:r>
                      <a:r>
                        <a:rPr lang="en-US" sz="20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luyện</a:t>
                      </a:r>
                      <a:r>
                        <a:rPr lang="en-US" sz="20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0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võ</a:t>
                      </a:r>
                      <a:r>
                        <a:rPr lang="en-US" sz="20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endParaRPr lang="en-US" sz="20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7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21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21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endParaRPr lang="en-US" sz="2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29/1/1259, </a:t>
                      </a:r>
                      <a:r>
                        <a:rPr lang="en-US" sz="21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lang="en-US" sz="21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Mông</a:t>
                      </a:r>
                      <a:r>
                        <a:rPr lang="en-US" sz="21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Cổ</a:t>
                      </a:r>
                      <a:r>
                        <a:rPr lang="en-US" sz="21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thua</a:t>
                      </a:r>
                      <a:r>
                        <a:rPr lang="en-US" sz="21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chạy</a:t>
                      </a:r>
                      <a:r>
                        <a:rPr lang="en-US" sz="21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1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lang="en-US" sz="21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 </a:t>
                      </a:r>
                      <a:r>
                        <a:rPr lang="en-US" sz="21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</a:t>
                      </a:r>
                      <a:r>
                        <a:rPr lang="en-US" sz="21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kích</a:t>
                      </a:r>
                      <a:r>
                        <a:rPr lang="en-US" sz="21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K/c </a:t>
                      </a:r>
                      <a:r>
                        <a:rPr lang="en-US" sz="21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thắng</a:t>
                      </a:r>
                      <a:r>
                        <a:rPr lang="en-US" sz="21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lợi</a:t>
                      </a:r>
                      <a:endParaRPr lang="en-US" sz="2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88" marR="121888" marT="60960" marB="60960"/>
                </a:tc>
                <a:extLst>
                  <a:ext uri="{0D108BD9-81ED-4DB2-BD59-A6C34878D82A}">
                    <a16:rowId xmlns="" xmlns:a16="http://schemas.microsoft.com/office/drawing/2014/main" val="31436998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252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53"/>
          <p:cNvSpPr txBox="1">
            <a:spLocks noGrp="1"/>
          </p:cNvSpPr>
          <p:nvPr>
            <p:ph type="title"/>
          </p:nvPr>
        </p:nvSpPr>
        <p:spPr>
          <a:xfrm>
            <a:off x="2051883" y="1805975"/>
            <a:ext cx="5981942" cy="8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 err="1" smtClean="0">
                <a:solidFill>
                  <a:srgbClr val="C00000"/>
                </a:solidFill>
                <a:latin typeface="+mj-lt"/>
              </a:rPr>
              <a:t>Đầu</a:t>
            </a:r>
            <a:r>
              <a:rPr lang="en-US" sz="4400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+mj-lt"/>
              </a:rPr>
              <a:t>thế</a:t>
            </a:r>
            <a:r>
              <a:rPr lang="en-US" sz="4400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+mj-lt"/>
              </a:rPr>
              <a:t>kỉ</a:t>
            </a:r>
            <a:r>
              <a:rPr lang="en-US" sz="4400" dirty="0" smtClean="0">
                <a:solidFill>
                  <a:srgbClr val="C00000"/>
                </a:solidFill>
                <a:latin typeface="+mj-lt"/>
              </a:rPr>
              <a:t> XIII, </a:t>
            </a:r>
            <a:r>
              <a:rPr lang="en-US" sz="4400" dirty="0" err="1" smtClean="0">
                <a:solidFill>
                  <a:srgbClr val="C00000"/>
                </a:solidFill>
                <a:latin typeface="+mj-lt"/>
              </a:rPr>
              <a:t>có</a:t>
            </a:r>
            <a:r>
              <a:rPr lang="en-US" sz="4400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+mj-lt"/>
              </a:rPr>
              <a:t>sự</a:t>
            </a:r>
            <a:r>
              <a:rPr lang="en-US" sz="4400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+mj-lt"/>
              </a:rPr>
              <a:t>kiện</a:t>
            </a:r>
            <a:r>
              <a:rPr lang="en-US" sz="4400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+mj-lt"/>
              </a:rPr>
              <a:t>gì</a:t>
            </a:r>
            <a:r>
              <a:rPr lang="en-US" sz="4400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+mj-lt"/>
              </a:rPr>
              <a:t>đáng</a:t>
            </a:r>
            <a:r>
              <a:rPr lang="en-US" sz="4400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+mj-lt"/>
              </a:rPr>
              <a:t>chú</a:t>
            </a:r>
            <a:r>
              <a:rPr lang="en-US" sz="4400" dirty="0" smtClean="0">
                <a:solidFill>
                  <a:srgbClr val="C00000"/>
                </a:solidFill>
                <a:latin typeface="+mj-lt"/>
              </a:rPr>
              <a:t> ý?</a:t>
            </a:r>
            <a:endParaRPr sz="440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435" name="Google Shape;435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85836" y="3274633"/>
            <a:ext cx="1108844" cy="1538333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53"/>
          <p:cNvSpPr/>
          <p:nvPr/>
        </p:nvSpPr>
        <p:spPr>
          <a:xfrm rot="10800000" flipH="1">
            <a:off x="1626516" y="879342"/>
            <a:ext cx="6832674" cy="2704468"/>
          </a:xfrm>
          <a:custGeom>
            <a:avLst/>
            <a:gdLst/>
            <a:ahLst/>
            <a:cxnLst/>
            <a:rect l="l" t="t" r="r" b="b"/>
            <a:pathLst>
              <a:path w="89539" h="23777" extrusionOk="0">
                <a:moveTo>
                  <a:pt x="43051" y="186"/>
                </a:moveTo>
                <a:cubicBezTo>
                  <a:pt x="28391" y="186"/>
                  <a:pt x="-4471" y="-2318"/>
                  <a:pt x="541" y="11459"/>
                </a:cubicBezTo>
                <a:cubicBezTo>
                  <a:pt x="2312" y="16329"/>
                  <a:pt x="9346" y="17350"/>
                  <a:pt x="14398" y="18505"/>
                </a:cubicBezTo>
                <a:cubicBezTo>
                  <a:pt x="23683" y="20627"/>
                  <a:pt x="33082" y="22525"/>
                  <a:pt x="42582" y="23203"/>
                </a:cubicBezTo>
                <a:cubicBezTo>
                  <a:pt x="54238" y="24034"/>
                  <a:pt x="66340" y="24300"/>
                  <a:pt x="77576" y="21089"/>
                </a:cubicBezTo>
                <a:cubicBezTo>
                  <a:pt x="81583" y="19944"/>
                  <a:pt x="86618" y="18875"/>
                  <a:pt x="88615" y="15217"/>
                </a:cubicBezTo>
                <a:cubicBezTo>
                  <a:pt x="95273" y="3021"/>
                  <a:pt x="62583" y="3239"/>
                  <a:pt x="48688" y="3239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438" name="Google Shape;438;p53"/>
          <p:cNvPicPr preferRelativeResize="0"/>
          <p:nvPr/>
        </p:nvPicPr>
        <p:blipFill>
          <a:blip r:embed="rId4">
            <a:alphaModFix amt="95000"/>
          </a:blip>
          <a:stretch>
            <a:fillRect/>
          </a:stretch>
        </p:blipFill>
        <p:spPr>
          <a:xfrm flipH="1">
            <a:off x="8135395" y="4"/>
            <a:ext cx="4318041" cy="4247199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53">
            <a:hlinkClick r:id="" action="ppaction://hlinkshowjump?jump=nextslide"/>
          </p:cNvPr>
          <p:cNvSpPr/>
          <p:nvPr/>
        </p:nvSpPr>
        <p:spPr>
          <a:xfrm>
            <a:off x="10806085" y="6213723"/>
            <a:ext cx="374303" cy="1872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53">
            <a:hlinkClick r:id="" action="ppaction://hlinkshowjump?jump=previousslide"/>
          </p:cNvPr>
          <p:cNvSpPr/>
          <p:nvPr/>
        </p:nvSpPr>
        <p:spPr>
          <a:xfrm flipH="1">
            <a:off x="1008437" y="6213723"/>
            <a:ext cx="374303" cy="1872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3038747" y="4106223"/>
            <a:ext cx="7018065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XIII,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521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3016136" y="1559387"/>
            <a:ext cx="7110148" cy="3860800"/>
          </a:xfrm>
          <a:prstGeom prst="clou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hãy trình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những hiểu biết của em về quân Mông Cổ?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472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atta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603" y="0"/>
            <a:ext cx="9141619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 descr="chandungThanhcattuh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534" y="3860800"/>
            <a:ext cx="3002768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4366076" y="4005263"/>
            <a:ext cx="3167825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400" b="1" dirty="0" err="1">
                <a:cs typeface="Times New Roman" panose="02020603050405020304" pitchFamily="18" charset="0"/>
              </a:rPr>
              <a:t>Chân</a:t>
            </a:r>
            <a:r>
              <a:rPr lang="en-US" altLang="en-US" sz="2400" b="1" dirty="0">
                <a:cs typeface="Times New Roman" panose="02020603050405020304" pitchFamily="18" charset="0"/>
              </a:rPr>
              <a:t> dung </a:t>
            </a:r>
          </a:p>
          <a:p>
            <a:pPr algn="just" eaLnBrk="1" hangingPunct="1"/>
            <a:r>
              <a:rPr lang="en-US" altLang="en-US" sz="2400" b="1" dirty="0" err="1">
                <a:solidFill>
                  <a:srgbClr val="CC0000"/>
                </a:solidFill>
                <a:cs typeface="Times New Roman" panose="02020603050405020304" pitchFamily="18" charset="0"/>
              </a:rPr>
              <a:t>Thành</a:t>
            </a:r>
            <a:r>
              <a:rPr lang="en-US" altLang="en-US" sz="2400" b="1" dirty="0">
                <a:solidFill>
                  <a:srgbClr val="CC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0000"/>
                </a:solidFill>
                <a:cs typeface="Times New Roman" panose="02020603050405020304" pitchFamily="18" charset="0"/>
              </a:rPr>
              <a:t>Cát</a:t>
            </a:r>
            <a:r>
              <a:rPr lang="en-US" altLang="en-US" sz="2400" b="1" dirty="0">
                <a:solidFill>
                  <a:srgbClr val="CC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0000"/>
                </a:solidFill>
                <a:cs typeface="Times New Roman" panose="02020603050405020304" pitchFamily="18" charset="0"/>
              </a:rPr>
              <a:t>Tư</a:t>
            </a:r>
            <a:r>
              <a:rPr lang="en-US" altLang="en-US" sz="2400" b="1" dirty="0">
                <a:solidFill>
                  <a:srgbClr val="CC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0000"/>
                </a:solidFill>
                <a:cs typeface="Times New Roman" panose="02020603050405020304" pitchFamily="18" charset="0"/>
              </a:rPr>
              <a:t>Hãn</a:t>
            </a:r>
            <a:r>
              <a:rPr lang="en-US" altLang="en-US" sz="2400" b="1" dirty="0">
                <a:solidFill>
                  <a:srgbClr val="CC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CC0000"/>
                </a:solidFill>
                <a:cs typeface="Times New Roman" panose="02020603050405020304" pitchFamily="18" charset="0"/>
              </a:rPr>
              <a:t>Thiết</a:t>
            </a:r>
            <a:r>
              <a:rPr lang="en-US" altLang="en-US" sz="2400" b="1" dirty="0" smtClean="0">
                <a:solidFill>
                  <a:srgbClr val="CC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0000"/>
                </a:solidFill>
                <a:cs typeface="Times New Roman" panose="02020603050405020304" pitchFamily="18" charset="0"/>
              </a:rPr>
              <a:t>Mộc</a:t>
            </a:r>
            <a:r>
              <a:rPr lang="en-US" altLang="en-US" sz="2400" b="1" dirty="0">
                <a:solidFill>
                  <a:srgbClr val="CC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0000"/>
                </a:solidFill>
                <a:cs typeface="Times New Roman" panose="02020603050405020304" pitchFamily="18" charset="0"/>
              </a:rPr>
              <a:t>Chân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CC0000"/>
                </a:solidFill>
                <a:cs typeface="Times New Roman" panose="02020603050405020304" pitchFamily="18" charset="0"/>
              </a:rPr>
              <a:t> </a:t>
            </a:r>
            <a:r>
              <a:rPr lang="vi-VN" altLang="en-US" sz="2400" b="1" dirty="0" smtClean="0">
                <a:cs typeface="Times New Roman" panose="02020603050405020304" pitchFamily="18" charset="0"/>
              </a:rPr>
              <a:t>là</a:t>
            </a:r>
            <a:r>
              <a:rPr lang="en-US" altLang="en-US" sz="2400" b="1" dirty="0" smtClean="0">
                <a:cs typeface="Times New Roman" panose="02020603050405020304" pitchFamily="18" charset="0"/>
              </a:rPr>
              <a:t> </a:t>
            </a:r>
            <a:r>
              <a:rPr lang="vi-VN" altLang="en-US" sz="2400" b="1" dirty="0" smtClean="0">
                <a:cs typeface="Times New Roman" panose="02020603050405020304" pitchFamily="18" charset="0"/>
              </a:rPr>
              <a:t>người </a:t>
            </a:r>
            <a:r>
              <a:rPr lang="vi-VN" altLang="en-US" sz="2400" b="1" dirty="0">
                <a:cs typeface="Times New Roman" panose="02020603050405020304" pitchFamily="18" charset="0"/>
              </a:rPr>
              <a:t>sáng lập ra </a:t>
            </a:r>
            <a:r>
              <a:rPr lang="en-US" altLang="en-US" sz="2400" b="1" dirty="0" smtClean="0">
                <a:cs typeface="Times New Roman" panose="02020603050405020304" pitchFamily="18" charset="0"/>
              </a:rPr>
              <a:t>q</a:t>
            </a:r>
            <a:r>
              <a:rPr lang="vi-VN" altLang="en-US" sz="2400" b="1" dirty="0">
                <a:cs typeface="Times New Roman" panose="02020603050405020304" pitchFamily="18" charset="0"/>
              </a:rPr>
              <a:t>uốc gia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phong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ki</a:t>
            </a:r>
            <a:r>
              <a:rPr lang="vi-VN" altLang="en-US" sz="2400" b="1" dirty="0">
                <a:cs typeface="Times New Roman" panose="02020603050405020304" pitchFamily="18" charset="0"/>
              </a:rPr>
              <a:t>ến </a:t>
            </a:r>
            <a:r>
              <a:rPr lang="vi-VN" altLang="en-US" sz="2400" b="1" dirty="0" smtClean="0">
                <a:cs typeface="Times New Roman" panose="02020603050405020304" pitchFamily="18" charset="0"/>
              </a:rPr>
              <a:t>Mông </a:t>
            </a:r>
            <a:r>
              <a:rPr lang="vi-VN" altLang="en-US" sz="2400" b="1" dirty="0">
                <a:cs typeface="Times New Roman" panose="02020603050405020304" pitchFamily="18" charset="0"/>
              </a:rPr>
              <a:t>Cổ và </a:t>
            </a:r>
            <a:r>
              <a:rPr lang="vi-VN" altLang="en-US" sz="2400" b="1" dirty="0" smtClean="0">
                <a:cs typeface="Times New Roman" panose="02020603050405020304" pitchFamily="18" charset="0"/>
              </a:rPr>
              <a:t>đế </a:t>
            </a:r>
            <a:r>
              <a:rPr lang="vi-VN" altLang="en-US" sz="2400" b="1" dirty="0">
                <a:cs typeface="Times New Roman" panose="02020603050405020304" pitchFamily="18" charset="0"/>
              </a:rPr>
              <a:t>quốc Mông Cổ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</a:p>
          <a:p>
            <a:pPr algn="just" eaLnBrk="1" hangingPunct="1"/>
            <a:endParaRPr lang="en-US" altLang="en-US" sz="2400" b="1" dirty="0">
              <a:cs typeface="Times New Roman" panose="02020603050405020304" pitchFamily="18" charset="0"/>
            </a:endParaRPr>
          </a:p>
        </p:txBody>
      </p:sp>
      <p:pic>
        <p:nvPicPr>
          <p:cNvPr id="16391" name="Picture 7" descr="tct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813" y="3860800"/>
            <a:ext cx="2648847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3344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266" name="Group 2"/>
          <p:cNvGrpSpPr>
            <a:grpSpLocks/>
          </p:cNvGrpSpPr>
          <p:nvPr/>
        </p:nvGrpSpPr>
        <p:grpSpPr bwMode="auto">
          <a:xfrm>
            <a:off x="0" y="-228600"/>
            <a:ext cx="12188825" cy="7315200"/>
            <a:chOff x="0" y="-206"/>
            <a:chExt cx="5958" cy="4622"/>
          </a:xfrm>
        </p:grpSpPr>
        <p:grpSp>
          <p:nvGrpSpPr>
            <p:cNvPr id="139270" name="Group 3"/>
            <p:cNvGrpSpPr>
              <a:grpSpLocks/>
            </p:cNvGrpSpPr>
            <p:nvPr/>
          </p:nvGrpSpPr>
          <p:grpSpPr bwMode="auto">
            <a:xfrm>
              <a:off x="0" y="-206"/>
              <a:ext cx="5958" cy="4622"/>
              <a:chOff x="0" y="192"/>
              <a:chExt cx="5760" cy="3936"/>
            </a:xfrm>
          </p:grpSpPr>
          <p:grpSp>
            <p:nvGrpSpPr>
              <p:cNvPr id="139277" name="Group 4"/>
              <p:cNvGrpSpPr>
                <a:grpSpLocks/>
              </p:cNvGrpSpPr>
              <p:nvPr/>
            </p:nvGrpSpPr>
            <p:grpSpPr bwMode="auto">
              <a:xfrm>
                <a:off x="0" y="336"/>
                <a:ext cx="5760" cy="3700"/>
                <a:chOff x="0" y="336"/>
                <a:chExt cx="5760" cy="3700"/>
              </a:xfrm>
            </p:grpSpPr>
            <p:pic>
              <p:nvPicPr>
                <p:cNvPr id="139280" name="Picture 5" descr="n3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3984"/>
                  <a:ext cx="5760" cy="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39281" name="Picture 6" descr="n3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336"/>
                  <a:ext cx="5760" cy="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39278" name="Picture 7" descr="n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-1848" y="2136"/>
                <a:ext cx="3936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9279" name="Picture 8" descr="n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 flipH="1">
                <a:off x="3671" y="2135"/>
                <a:ext cx="3936" cy="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39271" name="Group 9"/>
            <p:cNvGrpSpPr>
              <a:grpSpLocks/>
            </p:cNvGrpSpPr>
            <p:nvPr/>
          </p:nvGrpSpPr>
          <p:grpSpPr bwMode="auto">
            <a:xfrm>
              <a:off x="91" y="-135"/>
              <a:ext cx="5777" cy="4459"/>
              <a:chOff x="0" y="192"/>
              <a:chExt cx="5760" cy="3936"/>
            </a:xfrm>
          </p:grpSpPr>
          <p:grpSp>
            <p:nvGrpSpPr>
              <p:cNvPr id="139272" name="Group 10"/>
              <p:cNvGrpSpPr>
                <a:grpSpLocks/>
              </p:cNvGrpSpPr>
              <p:nvPr/>
            </p:nvGrpSpPr>
            <p:grpSpPr bwMode="auto">
              <a:xfrm>
                <a:off x="0" y="336"/>
                <a:ext cx="5760" cy="3700"/>
                <a:chOff x="0" y="336"/>
                <a:chExt cx="5760" cy="3700"/>
              </a:xfrm>
            </p:grpSpPr>
            <p:pic>
              <p:nvPicPr>
                <p:cNvPr id="139275" name="Picture 11" descr="n3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3984"/>
                  <a:ext cx="5760" cy="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39276" name="Picture 12" descr="n3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336"/>
                  <a:ext cx="5760" cy="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39273" name="Picture 13" descr="n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-1848" y="2136"/>
                <a:ext cx="3936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9274" name="Picture 14" descr="n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 flipH="1">
                <a:off x="3671" y="2135"/>
                <a:ext cx="3936" cy="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3926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16" y="212728"/>
            <a:ext cx="5199296" cy="457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6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144" y="112717"/>
            <a:ext cx="6022994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69" name="Rectangle 4"/>
          <p:cNvSpPr>
            <a:spLocks noChangeArrowheads="1"/>
          </p:cNvSpPr>
          <p:nvPr/>
        </p:nvSpPr>
        <p:spPr bwMode="auto">
          <a:xfrm>
            <a:off x="553894" y="4867278"/>
            <a:ext cx="11151242" cy="954107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“-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bắn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1810636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290" name="Group 2"/>
          <p:cNvGrpSpPr>
            <a:grpSpLocks/>
          </p:cNvGrpSpPr>
          <p:nvPr/>
        </p:nvGrpSpPr>
        <p:grpSpPr bwMode="auto">
          <a:xfrm>
            <a:off x="0" y="-228600"/>
            <a:ext cx="12188825" cy="7315200"/>
            <a:chOff x="0" y="-206"/>
            <a:chExt cx="5958" cy="4622"/>
          </a:xfrm>
        </p:grpSpPr>
        <p:grpSp>
          <p:nvGrpSpPr>
            <p:cNvPr id="140294" name="Group 3"/>
            <p:cNvGrpSpPr>
              <a:grpSpLocks/>
            </p:cNvGrpSpPr>
            <p:nvPr/>
          </p:nvGrpSpPr>
          <p:grpSpPr bwMode="auto">
            <a:xfrm>
              <a:off x="0" y="-206"/>
              <a:ext cx="5958" cy="4622"/>
              <a:chOff x="0" y="192"/>
              <a:chExt cx="5760" cy="3936"/>
            </a:xfrm>
          </p:grpSpPr>
          <p:grpSp>
            <p:nvGrpSpPr>
              <p:cNvPr id="140301" name="Group 4"/>
              <p:cNvGrpSpPr>
                <a:grpSpLocks/>
              </p:cNvGrpSpPr>
              <p:nvPr/>
            </p:nvGrpSpPr>
            <p:grpSpPr bwMode="auto">
              <a:xfrm>
                <a:off x="0" y="336"/>
                <a:ext cx="5760" cy="3700"/>
                <a:chOff x="0" y="336"/>
                <a:chExt cx="5760" cy="3700"/>
              </a:xfrm>
            </p:grpSpPr>
            <p:pic>
              <p:nvPicPr>
                <p:cNvPr id="140304" name="Picture 5" descr="n3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3984"/>
                  <a:ext cx="5760" cy="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0305" name="Picture 6" descr="n3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336"/>
                  <a:ext cx="5760" cy="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40302" name="Picture 7" descr="n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-1848" y="2136"/>
                <a:ext cx="3936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0303" name="Picture 8" descr="n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 flipH="1">
                <a:off x="3671" y="2135"/>
                <a:ext cx="3936" cy="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40295" name="Group 9"/>
            <p:cNvGrpSpPr>
              <a:grpSpLocks/>
            </p:cNvGrpSpPr>
            <p:nvPr/>
          </p:nvGrpSpPr>
          <p:grpSpPr bwMode="auto">
            <a:xfrm>
              <a:off x="91" y="-135"/>
              <a:ext cx="5777" cy="4459"/>
              <a:chOff x="0" y="192"/>
              <a:chExt cx="5760" cy="3936"/>
            </a:xfrm>
          </p:grpSpPr>
          <p:grpSp>
            <p:nvGrpSpPr>
              <p:cNvPr id="140296" name="Group 10"/>
              <p:cNvGrpSpPr>
                <a:grpSpLocks/>
              </p:cNvGrpSpPr>
              <p:nvPr/>
            </p:nvGrpSpPr>
            <p:grpSpPr bwMode="auto">
              <a:xfrm>
                <a:off x="0" y="336"/>
                <a:ext cx="5760" cy="3700"/>
                <a:chOff x="0" y="336"/>
                <a:chExt cx="5760" cy="3700"/>
              </a:xfrm>
            </p:grpSpPr>
            <p:pic>
              <p:nvPicPr>
                <p:cNvPr id="140299" name="Picture 11" descr="n3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3984"/>
                  <a:ext cx="5760" cy="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0300" name="Picture 12" descr="n3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336"/>
                  <a:ext cx="5760" cy="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40297" name="Picture 13" descr="n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-1848" y="2136"/>
                <a:ext cx="3936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0298" name="Picture 14" descr="n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 flipH="1">
                <a:off x="3671" y="2135"/>
                <a:ext cx="3936" cy="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4029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88" y="185741"/>
            <a:ext cx="5308804" cy="438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29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112" y="284167"/>
            <a:ext cx="5815085" cy="428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3" name="Rectangle 3"/>
          <p:cNvSpPr>
            <a:spLocks noChangeArrowheads="1"/>
          </p:cNvSpPr>
          <p:nvPr/>
        </p:nvSpPr>
        <p:spPr bwMode="auto">
          <a:xfrm>
            <a:off x="566593" y="4724403"/>
            <a:ext cx="11109606" cy="138499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28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28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</a:t>
            </a:r>
            <a:r>
              <a:rPr lang="en-US" altLang="en-US" sz="28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altLang="en-US" sz="2800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bọc</a:t>
            </a:r>
            <a:r>
              <a:rPr lang="en-US" altLang="en-US" sz="28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altLang="en-US" sz="28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28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28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</a:t>
            </a:r>
            <a:r>
              <a:rPr lang="en-US" altLang="en-US" sz="28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altLang="en-US" sz="28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28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dặm</a:t>
            </a:r>
            <a:r>
              <a:rPr lang="en-US" altLang="en-US" sz="28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địch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địch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</a:t>
            </a:r>
            <a:r>
              <a:rPr lang="en-US" altLang="en-US" sz="28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28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sz="28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00094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314" name="Group 2"/>
          <p:cNvGrpSpPr>
            <a:grpSpLocks/>
          </p:cNvGrpSpPr>
          <p:nvPr/>
        </p:nvGrpSpPr>
        <p:grpSpPr bwMode="auto">
          <a:xfrm>
            <a:off x="0" y="-228600"/>
            <a:ext cx="12188825" cy="7315200"/>
            <a:chOff x="0" y="-206"/>
            <a:chExt cx="5958" cy="4622"/>
          </a:xfrm>
        </p:grpSpPr>
        <p:grpSp>
          <p:nvGrpSpPr>
            <p:cNvPr id="141318" name="Group 3"/>
            <p:cNvGrpSpPr>
              <a:grpSpLocks/>
            </p:cNvGrpSpPr>
            <p:nvPr/>
          </p:nvGrpSpPr>
          <p:grpSpPr bwMode="auto">
            <a:xfrm>
              <a:off x="0" y="-206"/>
              <a:ext cx="5958" cy="4622"/>
              <a:chOff x="0" y="192"/>
              <a:chExt cx="5760" cy="3936"/>
            </a:xfrm>
          </p:grpSpPr>
          <p:grpSp>
            <p:nvGrpSpPr>
              <p:cNvPr id="141325" name="Group 4"/>
              <p:cNvGrpSpPr>
                <a:grpSpLocks/>
              </p:cNvGrpSpPr>
              <p:nvPr/>
            </p:nvGrpSpPr>
            <p:grpSpPr bwMode="auto">
              <a:xfrm>
                <a:off x="0" y="336"/>
                <a:ext cx="5760" cy="3700"/>
                <a:chOff x="0" y="336"/>
                <a:chExt cx="5760" cy="3700"/>
              </a:xfrm>
            </p:grpSpPr>
            <p:pic>
              <p:nvPicPr>
                <p:cNvPr id="141328" name="Picture 5" descr="n3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3984"/>
                  <a:ext cx="5760" cy="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1329" name="Picture 6" descr="n3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336"/>
                  <a:ext cx="5760" cy="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41326" name="Picture 7" descr="n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-1848" y="2136"/>
                <a:ext cx="3936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1327" name="Picture 8" descr="n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 flipH="1">
                <a:off x="3671" y="2135"/>
                <a:ext cx="3936" cy="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41319" name="Group 9"/>
            <p:cNvGrpSpPr>
              <a:grpSpLocks/>
            </p:cNvGrpSpPr>
            <p:nvPr/>
          </p:nvGrpSpPr>
          <p:grpSpPr bwMode="auto">
            <a:xfrm>
              <a:off x="91" y="-135"/>
              <a:ext cx="5777" cy="4459"/>
              <a:chOff x="0" y="192"/>
              <a:chExt cx="5760" cy="3936"/>
            </a:xfrm>
          </p:grpSpPr>
          <p:grpSp>
            <p:nvGrpSpPr>
              <p:cNvPr id="141320" name="Group 10"/>
              <p:cNvGrpSpPr>
                <a:grpSpLocks/>
              </p:cNvGrpSpPr>
              <p:nvPr/>
            </p:nvGrpSpPr>
            <p:grpSpPr bwMode="auto">
              <a:xfrm>
                <a:off x="0" y="336"/>
                <a:ext cx="5760" cy="3700"/>
                <a:chOff x="0" y="336"/>
                <a:chExt cx="5760" cy="3700"/>
              </a:xfrm>
            </p:grpSpPr>
            <p:pic>
              <p:nvPicPr>
                <p:cNvPr id="141323" name="Picture 11" descr="n3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3984"/>
                  <a:ext cx="5760" cy="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1324" name="Picture 12" descr="n3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336"/>
                  <a:ext cx="5760" cy="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41321" name="Picture 13" descr="n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-1848" y="2136"/>
                <a:ext cx="3936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1322" name="Picture 14" descr="n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 flipH="1">
                <a:off x="3671" y="2135"/>
                <a:ext cx="3936" cy="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4131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84" y="185742"/>
            <a:ext cx="5561151" cy="477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6" name="Rectangle 2"/>
          <p:cNvSpPr>
            <a:spLocks noChangeArrowheads="1"/>
          </p:cNvSpPr>
          <p:nvPr/>
        </p:nvSpPr>
        <p:spPr bwMode="auto">
          <a:xfrm>
            <a:off x="622141" y="5126041"/>
            <a:ext cx="10941375" cy="1200329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 quân lúc </a:t>
            </a:r>
            <a:r>
              <a:rPr lang="en-US" altLang="en-US" sz="2400" u="sng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 lúc hiện</a:t>
            </a:r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đến thì như </a:t>
            </a:r>
            <a:r>
              <a:rPr lang="en-US" altLang="en-US" sz="2400" u="sng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 rơi xuống</a:t>
            </a:r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đi thì nhanh như </a:t>
            </a:r>
            <a:r>
              <a:rPr lang="en-US" altLang="en-US" sz="2400" u="sng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chớp giật</a:t>
            </a:r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Họ mà thắng thì đuổi theo địch </a:t>
            </a:r>
            <a:r>
              <a:rPr lang="en-US" altLang="en-US" sz="2400" u="sng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chém giết không để trốn thoát</a:t>
            </a:r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họ mà thua thì chạy rất nhanh, đuổi theo không kịp”.</a:t>
            </a:r>
          </a:p>
        </p:txBody>
      </p:sp>
      <p:pic>
        <p:nvPicPr>
          <p:cNvPr id="141317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322" y="284163"/>
            <a:ext cx="5637332" cy="479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174998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banhtruongdecheMongc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60" y="0"/>
            <a:ext cx="1176666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904504" y="0"/>
            <a:ext cx="8760718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1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bành trướng của đế quốc Mông Cổ ở TK XIII</a:t>
            </a:r>
          </a:p>
        </p:txBody>
      </p:sp>
      <p:sp>
        <p:nvSpPr>
          <p:cNvPr id="18452" name="Text Box 20"/>
          <p:cNvSpPr txBox="1">
            <a:spLocks noChangeArrowheads="1"/>
          </p:cNvSpPr>
          <p:nvPr/>
        </p:nvSpPr>
        <p:spPr bwMode="auto">
          <a:xfrm>
            <a:off x="5446881" y="765176"/>
            <a:ext cx="243776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1500">
              <a:latin typeface=".VnTime" pitchFamily="34" charset="0"/>
              <a:cs typeface="Arial" panose="020B0604020202020204" pitchFamily="34" charset="0"/>
            </a:endParaRPr>
          </a:p>
        </p:txBody>
      </p:sp>
      <p:sp>
        <p:nvSpPr>
          <p:cNvPr id="18453" name="Text Box 21"/>
          <p:cNvSpPr txBox="1">
            <a:spLocks noChangeArrowheads="1"/>
          </p:cNvSpPr>
          <p:nvPr/>
        </p:nvSpPr>
        <p:spPr bwMode="auto">
          <a:xfrm>
            <a:off x="7894169" y="2565400"/>
            <a:ext cx="1523603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050">
                <a:latin typeface=".VnTime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8455" name="Text Box 23"/>
          <p:cNvSpPr txBox="1">
            <a:spLocks noChangeArrowheads="1"/>
          </p:cNvSpPr>
          <p:nvPr/>
        </p:nvSpPr>
        <p:spPr bwMode="auto">
          <a:xfrm>
            <a:off x="8713105" y="4365625"/>
            <a:ext cx="213304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1050" b="1">
              <a:latin typeface=".VnTime" pitchFamily="34" charset="0"/>
              <a:cs typeface="Arial" panose="020B0604020202020204" pitchFamily="34" charset="0"/>
            </a:endParaRPr>
          </a:p>
        </p:txBody>
      </p:sp>
      <p:sp>
        <p:nvSpPr>
          <p:cNvPr id="18468" name="Text Box 36"/>
          <p:cNvSpPr txBox="1">
            <a:spLocks noChangeArrowheads="1"/>
          </p:cNvSpPr>
          <p:nvPr/>
        </p:nvSpPr>
        <p:spPr bwMode="auto">
          <a:xfrm>
            <a:off x="5807153" y="1844675"/>
            <a:ext cx="86496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900" b="1">
              <a:cs typeface="Arial" panose="020B0604020202020204" pitchFamily="34" charset="0"/>
            </a:endParaRPr>
          </a:p>
        </p:txBody>
      </p:sp>
      <p:sp>
        <p:nvSpPr>
          <p:cNvPr id="18469" name="Text Box 37"/>
          <p:cNvSpPr txBox="1">
            <a:spLocks noChangeArrowheads="1"/>
          </p:cNvSpPr>
          <p:nvPr/>
        </p:nvSpPr>
        <p:spPr bwMode="auto">
          <a:xfrm>
            <a:off x="2350476" y="1628780"/>
            <a:ext cx="11522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200">
              <a:cs typeface="Arial" panose="020B0604020202020204" pitchFamily="34" charset="0"/>
            </a:endParaRPr>
          </a:p>
        </p:txBody>
      </p:sp>
      <p:sp>
        <p:nvSpPr>
          <p:cNvPr id="18470" name="Text Box 38"/>
          <p:cNvSpPr txBox="1">
            <a:spLocks noChangeArrowheads="1"/>
          </p:cNvSpPr>
          <p:nvPr/>
        </p:nvSpPr>
        <p:spPr bwMode="auto">
          <a:xfrm>
            <a:off x="2134635" y="549275"/>
            <a:ext cx="1368069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350">
              <a:cs typeface="Arial" panose="020B0604020202020204" pitchFamily="34" charset="0"/>
            </a:endParaRPr>
          </a:p>
        </p:txBody>
      </p:sp>
      <p:sp>
        <p:nvSpPr>
          <p:cNvPr id="18471" name="Text Box 39"/>
          <p:cNvSpPr txBox="1">
            <a:spLocks noChangeArrowheads="1"/>
          </p:cNvSpPr>
          <p:nvPr/>
        </p:nvSpPr>
        <p:spPr bwMode="auto">
          <a:xfrm>
            <a:off x="1847369" y="2044700"/>
            <a:ext cx="1583913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050">
              <a:cs typeface="Arial" panose="020B0604020202020204" pitchFamily="34" charset="0"/>
            </a:endParaRPr>
          </a:p>
        </p:txBody>
      </p:sp>
      <p:sp>
        <p:nvSpPr>
          <p:cNvPr id="18472" name="Text Box 40"/>
          <p:cNvSpPr txBox="1">
            <a:spLocks noChangeArrowheads="1"/>
          </p:cNvSpPr>
          <p:nvPr/>
        </p:nvSpPr>
        <p:spPr bwMode="auto">
          <a:xfrm>
            <a:off x="5446886" y="2708275"/>
            <a:ext cx="100780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350">
              <a:cs typeface="Arial" panose="020B0604020202020204" pitchFamily="34" charset="0"/>
            </a:endParaRPr>
          </a:p>
        </p:txBody>
      </p:sp>
      <p:sp>
        <p:nvSpPr>
          <p:cNvPr id="18473" name="Text Box 41"/>
          <p:cNvSpPr txBox="1">
            <a:spLocks noChangeArrowheads="1"/>
          </p:cNvSpPr>
          <p:nvPr/>
        </p:nvSpPr>
        <p:spPr bwMode="auto">
          <a:xfrm>
            <a:off x="8111601" y="3141663"/>
            <a:ext cx="50310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350">
                <a:cs typeface="Arial" panose="020B0604020202020204" pitchFamily="34" charset="0"/>
              </a:rPr>
              <a:t> </a:t>
            </a:r>
          </a:p>
        </p:txBody>
      </p:sp>
      <p:sp>
        <p:nvSpPr>
          <p:cNvPr id="142349" name="Text Box 42"/>
          <p:cNvSpPr txBox="1">
            <a:spLocks noChangeArrowheads="1"/>
          </p:cNvSpPr>
          <p:nvPr/>
        </p:nvSpPr>
        <p:spPr bwMode="auto">
          <a:xfrm>
            <a:off x="5878572" y="4221163"/>
            <a:ext cx="1079219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350">
              <a:cs typeface="Arial" panose="020B0604020202020204" pitchFamily="34" charset="0"/>
            </a:endParaRPr>
          </a:p>
        </p:txBody>
      </p:sp>
      <p:sp>
        <p:nvSpPr>
          <p:cNvPr id="18475" name="Text Box 43"/>
          <p:cNvSpPr txBox="1">
            <a:spLocks noChangeArrowheads="1"/>
          </p:cNvSpPr>
          <p:nvPr/>
        </p:nvSpPr>
        <p:spPr bwMode="auto">
          <a:xfrm>
            <a:off x="9551088" y="4941888"/>
            <a:ext cx="1295063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350">
              <a:cs typeface="Arial" panose="020B0604020202020204" pitchFamily="34" charset="0"/>
            </a:endParaRPr>
          </a:p>
        </p:txBody>
      </p:sp>
      <p:sp>
        <p:nvSpPr>
          <p:cNvPr id="142351" name="Rectangle 18"/>
          <p:cNvSpPr>
            <a:spLocks noChangeArrowheads="1"/>
          </p:cNvSpPr>
          <p:nvPr/>
        </p:nvSpPr>
        <p:spPr bwMode="auto">
          <a:xfrm>
            <a:off x="269805" y="5638801"/>
            <a:ext cx="11649216" cy="101566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Á,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“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tràn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ta,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xéo</a:t>
            </a:r>
            <a:r>
              <a:rPr lang="en-US" alt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en-US" alt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(1210- 1290).</a:t>
            </a:r>
          </a:p>
        </p:txBody>
      </p:sp>
      <p:sp>
        <p:nvSpPr>
          <p:cNvPr id="142352" name="Rectangle 1"/>
          <p:cNvSpPr>
            <a:spLocks noChangeArrowheads="1"/>
          </p:cNvSpPr>
          <p:nvPr/>
        </p:nvSpPr>
        <p:spPr bwMode="auto">
          <a:xfrm>
            <a:off x="8111599" y="1585914"/>
            <a:ext cx="1261884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Mông Cổ </a:t>
            </a:r>
            <a:endParaRPr lang="vi-VN" altLang="vi-VN" sz="21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3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8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8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8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8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8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8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8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8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8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/>
      <p:bldP spid="18452" grpId="0"/>
      <p:bldP spid="18453" grpId="0"/>
      <p:bldP spid="18455" grpId="0"/>
      <p:bldP spid="18468" grpId="0"/>
      <p:bldP spid="18469" grpId="0"/>
      <p:bldP spid="18470" grpId="0"/>
      <p:bldP spid="18471" grpId="0"/>
      <p:bldP spid="18473" grpId="0"/>
      <p:bldP spid="1847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847</Words>
  <Application>Microsoft Office PowerPoint</Application>
  <PresentationFormat>Custom</PresentationFormat>
  <Paragraphs>97</Paragraphs>
  <Slides>23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Chủ đề: Đại Việt dưới thời nhà Trần</vt:lpstr>
      <vt:lpstr>Đầu thế kỉ XIII, có sự kiện gì đáng chú ý?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Asus</cp:lastModifiedBy>
  <cp:revision>1</cp:revision>
  <dcterms:created xsi:type="dcterms:W3CDTF">2021-11-30T01:00:04Z</dcterms:created>
  <dcterms:modified xsi:type="dcterms:W3CDTF">2021-11-30T01:01:30Z</dcterms:modified>
</cp:coreProperties>
</file>