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3" r:id="rId3"/>
    <p:sldId id="256" r:id="rId4"/>
    <p:sldId id="264" r:id="rId5"/>
    <p:sldId id="265" r:id="rId6"/>
    <p:sldId id="272" r:id="rId7"/>
    <p:sldId id="266" r:id="rId8"/>
    <p:sldId id="267" r:id="rId9"/>
    <p:sldId id="273" r:id="rId10"/>
    <p:sldId id="268" r:id="rId11"/>
    <p:sldId id="278" r:id="rId12"/>
    <p:sldId id="276" r:id="rId13"/>
    <p:sldId id="275" r:id="rId14"/>
    <p:sldId id="277" r:id="rId15"/>
    <p:sldId id="279" r:id="rId16"/>
    <p:sldId id="280" r:id="rId17"/>
    <p:sldId id="274" r:id="rId18"/>
    <p:sldId id="282" r:id="rId19"/>
    <p:sldId id="283" r:id="rId20"/>
    <p:sldId id="281" r:id="rId21"/>
    <p:sldId id="269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CC"/>
    <a:srgbClr val="FFC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840" y="-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7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5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8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6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7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2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8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2B67C-CAD8-4B27-B5DE-84C9A30498D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1824A-C509-45A3-9222-9B0675D8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47562" y="3048000"/>
            <a:ext cx="12193962" cy="381000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7694906" y="0"/>
            <a:ext cx="4475022" cy="787078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203147" y="1"/>
            <a:ext cx="7830622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2373" y="76201"/>
            <a:ext cx="5114092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THCS NGỌC HỒI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5177" y="3048000"/>
            <a:ext cx="9344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MÔN: LỊCH SỬ 7</a:t>
            </a:r>
          </a:p>
          <a:p>
            <a:pPr algn="ctr"/>
            <a:endParaRPr lang="en-US" sz="3200" b="1" dirty="0" smtClean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GIÁO VIÊN: NGUYỄN THU HÀ</a:t>
            </a:r>
            <a:endParaRPr lang="en-US" sz="32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2588" y="1447800"/>
            <a:ext cx="10868369" cy="2057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EM ĐẾN VỚI TIẾT HỌC</a:t>
            </a:r>
            <a:endParaRPr lang="en-US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812" y="152400"/>
            <a:ext cx="7391400" cy="1066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Tình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chiến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212" y="1600200"/>
            <a:ext cx="1150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b. </a:t>
            </a:r>
            <a:r>
              <a:rPr lang="en-US" sz="2800" dirty="0" err="1" smtClean="0"/>
              <a:t>Thủ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Thủ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+ TCN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mở</a:t>
            </a:r>
            <a:r>
              <a:rPr lang="en-US" sz="2800" dirty="0" smtClean="0"/>
              <a:t> </a:t>
            </a:r>
            <a:r>
              <a:rPr lang="en-US" sz="2800" dirty="0" err="1" smtClean="0"/>
              <a:t>rộng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+ </a:t>
            </a:r>
            <a:r>
              <a:rPr lang="en-US" sz="2800" dirty="0" err="1" smtClean="0"/>
              <a:t>Thủ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phổ</a:t>
            </a:r>
            <a:r>
              <a:rPr lang="en-US" sz="2800" dirty="0" smtClean="0"/>
              <a:t> </a:t>
            </a:r>
            <a:r>
              <a:rPr lang="en-US" sz="2800" dirty="0" err="1" smtClean="0"/>
              <a:t>biến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nghề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Trình</a:t>
            </a:r>
            <a:r>
              <a:rPr lang="en-US" sz="2800" dirty="0" smtClean="0"/>
              <a:t> 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 smtClean="0"/>
              <a:t>kĩ</a:t>
            </a:r>
            <a:r>
              <a:rPr lang="en-US" sz="2800" dirty="0" smtClean="0"/>
              <a:t> </a:t>
            </a:r>
            <a:r>
              <a:rPr lang="en-US" sz="2800" dirty="0" err="1" smtClean="0"/>
              <a:t>thuật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càng</a:t>
            </a:r>
            <a:r>
              <a:rPr lang="en-US" sz="2800" dirty="0" smtClean="0"/>
              <a:t> </a:t>
            </a:r>
            <a:r>
              <a:rPr lang="en-US" sz="2800" dirty="0" err="1" smtClean="0"/>
              <a:t>nâng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6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152400"/>
            <a:ext cx="892366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1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533400"/>
            <a:ext cx="8991600" cy="579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6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609600"/>
            <a:ext cx="1005337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762000"/>
            <a:ext cx="1036460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6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2" y="609600"/>
            <a:ext cx="45720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1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2" y="76199"/>
            <a:ext cx="6704013" cy="446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0"/>
          <a:stretch/>
        </p:blipFill>
        <p:spPr bwMode="auto">
          <a:xfrm>
            <a:off x="66992" y="0"/>
            <a:ext cx="517765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8212" y="51816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Tháp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Sơn</a:t>
            </a:r>
            <a:r>
              <a:rPr lang="en-US" sz="2400" dirty="0" smtClean="0"/>
              <a:t> (</a:t>
            </a:r>
            <a:r>
              <a:rPr lang="en-US" sz="2400" dirty="0" err="1" smtClean="0"/>
              <a:t>Vĩnh</a:t>
            </a:r>
            <a:r>
              <a:rPr lang="en-US" sz="2400" dirty="0" smtClean="0"/>
              <a:t> </a:t>
            </a:r>
            <a:r>
              <a:rPr lang="en-US" sz="2400" dirty="0" err="1" smtClean="0"/>
              <a:t>Phúc</a:t>
            </a:r>
            <a:r>
              <a:rPr lang="en-US" sz="2400" dirty="0" smtClean="0"/>
              <a:t>), </a:t>
            </a:r>
            <a:r>
              <a:rPr lang="en-US" sz="2400" dirty="0" err="1" smtClean="0"/>
              <a:t>ngôi</a:t>
            </a:r>
            <a:r>
              <a:rPr lang="en-US" sz="2400" dirty="0" smtClean="0"/>
              <a:t> </a:t>
            </a:r>
            <a:r>
              <a:rPr lang="en-US" sz="2400" dirty="0" err="1" smtClean="0"/>
              <a:t>tháp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xây</a:t>
            </a:r>
            <a:r>
              <a:rPr lang="en-US" sz="2400" dirty="0" smtClean="0"/>
              <a:t> </a:t>
            </a:r>
            <a:r>
              <a:rPr lang="en-US" sz="2400" dirty="0" err="1" smtClean="0"/>
              <a:t>dựng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</a:t>
            </a:r>
            <a:r>
              <a:rPr lang="en-US" sz="2400" dirty="0" err="1" smtClean="0"/>
              <a:t>đất</a:t>
            </a:r>
            <a:r>
              <a:rPr lang="en-US" sz="2400" dirty="0" smtClean="0"/>
              <a:t> </a:t>
            </a:r>
            <a:r>
              <a:rPr lang="en-US" sz="2400" dirty="0" err="1" smtClean="0"/>
              <a:t>nung</a:t>
            </a:r>
            <a:r>
              <a:rPr lang="en-US" sz="2400" dirty="0" smtClean="0"/>
              <a:t>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Trần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tồn</a:t>
            </a:r>
            <a:r>
              <a:rPr lang="en-US" sz="2400" dirty="0" smtClean="0"/>
              <a:t> </a:t>
            </a:r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nay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11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012" y="3124200"/>
            <a:ext cx="2031131" cy="339228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198812" y="762000"/>
            <a:ext cx="6477000" cy="2209800"/>
          </a:xfrm>
          <a:prstGeom prst="wedgeRoundRectCallout">
            <a:avLst>
              <a:gd name="adj1" fmla="val -40344"/>
              <a:gd name="adj2" fmla="val 78308"/>
              <a:gd name="adj3" fmla="val 16667"/>
            </a:avLst>
          </a:prstGeom>
          <a:solidFill>
            <a:srgbClr val="FFCCCC"/>
          </a:solidFill>
          <a:ln w="5715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Việc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buôn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bán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thời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Trần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diễn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ra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như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thế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</a:rPr>
              <a:t>nào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0812" y="152400"/>
            <a:ext cx="7391400" cy="1066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Tình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chiến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212" y="1600200"/>
            <a:ext cx="1150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Buôn</a:t>
            </a:r>
            <a:r>
              <a:rPr lang="en-US" sz="2800" dirty="0" smtClean="0"/>
              <a:t>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tấp</a:t>
            </a:r>
            <a:r>
              <a:rPr lang="en-US" sz="2800" dirty="0" smtClean="0"/>
              <a:t> </a:t>
            </a:r>
            <a:r>
              <a:rPr lang="en-US" sz="2800" dirty="0" err="1" smtClean="0"/>
              <a:t>nập</a:t>
            </a:r>
            <a:r>
              <a:rPr lang="en-US" sz="2800" dirty="0" smtClean="0"/>
              <a:t>, </a:t>
            </a:r>
            <a:r>
              <a:rPr lang="en-US" sz="2800" dirty="0" err="1" smtClean="0"/>
              <a:t>chợ</a:t>
            </a:r>
            <a:r>
              <a:rPr lang="en-US" sz="2800" dirty="0" smtClean="0"/>
              <a:t> </a:t>
            </a:r>
            <a:r>
              <a:rPr lang="en-US" sz="2800" dirty="0" err="1" smtClean="0"/>
              <a:t>mọc</a:t>
            </a:r>
            <a:r>
              <a:rPr lang="en-US" sz="2800" dirty="0" smtClean="0"/>
              <a:t> </a:t>
            </a:r>
            <a:r>
              <a:rPr lang="en-US" sz="2800" dirty="0" err="1" smtClean="0"/>
              <a:t>lên</a:t>
            </a:r>
            <a:r>
              <a:rPr lang="en-US" sz="2800" dirty="0" smtClean="0"/>
              <a:t> ở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Thăng</a:t>
            </a:r>
            <a:r>
              <a:rPr lang="en-US" sz="2800" dirty="0" smtClean="0"/>
              <a:t> Long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kinh</a:t>
            </a:r>
            <a:r>
              <a:rPr lang="en-US" sz="2800" dirty="0" smtClean="0"/>
              <a:t> </a:t>
            </a:r>
            <a:r>
              <a:rPr lang="en-US" sz="2800" dirty="0" err="1" smtClean="0"/>
              <a:t>tế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buôn</a:t>
            </a:r>
            <a:r>
              <a:rPr lang="en-US" sz="2800" dirty="0" smtClean="0"/>
              <a:t>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ngoài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đẩy</a:t>
            </a:r>
            <a:r>
              <a:rPr lang="en-US" sz="2800" dirty="0" smtClean="0"/>
              <a:t> </a:t>
            </a:r>
            <a:r>
              <a:rPr lang="en-US" sz="2800" dirty="0" err="1" smtClean="0"/>
              <a:t>mạnh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cảng</a:t>
            </a:r>
            <a:r>
              <a:rPr lang="en-US" sz="2800" dirty="0" smtClean="0"/>
              <a:t> </a:t>
            </a:r>
            <a:r>
              <a:rPr lang="en-US" sz="2800" dirty="0" err="1" smtClean="0"/>
              <a:t>Vân</a:t>
            </a:r>
            <a:r>
              <a:rPr lang="en-US" sz="2800" dirty="0" smtClean="0"/>
              <a:t> </a:t>
            </a:r>
            <a:r>
              <a:rPr lang="en-US" sz="2800" dirty="0" err="1" smtClean="0"/>
              <a:t>Đồn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54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9412" y="4396640"/>
            <a:ext cx="4097487" cy="175935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84212" y="1219200"/>
            <a:ext cx="9829800" cy="2743200"/>
          </a:xfrm>
          <a:prstGeom prst="roundRect">
            <a:avLst/>
          </a:prstGeom>
          <a:solidFill>
            <a:srgbClr val="CCFFCC"/>
          </a:solidFill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Tình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xã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hội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chiến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endParaRPr lang="en-US" sz="4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1588" y="0"/>
            <a:ext cx="12188825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00928" y="1295557"/>
            <a:ext cx="9998848" cy="3137804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9322">
            <a:off x="-630927" y="125509"/>
            <a:ext cx="2832629" cy="9633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17612" y="1447800"/>
            <a:ext cx="982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Tiết</a:t>
            </a:r>
            <a:r>
              <a:rPr lang="en-US" sz="4800" dirty="0" smtClean="0"/>
              <a:t> </a:t>
            </a:r>
            <a:r>
              <a:rPr lang="en-US" sz="4800" smtClean="0"/>
              <a:t>28 </a:t>
            </a:r>
            <a:endParaRPr lang="en-US" sz="4800" smtClean="0"/>
          </a:p>
          <a:p>
            <a:pPr algn="ctr"/>
            <a:r>
              <a:rPr lang="en-US" sz="4800" smtClean="0"/>
              <a:t>III.SỰ </a:t>
            </a:r>
            <a:r>
              <a:rPr lang="en-US" sz="4800" dirty="0" smtClean="0"/>
              <a:t>PHÁT TRIỂN KINH TẾ VÀ VĂN HÓA THỜI TRẦN</a:t>
            </a:r>
          </a:p>
          <a:p>
            <a:r>
              <a:rPr lang="en-US" sz="3200" i="1" dirty="0"/>
              <a:t>A</a:t>
            </a:r>
            <a:r>
              <a:rPr lang="en-US" sz="3200" i="1" dirty="0" smtClean="0"/>
              <a:t>. </a:t>
            </a:r>
            <a:r>
              <a:rPr lang="en-US" sz="3200" i="1" dirty="0" smtClean="0"/>
              <a:t>SỰ PHÁT TRIỂN KINH TẾ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64946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012" y="3124200"/>
            <a:ext cx="2031131" cy="339228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198812" y="762000"/>
            <a:ext cx="6477000" cy="2209800"/>
          </a:xfrm>
          <a:prstGeom prst="wedgeRoundRectCallout">
            <a:avLst>
              <a:gd name="adj1" fmla="val -40344"/>
              <a:gd name="adj2" fmla="val 78308"/>
              <a:gd name="adj3" fmla="val 16667"/>
            </a:avLst>
          </a:prstGeom>
          <a:solidFill>
            <a:srgbClr val="FFCCCC"/>
          </a:solidFill>
          <a:ln w="5715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Xã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hội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thời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Trần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có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tầng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lớp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nào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Nêu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đặc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điểm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của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tầng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lớp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đó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8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6612" y="1524000"/>
            <a:ext cx="3048000" cy="9906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Giai</a:t>
            </a:r>
            <a:r>
              <a:rPr lang="en-US" sz="2800" dirty="0" smtClean="0"/>
              <a:t> </a:t>
            </a:r>
            <a:r>
              <a:rPr lang="en-US" sz="2800" dirty="0" err="1" smtClean="0"/>
              <a:t>cấp</a:t>
            </a:r>
            <a:r>
              <a:rPr lang="en-US" sz="2800" dirty="0" smtClean="0"/>
              <a:t> </a:t>
            </a:r>
            <a:r>
              <a:rPr lang="en-US" sz="2800" dirty="0" err="1" smtClean="0"/>
              <a:t>thống</a:t>
            </a:r>
            <a:r>
              <a:rPr lang="en-US" sz="2800" dirty="0" smtClean="0"/>
              <a:t> </a:t>
            </a:r>
            <a:r>
              <a:rPr lang="en-US" sz="2800" dirty="0" err="1" smtClean="0"/>
              <a:t>trị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836612" y="4114800"/>
            <a:ext cx="3048000" cy="9906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Giai</a:t>
            </a:r>
            <a:r>
              <a:rPr lang="en-US" sz="2800" dirty="0" smtClean="0"/>
              <a:t> </a:t>
            </a:r>
            <a:r>
              <a:rPr lang="en-US" sz="2800" dirty="0" err="1" smtClean="0"/>
              <a:t>cấp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trị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780212" y="228600"/>
            <a:ext cx="3581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Quý</a:t>
            </a:r>
            <a:r>
              <a:rPr lang="en-US" sz="2800" dirty="0" smtClean="0"/>
              <a:t> </a:t>
            </a:r>
            <a:r>
              <a:rPr lang="en-US" sz="2800" dirty="0" err="1" smtClean="0"/>
              <a:t>tộc</a:t>
            </a:r>
            <a:r>
              <a:rPr lang="en-US" sz="2800" dirty="0" smtClean="0"/>
              <a:t>, </a:t>
            </a:r>
            <a:r>
              <a:rPr lang="en-US" sz="2800" dirty="0" err="1" smtClean="0"/>
              <a:t>vương</a:t>
            </a:r>
            <a:r>
              <a:rPr lang="en-US" sz="2800" dirty="0" smtClean="0"/>
              <a:t> </a:t>
            </a:r>
            <a:r>
              <a:rPr lang="en-US" sz="2800" dirty="0" err="1" smtClean="0"/>
              <a:t>hầu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780212" y="1575371"/>
            <a:ext cx="3581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6780212" y="2844229"/>
            <a:ext cx="3581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Nông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6780212" y="5486400"/>
            <a:ext cx="35814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Nông</a:t>
            </a:r>
            <a:r>
              <a:rPr lang="en-US" sz="2800" dirty="0" smtClean="0"/>
              <a:t> </a:t>
            </a:r>
            <a:r>
              <a:rPr lang="en-US" sz="2800" dirty="0" err="1" smtClean="0"/>
              <a:t>nô</a:t>
            </a:r>
            <a:r>
              <a:rPr lang="en-US" sz="2800" dirty="0" smtClean="0"/>
              <a:t>, </a:t>
            </a:r>
            <a:r>
              <a:rPr lang="en-US" sz="2800" dirty="0" err="1" smtClean="0"/>
              <a:t>nô</a:t>
            </a:r>
            <a:r>
              <a:rPr lang="en-US" sz="2800" dirty="0" smtClean="0"/>
              <a:t> </a:t>
            </a:r>
            <a:r>
              <a:rPr lang="en-US" sz="2800" dirty="0" err="1" smtClean="0"/>
              <a:t>tì</a:t>
            </a:r>
            <a:endParaRPr lang="en-US" sz="2800" dirty="0"/>
          </a:p>
        </p:txBody>
      </p:sp>
      <p:cxnSp>
        <p:nvCxnSpPr>
          <p:cNvPr id="5" name="Straight Arrow Connector 4"/>
          <p:cNvCxnSpPr>
            <a:stCxn id="3" idx="3"/>
            <a:endCxn id="12" idx="1"/>
          </p:cNvCxnSpPr>
          <p:nvPr/>
        </p:nvCxnSpPr>
        <p:spPr>
          <a:xfrm flipV="1">
            <a:off x="3884612" y="685800"/>
            <a:ext cx="2895600" cy="1333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  <a:endCxn id="13" idx="1"/>
          </p:cNvCxnSpPr>
          <p:nvPr/>
        </p:nvCxnSpPr>
        <p:spPr>
          <a:xfrm>
            <a:off x="3884612" y="2019300"/>
            <a:ext cx="2895600" cy="13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3"/>
          </p:cNvCxnSpPr>
          <p:nvPr/>
        </p:nvCxnSpPr>
        <p:spPr>
          <a:xfrm flipV="1">
            <a:off x="3884612" y="3301429"/>
            <a:ext cx="2895600" cy="13086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06141" y="4610100"/>
            <a:ext cx="28956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16" idx="1"/>
          </p:cNvCxnSpPr>
          <p:nvPr/>
        </p:nvCxnSpPr>
        <p:spPr>
          <a:xfrm>
            <a:off x="3884612" y="4610100"/>
            <a:ext cx="2895600" cy="1333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12871" y="4191000"/>
            <a:ext cx="3581400" cy="914400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Thợ</a:t>
            </a:r>
            <a:r>
              <a:rPr lang="en-US" sz="2800" dirty="0" smtClean="0"/>
              <a:t> </a:t>
            </a:r>
            <a:r>
              <a:rPr lang="en-US" sz="2800" dirty="0" err="1" smtClean="0"/>
              <a:t>thủ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6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9412" y="4396640"/>
            <a:ext cx="4097487" cy="175935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84212" y="1219200"/>
            <a:ext cx="9829800" cy="2743200"/>
          </a:xfrm>
          <a:prstGeom prst="roundRect">
            <a:avLst/>
          </a:prstGeom>
          <a:solidFill>
            <a:srgbClr val="CCFFCC"/>
          </a:solidFill>
          <a:ln w="762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Tình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chiến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400" b="1" i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endParaRPr lang="en-US" sz="4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012" y="3124200"/>
            <a:ext cx="2031131" cy="339228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198812" y="762000"/>
            <a:ext cx="6477000" cy="2209800"/>
          </a:xfrm>
          <a:prstGeom prst="wedgeRoundRectCallout">
            <a:avLst>
              <a:gd name="adj1" fmla="val -40344"/>
              <a:gd name="adj2" fmla="val 78308"/>
              <a:gd name="adj3" fmla="val 16667"/>
            </a:avLst>
          </a:prstGeom>
          <a:solidFill>
            <a:srgbClr val="FFCCCC"/>
          </a:solidFill>
          <a:ln w="5715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Sau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chiến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nhà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Trần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đã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thi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hành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những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chính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sách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phục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hồi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phát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triển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kinh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tế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nông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nghiệp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như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thế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</a:rPr>
              <a:t>nào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0290" y="990600"/>
            <a:ext cx="3338121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KHAI KHẨN ĐẤT HOANG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55611" y="2438400"/>
            <a:ext cx="3352799" cy="1219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THÀNH LẬP LÀNG XÃ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70291" y="3886200"/>
            <a:ext cx="3338121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CỦNG CỐ ĐÊ ĐIỀU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55612" y="4953000"/>
            <a:ext cx="3352799" cy="1676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CÁC QUÝ TỘC, VƯƠNG HẦU CHIÊU TẬP DÂN NGHÈO KHAI HOANG, LẬP ĐIỀN TRANG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5611" y="152400"/>
            <a:ext cx="1135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hãy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từng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chính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sách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đối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nền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kinh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tế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nông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nghiệp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012" y="3124200"/>
            <a:ext cx="2031131" cy="339228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198812" y="762000"/>
            <a:ext cx="6477000" cy="2209800"/>
          </a:xfrm>
          <a:prstGeom prst="wedgeRoundRectCallout">
            <a:avLst>
              <a:gd name="adj1" fmla="val -40344"/>
              <a:gd name="adj2" fmla="val 78308"/>
              <a:gd name="adj3" fmla="val 16667"/>
            </a:avLst>
          </a:prstGeom>
          <a:solidFill>
            <a:srgbClr val="FFCCCC"/>
          </a:solidFill>
          <a:ln w="5715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Tình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ruộng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đất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thời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Trần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như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thế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nào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565951"/>
              </p:ext>
            </p:extLst>
          </p:nvPr>
        </p:nvGraphicFramePr>
        <p:xfrm>
          <a:off x="303212" y="228600"/>
          <a:ext cx="11582400" cy="624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2200"/>
                <a:gridCol w="2438400"/>
                <a:gridCol w="3124200"/>
                <a:gridCol w="36576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Loại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sở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hữu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Thuộc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sở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hữu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Cách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sử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dụng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Quyền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lợi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và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nghĩa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vụ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Ruộng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đất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công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</a:tr>
              <a:tr h="2362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Ruộng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đất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tư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hữu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1612" y="21437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65412" y="4330005"/>
            <a:ext cx="2423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Vương</a:t>
            </a:r>
            <a:r>
              <a:rPr lang="en-US" sz="2800" dirty="0" smtClean="0"/>
              <a:t> </a:t>
            </a:r>
            <a:r>
              <a:rPr lang="en-US" sz="2800" dirty="0" err="1" smtClean="0"/>
              <a:t>hầu</a:t>
            </a:r>
            <a:r>
              <a:rPr lang="en-US" sz="2800" dirty="0" smtClean="0"/>
              <a:t>, </a:t>
            </a:r>
            <a:r>
              <a:rPr lang="en-US" sz="2800" dirty="0" err="1" smtClean="0"/>
              <a:t>quý</a:t>
            </a:r>
            <a:r>
              <a:rPr lang="en-US" sz="2800" dirty="0" smtClean="0"/>
              <a:t> </a:t>
            </a:r>
            <a:r>
              <a:rPr lang="en-US" sz="2800" dirty="0" err="1" smtClean="0"/>
              <a:t>tộc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(</a:t>
            </a:r>
            <a:r>
              <a:rPr lang="en-US" sz="2800" dirty="0" err="1" smtClean="0"/>
              <a:t>điền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665412" y="58013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103812" y="9906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Chia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cày</a:t>
            </a:r>
            <a:r>
              <a:rPr lang="en-US" sz="2800" dirty="0" smtClean="0"/>
              <a:t> </a:t>
            </a:r>
            <a:r>
              <a:rPr lang="en-US" sz="2800" dirty="0" err="1" smtClean="0"/>
              <a:t>cấy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03812" y="2398693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Ban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quý</a:t>
            </a:r>
            <a:r>
              <a:rPr lang="en-US" sz="2800" dirty="0" smtClean="0"/>
              <a:t> </a:t>
            </a:r>
            <a:r>
              <a:rPr lang="en-US" sz="2800" dirty="0" err="1" smtClean="0"/>
              <a:t>tộc</a:t>
            </a:r>
            <a:r>
              <a:rPr lang="en-US" sz="2800" dirty="0" smtClean="0"/>
              <a:t>, </a:t>
            </a:r>
            <a:r>
              <a:rPr lang="en-US" sz="2800" dirty="0" err="1" smtClean="0"/>
              <a:t>vương</a:t>
            </a:r>
            <a:r>
              <a:rPr lang="en-US" sz="2800" dirty="0" smtClean="0"/>
              <a:t> </a:t>
            </a:r>
            <a:r>
              <a:rPr lang="en-US" sz="2800" dirty="0" err="1" smtClean="0"/>
              <a:t>hầu</a:t>
            </a:r>
            <a:r>
              <a:rPr lang="en-US" sz="2800" dirty="0" smtClean="0"/>
              <a:t> (</a:t>
            </a:r>
            <a:r>
              <a:rPr lang="en-US" sz="2800" dirty="0" err="1" smtClean="0"/>
              <a:t>thái</a:t>
            </a:r>
            <a:r>
              <a:rPr lang="en-US" sz="2800" dirty="0" smtClean="0"/>
              <a:t> </a:t>
            </a:r>
            <a:r>
              <a:rPr lang="en-US" sz="2800" dirty="0" err="1" smtClean="0"/>
              <a:t>ấp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228012" y="9906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-&gt;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đóng</a:t>
            </a:r>
            <a:r>
              <a:rPr lang="en-US" sz="2800" dirty="0" smtClean="0"/>
              <a:t> </a:t>
            </a:r>
            <a:r>
              <a:rPr lang="en-US" sz="2800" dirty="0" err="1" smtClean="0"/>
              <a:t>thuế</a:t>
            </a:r>
            <a:r>
              <a:rPr lang="en-US" sz="2800" dirty="0" smtClean="0"/>
              <a:t>, </a:t>
            </a:r>
            <a:r>
              <a:rPr lang="en-US" sz="2800" dirty="0" err="1" smtClean="0"/>
              <a:t>lao</a:t>
            </a:r>
            <a:r>
              <a:rPr lang="en-US" sz="2800" dirty="0" smtClean="0"/>
              <a:t> </a:t>
            </a:r>
            <a:r>
              <a:rPr lang="en-US" sz="2800" dirty="0" err="1" smtClean="0"/>
              <a:t>dịch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8012" y="2298918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-&gt; </a:t>
            </a:r>
            <a:r>
              <a:rPr lang="en-US" sz="2800" dirty="0" err="1" smtClean="0"/>
              <a:t>Hưởng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,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thuế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, </a:t>
            </a:r>
            <a:r>
              <a:rPr lang="en-US" sz="2800" dirty="0" err="1" smtClean="0"/>
              <a:t>đóng</a:t>
            </a:r>
            <a:r>
              <a:rPr lang="en-US" sz="2800" dirty="0" smtClean="0"/>
              <a:t> </a:t>
            </a:r>
            <a:r>
              <a:rPr lang="en-US" sz="2800" dirty="0" err="1" smtClean="0"/>
              <a:t>thuế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3812" y="46482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Giao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tá</a:t>
            </a:r>
            <a:r>
              <a:rPr lang="en-US" sz="2800" dirty="0" smtClean="0"/>
              <a:t> </a:t>
            </a:r>
            <a:r>
              <a:rPr lang="en-US" sz="2800" dirty="0" err="1" smtClean="0"/>
              <a:t>điền</a:t>
            </a:r>
            <a:r>
              <a:rPr lang="en-US" sz="2800" dirty="0" smtClean="0"/>
              <a:t> </a:t>
            </a:r>
            <a:r>
              <a:rPr lang="en-US" sz="2800" dirty="0" err="1" smtClean="0"/>
              <a:t>canh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228012" y="4330005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Thu </a:t>
            </a:r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tô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tá</a:t>
            </a:r>
            <a:r>
              <a:rPr lang="en-US" sz="2800" dirty="0" smtClean="0"/>
              <a:t> </a:t>
            </a:r>
            <a:r>
              <a:rPr lang="en-US" sz="2800" dirty="0" err="1" smtClean="0"/>
              <a:t>điền</a:t>
            </a:r>
            <a:r>
              <a:rPr lang="en-US" sz="2800" dirty="0" smtClean="0"/>
              <a:t>,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đóng</a:t>
            </a:r>
            <a:r>
              <a:rPr lang="en-US" sz="2800" dirty="0" smtClean="0"/>
              <a:t> </a:t>
            </a:r>
            <a:r>
              <a:rPr lang="en-US" sz="2800" dirty="0" err="1" smtClean="0"/>
              <a:t>thuế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6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0812" y="152400"/>
            <a:ext cx="7391400" cy="1066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Tình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chiến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812" y="1447800"/>
            <a:ext cx="1165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err="1" smtClean="0"/>
              <a:t>Nông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Trần</a:t>
            </a:r>
            <a:r>
              <a:rPr lang="en-US" sz="2800" dirty="0" smtClean="0"/>
              <a:t> </a:t>
            </a:r>
            <a:r>
              <a:rPr lang="en-US" sz="2800" dirty="0" err="1" smtClean="0"/>
              <a:t>thi</a:t>
            </a:r>
            <a:r>
              <a:rPr lang="en-US" sz="2800" dirty="0" smtClean="0"/>
              <a:t> </a:t>
            </a:r>
            <a:r>
              <a:rPr lang="en-US" sz="2800" dirty="0" err="1" smtClean="0"/>
              <a:t>hành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sách</a:t>
            </a:r>
            <a:endParaRPr lang="en-US" sz="2800" dirty="0" smtClean="0"/>
          </a:p>
          <a:p>
            <a:r>
              <a:rPr lang="en-US" sz="2800" dirty="0" smtClean="0"/>
              <a:t>	+ </a:t>
            </a:r>
            <a:r>
              <a:rPr lang="en-US" sz="2800" dirty="0" err="1" smtClean="0"/>
              <a:t>khai</a:t>
            </a:r>
            <a:r>
              <a:rPr lang="en-US" sz="2800" dirty="0" smtClean="0"/>
              <a:t> </a:t>
            </a:r>
            <a:r>
              <a:rPr lang="en-US" sz="2800" dirty="0" err="1" smtClean="0"/>
              <a:t>khẩn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r>
              <a:rPr lang="en-US" sz="2800" dirty="0" smtClean="0"/>
              <a:t> </a:t>
            </a:r>
            <a:r>
              <a:rPr lang="en-US" sz="2800" dirty="0" err="1" smtClean="0"/>
              <a:t>hoang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+ </a:t>
            </a:r>
            <a:r>
              <a:rPr lang="en-US" sz="2800" dirty="0" err="1" smtClean="0"/>
              <a:t>Củng</a:t>
            </a:r>
            <a:r>
              <a:rPr lang="en-US" sz="2800" dirty="0" smtClean="0"/>
              <a:t> </a:t>
            </a:r>
            <a:r>
              <a:rPr lang="en-US" sz="2800" dirty="0" err="1" smtClean="0"/>
              <a:t>cố</a:t>
            </a:r>
            <a:r>
              <a:rPr lang="en-US" sz="2800" dirty="0" smtClean="0"/>
              <a:t> </a:t>
            </a:r>
            <a:r>
              <a:rPr lang="en-US" sz="2800" dirty="0" err="1" smtClean="0"/>
              <a:t>đê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+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xã</a:t>
            </a:r>
            <a:endParaRPr lang="en-US" sz="2800" dirty="0" smtClean="0"/>
          </a:p>
          <a:p>
            <a:r>
              <a:rPr lang="en-US" sz="2800" dirty="0" smtClean="0"/>
              <a:t>-&gt; </a:t>
            </a:r>
            <a:r>
              <a:rPr lang="en-US" sz="2800" dirty="0" err="1" smtClean="0"/>
              <a:t>Kinh</a:t>
            </a:r>
            <a:r>
              <a:rPr lang="en-US" sz="2800" dirty="0" smtClean="0"/>
              <a:t> </a:t>
            </a:r>
            <a:r>
              <a:rPr lang="en-US" sz="2800" dirty="0" err="1" smtClean="0"/>
              <a:t>tế</a:t>
            </a:r>
            <a:r>
              <a:rPr lang="en-US" sz="2800" dirty="0" smtClean="0"/>
              <a:t> </a:t>
            </a:r>
            <a:r>
              <a:rPr lang="en-US" sz="2800" dirty="0" err="1" smtClean="0"/>
              <a:t>nông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hồi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Ruộng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+ </a:t>
            </a:r>
            <a:r>
              <a:rPr lang="en-US" sz="2800" dirty="0" err="1" smtClean="0"/>
              <a:t>Ruộng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xã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+ </a:t>
            </a:r>
            <a:r>
              <a:rPr lang="en-US" sz="2800" dirty="0" err="1" smtClean="0"/>
              <a:t>Ruộng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r>
              <a:rPr lang="en-US" sz="2800" dirty="0" smtClean="0"/>
              <a:t> </a:t>
            </a:r>
            <a:r>
              <a:rPr lang="en-US" sz="2800" dirty="0" err="1" smtClean="0"/>
              <a:t>tư</a:t>
            </a:r>
            <a:r>
              <a:rPr lang="en-US" sz="2800" dirty="0" smtClean="0"/>
              <a:t> </a:t>
            </a:r>
            <a:r>
              <a:rPr lang="en-US" sz="2800" dirty="0" err="1" smtClean="0"/>
              <a:t>hữu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516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012" y="3124200"/>
            <a:ext cx="2031131" cy="339228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198812" y="762000"/>
            <a:ext cx="6477000" cy="2209800"/>
          </a:xfrm>
          <a:prstGeom prst="wedgeRoundRectCallout">
            <a:avLst>
              <a:gd name="adj1" fmla="val -40344"/>
              <a:gd name="adj2" fmla="val 78308"/>
              <a:gd name="adj3" fmla="val 16667"/>
            </a:avLst>
          </a:prstGeom>
          <a:solidFill>
            <a:srgbClr val="FFCCCC"/>
          </a:solidFill>
          <a:ln w="5715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Nêu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nét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chính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về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tình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thủ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công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nghiệp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thời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Trần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414</Words>
  <Application>Microsoft Office PowerPoint</Application>
  <PresentationFormat>Custom</PresentationFormat>
  <Paragraphs>66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10</cp:revision>
  <dcterms:created xsi:type="dcterms:W3CDTF">2021-12-05T02:53:02Z</dcterms:created>
  <dcterms:modified xsi:type="dcterms:W3CDTF">2021-12-16T02:17:06Z</dcterms:modified>
</cp:coreProperties>
</file>