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56" r:id="rId3"/>
    <p:sldId id="257" r:id="rId4"/>
    <p:sldId id="259" r:id="rId5"/>
    <p:sldId id="260" r:id="rId6"/>
    <p:sldId id="261" r:id="rId7"/>
    <p:sldId id="262" r:id="rId8"/>
    <p:sldId id="258" r:id="rId9"/>
    <p:sldId id="263" r:id="rId10"/>
    <p:sldId id="264" r:id="rId11"/>
    <p:sldId id="272" r:id="rId12"/>
    <p:sldId id="265" r:id="rId13"/>
    <p:sldId id="267" r:id="rId14"/>
    <p:sldId id="266" r:id="rId15"/>
    <p:sldId id="268" r:id="rId16"/>
    <p:sldId id="269" r:id="rId17"/>
    <p:sldId id="270" r:id="rId18"/>
    <p:sldId id="271"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32" y="-6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BB800-292D-4449-944A-6781F726F3E8}"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E280CC6B-9FA7-450F-87B1-2D2E5C11C694}">
      <dgm:prSet phldrT="[Text]"/>
      <dgm:spPr/>
      <dgm:t>
        <a:bodyPr/>
        <a:lstStyle/>
        <a:p>
          <a:r>
            <a:rPr lang="en-US" b="1" dirty="0" err="1" smtClean="0"/>
            <a:t>Giáo</a:t>
          </a:r>
          <a:r>
            <a:rPr lang="en-US" b="1" dirty="0" smtClean="0"/>
            <a:t> </a:t>
          </a:r>
          <a:r>
            <a:rPr lang="en-US" b="1" dirty="0" err="1" smtClean="0"/>
            <a:t>dục</a:t>
          </a:r>
          <a:r>
            <a:rPr lang="en-US" b="1" dirty="0" smtClean="0"/>
            <a:t> </a:t>
          </a:r>
          <a:r>
            <a:rPr lang="en-US" b="1" dirty="0" err="1" smtClean="0"/>
            <a:t>thời</a:t>
          </a:r>
          <a:r>
            <a:rPr lang="en-US" b="1" dirty="0" smtClean="0"/>
            <a:t> </a:t>
          </a:r>
          <a:r>
            <a:rPr lang="en-US" b="1" dirty="0" err="1" smtClean="0"/>
            <a:t>Lê</a:t>
          </a:r>
          <a:r>
            <a:rPr lang="en-US" b="1" dirty="0" smtClean="0"/>
            <a:t> </a:t>
          </a:r>
          <a:r>
            <a:rPr lang="en-US" b="1" dirty="0" err="1" smtClean="0"/>
            <a:t>sơ</a:t>
          </a:r>
          <a:r>
            <a:rPr lang="en-US" b="1" dirty="0" smtClean="0"/>
            <a:t> </a:t>
          </a:r>
          <a:r>
            <a:rPr lang="en-US" b="1" dirty="0" err="1" smtClean="0"/>
            <a:t>có</a:t>
          </a:r>
          <a:r>
            <a:rPr lang="en-US" b="1" dirty="0" smtClean="0"/>
            <a:t> </a:t>
          </a:r>
          <a:r>
            <a:rPr lang="en-US" b="1" dirty="0" err="1" smtClean="0"/>
            <a:t>điểm</a:t>
          </a:r>
          <a:r>
            <a:rPr lang="en-US" b="1" dirty="0" smtClean="0"/>
            <a:t> </a:t>
          </a:r>
          <a:r>
            <a:rPr lang="en-US" b="1" dirty="0" err="1" smtClean="0"/>
            <a:t>gì</a:t>
          </a:r>
          <a:r>
            <a:rPr lang="en-US" b="1" dirty="0" smtClean="0"/>
            <a:t> </a:t>
          </a:r>
          <a:r>
            <a:rPr lang="en-US" b="1" dirty="0" err="1" smtClean="0"/>
            <a:t>khác</a:t>
          </a:r>
          <a:r>
            <a:rPr lang="en-US" b="1" dirty="0" smtClean="0"/>
            <a:t> so </a:t>
          </a:r>
          <a:r>
            <a:rPr lang="en-US" b="1" dirty="0" err="1" smtClean="0"/>
            <a:t>với</a:t>
          </a:r>
          <a:r>
            <a:rPr lang="en-US" b="1" dirty="0" smtClean="0"/>
            <a:t> </a:t>
          </a:r>
          <a:r>
            <a:rPr lang="en-US" b="1" dirty="0" err="1" smtClean="0"/>
            <a:t>thời</a:t>
          </a:r>
          <a:r>
            <a:rPr lang="en-US" b="1" dirty="0" smtClean="0"/>
            <a:t> </a:t>
          </a:r>
          <a:r>
            <a:rPr lang="en-US" b="1" dirty="0" err="1" smtClean="0"/>
            <a:t>Lý</a:t>
          </a:r>
          <a:r>
            <a:rPr lang="en-US" b="1" dirty="0" smtClean="0"/>
            <a:t> </a:t>
          </a:r>
          <a:r>
            <a:rPr lang="en-US" b="1" dirty="0" err="1" smtClean="0"/>
            <a:t>Trần</a:t>
          </a:r>
          <a:endParaRPr lang="en-US" dirty="0"/>
        </a:p>
      </dgm:t>
    </dgm:pt>
    <dgm:pt modelId="{C91CC9C9-5450-489B-A92F-BCBDB55D6A4E}" type="parTrans" cxnId="{55F7A9A2-51A6-4425-B926-84EBDA1CD794}">
      <dgm:prSet/>
      <dgm:spPr/>
      <dgm:t>
        <a:bodyPr/>
        <a:lstStyle/>
        <a:p>
          <a:endParaRPr lang="en-US"/>
        </a:p>
      </dgm:t>
    </dgm:pt>
    <dgm:pt modelId="{7A58983B-26DB-478C-A43C-7459E20816D6}" type="sibTrans" cxnId="{55F7A9A2-51A6-4425-B926-84EBDA1CD794}">
      <dgm:prSet/>
      <dgm:spPr/>
      <dgm:t>
        <a:bodyPr/>
        <a:lstStyle/>
        <a:p>
          <a:endParaRPr lang="en-US"/>
        </a:p>
      </dgm:t>
    </dgm:pt>
    <dgm:pt modelId="{FE05F850-6BB7-412C-99D1-3B09274D106E}">
      <dgm:prSet phldrT="[Text]"/>
      <dgm:spPr/>
      <dgm:t>
        <a:bodyPr/>
        <a:lstStyle/>
        <a:p>
          <a:r>
            <a:rPr lang="en-US" dirty="0" err="1" smtClean="0"/>
            <a:t>Thời</a:t>
          </a:r>
          <a:r>
            <a:rPr lang="en-US" dirty="0" smtClean="0"/>
            <a:t> </a:t>
          </a:r>
          <a:r>
            <a:rPr lang="en-US" dirty="0" err="1" smtClean="0"/>
            <a:t>gian</a:t>
          </a:r>
          <a:endParaRPr lang="en-US" dirty="0"/>
        </a:p>
      </dgm:t>
    </dgm:pt>
    <dgm:pt modelId="{82003CBD-617D-45C2-B0FC-B1F2A263B75C}" type="parTrans" cxnId="{165D3BF6-6D88-463D-9353-1DDD820B8B6D}">
      <dgm:prSet/>
      <dgm:spPr/>
      <dgm:t>
        <a:bodyPr/>
        <a:lstStyle/>
        <a:p>
          <a:endParaRPr lang="en-US"/>
        </a:p>
      </dgm:t>
    </dgm:pt>
    <dgm:pt modelId="{0C8FBB08-3F7C-48AE-8DF0-44FCC3CE2D89}" type="sibTrans" cxnId="{165D3BF6-6D88-463D-9353-1DDD820B8B6D}">
      <dgm:prSet/>
      <dgm:spPr/>
      <dgm:t>
        <a:bodyPr/>
        <a:lstStyle/>
        <a:p>
          <a:endParaRPr lang="en-US"/>
        </a:p>
      </dgm:t>
    </dgm:pt>
    <dgm:pt modelId="{D26B3428-7859-42B1-97B0-EF94093FC0C6}">
      <dgm:prSet phldrT="[Text]"/>
      <dgm:spPr/>
      <dgm:t>
        <a:bodyPr/>
        <a:lstStyle/>
        <a:p>
          <a:r>
            <a:rPr lang="en-US" dirty="0" err="1" smtClean="0"/>
            <a:t>Đối</a:t>
          </a:r>
          <a:r>
            <a:rPr lang="en-US" dirty="0" smtClean="0"/>
            <a:t> </a:t>
          </a:r>
          <a:r>
            <a:rPr lang="en-US" dirty="0" err="1" smtClean="0"/>
            <a:t>tượng</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thi</a:t>
          </a:r>
          <a:r>
            <a:rPr lang="en-US" dirty="0" smtClean="0"/>
            <a:t> </a:t>
          </a:r>
          <a:r>
            <a:rPr lang="en-US" dirty="0" err="1" smtClean="0"/>
            <a:t>cử</a:t>
          </a:r>
          <a:endParaRPr lang="en-US" dirty="0"/>
        </a:p>
      </dgm:t>
    </dgm:pt>
    <dgm:pt modelId="{E589A337-C88B-4978-959E-B238BE95DF81}" type="parTrans" cxnId="{80581E20-AAB4-4B5F-B990-E72F80659AB7}">
      <dgm:prSet/>
      <dgm:spPr/>
      <dgm:t>
        <a:bodyPr/>
        <a:lstStyle/>
        <a:p>
          <a:endParaRPr lang="en-US"/>
        </a:p>
      </dgm:t>
    </dgm:pt>
    <dgm:pt modelId="{7646B2A1-B4B9-486C-B923-00CA85CA5B27}" type="sibTrans" cxnId="{80581E20-AAB4-4B5F-B990-E72F80659AB7}">
      <dgm:prSet/>
      <dgm:spPr/>
      <dgm:t>
        <a:bodyPr/>
        <a:lstStyle/>
        <a:p>
          <a:endParaRPr lang="en-US"/>
        </a:p>
      </dgm:t>
    </dgm:pt>
    <dgm:pt modelId="{2168910E-2153-43E7-8ECB-4C3848C82259}">
      <dgm:prSet phldrT="[Text]"/>
      <dgm:spPr/>
      <dgm:t>
        <a:bodyPr/>
        <a:lstStyle/>
        <a:p>
          <a:r>
            <a:rPr lang="en-US" dirty="0" err="1" smtClean="0"/>
            <a:t>Nội</a:t>
          </a:r>
          <a:r>
            <a:rPr lang="en-US" dirty="0" smtClean="0"/>
            <a:t> dung </a:t>
          </a:r>
          <a:r>
            <a:rPr lang="en-US" dirty="0" err="1" smtClean="0"/>
            <a:t>giáo</a:t>
          </a:r>
          <a:r>
            <a:rPr lang="en-US" dirty="0" smtClean="0"/>
            <a:t> </a:t>
          </a:r>
          <a:r>
            <a:rPr lang="en-US" dirty="0" err="1" smtClean="0"/>
            <a:t>dục</a:t>
          </a:r>
          <a:r>
            <a:rPr lang="en-US" dirty="0" smtClean="0"/>
            <a:t> </a:t>
          </a:r>
          <a:r>
            <a:rPr lang="en-US" dirty="0" err="1" smtClean="0"/>
            <a:t>thi</a:t>
          </a:r>
          <a:r>
            <a:rPr lang="en-US" dirty="0" smtClean="0"/>
            <a:t> </a:t>
          </a:r>
          <a:r>
            <a:rPr lang="en-US" dirty="0" err="1" smtClean="0"/>
            <a:t>cử</a:t>
          </a:r>
          <a:endParaRPr lang="en-US" dirty="0"/>
        </a:p>
      </dgm:t>
    </dgm:pt>
    <dgm:pt modelId="{AADBDF68-1192-41B4-9853-7A7A71DE85EA}" type="parTrans" cxnId="{6FDDC786-437D-46C4-B953-6D2F61BA0F27}">
      <dgm:prSet/>
      <dgm:spPr/>
      <dgm:t>
        <a:bodyPr/>
        <a:lstStyle/>
        <a:p>
          <a:endParaRPr lang="en-US"/>
        </a:p>
      </dgm:t>
    </dgm:pt>
    <dgm:pt modelId="{E4B77ADD-E5EF-4C7B-B6BB-73E9B8CECB80}" type="sibTrans" cxnId="{6FDDC786-437D-46C4-B953-6D2F61BA0F27}">
      <dgm:prSet/>
      <dgm:spPr/>
      <dgm:t>
        <a:bodyPr/>
        <a:lstStyle/>
        <a:p>
          <a:endParaRPr lang="en-US"/>
        </a:p>
      </dgm:t>
    </dgm:pt>
    <dgm:pt modelId="{AEB11EC5-BBD7-4159-92BF-07F6E8728A70}" type="pres">
      <dgm:prSet presAssocID="{EB8BB800-292D-4449-944A-6781F726F3E8}" presName="diagram" presStyleCnt="0">
        <dgm:presLayoutVars>
          <dgm:chPref val="1"/>
          <dgm:dir/>
          <dgm:animOne val="branch"/>
          <dgm:animLvl val="lvl"/>
          <dgm:resizeHandles val="exact"/>
        </dgm:presLayoutVars>
      </dgm:prSet>
      <dgm:spPr/>
      <dgm:t>
        <a:bodyPr/>
        <a:lstStyle/>
        <a:p>
          <a:endParaRPr lang="en-US"/>
        </a:p>
      </dgm:t>
    </dgm:pt>
    <dgm:pt modelId="{1F942ABC-43F1-4FA1-BB6C-E6F24AC12553}" type="pres">
      <dgm:prSet presAssocID="{E280CC6B-9FA7-450F-87B1-2D2E5C11C694}" presName="root1" presStyleCnt="0"/>
      <dgm:spPr/>
    </dgm:pt>
    <dgm:pt modelId="{E21ADA6C-F487-439E-9A00-47F1E4E4A43E}" type="pres">
      <dgm:prSet presAssocID="{E280CC6B-9FA7-450F-87B1-2D2E5C11C694}" presName="LevelOneTextNode" presStyleLbl="node0" presStyleIdx="0" presStyleCnt="1">
        <dgm:presLayoutVars>
          <dgm:chPref val="3"/>
        </dgm:presLayoutVars>
      </dgm:prSet>
      <dgm:spPr/>
      <dgm:t>
        <a:bodyPr/>
        <a:lstStyle/>
        <a:p>
          <a:endParaRPr lang="en-US"/>
        </a:p>
      </dgm:t>
    </dgm:pt>
    <dgm:pt modelId="{122CD5F7-EA62-4FD9-9626-9E116FC3458A}" type="pres">
      <dgm:prSet presAssocID="{E280CC6B-9FA7-450F-87B1-2D2E5C11C694}" presName="level2hierChild" presStyleCnt="0"/>
      <dgm:spPr/>
    </dgm:pt>
    <dgm:pt modelId="{717B48C7-3F02-4C58-9DB8-772C393F7A21}" type="pres">
      <dgm:prSet presAssocID="{82003CBD-617D-45C2-B0FC-B1F2A263B75C}" presName="conn2-1" presStyleLbl="parChTrans1D2" presStyleIdx="0" presStyleCnt="3"/>
      <dgm:spPr/>
      <dgm:t>
        <a:bodyPr/>
        <a:lstStyle/>
        <a:p>
          <a:endParaRPr lang="en-US"/>
        </a:p>
      </dgm:t>
    </dgm:pt>
    <dgm:pt modelId="{38E57E96-EA87-402D-AD3A-B61C20C0D181}" type="pres">
      <dgm:prSet presAssocID="{82003CBD-617D-45C2-B0FC-B1F2A263B75C}" presName="connTx" presStyleLbl="parChTrans1D2" presStyleIdx="0" presStyleCnt="3"/>
      <dgm:spPr/>
      <dgm:t>
        <a:bodyPr/>
        <a:lstStyle/>
        <a:p>
          <a:endParaRPr lang="en-US"/>
        </a:p>
      </dgm:t>
    </dgm:pt>
    <dgm:pt modelId="{40F7F385-E970-4EED-98A5-7FF7DA209AB8}" type="pres">
      <dgm:prSet presAssocID="{FE05F850-6BB7-412C-99D1-3B09274D106E}" presName="root2" presStyleCnt="0"/>
      <dgm:spPr/>
    </dgm:pt>
    <dgm:pt modelId="{E94045AA-69EC-40ED-9A37-F52D02BB106F}" type="pres">
      <dgm:prSet presAssocID="{FE05F850-6BB7-412C-99D1-3B09274D106E}" presName="LevelTwoTextNode" presStyleLbl="node2" presStyleIdx="0" presStyleCnt="3">
        <dgm:presLayoutVars>
          <dgm:chPref val="3"/>
        </dgm:presLayoutVars>
      </dgm:prSet>
      <dgm:spPr/>
      <dgm:t>
        <a:bodyPr/>
        <a:lstStyle/>
        <a:p>
          <a:endParaRPr lang="en-US"/>
        </a:p>
      </dgm:t>
    </dgm:pt>
    <dgm:pt modelId="{1BB46C7C-5C26-4C98-8566-3ABC4EFBF6F9}" type="pres">
      <dgm:prSet presAssocID="{FE05F850-6BB7-412C-99D1-3B09274D106E}" presName="level3hierChild" presStyleCnt="0"/>
      <dgm:spPr/>
    </dgm:pt>
    <dgm:pt modelId="{BB0255E5-55C4-47F3-81A0-089FE1C2071E}" type="pres">
      <dgm:prSet presAssocID="{E589A337-C88B-4978-959E-B238BE95DF81}" presName="conn2-1" presStyleLbl="parChTrans1D2" presStyleIdx="1" presStyleCnt="3"/>
      <dgm:spPr/>
      <dgm:t>
        <a:bodyPr/>
        <a:lstStyle/>
        <a:p>
          <a:endParaRPr lang="en-US"/>
        </a:p>
      </dgm:t>
    </dgm:pt>
    <dgm:pt modelId="{F9B454DD-F6DA-4602-815F-62E9EBC9983C}" type="pres">
      <dgm:prSet presAssocID="{E589A337-C88B-4978-959E-B238BE95DF81}" presName="connTx" presStyleLbl="parChTrans1D2" presStyleIdx="1" presStyleCnt="3"/>
      <dgm:spPr/>
      <dgm:t>
        <a:bodyPr/>
        <a:lstStyle/>
        <a:p>
          <a:endParaRPr lang="en-US"/>
        </a:p>
      </dgm:t>
    </dgm:pt>
    <dgm:pt modelId="{C3F37A4A-BE9D-4204-81BB-8C77EFC95C92}" type="pres">
      <dgm:prSet presAssocID="{D26B3428-7859-42B1-97B0-EF94093FC0C6}" presName="root2" presStyleCnt="0"/>
      <dgm:spPr/>
    </dgm:pt>
    <dgm:pt modelId="{3F817854-3FE4-4BE9-9686-1D78FA0482A8}" type="pres">
      <dgm:prSet presAssocID="{D26B3428-7859-42B1-97B0-EF94093FC0C6}" presName="LevelTwoTextNode" presStyleLbl="node2" presStyleIdx="1" presStyleCnt="3">
        <dgm:presLayoutVars>
          <dgm:chPref val="3"/>
        </dgm:presLayoutVars>
      </dgm:prSet>
      <dgm:spPr/>
      <dgm:t>
        <a:bodyPr/>
        <a:lstStyle/>
        <a:p>
          <a:endParaRPr lang="en-US"/>
        </a:p>
      </dgm:t>
    </dgm:pt>
    <dgm:pt modelId="{D2C85C71-B244-4CC7-9521-7BC908A60A0F}" type="pres">
      <dgm:prSet presAssocID="{D26B3428-7859-42B1-97B0-EF94093FC0C6}" presName="level3hierChild" presStyleCnt="0"/>
      <dgm:spPr/>
    </dgm:pt>
    <dgm:pt modelId="{1C2327C1-0C64-465C-98C9-CA095DD5FB21}" type="pres">
      <dgm:prSet presAssocID="{AADBDF68-1192-41B4-9853-7A7A71DE85EA}" presName="conn2-1" presStyleLbl="parChTrans1D2" presStyleIdx="2" presStyleCnt="3"/>
      <dgm:spPr/>
      <dgm:t>
        <a:bodyPr/>
        <a:lstStyle/>
        <a:p>
          <a:endParaRPr lang="en-US"/>
        </a:p>
      </dgm:t>
    </dgm:pt>
    <dgm:pt modelId="{3BFFA050-8AF4-4321-A651-EE39F63FFC5B}" type="pres">
      <dgm:prSet presAssocID="{AADBDF68-1192-41B4-9853-7A7A71DE85EA}" presName="connTx" presStyleLbl="parChTrans1D2" presStyleIdx="2" presStyleCnt="3"/>
      <dgm:spPr/>
      <dgm:t>
        <a:bodyPr/>
        <a:lstStyle/>
        <a:p>
          <a:endParaRPr lang="en-US"/>
        </a:p>
      </dgm:t>
    </dgm:pt>
    <dgm:pt modelId="{04193B65-D79E-40C2-8173-375443E48A2F}" type="pres">
      <dgm:prSet presAssocID="{2168910E-2153-43E7-8ECB-4C3848C82259}" presName="root2" presStyleCnt="0"/>
      <dgm:spPr/>
    </dgm:pt>
    <dgm:pt modelId="{D4CA0DDC-9F8C-41AA-8F9C-3B2C7BAD0A80}" type="pres">
      <dgm:prSet presAssocID="{2168910E-2153-43E7-8ECB-4C3848C82259}" presName="LevelTwoTextNode" presStyleLbl="node2" presStyleIdx="2" presStyleCnt="3">
        <dgm:presLayoutVars>
          <dgm:chPref val="3"/>
        </dgm:presLayoutVars>
      </dgm:prSet>
      <dgm:spPr/>
      <dgm:t>
        <a:bodyPr/>
        <a:lstStyle/>
        <a:p>
          <a:endParaRPr lang="en-US"/>
        </a:p>
      </dgm:t>
    </dgm:pt>
    <dgm:pt modelId="{852B641C-6973-44A0-8367-8DD37C53EDAE}" type="pres">
      <dgm:prSet presAssocID="{2168910E-2153-43E7-8ECB-4C3848C82259}" presName="level3hierChild" presStyleCnt="0"/>
      <dgm:spPr/>
    </dgm:pt>
  </dgm:ptLst>
  <dgm:cxnLst>
    <dgm:cxn modelId="{55F7A9A2-51A6-4425-B926-84EBDA1CD794}" srcId="{EB8BB800-292D-4449-944A-6781F726F3E8}" destId="{E280CC6B-9FA7-450F-87B1-2D2E5C11C694}" srcOrd="0" destOrd="0" parTransId="{C91CC9C9-5450-489B-A92F-BCBDB55D6A4E}" sibTransId="{7A58983B-26DB-478C-A43C-7459E20816D6}"/>
    <dgm:cxn modelId="{E3E81A33-E6C4-4ABE-8E0C-98C91AEBEB40}" type="presOf" srcId="{AADBDF68-1192-41B4-9853-7A7A71DE85EA}" destId="{1C2327C1-0C64-465C-98C9-CA095DD5FB21}" srcOrd="0" destOrd="0" presId="urn:microsoft.com/office/officeart/2005/8/layout/hierarchy2"/>
    <dgm:cxn modelId="{2C993D5B-AA8B-4403-8697-D80A66BF3B69}" type="presOf" srcId="{D26B3428-7859-42B1-97B0-EF94093FC0C6}" destId="{3F817854-3FE4-4BE9-9686-1D78FA0482A8}" srcOrd="0" destOrd="0" presId="urn:microsoft.com/office/officeart/2005/8/layout/hierarchy2"/>
    <dgm:cxn modelId="{2AF6B5CF-A338-4E7F-AA61-665DB7899380}" type="presOf" srcId="{82003CBD-617D-45C2-B0FC-B1F2A263B75C}" destId="{38E57E96-EA87-402D-AD3A-B61C20C0D181}" srcOrd="1" destOrd="0" presId="urn:microsoft.com/office/officeart/2005/8/layout/hierarchy2"/>
    <dgm:cxn modelId="{CD1A9256-6FB1-432E-AF36-F30E634997E7}" type="presOf" srcId="{FE05F850-6BB7-412C-99D1-3B09274D106E}" destId="{E94045AA-69EC-40ED-9A37-F52D02BB106F}" srcOrd="0" destOrd="0" presId="urn:microsoft.com/office/officeart/2005/8/layout/hierarchy2"/>
    <dgm:cxn modelId="{165D3BF6-6D88-463D-9353-1DDD820B8B6D}" srcId="{E280CC6B-9FA7-450F-87B1-2D2E5C11C694}" destId="{FE05F850-6BB7-412C-99D1-3B09274D106E}" srcOrd="0" destOrd="0" parTransId="{82003CBD-617D-45C2-B0FC-B1F2A263B75C}" sibTransId="{0C8FBB08-3F7C-48AE-8DF0-44FCC3CE2D89}"/>
    <dgm:cxn modelId="{F6C50BED-CBD0-4E8E-97EC-EBAC997F7CD4}" type="presOf" srcId="{2168910E-2153-43E7-8ECB-4C3848C82259}" destId="{D4CA0DDC-9F8C-41AA-8F9C-3B2C7BAD0A80}" srcOrd="0" destOrd="0" presId="urn:microsoft.com/office/officeart/2005/8/layout/hierarchy2"/>
    <dgm:cxn modelId="{7EA10460-7D81-4A3E-95A6-FE4B0596705C}" type="presOf" srcId="{E589A337-C88B-4978-959E-B238BE95DF81}" destId="{BB0255E5-55C4-47F3-81A0-089FE1C2071E}" srcOrd="0" destOrd="0" presId="urn:microsoft.com/office/officeart/2005/8/layout/hierarchy2"/>
    <dgm:cxn modelId="{5A77F198-0FA7-4BF3-8929-3BFD2D64FB29}" type="presOf" srcId="{E280CC6B-9FA7-450F-87B1-2D2E5C11C694}" destId="{E21ADA6C-F487-439E-9A00-47F1E4E4A43E}" srcOrd="0" destOrd="0" presId="urn:microsoft.com/office/officeart/2005/8/layout/hierarchy2"/>
    <dgm:cxn modelId="{FE2432D3-8019-4F06-8C3A-67F81B138695}" type="presOf" srcId="{EB8BB800-292D-4449-944A-6781F726F3E8}" destId="{AEB11EC5-BBD7-4159-92BF-07F6E8728A70}" srcOrd="0" destOrd="0" presId="urn:microsoft.com/office/officeart/2005/8/layout/hierarchy2"/>
    <dgm:cxn modelId="{80581E20-AAB4-4B5F-B990-E72F80659AB7}" srcId="{E280CC6B-9FA7-450F-87B1-2D2E5C11C694}" destId="{D26B3428-7859-42B1-97B0-EF94093FC0C6}" srcOrd="1" destOrd="0" parTransId="{E589A337-C88B-4978-959E-B238BE95DF81}" sibTransId="{7646B2A1-B4B9-486C-B923-00CA85CA5B27}"/>
    <dgm:cxn modelId="{6FDDC786-437D-46C4-B953-6D2F61BA0F27}" srcId="{E280CC6B-9FA7-450F-87B1-2D2E5C11C694}" destId="{2168910E-2153-43E7-8ECB-4C3848C82259}" srcOrd="2" destOrd="0" parTransId="{AADBDF68-1192-41B4-9853-7A7A71DE85EA}" sibTransId="{E4B77ADD-E5EF-4C7B-B6BB-73E9B8CECB80}"/>
    <dgm:cxn modelId="{F96C3C24-10A8-40A6-92A8-16E3A4242526}" type="presOf" srcId="{82003CBD-617D-45C2-B0FC-B1F2A263B75C}" destId="{717B48C7-3F02-4C58-9DB8-772C393F7A21}" srcOrd="0" destOrd="0" presId="urn:microsoft.com/office/officeart/2005/8/layout/hierarchy2"/>
    <dgm:cxn modelId="{6503CC54-1397-4DEA-A649-25BB7DBA0849}" type="presOf" srcId="{E589A337-C88B-4978-959E-B238BE95DF81}" destId="{F9B454DD-F6DA-4602-815F-62E9EBC9983C}" srcOrd="1" destOrd="0" presId="urn:microsoft.com/office/officeart/2005/8/layout/hierarchy2"/>
    <dgm:cxn modelId="{6BAAA1C4-01B5-46E4-BACC-F0962CFB50FF}" type="presOf" srcId="{AADBDF68-1192-41B4-9853-7A7A71DE85EA}" destId="{3BFFA050-8AF4-4321-A651-EE39F63FFC5B}" srcOrd="1" destOrd="0" presId="urn:microsoft.com/office/officeart/2005/8/layout/hierarchy2"/>
    <dgm:cxn modelId="{9470C5D7-6A72-4626-8379-95CFDAEF3D02}" type="presParOf" srcId="{AEB11EC5-BBD7-4159-92BF-07F6E8728A70}" destId="{1F942ABC-43F1-4FA1-BB6C-E6F24AC12553}" srcOrd="0" destOrd="0" presId="urn:microsoft.com/office/officeart/2005/8/layout/hierarchy2"/>
    <dgm:cxn modelId="{99111A5E-4EDA-489B-8737-98654279BCEC}" type="presParOf" srcId="{1F942ABC-43F1-4FA1-BB6C-E6F24AC12553}" destId="{E21ADA6C-F487-439E-9A00-47F1E4E4A43E}" srcOrd="0" destOrd="0" presId="urn:microsoft.com/office/officeart/2005/8/layout/hierarchy2"/>
    <dgm:cxn modelId="{F7949F6C-9825-40E9-BB32-52AFA31268AA}" type="presParOf" srcId="{1F942ABC-43F1-4FA1-BB6C-E6F24AC12553}" destId="{122CD5F7-EA62-4FD9-9626-9E116FC3458A}" srcOrd="1" destOrd="0" presId="urn:microsoft.com/office/officeart/2005/8/layout/hierarchy2"/>
    <dgm:cxn modelId="{1C69FAD5-356C-43DC-A351-1CEA09B807A7}" type="presParOf" srcId="{122CD5F7-EA62-4FD9-9626-9E116FC3458A}" destId="{717B48C7-3F02-4C58-9DB8-772C393F7A21}" srcOrd="0" destOrd="0" presId="urn:microsoft.com/office/officeart/2005/8/layout/hierarchy2"/>
    <dgm:cxn modelId="{6D335D34-BF79-4737-AB76-4E3BCC60607A}" type="presParOf" srcId="{717B48C7-3F02-4C58-9DB8-772C393F7A21}" destId="{38E57E96-EA87-402D-AD3A-B61C20C0D181}" srcOrd="0" destOrd="0" presId="urn:microsoft.com/office/officeart/2005/8/layout/hierarchy2"/>
    <dgm:cxn modelId="{F65256F4-93BD-4A14-919F-C78832AEF113}" type="presParOf" srcId="{122CD5F7-EA62-4FD9-9626-9E116FC3458A}" destId="{40F7F385-E970-4EED-98A5-7FF7DA209AB8}" srcOrd="1" destOrd="0" presId="urn:microsoft.com/office/officeart/2005/8/layout/hierarchy2"/>
    <dgm:cxn modelId="{A6119AA3-802C-4541-BE0E-4A782D2F754A}" type="presParOf" srcId="{40F7F385-E970-4EED-98A5-7FF7DA209AB8}" destId="{E94045AA-69EC-40ED-9A37-F52D02BB106F}" srcOrd="0" destOrd="0" presId="urn:microsoft.com/office/officeart/2005/8/layout/hierarchy2"/>
    <dgm:cxn modelId="{3ED2D71C-DA50-4292-9859-E197DDD404D5}" type="presParOf" srcId="{40F7F385-E970-4EED-98A5-7FF7DA209AB8}" destId="{1BB46C7C-5C26-4C98-8566-3ABC4EFBF6F9}" srcOrd="1" destOrd="0" presId="urn:microsoft.com/office/officeart/2005/8/layout/hierarchy2"/>
    <dgm:cxn modelId="{F30A509A-0116-47DB-9F32-6539DE81D29D}" type="presParOf" srcId="{122CD5F7-EA62-4FD9-9626-9E116FC3458A}" destId="{BB0255E5-55C4-47F3-81A0-089FE1C2071E}" srcOrd="2" destOrd="0" presId="urn:microsoft.com/office/officeart/2005/8/layout/hierarchy2"/>
    <dgm:cxn modelId="{3EDDAF1C-A1C1-4EC3-BD40-6A6287FA23B0}" type="presParOf" srcId="{BB0255E5-55C4-47F3-81A0-089FE1C2071E}" destId="{F9B454DD-F6DA-4602-815F-62E9EBC9983C}" srcOrd="0" destOrd="0" presId="urn:microsoft.com/office/officeart/2005/8/layout/hierarchy2"/>
    <dgm:cxn modelId="{BBCAACE0-D460-4D37-B776-6D9B0423BBDA}" type="presParOf" srcId="{122CD5F7-EA62-4FD9-9626-9E116FC3458A}" destId="{C3F37A4A-BE9D-4204-81BB-8C77EFC95C92}" srcOrd="3" destOrd="0" presId="urn:microsoft.com/office/officeart/2005/8/layout/hierarchy2"/>
    <dgm:cxn modelId="{DB3B75F7-4C3D-4CC7-BF8B-996DADF6D736}" type="presParOf" srcId="{C3F37A4A-BE9D-4204-81BB-8C77EFC95C92}" destId="{3F817854-3FE4-4BE9-9686-1D78FA0482A8}" srcOrd="0" destOrd="0" presId="urn:microsoft.com/office/officeart/2005/8/layout/hierarchy2"/>
    <dgm:cxn modelId="{665416E1-8909-41FD-AB71-1CDC40B1A7E8}" type="presParOf" srcId="{C3F37A4A-BE9D-4204-81BB-8C77EFC95C92}" destId="{D2C85C71-B244-4CC7-9521-7BC908A60A0F}" srcOrd="1" destOrd="0" presId="urn:microsoft.com/office/officeart/2005/8/layout/hierarchy2"/>
    <dgm:cxn modelId="{DD54AF19-766B-44D6-9082-32551B05FF78}" type="presParOf" srcId="{122CD5F7-EA62-4FD9-9626-9E116FC3458A}" destId="{1C2327C1-0C64-465C-98C9-CA095DD5FB21}" srcOrd="4" destOrd="0" presId="urn:microsoft.com/office/officeart/2005/8/layout/hierarchy2"/>
    <dgm:cxn modelId="{70DECF28-EB5E-4EE2-9097-F3302685A986}" type="presParOf" srcId="{1C2327C1-0C64-465C-98C9-CA095DD5FB21}" destId="{3BFFA050-8AF4-4321-A651-EE39F63FFC5B}" srcOrd="0" destOrd="0" presId="urn:microsoft.com/office/officeart/2005/8/layout/hierarchy2"/>
    <dgm:cxn modelId="{01275CB2-11C3-4B36-A9B2-45D63E627933}" type="presParOf" srcId="{122CD5F7-EA62-4FD9-9626-9E116FC3458A}" destId="{04193B65-D79E-40C2-8173-375443E48A2F}" srcOrd="5" destOrd="0" presId="urn:microsoft.com/office/officeart/2005/8/layout/hierarchy2"/>
    <dgm:cxn modelId="{2778E5A5-963C-4FD6-82A2-330D28F262C6}" type="presParOf" srcId="{04193B65-D79E-40C2-8173-375443E48A2F}" destId="{D4CA0DDC-9F8C-41AA-8F9C-3B2C7BAD0A80}" srcOrd="0" destOrd="0" presId="urn:microsoft.com/office/officeart/2005/8/layout/hierarchy2"/>
    <dgm:cxn modelId="{82F567A0-6D41-4EDB-8913-124FD71C4997}" type="presParOf" srcId="{04193B65-D79E-40C2-8173-375443E48A2F}" destId="{852B641C-6973-44A0-8367-8DD37C53ED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ADA6C-F487-439E-9A00-47F1E4E4A43E}">
      <dsp:nvSpPr>
        <dsp:cNvPr id="0" name=""/>
        <dsp:cNvSpPr/>
      </dsp:nvSpPr>
      <dsp:spPr>
        <a:xfrm>
          <a:off x="126966" y="1888633"/>
          <a:ext cx="3279979" cy="1639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t>Giáo</a:t>
          </a:r>
          <a:r>
            <a:rPr lang="en-US" sz="3200" b="1" kern="1200" dirty="0" smtClean="0"/>
            <a:t> </a:t>
          </a:r>
          <a:r>
            <a:rPr lang="en-US" sz="3200" b="1" kern="1200" dirty="0" err="1" smtClean="0"/>
            <a:t>dục</a:t>
          </a:r>
          <a:r>
            <a:rPr lang="en-US" sz="3200" b="1" kern="1200" dirty="0" smtClean="0"/>
            <a:t> </a:t>
          </a:r>
          <a:r>
            <a:rPr lang="en-US" sz="3200" b="1" kern="1200" dirty="0" err="1" smtClean="0"/>
            <a:t>thời</a:t>
          </a:r>
          <a:r>
            <a:rPr lang="en-US" sz="3200" b="1" kern="1200" dirty="0" smtClean="0"/>
            <a:t> </a:t>
          </a:r>
          <a:r>
            <a:rPr lang="en-US" sz="3200" b="1" kern="1200" dirty="0" err="1" smtClean="0"/>
            <a:t>Lê</a:t>
          </a:r>
          <a:r>
            <a:rPr lang="en-US" sz="3200" b="1" kern="1200" dirty="0" smtClean="0"/>
            <a:t> </a:t>
          </a:r>
          <a:r>
            <a:rPr lang="en-US" sz="3200" b="1" kern="1200" dirty="0" err="1" smtClean="0"/>
            <a:t>sơ</a:t>
          </a:r>
          <a:r>
            <a:rPr lang="en-US" sz="3200" b="1" kern="1200" dirty="0" smtClean="0"/>
            <a:t> </a:t>
          </a:r>
          <a:r>
            <a:rPr lang="en-US" sz="3200" b="1" kern="1200" dirty="0" err="1" smtClean="0"/>
            <a:t>có</a:t>
          </a:r>
          <a:r>
            <a:rPr lang="en-US" sz="3200" b="1" kern="1200" dirty="0" smtClean="0"/>
            <a:t> </a:t>
          </a:r>
          <a:r>
            <a:rPr lang="en-US" sz="3200" b="1" kern="1200" dirty="0" err="1" smtClean="0"/>
            <a:t>điểm</a:t>
          </a:r>
          <a:r>
            <a:rPr lang="en-US" sz="3200" b="1" kern="1200" dirty="0" smtClean="0"/>
            <a:t> </a:t>
          </a:r>
          <a:r>
            <a:rPr lang="en-US" sz="3200" b="1" kern="1200" dirty="0" err="1" smtClean="0"/>
            <a:t>gì</a:t>
          </a:r>
          <a:r>
            <a:rPr lang="en-US" sz="3200" b="1" kern="1200" dirty="0" smtClean="0"/>
            <a:t> </a:t>
          </a:r>
          <a:r>
            <a:rPr lang="en-US" sz="3200" b="1" kern="1200" dirty="0" err="1" smtClean="0"/>
            <a:t>khác</a:t>
          </a:r>
          <a:r>
            <a:rPr lang="en-US" sz="3200" b="1" kern="1200" dirty="0" smtClean="0"/>
            <a:t> so </a:t>
          </a:r>
          <a:r>
            <a:rPr lang="en-US" sz="3200" b="1" kern="1200" dirty="0" err="1" smtClean="0"/>
            <a:t>với</a:t>
          </a:r>
          <a:r>
            <a:rPr lang="en-US" sz="3200" b="1" kern="1200" dirty="0" smtClean="0"/>
            <a:t> </a:t>
          </a:r>
          <a:r>
            <a:rPr lang="en-US" sz="3200" b="1" kern="1200" dirty="0" err="1" smtClean="0"/>
            <a:t>thời</a:t>
          </a:r>
          <a:r>
            <a:rPr lang="en-US" sz="3200" b="1" kern="1200" dirty="0" smtClean="0"/>
            <a:t> </a:t>
          </a:r>
          <a:r>
            <a:rPr lang="en-US" sz="3200" b="1" kern="1200" dirty="0" err="1" smtClean="0"/>
            <a:t>Lý</a:t>
          </a:r>
          <a:r>
            <a:rPr lang="en-US" sz="3200" b="1" kern="1200" dirty="0" smtClean="0"/>
            <a:t> </a:t>
          </a:r>
          <a:r>
            <a:rPr lang="en-US" sz="3200" b="1" kern="1200" dirty="0" err="1" smtClean="0"/>
            <a:t>Trần</a:t>
          </a:r>
          <a:endParaRPr lang="en-US" sz="3200" kern="1200" dirty="0"/>
        </a:p>
      </dsp:txBody>
      <dsp:txXfrm>
        <a:off x="175000" y="1936667"/>
        <a:ext cx="3183911" cy="1543921"/>
      </dsp:txXfrm>
    </dsp:sp>
    <dsp:sp modelId="{717B48C7-3F02-4C58-9DB8-772C393F7A21}">
      <dsp:nvSpPr>
        <dsp:cNvPr id="0" name=""/>
        <dsp:cNvSpPr/>
      </dsp:nvSpPr>
      <dsp:spPr>
        <a:xfrm rot="18289469">
          <a:off x="2914216" y="1738387"/>
          <a:ext cx="2297449" cy="54492"/>
        </a:xfrm>
        <a:custGeom>
          <a:avLst/>
          <a:gdLst/>
          <a:ahLst/>
          <a:cxnLst/>
          <a:rect l="0" t="0" r="0" b="0"/>
          <a:pathLst>
            <a:path>
              <a:moveTo>
                <a:pt x="0" y="27246"/>
              </a:moveTo>
              <a:lnTo>
                <a:pt x="2297449"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005505" y="1708197"/>
        <a:ext cx="114872" cy="114872"/>
      </dsp:txXfrm>
    </dsp:sp>
    <dsp:sp modelId="{E94045AA-69EC-40ED-9A37-F52D02BB106F}">
      <dsp:nvSpPr>
        <dsp:cNvPr id="0" name=""/>
        <dsp:cNvSpPr/>
      </dsp:nvSpPr>
      <dsp:spPr>
        <a:xfrm>
          <a:off x="4718937" y="2645"/>
          <a:ext cx="3279979" cy="16399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t>Thời</a:t>
          </a:r>
          <a:r>
            <a:rPr lang="en-US" sz="3200" kern="1200" dirty="0" smtClean="0"/>
            <a:t> </a:t>
          </a:r>
          <a:r>
            <a:rPr lang="en-US" sz="3200" kern="1200" dirty="0" err="1" smtClean="0"/>
            <a:t>gian</a:t>
          </a:r>
          <a:endParaRPr lang="en-US" sz="3200" kern="1200" dirty="0"/>
        </a:p>
      </dsp:txBody>
      <dsp:txXfrm>
        <a:off x="4766971" y="50679"/>
        <a:ext cx="3183911" cy="1543921"/>
      </dsp:txXfrm>
    </dsp:sp>
    <dsp:sp modelId="{BB0255E5-55C4-47F3-81A0-089FE1C2071E}">
      <dsp:nvSpPr>
        <dsp:cNvPr id="0" name=""/>
        <dsp:cNvSpPr/>
      </dsp:nvSpPr>
      <dsp:spPr>
        <a:xfrm>
          <a:off x="3406945" y="2681381"/>
          <a:ext cx="1311991" cy="54492"/>
        </a:xfrm>
        <a:custGeom>
          <a:avLst/>
          <a:gdLst/>
          <a:ahLst/>
          <a:cxnLst/>
          <a:rect l="0" t="0" r="0" b="0"/>
          <a:pathLst>
            <a:path>
              <a:moveTo>
                <a:pt x="0" y="27246"/>
              </a:moveTo>
              <a:lnTo>
                <a:pt x="1311991"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0141" y="2675828"/>
        <a:ext cx="65599" cy="65599"/>
      </dsp:txXfrm>
    </dsp:sp>
    <dsp:sp modelId="{3F817854-3FE4-4BE9-9686-1D78FA0482A8}">
      <dsp:nvSpPr>
        <dsp:cNvPr id="0" name=""/>
        <dsp:cNvSpPr/>
      </dsp:nvSpPr>
      <dsp:spPr>
        <a:xfrm>
          <a:off x="4718937" y="1888633"/>
          <a:ext cx="3279979" cy="16399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t>Đối</a:t>
          </a:r>
          <a:r>
            <a:rPr lang="en-US" sz="3200" kern="1200" dirty="0" smtClean="0"/>
            <a:t> </a:t>
          </a:r>
          <a:r>
            <a:rPr lang="en-US" sz="3200" kern="1200" dirty="0" err="1" smtClean="0"/>
            <a:t>tượng</a:t>
          </a:r>
          <a:r>
            <a:rPr lang="en-US" sz="3200" kern="1200" dirty="0" smtClean="0"/>
            <a:t> </a:t>
          </a:r>
          <a:r>
            <a:rPr lang="en-US" sz="3200" kern="1200" dirty="0" err="1" smtClean="0"/>
            <a:t>học</a:t>
          </a:r>
          <a:r>
            <a:rPr lang="en-US" sz="3200" kern="1200" dirty="0" smtClean="0"/>
            <a:t> </a:t>
          </a:r>
          <a:r>
            <a:rPr lang="en-US" sz="3200" kern="1200" dirty="0" err="1" smtClean="0"/>
            <a:t>tập</a:t>
          </a:r>
          <a:r>
            <a:rPr lang="en-US" sz="3200" kern="1200" dirty="0" smtClean="0"/>
            <a:t>, </a:t>
          </a:r>
          <a:r>
            <a:rPr lang="en-US" sz="3200" kern="1200" dirty="0" err="1" smtClean="0"/>
            <a:t>thi</a:t>
          </a:r>
          <a:r>
            <a:rPr lang="en-US" sz="3200" kern="1200" dirty="0" smtClean="0"/>
            <a:t> </a:t>
          </a:r>
          <a:r>
            <a:rPr lang="en-US" sz="3200" kern="1200" dirty="0" err="1" smtClean="0"/>
            <a:t>cử</a:t>
          </a:r>
          <a:endParaRPr lang="en-US" sz="3200" kern="1200" dirty="0"/>
        </a:p>
      </dsp:txBody>
      <dsp:txXfrm>
        <a:off x="4766971" y="1936667"/>
        <a:ext cx="3183911" cy="1543921"/>
      </dsp:txXfrm>
    </dsp:sp>
    <dsp:sp modelId="{1C2327C1-0C64-465C-98C9-CA095DD5FB21}">
      <dsp:nvSpPr>
        <dsp:cNvPr id="0" name=""/>
        <dsp:cNvSpPr/>
      </dsp:nvSpPr>
      <dsp:spPr>
        <a:xfrm rot="3310531">
          <a:off x="2914216" y="3624375"/>
          <a:ext cx="2297449" cy="54492"/>
        </a:xfrm>
        <a:custGeom>
          <a:avLst/>
          <a:gdLst/>
          <a:ahLst/>
          <a:cxnLst/>
          <a:rect l="0" t="0" r="0" b="0"/>
          <a:pathLst>
            <a:path>
              <a:moveTo>
                <a:pt x="0" y="27246"/>
              </a:moveTo>
              <a:lnTo>
                <a:pt x="2297449"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005505" y="3594185"/>
        <a:ext cx="114872" cy="114872"/>
      </dsp:txXfrm>
    </dsp:sp>
    <dsp:sp modelId="{D4CA0DDC-9F8C-41AA-8F9C-3B2C7BAD0A80}">
      <dsp:nvSpPr>
        <dsp:cNvPr id="0" name=""/>
        <dsp:cNvSpPr/>
      </dsp:nvSpPr>
      <dsp:spPr>
        <a:xfrm>
          <a:off x="4718937" y="3774621"/>
          <a:ext cx="3279979" cy="16399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t>Nội</a:t>
          </a:r>
          <a:r>
            <a:rPr lang="en-US" sz="3200" kern="1200" dirty="0" smtClean="0"/>
            <a:t> dung </a:t>
          </a:r>
          <a:r>
            <a:rPr lang="en-US" sz="3200" kern="1200" dirty="0" err="1" smtClean="0"/>
            <a:t>giáo</a:t>
          </a:r>
          <a:r>
            <a:rPr lang="en-US" sz="3200" kern="1200" dirty="0" smtClean="0"/>
            <a:t> </a:t>
          </a:r>
          <a:r>
            <a:rPr lang="en-US" sz="3200" kern="1200" dirty="0" err="1" smtClean="0"/>
            <a:t>dục</a:t>
          </a:r>
          <a:r>
            <a:rPr lang="en-US" sz="3200" kern="1200" dirty="0" smtClean="0"/>
            <a:t> </a:t>
          </a:r>
          <a:r>
            <a:rPr lang="en-US" sz="3200" kern="1200" dirty="0" err="1" smtClean="0"/>
            <a:t>thi</a:t>
          </a:r>
          <a:r>
            <a:rPr lang="en-US" sz="3200" kern="1200" dirty="0" smtClean="0"/>
            <a:t> </a:t>
          </a:r>
          <a:r>
            <a:rPr lang="en-US" sz="3200" kern="1200" dirty="0" err="1" smtClean="0"/>
            <a:t>cử</a:t>
          </a:r>
          <a:endParaRPr lang="en-US" sz="3200" kern="1200" dirty="0"/>
        </a:p>
      </dsp:txBody>
      <dsp:txXfrm>
        <a:off x="4766971" y="3822655"/>
        <a:ext cx="3183911" cy="15439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461AE-C14D-45EE-B88B-CE4CD10366B4}" type="datetimeFigureOut">
              <a:rPr lang="en-US" smtClean="0"/>
              <a:t>3/12/2022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2C34E-B0E9-49CB-B0FF-15451E38B013}" type="slidenum">
              <a:rPr lang="en-US" smtClean="0"/>
              <a:t>‹#›</a:t>
            </a:fld>
            <a:endParaRPr lang="en-US"/>
          </a:p>
        </p:txBody>
      </p:sp>
    </p:spTree>
    <p:extLst>
      <p:ext uri="{BB962C8B-B14F-4D97-AF65-F5344CB8AC3E}">
        <p14:creationId xmlns:p14="http://schemas.microsoft.com/office/powerpoint/2010/main" val="139004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2C34E-B0E9-49CB-B0FF-15451E38B013}" type="slidenum">
              <a:rPr lang="en-US" smtClean="0"/>
              <a:t>2</a:t>
            </a:fld>
            <a:endParaRPr lang="en-US"/>
          </a:p>
        </p:txBody>
      </p:sp>
    </p:spTree>
    <p:extLst>
      <p:ext uri="{BB962C8B-B14F-4D97-AF65-F5344CB8AC3E}">
        <p14:creationId xmlns:p14="http://schemas.microsoft.com/office/powerpoint/2010/main" val="353701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E6913F-74FB-4E19-84AD-F0A9F459FB6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5205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6913F-74FB-4E19-84AD-F0A9F459FB6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21646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6913F-74FB-4E19-84AD-F0A9F459FB6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384519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6913F-74FB-4E19-84AD-F0A9F459FB6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232234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6913F-74FB-4E19-84AD-F0A9F459FB6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251009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E6913F-74FB-4E19-84AD-F0A9F459FB69}"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98771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E6913F-74FB-4E19-84AD-F0A9F459FB69}"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246616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E6913F-74FB-4E19-84AD-F0A9F459FB69}"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357937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6913F-74FB-4E19-84AD-F0A9F459FB69}"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16471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6913F-74FB-4E19-84AD-F0A9F459FB69}"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54739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6913F-74FB-4E19-84AD-F0A9F459FB69}"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38A3D-D8F3-47D3-AB17-2090F10CA6BE}" type="slidenum">
              <a:rPr lang="en-US" smtClean="0"/>
              <a:t>‹#›</a:t>
            </a:fld>
            <a:endParaRPr lang="en-US"/>
          </a:p>
        </p:txBody>
      </p:sp>
    </p:spTree>
    <p:extLst>
      <p:ext uri="{BB962C8B-B14F-4D97-AF65-F5344CB8AC3E}">
        <p14:creationId xmlns:p14="http://schemas.microsoft.com/office/powerpoint/2010/main" val="416777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6913F-74FB-4E19-84AD-F0A9F459FB69}" type="datetimeFigureOut">
              <a:rPr lang="en-US" smtClean="0"/>
              <a:t>3/12/2022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38A3D-D8F3-47D3-AB17-2090F10CA6BE}" type="slidenum">
              <a:rPr lang="en-US" smtClean="0"/>
              <a:t>‹#›</a:t>
            </a:fld>
            <a:endParaRPr lang="en-US"/>
          </a:p>
        </p:txBody>
      </p:sp>
    </p:spTree>
    <p:extLst>
      <p:ext uri="{BB962C8B-B14F-4D97-AF65-F5344CB8AC3E}">
        <p14:creationId xmlns:p14="http://schemas.microsoft.com/office/powerpoint/2010/main" val="394190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 xmlns:a16="http://schemas.microsoft.com/office/drawing/2014/main" id="{A0CBB94B-7436-4507-8DB1-67C1476BAA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p:blipFill>
        <p:spPr>
          <a:xfrm>
            <a:off x="-47562" y="3048000"/>
            <a:ext cx="12193962" cy="3810000"/>
          </a:xfrm>
          <a:prstGeom prst="rect">
            <a:avLst/>
          </a:prstGeom>
        </p:spPr>
      </p:pic>
      <p:pic>
        <p:nvPicPr>
          <p:cNvPr id="5" name="图片 11">
            <a:extLst>
              <a:ext uri="{FF2B5EF4-FFF2-40B4-BE49-F238E27FC236}">
                <a16:creationId xmlns="" xmlns:a16="http://schemas.microsoft.com/office/drawing/2014/main" id="{A0685C41-D465-4512-B9F6-8A38B1A4D0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365" b="88523"/>
          <a:stretch/>
        </p:blipFill>
        <p:spPr>
          <a:xfrm>
            <a:off x="7694906" y="0"/>
            <a:ext cx="4475022" cy="787078"/>
          </a:xfrm>
          <a:prstGeom prst="rect">
            <a:avLst/>
          </a:prstGeom>
        </p:spPr>
      </p:pic>
      <p:pic>
        <p:nvPicPr>
          <p:cNvPr id="6"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365" b="88523"/>
          <a:stretch/>
        </p:blipFill>
        <p:spPr>
          <a:xfrm>
            <a:off x="203147" y="1"/>
            <a:ext cx="7830622" cy="914400"/>
          </a:xfrm>
          <a:prstGeom prst="rect">
            <a:avLst/>
          </a:prstGeom>
        </p:spPr>
      </p:pic>
      <p:sp>
        <p:nvSpPr>
          <p:cNvPr id="3" name="Rectangle 2"/>
          <p:cNvSpPr/>
          <p:nvPr/>
        </p:nvSpPr>
        <p:spPr>
          <a:xfrm>
            <a:off x="3492373" y="76201"/>
            <a:ext cx="5114092" cy="646331"/>
          </a:xfrm>
          <a:prstGeom prst="rect">
            <a:avLst/>
          </a:prstGeom>
          <a:noFill/>
          <a:ln>
            <a:noFill/>
          </a:ln>
        </p:spPr>
        <p:txBody>
          <a:bodyPr wrap="non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 THCS NGỌC HỒI</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1625177" y="3048000"/>
            <a:ext cx="9344766" cy="1569660"/>
          </a:xfrm>
          <a:prstGeom prst="rect">
            <a:avLst/>
          </a:prstGeom>
          <a:noFill/>
        </p:spPr>
        <p:txBody>
          <a:bodyPr wrap="square" rtlCol="0">
            <a:spAutoFit/>
          </a:bodyPr>
          <a:lstStyle/>
          <a:p>
            <a:pPr algn="ctr"/>
            <a:r>
              <a:rPr lang="en-US" sz="3200" b="1" dirty="0" smtClean="0">
                <a:solidFill>
                  <a:srgbClr val="002060"/>
                </a:solidFill>
                <a:latin typeface="Arial Rounded MT Bold" panose="020F0704030504030204" pitchFamily="34" charset="0"/>
              </a:rPr>
              <a:t>MÔN: LỊCH SỬ 7</a:t>
            </a:r>
          </a:p>
          <a:p>
            <a:pPr algn="ctr"/>
            <a:endParaRPr lang="en-US" sz="3200" b="1" dirty="0" smtClean="0">
              <a:solidFill>
                <a:srgbClr val="002060"/>
              </a:solidFill>
              <a:latin typeface="Arial Rounded MT Bold" panose="020F0704030504030204" pitchFamily="34" charset="0"/>
            </a:endParaRPr>
          </a:p>
          <a:p>
            <a:pPr algn="ctr"/>
            <a:r>
              <a:rPr lang="en-US" sz="3200" b="1" dirty="0" smtClean="0">
                <a:solidFill>
                  <a:srgbClr val="002060"/>
                </a:solidFill>
                <a:latin typeface="Arial Rounded MT Bold" panose="020F0704030504030204" pitchFamily="34" charset="0"/>
              </a:rPr>
              <a:t>GIÁO VIÊN: NGUYỄN THU HÀ</a:t>
            </a:r>
            <a:endParaRPr lang="en-US" sz="3200" b="1" dirty="0">
              <a:solidFill>
                <a:srgbClr val="002060"/>
              </a:solidFill>
              <a:latin typeface="Arial Rounded MT Bold" panose="020F0704030504030204" pitchFamily="34" charset="0"/>
            </a:endParaRPr>
          </a:p>
        </p:txBody>
      </p:sp>
      <p:sp>
        <p:nvSpPr>
          <p:cNvPr id="8" name="Rectangle 7"/>
          <p:cNvSpPr/>
          <p:nvPr/>
        </p:nvSpPr>
        <p:spPr>
          <a:xfrm>
            <a:off x="812588" y="1447800"/>
            <a:ext cx="10868369" cy="20574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dirty="0" smtClean="0">
                <a:ln w="11430"/>
                <a:solidFill>
                  <a:srgbClr val="C00000"/>
                </a:solidFill>
                <a:effectLst>
                  <a:outerShdw blurRad="50800" dist="39000" dir="5460000" algn="tl">
                    <a:srgbClr val="000000">
                      <a:alpha val="38000"/>
                    </a:srgbClr>
                  </a:outerShdw>
                </a:effectLst>
              </a:rPr>
              <a:t>CHÀO MỪNG CÁC EM ĐẾN VỚI TIẾT HỌC</a:t>
            </a:r>
            <a:endParaRPr lang="en-US" sz="54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78098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228600"/>
            <a:ext cx="11506199" cy="6124754"/>
          </a:xfrm>
          <a:prstGeom prst="rect">
            <a:avLst/>
          </a:prstGeom>
          <a:noFill/>
        </p:spPr>
        <p:txBody>
          <a:bodyPr wrap="square" rtlCol="0">
            <a:spAutoFit/>
          </a:bodyPr>
          <a:lstStyle/>
          <a:p>
            <a:r>
              <a:rPr lang="en-US" sz="2800" b="1" dirty="0" smtClean="0">
                <a:latin typeface="+mj-lt"/>
              </a:rPr>
              <a:t>c. </a:t>
            </a:r>
            <a:r>
              <a:rPr lang="en-US" sz="2800" b="1" dirty="0" err="1" smtClean="0">
                <a:latin typeface="+mj-lt"/>
              </a:rPr>
              <a:t>Giáo</a:t>
            </a:r>
            <a:r>
              <a:rPr lang="en-US" sz="2800" b="1" dirty="0" smtClean="0">
                <a:latin typeface="+mj-lt"/>
              </a:rPr>
              <a:t> </a:t>
            </a:r>
            <a:r>
              <a:rPr lang="en-US" sz="2800" b="1" dirty="0" err="1" smtClean="0">
                <a:latin typeface="+mj-lt"/>
              </a:rPr>
              <a:t>dục</a:t>
            </a:r>
            <a:r>
              <a:rPr lang="en-US" sz="2800" b="1" dirty="0" smtClean="0">
                <a:latin typeface="+mj-lt"/>
              </a:rPr>
              <a:t> </a:t>
            </a:r>
            <a:r>
              <a:rPr lang="en-US" sz="2800" b="1" dirty="0" err="1" smtClean="0">
                <a:latin typeface="+mj-lt"/>
              </a:rPr>
              <a:t>và</a:t>
            </a:r>
            <a:r>
              <a:rPr lang="en-US" sz="2800" b="1" dirty="0" smtClean="0">
                <a:latin typeface="+mj-lt"/>
              </a:rPr>
              <a:t> </a:t>
            </a:r>
            <a:r>
              <a:rPr lang="en-US" sz="2800" b="1" dirty="0" err="1" smtClean="0">
                <a:latin typeface="+mj-lt"/>
              </a:rPr>
              <a:t>thi</a:t>
            </a:r>
            <a:r>
              <a:rPr lang="en-US" sz="2800" b="1" dirty="0" smtClean="0">
                <a:latin typeface="+mj-lt"/>
              </a:rPr>
              <a:t> </a:t>
            </a:r>
            <a:r>
              <a:rPr lang="en-US" sz="2800" b="1" dirty="0" err="1" smtClean="0">
                <a:latin typeface="+mj-lt"/>
              </a:rPr>
              <a:t>cử</a:t>
            </a:r>
            <a:endParaRPr lang="en-US" sz="2800" b="1" dirty="0" smtClean="0">
              <a:latin typeface="+mj-lt"/>
            </a:endParaRPr>
          </a:p>
          <a:p>
            <a:pPr marL="285750" indent="-285750">
              <a:buFont typeface="Arial" pitchFamily="34" charset="0"/>
              <a:buChar char="•"/>
            </a:pPr>
            <a:r>
              <a:rPr lang="en-US" sz="2800" i="1" dirty="0" err="1" smtClean="0">
                <a:latin typeface="+mj-lt"/>
              </a:rPr>
              <a:t>Giáo</a:t>
            </a:r>
            <a:r>
              <a:rPr lang="en-US" sz="2800" i="1" dirty="0" smtClean="0">
                <a:latin typeface="+mj-lt"/>
              </a:rPr>
              <a:t> </a:t>
            </a:r>
            <a:r>
              <a:rPr lang="en-US" sz="2800" i="1" dirty="0" err="1" smtClean="0">
                <a:latin typeface="+mj-lt"/>
              </a:rPr>
              <a:t>dục</a:t>
            </a:r>
            <a:endParaRPr lang="en-US" sz="2800" i="1" dirty="0" smtClean="0">
              <a:latin typeface="+mj-lt"/>
            </a:endParaRPr>
          </a:p>
          <a:p>
            <a:r>
              <a:rPr lang="en-US" sz="2800" dirty="0" smtClean="0">
                <a:latin typeface="+mj-lt"/>
              </a:rPr>
              <a:t>- </a:t>
            </a:r>
            <a:r>
              <a:rPr lang="en-US" sz="2800" dirty="0" err="1" smtClean="0">
                <a:latin typeface="+mj-lt"/>
              </a:rPr>
              <a:t>Dựng</a:t>
            </a:r>
            <a:r>
              <a:rPr lang="en-US" sz="2800" dirty="0" smtClean="0">
                <a:latin typeface="+mj-lt"/>
              </a:rPr>
              <a:t> </a:t>
            </a:r>
            <a:r>
              <a:rPr lang="en-US" sz="2800" dirty="0" err="1" smtClean="0">
                <a:latin typeface="+mj-lt"/>
              </a:rPr>
              <a:t>lại</a:t>
            </a:r>
            <a:r>
              <a:rPr lang="en-US" sz="2800" dirty="0" smtClean="0">
                <a:latin typeface="+mj-lt"/>
              </a:rPr>
              <a:t> </a:t>
            </a:r>
            <a:r>
              <a:rPr lang="en-US" sz="2800" dirty="0" err="1" smtClean="0">
                <a:latin typeface="+mj-lt"/>
              </a:rPr>
              <a:t>Quốc</a:t>
            </a:r>
            <a:r>
              <a:rPr lang="en-US" sz="2800" dirty="0" smtClean="0">
                <a:latin typeface="+mj-lt"/>
              </a:rPr>
              <a:t> </a:t>
            </a:r>
            <a:r>
              <a:rPr lang="en-US" sz="2800" dirty="0" err="1" smtClean="0">
                <a:latin typeface="+mj-lt"/>
              </a:rPr>
              <a:t>tử</a:t>
            </a:r>
            <a:r>
              <a:rPr lang="en-US" sz="2800" dirty="0" smtClean="0">
                <a:latin typeface="+mj-lt"/>
              </a:rPr>
              <a:t> </a:t>
            </a:r>
            <a:r>
              <a:rPr lang="en-US" sz="2800" dirty="0" err="1" smtClean="0">
                <a:latin typeface="+mj-lt"/>
              </a:rPr>
              <a:t>giám</a:t>
            </a:r>
            <a:endParaRPr lang="en-US" sz="2800" dirty="0" smtClean="0">
              <a:latin typeface="+mj-lt"/>
            </a:endParaRPr>
          </a:p>
          <a:p>
            <a:pPr marL="285750" indent="-285750">
              <a:buFontTx/>
              <a:buChar char="-"/>
            </a:pPr>
            <a:r>
              <a:rPr lang="en-US" sz="2800" dirty="0" err="1" smtClean="0">
                <a:latin typeface="+mj-lt"/>
              </a:rPr>
              <a:t>Mở</a:t>
            </a:r>
            <a:r>
              <a:rPr lang="en-US" sz="2800" dirty="0" smtClean="0">
                <a:latin typeface="+mj-lt"/>
              </a:rPr>
              <a:t> </a:t>
            </a:r>
            <a:r>
              <a:rPr lang="en-US" sz="2800" dirty="0" err="1" smtClean="0">
                <a:latin typeface="+mj-lt"/>
              </a:rPr>
              <a:t>trường</a:t>
            </a:r>
            <a:r>
              <a:rPr lang="en-US" sz="2800" dirty="0" smtClean="0">
                <a:latin typeface="+mj-lt"/>
              </a:rPr>
              <a:t> </a:t>
            </a:r>
            <a:r>
              <a:rPr lang="en-US" sz="2800" dirty="0" err="1" smtClean="0">
                <a:latin typeface="+mj-lt"/>
              </a:rPr>
              <a:t>học</a:t>
            </a:r>
            <a:r>
              <a:rPr lang="en-US" sz="2800" dirty="0" smtClean="0">
                <a:latin typeface="+mj-lt"/>
              </a:rPr>
              <a:t> ở </a:t>
            </a:r>
            <a:r>
              <a:rPr lang="en-US" sz="2800" dirty="0" err="1" smtClean="0">
                <a:latin typeface="+mj-lt"/>
              </a:rPr>
              <a:t>các</a:t>
            </a:r>
            <a:r>
              <a:rPr lang="en-US" sz="2800" dirty="0" smtClean="0">
                <a:latin typeface="+mj-lt"/>
              </a:rPr>
              <a:t> </a:t>
            </a:r>
            <a:r>
              <a:rPr lang="en-US" sz="2800" dirty="0" err="1" smtClean="0">
                <a:latin typeface="+mj-lt"/>
              </a:rPr>
              <a:t>lộ</a:t>
            </a:r>
            <a:r>
              <a:rPr lang="en-US" sz="2800" dirty="0" smtClean="0">
                <a:latin typeface="+mj-lt"/>
              </a:rPr>
              <a:t>, </a:t>
            </a:r>
            <a:r>
              <a:rPr lang="en-US" sz="2800" dirty="0" err="1" smtClean="0">
                <a:latin typeface="+mj-lt"/>
              </a:rPr>
              <a:t>đạo</a:t>
            </a:r>
            <a:r>
              <a:rPr lang="en-US" sz="2800" dirty="0" smtClean="0">
                <a:latin typeface="+mj-lt"/>
              </a:rPr>
              <a:t>, </a:t>
            </a:r>
            <a:r>
              <a:rPr lang="en-US" sz="2800" dirty="0" err="1" smtClean="0">
                <a:latin typeface="+mj-lt"/>
              </a:rPr>
              <a:t>phủ</a:t>
            </a:r>
            <a:endParaRPr lang="en-US" sz="2800" dirty="0" smtClean="0">
              <a:latin typeface="+mj-lt"/>
            </a:endParaRPr>
          </a:p>
          <a:p>
            <a:pPr marL="285750" indent="-285750">
              <a:buFontTx/>
              <a:buChar char="-"/>
            </a:pPr>
            <a:r>
              <a:rPr lang="en-US" sz="2800" dirty="0" err="1" smtClean="0">
                <a:latin typeface="+mj-lt"/>
              </a:rPr>
              <a:t>Mở</a:t>
            </a:r>
            <a:r>
              <a:rPr lang="en-US" sz="2800" dirty="0" smtClean="0">
                <a:latin typeface="+mj-lt"/>
              </a:rPr>
              <a:t> </a:t>
            </a:r>
            <a:r>
              <a:rPr lang="en-US" sz="2800" dirty="0" err="1" smtClean="0">
                <a:latin typeface="+mj-lt"/>
              </a:rPr>
              <a:t>khoa</a:t>
            </a:r>
            <a:r>
              <a:rPr lang="en-US" sz="2800" dirty="0" smtClean="0">
                <a:latin typeface="+mj-lt"/>
              </a:rPr>
              <a:t> </a:t>
            </a:r>
            <a:r>
              <a:rPr lang="en-US" sz="2800" dirty="0" err="1" smtClean="0">
                <a:latin typeface="+mj-lt"/>
              </a:rPr>
              <a:t>thi</a:t>
            </a:r>
            <a:r>
              <a:rPr lang="en-US" sz="2800" dirty="0" smtClean="0">
                <a:latin typeface="+mj-lt"/>
              </a:rPr>
              <a:t> </a:t>
            </a:r>
            <a:r>
              <a:rPr lang="en-US" sz="2800" dirty="0" err="1" smtClean="0">
                <a:latin typeface="+mj-lt"/>
              </a:rPr>
              <a:t>tuyển</a:t>
            </a:r>
            <a:r>
              <a:rPr lang="en-US" sz="2800" dirty="0" smtClean="0">
                <a:latin typeface="+mj-lt"/>
              </a:rPr>
              <a:t> </a:t>
            </a:r>
            <a:r>
              <a:rPr lang="en-US" sz="2800" dirty="0" err="1" smtClean="0">
                <a:latin typeface="+mj-lt"/>
              </a:rPr>
              <a:t>chọn</a:t>
            </a:r>
            <a:r>
              <a:rPr lang="en-US" sz="2800" dirty="0" smtClean="0">
                <a:latin typeface="+mj-lt"/>
              </a:rPr>
              <a:t> </a:t>
            </a:r>
            <a:r>
              <a:rPr lang="en-US" sz="2800" dirty="0" err="1" smtClean="0">
                <a:latin typeface="+mj-lt"/>
              </a:rPr>
              <a:t>nhân</a:t>
            </a:r>
            <a:r>
              <a:rPr lang="en-US" sz="2800" dirty="0" smtClean="0">
                <a:latin typeface="+mj-lt"/>
              </a:rPr>
              <a:t> </a:t>
            </a:r>
            <a:r>
              <a:rPr lang="en-US" sz="2800" dirty="0" err="1" smtClean="0">
                <a:latin typeface="+mj-lt"/>
              </a:rPr>
              <a:t>tài</a:t>
            </a:r>
            <a:endParaRPr lang="en-US" sz="2800" dirty="0" smtClean="0">
              <a:latin typeface="+mj-lt"/>
            </a:endParaRPr>
          </a:p>
          <a:p>
            <a:pPr marL="285750" indent="-285750">
              <a:buFontTx/>
              <a:buChar char="-"/>
            </a:pPr>
            <a:r>
              <a:rPr lang="en-US" sz="2800" dirty="0" err="1" smtClean="0">
                <a:latin typeface="+mj-lt"/>
              </a:rPr>
              <a:t>Đa</a:t>
            </a:r>
            <a:r>
              <a:rPr lang="en-US" sz="2800" dirty="0" smtClean="0">
                <a:latin typeface="+mj-lt"/>
              </a:rPr>
              <a:t> </a:t>
            </a:r>
            <a:r>
              <a:rPr lang="en-US" sz="2800" dirty="0" err="1" smtClean="0">
                <a:latin typeface="+mj-lt"/>
              </a:rPr>
              <a:t>số</a:t>
            </a:r>
            <a:r>
              <a:rPr lang="en-US" sz="2800" dirty="0" smtClean="0">
                <a:latin typeface="+mj-lt"/>
              </a:rPr>
              <a:t> </a:t>
            </a:r>
            <a:r>
              <a:rPr lang="en-US" sz="2800" dirty="0" err="1" smtClean="0">
                <a:latin typeface="+mj-lt"/>
              </a:rPr>
              <a:t>dân</a:t>
            </a:r>
            <a:r>
              <a:rPr lang="en-US" sz="2800" dirty="0" smtClean="0">
                <a:latin typeface="+mj-lt"/>
              </a:rPr>
              <a:t> </a:t>
            </a:r>
            <a:r>
              <a:rPr lang="en-US" sz="2800" dirty="0" err="1" smtClean="0">
                <a:latin typeface="+mj-lt"/>
              </a:rPr>
              <a:t>đều</a:t>
            </a:r>
            <a:r>
              <a:rPr lang="en-US" sz="2800" dirty="0" smtClean="0">
                <a:latin typeface="+mj-lt"/>
              </a:rPr>
              <a:t> </a:t>
            </a:r>
            <a:r>
              <a:rPr lang="en-US" sz="2800" dirty="0" err="1" smtClean="0">
                <a:latin typeface="+mj-lt"/>
              </a:rPr>
              <a:t>được</a:t>
            </a:r>
            <a:r>
              <a:rPr lang="en-US" sz="2800" dirty="0" smtClean="0">
                <a:latin typeface="+mj-lt"/>
              </a:rPr>
              <a:t> </a:t>
            </a:r>
            <a:r>
              <a:rPr lang="en-US" sz="2800" dirty="0" err="1" smtClean="0">
                <a:latin typeface="+mj-lt"/>
              </a:rPr>
              <a:t>đi</a:t>
            </a:r>
            <a:r>
              <a:rPr lang="en-US" sz="2800" dirty="0" smtClean="0">
                <a:latin typeface="+mj-lt"/>
              </a:rPr>
              <a:t> </a:t>
            </a:r>
            <a:r>
              <a:rPr lang="en-US" sz="2800" dirty="0" err="1" smtClean="0">
                <a:latin typeface="+mj-lt"/>
              </a:rPr>
              <a:t>học</a:t>
            </a:r>
            <a:r>
              <a:rPr lang="en-US" sz="2800" dirty="0" smtClean="0">
                <a:latin typeface="+mj-lt"/>
              </a:rPr>
              <a:t> </a:t>
            </a:r>
            <a:r>
              <a:rPr lang="en-US" sz="2800" dirty="0" err="1" smtClean="0">
                <a:latin typeface="+mj-lt"/>
              </a:rPr>
              <a:t>đi</a:t>
            </a:r>
            <a:r>
              <a:rPr lang="en-US" sz="2800" dirty="0" smtClean="0">
                <a:latin typeface="+mj-lt"/>
              </a:rPr>
              <a:t> </a:t>
            </a:r>
            <a:r>
              <a:rPr lang="en-US" sz="2800" dirty="0" err="1" smtClean="0">
                <a:latin typeface="+mj-lt"/>
              </a:rPr>
              <a:t>thi</a:t>
            </a:r>
            <a:r>
              <a:rPr lang="en-US" sz="2800" dirty="0" smtClean="0">
                <a:latin typeface="+mj-lt"/>
              </a:rPr>
              <a:t>, </a:t>
            </a:r>
            <a:r>
              <a:rPr lang="en-US" sz="2800" dirty="0" err="1" smtClean="0">
                <a:latin typeface="+mj-lt"/>
              </a:rPr>
              <a:t>trừ</a:t>
            </a:r>
            <a:r>
              <a:rPr lang="en-US" sz="2800" dirty="0" smtClean="0">
                <a:latin typeface="+mj-lt"/>
              </a:rPr>
              <a:t> </a:t>
            </a:r>
            <a:r>
              <a:rPr lang="en-US" sz="2800" dirty="0" err="1" smtClean="0">
                <a:latin typeface="+mj-lt"/>
              </a:rPr>
              <a:t>những</a:t>
            </a:r>
            <a:r>
              <a:rPr lang="en-US" sz="2800" dirty="0" smtClean="0">
                <a:latin typeface="+mj-lt"/>
              </a:rPr>
              <a:t> </a:t>
            </a:r>
            <a:r>
              <a:rPr lang="en-US" sz="2800" dirty="0" err="1" smtClean="0">
                <a:latin typeface="+mj-lt"/>
              </a:rPr>
              <a:t>kẻ</a:t>
            </a:r>
            <a:r>
              <a:rPr lang="en-US" sz="2800" dirty="0" smtClean="0">
                <a:latin typeface="+mj-lt"/>
              </a:rPr>
              <a:t> </a:t>
            </a:r>
            <a:r>
              <a:rPr lang="en-US" sz="2800" dirty="0" err="1" smtClean="0">
                <a:latin typeface="+mj-lt"/>
              </a:rPr>
              <a:t>phạm</a:t>
            </a:r>
            <a:r>
              <a:rPr lang="en-US" sz="2800" dirty="0" smtClean="0">
                <a:latin typeface="+mj-lt"/>
              </a:rPr>
              <a:t> </a:t>
            </a:r>
            <a:r>
              <a:rPr lang="en-US" sz="2800" dirty="0" err="1" smtClean="0">
                <a:latin typeface="+mj-lt"/>
              </a:rPr>
              <a:t>tội</a:t>
            </a:r>
            <a:r>
              <a:rPr lang="en-US" sz="2800" dirty="0" smtClean="0">
                <a:latin typeface="+mj-lt"/>
              </a:rPr>
              <a:t> </a:t>
            </a:r>
            <a:r>
              <a:rPr lang="en-US" sz="2800" dirty="0" err="1" smtClean="0">
                <a:latin typeface="+mj-lt"/>
              </a:rPr>
              <a:t>và</a:t>
            </a:r>
            <a:r>
              <a:rPr lang="en-US" sz="2800" dirty="0" smtClean="0">
                <a:latin typeface="+mj-lt"/>
              </a:rPr>
              <a:t> </a:t>
            </a:r>
            <a:r>
              <a:rPr lang="en-US" sz="2800" dirty="0" err="1" smtClean="0">
                <a:latin typeface="+mj-lt"/>
              </a:rPr>
              <a:t>làm</a:t>
            </a:r>
            <a:r>
              <a:rPr lang="en-US" sz="2800" dirty="0" smtClean="0">
                <a:latin typeface="+mj-lt"/>
              </a:rPr>
              <a:t> </a:t>
            </a:r>
            <a:r>
              <a:rPr lang="en-US" sz="2800" dirty="0" err="1" smtClean="0">
                <a:latin typeface="+mj-lt"/>
              </a:rPr>
              <a:t>nghề</a:t>
            </a:r>
            <a:r>
              <a:rPr lang="en-US" sz="2800" dirty="0" smtClean="0">
                <a:latin typeface="+mj-lt"/>
              </a:rPr>
              <a:t> ca </a:t>
            </a:r>
            <a:r>
              <a:rPr lang="en-US" sz="2800" dirty="0" err="1" smtClean="0">
                <a:latin typeface="+mj-lt"/>
              </a:rPr>
              <a:t>hát</a:t>
            </a:r>
            <a:endParaRPr lang="en-US" sz="2800" dirty="0" smtClean="0">
              <a:latin typeface="+mj-lt"/>
            </a:endParaRPr>
          </a:p>
          <a:p>
            <a:pPr marL="285750" indent="-285750">
              <a:buFont typeface="Arial" pitchFamily="34" charset="0"/>
              <a:buChar char="•"/>
            </a:pPr>
            <a:r>
              <a:rPr lang="en-US" sz="2800" dirty="0" err="1"/>
              <a:t>Thi</a:t>
            </a:r>
            <a:r>
              <a:rPr lang="en-US" sz="2800" dirty="0"/>
              <a:t> </a:t>
            </a:r>
            <a:r>
              <a:rPr lang="en-US" sz="2800" dirty="0" err="1"/>
              <a:t>cử</a:t>
            </a:r>
            <a:endParaRPr lang="en-US" sz="2800" dirty="0"/>
          </a:p>
          <a:p>
            <a:pPr marL="285750" indent="-285750">
              <a:buFontTx/>
              <a:buChar char="-"/>
            </a:pPr>
            <a:r>
              <a:rPr lang="en-US" sz="2800" dirty="0" err="1"/>
              <a:t>Nội</a:t>
            </a:r>
            <a:r>
              <a:rPr lang="en-US" sz="2800" dirty="0"/>
              <a:t> dung </a:t>
            </a:r>
            <a:r>
              <a:rPr lang="en-US" sz="2800" dirty="0" err="1"/>
              <a:t>học</a:t>
            </a:r>
            <a:r>
              <a:rPr lang="en-US" sz="2800" dirty="0"/>
              <a:t> </a:t>
            </a:r>
            <a:r>
              <a:rPr lang="en-US" sz="2800" dirty="0" err="1"/>
              <a:t>tập</a:t>
            </a:r>
            <a:r>
              <a:rPr lang="en-US" sz="2800" dirty="0"/>
              <a:t>, </a:t>
            </a:r>
            <a:r>
              <a:rPr lang="en-US" sz="2800" dirty="0" err="1"/>
              <a:t>thi</a:t>
            </a:r>
            <a:r>
              <a:rPr lang="en-US" sz="2800" dirty="0"/>
              <a:t> </a:t>
            </a:r>
            <a:r>
              <a:rPr lang="en-US" sz="2800" dirty="0" err="1"/>
              <a:t>cử</a:t>
            </a:r>
            <a:r>
              <a:rPr lang="en-US" sz="2800" dirty="0"/>
              <a:t> </a:t>
            </a:r>
            <a:r>
              <a:rPr lang="en-US" sz="2800" dirty="0" err="1"/>
              <a:t>là</a:t>
            </a:r>
            <a:r>
              <a:rPr lang="en-US" sz="2800" dirty="0"/>
              <a:t> </a:t>
            </a:r>
            <a:r>
              <a:rPr lang="en-US" sz="2800" dirty="0" err="1"/>
              <a:t>các</a:t>
            </a:r>
            <a:r>
              <a:rPr lang="en-US" sz="2800" dirty="0"/>
              <a:t> </a:t>
            </a:r>
            <a:r>
              <a:rPr lang="en-US" sz="2800" dirty="0" err="1"/>
              <a:t>sách</a:t>
            </a:r>
            <a:r>
              <a:rPr lang="en-US" sz="2800" dirty="0"/>
              <a:t> </a:t>
            </a:r>
            <a:r>
              <a:rPr lang="en-US" sz="2800" dirty="0" err="1"/>
              <a:t>đạo</a:t>
            </a:r>
            <a:r>
              <a:rPr lang="en-US" sz="2800" dirty="0"/>
              <a:t> </a:t>
            </a:r>
            <a:r>
              <a:rPr lang="en-US" sz="2800" dirty="0" err="1"/>
              <a:t>Nho</a:t>
            </a:r>
            <a:endParaRPr lang="en-US" sz="2800" dirty="0"/>
          </a:p>
          <a:p>
            <a:pPr marL="285750" indent="-285750">
              <a:buFontTx/>
              <a:buChar char="-"/>
            </a:pPr>
            <a:r>
              <a:rPr lang="en-US" sz="2800" dirty="0" err="1"/>
              <a:t>Thi</a:t>
            </a:r>
            <a:r>
              <a:rPr lang="en-US" sz="2800" dirty="0"/>
              <a:t> </a:t>
            </a:r>
            <a:r>
              <a:rPr lang="en-US" sz="2800" dirty="0" err="1"/>
              <a:t>cử</a:t>
            </a:r>
            <a:r>
              <a:rPr lang="en-US" sz="2800" dirty="0"/>
              <a:t> </a:t>
            </a:r>
            <a:r>
              <a:rPr lang="en-US" sz="2800" dirty="0" err="1"/>
              <a:t>chặt</a:t>
            </a:r>
            <a:r>
              <a:rPr lang="en-US" sz="2800" dirty="0"/>
              <a:t> </a:t>
            </a:r>
            <a:r>
              <a:rPr lang="en-US" sz="2800" dirty="0" err="1"/>
              <a:t>chẽ</a:t>
            </a:r>
            <a:r>
              <a:rPr lang="en-US" sz="2800" dirty="0"/>
              <a:t> </a:t>
            </a:r>
            <a:r>
              <a:rPr lang="en-US" sz="2800" dirty="0" err="1"/>
              <a:t>thông</a:t>
            </a:r>
            <a:r>
              <a:rPr lang="en-US" sz="2800" dirty="0"/>
              <a:t> qua 3 </a:t>
            </a:r>
            <a:r>
              <a:rPr lang="en-US" sz="2800" dirty="0" err="1"/>
              <a:t>kì</a:t>
            </a:r>
            <a:r>
              <a:rPr lang="en-US" sz="2800" dirty="0"/>
              <a:t> </a:t>
            </a:r>
            <a:r>
              <a:rPr lang="en-US" sz="2800" dirty="0" err="1"/>
              <a:t>thi</a:t>
            </a:r>
            <a:r>
              <a:rPr lang="en-US" sz="2800" dirty="0"/>
              <a:t>: </a:t>
            </a:r>
            <a:r>
              <a:rPr lang="en-US" sz="2800" dirty="0" err="1"/>
              <a:t>Hương</a:t>
            </a:r>
            <a:r>
              <a:rPr lang="en-US" sz="2800" dirty="0"/>
              <a:t> – </a:t>
            </a:r>
            <a:r>
              <a:rPr lang="en-US" sz="2800" dirty="0" err="1"/>
              <a:t>Hội</a:t>
            </a:r>
            <a:r>
              <a:rPr lang="en-US" sz="2800" dirty="0"/>
              <a:t> – </a:t>
            </a:r>
            <a:r>
              <a:rPr lang="en-US" sz="2800" dirty="0" err="1"/>
              <a:t>Đình</a:t>
            </a:r>
            <a:endParaRPr lang="en-US" sz="2800" dirty="0"/>
          </a:p>
          <a:p>
            <a:pPr marL="285750" indent="-285750">
              <a:buFontTx/>
              <a:buChar char="-"/>
            </a:pPr>
            <a:r>
              <a:rPr lang="vi-VN" sz="2800" b="0" i="0" dirty="0" smtClean="0">
                <a:effectLst/>
                <a:latin typeface="Calibri" panose="020F0502020204030204" pitchFamily="34" charset="0"/>
                <a:cs typeface="Calibri" panose="020F0502020204030204" pitchFamily="34" charset="0"/>
              </a:rPr>
              <a:t>Đỗ tiến sĩ được vua ban mũ, áo, phẩm tước, vinh quy bái tổ, khắc tên vào bia tiến sĩ ở Văn Miếu – Quốc Tử Giám</a:t>
            </a:r>
            <a:endParaRPr lang="en-US" sz="2800" b="0" i="0" dirty="0" smtClean="0">
              <a:effectLst/>
              <a:latin typeface="Calibri" panose="020F0502020204030204" pitchFamily="34" charset="0"/>
              <a:cs typeface="Calibri" panose="020F0502020204030204" pitchFamily="34" charset="0"/>
            </a:endParaRPr>
          </a:p>
          <a:p>
            <a:pPr marL="285750" indent="-285750">
              <a:buFontTx/>
              <a:buChar char="-"/>
            </a:pPr>
            <a:r>
              <a:rPr lang="en-US" sz="2800" dirty="0" err="1">
                <a:cs typeface="Times New Roman" pitchFamily="18" charset="0"/>
              </a:rPr>
              <a:t>Thời</a:t>
            </a:r>
            <a:r>
              <a:rPr lang="en-US" sz="2800" dirty="0">
                <a:cs typeface="Times New Roman" pitchFamily="18" charset="0"/>
              </a:rPr>
              <a:t> </a:t>
            </a:r>
            <a:r>
              <a:rPr lang="en-US" sz="2800" dirty="0" err="1">
                <a:cs typeface="Times New Roman" pitchFamily="18" charset="0"/>
              </a:rPr>
              <a:t>Lê</a:t>
            </a:r>
            <a:r>
              <a:rPr lang="en-US" sz="2800" dirty="0">
                <a:cs typeface="Times New Roman" pitchFamily="18" charset="0"/>
              </a:rPr>
              <a:t> </a:t>
            </a:r>
            <a:r>
              <a:rPr lang="en-US" sz="2800" dirty="0" err="1">
                <a:cs typeface="Times New Roman" pitchFamily="18" charset="0"/>
              </a:rPr>
              <a:t>Sơ</a:t>
            </a:r>
            <a:r>
              <a:rPr lang="en-US" sz="2800" dirty="0">
                <a:cs typeface="Times New Roman" pitchFamily="18" charset="0"/>
              </a:rPr>
              <a:t> ( 1428 - 1527), </a:t>
            </a:r>
            <a:r>
              <a:rPr lang="en-US" sz="2800" dirty="0" err="1">
                <a:cs typeface="Times New Roman" pitchFamily="18" charset="0"/>
              </a:rPr>
              <a:t>tổ</a:t>
            </a:r>
            <a:r>
              <a:rPr lang="en-US" sz="2800" dirty="0">
                <a:cs typeface="Times New Roman" pitchFamily="18" charset="0"/>
              </a:rPr>
              <a:t> </a:t>
            </a:r>
            <a:r>
              <a:rPr lang="en-US" sz="2800" dirty="0" err="1">
                <a:cs typeface="Times New Roman" pitchFamily="18" charset="0"/>
              </a:rPr>
              <a:t>chức</a:t>
            </a:r>
            <a:r>
              <a:rPr lang="en-US" sz="2800" dirty="0">
                <a:cs typeface="Times New Roman" pitchFamily="18" charset="0"/>
              </a:rPr>
              <a:t> </a:t>
            </a:r>
            <a:r>
              <a:rPr lang="en-US" sz="2800" dirty="0" err="1">
                <a:cs typeface="Times New Roman" pitchFamily="18" charset="0"/>
              </a:rPr>
              <a:t>được</a:t>
            </a:r>
            <a:r>
              <a:rPr lang="en-US" sz="2800" dirty="0">
                <a:cs typeface="Times New Roman" pitchFamily="18" charset="0"/>
              </a:rPr>
              <a:t> 26 </a:t>
            </a:r>
            <a:r>
              <a:rPr lang="en-US" sz="2800" dirty="0" err="1">
                <a:cs typeface="Times New Roman" pitchFamily="18" charset="0"/>
              </a:rPr>
              <a:t>khoa</a:t>
            </a:r>
            <a:r>
              <a:rPr lang="en-US" sz="2800" dirty="0">
                <a:cs typeface="Times New Roman" pitchFamily="18" charset="0"/>
              </a:rPr>
              <a:t> </a:t>
            </a:r>
            <a:r>
              <a:rPr lang="en-US" sz="2800" dirty="0" err="1">
                <a:cs typeface="Times New Roman" pitchFamily="18" charset="0"/>
              </a:rPr>
              <a:t>thi</a:t>
            </a:r>
            <a:r>
              <a:rPr lang="en-US" sz="2800" dirty="0">
                <a:cs typeface="Times New Roman" pitchFamily="18" charset="0"/>
              </a:rPr>
              <a:t>, </a:t>
            </a:r>
            <a:r>
              <a:rPr lang="en-US" sz="2800" dirty="0" err="1">
                <a:cs typeface="Times New Roman" pitchFamily="18" charset="0"/>
              </a:rPr>
              <a:t>lấy</a:t>
            </a:r>
            <a:r>
              <a:rPr lang="en-US" sz="2800" dirty="0">
                <a:cs typeface="Times New Roman" pitchFamily="18" charset="0"/>
              </a:rPr>
              <a:t> </a:t>
            </a:r>
            <a:r>
              <a:rPr lang="en-US" sz="2800" dirty="0" err="1">
                <a:cs typeface="Times New Roman" pitchFamily="18" charset="0"/>
              </a:rPr>
              <a:t>đỗ</a:t>
            </a:r>
            <a:r>
              <a:rPr lang="en-US" sz="2800" dirty="0">
                <a:cs typeface="Times New Roman" pitchFamily="18" charset="0"/>
              </a:rPr>
              <a:t> 989 </a:t>
            </a:r>
            <a:r>
              <a:rPr lang="en-US" sz="2800" dirty="0" err="1">
                <a:cs typeface="Times New Roman" pitchFamily="18" charset="0"/>
              </a:rPr>
              <a:t>tiến</a:t>
            </a:r>
            <a:r>
              <a:rPr lang="en-US" sz="2800" dirty="0">
                <a:cs typeface="Times New Roman" pitchFamily="18" charset="0"/>
              </a:rPr>
              <a:t> </a:t>
            </a:r>
            <a:r>
              <a:rPr lang="en-US" sz="2800" dirty="0" err="1">
                <a:cs typeface="Times New Roman" pitchFamily="18" charset="0"/>
              </a:rPr>
              <a:t>sĩ</a:t>
            </a:r>
            <a:r>
              <a:rPr lang="en-US" sz="2800" dirty="0">
                <a:cs typeface="Times New Roman" pitchFamily="18" charset="0"/>
              </a:rPr>
              <a:t> </a:t>
            </a:r>
            <a:r>
              <a:rPr lang="en-US" sz="2800" dirty="0" err="1">
                <a:cs typeface="Times New Roman" pitchFamily="18" charset="0"/>
              </a:rPr>
              <a:t>và</a:t>
            </a:r>
            <a:r>
              <a:rPr lang="en-US" sz="2800" dirty="0">
                <a:cs typeface="Times New Roman" pitchFamily="18" charset="0"/>
              </a:rPr>
              <a:t> 20 </a:t>
            </a:r>
            <a:r>
              <a:rPr lang="en-US" sz="2800" dirty="0" err="1">
                <a:cs typeface="Times New Roman" pitchFamily="18" charset="0"/>
              </a:rPr>
              <a:t>trạng</a:t>
            </a:r>
            <a:r>
              <a:rPr lang="en-US" sz="2800" dirty="0">
                <a:cs typeface="Times New Roman" pitchFamily="18" charset="0"/>
              </a:rPr>
              <a:t> </a:t>
            </a:r>
            <a:r>
              <a:rPr lang="en-US" sz="2800" dirty="0" err="1">
                <a:cs typeface="Times New Roman" pitchFamily="18" charset="0"/>
              </a:rPr>
              <a:t>nguyên</a:t>
            </a:r>
            <a:r>
              <a:rPr lang="en-US" sz="2800" dirty="0">
                <a:cs typeface="Times New Roman" pitchFamily="18" charset="0"/>
              </a:rPr>
              <a:t>.</a:t>
            </a:r>
            <a:r>
              <a:rPr lang="en-US" sz="2800" dirty="0"/>
              <a:t> </a:t>
            </a:r>
          </a:p>
          <a:p>
            <a:endParaRPr lang="en-US" sz="2800" dirty="0" smtClean="0">
              <a:latin typeface="+mj-lt"/>
            </a:endParaRPr>
          </a:p>
        </p:txBody>
      </p:sp>
    </p:spTree>
    <p:extLst>
      <p:ext uri="{BB962C8B-B14F-4D97-AF65-F5344CB8AC3E}">
        <p14:creationId xmlns:p14="http://schemas.microsoft.com/office/powerpoint/2010/main" val="3747204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40262841"/>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08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12" y="457200"/>
            <a:ext cx="11353800" cy="6001643"/>
          </a:xfrm>
          <a:prstGeom prst="rect">
            <a:avLst/>
          </a:prstGeom>
        </p:spPr>
        <p:txBody>
          <a:bodyPr wrap="square">
            <a:spAutoFit/>
          </a:bodyPr>
          <a:lstStyle/>
          <a:p>
            <a:pPr lvl="0"/>
            <a:r>
              <a:rPr lang="en-US" sz="2400" b="1" dirty="0" smtClean="0"/>
              <a:t>d. </a:t>
            </a:r>
            <a:r>
              <a:rPr lang="en-US" sz="2400" b="1" dirty="0" err="1"/>
              <a:t>Giáo</a:t>
            </a:r>
            <a:r>
              <a:rPr lang="en-US" sz="2400" b="1" dirty="0"/>
              <a:t> </a:t>
            </a:r>
            <a:r>
              <a:rPr lang="en-US" sz="2400" b="1" dirty="0" err="1"/>
              <a:t>dục</a:t>
            </a:r>
            <a:r>
              <a:rPr lang="en-US" sz="2400" b="1" dirty="0"/>
              <a:t> </a:t>
            </a:r>
            <a:r>
              <a:rPr lang="en-US" sz="2400" b="1" dirty="0" err="1"/>
              <a:t>thời</a:t>
            </a:r>
            <a:r>
              <a:rPr lang="en-US" sz="2400" b="1" dirty="0"/>
              <a:t> </a:t>
            </a:r>
            <a:r>
              <a:rPr lang="en-US" sz="2400" b="1" dirty="0" err="1"/>
              <a:t>Lê</a:t>
            </a:r>
            <a:r>
              <a:rPr lang="en-US" sz="2400" b="1" dirty="0"/>
              <a:t> </a:t>
            </a:r>
            <a:r>
              <a:rPr lang="en-US" sz="2400" b="1" dirty="0" err="1"/>
              <a:t>sơ</a:t>
            </a:r>
            <a:r>
              <a:rPr lang="en-US" sz="2400" b="1" dirty="0"/>
              <a:t> </a:t>
            </a:r>
            <a:r>
              <a:rPr lang="en-US" sz="2400" b="1" dirty="0" err="1"/>
              <a:t>có</a:t>
            </a:r>
            <a:r>
              <a:rPr lang="en-US" sz="2400" b="1" dirty="0"/>
              <a:t> </a:t>
            </a:r>
            <a:r>
              <a:rPr lang="en-US" sz="2400" b="1" dirty="0" err="1"/>
              <a:t>điểm</a:t>
            </a:r>
            <a:r>
              <a:rPr lang="en-US" sz="2400" b="1" dirty="0"/>
              <a:t> </a:t>
            </a:r>
            <a:r>
              <a:rPr lang="en-US" sz="2400" b="1" dirty="0" err="1"/>
              <a:t>gì</a:t>
            </a:r>
            <a:r>
              <a:rPr lang="en-US" sz="2400" b="1" dirty="0"/>
              <a:t> </a:t>
            </a:r>
            <a:r>
              <a:rPr lang="en-US" sz="2400" b="1" dirty="0" err="1"/>
              <a:t>khác</a:t>
            </a:r>
            <a:r>
              <a:rPr lang="en-US" sz="2400" b="1" dirty="0"/>
              <a:t> so </a:t>
            </a:r>
            <a:r>
              <a:rPr lang="en-US" sz="2400" b="1" dirty="0" err="1"/>
              <a:t>với</a:t>
            </a:r>
            <a:r>
              <a:rPr lang="en-US" sz="2400" b="1" dirty="0"/>
              <a:t> </a:t>
            </a:r>
            <a:r>
              <a:rPr lang="en-US" sz="2400" b="1" dirty="0" err="1"/>
              <a:t>thời</a:t>
            </a:r>
            <a:r>
              <a:rPr lang="en-US" sz="2400" b="1" dirty="0"/>
              <a:t> </a:t>
            </a:r>
            <a:r>
              <a:rPr lang="en-US" sz="2400" b="1" dirty="0" err="1"/>
              <a:t>Lý</a:t>
            </a:r>
            <a:r>
              <a:rPr lang="en-US" sz="2400" b="1" dirty="0"/>
              <a:t> </a:t>
            </a:r>
            <a:r>
              <a:rPr lang="en-US" sz="2400" b="1" dirty="0" err="1"/>
              <a:t>Trần</a:t>
            </a:r>
            <a:endParaRPr lang="en-US" sz="2400" b="1" dirty="0"/>
          </a:p>
          <a:p>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Thời</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gian</a:t>
            </a:r>
            <a:r>
              <a:rPr lang="en-US" sz="2400" b="1" i="1"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GD </a:t>
            </a:r>
            <a:r>
              <a:rPr lang="vi-VN" sz="2400" dirty="0">
                <a:latin typeface="Calibri" panose="020F0502020204030204" pitchFamily="34" charset="0"/>
                <a:cs typeface="Calibri" panose="020F0502020204030204" pitchFamily="34" charset="0"/>
              </a:rPr>
              <a:t>thời Lê Sơ phát triển mạnh do sự quan tâm của nhà nước và nhà nước đã có những chủ trương, biện pháp tích cực để phát triển GD như: tổ chức thi cử 3 năm một lần (nhà Trần 7 năm một </a:t>
            </a:r>
            <a:r>
              <a:rPr lang="vi-VN" sz="2400" dirty="0" smtClean="0">
                <a:latin typeface="Calibri" panose="020F0502020204030204" pitchFamily="34" charset="0"/>
                <a:cs typeface="Calibri" panose="020F0502020204030204" pitchFamily="34" charset="0"/>
              </a:rPr>
              <a:t>lần</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nhà</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Lý</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khi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nào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nhà</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nước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cần</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mới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tổ</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chức</a:t>
            </a:r>
            <a:r>
              <a:rPr lang="en-US" sz="2400" dirty="0" smtClean="0">
                <a:latin typeface="Calibri" panose="020F0502020204030204" pitchFamily="34" charset="0"/>
                <a:cs typeface="Calibri" panose="020F0502020204030204" pitchFamily="34" charset="0"/>
              </a:rPr>
              <a:t>)</a:t>
            </a:r>
          </a:p>
          <a:p>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Trường</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học</a:t>
            </a: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Thời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Lý</a:t>
            </a:r>
            <a:r>
              <a:rPr lang="en-US" sz="2400" dirty="0" smtClean="0">
                <a:latin typeface="Calibri" panose="020F0502020204030204" pitchFamily="34" charset="0"/>
                <a:cs typeface="Calibri" panose="020F0502020204030204" pitchFamily="34" charset="0"/>
              </a:rPr>
              <a:t> – </a:t>
            </a:r>
            <a:r>
              <a:rPr lang="en-US" sz="2400" dirty="0" err="1" smtClean="0">
                <a:latin typeface="Calibri" panose="020F0502020204030204" pitchFamily="34" charset="0"/>
                <a:cs typeface="Calibri" panose="020F0502020204030204" pitchFamily="34" charset="0"/>
              </a:rPr>
              <a:t>Trần</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Chỉ</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có</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các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trường</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công</a:t>
            </a:r>
            <a:r>
              <a:rPr lang="en-US" sz="2400" dirty="0" smtClean="0">
                <a:latin typeface="Calibri" panose="020F0502020204030204" pitchFamily="34" charset="0"/>
                <a:cs typeface="Calibri" panose="020F0502020204030204" pitchFamily="34" charset="0"/>
              </a:rPr>
              <a:t> do </a:t>
            </a:r>
            <a:r>
              <a:rPr lang="en-US" sz="2400" dirty="0" err="1" smtClean="0">
                <a:latin typeface="Calibri" panose="020F0502020204030204" pitchFamily="34" charset="0"/>
                <a:cs typeface="Calibri" panose="020F0502020204030204" pitchFamily="34" charset="0"/>
              </a:rPr>
              <a:t>nhà</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nước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lập</a:t>
            </a:r>
            <a:r>
              <a:rPr lang="en-US" sz="2400" dirty="0" smtClean="0">
                <a:latin typeface="Calibri" panose="020F0502020204030204" pitchFamily="34" charset="0"/>
                <a:cs typeface="Calibri" panose="020F0502020204030204" pitchFamily="34" charset="0"/>
              </a:rPr>
              <a:t> ở </a:t>
            </a:r>
            <a:r>
              <a:rPr lang="en-US" sz="2400" dirty="0" err="1" smtClean="0">
                <a:latin typeface="Calibri" panose="020F0502020204030204" pitchFamily="34" charset="0"/>
                <a:cs typeface="Calibri" panose="020F0502020204030204" pitchFamily="34" charset="0"/>
              </a:rPr>
              <a:t>các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lộ</a:t>
            </a: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Thời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Lê</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sơ</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Trường</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học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được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mở</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rộng</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rãi</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ở </a:t>
            </a:r>
            <a:r>
              <a:rPr lang="en-US" sz="2400" dirty="0" err="1" smtClean="0">
                <a:latin typeface="Calibri" panose="020F0502020204030204" pitchFamily="34" charset="0"/>
                <a:cs typeface="Calibri" panose="020F0502020204030204" pitchFamily="34" charset="0"/>
              </a:rPr>
              <a:t>các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đạo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lộ</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phủ</a:t>
            </a:r>
            <a:endParaRPr lang="vi-VN" sz="2400" dirty="0">
              <a:latin typeface="Calibri" panose="020F0502020204030204" pitchFamily="34" charset="0"/>
              <a:cs typeface="Calibri" panose="020F0502020204030204" pitchFamily="34" charset="0"/>
            </a:endParaRPr>
          </a:p>
          <a:p>
            <a:pPr marL="342900" indent="-342900">
              <a:buFontTx/>
              <a:buChar char="-"/>
            </a:pPr>
            <a:r>
              <a:rPr lang="en-US" sz="2400" b="1" i="1" dirty="0" err="1" smtClean="0">
                <a:latin typeface="Calibri" panose="020F0502020204030204" pitchFamily="34" charset="0"/>
                <a:cs typeface="Calibri" panose="020F0502020204030204" pitchFamily="34" charset="0"/>
              </a:rPr>
              <a:t>Đối</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tượng</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thi</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cử</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học</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tập</a:t>
            </a:r>
            <a:endParaRPr lang="en-US" sz="2400" b="1" i="1"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Thời </a:t>
            </a:r>
            <a:r>
              <a:rPr lang="vi-VN" sz="2400" dirty="0">
                <a:latin typeface="Calibri" panose="020F0502020204030204" pitchFamily="34" charset="0"/>
                <a:cs typeface="Calibri" panose="020F0502020204030204" pitchFamily="34" charset="0"/>
              </a:rPr>
              <a:t>Lý- Trần muốn được bổ nhiệm làm quan thì trước hết phải xuất thân từ đẳng cấp quý tộc.</a:t>
            </a:r>
          </a:p>
          <a:p>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Thời </a:t>
            </a:r>
            <a:r>
              <a:rPr lang="vi-VN" sz="2400" dirty="0">
                <a:latin typeface="Calibri" panose="020F0502020204030204" pitchFamily="34" charset="0"/>
                <a:cs typeface="Calibri" panose="020F0502020204030204" pitchFamily="34" charset="0"/>
              </a:rPr>
              <a:t>Lê Sơ, đa số dân đều có thể đi học và cho phép người nào có học đều được dự thi và thi đỗ đều được bổ nhiệm làm quan và được vinh quy bái tổ.</a:t>
            </a:r>
          </a:p>
          <a:p>
            <a:pPr marL="342900" indent="-342900">
              <a:buFontTx/>
              <a:buChar char="-"/>
            </a:pPr>
            <a:r>
              <a:rPr lang="en-US" sz="2400" b="1" i="1" dirty="0" err="1" smtClean="0">
                <a:latin typeface="Calibri" panose="020F0502020204030204" pitchFamily="34" charset="0"/>
                <a:cs typeface="Calibri" panose="020F0502020204030204" pitchFamily="34" charset="0"/>
              </a:rPr>
              <a:t>Nội</a:t>
            </a:r>
            <a:r>
              <a:rPr lang="en-US" sz="2400" b="1" i="1" dirty="0" smtClean="0">
                <a:latin typeface="Calibri" panose="020F0502020204030204" pitchFamily="34" charset="0"/>
                <a:cs typeface="Calibri" panose="020F0502020204030204" pitchFamily="34" charset="0"/>
              </a:rPr>
              <a:t> dung </a:t>
            </a:r>
            <a:r>
              <a:rPr lang="en-US" sz="2400" b="1" i="1" dirty="0" err="1" smtClean="0">
                <a:latin typeface="Calibri" panose="020F0502020204030204" pitchFamily="34" charset="0"/>
                <a:cs typeface="Calibri" panose="020F0502020204030204" pitchFamily="34" charset="0"/>
              </a:rPr>
              <a:t>giáo</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dục</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thi</a:t>
            </a:r>
            <a:r>
              <a:rPr lang="en-US" sz="2400" b="1" i="1" dirty="0" smtClean="0">
                <a:latin typeface="Calibri" panose="020F0502020204030204" pitchFamily="34" charset="0"/>
                <a:cs typeface="Calibri" panose="020F0502020204030204" pitchFamily="34" charset="0"/>
              </a:rPr>
              <a:t> </a:t>
            </a:r>
            <a:r>
              <a:rPr lang="en-US" sz="2400" b="1" i="1" dirty="0" err="1" smtClean="0">
                <a:latin typeface="Calibri" panose="020F0502020204030204" pitchFamily="34" charset="0"/>
                <a:cs typeface="Calibri" panose="020F0502020204030204" pitchFamily="34" charset="0"/>
              </a:rPr>
              <a:t>cử</a:t>
            </a:r>
            <a:endParaRPr lang="en-US" sz="2400" b="1" i="1"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Thời </a:t>
            </a:r>
            <a:r>
              <a:rPr lang="vi-VN" sz="2400" dirty="0">
                <a:latin typeface="Calibri" panose="020F0502020204030204" pitchFamily="34" charset="0"/>
                <a:cs typeface="Calibri" panose="020F0502020204030204" pitchFamily="34" charset="0"/>
              </a:rPr>
              <a:t>Lý- trần, đạo phật rất được trọng dụng.</a:t>
            </a:r>
          </a:p>
          <a:p>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Thời </a:t>
            </a:r>
            <a:r>
              <a:rPr lang="vi-VN" sz="2400" dirty="0">
                <a:latin typeface="Calibri" panose="020F0502020204030204" pitchFamily="34" charset="0"/>
                <a:cs typeface="Calibri" panose="020F0502020204030204" pitchFamily="34" charset="0"/>
              </a:rPr>
              <a:t>Lê Sơ, Nho giáo chiếm vị trí độc </a:t>
            </a:r>
            <a:r>
              <a:rPr lang="vi-VN" sz="2400" dirty="0" smtClean="0">
                <a:latin typeface="Calibri" panose="020F0502020204030204" pitchFamily="34" charset="0"/>
                <a:cs typeface="Calibri" panose="020F0502020204030204" pitchFamily="34" charset="0"/>
              </a:rPr>
              <a:t>tôn</a:t>
            </a:r>
            <a:r>
              <a:rPr lang="en-US" sz="2400" dirty="0" smtClean="0">
                <a:latin typeface="Calibri" panose="020F0502020204030204" pitchFamily="34" charset="0"/>
                <a:cs typeface="Calibri" panose="020F0502020204030204" pitchFamily="34" charset="0"/>
              </a:rPr>
              <a:t>,</a:t>
            </a:r>
            <a:r>
              <a:rPr lang="vi-VN" sz="2400" dirty="0" smtClean="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chi phối trên lĩnh vực văn hóa, tư tưởng</a:t>
            </a:r>
          </a:p>
          <a:p>
            <a:r>
              <a:rPr lang="vi-VN" sz="2400" dirty="0">
                <a:latin typeface="Calibri" panose="020F0502020204030204" pitchFamily="34" charset="0"/>
                <a:cs typeface="Calibri" panose="020F0502020204030204" pitchFamily="34" charset="0"/>
              </a:rPr>
              <a:t>Tình hình giáo dục, văn hóa, khoa học thời Lê Sơ cũng đạt được những thành tựu </a:t>
            </a:r>
            <a:r>
              <a:rPr lang="vi-VN" sz="2400" dirty="0" smtClean="0">
                <a:latin typeface="Calibri" panose="020F0502020204030204" pitchFamily="34" charset="0"/>
                <a:cs typeface="Calibri" panose="020F0502020204030204" pitchFamily="34" charset="0"/>
              </a:rPr>
              <a:t>mớ</a:t>
            </a:r>
            <a:r>
              <a:rPr lang="en-US" sz="2400" dirty="0" err="1" smtClean="0">
                <a:latin typeface="Calibri" panose="020F0502020204030204" pitchFamily="34" charset="0"/>
                <a:cs typeface="Calibri" panose="020F0502020204030204" pitchFamily="34" charset="0"/>
              </a:rPr>
              <a:t>i</a:t>
            </a:r>
            <a:endParaRPr lang="vi-VN"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632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785392" y="1238821"/>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C00000"/>
                </a:solidFill>
              </a:rPr>
              <a:t>Câu</a:t>
            </a:r>
            <a:r>
              <a:rPr lang="en-US" sz="4400" b="1" dirty="0">
                <a:solidFill>
                  <a:srgbClr val="C00000"/>
                </a:solidFill>
              </a:rPr>
              <a:t> 4. </a:t>
            </a:r>
            <a:r>
              <a:rPr lang="en-US" sz="4400" b="1" dirty="0" err="1">
                <a:solidFill>
                  <a:srgbClr val="C00000"/>
                </a:solidFill>
              </a:rPr>
              <a:t>Nêu</a:t>
            </a:r>
            <a:r>
              <a:rPr lang="en-US" sz="4400" b="1" dirty="0">
                <a:solidFill>
                  <a:srgbClr val="C00000"/>
                </a:solidFill>
              </a:rPr>
              <a:t> </a:t>
            </a:r>
            <a:r>
              <a:rPr lang="en-US" sz="4400" b="1" dirty="0" err="1">
                <a:solidFill>
                  <a:srgbClr val="C00000"/>
                </a:solidFill>
              </a:rPr>
              <a:t>những</a:t>
            </a:r>
            <a:r>
              <a:rPr lang="en-US" sz="4400" b="1" dirty="0">
                <a:solidFill>
                  <a:srgbClr val="C00000"/>
                </a:solidFill>
              </a:rPr>
              <a:t> </a:t>
            </a:r>
            <a:r>
              <a:rPr lang="en-US" sz="4400" b="1" dirty="0" err="1">
                <a:solidFill>
                  <a:srgbClr val="C00000"/>
                </a:solidFill>
              </a:rPr>
              <a:t>nét</a:t>
            </a:r>
            <a:r>
              <a:rPr lang="en-US" sz="4400" b="1" dirty="0">
                <a:solidFill>
                  <a:srgbClr val="C00000"/>
                </a:solidFill>
              </a:rPr>
              <a:t> </a:t>
            </a:r>
            <a:r>
              <a:rPr lang="en-US" sz="4400" b="1" dirty="0" err="1">
                <a:solidFill>
                  <a:srgbClr val="C00000"/>
                </a:solidFill>
              </a:rPr>
              <a:t>chính</a:t>
            </a:r>
            <a:r>
              <a:rPr lang="en-US" sz="4400" b="1" dirty="0">
                <a:solidFill>
                  <a:srgbClr val="C00000"/>
                </a:solidFill>
              </a:rPr>
              <a:t> </a:t>
            </a:r>
            <a:r>
              <a:rPr lang="en-US" sz="4400" b="1" dirty="0" err="1">
                <a:solidFill>
                  <a:srgbClr val="C00000"/>
                </a:solidFill>
              </a:rPr>
              <a:t>về</a:t>
            </a:r>
            <a:r>
              <a:rPr lang="en-US" sz="4400" b="1" dirty="0">
                <a:solidFill>
                  <a:srgbClr val="C00000"/>
                </a:solidFill>
              </a:rPr>
              <a:t> </a:t>
            </a:r>
            <a:r>
              <a:rPr lang="en-US" sz="4400" b="1" dirty="0" err="1">
                <a:solidFill>
                  <a:srgbClr val="C00000"/>
                </a:solidFill>
              </a:rPr>
              <a:t>chiến</a:t>
            </a:r>
            <a:r>
              <a:rPr lang="en-US" sz="4400" b="1" dirty="0">
                <a:solidFill>
                  <a:srgbClr val="C00000"/>
                </a:solidFill>
              </a:rPr>
              <a:t> </a:t>
            </a:r>
            <a:r>
              <a:rPr lang="en-US" sz="4400" b="1" dirty="0" err="1">
                <a:solidFill>
                  <a:srgbClr val="C00000"/>
                </a:solidFill>
              </a:rPr>
              <a:t>tranh</a:t>
            </a:r>
            <a:r>
              <a:rPr lang="en-US" sz="4400" b="1" dirty="0">
                <a:solidFill>
                  <a:srgbClr val="C00000"/>
                </a:solidFill>
              </a:rPr>
              <a:t> Nam – </a:t>
            </a:r>
            <a:r>
              <a:rPr lang="en-US" sz="4400" b="1" dirty="0" err="1">
                <a:solidFill>
                  <a:srgbClr val="C00000"/>
                </a:solidFill>
              </a:rPr>
              <a:t>Bắc</a:t>
            </a:r>
            <a:r>
              <a:rPr lang="en-US" sz="4400" b="1" dirty="0">
                <a:solidFill>
                  <a:srgbClr val="C00000"/>
                </a:solidFill>
              </a:rPr>
              <a:t> </a:t>
            </a:r>
            <a:r>
              <a:rPr lang="en-US" sz="4400" b="1" dirty="0" err="1">
                <a:solidFill>
                  <a:srgbClr val="C00000"/>
                </a:solidFill>
              </a:rPr>
              <a:t>triều</a:t>
            </a:r>
            <a:r>
              <a:rPr lang="en-US" sz="4400" b="1" dirty="0">
                <a:solidFill>
                  <a:srgbClr val="C00000"/>
                </a:solidFill>
              </a:rPr>
              <a:t> </a:t>
            </a:r>
            <a:r>
              <a:rPr lang="en-US" sz="4400" b="1" dirty="0" err="1">
                <a:solidFill>
                  <a:srgbClr val="C00000"/>
                </a:solidFill>
              </a:rPr>
              <a:t>và</a:t>
            </a:r>
            <a:r>
              <a:rPr lang="en-US" sz="4400" b="1" dirty="0">
                <a:solidFill>
                  <a:srgbClr val="C00000"/>
                </a:solidFill>
              </a:rPr>
              <a:t> </a:t>
            </a:r>
            <a:r>
              <a:rPr lang="en-US" sz="4400" b="1" dirty="0" err="1">
                <a:solidFill>
                  <a:srgbClr val="C00000"/>
                </a:solidFill>
              </a:rPr>
              <a:t>chiến</a:t>
            </a:r>
            <a:r>
              <a:rPr lang="en-US" sz="4400" b="1" dirty="0">
                <a:solidFill>
                  <a:srgbClr val="C00000"/>
                </a:solidFill>
              </a:rPr>
              <a:t> </a:t>
            </a:r>
            <a:r>
              <a:rPr lang="en-US" sz="4400" b="1" dirty="0" err="1">
                <a:solidFill>
                  <a:srgbClr val="C00000"/>
                </a:solidFill>
              </a:rPr>
              <a:t>tranh</a:t>
            </a:r>
            <a:r>
              <a:rPr lang="en-US" sz="4400" b="1" dirty="0">
                <a:solidFill>
                  <a:srgbClr val="C00000"/>
                </a:solidFill>
              </a:rPr>
              <a:t> </a:t>
            </a:r>
            <a:r>
              <a:rPr lang="en-US" sz="4400" b="1" dirty="0" err="1">
                <a:solidFill>
                  <a:srgbClr val="C00000"/>
                </a:solidFill>
              </a:rPr>
              <a:t>Trịnh</a:t>
            </a:r>
            <a:r>
              <a:rPr lang="en-US" sz="4400" b="1" dirty="0">
                <a:solidFill>
                  <a:srgbClr val="C00000"/>
                </a:solidFill>
              </a:rPr>
              <a:t> – </a:t>
            </a:r>
            <a:r>
              <a:rPr lang="en-US" sz="4400" b="1" dirty="0" err="1">
                <a:solidFill>
                  <a:srgbClr val="C00000"/>
                </a:solidFill>
              </a:rPr>
              <a:t>Nguyễn</a:t>
            </a:r>
            <a:r>
              <a:rPr lang="en-US" sz="4400" b="1" dirty="0">
                <a:solidFill>
                  <a:srgbClr val="C00000"/>
                </a:solidFill>
              </a:rPr>
              <a:t>?</a:t>
            </a:r>
            <a:endParaRPr lang="en-US" sz="4400" dirty="0">
              <a:solidFill>
                <a:srgbClr val="C000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279322">
            <a:off x="-630922" y="125517"/>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524594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79624" y="228600"/>
            <a:ext cx="11782188" cy="4431960"/>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algn="just" eaLnBrk="1" hangingPunct="1">
              <a:buClr>
                <a:schemeClr val="hlink"/>
              </a:buClr>
              <a:buSzPct val="80000"/>
            </a:pPr>
            <a:r>
              <a:rPr lang="en-US" sz="2800" b="1" dirty="0" smtClean="0">
                <a:latin typeface="+mj-lt"/>
              </a:rPr>
              <a:t>a. </a:t>
            </a:r>
            <a:r>
              <a:rPr lang="en-US" sz="2800" b="1" dirty="0" err="1" smtClean="0">
                <a:latin typeface="+mj-lt"/>
              </a:rPr>
              <a:t>Chiến</a:t>
            </a:r>
            <a:r>
              <a:rPr lang="en-US" sz="2800" b="1" dirty="0" smtClean="0">
                <a:latin typeface="+mj-lt"/>
              </a:rPr>
              <a:t> </a:t>
            </a:r>
            <a:r>
              <a:rPr lang="en-US" sz="2800" b="1" dirty="0" err="1" smtClean="0">
                <a:latin typeface="+mj-lt"/>
              </a:rPr>
              <a:t>tranh</a:t>
            </a:r>
            <a:r>
              <a:rPr lang="en-US" sz="2800" b="1" dirty="0" smtClean="0">
                <a:latin typeface="+mj-lt"/>
              </a:rPr>
              <a:t> Nam – </a:t>
            </a:r>
            <a:r>
              <a:rPr lang="en-US" sz="2800" b="1" dirty="0" err="1" smtClean="0">
                <a:latin typeface="+mj-lt"/>
              </a:rPr>
              <a:t>Bắc</a:t>
            </a:r>
            <a:r>
              <a:rPr lang="en-US" sz="2800" b="1" dirty="0" smtClean="0">
                <a:latin typeface="+mj-lt"/>
              </a:rPr>
              <a:t> </a:t>
            </a:r>
            <a:r>
              <a:rPr lang="en-US" sz="2800" b="1" dirty="0" err="1" smtClean="0">
                <a:latin typeface="+mj-lt"/>
              </a:rPr>
              <a:t>triều</a:t>
            </a:r>
            <a:endParaRPr lang="en-US" sz="2800" b="1" dirty="0" smtClean="0">
              <a:latin typeface="+mj-lt"/>
            </a:endParaRPr>
          </a:p>
          <a:p>
            <a:pPr marL="0" indent="0" algn="just" eaLnBrk="1" hangingPunct="1">
              <a:buClr>
                <a:schemeClr val="hlink"/>
              </a:buClr>
              <a:buSzPct val="80000"/>
            </a:pPr>
            <a:r>
              <a:rPr lang="en-US" sz="2800" i="1" dirty="0" smtClean="0">
                <a:latin typeface="+mj-lt"/>
              </a:rPr>
              <a:t>* </a:t>
            </a:r>
            <a:r>
              <a:rPr lang="en-US" sz="2800" i="1" dirty="0" err="1" smtClean="0">
                <a:latin typeface="+mj-lt"/>
              </a:rPr>
              <a:t>Nguyên</a:t>
            </a:r>
            <a:r>
              <a:rPr lang="en-US" sz="2800" i="1" dirty="0" smtClean="0">
                <a:latin typeface="+mj-lt"/>
              </a:rPr>
              <a:t> </a:t>
            </a:r>
            <a:r>
              <a:rPr lang="en-US" sz="2800" i="1" dirty="0" err="1">
                <a:latin typeface="+mj-lt"/>
              </a:rPr>
              <a:t>nhân</a:t>
            </a:r>
            <a:r>
              <a:rPr lang="en-US" sz="2800" i="1" dirty="0" smtClean="0">
                <a:latin typeface="+mj-lt"/>
              </a:rPr>
              <a:t>:</a:t>
            </a:r>
          </a:p>
          <a:p>
            <a:pPr marL="0" indent="0" algn="just" eaLnBrk="1" hangingPunct="1">
              <a:buClr>
                <a:schemeClr val="hlink"/>
              </a:buClr>
              <a:buSzPct val="80000"/>
            </a:pPr>
            <a:r>
              <a:rPr lang="en-US" sz="2800" dirty="0">
                <a:latin typeface="+mj-lt"/>
              </a:rPr>
              <a:t>- </a:t>
            </a:r>
            <a:r>
              <a:rPr lang="en-US" sz="2800" dirty="0" err="1">
                <a:latin typeface="+mj-lt"/>
              </a:rPr>
              <a:t>Năm</a:t>
            </a:r>
            <a:r>
              <a:rPr lang="en-US" sz="2800" dirty="0">
                <a:latin typeface="+mj-lt"/>
              </a:rPr>
              <a:t> 1527, </a:t>
            </a:r>
            <a:r>
              <a:rPr lang="en-US" sz="2800" dirty="0" err="1">
                <a:latin typeface="+mj-lt"/>
              </a:rPr>
              <a:t>Mạc</a:t>
            </a:r>
            <a:r>
              <a:rPr lang="en-US" sz="2800" dirty="0">
                <a:latin typeface="+mj-lt"/>
              </a:rPr>
              <a:t> </a:t>
            </a:r>
            <a:r>
              <a:rPr lang="en-US" sz="2800" dirty="0" err="1">
                <a:latin typeface="+mj-lt"/>
              </a:rPr>
              <a:t>Đăng</a:t>
            </a:r>
            <a:r>
              <a:rPr lang="en-US" sz="2800" dirty="0">
                <a:latin typeface="+mj-lt"/>
              </a:rPr>
              <a:t> Dung </a:t>
            </a:r>
            <a:r>
              <a:rPr lang="en-US" sz="2800" dirty="0" err="1">
                <a:latin typeface="+mj-lt"/>
              </a:rPr>
              <a:t>cướp</a:t>
            </a:r>
            <a:r>
              <a:rPr lang="en-US" sz="2800" dirty="0">
                <a:latin typeface="+mj-lt"/>
              </a:rPr>
              <a:t> </a:t>
            </a:r>
            <a:r>
              <a:rPr lang="en-US" sz="2800" dirty="0" err="1">
                <a:latin typeface="+mj-lt"/>
              </a:rPr>
              <a:t>ngôi</a:t>
            </a:r>
            <a:r>
              <a:rPr lang="en-US" sz="2800" dirty="0">
                <a:latin typeface="+mj-lt"/>
              </a:rPr>
              <a:t> </a:t>
            </a:r>
            <a:r>
              <a:rPr lang="en-US" sz="2800" dirty="0" err="1">
                <a:latin typeface="+mj-lt"/>
              </a:rPr>
              <a:t>vua</a:t>
            </a:r>
            <a:r>
              <a:rPr lang="en-US" sz="2800" dirty="0">
                <a:latin typeface="+mj-lt"/>
              </a:rPr>
              <a:t> </a:t>
            </a:r>
            <a:r>
              <a:rPr lang="en-US" sz="2800" dirty="0" err="1">
                <a:latin typeface="+mj-lt"/>
              </a:rPr>
              <a:t>Lê</a:t>
            </a:r>
            <a:r>
              <a:rPr lang="en-US" sz="2800" dirty="0">
                <a:latin typeface="+mj-lt"/>
              </a:rPr>
              <a:t> </a:t>
            </a:r>
            <a:r>
              <a:rPr lang="en-US" sz="2800" dirty="0" err="1">
                <a:latin typeface="+mj-lt"/>
              </a:rPr>
              <a:t>lập</a:t>
            </a:r>
            <a:r>
              <a:rPr lang="en-US" sz="2800" dirty="0">
                <a:latin typeface="+mj-lt"/>
              </a:rPr>
              <a:t> </a:t>
            </a:r>
            <a:r>
              <a:rPr lang="en-US" sz="2800" dirty="0" err="1">
                <a:latin typeface="+mj-lt"/>
              </a:rPr>
              <a:t>ra</a:t>
            </a:r>
            <a:r>
              <a:rPr lang="en-US" sz="2800" dirty="0">
                <a:latin typeface="+mj-lt"/>
              </a:rPr>
              <a:t> </a:t>
            </a:r>
            <a:r>
              <a:rPr lang="en-US" sz="2800" dirty="0" err="1">
                <a:latin typeface="+mj-lt"/>
              </a:rPr>
              <a:t>nhà</a:t>
            </a:r>
            <a:r>
              <a:rPr lang="en-US" sz="2800" dirty="0">
                <a:latin typeface="+mj-lt"/>
              </a:rPr>
              <a:t> </a:t>
            </a:r>
            <a:r>
              <a:rPr lang="en-US" sz="2800" dirty="0" err="1">
                <a:latin typeface="+mj-lt"/>
              </a:rPr>
              <a:t>Mạc</a:t>
            </a:r>
            <a:r>
              <a:rPr lang="en-US" sz="2800" dirty="0">
                <a:latin typeface="+mj-lt"/>
              </a:rPr>
              <a:t> (</a:t>
            </a:r>
            <a:r>
              <a:rPr lang="en-US" sz="2800" dirty="0" err="1">
                <a:latin typeface="+mj-lt"/>
              </a:rPr>
              <a:t>Bắc</a:t>
            </a:r>
            <a:r>
              <a:rPr lang="en-US" sz="2800" dirty="0">
                <a:latin typeface="+mj-lt"/>
              </a:rPr>
              <a:t> </a:t>
            </a:r>
            <a:r>
              <a:rPr lang="en-US" sz="2800" dirty="0" err="1">
                <a:latin typeface="+mj-lt"/>
              </a:rPr>
              <a:t>triều</a:t>
            </a:r>
            <a:r>
              <a:rPr lang="en-US" sz="2800" dirty="0">
                <a:latin typeface="+mj-lt"/>
              </a:rPr>
              <a:t>).</a:t>
            </a:r>
          </a:p>
          <a:p>
            <a:pPr algn="just">
              <a:buFontTx/>
              <a:buChar char="-"/>
            </a:pP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Năm</a:t>
            </a:r>
            <a:r>
              <a:rPr lang="en-US" sz="2800" dirty="0">
                <a:latin typeface="+mj-lt"/>
                <a:cs typeface="Times New Roman" panose="02020603050405020304" pitchFamily="18" charset="0"/>
              </a:rPr>
              <a:t> 1533, </a:t>
            </a:r>
            <a:r>
              <a:rPr lang="en-US" sz="2800" dirty="0" err="1">
                <a:latin typeface="+mj-lt"/>
                <a:cs typeface="Times New Roman" panose="02020603050405020304" pitchFamily="18" charset="0"/>
              </a:rPr>
              <a:t>Nguyễn</a:t>
            </a:r>
            <a:r>
              <a:rPr lang="en-US" sz="2800" dirty="0">
                <a:latin typeface="+mj-lt"/>
                <a:cs typeface="Times New Roman" panose="02020603050405020304" pitchFamily="18" charset="0"/>
              </a:rPr>
              <a:t> Kim – </a:t>
            </a:r>
            <a:r>
              <a:rPr lang="en-US" sz="2800" dirty="0" err="1">
                <a:latin typeface="+mj-lt"/>
                <a:cs typeface="Times New Roman" panose="02020603050405020304" pitchFamily="18" charset="0"/>
              </a:rPr>
              <a:t>một</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võ</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quan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triều</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Lê</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đã</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chạy</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vào</a:t>
            </a:r>
            <a:r>
              <a:rPr lang="en-US" sz="2800" dirty="0">
                <a:latin typeface="+mj-lt"/>
                <a:cs typeface="Times New Roman" panose="02020603050405020304" pitchFamily="18" charset="0"/>
              </a:rPr>
              <a:t> Thanh </a:t>
            </a:r>
            <a:r>
              <a:rPr lang="en-US" sz="2800" dirty="0" err="1">
                <a:latin typeface="+mj-lt"/>
                <a:cs typeface="Times New Roman" panose="02020603050405020304" pitchFamily="18" charset="0"/>
              </a:rPr>
              <a:t>Hóa</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lập</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một</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người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dòng</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dõi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nhà</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Lê</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lên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làm</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vua</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lấy</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danh</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nghĩa</a:t>
            </a:r>
            <a:r>
              <a:rPr lang="en-US" sz="2800" dirty="0">
                <a:latin typeface="+mj-lt"/>
                <a:cs typeface="Times New Roman" panose="02020603050405020304" pitchFamily="18" charset="0"/>
              </a:rPr>
              <a:t> </a:t>
            </a:r>
            <a:r>
              <a:rPr lang="en-US" sz="2800" dirty="0" smtClean="0">
                <a:latin typeface="+mj-lt"/>
                <a:cs typeface="Times New Roman" panose="02020603050405020304" pitchFamily="18" charset="0"/>
              </a:rPr>
              <a:t>“ </a:t>
            </a:r>
            <a:r>
              <a:rPr lang="en-US" sz="2800" dirty="0" err="1">
                <a:latin typeface="+mj-lt"/>
                <a:cs typeface="Times New Roman" panose="02020603050405020304" pitchFamily="18" charset="0"/>
              </a:rPr>
              <a:t>phù</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Lê</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diệt</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Mạc</a:t>
            </a:r>
            <a:r>
              <a:rPr lang="en-US" sz="2800" dirty="0">
                <a:latin typeface="+mj-lt"/>
                <a:cs typeface="Times New Roman" panose="02020603050405020304" pitchFamily="18" charset="0"/>
              </a:rPr>
              <a:t>” (Nam </a:t>
            </a:r>
            <a:r>
              <a:rPr lang="en-US" sz="2800" dirty="0" err="1">
                <a:latin typeface="+mj-lt"/>
                <a:cs typeface="Times New Roman" panose="02020603050405020304" pitchFamily="18" charset="0"/>
              </a:rPr>
              <a:t>triều</a:t>
            </a:r>
            <a:r>
              <a:rPr lang="en-US" sz="2800" dirty="0">
                <a:latin typeface="+mj-lt"/>
                <a:cs typeface="Times New Roman" panose="02020603050405020304" pitchFamily="18" charset="0"/>
              </a:rPr>
              <a:t>).   </a:t>
            </a:r>
            <a:endParaRPr lang="en-US" sz="2800" dirty="0" smtClean="0">
              <a:latin typeface="+mj-lt"/>
              <a:cs typeface="Times New Roman" panose="02020603050405020304" pitchFamily="18" charset="0"/>
            </a:endParaRPr>
          </a:p>
          <a:p>
            <a:pPr algn="just">
              <a:buFontTx/>
              <a:buChar char="-"/>
            </a:pPr>
            <a:r>
              <a:rPr lang="en-US" sz="2800" dirty="0" smtClean="0">
                <a:latin typeface="+mj-lt"/>
              </a:rPr>
              <a:t>Hai </a:t>
            </a:r>
            <a:r>
              <a:rPr lang="en-US" sz="2800" dirty="0" err="1">
                <a:latin typeface="+mj-lt"/>
              </a:rPr>
              <a:t>tập</a:t>
            </a:r>
            <a:r>
              <a:rPr lang="en-US" sz="2800" dirty="0">
                <a:latin typeface="+mj-lt"/>
              </a:rPr>
              <a:t> </a:t>
            </a:r>
            <a:r>
              <a:rPr lang="en-US" sz="2800" dirty="0" err="1">
                <a:latin typeface="+mj-lt"/>
              </a:rPr>
              <a:t>đoàn</a:t>
            </a:r>
            <a:r>
              <a:rPr lang="en-US" sz="2800" dirty="0">
                <a:latin typeface="+mj-lt"/>
              </a:rPr>
              <a:t> </a:t>
            </a:r>
            <a:r>
              <a:rPr lang="en-US" sz="2800" dirty="0" err="1">
                <a:latin typeface="+mj-lt"/>
              </a:rPr>
              <a:t>phong</a:t>
            </a:r>
            <a:r>
              <a:rPr lang="en-US" sz="2800" dirty="0">
                <a:latin typeface="+mj-lt"/>
              </a:rPr>
              <a:t> </a:t>
            </a:r>
            <a:r>
              <a:rPr lang="en-US" sz="2800" dirty="0" err="1">
                <a:latin typeface="+mj-lt"/>
              </a:rPr>
              <a:t>kiến</a:t>
            </a:r>
            <a:r>
              <a:rPr lang="en-US" sz="2800" dirty="0">
                <a:latin typeface="+mj-lt"/>
              </a:rPr>
              <a:t> </a:t>
            </a:r>
            <a:r>
              <a:rPr lang="en-US" sz="2800" dirty="0" err="1">
                <a:latin typeface="+mj-lt"/>
              </a:rPr>
              <a:t>này</a:t>
            </a:r>
            <a:r>
              <a:rPr lang="en-US" sz="2800" dirty="0">
                <a:latin typeface="+mj-lt"/>
              </a:rPr>
              <a:t> </a:t>
            </a:r>
            <a:r>
              <a:rPr lang="en-US" sz="2800" dirty="0" err="1">
                <a:latin typeface="+mj-lt"/>
              </a:rPr>
              <a:t>mâu</a:t>
            </a:r>
            <a:r>
              <a:rPr lang="en-US" sz="2800" dirty="0">
                <a:latin typeface="+mj-lt"/>
              </a:rPr>
              <a:t> </a:t>
            </a:r>
            <a:r>
              <a:rPr lang="en-US" sz="2800" dirty="0" err="1">
                <a:latin typeface="+mj-lt"/>
              </a:rPr>
              <a:t>thuẫn</a:t>
            </a:r>
            <a:r>
              <a:rPr lang="en-US" sz="2800" dirty="0">
                <a:latin typeface="+mj-lt"/>
              </a:rPr>
              <a:t> </a:t>
            </a:r>
            <a:r>
              <a:rPr lang="en-US" sz="2800" dirty="0" err="1">
                <a:latin typeface="+mj-lt"/>
              </a:rPr>
              <a:t>đánh</a:t>
            </a:r>
            <a:r>
              <a:rPr lang="en-US" sz="2800" dirty="0">
                <a:latin typeface="+mj-lt"/>
              </a:rPr>
              <a:t> </a:t>
            </a:r>
            <a:r>
              <a:rPr lang="en-US" sz="2800" dirty="0" err="1">
                <a:latin typeface="+mj-lt"/>
              </a:rPr>
              <a:t>nhau</a:t>
            </a:r>
            <a:r>
              <a:rPr lang="en-US" sz="2800" dirty="0">
                <a:latin typeface="+mj-lt"/>
              </a:rPr>
              <a:t> </a:t>
            </a:r>
            <a:r>
              <a:rPr lang="en-US" sz="2800" dirty="0" err="1">
                <a:latin typeface="+mj-lt"/>
              </a:rPr>
              <a:t>liên</a:t>
            </a:r>
            <a:r>
              <a:rPr lang="en-US" sz="2800" dirty="0">
                <a:latin typeface="+mj-lt"/>
              </a:rPr>
              <a:t> </a:t>
            </a:r>
            <a:r>
              <a:rPr lang="en-US" sz="2800" dirty="0" err="1">
                <a:latin typeface="+mj-lt"/>
              </a:rPr>
              <a:t>miên</a:t>
            </a:r>
            <a:r>
              <a:rPr lang="en-US" sz="2800" dirty="0">
                <a:latin typeface="+mj-lt"/>
              </a:rPr>
              <a:t>, </a:t>
            </a:r>
            <a:r>
              <a:rPr lang="en-US" sz="2800" dirty="0" err="1">
                <a:latin typeface="+mj-lt"/>
              </a:rPr>
              <a:t>dai</a:t>
            </a:r>
            <a:r>
              <a:rPr lang="en-US" sz="2800" dirty="0">
                <a:latin typeface="+mj-lt"/>
              </a:rPr>
              <a:t> </a:t>
            </a:r>
            <a:r>
              <a:rPr lang="en-US" sz="2800" dirty="0" err="1">
                <a:latin typeface="+mj-lt"/>
              </a:rPr>
              <a:t>dẳng</a:t>
            </a:r>
            <a:r>
              <a:rPr lang="en-US" sz="2800" dirty="0">
                <a:latin typeface="+mj-lt"/>
              </a:rPr>
              <a:t> </a:t>
            </a:r>
            <a:r>
              <a:rPr lang="en-US" sz="2800" dirty="0" err="1">
                <a:latin typeface="+mj-lt"/>
              </a:rPr>
              <a:t>hơn</a:t>
            </a:r>
            <a:r>
              <a:rPr lang="en-US" sz="2800" dirty="0">
                <a:latin typeface="+mj-lt"/>
              </a:rPr>
              <a:t> 50 </a:t>
            </a:r>
            <a:r>
              <a:rPr lang="en-US" sz="2800" dirty="0" err="1">
                <a:latin typeface="+mj-lt"/>
              </a:rPr>
              <a:t>năm</a:t>
            </a:r>
            <a:endParaRPr lang="en-US" sz="2800" dirty="0">
              <a:latin typeface="+mj-lt"/>
            </a:endParaRPr>
          </a:p>
          <a:p>
            <a:pPr marL="0" indent="0" algn="just"/>
            <a:r>
              <a:rPr lang="en-US" sz="2800" i="1" dirty="0" smtClean="0">
                <a:latin typeface="+mj-lt"/>
                <a:cs typeface="Times New Roman" panose="02020603050405020304" pitchFamily="18" charset="0"/>
              </a:rPr>
              <a:t>* </a:t>
            </a:r>
            <a:r>
              <a:rPr lang="en-US" sz="2800" i="1" dirty="0" err="1" smtClean="0">
                <a:latin typeface="+mj-lt"/>
                <a:cs typeface="Times New Roman" panose="02020603050405020304" pitchFamily="18" charset="0"/>
              </a:rPr>
              <a:t>Hậu</a:t>
            </a:r>
            <a:r>
              <a:rPr lang="en-US" sz="2800" i="1" dirty="0" smtClean="0">
                <a:latin typeface="+mj-lt"/>
                <a:cs typeface="Times New Roman" panose="02020603050405020304" pitchFamily="18" charset="0"/>
              </a:rPr>
              <a:t> </a:t>
            </a:r>
            <a:r>
              <a:rPr lang="en-US" sz="2800" i="1" dirty="0" err="1" smtClean="0">
                <a:latin typeface="+mj-lt"/>
                <a:cs typeface="Times New Roman" panose="02020603050405020304" pitchFamily="18" charset="0"/>
              </a:rPr>
              <a:t>quả</a:t>
            </a:r>
            <a:endParaRPr lang="en-US" sz="2800" i="1" dirty="0" smtClean="0">
              <a:latin typeface="+mj-lt"/>
              <a:cs typeface="Times New Roman" panose="02020603050405020304" pitchFamily="18" charset="0"/>
            </a:endParaRPr>
          </a:p>
          <a:p>
            <a:pPr marL="0" indent="0" algn="just"/>
            <a:r>
              <a:rPr lang="en-US" sz="2800" dirty="0" err="1">
                <a:latin typeface="+mj-lt"/>
                <a:cs typeface="Times New Roman" panose="02020603050405020304" pitchFamily="18" charset="0"/>
              </a:rPr>
              <a:t>Nhân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dân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đói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khổ</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đất</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nước</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bị</a:t>
            </a:r>
            <a:r>
              <a:rPr lang="en-US" sz="2800" dirty="0">
                <a:latin typeface="+mj-lt"/>
                <a:cs typeface="Times New Roman" panose="02020603050405020304" pitchFamily="18" charset="0"/>
              </a:rPr>
              <a:t> chia </a:t>
            </a:r>
            <a:r>
              <a:rPr lang="en-US" sz="2800" dirty="0" err="1" smtClean="0">
                <a:latin typeface="+mj-lt"/>
                <a:cs typeface="Times New Roman" panose="02020603050405020304" pitchFamily="18" charset="0"/>
              </a:rPr>
              <a:t>cắt</a:t>
            </a:r>
            <a:r>
              <a:rPr lang="en-US" sz="2800" dirty="0" smtClean="0">
                <a:latin typeface="+mj-lt"/>
                <a:cs typeface="Times New Roman" panose="02020603050405020304" pitchFamily="18" charset="0"/>
              </a:rPr>
              <a:t>.</a:t>
            </a:r>
            <a:endParaRPr lang="en-US" sz="2800" b="1" dirty="0">
              <a:latin typeface="+mj-lt"/>
              <a:cs typeface="Times New Roman" panose="02020603050405020304" pitchFamily="18" charset="0"/>
            </a:endParaRPr>
          </a:p>
        </p:txBody>
      </p:sp>
    </p:spTree>
    <p:extLst>
      <p:ext uri="{BB962C8B-B14F-4D97-AF65-F5344CB8AC3E}">
        <p14:creationId xmlns:p14="http://schemas.microsoft.com/office/powerpoint/2010/main" val="94368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3" y="1403651"/>
            <a:ext cx="11803224" cy="984863"/>
          </a:xfrm>
          <a:prstGeom prst="rect">
            <a:avLst/>
          </a:prstGeom>
          <a:noFill/>
        </p:spPr>
        <p:txBody>
          <a:bodyPr wrap="square" lIns="121899" tIns="60949" rIns="121899" bIns="60949" rtlCol="0">
            <a:spAutoFit/>
          </a:bodyPr>
          <a:lstStyle/>
          <a:p>
            <a:r>
              <a:rPr lang="en-US" sz="2800" dirty="0">
                <a:latin typeface="+mj-lt"/>
              </a:rPr>
              <a:t>- Năm 1545, Nguyễn Kim chết, con rễ là Trịnh Kiểm lên thay nắm toàn bộ binh quyền =&gt; hình thành thế lực họ Trịnh.</a:t>
            </a:r>
          </a:p>
        </p:txBody>
      </p:sp>
      <p:sp>
        <p:nvSpPr>
          <p:cNvPr id="3" name="Text Box 14"/>
          <p:cNvSpPr txBox="1">
            <a:spLocks noChangeArrowheads="1"/>
          </p:cNvSpPr>
          <p:nvPr/>
        </p:nvSpPr>
        <p:spPr bwMode="auto">
          <a:xfrm>
            <a:off x="185742" y="304800"/>
            <a:ext cx="9339371" cy="1200306"/>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eaLnBrk="1" hangingPunct="1">
              <a:spcBef>
                <a:spcPct val="50000"/>
              </a:spcBef>
              <a:buClr>
                <a:schemeClr val="hlink"/>
              </a:buClr>
              <a:buSzPct val="80000"/>
            </a:pPr>
            <a:r>
              <a:rPr lang="en-US" sz="2800" dirty="0" smtClean="0">
                <a:latin typeface="+mj-lt"/>
              </a:rPr>
              <a:t>b. </a:t>
            </a:r>
            <a:r>
              <a:rPr lang="en-US" sz="2800" dirty="0" err="1" smtClean="0">
                <a:latin typeface="+mj-lt"/>
              </a:rPr>
              <a:t>Chiến</a:t>
            </a:r>
            <a:r>
              <a:rPr lang="en-US" sz="2800" dirty="0" smtClean="0">
                <a:latin typeface="+mj-lt"/>
              </a:rPr>
              <a:t> </a:t>
            </a:r>
            <a:r>
              <a:rPr lang="en-US" sz="2800" dirty="0" err="1" smtClean="0">
                <a:latin typeface="+mj-lt"/>
              </a:rPr>
              <a:t>tranh</a:t>
            </a:r>
            <a:r>
              <a:rPr lang="en-US" sz="2800" dirty="0">
                <a:latin typeface="+mj-lt"/>
              </a:rPr>
              <a:t> </a:t>
            </a:r>
            <a:r>
              <a:rPr lang="en-US" sz="2800" dirty="0" err="1" smtClean="0">
                <a:latin typeface="+mj-lt"/>
              </a:rPr>
              <a:t>Trịnh-Nguyễn</a:t>
            </a:r>
            <a:endParaRPr lang="en-US" sz="2800" dirty="0" smtClean="0">
              <a:latin typeface="+mj-lt"/>
            </a:endParaRPr>
          </a:p>
          <a:p>
            <a:pPr marL="0" indent="0" eaLnBrk="1" hangingPunct="1">
              <a:spcBef>
                <a:spcPct val="50000"/>
              </a:spcBef>
              <a:buClr>
                <a:schemeClr val="hlink"/>
              </a:buClr>
              <a:buSzPct val="80000"/>
            </a:pPr>
            <a:r>
              <a:rPr lang="en-US" sz="2800" dirty="0" smtClean="0">
                <a:latin typeface="+mj-lt"/>
              </a:rPr>
              <a:t>* </a:t>
            </a:r>
            <a:r>
              <a:rPr lang="en-US" sz="2800" dirty="0" err="1" smtClean="0">
                <a:latin typeface="+mj-lt"/>
              </a:rPr>
              <a:t>Nguyên</a:t>
            </a:r>
            <a:r>
              <a:rPr lang="en-US" sz="2800" dirty="0" smtClean="0">
                <a:latin typeface="+mj-lt"/>
              </a:rPr>
              <a:t> </a:t>
            </a:r>
            <a:r>
              <a:rPr lang="en-US" sz="2800" dirty="0">
                <a:latin typeface="+mj-lt"/>
              </a:rPr>
              <a:t>nhân:</a:t>
            </a:r>
          </a:p>
        </p:txBody>
      </p:sp>
      <p:sp>
        <p:nvSpPr>
          <p:cNvPr id="4" name="Text Box 14"/>
          <p:cNvSpPr txBox="1">
            <a:spLocks noChangeArrowheads="1"/>
          </p:cNvSpPr>
          <p:nvPr/>
        </p:nvSpPr>
        <p:spPr bwMode="auto">
          <a:xfrm>
            <a:off x="45402" y="3352800"/>
            <a:ext cx="2360645" cy="553976"/>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eaLnBrk="1" hangingPunct="1">
              <a:spcBef>
                <a:spcPct val="50000"/>
              </a:spcBef>
              <a:buClr>
                <a:schemeClr val="hlink"/>
              </a:buClr>
              <a:buSzPct val="80000"/>
            </a:pPr>
            <a:r>
              <a:rPr lang="en-US" sz="2800" dirty="0" smtClean="0">
                <a:latin typeface="+mj-lt"/>
              </a:rPr>
              <a:t>* </a:t>
            </a:r>
            <a:r>
              <a:rPr lang="en-US" sz="2800" dirty="0" err="1" smtClean="0">
                <a:latin typeface="+mj-lt"/>
              </a:rPr>
              <a:t>Hậu</a:t>
            </a:r>
            <a:r>
              <a:rPr lang="en-US" sz="2800" dirty="0" smtClean="0">
                <a:latin typeface="+mj-lt"/>
              </a:rPr>
              <a:t> </a:t>
            </a:r>
            <a:r>
              <a:rPr lang="en-US" sz="2800" dirty="0">
                <a:latin typeface="+mj-lt"/>
              </a:rPr>
              <a:t>quả:</a:t>
            </a:r>
          </a:p>
        </p:txBody>
      </p:sp>
      <p:sp>
        <p:nvSpPr>
          <p:cNvPr id="5" name="TextBox 4"/>
          <p:cNvSpPr txBox="1"/>
          <p:nvPr/>
        </p:nvSpPr>
        <p:spPr>
          <a:xfrm>
            <a:off x="227013" y="3962400"/>
            <a:ext cx="11803224" cy="1415750"/>
          </a:xfrm>
          <a:prstGeom prst="rect">
            <a:avLst/>
          </a:prstGeom>
          <a:noFill/>
        </p:spPr>
        <p:txBody>
          <a:bodyPr wrap="square" lIns="121899" tIns="60949" rIns="121899" bIns="60949" rtlCol="0">
            <a:spAutoFit/>
          </a:bodyPr>
          <a:lstStyle/>
          <a:p>
            <a:r>
              <a:rPr lang="en-US" sz="2800" dirty="0">
                <a:latin typeface="+mj-lt"/>
                <a:cs typeface="Times New Roman" panose="02020603050405020304" pitchFamily="18" charset="0"/>
              </a:rPr>
              <a:t>- Nhân dân đói khổ, li tán.</a:t>
            </a:r>
          </a:p>
          <a:p>
            <a:r>
              <a:rPr lang="en-US" sz="2800" dirty="0">
                <a:latin typeface="+mj-lt"/>
                <a:cs typeface="Times New Roman" panose="02020603050405020304" pitchFamily="18" charset="0"/>
              </a:rPr>
              <a:t>- Đất nước bị chia cắt: </a:t>
            </a:r>
            <a:r>
              <a:rPr lang="en-US" sz="2800" dirty="0">
                <a:latin typeface="+mj-lt"/>
              </a:rPr>
              <a:t>Đàng Trong và Đàng Ngoài</a:t>
            </a:r>
          </a:p>
          <a:p>
            <a:endParaRPr lang="en-US" sz="2800" dirty="0">
              <a:latin typeface="+mj-lt"/>
              <a:cs typeface="Times New Roman" panose="02020603050405020304" pitchFamily="18" charset="0"/>
            </a:endParaRPr>
          </a:p>
        </p:txBody>
      </p:sp>
      <p:sp>
        <p:nvSpPr>
          <p:cNvPr id="6" name="TextBox 5"/>
          <p:cNvSpPr txBox="1"/>
          <p:nvPr/>
        </p:nvSpPr>
        <p:spPr>
          <a:xfrm>
            <a:off x="227013" y="2419651"/>
            <a:ext cx="11803224" cy="1415750"/>
          </a:xfrm>
          <a:prstGeom prst="rect">
            <a:avLst/>
          </a:prstGeom>
          <a:noFill/>
        </p:spPr>
        <p:txBody>
          <a:bodyPr wrap="square" lIns="121899" tIns="60949" rIns="121899" bIns="60949" rtlCol="0">
            <a:spAutoFit/>
          </a:bodyPr>
          <a:lstStyle/>
          <a:p>
            <a:r>
              <a:rPr lang="en-US" sz="2800" dirty="0" smtClean="0">
                <a:latin typeface="+mj-lt"/>
              </a:rPr>
              <a:t>- </a:t>
            </a:r>
            <a:r>
              <a:rPr lang="en-US" sz="2800" dirty="0" err="1" smtClean="0">
                <a:latin typeface="+mj-lt"/>
              </a:rPr>
              <a:t>Người</a:t>
            </a:r>
            <a:r>
              <a:rPr lang="en-US" sz="2800" dirty="0" smtClean="0">
                <a:latin typeface="+mj-lt"/>
              </a:rPr>
              <a:t> </a:t>
            </a:r>
            <a:r>
              <a:rPr lang="en-US" sz="2800" dirty="0">
                <a:latin typeface="+mj-lt"/>
              </a:rPr>
              <a:t>con </a:t>
            </a:r>
            <a:r>
              <a:rPr lang="en-US" sz="2800" dirty="0" err="1">
                <a:latin typeface="+mj-lt"/>
              </a:rPr>
              <a:t>thứ</a:t>
            </a:r>
            <a:r>
              <a:rPr lang="en-US" sz="2800" dirty="0">
                <a:latin typeface="+mj-lt"/>
              </a:rPr>
              <a:t> </a:t>
            </a:r>
            <a:r>
              <a:rPr lang="en-US" sz="2800" dirty="0" err="1">
                <a:latin typeface="+mj-lt"/>
              </a:rPr>
              <a:t>của</a:t>
            </a:r>
            <a:r>
              <a:rPr lang="en-US" sz="2800" dirty="0">
                <a:latin typeface="+mj-lt"/>
              </a:rPr>
              <a:t> </a:t>
            </a:r>
            <a:r>
              <a:rPr lang="en-US" sz="2800" dirty="0" err="1">
                <a:latin typeface="+mj-lt"/>
              </a:rPr>
              <a:t>Nguyễn</a:t>
            </a:r>
            <a:r>
              <a:rPr lang="en-US" sz="2800" dirty="0">
                <a:latin typeface="+mj-lt"/>
              </a:rPr>
              <a:t> Kim </a:t>
            </a:r>
            <a:r>
              <a:rPr lang="en-US" sz="2800" dirty="0" err="1">
                <a:latin typeface="+mj-lt"/>
              </a:rPr>
              <a:t>là</a:t>
            </a:r>
            <a:r>
              <a:rPr lang="en-US" sz="2800" dirty="0">
                <a:latin typeface="+mj-lt"/>
              </a:rPr>
              <a:t> </a:t>
            </a:r>
            <a:r>
              <a:rPr lang="en-US" sz="2800" dirty="0" err="1">
                <a:latin typeface="+mj-lt"/>
              </a:rPr>
              <a:t>Nguyễn</a:t>
            </a:r>
            <a:r>
              <a:rPr lang="en-US" sz="2800" dirty="0">
                <a:latin typeface="+mj-lt"/>
              </a:rPr>
              <a:t> </a:t>
            </a:r>
            <a:r>
              <a:rPr lang="en-US" sz="2800" dirty="0" err="1">
                <a:latin typeface="+mj-lt"/>
              </a:rPr>
              <a:t>Hoàng</a:t>
            </a:r>
            <a:r>
              <a:rPr lang="en-US" sz="2800" dirty="0">
                <a:latin typeface="+mj-lt"/>
              </a:rPr>
              <a:t> </a:t>
            </a:r>
            <a:r>
              <a:rPr lang="en-US" sz="2800" dirty="0" err="1">
                <a:latin typeface="+mj-lt"/>
              </a:rPr>
              <a:t>được</a:t>
            </a:r>
            <a:r>
              <a:rPr lang="en-US" sz="2800" dirty="0">
                <a:latin typeface="+mj-lt"/>
              </a:rPr>
              <a:t> </a:t>
            </a:r>
            <a:r>
              <a:rPr lang="en-US" sz="2800" dirty="0" err="1">
                <a:latin typeface="+mj-lt"/>
              </a:rPr>
              <a:t>đưa</a:t>
            </a:r>
            <a:r>
              <a:rPr lang="en-US" sz="2800" dirty="0">
                <a:latin typeface="+mj-lt"/>
              </a:rPr>
              <a:t> </a:t>
            </a:r>
            <a:r>
              <a:rPr lang="en-US" sz="2800" dirty="0" err="1">
                <a:latin typeface="+mj-lt"/>
              </a:rPr>
              <a:t>vào</a:t>
            </a:r>
            <a:r>
              <a:rPr lang="en-US" sz="2800" dirty="0">
                <a:latin typeface="+mj-lt"/>
              </a:rPr>
              <a:t> </a:t>
            </a:r>
            <a:r>
              <a:rPr lang="en-US" sz="2800" dirty="0" err="1">
                <a:latin typeface="+mj-lt"/>
              </a:rPr>
              <a:t>trấn</a:t>
            </a:r>
            <a:r>
              <a:rPr lang="en-US" sz="2800" dirty="0">
                <a:latin typeface="+mj-lt"/>
              </a:rPr>
              <a:t> </a:t>
            </a:r>
            <a:r>
              <a:rPr lang="en-US" sz="2800" dirty="0" err="1">
                <a:latin typeface="+mj-lt"/>
              </a:rPr>
              <a:t>thủ</a:t>
            </a:r>
            <a:r>
              <a:rPr lang="en-US" sz="2800" dirty="0">
                <a:latin typeface="+mj-lt"/>
              </a:rPr>
              <a:t> </a:t>
            </a:r>
            <a:r>
              <a:rPr lang="en-US" sz="2800" dirty="0" err="1">
                <a:latin typeface="+mj-lt"/>
              </a:rPr>
              <a:t>Thuận</a:t>
            </a:r>
            <a:r>
              <a:rPr lang="en-US" sz="2800" dirty="0">
                <a:latin typeface="+mj-lt"/>
              </a:rPr>
              <a:t> </a:t>
            </a:r>
            <a:r>
              <a:rPr lang="en-US" sz="2800" dirty="0" err="1">
                <a:latin typeface="+mj-lt"/>
              </a:rPr>
              <a:t>Hóa</a:t>
            </a:r>
            <a:r>
              <a:rPr lang="en-US" sz="2800" dirty="0">
                <a:latin typeface="+mj-lt"/>
              </a:rPr>
              <a:t>, </a:t>
            </a:r>
            <a:r>
              <a:rPr lang="en-US" sz="2800" dirty="0" err="1">
                <a:latin typeface="+mj-lt"/>
              </a:rPr>
              <a:t>Quảng</a:t>
            </a:r>
            <a:r>
              <a:rPr lang="en-US" sz="2800" dirty="0">
                <a:latin typeface="+mj-lt"/>
              </a:rPr>
              <a:t> Nam =&gt; </a:t>
            </a:r>
            <a:r>
              <a:rPr lang="en-US" sz="2800" dirty="0" err="1">
                <a:latin typeface="+mj-lt"/>
              </a:rPr>
              <a:t>hình</a:t>
            </a:r>
            <a:r>
              <a:rPr lang="en-US" sz="2800" dirty="0">
                <a:latin typeface="+mj-lt"/>
              </a:rPr>
              <a:t> </a:t>
            </a:r>
            <a:r>
              <a:rPr lang="en-US" sz="2800" dirty="0" err="1">
                <a:latin typeface="+mj-lt"/>
              </a:rPr>
              <a:t>thành</a:t>
            </a:r>
            <a:r>
              <a:rPr lang="en-US" sz="2800" dirty="0">
                <a:latin typeface="+mj-lt"/>
              </a:rPr>
              <a:t> </a:t>
            </a:r>
            <a:r>
              <a:rPr lang="en-US" sz="2800" dirty="0" err="1">
                <a:latin typeface="+mj-lt"/>
              </a:rPr>
              <a:t>thế</a:t>
            </a:r>
            <a:r>
              <a:rPr lang="en-US" sz="2800" dirty="0">
                <a:latin typeface="+mj-lt"/>
              </a:rPr>
              <a:t> </a:t>
            </a:r>
            <a:r>
              <a:rPr lang="en-US" sz="2800" dirty="0" err="1">
                <a:latin typeface="+mj-lt"/>
              </a:rPr>
              <a:t>lực</a:t>
            </a:r>
            <a:r>
              <a:rPr lang="en-US" sz="2800" dirty="0">
                <a:latin typeface="+mj-lt"/>
              </a:rPr>
              <a:t> </a:t>
            </a:r>
            <a:r>
              <a:rPr lang="en-US" sz="2800" dirty="0" err="1">
                <a:latin typeface="+mj-lt"/>
              </a:rPr>
              <a:t>họ</a:t>
            </a:r>
            <a:r>
              <a:rPr lang="en-US" sz="2800" dirty="0">
                <a:latin typeface="+mj-lt"/>
              </a:rPr>
              <a:t> </a:t>
            </a:r>
            <a:r>
              <a:rPr lang="en-US" sz="2800" dirty="0" err="1">
                <a:latin typeface="+mj-lt"/>
              </a:rPr>
              <a:t>Nguyễn</a:t>
            </a:r>
            <a:r>
              <a:rPr lang="en-US" sz="2800" dirty="0" smtClean="0">
                <a:latin typeface="+mj-lt"/>
              </a:rPr>
              <a:t>.</a:t>
            </a:r>
          </a:p>
          <a:p>
            <a:endParaRPr lang="en-US" sz="2800" dirty="0">
              <a:latin typeface="+mj-lt"/>
            </a:endParaRPr>
          </a:p>
        </p:txBody>
      </p:sp>
      <p:sp>
        <p:nvSpPr>
          <p:cNvPr id="7" name="Right Arrow 6"/>
          <p:cNvSpPr/>
          <p:nvPr/>
        </p:nvSpPr>
        <p:spPr>
          <a:xfrm>
            <a:off x="531812" y="5715000"/>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78188" y="5772834"/>
            <a:ext cx="9829800" cy="646331"/>
          </a:xfrm>
          <a:prstGeom prst="rect">
            <a:avLst/>
          </a:prstGeom>
          <a:noFill/>
        </p:spPr>
        <p:txBody>
          <a:bodyPr wrap="square" rtlCol="0">
            <a:spAutoFit/>
          </a:bodyPr>
          <a:lstStyle/>
          <a:p>
            <a:r>
              <a:rPr lang="en-US" sz="3600" b="1" dirty="0" smtClean="0"/>
              <a:t>CHIẾN TRANH PHI NGHĨA</a:t>
            </a:r>
            <a:endParaRPr lang="en-US" sz="3600" b="1" dirty="0"/>
          </a:p>
        </p:txBody>
      </p:sp>
    </p:spTree>
    <p:extLst>
      <p:ext uri="{BB962C8B-B14F-4D97-AF65-F5344CB8AC3E}">
        <p14:creationId xmlns:p14="http://schemas.microsoft.com/office/powerpoint/2010/main" val="14137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785392" y="1238821"/>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smtClean="0">
                <a:solidFill>
                  <a:srgbClr val="FF0000"/>
                </a:solidFill>
              </a:rPr>
              <a:t>Câu</a:t>
            </a:r>
            <a:r>
              <a:rPr lang="en-US" sz="4400" b="1" dirty="0" smtClean="0">
                <a:solidFill>
                  <a:srgbClr val="FF0000"/>
                </a:solidFill>
              </a:rPr>
              <a:t> 5. </a:t>
            </a:r>
            <a:r>
              <a:rPr lang="en-US" sz="4400" b="1" dirty="0" err="1" smtClean="0">
                <a:solidFill>
                  <a:srgbClr val="FF0000"/>
                </a:solidFill>
              </a:rPr>
              <a:t>Kinh</a:t>
            </a:r>
            <a:r>
              <a:rPr lang="en-US" sz="4400" b="1" dirty="0" smtClean="0">
                <a:solidFill>
                  <a:srgbClr val="FF0000"/>
                </a:solidFill>
              </a:rPr>
              <a:t> </a:t>
            </a:r>
            <a:r>
              <a:rPr lang="en-US" sz="4400" b="1" dirty="0" err="1">
                <a:solidFill>
                  <a:srgbClr val="FF0000"/>
                </a:solidFill>
              </a:rPr>
              <a:t>tế</a:t>
            </a:r>
            <a:r>
              <a:rPr lang="en-US" sz="4400" b="1" dirty="0">
                <a:solidFill>
                  <a:srgbClr val="FF0000"/>
                </a:solidFill>
              </a:rPr>
              <a:t> - </a:t>
            </a:r>
            <a:r>
              <a:rPr lang="en-US" sz="4400" b="1" dirty="0" err="1">
                <a:solidFill>
                  <a:srgbClr val="FF0000"/>
                </a:solidFill>
              </a:rPr>
              <a:t>văn</a:t>
            </a:r>
            <a:r>
              <a:rPr lang="en-US" sz="4400" b="1" dirty="0">
                <a:solidFill>
                  <a:srgbClr val="FF0000"/>
                </a:solidFill>
              </a:rPr>
              <a:t> </a:t>
            </a:r>
            <a:r>
              <a:rPr lang="en-US" sz="4400" b="1" dirty="0" err="1">
                <a:solidFill>
                  <a:srgbClr val="FF0000"/>
                </a:solidFill>
              </a:rPr>
              <a:t>hóa</a:t>
            </a:r>
            <a:r>
              <a:rPr lang="en-US" sz="4400" b="1" dirty="0">
                <a:solidFill>
                  <a:srgbClr val="FF0000"/>
                </a:solidFill>
              </a:rPr>
              <a:t> </a:t>
            </a:r>
            <a:r>
              <a:rPr lang="en-US" sz="4400" b="1" dirty="0" err="1">
                <a:solidFill>
                  <a:srgbClr val="FF0000"/>
                </a:solidFill>
              </a:rPr>
              <a:t>thế</a:t>
            </a:r>
            <a:r>
              <a:rPr lang="en-US" sz="4400" b="1" dirty="0">
                <a:solidFill>
                  <a:srgbClr val="FF0000"/>
                </a:solidFill>
              </a:rPr>
              <a:t> </a:t>
            </a:r>
            <a:r>
              <a:rPr lang="en-US" sz="4400" b="1" dirty="0" err="1">
                <a:solidFill>
                  <a:srgbClr val="FF0000"/>
                </a:solidFill>
              </a:rPr>
              <a:t>kỉ</a:t>
            </a:r>
            <a:r>
              <a:rPr lang="en-US" sz="4400" b="1" dirty="0">
                <a:solidFill>
                  <a:srgbClr val="FF0000"/>
                </a:solidFill>
              </a:rPr>
              <a:t> XVI – XVIII:</a:t>
            </a:r>
            <a:endParaRPr lang="en-US" sz="4400" dirty="0">
              <a:solidFill>
                <a:srgbClr val="FF00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279322">
            <a:off x="-630922" y="125517"/>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107325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149840"/>
            <a:ext cx="11277600" cy="3539430"/>
          </a:xfrm>
          <a:prstGeom prst="rect">
            <a:avLst/>
          </a:prstGeom>
          <a:noFill/>
        </p:spPr>
        <p:txBody>
          <a:bodyPr wrap="square" rtlCol="0">
            <a:spAutoFit/>
          </a:bodyPr>
          <a:lstStyle/>
          <a:p>
            <a:pPr algn="just"/>
            <a:r>
              <a:rPr lang="en-US" sz="2800" b="1" dirty="0" smtClean="0"/>
              <a:t>a. </a:t>
            </a:r>
            <a:r>
              <a:rPr lang="en-US" sz="2800" b="1" dirty="0" err="1" smtClean="0"/>
              <a:t>Sự</a:t>
            </a:r>
            <a:r>
              <a:rPr lang="en-US" sz="2800" b="1" dirty="0" smtClean="0"/>
              <a:t> </a:t>
            </a:r>
            <a:r>
              <a:rPr lang="en-US" sz="2800" b="1" dirty="0" err="1" smtClean="0"/>
              <a:t>phát</a:t>
            </a:r>
            <a:r>
              <a:rPr lang="en-US" sz="2800" b="1" dirty="0" smtClean="0"/>
              <a:t> </a:t>
            </a:r>
            <a:r>
              <a:rPr lang="en-US" sz="2800" b="1" dirty="0" err="1" smtClean="0"/>
              <a:t>triển</a:t>
            </a:r>
            <a:r>
              <a:rPr lang="en-US" sz="2800" b="1" dirty="0" smtClean="0"/>
              <a:t> </a:t>
            </a:r>
            <a:r>
              <a:rPr lang="en-US" sz="2800" b="1" dirty="0" err="1" smtClean="0"/>
              <a:t>của</a:t>
            </a:r>
            <a:r>
              <a:rPr lang="en-US" sz="2800" b="1" dirty="0" smtClean="0"/>
              <a:t> </a:t>
            </a:r>
            <a:r>
              <a:rPr lang="en-US" sz="2800" b="1" dirty="0" err="1" smtClean="0"/>
              <a:t>nghề</a:t>
            </a:r>
            <a:r>
              <a:rPr lang="en-US" sz="2800" b="1" dirty="0" smtClean="0"/>
              <a:t> </a:t>
            </a:r>
            <a:r>
              <a:rPr lang="en-US" sz="2800" b="1" dirty="0" err="1" smtClean="0"/>
              <a:t>thủ</a:t>
            </a:r>
            <a:r>
              <a:rPr lang="en-US" sz="2800" b="1" dirty="0" smtClean="0"/>
              <a:t> </a:t>
            </a:r>
            <a:r>
              <a:rPr lang="en-US" sz="2800" b="1" dirty="0" err="1" smtClean="0"/>
              <a:t>công</a:t>
            </a:r>
            <a:r>
              <a:rPr lang="en-US" sz="2800" b="1" dirty="0" smtClean="0"/>
              <a:t> </a:t>
            </a:r>
            <a:r>
              <a:rPr lang="en-US" sz="2800" b="1" dirty="0" err="1" smtClean="0"/>
              <a:t>và</a:t>
            </a:r>
            <a:r>
              <a:rPr lang="en-US" sz="2800" b="1" dirty="0" smtClean="0"/>
              <a:t> </a:t>
            </a:r>
            <a:r>
              <a:rPr lang="en-US" sz="2800" b="1" dirty="0" err="1" smtClean="0"/>
              <a:t>buôn</a:t>
            </a:r>
            <a:r>
              <a:rPr lang="en-US" sz="2800" b="1" dirty="0" smtClean="0"/>
              <a:t> </a:t>
            </a:r>
            <a:r>
              <a:rPr lang="en-US" sz="2800" b="1" dirty="0" err="1" smtClean="0"/>
              <a:t>bán</a:t>
            </a:r>
            <a:endParaRPr lang="en-US" sz="2800" b="1" dirty="0" smtClean="0"/>
          </a:p>
          <a:p>
            <a:pPr marL="285750" indent="-285750" algn="just">
              <a:buFontTx/>
              <a:buChar char="-"/>
            </a:pPr>
            <a:r>
              <a:rPr lang="en-US" sz="2800" dirty="0" err="1" smtClean="0"/>
              <a:t>Xuất</a:t>
            </a:r>
            <a:r>
              <a:rPr lang="en-US" sz="2800" dirty="0" smtClean="0"/>
              <a:t> </a:t>
            </a:r>
            <a:r>
              <a:rPr lang="en-US" sz="2800" dirty="0" err="1" smtClean="0"/>
              <a:t>hiện</a:t>
            </a:r>
            <a:r>
              <a:rPr lang="en-US" sz="2800" dirty="0" smtClean="0"/>
              <a:t> </a:t>
            </a:r>
            <a:r>
              <a:rPr lang="en-US" sz="2800" dirty="0" err="1" smtClean="0"/>
              <a:t>nhiều</a:t>
            </a:r>
            <a:r>
              <a:rPr lang="en-US" sz="2800" dirty="0" smtClean="0"/>
              <a:t> </a:t>
            </a:r>
            <a:r>
              <a:rPr lang="en-US" sz="2800" dirty="0" err="1" smtClean="0"/>
              <a:t>làng</a:t>
            </a:r>
            <a:r>
              <a:rPr lang="en-US" sz="2800" dirty="0" smtClean="0"/>
              <a:t> </a:t>
            </a:r>
            <a:r>
              <a:rPr lang="en-US" sz="2800" dirty="0" err="1" smtClean="0"/>
              <a:t>nghề</a:t>
            </a:r>
            <a:r>
              <a:rPr lang="en-US" sz="2800" dirty="0" smtClean="0"/>
              <a:t> </a:t>
            </a:r>
            <a:r>
              <a:rPr lang="en-US" sz="2800" dirty="0" err="1" smtClean="0"/>
              <a:t>thủ</a:t>
            </a:r>
            <a:r>
              <a:rPr lang="en-US" sz="2800" dirty="0" smtClean="0"/>
              <a:t> </a:t>
            </a:r>
            <a:r>
              <a:rPr lang="en-US" sz="2800" dirty="0" err="1" smtClean="0"/>
              <a:t>công</a:t>
            </a:r>
            <a:r>
              <a:rPr lang="en-US" sz="2800" dirty="0" smtClean="0"/>
              <a:t> </a:t>
            </a:r>
            <a:r>
              <a:rPr lang="en-US" sz="2800" dirty="0" err="1" smtClean="0"/>
              <a:t>nổi</a:t>
            </a:r>
            <a:r>
              <a:rPr lang="en-US" sz="2800" dirty="0" smtClean="0"/>
              <a:t> </a:t>
            </a:r>
            <a:r>
              <a:rPr lang="en-US" sz="2800" dirty="0" err="1" smtClean="0"/>
              <a:t>tiếng</a:t>
            </a:r>
            <a:endParaRPr lang="en-US" sz="2800" dirty="0" smtClean="0"/>
          </a:p>
          <a:p>
            <a:pPr marL="285750" indent="-285750" algn="just">
              <a:buFontTx/>
              <a:buChar char="-"/>
            </a:pPr>
            <a:r>
              <a:rPr lang="en-US" sz="2800" dirty="0" err="1" smtClean="0"/>
              <a:t>Buôn</a:t>
            </a:r>
            <a:r>
              <a:rPr lang="en-US" sz="2800" dirty="0" smtClean="0"/>
              <a:t> </a:t>
            </a:r>
            <a:r>
              <a:rPr lang="en-US" sz="2800" dirty="0" err="1" smtClean="0"/>
              <a:t>bán</a:t>
            </a:r>
            <a:r>
              <a:rPr lang="en-US" sz="2800" dirty="0" smtClean="0"/>
              <a:t> </a:t>
            </a:r>
            <a:r>
              <a:rPr lang="en-US" sz="2800" dirty="0" err="1" smtClean="0"/>
              <a:t>được</a:t>
            </a:r>
            <a:r>
              <a:rPr lang="en-US" sz="2800" dirty="0" smtClean="0"/>
              <a:t> </a:t>
            </a:r>
            <a:r>
              <a:rPr lang="en-US" sz="2800" dirty="0" err="1" smtClean="0"/>
              <a:t>mở</a:t>
            </a:r>
            <a:r>
              <a:rPr lang="en-US" sz="2800" dirty="0" smtClean="0"/>
              <a:t> </a:t>
            </a:r>
            <a:r>
              <a:rPr lang="en-US" sz="2800" dirty="0" err="1" smtClean="0"/>
              <a:t>rộng</a:t>
            </a:r>
            <a:r>
              <a:rPr lang="en-US" sz="2800" dirty="0" smtClean="0"/>
              <a:t>, </a:t>
            </a:r>
            <a:r>
              <a:rPr lang="en-US" sz="2800" dirty="0" err="1" smtClean="0"/>
              <a:t>chợ</a:t>
            </a:r>
            <a:r>
              <a:rPr lang="en-US" sz="2800" dirty="0" smtClean="0"/>
              <a:t> </a:t>
            </a:r>
            <a:r>
              <a:rPr lang="en-US" sz="2800" dirty="0" err="1" smtClean="0"/>
              <a:t>xuất</a:t>
            </a:r>
            <a:r>
              <a:rPr lang="en-US" sz="2800" dirty="0" smtClean="0"/>
              <a:t> </a:t>
            </a:r>
            <a:r>
              <a:rPr lang="en-US" sz="2800" dirty="0" err="1" smtClean="0"/>
              <a:t>hiện</a:t>
            </a:r>
            <a:r>
              <a:rPr lang="en-US" sz="2800" dirty="0" smtClean="0"/>
              <a:t> </a:t>
            </a:r>
            <a:r>
              <a:rPr lang="en-US" sz="2800" dirty="0" err="1" smtClean="0"/>
              <a:t>nhiều</a:t>
            </a:r>
            <a:endParaRPr lang="en-US" sz="2800" dirty="0" smtClean="0"/>
          </a:p>
          <a:p>
            <a:pPr marL="285750" indent="-285750" algn="just">
              <a:buFontTx/>
              <a:buChar char="-"/>
            </a:pPr>
            <a:r>
              <a:rPr lang="en-US" sz="2800" dirty="0" err="1" smtClean="0"/>
              <a:t>Nhiều</a:t>
            </a:r>
            <a:r>
              <a:rPr lang="en-US" sz="2800" dirty="0" smtClean="0"/>
              <a:t> </a:t>
            </a:r>
            <a:r>
              <a:rPr lang="en-US" sz="2800" dirty="0" err="1" smtClean="0"/>
              <a:t>đô</a:t>
            </a:r>
            <a:r>
              <a:rPr lang="en-US" sz="2800" dirty="0" smtClean="0"/>
              <a:t> </a:t>
            </a:r>
            <a:r>
              <a:rPr lang="en-US" sz="2800" dirty="0" err="1" smtClean="0"/>
              <a:t>thị</a:t>
            </a:r>
            <a:r>
              <a:rPr lang="en-US" sz="2800" dirty="0" smtClean="0"/>
              <a:t> </a:t>
            </a:r>
            <a:r>
              <a:rPr lang="en-US" sz="2800" dirty="0" err="1" smtClean="0"/>
              <a:t>lớn</a:t>
            </a:r>
            <a:r>
              <a:rPr lang="en-US" sz="2800" dirty="0" smtClean="0"/>
              <a:t> </a:t>
            </a:r>
            <a:r>
              <a:rPr lang="en-US" sz="2800" dirty="0" err="1" smtClean="0"/>
              <a:t>được</a:t>
            </a:r>
            <a:r>
              <a:rPr lang="en-US" sz="2800" dirty="0" smtClean="0"/>
              <a:t> </a:t>
            </a:r>
            <a:r>
              <a:rPr lang="en-US" sz="2800" dirty="0" err="1" smtClean="0"/>
              <a:t>ra</a:t>
            </a:r>
            <a:r>
              <a:rPr lang="en-US" sz="2800" dirty="0" smtClean="0"/>
              <a:t> </a:t>
            </a:r>
            <a:r>
              <a:rPr lang="en-US" sz="2800" dirty="0" err="1" smtClean="0"/>
              <a:t>đời</a:t>
            </a:r>
            <a:r>
              <a:rPr lang="en-US" sz="2800" dirty="0" smtClean="0"/>
              <a:t>: </a:t>
            </a:r>
            <a:r>
              <a:rPr lang="en-US" sz="2800" dirty="0" err="1" smtClean="0"/>
              <a:t>Thăng</a:t>
            </a:r>
            <a:r>
              <a:rPr lang="en-US" sz="2800" dirty="0" smtClean="0"/>
              <a:t> Long, </a:t>
            </a:r>
            <a:r>
              <a:rPr lang="en-US" sz="2800" dirty="0" err="1" smtClean="0"/>
              <a:t>Phố</a:t>
            </a:r>
            <a:r>
              <a:rPr lang="en-US" sz="2800" dirty="0" smtClean="0"/>
              <a:t> </a:t>
            </a:r>
            <a:r>
              <a:rPr lang="en-US" sz="2800" dirty="0" err="1" smtClean="0"/>
              <a:t>Hiến</a:t>
            </a:r>
            <a:r>
              <a:rPr lang="en-US" sz="2800" dirty="0" smtClean="0"/>
              <a:t>, Thanh </a:t>
            </a:r>
            <a:r>
              <a:rPr lang="en-US" sz="2800" dirty="0" err="1" smtClean="0"/>
              <a:t>Hà</a:t>
            </a:r>
            <a:r>
              <a:rPr lang="en-US" sz="2800" dirty="0" smtClean="0"/>
              <a:t>, </a:t>
            </a:r>
            <a:r>
              <a:rPr lang="en-US" sz="2800" dirty="0" err="1" smtClean="0"/>
              <a:t>Hội</a:t>
            </a:r>
            <a:r>
              <a:rPr lang="en-US" sz="2800" dirty="0" smtClean="0"/>
              <a:t> An, Gia </a:t>
            </a:r>
            <a:r>
              <a:rPr lang="en-US" sz="2800" dirty="0" err="1" smtClean="0"/>
              <a:t>Định</a:t>
            </a:r>
            <a:endParaRPr lang="en-US" sz="2800" dirty="0" smtClean="0"/>
          </a:p>
          <a:p>
            <a:pPr marL="285750" indent="-285750" algn="just">
              <a:buFontTx/>
              <a:buChar char="-"/>
            </a:pPr>
            <a:r>
              <a:rPr lang="en-US" sz="2800" dirty="0" err="1" smtClean="0"/>
              <a:t>Việc</a:t>
            </a:r>
            <a:r>
              <a:rPr lang="en-US" sz="2800" dirty="0" smtClean="0"/>
              <a:t> </a:t>
            </a:r>
            <a:r>
              <a:rPr lang="en-US" sz="2800" dirty="0" err="1" smtClean="0"/>
              <a:t>buôn</a:t>
            </a:r>
            <a:r>
              <a:rPr lang="en-US" sz="2800" dirty="0" smtClean="0"/>
              <a:t> </a:t>
            </a:r>
            <a:r>
              <a:rPr lang="en-US" sz="2800" dirty="0" err="1" smtClean="0"/>
              <a:t>bán</a:t>
            </a:r>
            <a:r>
              <a:rPr lang="en-US" sz="2800" dirty="0" smtClean="0"/>
              <a:t> </a:t>
            </a:r>
            <a:r>
              <a:rPr lang="en-US" sz="2800" dirty="0" err="1" smtClean="0"/>
              <a:t>với</a:t>
            </a:r>
            <a:r>
              <a:rPr lang="en-US" sz="2800" dirty="0" smtClean="0"/>
              <a:t> </a:t>
            </a:r>
            <a:r>
              <a:rPr lang="en-US" sz="2800" dirty="0" err="1" smtClean="0"/>
              <a:t>nước</a:t>
            </a:r>
            <a:r>
              <a:rPr lang="en-US" sz="2800" dirty="0" smtClean="0"/>
              <a:t> </a:t>
            </a:r>
            <a:r>
              <a:rPr lang="en-US" sz="2800" dirty="0" err="1" smtClean="0"/>
              <a:t>ngoài</a:t>
            </a:r>
            <a:r>
              <a:rPr lang="en-US" sz="2800" dirty="0" smtClean="0"/>
              <a:t> </a:t>
            </a:r>
            <a:r>
              <a:rPr lang="en-US" sz="2800" dirty="0" err="1" smtClean="0"/>
              <a:t>phát</a:t>
            </a:r>
            <a:r>
              <a:rPr lang="en-US" sz="2800" dirty="0" smtClean="0"/>
              <a:t> </a:t>
            </a:r>
            <a:r>
              <a:rPr lang="en-US" sz="2800" dirty="0" err="1" smtClean="0"/>
              <a:t>triển</a:t>
            </a:r>
            <a:r>
              <a:rPr lang="en-US" sz="2800" dirty="0" smtClean="0"/>
              <a:t>. </a:t>
            </a:r>
            <a:r>
              <a:rPr lang="en-US" sz="2800" dirty="0" err="1" smtClean="0"/>
              <a:t>Tuy</a:t>
            </a:r>
            <a:r>
              <a:rPr lang="en-US" sz="2800" dirty="0" smtClean="0"/>
              <a:t> </a:t>
            </a:r>
            <a:r>
              <a:rPr lang="en-US" sz="2800" dirty="0" err="1" smtClean="0"/>
              <a:t>nhiên</a:t>
            </a:r>
            <a:r>
              <a:rPr lang="en-US" sz="2800" dirty="0" smtClean="0"/>
              <a:t> </a:t>
            </a:r>
            <a:r>
              <a:rPr lang="en-US" sz="2800" dirty="0" err="1" smtClean="0"/>
              <a:t>về</a:t>
            </a:r>
            <a:r>
              <a:rPr lang="en-US" sz="2800" dirty="0" smtClean="0"/>
              <a:t> </a:t>
            </a:r>
            <a:r>
              <a:rPr lang="en-US" sz="2800" dirty="0" err="1" smtClean="0"/>
              <a:t>sau</a:t>
            </a:r>
            <a:r>
              <a:rPr lang="en-US" sz="2800" dirty="0" smtClean="0"/>
              <a:t> </a:t>
            </a:r>
            <a:r>
              <a:rPr lang="en-US" sz="2800" dirty="0" err="1" smtClean="0"/>
              <a:t>các</a:t>
            </a:r>
            <a:r>
              <a:rPr lang="en-US" sz="2800" dirty="0" smtClean="0"/>
              <a:t> </a:t>
            </a:r>
            <a:r>
              <a:rPr lang="en-US" sz="2800" dirty="0" err="1" smtClean="0"/>
              <a:t>chúa</a:t>
            </a:r>
            <a:r>
              <a:rPr lang="en-US" sz="2800" dirty="0" smtClean="0"/>
              <a:t> </a:t>
            </a:r>
            <a:r>
              <a:rPr lang="en-US" sz="2800" dirty="0" err="1" smtClean="0"/>
              <a:t>thi</a:t>
            </a:r>
            <a:r>
              <a:rPr lang="en-US" sz="2800" dirty="0" smtClean="0"/>
              <a:t> </a:t>
            </a:r>
            <a:r>
              <a:rPr lang="en-US" sz="2800" dirty="0" err="1" smtClean="0"/>
              <a:t>hành</a:t>
            </a:r>
            <a:r>
              <a:rPr lang="en-US" sz="2800" dirty="0" smtClean="0"/>
              <a:t> </a:t>
            </a:r>
            <a:r>
              <a:rPr lang="en-US" sz="2800" dirty="0" err="1" smtClean="0"/>
              <a:t>chính</a:t>
            </a:r>
            <a:r>
              <a:rPr lang="en-US" sz="2800" dirty="0" smtClean="0"/>
              <a:t> </a:t>
            </a:r>
            <a:r>
              <a:rPr lang="en-US" sz="2800" dirty="0" err="1" smtClean="0"/>
              <a:t>sách</a:t>
            </a:r>
            <a:r>
              <a:rPr lang="en-US" sz="2800" dirty="0" smtClean="0"/>
              <a:t> </a:t>
            </a:r>
            <a:r>
              <a:rPr lang="en-US" sz="2800" dirty="0" err="1" smtClean="0"/>
              <a:t>hạn</a:t>
            </a:r>
            <a:r>
              <a:rPr lang="en-US" sz="2800" dirty="0" smtClean="0"/>
              <a:t> </a:t>
            </a:r>
            <a:r>
              <a:rPr lang="en-US" sz="2800" dirty="0" err="1" smtClean="0"/>
              <a:t>chế</a:t>
            </a:r>
            <a:r>
              <a:rPr lang="en-US" sz="2800" dirty="0" smtClean="0"/>
              <a:t> </a:t>
            </a:r>
            <a:r>
              <a:rPr lang="en-US" sz="2800" dirty="0" err="1" smtClean="0"/>
              <a:t>ngoài</a:t>
            </a:r>
            <a:r>
              <a:rPr lang="en-US" sz="2800" dirty="0" smtClean="0"/>
              <a:t> </a:t>
            </a:r>
            <a:r>
              <a:rPr lang="en-US" sz="2800" dirty="0" err="1" smtClean="0"/>
              <a:t>thương</a:t>
            </a:r>
            <a:r>
              <a:rPr lang="en-US" sz="2800" dirty="0" smtClean="0"/>
              <a:t> </a:t>
            </a:r>
            <a:r>
              <a:rPr lang="en-US" sz="2800" dirty="0" err="1" smtClean="0"/>
              <a:t>nên</a:t>
            </a:r>
            <a:r>
              <a:rPr lang="en-US" sz="2800" dirty="0" smtClean="0"/>
              <a:t> </a:t>
            </a:r>
            <a:r>
              <a:rPr lang="en-US" sz="2800" dirty="0" err="1" smtClean="0"/>
              <a:t>nửa</a:t>
            </a:r>
            <a:r>
              <a:rPr lang="en-US" sz="2800" dirty="0" smtClean="0"/>
              <a:t> </a:t>
            </a:r>
            <a:r>
              <a:rPr lang="en-US" sz="2800" dirty="0" err="1" smtClean="0"/>
              <a:t>sau</a:t>
            </a:r>
            <a:r>
              <a:rPr lang="en-US" sz="2800" dirty="0" smtClean="0"/>
              <a:t> TK XVIII, </a:t>
            </a:r>
            <a:r>
              <a:rPr lang="en-US" sz="2800" dirty="0" err="1" smtClean="0"/>
              <a:t>các</a:t>
            </a:r>
            <a:r>
              <a:rPr lang="en-US" sz="2800" dirty="0" smtClean="0"/>
              <a:t> </a:t>
            </a:r>
            <a:r>
              <a:rPr lang="en-US" sz="2800" dirty="0" err="1" smtClean="0"/>
              <a:t>thành</a:t>
            </a:r>
            <a:r>
              <a:rPr lang="en-US" sz="2800" dirty="0" smtClean="0"/>
              <a:t> </a:t>
            </a:r>
            <a:r>
              <a:rPr lang="en-US" sz="2800" dirty="0" err="1" smtClean="0"/>
              <a:t>thị</a:t>
            </a:r>
            <a:r>
              <a:rPr lang="en-US" sz="2800" dirty="0" smtClean="0"/>
              <a:t> </a:t>
            </a:r>
            <a:r>
              <a:rPr lang="en-US" sz="2800" dirty="0" err="1" smtClean="0"/>
              <a:t>suy</a:t>
            </a:r>
            <a:r>
              <a:rPr lang="en-US" sz="2800" dirty="0" smtClean="0"/>
              <a:t> </a:t>
            </a:r>
            <a:r>
              <a:rPr lang="en-US" sz="2800" dirty="0" err="1" smtClean="0"/>
              <a:t>tàn</a:t>
            </a:r>
            <a:r>
              <a:rPr lang="en-US" sz="2800" dirty="0" smtClean="0"/>
              <a:t> </a:t>
            </a:r>
            <a:r>
              <a:rPr lang="en-US" sz="2800" dirty="0" err="1" smtClean="0"/>
              <a:t>dần</a:t>
            </a:r>
            <a:endParaRPr lang="en-US" sz="2800" dirty="0" smtClean="0"/>
          </a:p>
        </p:txBody>
      </p:sp>
    </p:spTree>
    <p:extLst>
      <p:ext uri="{BB962C8B-B14F-4D97-AF65-F5344CB8AC3E}">
        <p14:creationId xmlns:p14="http://schemas.microsoft.com/office/powerpoint/2010/main" val="1891861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81000"/>
            <a:ext cx="11658600" cy="2246769"/>
          </a:xfrm>
          <a:prstGeom prst="rect">
            <a:avLst/>
          </a:prstGeom>
          <a:noFill/>
        </p:spPr>
        <p:txBody>
          <a:bodyPr wrap="square" rtlCol="0">
            <a:spAutoFit/>
          </a:bodyPr>
          <a:lstStyle/>
          <a:p>
            <a:r>
              <a:rPr lang="en-US" sz="2800" dirty="0" smtClean="0">
                <a:latin typeface="+mj-lt"/>
              </a:rPr>
              <a:t>b. </a:t>
            </a:r>
            <a:r>
              <a:rPr lang="en-US" sz="2800" dirty="0" err="1" smtClean="0">
                <a:latin typeface="+mj-lt"/>
              </a:rPr>
              <a:t>Tôn</a:t>
            </a:r>
            <a:r>
              <a:rPr lang="en-US" sz="2800" dirty="0" smtClean="0">
                <a:latin typeface="+mj-lt"/>
              </a:rPr>
              <a:t> </a:t>
            </a:r>
            <a:r>
              <a:rPr lang="en-US" sz="2800" dirty="0" err="1" smtClean="0">
                <a:latin typeface="+mj-lt"/>
              </a:rPr>
              <a:t>giáo</a:t>
            </a:r>
            <a:endParaRPr lang="en-US" sz="2800" dirty="0" smtClean="0">
              <a:latin typeface="+mj-lt"/>
            </a:endParaRPr>
          </a:p>
          <a:p>
            <a:r>
              <a:rPr lang="en-US" sz="2800" dirty="0" smtClean="0">
                <a:latin typeface="+mj-lt"/>
                <a:cs typeface="Times New Roman" pitchFamily="18" charset="0"/>
              </a:rPr>
              <a:t>-   </a:t>
            </a:r>
            <a:r>
              <a:rPr lang="en-US" sz="2800" dirty="0" err="1" smtClean="0">
                <a:latin typeface="+mj-lt"/>
                <a:cs typeface="Times New Roman" pitchFamily="18" charset="0"/>
              </a:rPr>
              <a:t>Nho</a:t>
            </a:r>
            <a:r>
              <a:rPr lang="en-US" sz="2800" dirty="0" smtClean="0">
                <a:latin typeface="+mj-lt"/>
                <a:cs typeface="Times New Roman" pitchFamily="18" charset="0"/>
              </a:rPr>
              <a:t> </a:t>
            </a:r>
            <a:r>
              <a:rPr lang="en-US" sz="2800" dirty="0" err="1" smtClean="0">
                <a:latin typeface="+mj-lt"/>
                <a:cs typeface="Times New Roman" pitchFamily="18" charset="0"/>
              </a:rPr>
              <a:t>giáo</a:t>
            </a:r>
            <a:r>
              <a:rPr lang="en-US" sz="2800" dirty="0" smtClean="0">
                <a:latin typeface="+mj-lt"/>
                <a:cs typeface="Times New Roman" pitchFamily="18" charset="0"/>
              </a:rPr>
              <a:t>: </a:t>
            </a:r>
            <a:r>
              <a:rPr lang="en-US" sz="2800" dirty="0" err="1" smtClean="0">
                <a:latin typeface="+mj-lt"/>
                <a:cs typeface="Times New Roman" pitchFamily="18" charset="0"/>
              </a:rPr>
              <a:t>vẫn</a:t>
            </a:r>
            <a:r>
              <a:rPr lang="en-US" sz="2800" dirty="0" smtClean="0">
                <a:latin typeface="+mj-lt"/>
                <a:cs typeface="Times New Roman" pitchFamily="18" charset="0"/>
              </a:rPr>
              <a:t> </a:t>
            </a:r>
            <a:r>
              <a:rPr lang="en-US" sz="2800" dirty="0" err="1" smtClean="0">
                <a:latin typeface="+mj-lt"/>
                <a:cs typeface="Times New Roman" pitchFamily="18" charset="0"/>
              </a:rPr>
              <a:t>duy</a:t>
            </a:r>
            <a:r>
              <a:rPr lang="en-US" sz="2800" dirty="0" smtClean="0">
                <a:latin typeface="+mj-lt"/>
                <a:cs typeface="Times New Roman" pitchFamily="18" charset="0"/>
              </a:rPr>
              <a:t> </a:t>
            </a:r>
            <a:r>
              <a:rPr lang="en-US" sz="2800" dirty="0" err="1" smtClean="0">
                <a:latin typeface="+mj-lt"/>
                <a:cs typeface="Times New Roman" pitchFamily="18" charset="0"/>
              </a:rPr>
              <a:t>trì</a:t>
            </a:r>
            <a:r>
              <a:rPr lang="en-US" sz="2800" dirty="0" smtClean="0">
                <a:latin typeface="+mj-lt"/>
                <a:cs typeface="Times New Roman" pitchFamily="18" charset="0"/>
              </a:rPr>
              <a:t>, </a:t>
            </a:r>
            <a:r>
              <a:rPr lang="en-US" sz="2800" dirty="0" err="1" smtClean="0">
                <a:latin typeface="+mj-lt"/>
                <a:cs typeface="Times New Roman" pitchFamily="18" charset="0"/>
              </a:rPr>
              <a:t>phổ</a:t>
            </a:r>
            <a:r>
              <a:rPr lang="en-US" sz="2800" dirty="0" smtClean="0">
                <a:latin typeface="+mj-lt"/>
                <a:cs typeface="Times New Roman" pitchFamily="18" charset="0"/>
              </a:rPr>
              <a:t> </a:t>
            </a:r>
            <a:r>
              <a:rPr lang="en-US" sz="2800" dirty="0" err="1" smtClean="0">
                <a:latin typeface="+mj-lt"/>
                <a:cs typeface="Times New Roman" pitchFamily="18" charset="0"/>
              </a:rPr>
              <a:t>biến</a:t>
            </a:r>
            <a:r>
              <a:rPr lang="en-US" sz="2800" dirty="0" smtClean="0">
                <a:latin typeface="+mj-lt"/>
                <a:cs typeface="Times New Roman" pitchFamily="18" charset="0"/>
              </a:rPr>
              <a:t>.</a:t>
            </a:r>
          </a:p>
          <a:p>
            <a:pPr marL="285750" indent="-285750">
              <a:buFontTx/>
              <a:buChar char="-"/>
            </a:pPr>
            <a:r>
              <a:rPr lang="en-US" sz="2800" dirty="0" err="1" smtClean="0">
                <a:latin typeface="+mj-lt"/>
                <a:cs typeface="Times New Roman" pitchFamily="18" charset="0"/>
              </a:rPr>
              <a:t>Phật</a:t>
            </a:r>
            <a:r>
              <a:rPr lang="en-US" sz="2800" dirty="0" smtClean="0">
                <a:latin typeface="+mj-lt"/>
                <a:cs typeface="Times New Roman" pitchFamily="18" charset="0"/>
              </a:rPr>
              <a:t> </a:t>
            </a:r>
            <a:r>
              <a:rPr lang="en-US" sz="2800" dirty="0" err="1" smtClean="0">
                <a:latin typeface="+mj-lt"/>
                <a:cs typeface="Times New Roman" pitchFamily="18" charset="0"/>
              </a:rPr>
              <a:t>giáo</a:t>
            </a:r>
            <a:r>
              <a:rPr lang="en-US" sz="2800" dirty="0" smtClean="0">
                <a:latin typeface="+mj-lt"/>
                <a:cs typeface="Times New Roman" pitchFamily="18" charset="0"/>
              </a:rPr>
              <a:t>, </a:t>
            </a:r>
            <a:r>
              <a:rPr lang="en-US" sz="2800" dirty="0" err="1" smtClean="0">
                <a:latin typeface="+mj-lt"/>
                <a:cs typeface="Times New Roman" pitchFamily="18" charset="0"/>
              </a:rPr>
              <a:t>đạo</a:t>
            </a:r>
            <a:r>
              <a:rPr lang="en-US" sz="2800" dirty="0" smtClean="0">
                <a:latin typeface="+mj-lt"/>
                <a:cs typeface="Times New Roman" pitchFamily="18" charset="0"/>
              </a:rPr>
              <a:t> </a:t>
            </a:r>
            <a:r>
              <a:rPr lang="en-US" sz="2800" dirty="0" err="1" smtClean="0">
                <a:latin typeface="+mj-lt"/>
                <a:cs typeface="Times New Roman" pitchFamily="18" charset="0"/>
              </a:rPr>
              <a:t>giáo</a:t>
            </a:r>
            <a:r>
              <a:rPr lang="en-US" sz="2800" dirty="0" smtClean="0">
                <a:latin typeface="+mj-lt"/>
                <a:cs typeface="Times New Roman" pitchFamily="18" charset="0"/>
              </a:rPr>
              <a:t> </a:t>
            </a:r>
            <a:r>
              <a:rPr lang="en-US" sz="2800" dirty="0" err="1" smtClean="0">
                <a:latin typeface="+mj-lt"/>
                <a:cs typeface="Times New Roman" pitchFamily="18" charset="0"/>
              </a:rPr>
              <a:t>được</a:t>
            </a:r>
            <a:r>
              <a:rPr lang="en-US" sz="2800" dirty="0" smtClean="0">
                <a:latin typeface="+mj-lt"/>
                <a:cs typeface="Times New Roman" pitchFamily="18" charset="0"/>
              </a:rPr>
              <a:t> </a:t>
            </a:r>
            <a:r>
              <a:rPr lang="en-US" sz="2800" dirty="0" err="1" smtClean="0">
                <a:latin typeface="+mj-lt"/>
                <a:cs typeface="Times New Roman" pitchFamily="18" charset="0"/>
              </a:rPr>
              <a:t>phục</a:t>
            </a:r>
            <a:r>
              <a:rPr lang="en-US" sz="2800" dirty="0" smtClean="0">
                <a:latin typeface="+mj-lt"/>
                <a:cs typeface="Times New Roman" pitchFamily="18" charset="0"/>
              </a:rPr>
              <a:t> </a:t>
            </a:r>
            <a:r>
              <a:rPr lang="en-US" sz="2800" dirty="0" err="1" smtClean="0">
                <a:latin typeface="+mj-lt"/>
                <a:cs typeface="Times New Roman" pitchFamily="18" charset="0"/>
              </a:rPr>
              <a:t>hồi</a:t>
            </a:r>
            <a:endParaRPr lang="en-US" sz="2800" dirty="0" smtClean="0">
              <a:latin typeface="+mj-lt"/>
              <a:cs typeface="Times New Roman" pitchFamily="18" charset="0"/>
            </a:endParaRPr>
          </a:p>
          <a:p>
            <a:pPr marL="285750" indent="-285750">
              <a:buFontTx/>
              <a:buChar char="-"/>
            </a:pPr>
            <a:r>
              <a:rPr lang="en-US" sz="2800" dirty="0" err="1" smtClean="0">
                <a:latin typeface="+mj-lt"/>
                <a:cs typeface="Times New Roman" pitchFamily="18" charset="0"/>
              </a:rPr>
              <a:t>Cuối</a:t>
            </a:r>
            <a:r>
              <a:rPr lang="en-US" sz="2800" dirty="0" smtClean="0">
                <a:latin typeface="+mj-lt"/>
                <a:cs typeface="Times New Roman" pitchFamily="18" charset="0"/>
              </a:rPr>
              <a:t> </a:t>
            </a:r>
            <a:r>
              <a:rPr lang="en-US" sz="2800" dirty="0" err="1" smtClean="0">
                <a:latin typeface="+mj-lt"/>
                <a:cs typeface="Times New Roman" pitchFamily="18" charset="0"/>
              </a:rPr>
              <a:t>thế</a:t>
            </a:r>
            <a:r>
              <a:rPr lang="en-US" sz="2800" dirty="0" smtClean="0">
                <a:latin typeface="+mj-lt"/>
                <a:cs typeface="Times New Roman" pitchFamily="18" charset="0"/>
              </a:rPr>
              <a:t> </a:t>
            </a:r>
            <a:r>
              <a:rPr lang="en-US" sz="2800" dirty="0" err="1" smtClean="0">
                <a:latin typeface="+mj-lt"/>
                <a:cs typeface="Times New Roman" pitchFamily="18" charset="0"/>
              </a:rPr>
              <a:t>kỷ</a:t>
            </a:r>
            <a:r>
              <a:rPr lang="en-US" sz="2800" dirty="0" smtClean="0">
                <a:latin typeface="+mj-lt"/>
                <a:cs typeface="Times New Roman" pitchFamily="18" charset="0"/>
              </a:rPr>
              <a:t> XVI, </a:t>
            </a:r>
            <a:r>
              <a:rPr lang="en-US" sz="2800" dirty="0" err="1" smtClean="0">
                <a:latin typeface="+mj-lt"/>
                <a:cs typeface="Times New Roman" pitchFamily="18" charset="0"/>
              </a:rPr>
              <a:t>xuất</a:t>
            </a:r>
            <a:r>
              <a:rPr lang="en-US" sz="2800" dirty="0" smtClean="0">
                <a:latin typeface="+mj-lt"/>
                <a:cs typeface="Times New Roman" pitchFamily="18" charset="0"/>
              </a:rPr>
              <a:t> </a:t>
            </a:r>
            <a:r>
              <a:rPr lang="en-US" sz="2800" dirty="0" err="1" smtClean="0">
                <a:latin typeface="+mj-lt"/>
                <a:cs typeface="Times New Roman" pitchFamily="18" charset="0"/>
              </a:rPr>
              <a:t>hiện</a:t>
            </a:r>
            <a:r>
              <a:rPr lang="en-US" sz="2800" dirty="0" smtClean="0">
                <a:latin typeface="+mj-lt"/>
                <a:cs typeface="Times New Roman" pitchFamily="18" charset="0"/>
              </a:rPr>
              <a:t> </a:t>
            </a:r>
            <a:r>
              <a:rPr lang="en-US" sz="2800" dirty="0" err="1" smtClean="0">
                <a:latin typeface="+mj-lt"/>
                <a:cs typeface="Times New Roman" pitchFamily="18" charset="0"/>
              </a:rPr>
              <a:t>Đạo</a:t>
            </a:r>
            <a:r>
              <a:rPr lang="en-US" sz="2800" dirty="0" smtClean="0">
                <a:latin typeface="+mj-lt"/>
                <a:cs typeface="Times New Roman" pitchFamily="18" charset="0"/>
              </a:rPr>
              <a:t> </a:t>
            </a:r>
            <a:r>
              <a:rPr lang="en-US" sz="2800" dirty="0" err="1" smtClean="0">
                <a:latin typeface="+mj-lt"/>
                <a:cs typeface="Times New Roman" pitchFamily="18" charset="0"/>
              </a:rPr>
              <a:t>Thiên</a:t>
            </a:r>
            <a:r>
              <a:rPr lang="en-US" sz="2800" dirty="0" smtClean="0">
                <a:latin typeface="+mj-lt"/>
                <a:cs typeface="Times New Roman" pitchFamily="18" charset="0"/>
              </a:rPr>
              <a:t> </a:t>
            </a:r>
            <a:r>
              <a:rPr lang="en-US" sz="2800" dirty="0" err="1" smtClean="0">
                <a:latin typeface="+mj-lt"/>
                <a:cs typeface="Times New Roman" pitchFamily="18" charset="0"/>
              </a:rPr>
              <a:t>Chúa</a:t>
            </a:r>
            <a:r>
              <a:rPr lang="en-US" sz="2800" dirty="0" smtClean="0">
                <a:latin typeface="+mj-lt"/>
                <a:cs typeface="Times New Roman" pitchFamily="18" charset="0"/>
              </a:rPr>
              <a:t> song </a:t>
            </a:r>
            <a:r>
              <a:rPr lang="en-US" sz="2800" dirty="0" err="1" smtClean="0">
                <a:latin typeface="+mj-lt"/>
                <a:cs typeface="Times New Roman" pitchFamily="18" charset="0"/>
              </a:rPr>
              <a:t>bị</a:t>
            </a:r>
            <a:r>
              <a:rPr lang="en-US" sz="2800" dirty="0" smtClean="0">
                <a:latin typeface="+mj-lt"/>
                <a:cs typeface="Times New Roman" pitchFamily="18" charset="0"/>
              </a:rPr>
              <a:t> </a:t>
            </a:r>
            <a:r>
              <a:rPr lang="en-US" sz="2800" dirty="0" err="1" smtClean="0">
                <a:latin typeface="+mj-lt"/>
                <a:cs typeface="Times New Roman" pitchFamily="18" charset="0"/>
              </a:rPr>
              <a:t>các</a:t>
            </a:r>
            <a:r>
              <a:rPr lang="en-US" sz="2800" dirty="0" smtClean="0">
                <a:latin typeface="+mj-lt"/>
                <a:cs typeface="Times New Roman" pitchFamily="18" charset="0"/>
              </a:rPr>
              <a:t> </a:t>
            </a:r>
            <a:r>
              <a:rPr lang="en-US" sz="2800" dirty="0" err="1" smtClean="0">
                <a:latin typeface="+mj-lt"/>
                <a:cs typeface="Times New Roman" pitchFamily="18" charset="0"/>
              </a:rPr>
              <a:t>chúa</a:t>
            </a:r>
            <a:r>
              <a:rPr lang="en-US" sz="2800" dirty="0" smtClean="0">
                <a:latin typeface="+mj-lt"/>
                <a:cs typeface="Times New Roman" pitchFamily="18" charset="0"/>
              </a:rPr>
              <a:t> </a:t>
            </a:r>
            <a:r>
              <a:rPr lang="en-US" sz="2800" dirty="0" err="1" smtClean="0">
                <a:latin typeface="+mj-lt"/>
                <a:cs typeface="Times New Roman" pitchFamily="18" charset="0"/>
              </a:rPr>
              <a:t>ra</a:t>
            </a:r>
            <a:r>
              <a:rPr lang="en-US" sz="2800" dirty="0" smtClean="0">
                <a:latin typeface="+mj-lt"/>
                <a:cs typeface="Times New Roman" pitchFamily="18" charset="0"/>
              </a:rPr>
              <a:t> </a:t>
            </a:r>
            <a:r>
              <a:rPr lang="en-US" sz="2800" dirty="0" err="1" smtClean="0">
                <a:latin typeface="+mj-lt"/>
                <a:cs typeface="Times New Roman" pitchFamily="18" charset="0"/>
              </a:rPr>
              <a:t>sức</a:t>
            </a:r>
            <a:r>
              <a:rPr lang="en-US" sz="2800" dirty="0" smtClean="0">
                <a:latin typeface="+mj-lt"/>
                <a:cs typeface="Times New Roman" pitchFamily="18" charset="0"/>
              </a:rPr>
              <a:t> </a:t>
            </a:r>
            <a:r>
              <a:rPr lang="en-US" sz="2800" dirty="0" err="1" smtClean="0">
                <a:latin typeface="+mj-lt"/>
                <a:cs typeface="Times New Roman" pitchFamily="18" charset="0"/>
              </a:rPr>
              <a:t>ngăn</a:t>
            </a:r>
            <a:r>
              <a:rPr lang="en-US" sz="2800" dirty="0" smtClean="0">
                <a:latin typeface="+mj-lt"/>
                <a:cs typeface="Times New Roman" pitchFamily="18" charset="0"/>
              </a:rPr>
              <a:t> </a:t>
            </a:r>
            <a:r>
              <a:rPr lang="en-US" sz="2800" dirty="0" err="1" smtClean="0">
                <a:latin typeface="+mj-lt"/>
                <a:cs typeface="Times New Roman" pitchFamily="18" charset="0"/>
              </a:rPr>
              <a:t>cấm</a:t>
            </a:r>
            <a:endParaRPr lang="en-US" sz="2800" dirty="0" smtClean="0">
              <a:latin typeface="+mj-lt"/>
              <a:cs typeface="Times New Roman" pitchFamily="18" charset="0"/>
            </a:endParaRPr>
          </a:p>
          <a:p>
            <a:endParaRPr lang="en-US" sz="2800" dirty="0">
              <a:latin typeface="+mj-lt"/>
            </a:endParaRPr>
          </a:p>
        </p:txBody>
      </p:sp>
      <p:sp>
        <p:nvSpPr>
          <p:cNvPr id="3" name="TextBox 2"/>
          <p:cNvSpPr txBox="1"/>
          <p:nvPr/>
        </p:nvSpPr>
        <p:spPr>
          <a:xfrm>
            <a:off x="303212" y="2819400"/>
            <a:ext cx="11658600" cy="2677656"/>
          </a:xfrm>
          <a:prstGeom prst="rect">
            <a:avLst/>
          </a:prstGeom>
          <a:noFill/>
        </p:spPr>
        <p:txBody>
          <a:bodyPr wrap="square" rtlCol="0">
            <a:spAutoFit/>
          </a:bodyPr>
          <a:lstStyle/>
          <a:p>
            <a:r>
              <a:rPr lang="en-US" sz="2800" dirty="0" smtClean="0"/>
              <a:t>c. </a:t>
            </a:r>
            <a:r>
              <a:rPr lang="en-US" sz="2800" dirty="0" err="1" smtClean="0"/>
              <a:t>Chữ</a:t>
            </a:r>
            <a:r>
              <a:rPr lang="en-US" sz="2800" dirty="0" smtClean="0"/>
              <a:t> </a:t>
            </a:r>
            <a:r>
              <a:rPr lang="en-US" sz="2800" dirty="0" err="1" smtClean="0"/>
              <a:t>viết</a:t>
            </a:r>
            <a:endParaRPr lang="en-US" sz="2800" dirty="0" smtClean="0"/>
          </a:p>
          <a:p>
            <a:pPr marL="285750" indent="-285750">
              <a:buFontTx/>
              <a:buChar char="-"/>
            </a:pPr>
            <a:r>
              <a:rPr lang="en-US" sz="2800" dirty="0" err="1" smtClean="0"/>
              <a:t>Thời</a:t>
            </a:r>
            <a:r>
              <a:rPr lang="en-US" sz="2800" dirty="0" smtClean="0"/>
              <a:t> </a:t>
            </a:r>
            <a:r>
              <a:rPr lang="en-US" sz="2800" dirty="0" err="1" smtClean="0"/>
              <a:t>gian</a:t>
            </a:r>
            <a:r>
              <a:rPr lang="en-US" sz="2800" dirty="0" smtClean="0"/>
              <a:t>: TK XVII</a:t>
            </a:r>
          </a:p>
          <a:p>
            <a:pPr marL="285750" indent="-285750">
              <a:buFontTx/>
              <a:buChar char="-"/>
            </a:pPr>
            <a:r>
              <a:rPr lang="en-US" sz="2800" dirty="0" err="1" smtClean="0"/>
              <a:t>Mục</a:t>
            </a:r>
            <a:r>
              <a:rPr lang="en-US" sz="2800" dirty="0" smtClean="0"/>
              <a:t> </a:t>
            </a:r>
            <a:r>
              <a:rPr lang="en-US" sz="2800" dirty="0" err="1" smtClean="0"/>
              <a:t>đích</a:t>
            </a:r>
            <a:r>
              <a:rPr lang="en-US" sz="2800" dirty="0" smtClean="0"/>
              <a:t>: </a:t>
            </a:r>
            <a:r>
              <a:rPr lang="en-US" sz="2800" dirty="0" err="1" smtClean="0"/>
              <a:t>Truyền</a:t>
            </a:r>
            <a:r>
              <a:rPr lang="en-US" sz="2800" dirty="0" smtClean="0"/>
              <a:t> </a:t>
            </a:r>
            <a:r>
              <a:rPr lang="en-US" sz="2800" dirty="0" err="1" smtClean="0"/>
              <a:t>bá</a:t>
            </a:r>
            <a:r>
              <a:rPr lang="en-US" sz="2800" dirty="0" smtClean="0"/>
              <a:t> </a:t>
            </a:r>
            <a:r>
              <a:rPr lang="en-US" sz="2800" dirty="0" err="1" smtClean="0"/>
              <a:t>đạo</a:t>
            </a:r>
            <a:r>
              <a:rPr lang="en-US" sz="2800" dirty="0" smtClean="0"/>
              <a:t> </a:t>
            </a:r>
            <a:r>
              <a:rPr lang="en-US" sz="2800" dirty="0" err="1" smtClean="0"/>
              <a:t>thiên</a:t>
            </a:r>
            <a:r>
              <a:rPr lang="en-US" sz="2800" dirty="0" smtClean="0"/>
              <a:t> </a:t>
            </a:r>
            <a:r>
              <a:rPr lang="en-US" sz="2800" dirty="0" err="1" smtClean="0"/>
              <a:t>chúa</a:t>
            </a:r>
            <a:endParaRPr lang="en-US" sz="2800" dirty="0" smtClean="0"/>
          </a:p>
          <a:p>
            <a:pPr marL="285750" indent="-285750">
              <a:buFontTx/>
              <a:buChar char="-"/>
            </a:pPr>
            <a:r>
              <a:rPr lang="en-US" sz="2800" dirty="0" err="1" smtClean="0"/>
              <a:t>Người</a:t>
            </a:r>
            <a:r>
              <a:rPr lang="en-US" sz="2800" dirty="0" smtClean="0"/>
              <a:t> </a:t>
            </a:r>
            <a:r>
              <a:rPr lang="en-US" sz="2800" dirty="0" err="1" smtClean="0"/>
              <a:t>sáng</a:t>
            </a:r>
            <a:r>
              <a:rPr lang="en-US" sz="2800" dirty="0" smtClean="0"/>
              <a:t> </a:t>
            </a:r>
            <a:r>
              <a:rPr lang="en-US" sz="2800" dirty="0" err="1" smtClean="0"/>
              <a:t>tạo</a:t>
            </a:r>
            <a:r>
              <a:rPr lang="en-US" sz="2800" dirty="0" smtClean="0"/>
              <a:t>: </a:t>
            </a:r>
            <a:r>
              <a:rPr lang="en-US" sz="2800" dirty="0" err="1" smtClean="0"/>
              <a:t>Các</a:t>
            </a:r>
            <a:r>
              <a:rPr lang="en-US" sz="2800" dirty="0" smtClean="0"/>
              <a:t> </a:t>
            </a:r>
            <a:r>
              <a:rPr lang="en-US" sz="2800" dirty="0" err="1" smtClean="0"/>
              <a:t>giáo</a:t>
            </a:r>
            <a:r>
              <a:rPr lang="en-US" sz="2800" dirty="0" smtClean="0"/>
              <a:t> </a:t>
            </a:r>
            <a:r>
              <a:rPr lang="en-US" sz="2800" dirty="0" err="1" smtClean="0"/>
              <a:t>sĩ</a:t>
            </a:r>
            <a:r>
              <a:rPr lang="en-US" sz="2800" dirty="0" smtClean="0"/>
              <a:t> </a:t>
            </a:r>
            <a:r>
              <a:rPr lang="en-US" sz="2800" dirty="0" err="1" smtClean="0"/>
              <a:t>phương</a:t>
            </a:r>
            <a:r>
              <a:rPr lang="en-US" sz="2800" dirty="0" smtClean="0"/>
              <a:t> </a:t>
            </a:r>
            <a:r>
              <a:rPr lang="en-US" sz="2800" dirty="0" err="1" smtClean="0"/>
              <a:t>Tây</a:t>
            </a:r>
            <a:r>
              <a:rPr lang="en-US" sz="2800" dirty="0" smtClean="0"/>
              <a:t> </a:t>
            </a:r>
            <a:r>
              <a:rPr lang="en-US" sz="2800" dirty="0" err="1" smtClean="0"/>
              <a:t>dùng</a:t>
            </a:r>
            <a:r>
              <a:rPr lang="en-US" sz="2800" dirty="0" smtClean="0"/>
              <a:t> </a:t>
            </a:r>
            <a:r>
              <a:rPr lang="en-US" sz="2800" dirty="0" err="1" smtClean="0"/>
              <a:t>chữ</a:t>
            </a:r>
            <a:r>
              <a:rPr lang="en-US" sz="2800" dirty="0" smtClean="0"/>
              <a:t> </a:t>
            </a:r>
            <a:r>
              <a:rPr lang="en-US" sz="2800" dirty="0" err="1" smtClean="0"/>
              <a:t>cái</a:t>
            </a:r>
            <a:r>
              <a:rPr lang="en-US" sz="2800" dirty="0" smtClean="0"/>
              <a:t> </a:t>
            </a:r>
            <a:r>
              <a:rPr lang="en-US" sz="2800" dirty="0" err="1" smtClean="0"/>
              <a:t>latinh</a:t>
            </a:r>
            <a:r>
              <a:rPr lang="en-US" sz="2800" dirty="0" smtClean="0"/>
              <a:t> </a:t>
            </a:r>
            <a:r>
              <a:rPr lang="en-US" sz="2800" dirty="0" err="1" smtClean="0"/>
              <a:t>để</a:t>
            </a:r>
            <a:r>
              <a:rPr lang="en-US" sz="2800" dirty="0" smtClean="0"/>
              <a:t> </a:t>
            </a:r>
            <a:r>
              <a:rPr lang="en-US" sz="2800" dirty="0" err="1" smtClean="0"/>
              <a:t>ghi</a:t>
            </a:r>
            <a:r>
              <a:rPr lang="en-US" sz="2800" dirty="0" smtClean="0"/>
              <a:t> </a:t>
            </a:r>
            <a:r>
              <a:rPr lang="en-US" sz="2800" dirty="0" err="1" smtClean="0"/>
              <a:t>âm</a:t>
            </a:r>
            <a:r>
              <a:rPr lang="en-US" sz="2800" dirty="0" smtClean="0"/>
              <a:t> </a:t>
            </a:r>
            <a:r>
              <a:rPr lang="en-US" sz="2800" dirty="0" err="1" smtClean="0"/>
              <a:t>tiếng</a:t>
            </a:r>
            <a:r>
              <a:rPr lang="en-US" sz="2800" dirty="0" smtClean="0"/>
              <a:t> </a:t>
            </a:r>
            <a:r>
              <a:rPr lang="en-US" sz="2800" dirty="0" err="1" smtClean="0"/>
              <a:t>Việt</a:t>
            </a:r>
            <a:endParaRPr lang="en-US" sz="2800" dirty="0" smtClean="0"/>
          </a:p>
          <a:p>
            <a:r>
              <a:rPr lang="en-US" sz="2800" dirty="0" smtClean="0"/>
              <a:t>-&gt; </a:t>
            </a:r>
            <a:r>
              <a:rPr lang="en-US" sz="2800" dirty="0" err="1" smtClean="0"/>
              <a:t>Chữ</a:t>
            </a:r>
            <a:r>
              <a:rPr lang="en-US" sz="2800" dirty="0" smtClean="0"/>
              <a:t> </a:t>
            </a:r>
            <a:r>
              <a:rPr lang="en-US" sz="2800" dirty="0" err="1" smtClean="0"/>
              <a:t>quốc</a:t>
            </a:r>
            <a:r>
              <a:rPr lang="en-US" sz="2800" dirty="0" smtClean="0"/>
              <a:t> </a:t>
            </a:r>
            <a:r>
              <a:rPr lang="en-US" sz="2800" dirty="0" err="1" smtClean="0"/>
              <a:t>ngữ</a:t>
            </a:r>
            <a:r>
              <a:rPr lang="en-US" sz="2800" dirty="0" smtClean="0"/>
              <a:t> </a:t>
            </a:r>
            <a:r>
              <a:rPr lang="en-US" sz="2800" dirty="0" err="1" smtClean="0"/>
              <a:t>ra</a:t>
            </a:r>
            <a:r>
              <a:rPr lang="en-US" sz="2800" dirty="0" smtClean="0"/>
              <a:t> </a:t>
            </a:r>
            <a:r>
              <a:rPr lang="en-US" sz="2800" dirty="0" err="1" smtClean="0"/>
              <a:t>đời</a:t>
            </a:r>
            <a:endParaRPr lang="en-US" sz="2800" dirty="0"/>
          </a:p>
        </p:txBody>
      </p:sp>
    </p:spTree>
    <p:extLst>
      <p:ext uri="{BB962C8B-B14F-4D97-AF65-F5344CB8AC3E}">
        <p14:creationId xmlns:p14="http://schemas.microsoft.com/office/powerpoint/2010/main" val="2050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p:cNvPicPr>
          <p:nvPr/>
        </p:nvPicPr>
        <p:blipFill>
          <a:blip r:embed="rId3"/>
          <a:srcRect l="7929" t="14522" r="8438" b="14913"/>
          <a:stretch>
            <a:fillRect/>
          </a:stretch>
        </p:blipFill>
        <p:spPr>
          <a:xfrm>
            <a:off x="0" y="0"/>
            <a:ext cx="12188825" cy="6858000"/>
          </a:xfrm>
          <a:prstGeom prst="rect">
            <a:avLst/>
          </a:prstGeom>
        </p:spPr>
      </p:pic>
      <p:sp>
        <p:nvSpPr>
          <p:cNvPr id="5" name="TextBox 4"/>
          <p:cNvSpPr txBox="1"/>
          <p:nvPr/>
        </p:nvSpPr>
        <p:spPr>
          <a:xfrm>
            <a:off x="1903412" y="2286000"/>
            <a:ext cx="8077200" cy="1446550"/>
          </a:xfrm>
          <a:prstGeom prst="rect">
            <a:avLst/>
          </a:prstGeom>
          <a:noFill/>
        </p:spPr>
        <p:txBody>
          <a:bodyPr wrap="square" rtlCol="0">
            <a:spAutoFit/>
          </a:bodyPr>
          <a:lstStyle/>
          <a:p>
            <a:pPr algn="ctr"/>
            <a:r>
              <a:rPr lang="vi-VN" sz="4400" b="1" dirty="0" smtClean="0"/>
              <a:t>TIẾT 49</a:t>
            </a:r>
          </a:p>
          <a:p>
            <a:pPr algn="ctr"/>
            <a:r>
              <a:rPr lang="vi-VN" sz="4400" b="1" dirty="0" smtClean="0"/>
              <a:t>BÀI TẬP LỊCH SỬ</a:t>
            </a:r>
            <a:endParaRPr lang="en-US" sz="4400" b="1" dirty="0"/>
          </a:p>
        </p:txBody>
      </p:sp>
    </p:spTree>
    <p:extLst>
      <p:ext uri="{BB962C8B-B14F-4D97-AF65-F5344CB8AC3E}">
        <p14:creationId xmlns:p14="http://schemas.microsoft.com/office/powerpoint/2010/main" val="28585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785392" y="1238821"/>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C00000"/>
                </a:solidFill>
              </a:rPr>
              <a:t>Câu</a:t>
            </a:r>
            <a:r>
              <a:rPr lang="en-US" sz="4400" b="1" dirty="0">
                <a:solidFill>
                  <a:srgbClr val="C00000"/>
                </a:solidFill>
              </a:rPr>
              <a:t> 1. </a:t>
            </a:r>
            <a:r>
              <a:rPr lang="en-US" sz="4400" b="1" dirty="0" err="1">
                <a:solidFill>
                  <a:srgbClr val="C00000"/>
                </a:solidFill>
              </a:rPr>
              <a:t>Lập</a:t>
            </a:r>
            <a:r>
              <a:rPr lang="en-US" sz="4400" b="1" dirty="0">
                <a:solidFill>
                  <a:srgbClr val="C00000"/>
                </a:solidFill>
              </a:rPr>
              <a:t> </a:t>
            </a:r>
            <a:r>
              <a:rPr lang="en-US" sz="4400" b="1" dirty="0" err="1">
                <a:solidFill>
                  <a:srgbClr val="C00000"/>
                </a:solidFill>
              </a:rPr>
              <a:t>bảng</a:t>
            </a:r>
            <a:r>
              <a:rPr lang="en-US" sz="4400" b="1" dirty="0">
                <a:solidFill>
                  <a:srgbClr val="C00000"/>
                </a:solidFill>
              </a:rPr>
              <a:t> </a:t>
            </a:r>
            <a:r>
              <a:rPr lang="en-US" sz="4400" b="1" dirty="0" err="1">
                <a:solidFill>
                  <a:srgbClr val="C00000"/>
                </a:solidFill>
              </a:rPr>
              <a:t>niên</a:t>
            </a:r>
            <a:r>
              <a:rPr lang="en-US" sz="4400" b="1" dirty="0">
                <a:solidFill>
                  <a:srgbClr val="C00000"/>
                </a:solidFill>
              </a:rPr>
              <a:t> </a:t>
            </a:r>
            <a:r>
              <a:rPr lang="en-US" sz="4400" b="1" dirty="0" err="1">
                <a:solidFill>
                  <a:srgbClr val="C00000"/>
                </a:solidFill>
              </a:rPr>
              <a:t>biểu</a:t>
            </a:r>
            <a:r>
              <a:rPr lang="en-US" sz="4400" b="1" dirty="0">
                <a:solidFill>
                  <a:srgbClr val="C00000"/>
                </a:solidFill>
              </a:rPr>
              <a:t> </a:t>
            </a:r>
            <a:r>
              <a:rPr lang="en-US" sz="4400" b="1" dirty="0" err="1">
                <a:solidFill>
                  <a:srgbClr val="C00000"/>
                </a:solidFill>
              </a:rPr>
              <a:t>cuộc</a:t>
            </a:r>
            <a:r>
              <a:rPr lang="en-US" sz="4400" b="1" dirty="0">
                <a:solidFill>
                  <a:srgbClr val="C00000"/>
                </a:solidFill>
              </a:rPr>
              <a:t> </a:t>
            </a:r>
            <a:r>
              <a:rPr lang="en-US" sz="4400" b="1" dirty="0" err="1">
                <a:solidFill>
                  <a:srgbClr val="C00000"/>
                </a:solidFill>
              </a:rPr>
              <a:t>khởi</a:t>
            </a:r>
            <a:r>
              <a:rPr lang="en-US" sz="4400" b="1" dirty="0">
                <a:solidFill>
                  <a:srgbClr val="C00000"/>
                </a:solidFill>
              </a:rPr>
              <a:t> </a:t>
            </a:r>
            <a:r>
              <a:rPr lang="en-US" sz="4400" b="1" dirty="0" err="1">
                <a:solidFill>
                  <a:srgbClr val="C00000"/>
                </a:solidFill>
              </a:rPr>
              <a:t>nghĩa</a:t>
            </a:r>
            <a:r>
              <a:rPr lang="en-US" sz="4400" b="1" dirty="0">
                <a:solidFill>
                  <a:srgbClr val="C00000"/>
                </a:solidFill>
              </a:rPr>
              <a:t> Lam </a:t>
            </a:r>
            <a:r>
              <a:rPr lang="en-US" sz="4400" b="1" dirty="0" err="1">
                <a:solidFill>
                  <a:srgbClr val="C00000"/>
                </a:solidFill>
              </a:rPr>
              <a:t>Sơn</a:t>
            </a:r>
            <a:r>
              <a:rPr lang="en-US" sz="4400" b="1" dirty="0">
                <a:solidFill>
                  <a:srgbClr val="C00000"/>
                </a:solidFill>
              </a:rPr>
              <a:t>?</a:t>
            </a:r>
            <a:endParaRPr lang="en-US" sz="4400" dirty="0">
              <a:solidFill>
                <a:srgbClr val="C000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279322">
            <a:off x="-630922" y="125517"/>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400263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5397541"/>
              </p:ext>
            </p:extLst>
          </p:nvPr>
        </p:nvGraphicFramePr>
        <p:xfrm>
          <a:off x="227012" y="685800"/>
          <a:ext cx="11811000" cy="5943604"/>
        </p:xfrm>
        <a:graphic>
          <a:graphicData uri="http://schemas.openxmlformats.org/drawingml/2006/table">
            <a:tbl>
              <a:tblPr firstRow="1" bandRow="1">
                <a:tableStyleId>{5940675A-B579-460E-94D1-54222C63F5DA}</a:tableStyleId>
              </a:tblPr>
              <a:tblGrid>
                <a:gridCol w="2641934"/>
                <a:gridCol w="9169066"/>
              </a:tblGrid>
              <a:tr h="435898">
                <a:tc>
                  <a:txBody>
                    <a:bodyPr/>
                    <a:lstStyle/>
                    <a:p>
                      <a:pPr algn="ctr"/>
                      <a:r>
                        <a:rPr lang="en-US" sz="2000" b="1" i="0" dirty="0" err="1" smtClean="0">
                          <a:latin typeface="+mj-lt"/>
                        </a:rPr>
                        <a:t>Thời</a:t>
                      </a:r>
                      <a:r>
                        <a:rPr lang="en-US" sz="2000" b="1" i="0" dirty="0" smtClean="0">
                          <a:latin typeface="+mj-lt"/>
                        </a:rPr>
                        <a:t> </a:t>
                      </a:r>
                      <a:r>
                        <a:rPr lang="en-US" sz="2000" b="1" i="0" dirty="0" err="1" smtClean="0">
                          <a:latin typeface="+mj-lt"/>
                        </a:rPr>
                        <a:t>gian</a:t>
                      </a:r>
                      <a:endParaRPr lang="en-US" sz="2000" b="1" i="0" dirty="0">
                        <a:latin typeface="+mj-lt"/>
                      </a:endParaRPr>
                    </a:p>
                  </a:txBody>
                  <a:tcPr anchor="ctr">
                    <a:solidFill>
                      <a:schemeClr val="accent3">
                        <a:lumMod val="60000"/>
                        <a:lumOff val="40000"/>
                      </a:schemeClr>
                    </a:solidFill>
                  </a:tcPr>
                </a:tc>
                <a:tc>
                  <a:txBody>
                    <a:bodyPr/>
                    <a:lstStyle/>
                    <a:p>
                      <a:pPr algn="ctr"/>
                      <a:r>
                        <a:rPr lang="en-US" sz="2000" b="1" i="0" dirty="0" err="1" smtClean="0">
                          <a:latin typeface="+mj-lt"/>
                        </a:rPr>
                        <a:t>Sự</a:t>
                      </a:r>
                      <a:r>
                        <a:rPr lang="en-US" sz="2000" b="1" i="0" dirty="0" smtClean="0">
                          <a:latin typeface="+mj-lt"/>
                        </a:rPr>
                        <a:t> </a:t>
                      </a:r>
                      <a:r>
                        <a:rPr lang="en-US" sz="2000" b="1" i="0" dirty="0" err="1" smtClean="0">
                          <a:latin typeface="+mj-lt"/>
                        </a:rPr>
                        <a:t>kiện</a:t>
                      </a:r>
                      <a:endParaRPr lang="en-US" sz="2000" b="1" i="0" dirty="0">
                        <a:latin typeface="+mj-lt"/>
                      </a:endParaRPr>
                    </a:p>
                  </a:txBody>
                  <a:tcPr anchor="ctr">
                    <a:solidFill>
                      <a:schemeClr val="accent3">
                        <a:lumMod val="60000"/>
                        <a:lumOff val="40000"/>
                      </a:schemeClr>
                    </a:solidFill>
                  </a:tcPr>
                </a:tc>
              </a:tr>
              <a:tr h="466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err="1" smtClean="0">
                          <a:latin typeface="+mj-lt"/>
                        </a:rPr>
                        <a:t>Đầu</a:t>
                      </a:r>
                      <a:r>
                        <a:rPr lang="en-US" altLang="zh-CN" sz="2000" dirty="0" smtClean="0">
                          <a:latin typeface="+mj-lt"/>
                        </a:rPr>
                        <a:t> </a:t>
                      </a:r>
                      <a:r>
                        <a:rPr lang="en-US" altLang="zh-CN" sz="2000" dirty="0" err="1" smtClean="0">
                          <a:latin typeface="+mj-lt"/>
                        </a:rPr>
                        <a:t>năm</a:t>
                      </a:r>
                      <a:r>
                        <a:rPr lang="en-US" altLang="zh-CN" sz="2000" dirty="0" smtClean="0">
                          <a:latin typeface="+mj-lt"/>
                        </a:rPr>
                        <a:t> 1416</a:t>
                      </a:r>
                    </a:p>
                  </a:txBody>
                  <a:tcPr horzOverflow="overflow"/>
                </a:tc>
                <a:tc>
                  <a:txBody>
                    <a:bodyPr/>
                    <a:lstStyle/>
                    <a:p>
                      <a:pPr algn="ctr"/>
                      <a:endParaRPr lang="en-US" sz="2000" dirty="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latin typeface="+mj-lt"/>
                        </a:rPr>
                        <a:t>7/2/1418</a:t>
                      </a:r>
                    </a:p>
                  </a:txBody>
                  <a:tcPr horzOverflow="overflow"/>
                </a:tc>
                <a:tc>
                  <a:txBody>
                    <a:bodyPr/>
                    <a:lstStyle/>
                    <a:p>
                      <a:pPr algn="ctr"/>
                      <a:endParaRPr lang="en-US" sz="2000" dirty="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err="1" smtClean="0">
                          <a:latin typeface="+mj-lt"/>
                        </a:rPr>
                        <a:t>Giữa</a:t>
                      </a:r>
                      <a:r>
                        <a:rPr lang="en-US" altLang="zh-CN" sz="2000" dirty="0" smtClean="0">
                          <a:latin typeface="+mj-lt"/>
                        </a:rPr>
                        <a:t> </a:t>
                      </a:r>
                      <a:r>
                        <a:rPr lang="en-US" altLang="zh-CN" sz="2000" dirty="0" err="1" smtClean="0">
                          <a:latin typeface="+mj-lt"/>
                        </a:rPr>
                        <a:t>năm</a:t>
                      </a:r>
                      <a:r>
                        <a:rPr lang="en-US" altLang="zh-CN" sz="2000" dirty="0" smtClean="0">
                          <a:latin typeface="+mj-lt"/>
                        </a:rPr>
                        <a:t> 1418</a:t>
                      </a:r>
                    </a:p>
                  </a:txBody>
                  <a:tcPr horzOverflow="overflow"/>
                </a:tc>
                <a:tc>
                  <a:txBody>
                    <a:bodyPr/>
                    <a:lstStyle/>
                    <a:p>
                      <a:pPr algn="ctr"/>
                      <a:endParaRPr lang="en-US" sz="2000" dirty="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latin typeface="+mj-lt"/>
                        </a:rPr>
                        <a:t>1421</a:t>
                      </a:r>
                    </a:p>
                  </a:txBody>
                  <a:tcPr horzOverflow="overflow"/>
                </a:tc>
                <a:tc>
                  <a:txBody>
                    <a:bodyPr/>
                    <a:lstStyle/>
                    <a:p>
                      <a:pPr algn="ctr"/>
                      <a:endParaRPr lang="en-US" sz="2000" dirty="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latin typeface="+mj-lt"/>
                        </a:rPr>
                        <a:t>1423</a:t>
                      </a:r>
                    </a:p>
                  </a:txBody>
                  <a:tcPr horzOverflow="overflow"/>
                </a:tc>
                <a:tc>
                  <a:txBody>
                    <a:bodyPr/>
                    <a:lstStyle/>
                    <a:p>
                      <a:pPr algn="ctr"/>
                      <a:endParaRPr lang="en-US" sz="200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latin typeface="+mj-lt"/>
                        </a:rPr>
                        <a:t>1424</a:t>
                      </a:r>
                    </a:p>
                  </a:txBody>
                  <a:tcPr horzOverflow="overflow"/>
                </a:tc>
                <a:tc>
                  <a:txBody>
                    <a:bodyPr/>
                    <a:lstStyle/>
                    <a:p>
                      <a:pPr algn="ctr"/>
                      <a:endParaRPr lang="en-US" sz="2000" dirty="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latin typeface="+mj-lt"/>
                        </a:rPr>
                        <a:t>10-1424</a:t>
                      </a:r>
                    </a:p>
                  </a:txBody>
                  <a:tcPr horzOverflow="overflow"/>
                </a:tc>
                <a:tc>
                  <a:txBody>
                    <a:bodyPr/>
                    <a:lstStyle/>
                    <a:p>
                      <a:pPr algn="ctr"/>
                      <a:endParaRPr lang="en-US" sz="200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latin typeface="+mj-lt"/>
                        </a:rPr>
                        <a:t>8-1425</a:t>
                      </a:r>
                    </a:p>
                  </a:txBody>
                  <a:tcPr horzOverflow="overflow"/>
                </a:tc>
                <a:tc>
                  <a:txBody>
                    <a:bodyPr/>
                    <a:lstStyle/>
                    <a:p>
                      <a:pPr algn="ctr"/>
                      <a:endParaRPr lang="en-US" sz="2000" dirty="0">
                        <a:latin typeface="+mj-lt"/>
                      </a:endParaRPr>
                    </a:p>
                  </a:txBody>
                  <a:tcPr/>
                </a:tc>
              </a:tr>
              <a:tr h="466668">
                <a:tc>
                  <a:txBody>
                    <a:bodyPr/>
                    <a:lstStyle>
                      <a:lvl1pPr eaLnBrk="0" hangingPunct="0">
                        <a:spcBef>
                          <a:spcPts val="800"/>
                        </a:spcBef>
                        <a:defRPr sz="2800">
                          <a:solidFill>
                            <a:srgbClr val="000000"/>
                          </a:solidFill>
                          <a:latin typeface="Times New Roman" pitchFamily="18" charset="0"/>
                          <a:cs typeface="Lucida Sans Unicode" pitchFamily="34" charset="0"/>
                        </a:defRPr>
                      </a:lvl1pPr>
                      <a:lvl2pPr eaLnBrk="0" hangingPunct="0">
                        <a:spcBef>
                          <a:spcPts val="700"/>
                        </a:spcBef>
                        <a:defRPr sz="2400">
                          <a:solidFill>
                            <a:srgbClr val="000000"/>
                          </a:solidFill>
                          <a:latin typeface="Times New Roman" pitchFamily="18" charset="0"/>
                          <a:cs typeface="Lucida Sans Unicode" pitchFamily="34" charset="0"/>
                        </a:defRPr>
                      </a:lvl2pPr>
                      <a:lvl3pPr eaLnBrk="0" hangingPunct="0">
                        <a:spcBef>
                          <a:spcPts val="600"/>
                        </a:spcBef>
                        <a:defRPr sz="2000">
                          <a:solidFill>
                            <a:srgbClr val="000000"/>
                          </a:solidFill>
                          <a:latin typeface="Times New Roman" pitchFamily="18" charset="0"/>
                          <a:cs typeface="Lucida Sans Unicode" pitchFamily="34" charset="0"/>
                        </a:defRPr>
                      </a:lvl3pPr>
                      <a:lvl4pPr eaLnBrk="0" hangingPunct="0">
                        <a:spcBef>
                          <a:spcPts val="500"/>
                        </a:spcBef>
                        <a:defRPr>
                          <a:solidFill>
                            <a:srgbClr val="000000"/>
                          </a:solidFill>
                          <a:latin typeface="Times New Roman" pitchFamily="18" charset="0"/>
                          <a:cs typeface="Lucida Sans Unicode" pitchFamily="34" charset="0"/>
                        </a:defRPr>
                      </a:lvl4pPr>
                      <a:lvl5pPr eaLnBrk="0" hangingPunct="0">
                        <a:spcBef>
                          <a:spcPts val="500"/>
                        </a:spcBef>
                        <a:defRPr>
                          <a:solidFill>
                            <a:srgbClr val="000000"/>
                          </a:solidFill>
                          <a:latin typeface="Times New Roman" pitchFamily="18" charset="0"/>
                          <a:cs typeface="Lucida Sans Unicode" pitchFamily="34" charset="0"/>
                        </a:defRPr>
                      </a:lvl5pPr>
                      <a:lvl6pPr marL="25146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6pPr>
                      <a:lvl7pPr marL="29718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7pPr>
                      <a:lvl8pPr marL="34290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8pPr>
                      <a:lvl9pPr marL="3886200" indent="-228600" eaLnBrk="0" fontAlgn="base" hangingPunct="0">
                        <a:spcBef>
                          <a:spcPts val="500"/>
                        </a:spcBef>
                        <a:spcAft>
                          <a:spcPct val="0"/>
                        </a:spcAft>
                        <a:buSzPct val="100000"/>
                        <a:buFont typeface="Times New Roman" pitchFamily="18" charset="0"/>
                        <a:defRPr>
                          <a:solidFill>
                            <a:srgbClr val="000000"/>
                          </a:solidFill>
                          <a:latin typeface="Times New Roman" pitchFamily="18"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latin typeface="+mj-lt"/>
                        </a:rPr>
                        <a:t>9-1426</a:t>
                      </a:r>
                    </a:p>
                  </a:txBody>
                  <a:tcPr horzOverflow="overflow"/>
                </a:tc>
                <a:tc>
                  <a:txBody>
                    <a:bodyPr/>
                    <a:lstStyle/>
                    <a:p>
                      <a:pPr algn="ctr"/>
                      <a:endParaRPr lang="en-US" sz="2000" dirty="0">
                        <a:latin typeface="+mj-lt"/>
                      </a:endParaRPr>
                    </a:p>
                  </a:txBody>
                  <a:tcPr/>
                </a:tc>
              </a:tr>
              <a:tr h="435898">
                <a:tc>
                  <a:txBody>
                    <a:bodyPr/>
                    <a:lstStyle/>
                    <a:p>
                      <a:pPr algn="ctr"/>
                      <a:r>
                        <a:rPr lang="en-US" sz="2000" dirty="0" err="1" smtClean="0">
                          <a:latin typeface="+mj-lt"/>
                        </a:rPr>
                        <a:t>Cuối</a:t>
                      </a:r>
                      <a:r>
                        <a:rPr lang="en-US" sz="2000" dirty="0" smtClean="0">
                          <a:latin typeface="+mj-lt"/>
                        </a:rPr>
                        <a:t> </a:t>
                      </a:r>
                      <a:r>
                        <a:rPr lang="en-US" sz="2000" dirty="0" err="1" smtClean="0">
                          <a:latin typeface="+mj-lt"/>
                        </a:rPr>
                        <a:t>năm</a:t>
                      </a:r>
                      <a:r>
                        <a:rPr lang="en-US" sz="2000" dirty="0" smtClean="0">
                          <a:latin typeface="+mj-lt"/>
                        </a:rPr>
                        <a:t> 1426</a:t>
                      </a:r>
                      <a:endParaRPr lang="en-US" sz="2000" dirty="0">
                        <a:latin typeface="+mj-lt"/>
                      </a:endParaRPr>
                    </a:p>
                  </a:txBody>
                  <a:tcPr/>
                </a:tc>
                <a:tc>
                  <a:txBody>
                    <a:bodyPr/>
                    <a:lstStyle/>
                    <a:p>
                      <a:pPr algn="ctr"/>
                      <a:endParaRPr lang="en-US" sz="2000">
                        <a:latin typeface="+mj-lt"/>
                      </a:endParaRPr>
                    </a:p>
                  </a:txBody>
                  <a:tcPr/>
                </a:tc>
              </a:tr>
              <a:tr h="435898">
                <a:tc>
                  <a:txBody>
                    <a:bodyPr/>
                    <a:lstStyle/>
                    <a:p>
                      <a:pPr algn="ctr"/>
                      <a:r>
                        <a:rPr lang="en-US" sz="2000" dirty="0" err="1" smtClean="0">
                          <a:latin typeface="+mj-lt"/>
                        </a:rPr>
                        <a:t>Tháng</a:t>
                      </a:r>
                      <a:r>
                        <a:rPr lang="en-US" sz="2000" dirty="0" smtClean="0">
                          <a:latin typeface="+mj-lt"/>
                        </a:rPr>
                        <a:t> 10/1427</a:t>
                      </a:r>
                      <a:endParaRPr lang="en-US" sz="2000" dirty="0">
                        <a:latin typeface="+mj-lt"/>
                      </a:endParaRPr>
                    </a:p>
                  </a:txBody>
                  <a:tcPr/>
                </a:tc>
                <a:tc>
                  <a:txBody>
                    <a:bodyPr/>
                    <a:lstStyle/>
                    <a:p>
                      <a:pPr algn="ctr"/>
                      <a:endParaRPr lang="en-US" sz="2000" dirty="0">
                        <a:latin typeface="+mj-lt"/>
                      </a:endParaRPr>
                    </a:p>
                  </a:txBody>
                  <a:tcPr/>
                </a:tc>
              </a:tr>
              <a:tr h="435898">
                <a:tc>
                  <a:txBody>
                    <a:bodyPr/>
                    <a:lstStyle/>
                    <a:p>
                      <a:pPr algn="ctr"/>
                      <a:r>
                        <a:rPr lang="en-US" sz="2000" dirty="0" smtClean="0">
                          <a:latin typeface="+mj-lt"/>
                        </a:rPr>
                        <a:t>10/12/1427</a:t>
                      </a:r>
                      <a:endParaRPr lang="en-US" sz="2000" dirty="0">
                        <a:latin typeface="+mj-lt"/>
                      </a:endParaRPr>
                    </a:p>
                  </a:txBody>
                  <a:tcPr/>
                </a:tc>
                <a:tc>
                  <a:txBody>
                    <a:bodyPr/>
                    <a:lstStyle/>
                    <a:p>
                      <a:pPr algn="ctr"/>
                      <a:endParaRPr lang="en-US" sz="2000" dirty="0">
                        <a:latin typeface="+mj-lt"/>
                      </a:endParaRPr>
                    </a:p>
                  </a:txBody>
                  <a:tcPr/>
                </a:tc>
              </a:tr>
            </a:tbl>
          </a:graphicData>
        </a:graphic>
      </p:graphicFrame>
      <p:sp>
        <p:nvSpPr>
          <p:cNvPr id="5" name="TextBox 4"/>
          <p:cNvSpPr txBox="1"/>
          <p:nvPr/>
        </p:nvSpPr>
        <p:spPr>
          <a:xfrm>
            <a:off x="2894012" y="1143000"/>
            <a:ext cx="9144000" cy="369332"/>
          </a:xfrm>
          <a:prstGeom prst="rect">
            <a:avLst/>
          </a:prstGeom>
          <a:noFill/>
        </p:spPr>
        <p:txBody>
          <a:bodyPr wrap="square" rtlCol="0">
            <a:spAutoFit/>
          </a:bodyPr>
          <a:lstStyle/>
          <a:p>
            <a:r>
              <a:rPr lang="en-US" dirty="0" err="1" smtClean="0">
                <a:latin typeface="Calibri" panose="020F0502020204030204" pitchFamily="34" charset="0"/>
                <a:cs typeface="Calibri" panose="020F0502020204030204" pitchFamily="34" charset="0"/>
              </a:rPr>
              <a:t>Tổ</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chức</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hội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thề</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Lũng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Nhai</a:t>
            </a:r>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2894012" y="1676400"/>
            <a:ext cx="9144000" cy="369332"/>
          </a:xfrm>
          <a:prstGeom prst="rect">
            <a:avLst/>
          </a:prstGeom>
          <a:noFill/>
        </p:spPr>
        <p:txBody>
          <a:bodyPr wrap="square" rtlCol="0">
            <a:spAutoFit/>
          </a:bodyPr>
          <a:lstStyle/>
          <a:p>
            <a:r>
              <a:rPr lang="en-US" dirty="0" err="1" smtClean="0">
                <a:latin typeface="Calibri" panose="020F0502020204030204" pitchFamily="34" charset="0"/>
                <a:cs typeface="Calibri" panose="020F0502020204030204" pitchFamily="34" charset="0"/>
              </a:rPr>
              <a:t>Lê</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Lợi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dựng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cờ</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khởi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nghĩa</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2894012" y="2069068"/>
            <a:ext cx="4022255" cy="369332"/>
          </a:xfrm>
          <a:prstGeom prst="rect">
            <a:avLst/>
          </a:prstGeom>
        </p:spPr>
        <p:txBody>
          <a:bodyPr wrap="none">
            <a:spAutoFit/>
          </a:bodyPr>
          <a:lstStyle/>
          <a:p>
            <a:pPr lvl="0" fontAlgn="base">
              <a:spcBef>
                <a:spcPct val="0"/>
              </a:spcBef>
              <a:spcAft>
                <a:spcPct val="0"/>
              </a:spcAft>
            </a:pP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Nghĩa</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rút</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lên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núi</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Chí</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Linh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lần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thứ</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1</a:t>
            </a:r>
          </a:p>
        </p:txBody>
      </p:sp>
      <p:sp>
        <p:nvSpPr>
          <p:cNvPr id="8" name="Rectangle 7"/>
          <p:cNvSpPr/>
          <p:nvPr/>
        </p:nvSpPr>
        <p:spPr>
          <a:xfrm>
            <a:off x="2930096" y="2590800"/>
            <a:ext cx="5990743" cy="369332"/>
          </a:xfrm>
          <a:prstGeom prst="rect">
            <a:avLst/>
          </a:prstGeom>
        </p:spPr>
        <p:txBody>
          <a:bodyPr wrap="none">
            <a:spAutoFit/>
          </a:bodyPr>
          <a:lstStyle/>
          <a:p>
            <a:pPr lvl="0" fontAlgn="base">
              <a:spcBef>
                <a:spcPct val="0"/>
              </a:spcBef>
              <a:spcAft>
                <a:spcPct val="0"/>
              </a:spcAft>
            </a:pP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Minh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tấn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công</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nghĩa</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rút</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lên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núi</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Chí</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Linh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lần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thứ</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2</a:t>
            </a:r>
          </a:p>
        </p:txBody>
      </p:sp>
      <p:sp>
        <p:nvSpPr>
          <p:cNvPr id="9" name="Rectangle 8"/>
          <p:cNvSpPr/>
          <p:nvPr/>
        </p:nvSpPr>
        <p:spPr>
          <a:xfrm>
            <a:off x="2957494" y="3067105"/>
            <a:ext cx="3191899" cy="369332"/>
          </a:xfrm>
          <a:prstGeom prst="rect">
            <a:avLst/>
          </a:prstGeom>
        </p:spPr>
        <p:txBody>
          <a:bodyPr wrap="none">
            <a:spAutoFit/>
          </a:bodyPr>
          <a:lstStyle/>
          <a:p>
            <a:pPr lvl="0" fontAlgn="base">
              <a:spcBef>
                <a:spcPct val="0"/>
              </a:spcBef>
              <a:spcAft>
                <a:spcPct val="0"/>
              </a:spcAft>
            </a:pP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Lê</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Lợi</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hòa</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hoãn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với</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Minh.</a:t>
            </a:r>
          </a:p>
        </p:txBody>
      </p:sp>
      <p:sp>
        <p:nvSpPr>
          <p:cNvPr id="10" name="Rectangle 9"/>
          <p:cNvSpPr/>
          <p:nvPr/>
        </p:nvSpPr>
        <p:spPr>
          <a:xfrm>
            <a:off x="2930096" y="3516868"/>
            <a:ext cx="6449201" cy="369332"/>
          </a:xfrm>
          <a:prstGeom prst="rect">
            <a:avLst/>
          </a:prstGeom>
        </p:spPr>
        <p:txBody>
          <a:bodyPr wrap="none">
            <a:spAutoFit/>
          </a:bodyPr>
          <a:lstStyle/>
          <a:p>
            <a:pPr lvl="0" fontAlgn="base">
              <a:spcBef>
                <a:spcPct val="0"/>
              </a:spcBef>
              <a:spcAft>
                <a:spcPct val="0"/>
              </a:spcAft>
            </a:pP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Minh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trở</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mặt</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tấn</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công</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khởi</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nghĩa</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chuyển</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sang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giai</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đoạn</a:t>
            </a:r>
            <a:r>
              <a:rPr kumimoji="0" lang="en-US" altLang="zh-CN" b="0" i="0" u="none" strike="noStrike" cap="none" normalizeH="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mới</a:t>
            </a:r>
            <a:endPar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endParaRPr>
          </a:p>
        </p:txBody>
      </p:sp>
      <p:sp>
        <p:nvSpPr>
          <p:cNvPr id="3" name="Rectangle 2"/>
          <p:cNvSpPr/>
          <p:nvPr/>
        </p:nvSpPr>
        <p:spPr>
          <a:xfrm>
            <a:off x="2894012" y="3962400"/>
            <a:ext cx="3179140" cy="369332"/>
          </a:xfrm>
          <a:prstGeom prst="rect">
            <a:avLst/>
          </a:prstGeom>
        </p:spPr>
        <p:txBody>
          <a:bodyPr wrap="none">
            <a:spAutoFit/>
          </a:bodyPr>
          <a:lstStyle/>
          <a:p>
            <a:pPr lvl="0" fontAlgn="base">
              <a:spcBef>
                <a:spcPct val="0"/>
              </a:spcBef>
              <a:spcAft>
                <a:spcPct val="0"/>
              </a:spcAft>
            </a:pP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Nghĩa</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giải</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phóng</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Nghệ</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An</a:t>
            </a:r>
          </a:p>
        </p:txBody>
      </p:sp>
      <p:sp>
        <p:nvSpPr>
          <p:cNvPr id="11" name="Rectangle 10"/>
          <p:cNvSpPr/>
          <p:nvPr/>
        </p:nvSpPr>
        <p:spPr>
          <a:xfrm>
            <a:off x="2930096" y="4419600"/>
            <a:ext cx="4356962" cy="369332"/>
          </a:xfrm>
          <a:prstGeom prst="rect">
            <a:avLst/>
          </a:prstGeom>
        </p:spPr>
        <p:txBody>
          <a:bodyPr wrap="none">
            <a:spAutoFit/>
          </a:bodyPr>
          <a:lstStyle/>
          <a:p>
            <a:pPr lvl="0" fontAlgn="base">
              <a:spcBef>
                <a:spcPct val="0"/>
              </a:spcBef>
              <a:spcAft>
                <a:spcPct val="0"/>
              </a:spcAft>
            </a:pP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Nghĩa</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giải</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phóng</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Bình</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Thuận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Hóa</a:t>
            </a:r>
            <a:endPar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endParaRPr>
          </a:p>
        </p:txBody>
      </p:sp>
      <p:sp>
        <p:nvSpPr>
          <p:cNvPr id="12" name="Rectangle 11"/>
          <p:cNvSpPr/>
          <p:nvPr/>
        </p:nvSpPr>
        <p:spPr>
          <a:xfrm>
            <a:off x="2925083" y="4888468"/>
            <a:ext cx="5556970" cy="369332"/>
          </a:xfrm>
          <a:prstGeom prst="rect">
            <a:avLst/>
          </a:prstGeom>
        </p:spPr>
        <p:txBody>
          <a:bodyPr wrap="none">
            <a:spAutoFit/>
          </a:bodyPr>
          <a:lstStyle/>
          <a:p>
            <a:pPr lvl="0" fontAlgn="base">
              <a:spcBef>
                <a:spcPct val="0"/>
              </a:spcBef>
              <a:spcAft>
                <a:spcPct val="0"/>
              </a:spcAft>
            </a:pP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Nghĩa</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tiến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quân</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ra</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Bắc</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mở</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rộng</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phạm</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vi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hoạt</a:t>
            </a:r>
            <a:r>
              <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rPr>
              <a:t> </a:t>
            </a:r>
            <a:r>
              <a:rPr kumimoji="0" lang="en-US" altLang="zh-CN" b="0" i="0" u="none" strike="noStrike" cap="none" normalizeH="0" baseline="0" dirty="0" err="1" smtClean="0">
                <a:ln>
                  <a:noFill/>
                </a:ln>
                <a:solidFill>
                  <a:srgbClr val="000000"/>
                </a:solidFill>
                <a:effectLst/>
                <a:latin typeface="Calibri" panose="020F0502020204030204" pitchFamily="34" charset="0"/>
                <a:ea typeface="SimSun" pitchFamily="2" charset="-122"/>
                <a:cs typeface="Calibri" panose="020F0502020204030204" pitchFamily="34" charset="0"/>
              </a:rPr>
              <a:t>động</a:t>
            </a:r>
            <a:endParaRPr kumimoji="0" lang="en-US" altLang="zh-CN" b="0" i="0" u="none" strike="noStrike" cap="none" normalizeH="0" baseline="0" dirty="0" smtClean="0">
              <a:ln>
                <a:noFill/>
              </a:ln>
              <a:solidFill>
                <a:srgbClr val="000000"/>
              </a:solidFill>
              <a:effectLst/>
              <a:latin typeface="Calibri" panose="020F0502020204030204" pitchFamily="34" charset="0"/>
              <a:ea typeface="SimSun" pitchFamily="2" charset="-122"/>
              <a:cs typeface="Calibri" panose="020F0502020204030204" pitchFamily="34" charset="0"/>
            </a:endParaRPr>
          </a:p>
        </p:txBody>
      </p:sp>
      <p:sp>
        <p:nvSpPr>
          <p:cNvPr id="13" name="TextBox 12"/>
          <p:cNvSpPr txBox="1"/>
          <p:nvPr/>
        </p:nvSpPr>
        <p:spPr>
          <a:xfrm>
            <a:off x="2930096" y="5334000"/>
            <a:ext cx="7736316" cy="381000"/>
          </a:xfrm>
          <a:prstGeom prst="rect">
            <a:avLst/>
          </a:prstGeom>
          <a:noFill/>
        </p:spPr>
        <p:txBody>
          <a:bodyPr wrap="square" rtlCol="0">
            <a:spAutoFit/>
          </a:bodyPr>
          <a:lstStyle/>
          <a:p>
            <a:r>
              <a:rPr lang="en-US" dirty="0" err="1" smtClean="0"/>
              <a:t>Chiến</a:t>
            </a:r>
            <a:r>
              <a:rPr lang="en-US" dirty="0" smtClean="0"/>
              <a:t> </a:t>
            </a:r>
            <a:r>
              <a:rPr lang="en-US" dirty="0" err="1" smtClean="0"/>
              <a:t>thắng</a:t>
            </a:r>
            <a:r>
              <a:rPr lang="en-US" dirty="0" smtClean="0"/>
              <a:t> </a:t>
            </a:r>
            <a:r>
              <a:rPr lang="en-US" dirty="0" err="1" smtClean="0"/>
              <a:t>Tốt</a:t>
            </a:r>
            <a:r>
              <a:rPr lang="en-US" dirty="0" smtClean="0"/>
              <a:t> </a:t>
            </a:r>
            <a:r>
              <a:rPr lang="en-US" dirty="0" err="1" smtClean="0"/>
              <a:t>Động</a:t>
            </a:r>
            <a:r>
              <a:rPr lang="en-US" dirty="0" smtClean="0"/>
              <a:t> – </a:t>
            </a:r>
            <a:r>
              <a:rPr lang="en-US" dirty="0" err="1" smtClean="0"/>
              <a:t>Chúc</a:t>
            </a:r>
            <a:r>
              <a:rPr lang="en-US" dirty="0" smtClean="0"/>
              <a:t> </a:t>
            </a:r>
            <a:r>
              <a:rPr lang="en-US" dirty="0" err="1" smtClean="0"/>
              <a:t>Động</a:t>
            </a:r>
            <a:endParaRPr lang="en-US" dirty="0"/>
          </a:p>
        </p:txBody>
      </p:sp>
      <p:sp>
        <p:nvSpPr>
          <p:cNvPr id="14" name="TextBox 13"/>
          <p:cNvSpPr txBox="1"/>
          <p:nvPr/>
        </p:nvSpPr>
        <p:spPr>
          <a:xfrm>
            <a:off x="2930096" y="5802868"/>
            <a:ext cx="9031716" cy="369332"/>
          </a:xfrm>
          <a:prstGeom prst="rect">
            <a:avLst/>
          </a:prstGeom>
          <a:noFill/>
        </p:spPr>
        <p:txBody>
          <a:bodyPr wrap="square" rtlCol="0">
            <a:spAutoFit/>
          </a:bodyPr>
          <a:lstStyle/>
          <a:p>
            <a:r>
              <a:rPr lang="en-US" dirty="0" err="1" smtClean="0"/>
              <a:t>Chiến</a:t>
            </a:r>
            <a:r>
              <a:rPr lang="en-US" dirty="0" smtClean="0"/>
              <a:t> </a:t>
            </a:r>
            <a:r>
              <a:rPr lang="en-US" dirty="0" err="1" smtClean="0"/>
              <a:t>thắng</a:t>
            </a:r>
            <a:r>
              <a:rPr lang="en-US" dirty="0" smtClean="0"/>
              <a:t> Chi </a:t>
            </a:r>
            <a:r>
              <a:rPr lang="en-US" dirty="0" err="1" smtClean="0"/>
              <a:t>Lăng</a:t>
            </a:r>
            <a:r>
              <a:rPr lang="en-US" dirty="0" smtClean="0"/>
              <a:t> – </a:t>
            </a:r>
            <a:r>
              <a:rPr lang="en-US" dirty="0" err="1" smtClean="0"/>
              <a:t>Xương</a:t>
            </a:r>
            <a:r>
              <a:rPr lang="en-US" dirty="0" smtClean="0"/>
              <a:t> </a:t>
            </a:r>
            <a:r>
              <a:rPr lang="en-US" dirty="0" err="1" smtClean="0"/>
              <a:t>Giang</a:t>
            </a:r>
            <a:endParaRPr lang="en-US" dirty="0"/>
          </a:p>
        </p:txBody>
      </p:sp>
      <p:sp>
        <p:nvSpPr>
          <p:cNvPr id="15" name="TextBox 14"/>
          <p:cNvSpPr txBox="1"/>
          <p:nvPr/>
        </p:nvSpPr>
        <p:spPr>
          <a:xfrm>
            <a:off x="2925083" y="6183868"/>
            <a:ext cx="9112929" cy="369332"/>
          </a:xfrm>
          <a:prstGeom prst="rect">
            <a:avLst/>
          </a:prstGeom>
          <a:noFill/>
        </p:spPr>
        <p:txBody>
          <a:bodyPr wrap="square" rtlCol="0">
            <a:spAutoFit/>
          </a:bodyPr>
          <a:lstStyle/>
          <a:p>
            <a:r>
              <a:rPr lang="en-US" dirty="0" err="1" smtClean="0"/>
              <a:t>Mở</a:t>
            </a:r>
            <a:r>
              <a:rPr lang="en-US" dirty="0" smtClean="0"/>
              <a:t> </a:t>
            </a:r>
            <a:r>
              <a:rPr lang="en-US" dirty="0" err="1" smtClean="0"/>
              <a:t>hội</a:t>
            </a:r>
            <a:r>
              <a:rPr lang="en-US" dirty="0" smtClean="0"/>
              <a:t> </a:t>
            </a:r>
            <a:r>
              <a:rPr lang="en-US" dirty="0" err="1" smtClean="0"/>
              <a:t>thề</a:t>
            </a:r>
            <a:r>
              <a:rPr lang="en-US" dirty="0" smtClean="0"/>
              <a:t> </a:t>
            </a:r>
            <a:r>
              <a:rPr lang="en-US" dirty="0" err="1" smtClean="0"/>
              <a:t>Đông</a:t>
            </a:r>
            <a:r>
              <a:rPr lang="en-US" dirty="0" smtClean="0"/>
              <a:t> </a:t>
            </a:r>
            <a:r>
              <a:rPr lang="en-US" dirty="0" err="1" smtClean="0"/>
              <a:t>Quan</a:t>
            </a:r>
            <a:endParaRPr lang="en-US" dirty="0"/>
          </a:p>
        </p:txBody>
      </p:sp>
    </p:spTree>
    <p:extLst>
      <p:ext uri="{BB962C8B-B14F-4D97-AF65-F5344CB8AC3E}">
        <p14:creationId xmlns:p14="http://schemas.microsoft.com/office/powerpoint/2010/main" val="40595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3"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785392" y="1238821"/>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smtClean="0">
                <a:solidFill>
                  <a:srgbClr val="C00000"/>
                </a:solidFill>
              </a:rPr>
              <a:t>Câu</a:t>
            </a:r>
            <a:r>
              <a:rPr lang="en-US" sz="4400" b="1" dirty="0" smtClean="0">
                <a:solidFill>
                  <a:srgbClr val="C00000"/>
                </a:solidFill>
              </a:rPr>
              <a:t> 2. </a:t>
            </a:r>
            <a:r>
              <a:rPr lang="en-US" sz="4400" b="1" dirty="0" err="1" smtClean="0">
                <a:solidFill>
                  <a:srgbClr val="C00000"/>
                </a:solidFill>
              </a:rPr>
              <a:t>Nêu</a:t>
            </a:r>
            <a:r>
              <a:rPr lang="en-US" sz="4400" b="1" dirty="0" smtClean="0">
                <a:solidFill>
                  <a:srgbClr val="C00000"/>
                </a:solidFill>
              </a:rPr>
              <a:t> </a:t>
            </a:r>
            <a:r>
              <a:rPr lang="en-US" sz="4400" b="1" dirty="0" err="1">
                <a:solidFill>
                  <a:srgbClr val="C00000"/>
                </a:solidFill>
              </a:rPr>
              <a:t>nguyên</a:t>
            </a:r>
            <a:r>
              <a:rPr lang="en-US" sz="4400" b="1" dirty="0">
                <a:solidFill>
                  <a:srgbClr val="C00000"/>
                </a:solidFill>
              </a:rPr>
              <a:t> </a:t>
            </a:r>
            <a:r>
              <a:rPr lang="en-US" sz="4400" b="1" dirty="0" err="1">
                <a:solidFill>
                  <a:srgbClr val="C00000"/>
                </a:solidFill>
              </a:rPr>
              <a:t>nhân</a:t>
            </a:r>
            <a:r>
              <a:rPr lang="en-US" sz="4400" b="1" dirty="0">
                <a:solidFill>
                  <a:srgbClr val="C00000"/>
                </a:solidFill>
              </a:rPr>
              <a:t> </a:t>
            </a:r>
            <a:r>
              <a:rPr lang="en-US" sz="4400" b="1" dirty="0" err="1">
                <a:solidFill>
                  <a:srgbClr val="C00000"/>
                </a:solidFill>
              </a:rPr>
              <a:t>thắng</a:t>
            </a:r>
            <a:r>
              <a:rPr lang="en-US" sz="4400" b="1" dirty="0">
                <a:solidFill>
                  <a:srgbClr val="C00000"/>
                </a:solidFill>
              </a:rPr>
              <a:t> </a:t>
            </a:r>
            <a:r>
              <a:rPr lang="en-US" sz="4400" b="1" dirty="0" err="1">
                <a:solidFill>
                  <a:srgbClr val="C00000"/>
                </a:solidFill>
              </a:rPr>
              <a:t>lợi</a:t>
            </a:r>
            <a:r>
              <a:rPr lang="en-US" sz="4400" b="1" dirty="0">
                <a:solidFill>
                  <a:srgbClr val="C00000"/>
                </a:solidFill>
              </a:rPr>
              <a:t> </a:t>
            </a:r>
            <a:r>
              <a:rPr lang="en-US" sz="4400" b="1" dirty="0" err="1">
                <a:solidFill>
                  <a:srgbClr val="C00000"/>
                </a:solidFill>
              </a:rPr>
              <a:t>và</a:t>
            </a:r>
            <a:r>
              <a:rPr lang="en-US" sz="4400" b="1" dirty="0">
                <a:solidFill>
                  <a:srgbClr val="C00000"/>
                </a:solidFill>
              </a:rPr>
              <a:t> ý </a:t>
            </a:r>
            <a:r>
              <a:rPr lang="en-US" sz="4400" b="1" dirty="0" err="1">
                <a:solidFill>
                  <a:srgbClr val="C00000"/>
                </a:solidFill>
              </a:rPr>
              <a:t>nghĩa</a:t>
            </a:r>
            <a:r>
              <a:rPr lang="en-US" sz="4400" b="1" dirty="0">
                <a:solidFill>
                  <a:srgbClr val="C00000"/>
                </a:solidFill>
              </a:rPr>
              <a:t> </a:t>
            </a:r>
            <a:r>
              <a:rPr lang="en-US" sz="4400" b="1" dirty="0" err="1">
                <a:solidFill>
                  <a:srgbClr val="C00000"/>
                </a:solidFill>
              </a:rPr>
              <a:t>lịch</a:t>
            </a:r>
            <a:r>
              <a:rPr lang="en-US" sz="4400" b="1" dirty="0">
                <a:solidFill>
                  <a:srgbClr val="C00000"/>
                </a:solidFill>
              </a:rPr>
              <a:t> </a:t>
            </a:r>
            <a:r>
              <a:rPr lang="en-US" sz="4400" b="1" dirty="0" err="1">
                <a:solidFill>
                  <a:srgbClr val="C00000"/>
                </a:solidFill>
              </a:rPr>
              <a:t>sử</a:t>
            </a:r>
            <a:r>
              <a:rPr lang="en-US" sz="4400" b="1" dirty="0">
                <a:solidFill>
                  <a:srgbClr val="C00000"/>
                </a:solidFill>
              </a:rPr>
              <a:t> </a:t>
            </a:r>
            <a:r>
              <a:rPr lang="en-US" sz="4400" b="1" dirty="0" err="1">
                <a:solidFill>
                  <a:srgbClr val="C00000"/>
                </a:solidFill>
              </a:rPr>
              <a:t>của</a:t>
            </a:r>
            <a:r>
              <a:rPr lang="en-US" sz="4400" b="1" dirty="0">
                <a:solidFill>
                  <a:srgbClr val="C00000"/>
                </a:solidFill>
              </a:rPr>
              <a:t> </a:t>
            </a:r>
            <a:r>
              <a:rPr lang="en-US" sz="4400" b="1" dirty="0" err="1">
                <a:solidFill>
                  <a:srgbClr val="C00000"/>
                </a:solidFill>
              </a:rPr>
              <a:t>khởi</a:t>
            </a:r>
            <a:r>
              <a:rPr lang="en-US" sz="4400" b="1" dirty="0">
                <a:solidFill>
                  <a:srgbClr val="C00000"/>
                </a:solidFill>
              </a:rPr>
              <a:t> </a:t>
            </a:r>
            <a:r>
              <a:rPr lang="en-US" sz="4400" b="1" dirty="0" err="1">
                <a:solidFill>
                  <a:srgbClr val="C00000"/>
                </a:solidFill>
              </a:rPr>
              <a:t>nghĩa</a:t>
            </a:r>
            <a:r>
              <a:rPr lang="en-US" sz="4400" b="1" dirty="0">
                <a:solidFill>
                  <a:srgbClr val="C00000"/>
                </a:solidFill>
              </a:rPr>
              <a:t> Lam </a:t>
            </a:r>
            <a:r>
              <a:rPr lang="en-US" sz="4400" b="1" dirty="0" err="1">
                <a:solidFill>
                  <a:srgbClr val="C00000"/>
                </a:solidFill>
              </a:rPr>
              <a:t>Sơn</a:t>
            </a:r>
            <a:r>
              <a:rPr lang="en-US" sz="4400" b="1" dirty="0">
                <a:solidFill>
                  <a:srgbClr val="C00000"/>
                </a:solidFill>
              </a:rPr>
              <a:t>?</a:t>
            </a:r>
            <a:endParaRPr lang="en-US" sz="4400" dirty="0">
              <a:solidFill>
                <a:srgbClr val="C000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279322">
            <a:off x="-630922" y="125517"/>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974420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66874" y="562426"/>
            <a:ext cx="2894843" cy="1251858"/>
          </a:xfrm>
          <a:prstGeom prst="rect">
            <a:avLst/>
          </a:prstGeom>
          <a:noFill/>
          <a:ln>
            <a:headEnd/>
            <a:tailEnd/>
          </a:ln>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pPr algn="just"/>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Nguyên</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lợi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khởi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a:t>
            </a:r>
            <a:r>
              <a:rPr lang="en-US" sz="2400" b="1" dirty="0">
                <a:solidFill>
                  <a:srgbClr val="FF0000"/>
                </a:solidFill>
                <a:latin typeface="Times New Roman" pitchFamily="18" charset="0"/>
                <a:cs typeface="Times New Roman" pitchFamily="18" charset="0"/>
              </a:rPr>
              <a:t> Lam </a:t>
            </a:r>
            <a:r>
              <a:rPr lang="en-US" sz="2400" b="1" dirty="0" err="1" smtClean="0">
                <a:solidFill>
                  <a:srgbClr val="FF0000"/>
                </a:solidFill>
                <a:latin typeface="Times New Roman" pitchFamily="18" charset="0"/>
                <a:cs typeface="Times New Roman" pitchFamily="18" charset="0"/>
              </a:rPr>
              <a:t>Sơn</a:t>
            </a:r>
            <a:endParaRPr lang="en-US" sz="24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cxnSp>
        <p:nvCxnSpPr>
          <p:cNvPr id="9" name="Straight Arrow Connector 8"/>
          <p:cNvCxnSpPr>
            <a:stCxn id="5" idx="3"/>
            <a:endCxn id="10" idx="1"/>
          </p:cNvCxnSpPr>
          <p:nvPr/>
        </p:nvCxnSpPr>
        <p:spPr>
          <a:xfrm flipV="1">
            <a:off x="3061717" y="738837"/>
            <a:ext cx="681996" cy="449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743713" y="508004"/>
            <a:ext cx="8038817" cy="461665"/>
          </a:xfrm>
          <a:prstGeom prst="rect">
            <a:avLst/>
          </a:prstGeom>
        </p:spPr>
        <p:txBody>
          <a:bodyPr wrap="square">
            <a:spAutoFit/>
          </a:bodyPr>
          <a:lstStyle/>
          <a:p>
            <a:r>
              <a:rPr lang="vi-VN" sz="24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Nhân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dân</a:t>
            </a:r>
            <a:r>
              <a:rPr lang="en-US" sz="2400" b="1" dirty="0">
                <a:solidFill>
                  <a:schemeClr val="tx2">
                    <a:lumMod val="75000"/>
                  </a:schemeClr>
                </a:solidFill>
                <a:latin typeface="Times New Roman" pitchFamily="18" charset="0"/>
                <a:cs typeface="Times New Roman" pitchFamily="18" charset="0"/>
              </a:rPr>
              <a:t> ta </a:t>
            </a:r>
            <a:r>
              <a:rPr lang="en-US" sz="2400" b="1" dirty="0" err="1">
                <a:solidFill>
                  <a:schemeClr val="tx2">
                    <a:lumMod val="75000"/>
                  </a:schemeClr>
                </a:solidFill>
                <a:latin typeface="Times New Roman" pitchFamily="18" charset="0"/>
                <a:cs typeface="Times New Roman" pitchFamily="18" charset="0"/>
              </a:rPr>
              <a:t>có</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lòng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yêu</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nước</a:t>
            </a:r>
            <a:r>
              <a:rPr lang="en-US" sz="2400" b="1" dirty="0">
                <a:solidFill>
                  <a:schemeClr val="tx2">
                    <a:lumMod val="75000"/>
                  </a:schemeClr>
                </a:solidFill>
                <a:latin typeface="Times New Roman" pitchFamily="18" charset="0"/>
                <a:cs typeface="Times New Roman" pitchFamily="18" charset="0"/>
              </a:rPr>
              <a:t>, ý </a:t>
            </a:r>
            <a:r>
              <a:rPr lang="en-US" sz="2400" b="1" dirty="0" err="1">
                <a:solidFill>
                  <a:schemeClr val="tx2">
                    <a:lumMod val="75000"/>
                  </a:schemeClr>
                </a:solidFill>
                <a:latin typeface="Times New Roman" pitchFamily="18" charset="0"/>
                <a:cs typeface="Times New Roman" pitchFamily="18" charset="0"/>
              </a:rPr>
              <a:t>chí</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bất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khuất</a:t>
            </a:r>
            <a:r>
              <a:rPr lang="vi-VN" sz="24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a:t>
            </a:r>
            <a:r>
              <a:rPr lang="vi-VN" sz="2400" b="1" dirty="0">
                <a:solidFill>
                  <a:schemeClr val="tx2">
                    <a:lumMod val="75000"/>
                  </a:schemeClr>
                </a:solidFill>
                <a:latin typeface="Times New Roman" pitchFamily="18" charset="0"/>
                <a:cs typeface="Times New Roman" pitchFamily="18" charset="0"/>
              </a:rPr>
              <a:t> </a:t>
            </a:r>
            <a:endParaRPr lang="en-US" sz="2400" b="1" dirty="0">
              <a:solidFill>
                <a:schemeClr val="tx2">
                  <a:lumMod val="75000"/>
                </a:schemeClr>
              </a:solidFill>
              <a:latin typeface="Times New Roman" pitchFamily="18" charset="0"/>
              <a:cs typeface="Times New Roman" pitchFamily="18" charset="0"/>
            </a:endParaRPr>
          </a:p>
        </p:txBody>
      </p:sp>
      <p:cxnSp>
        <p:nvCxnSpPr>
          <p:cNvPr id="12" name="Straight Arrow Connector 11"/>
          <p:cNvCxnSpPr>
            <a:stCxn id="5" idx="3"/>
          </p:cNvCxnSpPr>
          <p:nvPr/>
        </p:nvCxnSpPr>
        <p:spPr>
          <a:xfrm>
            <a:off x="3061717" y="1188355"/>
            <a:ext cx="6384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73397" y="994620"/>
            <a:ext cx="7371762" cy="461665"/>
          </a:xfrm>
          <a:prstGeom prst="rect">
            <a:avLst/>
          </a:prstGeom>
        </p:spPr>
        <p:txBody>
          <a:bodyPr wrap="none">
            <a:spAutoFit/>
          </a:bodyPr>
          <a:lstStyle/>
          <a:p>
            <a:r>
              <a:rPr lang="en-US" sz="2400" b="1" dirty="0" smtClean="0">
                <a:solidFill>
                  <a:schemeClr val="tx2">
                    <a:lumMod val="75000"/>
                  </a:schemeClr>
                </a:solidFill>
                <a:latin typeface="Times New Roman" pitchFamily="18" charset="0"/>
                <a:cs typeface="Times New Roman" pitchFamily="18" charset="0"/>
              </a:rPr>
              <a:t>- </a:t>
            </a:r>
            <a:r>
              <a:rPr lang="en-US" sz="2400" b="1" dirty="0" err="1" smtClean="0">
                <a:solidFill>
                  <a:schemeClr val="tx2">
                    <a:lumMod val="75000"/>
                  </a:schemeClr>
                </a:solidFill>
                <a:latin typeface="Times New Roman" pitchFamily="18" charset="0"/>
                <a:cs typeface="Times New Roman" pitchFamily="18" charset="0"/>
              </a:rPr>
              <a:t>Tất</a:t>
            </a:r>
            <a:r>
              <a:rPr lang="en-US" sz="2400" b="1" dirty="0" smtClean="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cả</a:t>
            </a:r>
            <a:r>
              <a:rPr lang="en-US" sz="2400" b="1" dirty="0">
                <a:solidFill>
                  <a:schemeClr val="tx2">
                    <a:lumMod val="75000"/>
                  </a:schemeClr>
                </a:solidFill>
                <a:latin typeface="Times New Roman" pitchFamily="18" charset="0"/>
                <a:cs typeface="Times New Roman" pitchFamily="18" charset="0"/>
              </a:rPr>
              <a:t> </a:t>
            </a:r>
            <a:r>
              <a:rPr lang="en-US" sz="2400" b="1" dirty="0" err="1" smtClean="0">
                <a:solidFill>
                  <a:schemeClr val="tx2">
                    <a:lumMod val="75000"/>
                  </a:schemeClr>
                </a:solidFill>
                <a:latin typeface="Times New Roman" pitchFamily="18" charset="0"/>
                <a:cs typeface="Times New Roman" pitchFamily="18" charset="0"/>
              </a:rPr>
              <a:t>các</a:t>
            </a:r>
            <a:r>
              <a:rPr lang="en-US" sz="2400" b="1" dirty="0" smtClean="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tầng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lớp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nhân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dân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đều</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đoàn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kết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đánh</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giặc</a:t>
            </a:r>
            <a:r>
              <a:rPr lang="en-US" sz="2400" b="1" dirty="0">
                <a:solidFill>
                  <a:schemeClr val="tx2">
                    <a:lumMod val="75000"/>
                  </a:schemeClr>
                </a:solidFill>
                <a:latin typeface="Times New Roman" pitchFamily="18" charset="0"/>
                <a:cs typeface="Times New Roman" pitchFamily="18" charset="0"/>
              </a:rPr>
              <a:t>.</a:t>
            </a:r>
            <a:endParaRPr lang="en-US" sz="2400" dirty="0"/>
          </a:p>
        </p:txBody>
      </p:sp>
      <p:cxnSp>
        <p:nvCxnSpPr>
          <p:cNvPr id="16" name="Straight Arrow Connector 15"/>
          <p:cNvCxnSpPr>
            <a:endCxn id="17" idx="1"/>
          </p:cNvCxnSpPr>
          <p:nvPr/>
        </p:nvCxnSpPr>
        <p:spPr>
          <a:xfrm>
            <a:off x="3076892" y="1187843"/>
            <a:ext cx="724863" cy="722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01755" y="1494747"/>
            <a:ext cx="8256475" cy="830997"/>
          </a:xfrm>
          <a:prstGeom prst="rect">
            <a:avLst/>
          </a:prstGeom>
        </p:spPr>
        <p:txBody>
          <a:bodyPr wrap="square">
            <a:spAutoFit/>
          </a:bodyPr>
          <a:lstStyle/>
          <a:p>
            <a:r>
              <a:rPr lang="vi-VN" sz="24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Nhờ</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có</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chiến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lược</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chiến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thuật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đúng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đắn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sáng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tạo</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bộ</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chỉ</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huy</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đứng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đầu</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là</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Lê</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Lợi</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Nguyễn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Trãi</a:t>
            </a:r>
            <a:r>
              <a:rPr lang="en-US" sz="2400" b="1" dirty="0">
                <a:solidFill>
                  <a:schemeClr val="tx2">
                    <a:lumMod val="75000"/>
                  </a:schemeClr>
                </a:solidFill>
                <a:latin typeface="Times New Roman" pitchFamily="18" charset="0"/>
                <a:cs typeface="Times New Roman" pitchFamily="18" charset="0"/>
              </a:rPr>
              <a:t>.</a:t>
            </a:r>
          </a:p>
        </p:txBody>
      </p:sp>
      <p:sp>
        <p:nvSpPr>
          <p:cNvPr id="18" name="Text Box 4"/>
          <p:cNvSpPr txBox="1">
            <a:spLocks noChangeArrowheads="1"/>
          </p:cNvSpPr>
          <p:nvPr/>
        </p:nvSpPr>
        <p:spPr bwMode="auto">
          <a:xfrm>
            <a:off x="166874" y="2899231"/>
            <a:ext cx="2894843" cy="1251855"/>
          </a:xfrm>
          <a:prstGeom prst="rect">
            <a:avLst/>
          </a:prstGeom>
          <a:noFill/>
          <a:ln>
            <a:headEnd/>
            <a:tailEnd/>
          </a:ln>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pPr algn="just"/>
            <a:r>
              <a:rPr lang="en-US" sz="2400" b="1" dirty="0" smtClean="0">
                <a:solidFill>
                  <a:srgbClr val="FF0000"/>
                </a:solidFill>
                <a:latin typeface="Times New Roman" pitchFamily="18" charset="0"/>
                <a:cs typeface="Times New Roman" pitchFamily="18" charset="0"/>
              </a:rPr>
              <a:t>b. Ý </a:t>
            </a:r>
            <a:r>
              <a:rPr lang="en-US" sz="2400" b="1" dirty="0" err="1" smtClean="0">
                <a:solidFill>
                  <a:srgbClr val="FF0000"/>
                </a:solidFill>
                <a:latin typeface="Times New Roman" pitchFamily="18" charset="0"/>
                <a:cs typeface="Times New Roman" pitchFamily="18" charset="0"/>
              </a:rPr>
              <a:t>nghĩa</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lịch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khởi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a:t>
            </a:r>
            <a:r>
              <a:rPr lang="en-US" sz="2400" b="1" dirty="0">
                <a:solidFill>
                  <a:srgbClr val="FF0000"/>
                </a:solidFill>
                <a:latin typeface="Times New Roman" pitchFamily="18" charset="0"/>
                <a:cs typeface="Times New Roman" pitchFamily="18" charset="0"/>
              </a:rPr>
              <a:t> Lam </a:t>
            </a:r>
            <a:r>
              <a:rPr lang="en-US" sz="2400" b="1" dirty="0" err="1" smtClean="0">
                <a:solidFill>
                  <a:srgbClr val="FF0000"/>
                </a:solidFill>
                <a:latin typeface="Times New Roman" pitchFamily="18" charset="0"/>
                <a:cs typeface="Times New Roman" pitchFamily="18" charset="0"/>
              </a:rPr>
              <a:t>Sơn</a:t>
            </a:r>
            <a:endParaRPr lang="en-US" sz="24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cxnSp>
        <p:nvCxnSpPr>
          <p:cNvPr id="21" name="Straight Arrow Connector 20"/>
          <p:cNvCxnSpPr>
            <a:stCxn id="18" idx="3"/>
          </p:cNvCxnSpPr>
          <p:nvPr/>
        </p:nvCxnSpPr>
        <p:spPr>
          <a:xfrm flipV="1">
            <a:off x="3061717" y="2899230"/>
            <a:ext cx="522379" cy="62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642138" y="2467210"/>
            <a:ext cx="8416092" cy="830997"/>
          </a:xfrm>
          <a:prstGeom prst="rect">
            <a:avLst/>
          </a:prstGeom>
        </p:spPr>
        <p:txBody>
          <a:bodyPr wrap="square">
            <a:spAutoFit/>
          </a:bodyPr>
          <a:lstStyle/>
          <a:p>
            <a:r>
              <a:rPr lang="vi-VN" sz="24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Cuộc</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khởi</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nghĩa</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thắng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lợi</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đã</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kết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thúc</a:t>
            </a:r>
            <a:r>
              <a:rPr lang="en-US" sz="2400" b="1" dirty="0">
                <a:solidFill>
                  <a:schemeClr val="tx2">
                    <a:lumMod val="75000"/>
                  </a:schemeClr>
                </a:solidFill>
                <a:latin typeface="Times New Roman" pitchFamily="18" charset="0"/>
                <a:cs typeface="Times New Roman" pitchFamily="18" charset="0"/>
              </a:rPr>
              <a:t> 20 </a:t>
            </a:r>
            <a:r>
              <a:rPr lang="en-US" sz="2400" b="1" dirty="0" err="1">
                <a:solidFill>
                  <a:schemeClr val="tx2">
                    <a:lumMod val="75000"/>
                  </a:schemeClr>
                </a:solidFill>
                <a:latin typeface="Times New Roman" pitchFamily="18" charset="0"/>
                <a:cs typeface="Times New Roman" pitchFamily="18" charset="0"/>
              </a:rPr>
              <a:t>năm</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đô</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hộ</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tàn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bạo</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nhà</a:t>
            </a:r>
            <a:r>
              <a:rPr lang="en-US" sz="2400" b="1" dirty="0">
                <a:solidFill>
                  <a:schemeClr val="tx2">
                    <a:lumMod val="75000"/>
                  </a:schemeClr>
                </a:solidFill>
                <a:latin typeface="Times New Roman" pitchFamily="18" charset="0"/>
                <a:cs typeface="Times New Roman" pitchFamily="18" charset="0"/>
              </a:rPr>
              <a:t> Minh.</a:t>
            </a:r>
          </a:p>
        </p:txBody>
      </p:sp>
      <p:cxnSp>
        <p:nvCxnSpPr>
          <p:cNvPr id="24" name="Straight Arrow Connector 23"/>
          <p:cNvCxnSpPr>
            <a:stCxn id="18" idx="3"/>
          </p:cNvCxnSpPr>
          <p:nvPr/>
        </p:nvCxnSpPr>
        <p:spPr>
          <a:xfrm>
            <a:off x="3061717" y="3525159"/>
            <a:ext cx="580422" cy="62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729204" y="3941409"/>
            <a:ext cx="7401061" cy="461665"/>
          </a:xfrm>
          <a:prstGeom prst="rect">
            <a:avLst/>
          </a:prstGeom>
        </p:spPr>
        <p:txBody>
          <a:bodyPr wrap="none">
            <a:spAutoFit/>
          </a:bodyPr>
          <a:lstStyle/>
          <a:p>
            <a:r>
              <a:rPr lang="vi-VN" sz="24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Mở</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ra</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thời</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kỳ</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phát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triển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mới</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dân</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tộc</a:t>
            </a:r>
            <a:r>
              <a:rPr lang="en-US" sz="2400" b="1" dirty="0">
                <a:solidFill>
                  <a:schemeClr val="tx2">
                    <a:lumMod val="75000"/>
                  </a:schemeClr>
                </a:solidFill>
                <a:latin typeface="Times New Roman" pitchFamily="18" charset="0"/>
                <a:cs typeface="Times New Roman" pitchFamily="18" charset="0"/>
              </a:rPr>
              <a:t> - </a:t>
            </a:r>
            <a:r>
              <a:rPr lang="en-US" sz="2400" b="1" dirty="0" err="1">
                <a:solidFill>
                  <a:schemeClr val="tx2">
                    <a:lumMod val="75000"/>
                  </a:schemeClr>
                </a:solidFill>
                <a:latin typeface="Times New Roman" pitchFamily="18" charset="0"/>
                <a:cs typeface="Times New Roman" pitchFamily="18" charset="0"/>
              </a:rPr>
              <a:t>thời</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Lê</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sơ</a:t>
            </a:r>
            <a:r>
              <a:rPr lang="en-US" sz="2400" b="1" dirty="0">
                <a:solidFill>
                  <a:schemeClr val="tx2">
                    <a:lumMod val="75000"/>
                  </a:schemeClr>
                </a:solidFill>
                <a:latin typeface="Times New Roman" pitchFamily="18" charset="0"/>
                <a:cs typeface="Times New Roman" pitchFamily="18" charset="0"/>
              </a:rPr>
              <a:t>.</a:t>
            </a:r>
            <a:endParaRPr lang="en-US" sz="2400" b="1" dirty="0">
              <a:solidFill>
                <a:schemeClr val="tx2">
                  <a:lumMod val="75000"/>
                </a:schemeClr>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608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2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785392" y="1238821"/>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smtClean="0">
                <a:solidFill>
                  <a:srgbClr val="C00000"/>
                </a:solidFill>
              </a:rPr>
              <a:t>Câu</a:t>
            </a:r>
            <a:r>
              <a:rPr lang="en-US" sz="4400" b="1" dirty="0" smtClean="0">
                <a:solidFill>
                  <a:srgbClr val="C00000"/>
                </a:solidFill>
              </a:rPr>
              <a:t> 3. </a:t>
            </a:r>
            <a:r>
              <a:rPr lang="en-US" sz="4400" b="1" dirty="0" err="1" smtClean="0">
                <a:solidFill>
                  <a:srgbClr val="C00000"/>
                </a:solidFill>
              </a:rPr>
              <a:t>Nước</a:t>
            </a:r>
            <a:r>
              <a:rPr lang="en-US" sz="4400" b="1" dirty="0" smtClean="0">
                <a:solidFill>
                  <a:srgbClr val="C00000"/>
                </a:solidFill>
              </a:rPr>
              <a:t> </a:t>
            </a:r>
            <a:r>
              <a:rPr lang="en-US" sz="4400" b="1" dirty="0" err="1">
                <a:solidFill>
                  <a:srgbClr val="C00000"/>
                </a:solidFill>
              </a:rPr>
              <a:t>Đại</a:t>
            </a:r>
            <a:r>
              <a:rPr lang="en-US" sz="4400" b="1" dirty="0">
                <a:solidFill>
                  <a:srgbClr val="C00000"/>
                </a:solidFill>
              </a:rPr>
              <a:t> </a:t>
            </a:r>
            <a:r>
              <a:rPr lang="en-US" sz="4400" b="1" dirty="0" err="1">
                <a:solidFill>
                  <a:srgbClr val="C00000"/>
                </a:solidFill>
              </a:rPr>
              <a:t>Việt</a:t>
            </a:r>
            <a:r>
              <a:rPr lang="en-US" sz="4400" b="1" dirty="0">
                <a:solidFill>
                  <a:srgbClr val="C00000"/>
                </a:solidFill>
              </a:rPr>
              <a:t> </a:t>
            </a:r>
            <a:r>
              <a:rPr lang="en-US" sz="4400" b="1" dirty="0" err="1">
                <a:solidFill>
                  <a:srgbClr val="C00000"/>
                </a:solidFill>
              </a:rPr>
              <a:t>thời</a:t>
            </a:r>
            <a:r>
              <a:rPr lang="en-US" sz="4400" b="1" dirty="0">
                <a:solidFill>
                  <a:srgbClr val="C00000"/>
                </a:solidFill>
              </a:rPr>
              <a:t> </a:t>
            </a:r>
            <a:r>
              <a:rPr lang="en-US" sz="4400" b="1" dirty="0" err="1">
                <a:solidFill>
                  <a:srgbClr val="C00000"/>
                </a:solidFill>
              </a:rPr>
              <a:t>Lê</a:t>
            </a:r>
            <a:r>
              <a:rPr lang="en-US" sz="4400" b="1" dirty="0">
                <a:solidFill>
                  <a:srgbClr val="C00000"/>
                </a:solidFill>
              </a:rPr>
              <a:t> </a:t>
            </a:r>
            <a:r>
              <a:rPr lang="en-US" sz="4400" b="1" dirty="0" err="1">
                <a:solidFill>
                  <a:srgbClr val="C00000"/>
                </a:solidFill>
              </a:rPr>
              <a:t>sơ</a:t>
            </a:r>
            <a:r>
              <a:rPr lang="en-US" sz="4400" b="1" dirty="0">
                <a:solidFill>
                  <a:srgbClr val="C00000"/>
                </a:solidFill>
              </a:rPr>
              <a:t>:</a:t>
            </a:r>
            <a:endParaRPr lang="en-US" sz="4400" dirty="0">
              <a:solidFill>
                <a:srgbClr val="C000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279322">
            <a:off x="-630922" y="125517"/>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3427121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491" y="0"/>
            <a:ext cx="11506200" cy="1384995"/>
          </a:xfrm>
          <a:prstGeom prst="rect">
            <a:avLst/>
          </a:prstGeom>
        </p:spPr>
        <p:txBody>
          <a:bodyPr wrap="square">
            <a:spAutoFit/>
          </a:bodyPr>
          <a:lstStyle/>
          <a:p>
            <a:r>
              <a:rPr lang="pt-BR" sz="2800" b="1" dirty="0" smtClean="0"/>
              <a:t>a. Tổ chức chính quyền</a:t>
            </a:r>
          </a:p>
          <a:p>
            <a:r>
              <a:rPr lang="pt-BR" sz="2800" dirty="0" smtClean="0"/>
              <a:t>- Lê </a:t>
            </a:r>
            <a:r>
              <a:rPr lang="pt-BR" sz="2800" dirty="0"/>
              <a:t>Lợi lên ngôi Hoàng đế</a:t>
            </a:r>
            <a:r>
              <a:rPr lang="pt-BR" sz="2800" dirty="0" smtClean="0"/>
              <a:t>, khôi </a:t>
            </a:r>
            <a:r>
              <a:rPr lang="pt-BR" sz="2800" dirty="0"/>
              <a:t>phục lại quốc hiệu Đại Việt</a:t>
            </a:r>
            <a:endParaRPr lang="en-US" sz="2800" dirty="0"/>
          </a:p>
          <a:p>
            <a:r>
              <a:rPr lang="pt-BR" sz="2800" dirty="0" smtClean="0"/>
              <a:t>- Xây </a:t>
            </a:r>
            <a:r>
              <a:rPr lang="pt-BR" sz="2800" dirty="0"/>
              <a:t>dựng bộ máy nhà nước mới</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600200"/>
            <a:ext cx="4848224" cy="508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5789612" y="4267200"/>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4012" y="4000500"/>
            <a:ext cx="5105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smtClean="0">
                <a:solidFill>
                  <a:srgbClr val="C00000"/>
                </a:solidFill>
              </a:rPr>
              <a:t>Nhà</a:t>
            </a:r>
            <a:r>
              <a:rPr lang="en-US" sz="2800" b="1" dirty="0" smtClean="0">
                <a:solidFill>
                  <a:srgbClr val="C00000"/>
                </a:solidFill>
              </a:rPr>
              <a:t> </a:t>
            </a:r>
            <a:r>
              <a:rPr lang="en-US" sz="2800" b="1" dirty="0" err="1" smtClean="0">
                <a:solidFill>
                  <a:srgbClr val="C00000"/>
                </a:solidFill>
              </a:rPr>
              <a:t>nước</a:t>
            </a:r>
            <a:r>
              <a:rPr lang="en-US" sz="2800" b="1" dirty="0" smtClean="0">
                <a:solidFill>
                  <a:srgbClr val="C00000"/>
                </a:solidFill>
              </a:rPr>
              <a:t> </a:t>
            </a:r>
            <a:r>
              <a:rPr lang="en-US" sz="2800" b="1" dirty="0" err="1" smtClean="0">
                <a:solidFill>
                  <a:srgbClr val="C00000"/>
                </a:solidFill>
              </a:rPr>
              <a:t>phong</a:t>
            </a:r>
            <a:r>
              <a:rPr lang="en-US" sz="2800" b="1" dirty="0" smtClean="0">
                <a:solidFill>
                  <a:srgbClr val="C00000"/>
                </a:solidFill>
              </a:rPr>
              <a:t> </a:t>
            </a:r>
            <a:r>
              <a:rPr lang="en-US" sz="2800" b="1" dirty="0" err="1" smtClean="0">
                <a:solidFill>
                  <a:srgbClr val="C00000"/>
                </a:solidFill>
              </a:rPr>
              <a:t>kiến</a:t>
            </a:r>
            <a:r>
              <a:rPr lang="en-US" sz="2800" b="1" dirty="0" smtClean="0">
                <a:solidFill>
                  <a:srgbClr val="C00000"/>
                </a:solidFill>
              </a:rPr>
              <a:t> </a:t>
            </a:r>
            <a:r>
              <a:rPr lang="en-US" sz="2800" b="1" dirty="0" err="1" smtClean="0">
                <a:solidFill>
                  <a:srgbClr val="C00000"/>
                </a:solidFill>
              </a:rPr>
              <a:t>quân</a:t>
            </a:r>
            <a:r>
              <a:rPr lang="en-US" sz="2800" b="1" dirty="0" smtClean="0">
                <a:solidFill>
                  <a:srgbClr val="C00000"/>
                </a:solidFill>
              </a:rPr>
              <a:t> </a:t>
            </a:r>
            <a:r>
              <a:rPr lang="en-US" sz="2800" b="1" dirty="0" err="1" smtClean="0">
                <a:solidFill>
                  <a:srgbClr val="C00000"/>
                </a:solidFill>
              </a:rPr>
              <a:t>chủ</a:t>
            </a:r>
            <a:r>
              <a:rPr lang="en-US" sz="2800" b="1" dirty="0" smtClean="0">
                <a:solidFill>
                  <a:srgbClr val="C00000"/>
                </a:solidFill>
              </a:rPr>
              <a:t> </a:t>
            </a:r>
            <a:r>
              <a:rPr lang="en-US" sz="2800" b="1" dirty="0" err="1" smtClean="0">
                <a:solidFill>
                  <a:srgbClr val="C00000"/>
                </a:solidFill>
              </a:rPr>
              <a:t>chuyên</a:t>
            </a:r>
            <a:r>
              <a:rPr lang="en-US" sz="2800" b="1" dirty="0" smtClean="0">
                <a:solidFill>
                  <a:srgbClr val="C00000"/>
                </a:solidFill>
              </a:rPr>
              <a:t> </a:t>
            </a:r>
            <a:r>
              <a:rPr lang="en-US" sz="2800" b="1" dirty="0" err="1" smtClean="0">
                <a:solidFill>
                  <a:srgbClr val="C00000"/>
                </a:solidFill>
              </a:rPr>
              <a:t>chế</a:t>
            </a:r>
            <a:r>
              <a:rPr lang="en-US" sz="2800" b="1" dirty="0" smtClean="0">
                <a:solidFill>
                  <a:srgbClr val="C00000"/>
                </a:solidFill>
              </a:rPr>
              <a:t> </a:t>
            </a:r>
            <a:r>
              <a:rPr lang="en-US" sz="2800" b="1" dirty="0" err="1" smtClean="0">
                <a:solidFill>
                  <a:srgbClr val="C00000"/>
                </a:solidFill>
              </a:rPr>
              <a:t>tập</a:t>
            </a:r>
            <a:r>
              <a:rPr lang="en-US" sz="2800" b="1" dirty="0" smtClean="0">
                <a:solidFill>
                  <a:srgbClr val="C00000"/>
                </a:solidFill>
              </a:rPr>
              <a:t> </a:t>
            </a:r>
            <a:r>
              <a:rPr lang="en-US" sz="2800" b="1" dirty="0" err="1" smtClean="0">
                <a:solidFill>
                  <a:srgbClr val="C00000"/>
                </a:solidFill>
              </a:rPr>
              <a:t>quyền</a:t>
            </a:r>
            <a:endParaRPr lang="en-US" sz="2800" b="1" dirty="0">
              <a:solidFill>
                <a:srgbClr val="C00000"/>
              </a:solidFill>
            </a:endParaRPr>
          </a:p>
        </p:txBody>
      </p:sp>
    </p:spTree>
    <p:extLst>
      <p:ext uri="{BB962C8B-B14F-4D97-AF65-F5344CB8AC3E}">
        <p14:creationId xmlns:p14="http://schemas.microsoft.com/office/powerpoint/2010/main" val="408292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44521"/>
            <a:ext cx="11506200" cy="2492990"/>
          </a:xfrm>
          <a:prstGeom prst="rect">
            <a:avLst/>
          </a:prstGeom>
        </p:spPr>
        <p:txBody>
          <a:bodyPr wrap="square">
            <a:spAutoFit/>
          </a:bodyPr>
          <a:lstStyle/>
          <a:p>
            <a:r>
              <a:rPr lang="en-US" sz="2600" b="1" dirty="0" smtClean="0">
                <a:latin typeface="+mj-lt"/>
                <a:cs typeface="Times New Roman" pitchFamily="18" charset="0"/>
              </a:rPr>
              <a:t>b. </a:t>
            </a:r>
            <a:r>
              <a:rPr lang="en-US" sz="2600" b="1" dirty="0" err="1" smtClean="0">
                <a:latin typeface="+mj-lt"/>
                <a:cs typeface="Times New Roman" pitchFamily="18" charset="0"/>
              </a:rPr>
              <a:t>Tổ</a:t>
            </a:r>
            <a:r>
              <a:rPr lang="en-US" sz="2600" b="1" dirty="0" smtClean="0">
                <a:latin typeface="+mj-lt"/>
                <a:cs typeface="Times New Roman" pitchFamily="18" charset="0"/>
              </a:rPr>
              <a:t> </a:t>
            </a:r>
            <a:r>
              <a:rPr lang="en-US" sz="2600" b="1" dirty="0" err="1" smtClean="0">
                <a:latin typeface="+mj-lt"/>
                <a:cs typeface="Times New Roman" pitchFamily="18" charset="0"/>
              </a:rPr>
              <a:t>chức</a:t>
            </a:r>
            <a:r>
              <a:rPr lang="en-US" sz="2600" b="1" dirty="0" smtClean="0">
                <a:latin typeface="+mj-lt"/>
                <a:cs typeface="Times New Roman" pitchFamily="18" charset="0"/>
              </a:rPr>
              <a:t> </a:t>
            </a:r>
            <a:r>
              <a:rPr lang="en-US" sz="2600" b="1" dirty="0" err="1" smtClean="0">
                <a:latin typeface="+mj-lt"/>
                <a:cs typeface="Times New Roman" pitchFamily="18" charset="0"/>
              </a:rPr>
              <a:t>quân</a:t>
            </a:r>
            <a:r>
              <a:rPr lang="en-US" sz="2600" b="1" dirty="0" smtClean="0">
                <a:latin typeface="+mj-lt"/>
                <a:cs typeface="Times New Roman" pitchFamily="18" charset="0"/>
              </a:rPr>
              <a:t> </a:t>
            </a:r>
            <a:r>
              <a:rPr lang="en-US" sz="2600" b="1" dirty="0" err="1" smtClean="0">
                <a:latin typeface="+mj-lt"/>
                <a:cs typeface="Times New Roman" pitchFamily="18" charset="0"/>
              </a:rPr>
              <a:t>đội</a:t>
            </a:r>
            <a:r>
              <a:rPr lang="en-US" sz="2600" b="1" dirty="0" smtClean="0">
                <a:latin typeface="+mj-lt"/>
                <a:cs typeface="Times New Roman" pitchFamily="18" charset="0"/>
              </a:rPr>
              <a:t> </a:t>
            </a:r>
            <a:r>
              <a:rPr lang="en-US" sz="2600" b="1" dirty="0" err="1" smtClean="0">
                <a:latin typeface="+mj-lt"/>
                <a:cs typeface="Times New Roman" pitchFamily="18" charset="0"/>
              </a:rPr>
              <a:t>và</a:t>
            </a:r>
            <a:r>
              <a:rPr lang="en-US" sz="2600" b="1" dirty="0" smtClean="0">
                <a:latin typeface="+mj-lt"/>
                <a:cs typeface="Times New Roman" pitchFamily="18" charset="0"/>
              </a:rPr>
              <a:t> </a:t>
            </a:r>
            <a:r>
              <a:rPr lang="en-US" sz="2600" b="1" dirty="0" err="1" smtClean="0">
                <a:latin typeface="+mj-lt"/>
                <a:cs typeface="Times New Roman" pitchFamily="18" charset="0"/>
              </a:rPr>
              <a:t>pháp</a:t>
            </a:r>
            <a:r>
              <a:rPr lang="en-US" sz="2600" b="1" dirty="0" smtClean="0">
                <a:latin typeface="+mj-lt"/>
                <a:cs typeface="Times New Roman" pitchFamily="18" charset="0"/>
              </a:rPr>
              <a:t> </a:t>
            </a:r>
            <a:r>
              <a:rPr lang="en-US" sz="2600" b="1" dirty="0" err="1" smtClean="0">
                <a:latin typeface="+mj-lt"/>
                <a:cs typeface="Times New Roman" pitchFamily="18" charset="0"/>
              </a:rPr>
              <a:t>luật</a:t>
            </a:r>
            <a:endParaRPr lang="en-US" sz="2600" b="1" dirty="0" smtClean="0">
              <a:latin typeface="+mj-lt"/>
              <a:cs typeface="Times New Roman" pitchFamily="18" charset="0"/>
            </a:endParaRPr>
          </a:p>
          <a:p>
            <a:r>
              <a:rPr lang="en-US" sz="2600" i="1" dirty="0" smtClean="0">
                <a:latin typeface="+mj-lt"/>
                <a:cs typeface="Times New Roman" pitchFamily="18" charset="0"/>
              </a:rPr>
              <a:t>* </a:t>
            </a:r>
            <a:r>
              <a:rPr lang="en-US" sz="2600" i="1" dirty="0" err="1" smtClean="0">
                <a:latin typeface="+mj-lt"/>
                <a:cs typeface="Times New Roman" pitchFamily="18" charset="0"/>
              </a:rPr>
              <a:t>Quân</a:t>
            </a:r>
            <a:r>
              <a:rPr lang="en-US" sz="2600" i="1" dirty="0" smtClean="0">
                <a:latin typeface="+mj-lt"/>
                <a:cs typeface="Times New Roman" pitchFamily="18" charset="0"/>
              </a:rPr>
              <a:t> </a:t>
            </a:r>
            <a:r>
              <a:rPr lang="en-US" sz="2600" i="1" dirty="0" err="1" smtClean="0">
                <a:latin typeface="+mj-lt"/>
                <a:cs typeface="Times New Roman" pitchFamily="18" charset="0"/>
              </a:rPr>
              <a:t>đội</a:t>
            </a:r>
            <a:endParaRPr lang="en-US" sz="2600" i="1" dirty="0" smtClean="0">
              <a:latin typeface="+mj-lt"/>
              <a:cs typeface="Times New Roman" pitchFamily="18" charset="0"/>
            </a:endParaRPr>
          </a:p>
          <a:p>
            <a:r>
              <a:rPr lang="en-US" sz="2600" dirty="0" err="1" smtClean="0">
                <a:latin typeface="+mj-lt"/>
                <a:cs typeface="Times New Roman" pitchFamily="18" charset="0"/>
              </a:rPr>
              <a:t>Chính</a:t>
            </a:r>
            <a:r>
              <a:rPr lang="en-US" sz="2600" dirty="0" smtClean="0">
                <a:latin typeface="+mj-lt"/>
                <a:cs typeface="Times New Roman" pitchFamily="18" charset="0"/>
              </a:rPr>
              <a:t> </a:t>
            </a:r>
            <a:r>
              <a:rPr lang="en-US" sz="2600" dirty="0" err="1" smtClean="0">
                <a:latin typeface="+mj-lt"/>
                <a:cs typeface="Times New Roman" pitchFamily="18" charset="0"/>
              </a:rPr>
              <a:t>sách</a:t>
            </a:r>
            <a:r>
              <a:rPr lang="en-US" sz="2600" dirty="0" smtClean="0">
                <a:latin typeface="+mj-lt"/>
                <a:cs typeface="Times New Roman" pitchFamily="18" charset="0"/>
              </a:rPr>
              <a:t>: “ </a:t>
            </a:r>
            <a:r>
              <a:rPr lang="en-US" sz="2600" dirty="0" err="1" smtClean="0">
                <a:latin typeface="+mj-lt"/>
                <a:cs typeface="Times New Roman" pitchFamily="18" charset="0"/>
              </a:rPr>
              <a:t>Ngụ</a:t>
            </a:r>
            <a:r>
              <a:rPr lang="en-US" sz="2600" dirty="0" smtClean="0">
                <a:latin typeface="+mj-lt"/>
                <a:cs typeface="Times New Roman" pitchFamily="18" charset="0"/>
              </a:rPr>
              <a:t> </a:t>
            </a:r>
            <a:r>
              <a:rPr lang="en-US" sz="2600" dirty="0" err="1" smtClean="0">
                <a:latin typeface="+mj-lt"/>
                <a:cs typeface="Times New Roman" pitchFamily="18" charset="0"/>
              </a:rPr>
              <a:t>binh</a:t>
            </a:r>
            <a:r>
              <a:rPr lang="en-US" sz="2600" dirty="0" smtClean="0">
                <a:latin typeface="+mj-lt"/>
                <a:cs typeface="Times New Roman" pitchFamily="18" charset="0"/>
              </a:rPr>
              <a:t> ư </a:t>
            </a:r>
            <a:r>
              <a:rPr lang="en-US" sz="2600" dirty="0" err="1" smtClean="0">
                <a:latin typeface="+mj-lt"/>
                <a:cs typeface="Times New Roman" pitchFamily="18" charset="0"/>
              </a:rPr>
              <a:t>nông</a:t>
            </a:r>
            <a:r>
              <a:rPr lang="en-US" sz="2600" dirty="0" smtClean="0">
                <a:latin typeface="+mj-lt"/>
                <a:cs typeface="Times New Roman" pitchFamily="18" charset="0"/>
              </a:rPr>
              <a:t>”</a:t>
            </a:r>
          </a:p>
          <a:p>
            <a:pPr marL="285750" indent="-285750">
              <a:buFontTx/>
              <a:buChar char="-"/>
            </a:pPr>
            <a:r>
              <a:rPr lang="en-US" sz="2600" dirty="0" err="1" smtClean="0">
                <a:latin typeface="+mj-lt"/>
                <a:cs typeface="Times New Roman" pitchFamily="18" charset="0"/>
              </a:rPr>
              <a:t>Quân</a:t>
            </a:r>
            <a:r>
              <a:rPr lang="en-US" sz="2600" dirty="0" smtClean="0">
                <a:latin typeface="+mj-lt"/>
                <a:cs typeface="Times New Roman" pitchFamily="18" charset="0"/>
              </a:rPr>
              <a:t> </a:t>
            </a:r>
            <a:r>
              <a:rPr lang="en-US" sz="2600" dirty="0" err="1" smtClean="0">
                <a:latin typeface="+mj-lt"/>
                <a:cs typeface="Times New Roman" pitchFamily="18" charset="0"/>
              </a:rPr>
              <a:t>đội</a:t>
            </a:r>
            <a:r>
              <a:rPr lang="en-US" sz="2600" dirty="0" smtClean="0">
                <a:latin typeface="+mj-lt"/>
                <a:cs typeface="Times New Roman" pitchFamily="18" charset="0"/>
              </a:rPr>
              <a:t> </a:t>
            </a:r>
            <a:r>
              <a:rPr lang="en-US" sz="2600" dirty="0" err="1" smtClean="0">
                <a:latin typeface="+mj-lt"/>
                <a:cs typeface="Times New Roman" pitchFamily="18" charset="0"/>
              </a:rPr>
              <a:t>gồm</a:t>
            </a:r>
            <a:r>
              <a:rPr lang="en-US" sz="2600" dirty="0" smtClean="0">
                <a:latin typeface="+mj-lt"/>
                <a:cs typeface="Times New Roman" pitchFamily="18" charset="0"/>
              </a:rPr>
              <a:t> 2 </a:t>
            </a:r>
            <a:r>
              <a:rPr lang="en-US" sz="2600" dirty="0" err="1" smtClean="0">
                <a:latin typeface="+mj-lt"/>
                <a:cs typeface="Times New Roman" pitchFamily="18" charset="0"/>
              </a:rPr>
              <a:t>bộ</a:t>
            </a:r>
            <a:r>
              <a:rPr lang="en-US" sz="2600" dirty="0" smtClean="0">
                <a:latin typeface="+mj-lt"/>
                <a:cs typeface="Times New Roman" pitchFamily="18" charset="0"/>
              </a:rPr>
              <a:t> </a:t>
            </a:r>
            <a:r>
              <a:rPr lang="en-US" sz="2600" dirty="0" err="1" smtClean="0">
                <a:latin typeface="+mj-lt"/>
                <a:cs typeface="Times New Roman" pitchFamily="18" charset="0"/>
              </a:rPr>
              <a:t>phận</a:t>
            </a:r>
            <a:r>
              <a:rPr lang="en-US" sz="2600" dirty="0" smtClean="0">
                <a:latin typeface="+mj-lt"/>
                <a:cs typeface="Times New Roman" pitchFamily="18" charset="0"/>
              </a:rPr>
              <a:t>: </a:t>
            </a:r>
            <a:r>
              <a:rPr lang="en-US" sz="2600" dirty="0" err="1" smtClean="0">
                <a:latin typeface="+mj-lt"/>
                <a:cs typeface="Times New Roman" pitchFamily="18" charset="0"/>
              </a:rPr>
              <a:t>Quân</a:t>
            </a:r>
            <a:r>
              <a:rPr lang="en-US" sz="2600" dirty="0" smtClean="0">
                <a:latin typeface="+mj-lt"/>
                <a:cs typeface="Times New Roman" pitchFamily="18" charset="0"/>
              </a:rPr>
              <a:t> </a:t>
            </a:r>
            <a:r>
              <a:rPr lang="en-US" sz="2600" dirty="0" err="1" smtClean="0">
                <a:latin typeface="+mj-lt"/>
                <a:cs typeface="Times New Roman" pitchFamily="18" charset="0"/>
              </a:rPr>
              <a:t>triều</a:t>
            </a:r>
            <a:r>
              <a:rPr lang="en-US" sz="2600" dirty="0" smtClean="0">
                <a:latin typeface="+mj-lt"/>
                <a:cs typeface="Times New Roman" pitchFamily="18" charset="0"/>
              </a:rPr>
              <a:t> </a:t>
            </a:r>
            <a:r>
              <a:rPr lang="en-US" sz="2600" dirty="0" err="1" smtClean="0">
                <a:latin typeface="+mj-lt"/>
                <a:cs typeface="Times New Roman" pitchFamily="18" charset="0"/>
              </a:rPr>
              <a:t>đình</a:t>
            </a:r>
            <a:r>
              <a:rPr lang="en-US" sz="2600" dirty="0" smtClean="0">
                <a:latin typeface="+mj-lt"/>
                <a:cs typeface="Times New Roman" pitchFamily="18" charset="0"/>
              </a:rPr>
              <a:t> </a:t>
            </a:r>
            <a:r>
              <a:rPr lang="en-US" sz="2600" dirty="0" err="1" smtClean="0">
                <a:latin typeface="+mj-lt"/>
                <a:cs typeface="Times New Roman" pitchFamily="18" charset="0"/>
              </a:rPr>
              <a:t>và</a:t>
            </a:r>
            <a:r>
              <a:rPr lang="en-US" sz="2600" dirty="0" smtClean="0">
                <a:latin typeface="+mj-lt"/>
                <a:cs typeface="Times New Roman" pitchFamily="18" charset="0"/>
              </a:rPr>
              <a:t> </a:t>
            </a:r>
            <a:r>
              <a:rPr lang="en-US" sz="2600" dirty="0" err="1" smtClean="0">
                <a:latin typeface="+mj-lt"/>
                <a:cs typeface="Times New Roman" pitchFamily="18" charset="0"/>
              </a:rPr>
              <a:t>quân</a:t>
            </a:r>
            <a:r>
              <a:rPr lang="en-US" sz="2600" dirty="0" smtClean="0">
                <a:latin typeface="+mj-lt"/>
                <a:cs typeface="Times New Roman" pitchFamily="18" charset="0"/>
              </a:rPr>
              <a:t> </a:t>
            </a:r>
            <a:r>
              <a:rPr lang="en-US" sz="2600" dirty="0" err="1" smtClean="0">
                <a:latin typeface="+mj-lt"/>
                <a:cs typeface="Times New Roman" pitchFamily="18" charset="0"/>
              </a:rPr>
              <a:t>địa</a:t>
            </a:r>
            <a:r>
              <a:rPr lang="en-US" sz="2600" dirty="0" smtClean="0">
                <a:latin typeface="+mj-lt"/>
                <a:cs typeface="Times New Roman" pitchFamily="18" charset="0"/>
              </a:rPr>
              <a:t> </a:t>
            </a:r>
            <a:r>
              <a:rPr lang="en-US" sz="2600" dirty="0" err="1" smtClean="0">
                <a:latin typeface="+mj-lt"/>
                <a:cs typeface="Times New Roman" pitchFamily="18" charset="0"/>
              </a:rPr>
              <a:t>phương</a:t>
            </a:r>
            <a:endParaRPr lang="en-US" sz="2600" dirty="0" smtClean="0">
              <a:latin typeface="+mj-lt"/>
              <a:cs typeface="Times New Roman" pitchFamily="18" charset="0"/>
            </a:endParaRPr>
          </a:p>
          <a:p>
            <a:pPr marL="285750" indent="-285750">
              <a:buFontTx/>
              <a:buChar char="-"/>
            </a:pPr>
            <a:r>
              <a:rPr lang="en-US" sz="2600" dirty="0" err="1" smtClean="0">
                <a:latin typeface="+mj-lt"/>
                <a:cs typeface="Times New Roman" pitchFamily="18" charset="0"/>
              </a:rPr>
              <a:t>Lực</a:t>
            </a:r>
            <a:r>
              <a:rPr lang="en-US" sz="2600" dirty="0" smtClean="0">
                <a:latin typeface="+mj-lt"/>
                <a:cs typeface="Times New Roman" pitchFamily="18" charset="0"/>
              </a:rPr>
              <a:t> </a:t>
            </a:r>
            <a:r>
              <a:rPr lang="en-US" sz="2600" dirty="0" err="1" smtClean="0">
                <a:latin typeface="+mj-lt"/>
                <a:cs typeface="Times New Roman" pitchFamily="18" charset="0"/>
              </a:rPr>
              <a:t>lượng</a:t>
            </a:r>
            <a:r>
              <a:rPr lang="en-US" sz="2600" dirty="0" smtClean="0">
                <a:latin typeface="+mj-lt"/>
                <a:cs typeface="Times New Roman" pitchFamily="18" charset="0"/>
              </a:rPr>
              <a:t>: </a:t>
            </a:r>
            <a:r>
              <a:rPr lang="en-US" sz="2600" dirty="0" err="1">
                <a:latin typeface="+mj-lt"/>
                <a:cs typeface="Times New Roman" pitchFamily="18" charset="0"/>
              </a:rPr>
              <a:t>b</a:t>
            </a:r>
            <a:r>
              <a:rPr lang="en-US" sz="2600" dirty="0" err="1" smtClean="0">
                <a:latin typeface="+mj-lt"/>
                <a:cs typeface="Times New Roman" pitchFamily="18" charset="0"/>
              </a:rPr>
              <a:t>ộ</a:t>
            </a:r>
            <a:r>
              <a:rPr lang="en-US" sz="2600" dirty="0" smtClean="0">
                <a:latin typeface="+mj-lt"/>
                <a:cs typeface="Times New Roman" pitchFamily="18" charset="0"/>
              </a:rPr>
              <a:t> </a:t>
            </a:r>
            <a:r>
              <a:rPr lang="en-US" sz="2600" dirty="0" err="1" smtClean="0">
                <a:latin typeface="+mj-lt"/>
                <a:cs typeface="Times New Roman" pitchFamily="18" charset="0"/>
              </a:rPr>
              <a:t>binh</a:t>
            </a:r>
            <a:r>
              <a:rPr lang="en-US" sz="2600" dirty="0" smtClean="0">
                <a:latin typeface="+mj-lt"/>
                <a:cs typeface="Times New Roman" pitchFamily="18" charset="0"/>
              </a:rPr>
              <a:t>, </a:t>
            </a:r>
            <a:r>
              <a:rPr lang="en-US" sz="2600" dirty="0" err="1" smtClean="0">
                <a:latin typeface="+mj-lt"/>
                <a:cs typeface="Times New Roman" pitchFamily="18" charset="0"/>
              </a:rPr>
              <a:t>thủy</a:t>
            </a:r>
            <a:r>
              <a:rPr lang="en-US" sz="2600" dirty="0" smtClean="0">
                <a:latin typeface="+mj-lt"/>
                <a:cs typeface="Times New Roman" pitchFamily="18" charset="0"/>
              </a:rPr>
              <a:t> </a:t>
            </a:r>
            <a:r>
              <a:rPr lang="en-US" sz="2600" dirty="0" err="1" smtClean="0">
                <a:latin typeface="+mj-lt"/>
                <a:cs typeface="Times New Roman" pitchFamily="18" charset="0"/>
              </a:rPr>
              <a:t>binh</a:t>
            </a:r>
            <a:r>
              <a:rPr lang="en-US" sz="2600" dirty="0" smtClean="0">
                <a:latin typeface="+mj-lt"/>
                <a:cs typeface="Times New Roman" pitchFamily="18" charset="0"/>
              </a:rPr>
              <a:t>, </a:t>
            </a:r>
            <a:r>
              <a:rPr lang="en-US" sz="2600" dirty="0" err="1" smtClean="0">
                <a:latin typeface="+mj-lt"/>
                <a:cs typeface="Times New Roman" pitchFamily="18" charset="0"/>
              </a:rPr>
              <a:t>tượng</a:t>
            </a:r>
            <a:r>
              <a:rPr lang="en-US" sz="2600" dirty="0" smtClean="0">
                <a:latin typeface="+mj-lt"/>
                <a:cs typeface="Times New Roman" pitchFamily="18" charset="0"/>
              </a:rPr>
              <a:t> </a:t>
            </a:r>
            <a:r>
              <a:rPr lang="en-US" sz="2600" dirty="0" err="1" smtClean="0">
                <a:latin typeface="+mj-lt"/>
                <a:cs typeface="Times New Roman" pitchFamily="18" charset="0"/>
              </a:rPr>
              <a:t>binh</a:t>
            </a:r>
            <a:r>
              <a:rPr lang="en-US" sz="2600" dirty="0" smtClean="0">
                <a:latin typeface="+mj-lt"/>
                <a:cs typeface="Times New Roman" pitchFamily="18" charset="0"/>
              </a:rPr>
              <a:t>, </a:t>
            </a:r>
            <a:r>
              <a:rPr lang="en-US" sz="2600" dirty="0" err="1" smtClean="0">
                <a:latin typeface="+mj-lt"/>
                <a:cs typeface="Times New Roman" pitchFamily="18" charset="0"/>
              </a:rPr>
              <a:t>kỵ</a:t>
            </a:r>
            <a:r>
              <a:rPr lang="en-US" sz="2600" dirty="0" smtClean="0">
                <a:latin typeface="+mj-lt"/>
                <a:cs typeface="Times New Roman" pitchFamily="18" charset="0"/>
              </a:rPr>
              <a:t> </a:t>
            </a:r>
            <a:r>
              <a:rPr lang="en-US" sz="2600" dirty="0" err="1" smtClean="0">
                <a:latin typeface="+mj-lt"/>
                <a:cs typeface="Times New Roman" pitchFamily="18" charset="0"/>
              </a:rPr>
              <a:t>binh</a:t>
            </a:r>
            <a:r>
              <a:rPr lang="en-US" sz="2600" dirty="0" smtClean="0">
                <a:latin typeface="+mj-lt"/>
                <a:cs typeface="Times New Roman" pitchFamily="18" charset="0"/>
              </a:rPr>
              <a:t>. </a:t>
            </a:r>
          </a:p>
          <a:p>
            <a:pPr marL="285750" indent="-285750">
              <a:buFontTx/>
              <a:buChar char="-"/>
            </a:pPr>
            <a:r>
              <a:rPr lang="en-US" sz="2600" dirty="0" err="1" smtClean="0">
                <a:latin typeface="+mj-lt"/>
                <a:cs typeface="Times New Roman" pitchFamily="18" charset="0"/>
              </a:rPr>
              <a:t>Tổ</a:t>
            </a:r>
            <a:r>
              <a:rPr lang="en-US" sz="2600" dirty="0" smtClean="0">
                <a:latin typeface="+mj-lt"/>
                <a:cs typeface="Times New Roman" pitchFamily="18" charset="0"/>
              </a:rPr>
              <a:t> </a:t>
            </a:r>
            <a:r>
              <a:rPr lang="en-US" sz="2600" dirty="0" err="1" smtClean="0">
                <a:latin typeface="+mj-lt"/>
                <a:cs typeface="Times New Roman" pitchFamily="18" charset="0"/>
              </a:rPr>
              <a:t>chức</a:t>
            </a:r>
            <a:r>
              <a:rPr lang="en-US" sz="2600" dirty="0" smtClean="0">
                <a:latin typeface="+mj-lt"/>
                <a:cs typeface="Times New Roman" pitchFamily="18" charset="0"/>
              </a:rPr>
              <a:t> </a:t>
            </a:r>
            <a:r>
              <a:rPr lang="en-US" sz="2600" dirty="0" err="1" smtClean="0">
                <a:latin typeface="+mj-lt"/>
                <a:cs typeface="Times New Roman" pitchFamily="18" charset="0"/>
              </a:rPr>
              <a:t>quân</a:t>
            </a:r>
            <a:r>
              <a:rPr lang="en-US" sz="2600" dirty="0" smtClean="0">
                <a:latin typeface="+mj-lt"/>
                <a:cs typeface="Times New Roman" pitchFamily="18" charset="0"/>
              </a:rPr>
              <a:t> </a:t>
            </a:r>
            <a:r>
              <a:rPr lang="en-US" sz="2600" dirty="0" err="1" smtClean="0">
                <a:latin typeface="+mj-lt"/>
                <a:cs typeface="Times New Roman" pitchFamily="18" charset="0"/>
              </a:rPr>
              <a:t>đội</a:t>
            </a:r>
            <a:r>
              <a:rPr lang="en-US" sz="2600" dirty="0" smtClean="0">
                <a:latin typeface="+mj-lt"/>
                <a:cs typeface="Times New Roman" pitchFamily="18" charset="0"/>
              </a:rPr>
              <a:t> </a:t>
            </a:r>
            <a:r>
              <a:rPr lang="en-US" sz="2600" dirty="0" err="1" smtClean="0">
                <a:latin typeface="+mj-lt"/>
                <a:cs typeface="Times New Roman" pitchFamily="18" charset="0"/>
              </a:rPr>
              <a:t>chặt</a:t>
            </a:r>
            <a:r>
              <a:rPr lang="en-US" sz="2600" dirty="0" smtClean="0">
                <a:latin typeface="+mj-lt"/>
                <a:cs typeface="Times New Roman" pitchFamily="18" charset="0"/>
              </a:rPr>
              <a:t> </a:t>
            </a:r>
            <a:r>
              <a:rPr lang="en-US" sz="2600" dirty="0" err="1" smtClean="0">
                <a:latin typeface="+mj-lt"/>
                <a:cs typeface="Times New Roman" pitchFamily="18" charset="0"/>
              </a:rPr>
              <a:t>chẽ</a:t>
            </a:r>
            <a:r>
              <a:rPr lang="en-US" sz="2600" dirty="0" smtClean="0">
                <a:latin typeface="+mj-lt"/>
                <a:cs typeface="Times New Roman" pitchFamily="18" charset="0"/>
              </a:rPr>
              <a:t>, </a:t>
            </a:r>
            <a:r>
              <a:rPr lang="en-US" sz="2600" dirty="0" err="1" smtClean="0">
                <a:latin typeface="+mj-lt"/>
                <a:cs typeface="Times New Roman" pitchFamily="18" charset="0"/>
              </a:rPr>
              <a:t>luyện</a:t>
            </a:r>
            <a:r>
              <a:rPr lang="en-US" sz="2600" dirty="0" smtClean="0">
                <a:latin typeface="+mj-lt"/>
                <a:cs typeface="Times New Roman" pitchFamily="18" charset="0"/>
              </a:rPr>
              <a:t> </a:t>
            </a:r>
            <a:r>
              <a:rPr lang="en-US" sz="2600" dirty="0" err="1" smtClean="0">
                <a:latin typeface="+mj-lt"/>
                <a:cs typeface="Times New Roman" pitchFamily="18" charset="0"/>
              </a:rPr>
              <a:t>tập</a:t>
            </a:r>
            <a:r>
              <a:rPr lang="en-US" sz="2600" dirty="0" smtClean="0">
                <a:latin typeface="+mj-lt"/>
                <a:cs typeface="Times New Roman" pitchFamily="18" charset="0"/>
              </a:rPr>
              <a:t> </a:t>
            </a:r>
            <a:r>
              <a:rPr lang="en-US" sz="2600" dirty="0" err="1" smtClean="0">
                <a:latin typeface="+mj-lt"/>
                <a:cs typeface="Times New Roman" pitchFamily="18" charset="0"/>
              </a:rPr>
              <a:t>võ</a:t>
            </a:r>
            <a:r>
              <a:rPr lang="en-US" sz="2600" dirty="0" smtClean="0">
                <a:latin typeface="+mj-lt"/>
                <a:cs typeface="Times New Roman" pitchFamily="18" charset="0"/>
              </a:rPr>
              <a:t> </a:t>
            </a:r>
            <a:r>
              <a:rPr lang="en-US" sz="2600" dirty="0" err="1" smtClean="0">
                <a:latin typeface="+mj-lt"/>
                <a:cs typeface="Times New Roman" pitchFamily="18" charset="0"/>
              </a:rPr>
              <a:t>nghệ</a:t>
            </a:r>
            <a:r>
              <a:rPr lang="en-US" sz="2600" dirty="0" smtClean="0">
                <a:latin typeface="+mj-lt"/>
                <a:cs typeface="Times New Roman" pitchFamily="18" charset="0"/>
              </a:rPr>
              <a:t> </a:t>
            </a:r>
            <a:r>
              <a:rPr lang="en-US" sz="2600" dirty="0" err="1" smtClean="0">
                <a:latin typeface="+mj-lt"/>
                <a:cs typeface="Times New Roman" pitchFamily="18" charset="0"/>
              </a:rPr>
              <a:t>thường</a:t>
            </a:r>
            <a:r>
              <a:rPr lang="en-US" sz="2600" dirty="0" smtClean="0">
                <a:latin typeface="+mj-lt"/>
                <a:cs typeface="Times New Roman" pitchFamily="18" charset="0"/>
              </a:rPr>
              <a:t> </a:t>
            </a:r>
            <a:r>
              <a:rPr lang="en-US" sz="2600" dirty="0" err="1" smtClean="0">
                <a:latin typeface="+mj-lt"/>
                <a:cs typeface="Times New Roman" pitchFamily="18" charset="0"/>
              </a:rPr>
              <a:t>xuyên</a:t>
            </a:r>
            <a:endParaRPr lang="en-US" sz="2600" dirty="0" smtClean="0">
              <a:latin typeface="+mj-lt"/>
              <a:cs typeface="Times New Roman" pitchFamily="18" charset="0"/>
            </a:endParaRPr>
          </a:p>
        </p:txBody>
      </p:sp>
      <p:sp>
        <p:nvSpPr>
          <p:cNvPr id="3" name="Rectangle 2"/>
          <p:cNvSpPr/>
          <p:nvPr/>
        </p:nvSpPr>
        <p:spPr>
          <a:xfrm>
            <a:off x="-1589" y="2440662"/>
            <a:ext cx="12496801" cy="4093428"/>
          </a:xfrm>
          <a:prstGeom prst="rect">
            <a:avLst/>
          </a:prstGeom>
        </p:spPr>
        <p:txBody>
          <a:bodyPr wrap="square">
            <a:spAutoFit/>
          </a:bodyPr>
          <a:lstStyle/>
          <a:p>
            <a:r>
              <a:rPr lang="en-US" sz="2600" i="1" dirty="0">
                <a:cs typeface="Times New Roman" pitchFamily="18" charset="0"/>
              </a:rPr>
              <a:t>* </a:t>
            </a:r>
            <a:r>
              <a:rPr lang="en-US" sz="2600" i="1" dirty="0" err="1">
                <a:cs typeface="Times New Roman" pitchFamily="18" charset="0"/>
              </a:rPr>
              <a:t>Pháp</a:t>
            </a:r>
            <a:r>
              <a:rPr lang="en-US" sz="2600" i="1" dirty="0">
                <a:cs typeface="Times New Roman" pitchFamily="18" charset="0"/>
              </a:rPr>
              <a:t> </a:t>
            </a:r>
            <a:r>
              <a:rPr lang="en-US" sz="2600" i="1" dirty="0" err="1">
                <a:cs typeface="Times New Roman" pitchFamily="18" charset="0"/>
              </a:rPr>
              <a:t>luật</a:t>
            </a:r>
            <a:endParaRPr lang="en-US" sz="2600" i="1" dirty="0">
              <a:cs typeface="Times New Roman" pitchFamily="18" charset="0"/>
            </a:endParaRPr>
          </a:p>
          <a:p>
            <a:pPr marL="285750" indent="-285750">
              <a:buFontTx/>
              <a:buChar char="-"/>
            </a:pPr>
            <a:r>
              <a:rPr lang="en-US" sz="2600" dirty="0" smtClean="0"/>
              <a:t>Ban </a:t>
            </a:r>
            <a:r>
              <a:rPr lang="en-US" sz="2600" dirty="0" err="1" smtClean="0"/>
              <a:t>hành</a:t>
            </a:r>
            <a:r>
              <a:rPr lang="en-US" sz="2600" dirty="0" smtClean="0"/>
              <a:t> </a:t>
            </a:r>
            <a:r>
              <a:rPr lang="en-US" sz="2600" dirty="0" err="1" smtClean="0"/>
              <a:t>bộ</a:t>
            </a:r>
            <a:r>
              <a:rPr lang="en-US" sz="2600" dirty="0" smtClean="0"/>
              <a:t> </a:t>
            </a:r>
            <a:r>
              <a:rPr lang="en-US" sz="2600" dirty="0" err="1" smtClean="0"/>
              <a:t>Quốc</a:t>
            </a:r>
            <a:r>
              <a:rPr lang="en-US" sz="2600" dirty="0" smtClean="0"/>
              <a:t> </a:t>
            </a:r>
            <a:r>
              <a:rPr lang="en-US" sz="2600" dirty="0" err="1" smtClean="0"/>
              <a:t>triều</a:t>
            </a:r>
            <a:r>
              <a:rPr lang="en-US" sz="2600" dirty="0" smtClean="0"/>
              <a:t> </a:t>
            </a:r>
            <a:r>
              <a:rPr lang="en-US" sz="2600" dirty="0" err="1" smtClean="0"/>
              <a:t>hình</a:t>
            </a:r>
            <a:r>
              <a:rPr lang="en-US" sz="2600" dirty="0" smtClean="0"/>
              <a:t> </a:t>
            </a:r>
            <a:r>
              <a:rPr lang="en-US" sz="2600" dirty="0" err="1" smtClean="0"/>
              <a:t>luật</a:t>
            </a:r>
            <a:r>
              <a:rPr lang="en-US" sz="2600" dirty="0" smtClean="0"/>
              <a:t> (</a:t>
            </a:r>
            <a:r>
              <a:rPr lang="en-US" sz="2600" dirty="0" err="1" smtClean="0"/>
              <a:t>luật</a:t>
            </a:r>
            <a:r>
              <a:rPr lang="en-US" sz="2600" dirty="0" smtClean="0"/>
              <a:t> </a:t>
            </a:r>
            <a:r>
              <a:rPr lang="en-US" sz="2600" dirty="0" err="1" smtClean="0"/>
              <a:t>Hồng</a:t>
            </a:r>
            <a:r>
              <a:rPr lang="en-US" sz="2600" dirty="0" smtClean="0"/>
              <a:t> </a:t>
            </a:r>
            <a:r>
              <a:rPr lang="en-US" sz="2600" dirty="0" err="1" smtClean="0"/>
              <a:t>Đức</a:t>
            </a:r>
            <a:r>
              <a:rPr lang="en-US" sz="2600" dirty="0" smtClean="0"/>
              <a:t>)</a:t>
            </a:r>
          </a:p>
          <a:p>
            <a:pPr marL="285750" indent="-285750">
              <a:buFontTx/>
              <a:buChar char="-"/>
            </a:pPr>
            <a:r>
              <a:rPr lang="en-US" sz="2600" dirty="0" err="1" smtClean="0"/>
              <a:t>Nội</a:t>
            </a:r>
            <a:r>
              <a:rPr lang="en-US" sz="2600" dirty="0" smtClean="0"/>
              <a:t> dung:</a:t>
            </a:r>
            <a:endParaRPr lang="vi-VN" sz="2600" dirty="0" smtClean="0"/>
          </a:p>
          <a:p>
            <a:pPr lvl="1"/>
            <a:r>
              <a:rPr lang="vi-VN" sz="2600" dirty="0" smtClean="0">
                <a:latin typeface="Calibri" panose="020F0502020204030204" pitchFamily="34" charset="0"/>
                <a:cs typeface="Calibri" panose="020F0502020204030204" pitchFamily="34" charset="0"/>
              </a:rPr>
              <a:t>Bảo vệ chủ quyền quốc gia</a:t>
            </a:r>
          </a:p>
          <a:p>
            <a:pPr lvl="1"/>
            <a:r>
              <a:rPr lang="vi-VN" sz="2600" dirty="0" smtClean="0">
                <a:latin typeface="Calibri" panose="020F0502020204030204" pitchFamily="34" charset="0"/>
                <a:cs typeface="Calibri" panose="020F0502020204030204" pitchFamily="34" charset="0"/>
              </a:rPr>
              <a:t>Bảo vệ quyền lợi của vua, hoàng tộc</a:t>
            </a:r>
          </a:p>
          <a:p>
            <a:pPr lvl="1"/>
            <a:r>
              <a:rPr lang="vi-VN" sz="2600" dirty="0" smtClean="0">
                <a:latin typeface="Calibri" panose="020F0502020204030204" pitchFamily="34" charset="0"/>
                <a:cs typeface="Calibri" panose="020F0502020204030204" pitchFamily="34" charset="0"/>
              </a:rPr>
              <a:t>Bảo vệ quyền lợi của giai cấp thống trị</a:t>
            </a:r>
          </a:p>
          <a:p>
            <a:pPr lvl="1"/>
            <a:r>
              <a:rPr lang="vi-VN" sz="2600" dirty="0" smtClean="0">
                <a:latin typeface="Calibri" panose="020F0502020204030204" pitchFamily="34" charset="0"/>
                <a:cs typeface="Calibri" panose="020F0502020204030204" pitchFamily="34" charset="0"/>
              </a:rPr>
              <a:t>Khuyến khích phát triển kinh tế, giữ gìn truyền thống dân tộc, bảo vệ quyền lợi phụ nữ.</a:t>
            </a:r>
          </a:p>
          <a:p>
            <a:r>
              <a:rPr lang="en-US" sz="2600" dirty="0" smtClean="0">
                <a:latin typeface="Calibri" panose="020F0502020204030204" pitchFamily="34" charset="0"/>
                <a:cs typeface="Calibri" panose="020F0502020204030204" pitchFamily="34" charset="0"/>
              </a:rPr>
              <a:t>- </a:t>
            </a:r>
            <a:r>
              <a:rPr lang="vi-VN" sz="2600" dirty="0" smtClean="0">
                <a:latin typeface="Calibri" panose="020F0502020204030204" pitchFamily="34" charset="0"/>
                <a:cs typeface="Calibri" panose="020F0502020204030204" pitchFamily="34" charset="0"/>
              </a:rPr>
              <a:t>Tác dụng:</a:t>
            </a:r>
          </a:p>
          <a:p>
            <a:pPr lvl="1"/>
            <a:r>
              <a:rPr lang="vi-VN" sz="2600" dirty="0" smtClean="0">
                <a:latin typeface="Calibri" panose="020F0502020204030204" pitchFamily="34" charset="0"/>
                <a:cs typeface="Calibri" panose="020F0502020204030204" pitchFamily="34" charset="0"/>
              </a:rPr>
              <a:t>Củng cố chế độ phong kiến tập quyền</a:t>
            </a:r>
          </a:p>
          <a:p>
            <a:pPr lvl="1"/>
            <a:r>
              <a:rPr lang="vi-VN" sz="2600" dirty="0" smtClean="0">
                <a:latin typeface="Calibri" panose="020F0502020204030204" pitchFamily="34" charset="0"/>
                <a:cs typeface="Calibri" panose="020F0502020204030204" pitchFamily="34" charset="0"/>
              </a:rPr>
              <a:t>Thúc đẩy kinh tế phát triển, ổn định trật tự xã hội.</a:t>
            </a:r>
            <a:endParaRPr lang="vi-VN"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32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1326</Words>
  <Application>Microsoft Office PowerPoint</Application>
  <PresentationFormat>Custom</PresentationFormat>
  <Paragraphs>122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cp:revision>
  <dcterms:created xsi:type="dcterms:W3CDTF">2022-03-06T14:08:25Z</dcterms:created>
  <dcterms:modified xsi:type="dcterms:W3CDTF">2022-03-12T05:18:26Z</dcterms:modified>
</cp:coreProperties>
</file>