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CC3E0-C5CC-44F8-8F95-D932809C4F5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EA755-E50B-4C4C-82DE-5AAAF4CA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44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5EBF333-282C-4C5D-8D07-3AD3996E4E40}" type="slidenum">
              <a:rPr lang="en-US" altLang="vi-VN" smtClean="0">
                <a:solidFill>
                  <a:prstClr val="black"/>
                </a:solidFill>
              </a:rPr>
              <a:pPr/>
              <a:t>5</a:t>
            </a:fld>
            <a:endParaRPr lang="en-US" altLang="vi-VN" smtClean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endParaRPr lang="en-US" altLang="vi-VN" sz="1000" smtClean="0">
              <a:latin typeface="Arial" charset="0"/>
            </a:endParaRPr>
          </a:p>
          <a:p>
            <a:r>
              <a:rPr lang="en-US" altLang="vi-VN" sz="1000" smtClean="0">
                <a:latin typeface="Arial" charset="0"/>
              </a:rPr>
              <a:t>Copyright (c) 2005  -  Doan Van Hung, Khoa Lich su- ĐH Quy Nhon</a:t>
            </a:r>
          </a:p>
        </p:txBody>
      </p:sp>
    </p:spTree>
    <p:extLst>
      <p:ext uri="{BB962C8B-B14F-4D97-AF65-F5344CB8AC3E}">
        <p14:creationId xmlns:p14="http://schemas.microsoft.com/office/powerpoint/2010/main" val="307668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6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0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7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3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8855CEC-2AEF-4222-9F49-E2EFB9F2A84E}" type="slidenum">
              <a:rPr lang="en-US" altLang="vi-VN" sz="1200" smtClean="0">
                <a:latin typeface="Arial" charset="0"/>
              </a:rPr>
              <a:pPr/>
              <a:t>9</a:t>
            </a:fld>
            <a:endParaRPr lang="en-US" altLang="vi-VN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endParaRPr lang="en-US" altLang="vi-VN" sz="1000" smtClean="0">
              <a:latin typeface="Arial" charset="0"/>
            </a:endParaRPr>
          </a:p>
          <a:p>
            <a:pPr eaLnBrk="1" hangingPunct="1"/>
            <a:r>
              <a:rPr lang="en-US" altLang="vi-VN" sz="1000" smtClean="0">
                <a:latin typeface="Arial" charset="0"/>
              </a:rPr>
              <a:t>Copyright (c) 2005  -  Doan Van Hung, Khoa Lich su- ĐH Quy Nhon</a:t>
            </a:r>
          </a:p>
        </p:txBody>
      </p:sp>
    </p:spTree>
    <p:extLst>
      <p:ext uri="{BB962C8B-B14F-4D97-AF65-F5344CB8AC3E}">
        <p14:creationId xmlns:p14="http://schemas.microsoft.com/office/powerpoint/2010/main" val="3902349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10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92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11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6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12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16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34BF5-8F56-4016-A8D5-F86BACD366FB}" type="slidenum">
              <a:rPr lang="en-US"/>
              <a:pPr/>
              <a:t>14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7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3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4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2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2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63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3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4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0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104FF-7886-4CAE-A8A0-BD32D9B6E6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0B26-08A4-4416-9024-2A64B816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9614263" y="64424"/>
            <a:ext cx="2513380" cy="235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0"/>
          <a:stretch>
            <a:fillRect/>
          </a:stretch>
        </p:blipFill>
        <p:spPr bwMode="auto">
          <a:xfrm>
            <a:off x="93664" y="0"/>
            <a:ext cx="2719205" cy="249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Ani_hu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276604"/>
            <a:ext cx="10668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butterflies_flowers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689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519774" y="1776699"/>
            <a:ext cx="753345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3300"/>
                </a:solidFill>
                <a:latin typeface="VNI-Revue" pitchFamily="2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CHÀO MỪNG CÁC </a:t>
            </a: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</a:rPr>
              <a:t>EM THAM GIA GIỜ HỌC TRỰC TUYẾN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</a:rPr>
              <a:t>MÔN 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LỊCH SỬ LỚP </a:t>
            </a: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VNI-Revue" pitchFamily="2" charset="0"/>
            </a:endParaRPr>
          </a:p>
        </p:txBody>
      </p:sp>
      <p:pic>
        <p:nvPicPr>
          <p:cNvPr id="3080" name="Picture 16" descr="Ani_hu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4"/>
            <a:ext cx="801190" cy="67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8" descr="crossbu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1466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134380" y="4521868"/>
            <a:ext cx="58762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Giáo viên thực hiện: Vương Thị Thúy Dung</a:t>
            </a:r>
          </a:p>
        </p:txBody>
      </p:sp>
    </p:spTree>
    <p:extLst>
      <p:ext uri="{BB962C8B-B14F-4D97-AF65-F5344CB8AC3E}">
        <p14:creationId xmlns:p14="http://schemas.microsoft.com/office/powerpoint/2010/main" val="38143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24001" y="1676401"/>
            <a:ext cx="755495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IV. CHIẾN DỊCH VIỆT BẮC – THU ĐÔNG NĂM 1947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6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33. </a:t>
            </a:r>
            <a:r>
              <a:rPr lang="en-US" sz="2800" b="1" dirty="0">
                <a:latin typeface="Times New Roman" pitchFamily="18" charset="0"/>
              </a:rPr>
              <a:t>BÀI 25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 NHỮNG NĂM ĐẦU CỦA CUỘC KHÁNG CHIẾN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TOÀN QUỐC CHỐNG THỰC DÂN PHÁP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(1946- 1950</a:t>
            </a:r>
            <a:r>
              <a:rPr lang="en-US" sz="2800" b="1" dirty="0">
                <a:latin typeface="Times New Roman" pitchFamily="18" charset="0"/>
              </a:rPr>
              <a:t>) (</a:t>
            </a:r>
            <a:r>
              <a:rPr lang="en-US" sz="2800" b="1" dirty="0" err="1">
                <a:latin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2057401"/>
            <a:ext cx="696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828800" y="2519065"/>
            <a:ext cx="800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</a:p>
          <a:p>
            <a:pPr>
              <a:buFont typeface="Wingdings" pitchFamily="2" charset="2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Lau.</a:t>
            </a:r>
          </a:p>
          <a:p>
            <a:pPr>
              <a:buFont typeface="Wingdings" pitchFamily="2" charset="2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Lau,...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828800" y="5196722"/>
            <a:ext cx="8763000" cy="18002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11586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24001" y="1676401"/>
            <a:ext cx="755495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IV. CHIẾN DỊCH VIỆT BẮC – THU ĐÔNG NĂM 1947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6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33. </a:t>
            </a:r>
            <a:r>
              <a:rPr lang="en-US" sz="2800" b="1" dirty="0">
                <a:latin typeface="Times New Roman" pitchFamily="18" charset="0"/>
              </a:rPr>
              <a:t>BÀI 25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 NHỮNG NĂM ĐẦU CỦA CUỘC KHÁNG CHIẾN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TOÀN QUỐC CHỐNG THỰC DÂN PHÁP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(1946- 1950</a:t>
            </a:r>
            <a:r>
              <a:rPr lang="en-US" sz="2800" b="1" dirty="0">
                <a:latin typeface="Times New Roman" pitchFamily="18" charset="0"/>
              </a:rPr>
              <a:t>) (</a:t>
            </a:r>
            <a:r>
              <a:rPr lang="en-US" sz="2800" b="1" dirty="0" err="1">
                <a:latin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2057401"/>
            <a:ext cx="696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828800" y="251906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840345" y="2971802"/>
            <a:ext cx="1717964" cy="38099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3739571" y="3352800"/>
            <a:ext cx="4572000" cy="1752600"/>
          </a:xfrm>
          <a:prstGeom prst="horizont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Chiến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dịch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Việt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Thu –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Đông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1947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thắng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lợi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ý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nghĩa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3361731"/>
            <a:ext cx="8370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spcBef>
                <a:spcPct val="0"/>
              </a:spcBef>
            </a:pPr>
            <a:r>
              <a:rPr lang="fr-FR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Ý </a:t>
            </a:r>
            <a:r>
              <a:rPr lang="fr-FR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fr-FR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fr-FR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Buộc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Pháp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chuyển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sang </a:t>
            </a:r>
            <a:r>
              <a:rPr lang="fr-FR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lâu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dài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fr-FR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764014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30928" y="2131381"/>
            <a:ext cx="755495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IV. CHIẾN DỊCH VIỆT BẮC – THU ĐÔNG NĂM 1947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6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33. </a:t>
            </a:r>
            <a:r>
              <a:rPr lang="en-US" sz="2800" b="1" dirty="0">
                <a:latin typeface="Times New Roman" pitchFamily="18" charset="0"/>
              </a:rPr>
              <a:t>BÀI 25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 NHỮNG NĂM ĐẦU CỦA CUỘC KHÁNG CHIẾN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TOÀN QUỐC CHỐNG THỰC DÂN PHÁP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(1946- 1950</a:t>
            </a:r>
            <a:r>
              <a:rPr lang="en-US" sz="2800" b="1" dirty="0">
                <a:latin typeface="Times New Roman" pitchFamily="18" charset="0"/>
              </a:rPr>
              <a:t>) (</a:t>
            </a:r>
            <a:r>
              <a:rPr lang="en-US" sz="2800" b="1" dirty="0" err="1">
                <a:latin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30928" y="1714228"/>
            <a:ext cx="8984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III. TÍCH CỰC CHO CUỘC CHIẾN ĐẤU LÂU DÀI (GIẢM TẢI).</a:t>
            </a:r>
          </a:p>
        </p:txBody>
      </p:sp>
      <p:sp>
        <p:nvSpPr>
          <p:cNvPr id="7" name="Rectangle 122"/>
          <p:cNvSpPr>
            <a:spLocks noChangeArrowheads="1"/>
          </p:cNvSpPr>
          <p:nvPr/>
        </p:nvSpPr>
        <p:spPr bwMode="auto">
          <a:xfrm>
            <a:off x="1600200" y="2514600"/>
            <a:ext cx="7848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b="1" i="1" dirty="0">
                <a:latin typeface="Times New Roman" pitchFamily="18" charset="0"/>
              </a:rPr>
              <a:t> </a:t>
            </a:r>
            <a:r>
              <a:rPr lang="en-US" altLang="vi-VN" sz="2400" b="1" dirty="0">
                <a:latin typeface="Times New Roman" pitchFamily="18" charset="0"/>
              </a:rPr>
              <a:t>V. ĐẨY </a:t>
            </a:r>
            <a:r>
              <a:rPr lang="en-US" altLang="vi-VN" sz="2400" b="1" dirty="0">
                <a:latin typeface="Times New Roman" pitchFamily="18" charset="0"/>
              </a:rPr>
              <a:t>MẠNH KHÁNG CHIẾN TOÀN DÂN TOÀN </a:t>
            </a:r>
            <a:r>
              <a:rPr lang="en-US" altLang="vi-VN" sz="2400" b="1" dirty="0">
                <a:latin typeface="Times New Roman" pitchFamily="18" charset="0"/>
              </a:rPr>
              <a:t>DIỆN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latin typeface="Times New Roman" pitchFamily="18" charset="0"/>
              </a:rPr>
              <a:t>( HS </a:t>
            </a:r>
            <a:r>
              <a:rPr lang="en-US" altLang="vi-VN" sz="2400" b="1" dirty="0" err="1">
                <a:latin typeface="Times New Roman" pitchFamily="18" charset="0"/>
              </a:rPr>
              <a:t>tự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học</a:t>
            </a:r>
            <a:r>
              <a:rPr lang="en-US" altLang="vi-VN" sz="2400" b="1" dirty="0">
                <a:latin typeface="Times New Roman" pitchFamily="18" charset="0"/>
              </a:rPr>
              <a:t>)</a:t>
            </a:r>
            <a:endParaRPr lang="en-US" altLang="vi-VN" sz="2400" b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00" y="3716908"/>
            <a:ext cx="6418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HS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SGK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thất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bại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, TDP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mưu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kỳ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? 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993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600200" y="830998"/>
          <a:ext cx="8975436" cy="6027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8802">
                <a:tc>
                  <a:txBody>
                    <a:bodyPr/>
                    <a:lstStyle/>
                    <a:p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1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endParaRPr lang="en-US" sz="2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74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7/10/1947</a:t>
                      </a:r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dù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địch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nhảy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Kạn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Chợ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Chợ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Đồn</a:t>
                      </a:r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644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7/10/ </a:t>
                      </a:r>
                      <a:r>
                        <a:rPr lang="en-US" sz="2100" b="0" dirty="0">
                          <a:latin typeface="Times New Roman" pitchFamily="18" charset="0"/>
                          <a:cs typeface="Times New Roman" pitchFamily="18" charset="0"/>
                        </a:rPr>
                        <a:t>1947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b="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binh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đoàn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Lạng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Kạn</a:t>
                      </a:r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8813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9/10/1947</a:t>
                      </a:r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b="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binh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đoàn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hỗn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ngược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song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Lô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chiếm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Tuyên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Chiêm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-&gt;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vây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căn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cứ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endParaRPr lang="en-US" sz="2100" b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644">
                <a:tc>
                  <a:txBody>
                    <a:bodyPr/>
                    <a:lstStyle/>
                    <a:p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Từ đầu tháng </a:t>
                      </a: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Tại Bắc Cạn: </a:t>
                      </a: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Quân dân ta chủ động phản công bao vây, chia </a:t>
                      </a: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cắt, bắn tỉa quân dù.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88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30 – 10 – 1947</a:t>
                      </a:r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Tại hướng Đông: </a:t>
                      </a: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quân ta phục kích chặn </a:t>
                      </a: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địchvà giành chiến thắng </a:t>
                      </a: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trên đường số 4, Bản Sao - đèo Bông Lau</a:t>
                      </a:r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88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err="1">
                          <a:latin typeface="Times New Roman" pitchFamily="18" charset="0"/>
                          <a:cs typeface="Times New Roman" pitchFamily="18" charset="0"/>
                        </a:rPr>
                        <a:t>Cuối</a:t>
                      </a:r>
                      <a:r>
                        <a:rPr lang="en-US" sz="21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11</a:t>
                      </a:r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Tại hướng Tây: </a:t>
                      </a: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quân ta phục kích </a:t>
                      </a: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và giành chiến thắng ở  </a:t>
                      </a:r>
                      <a:r>
                        <a:rPr kumimoji="0" lang="pt-B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Đoan Hùng, Khe Lau, Sông Lô, Sông Gâm..</a:t>
                      </a:r>
                      <a:endParaRPr kumimoji="0" lang="pt-BR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95800" y="1"/>
            <a:ext cx="2514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1164" y="461665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Lập</a:t>
            </a:r>
            <a:r>
              <a:rPr lang="en-US" b="1" i="1" dirty="0"/>
              <a:t> </a:t>
            </a:r>
            <a:r>
              <a:rPr lang="en-US" b="1" i="1" dirty="0" err="1"/>
              <a:t>niên</a:t>
            </a:r>
            <a:r>
              <a:rPr lang="en-US" b="1" i="1" dirty="0"/>
              <a:t> </a:t>
            </a:r>
            <a:r>
              <a:rPr lang="en-US" b="1" i="1" dirty="0" err="1"/>
              <a:t>biểu</a:t>
            </a:r>
            <a:r>
              <a:rPr lang="en-US" b="1" i="1" dirty="0"/>
              <a:t> </a:t>
            </a:r>
            <a:r>
              <a:rPr lang="en-US" b="1" i="1" dirty="0" err="1"/>
              <a:t>các</a:t>
            </a:r>
            <a:r>
              <a:rPr lang="en-US" b="1" i="1" dirty="0"/>
              <a:t> </a:t>
            </a:r>
            <a:r>
              <a:rPr lang="en-US" b="1" i="1" dirty="0" err="1"/>
              <a:t>sự</a:t>
            </a:r>
            <a:r>
              <a:rPr lang="en-US" b="1" i="1" dirty="0"/>
              <a:t> </a:t>
            </a:r>
            <a:r>
              <a:rPr lang="en-US" b="1" i="1" dirty="0" err="1"/>
              <a:t>kiện</a:t>
            </a:r>
            <a:r>
              <a:rPr lang="en-US" b="1" i="1" dirty="0"/>
              <a:t> </a:t>
            </a:r>
            <a:r>
              <a:rPr lang="en-US" b="1" i="1" dirty="0" err="1"/>
              <a:t>của</a:t>
            </a:r>
            <a:r>
              <a:rPr lang="en-US" b="1" i="1" dirty="0"/>
              <a:t> </a:t>
            </a:r>
            <a:r>
              <a:rPr lang="en-US" b="1" i="1" dirty="0" err="1"/>
              <a:t>chiến</a:t>
            </a:r>
            <a:r>
              <a:rPr lang="en-US" b="1" i="1" dirty="0"/>
              <a:t> </a:t>
            </a:r>
            <a:r>
              <a:rPr lang="en-US" b="1" i="1" dirty="0" err="1"/>
              <a:t>dịch</a:t>
            </a:r>
            <a:r>
              <a:rPr lang="en-US" b="1" i="1" dirty="0"/>
              <a:t> </a:t>
            </a:r>
            <a:r>
              <a:rPr lang="en-US" b="1" i="1" dirty="0" err="1"/>
              <a:t>Việt</a:t>
            </a:r>
            <a:r>
              <a:rPr lang="en-US" b="1" i="1" dirty="0"/>
              <a:t> </a:t>
            </a:r>
            <a:r>
              <a:rPr lang="en-US" b="1" i="1" dirty="0" err="1"/>
              <a:t>Bắc</a:t>
            </a:r>
            <a:r>
              <a:rPr lang="en-US" b="1" i="1" dirty="0"/>
              <a:t> Thu – </a:t>
            </a:r>
            <a:r>
              <a:rPr lang="en-US" b="1" i="1" dirty="0" err="1"/>
              <a:t>Đông</a:t>
            </a:r>
            <a:r>
              <a:rPr lang="en-US" b="1" i="1" dirty="0"/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376670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2057400" y="2667000"/>
            <a:ext cx="33528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endParaRPr lang="en-US" sz="2400">
              <a:solidFill>
                <a:srgbClr val="3415EB"/>
              </a:solidFill>
            </a:endParaRPr>
          </a:p>
        </p:txBody>
      </p:sp>
      <p:sp>
        <p:nvSpPr>
          <p:cNvPr id="14" name="AutoShape 1"/>
          <p:cNvSpPr>
            <a:spLocks noChangeArrowheads="1"/>
          </p:cNvSpPr>
          <p:nvPr/>
        </p:nvSpPr>
        <p:spPr bwMode="auto">
          <a:xfrm>
            <a:off x="2819400" y="304800"/>
            <a:ext cx="7239000" cy="1219200"/>
          </a:xfrm>
          <a:prstGeom prst="doubleWave">
            <a:avLst>
              <a:gd name="adj1" fmla="val 6481"/>
              <a:gd name="adj2" fmla="val 0"/>
            </a:avLst>
          </a:prstGeom>
          <a:gradFill rotWithShape="0">
            <a:gsLst>
              <a:gs pos="0">
                <a:srgbClr val="F9A3FB"/>
              </a:gs>
              <a:gs pos="50000">
                <a:srgbClr val="F4FDA1"/>
              </a:gs>
              <a:gs pos="100000">
                <a:srgbClr val="F9A3FB"/>
              </a:gs>
            </a:gsLst>
            <a:lin ang="8100000" scaled="1"/>
          </a:gradFill>
          <a:ln w="9360" cap="sq">
            <a:solidFill>
              <a:srgbClr val="F9A3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0226" y="2057400"/>
            <a:ext cx="8562975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SGK.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26: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(1950 – 1953)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SGK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2763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1" y="850232"/>
            <a:ext cx="5996739" cy="5165557"/>
          </a:xfrm>
          <a:prstGeom prst="rect">
            <a:avLst/>
          </a:prstGeom>
        </p:spPr>
      </p:pic>
      <p:sp>
        <p:nvSpPr>
          <p:cNvPr id="5" name="Vertical Scroll 4"/>
          <p:cNvSpPr/>
          <p:nvPr/>
        </p:nvSpPr>
        <p:spPr>
          <a:xfrm>
            <a:off x="8197516" y="850232"/>
            <a:ext cx="2646947" cy="5149516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30928" y="2116448"/>
            <a:ext cx="755495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IV. CHIẾN DỊCH VIỆT BẮC – THU ĐÔNG NĂM 1947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6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33. </a:t>
            </a:r>
            <a:r>
              <a:rPr lang="en-US" sz="2800" b="1" dirty="0">
                <a:latin typeface="Times New Roman" pitchFamily="18" charset="0"/>
              </a:rPr>
              <a:t>BÀI 25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 NHỮNG NĂM ĐẦU CỦA CUỘC KHÁNG CHIẾN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TOÀN QUỐC CHỐNG THỰC DÂN PHÁP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(1946- 1950</a:t>
            </a:r>
            <a:r>
              <a:rPr lang="en-US" sz="2800" b="1" dirty="0">
                <a:latin typeface="Times New Roman" pitchFamily="18" charset="0"/>
              </a:rPr>
              <a:t>) (</a:t>
            </a:r>
            <a:r>
              <a:rPr lang="en-US" sz="2800" b="1" dirty="0" err="1">
                <a:latin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743200" y="2879916"/>
            <a:ext cx="5486400" cy="2133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3150" y="3101258"/>
            <a:ext cx="6705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30928" y="1714228"/>
            <a:ext cx="8984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III. TÍCH CỰC CHO CUỘC CHIẾN ĐẤU LÂU DÀI (GIẢM TẢI).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3540" y="252154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3086100" y="2923764"/>
            <a:ext cx="4800600" cy="22333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2920" y="3158842"/>
            <a:ext cx="650606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/>
          </a:p>
        </p:txBody>
      </p:sp>
      <p:sp>
        <p:nvSpPr>
          <p:cNvPr id="10" name="Horizontal Scroll 9"/>
          <p:cNvSpPr/>
          <p:nvPr/>
        </p:nvSpPr>
        <p:spPr>
          <a:xfrm>
            <a:off x="3151271" y="3092685"/>
            <a:ext cx="4953000" cy="17770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85556" y="3060601"/>
            <a:ext cx="6462964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9520" y="3101257"/>
            <a:ext cx="63200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4835834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" grpId="0" animBg="1"/>
      <p:bldP spid="2" grpId="1" animBg="1"/>
      <p:bldP spid="3" grpId="0" animBg="1"/>
      <p:bldP spid="3" grpId="1" animBg="1"/>
      <p:bldP spid="6" grpId="0"/>
      <p:bldP spid="4" grpId="0"/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ban_do_nghien_cuu[1]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025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035300" y="5842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CC0000"/>
                </a:solidFill>
                <a:latin typeface="Times New Roman" pitchFamily="18" charset="0"/>
              </a:rPr>
              <a:t>Việt Bắc</a:t>
            </a:r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 rot="-3962250">
            <a:off x="2953545" y="-16668"/>
            <a:ext cx="1157287" cy="1479550"/>
          </a:xfrm>
          <a:prstGeom prst="wedgeEllipseCallout">
            <a:avLst>
              <a:gd name="adj1" fmla="val 6704"/>
              <a:gd name="adj2" fmla="val 114551"/>
            </a:avLst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116388" y="0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TRUNG QUỐC</a:t>
            </a:r>
          </a:p>
        </p:txBody>
      </p:sp>
      <p:pic>
        <p:nvPicPr>
          <p:cNvPr id="84998" name="Picture 6" descr="p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5888" y="188913"/>
            <a:ext cx="54721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8291513" y="719138"/>
            <a:ext cx="576262" cy="3476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8004176" y="1517651"/>
            <a:ext cx="720725" cy="3476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191626" y="2060576"/>
            <a:ext cx="576263" cy="3476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311901" y="374650"/>
            <a:ext cx="720725" cy="3492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883275" y="1887538"/>
            <a:ext cx="946150" cy="3476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8080376" y="2408238"/>
            <a:ext cx="860425" cy="3492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  <p:bldP spid="84996" grpId="0" animBg="1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1524000" y="-26988"/>
            <a:ext cx="9144000" cy="6858001"/>
            <a:chOff x="672" y="0"/>
            <a:chExt cx="4464" cy="4320"/>
          </a:xfrm>
        </p:grpSpPr>
        <p:grpSp>
          <p:nvGrpSpPr>
            <p:cNvPr id="21538" name="Group 3"/>
            <p:cNvGrpSpPr>
              <a:grpSpLocks/>
            </p:cNvGrpSpPr>
            <p:nvPr/>
          </p:nvGrpSpPr>
          <p:grpSpPr bwMode="auto">
            <a:xfrm>
              <a:off x="672" y="0"/>
              <a:ext cx="4464" cy="4320"/>
              <a:chOff x="672" y="0"/>
              <a:chExt cx="4464" cy="4320"/>
            </a:xfrm>
          </p:grpSpPr>
          <p:grpSp>
            <p:nvGrpSpPr>
              <p:cNvPr id="21540" name="Group 4"/>
              <p:cNvGrpSpPr>
                <a:grpSpLocks/>
              </p:cNvGrpSpPr>
              <p:nvPr/>
            </p:nvGrpSpPr>
            <p:grpSpPr bwMode="auto">
              <a:xfrm>
                <a:off x="672" y="0"/>
                <a:ext cx="4464" cy="4320"/>
                <a:chOff x="672" y="0"/>
                <a:chExt cx="4464" cy="4320"/>
              </a:xfrm>
            </p:grpSpPr>
            <p:grpSp>
              <p:nvGrpSpPr>
                <p:cNvPr id="21543" name="Group 5"/>
                <p:cNvGrpSpPr>
                  <a:grpSpLocks/>
                </p:cNvGrpSpPr>
                <p:nvPr/>
              </p:nvGrpSpPr>
              <p:grpSpPr bwMode="auto">
                <a:xfrm>
                  <a:off x="672" y="0"/>
                  <a:ext cx="4464" cy="4320"/>
                  <a:chOff x="768" y="0"/>
                  <a:chExt cx="4274" cy="4320"/>
                </a:xfrm>
              </p:grpSpPr>
              <p:pic>
                <p:nvPicPr>
                  <p:cNvPr id="21545" name="Picture 6" descr="Picture1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lum bright="-6000" contrast="24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0"/>
                    <a:ext cx="4274" cy="4320"/>
                  </a:xfrm>
                  <a:prstGeom prst="rect">
                    <a:avLst/>
                  </a:prstGeom>
                  <a:noFill/>
                  <a:ln w="5715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21546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8" y="1824"/>
                    <a:ext cx="480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r>
                      <a:rPr lang="en-US" altLang="vi-VN" sz="1000" b="1">
                        <a:solidFill>
                          <a:srgbClr val="000000"/>
                        </a:solidFill>
                      </a:rPr>
                      <a:t>Chợ Mới</a:t>
                    </a:r>
                  </a:p>
                </p:txBody>
              </p:sp>
            </p:grpSp>
            <p:sp>
              <p:nvSpPr>
                <p:cNvPr id="89096" name="AutoShape 8"/>
                <p:cNvSpPr>
                  <a:spLocks noChangeArrowheads="1"/>
                </p:cNvSpPr>
                <p:nvPr/>
              </p:nvSpPr>
              <p:spPr bwMode="auto">
                <a:xfrm>
                  <a:off x="2910" y="3159"/>
                  <a:ext cx="191" cy="1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vi-VN" sz="16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541" name="Text Box 9"/>
              <p:cNvSpPr txBox="1">
                <a:spLocks noChangeArrowheads="1"/>
              </p:cNvSpPr>
              <p:nvPr/>
            </p:nvSpPr>
            <p:spPr bwMode="auto">
              <a:xfrm>
                <a:off x="1767" y="1574"/>
                <a:ext cx="48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1000" b="1">
                    <a:solidFill>
                      <a:srgbClr val="000000"/>
                    </a:solidFill>
                  </a:rPr>
                  <a:t>Khe lau</a:t>
                </a:r>
              </a:p>
            </p:txBody>
          </p:sp>
          <p:sp>
            <p:nvSpPr>
              <p:cNvPr id="21542" name="Text Box 10"/>
              <p:cNvSpPr txBox="1">
                <a:spLocks noChangeArrowheads="1"/>
              </p:cNvSpPr>
              <p:nvPr/>
            </p:nvSpPr>
            <p:spPr bwMode="auto">
              <a:xfrm>
                <a:off x="3447" y="909"/>
                <a:ext cx="57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1000" b="1">
                    <a:solidFill>
                      <a:srgbClr val="000000"/>
                    </a:solidFill>
                  </a:rPr>
                  <a:t>Đèo                  Bông Lau</a:t>
                </a:r>
              </a:p>
            </p:txBody>
          </p:sp>
        </p:grpSp>
        <p:sp>
          <p:nvSpPr>
            <p:cNvPr id="21539" name="Text Box 11"/>
            <p:cNvSpPr txBox="1">
              <a:spLocks noChangeArrowheads="1"/>
            </p:cNvSpPr>
            <p:nvPr/>
          </p:nvSpPr>
          <p:spPr bwMode="auto">
            <a:xfrm>
              <a:off x="2032" y="1056"/>
              <a:ext cx="2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1000" b="1">
                  <a:solidFill>
                    <a:srgbClr val="333333"/>
                  </a:solidFill>
                </a:rPr>
                <a:t>Đài Thị</a:t>
              </a:r>
            </a:p>
          </p:txBody>
        </p:sp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6969125" y="1016001"/>
            <a:ext cx="1214438" cy="911225"/>
            <a:chOff x="2976" y="656"/>
            <a:chExt cx="672" cy="400"/>
          </a:xfrm>
        </p:grpSpPr>
        <p:sp>
          <p:nvSpPr>
            <p:cNvPr id="8225" name="Line 13"/>
            <p:cNvSpPr>
              <a:spLocks noChangeShapeType="1"/>
            </p:cNvSpPr>
            <p:nvPr/>
          </p:nvSpPr>
          <p:spPr bwMode="auto">
            <a:xfrm flipH="1">
              <a:off x="2976" y="720"/>
              <a:ext cx="144" cy="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35921" dir="2700000" algn="ctr" rotWithShape="0">
                <a:schemeClr val="bg1"/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6" name="Freeform 14"/>
            <p:cNvSpPr>
              <a:spLocks/>
            </p:cNvSpPr>
            <p:nvPr/>
          </p:nvSpPr>
          <p:spPr bwMode="auto">
            <a:xfrm>
              <a:off x="3120" y="656"/>
              <a:ext cx="528" cy="400"/>
            </a:xfrm>
            <a:custGeom>
              <a:avLst/>
              <a:gdLst>
                <a:gd name="T0" fmla="*/ 0 w 528"/>
                <a:gd name="T1" fmla="*/ 64 h 400"/>
                <a:gd name="T2" fmla="*/ 144 w 528"/>
                <a:gd name="T3" fmla="*/ 16 h 400"/>
                <a:gd name="T4" fmla="*/ 288 w 528"/>
                <a:gd name="T5" fmla="*/ 16 h 400"/>
                <a:gd name="T6" fmla="*/ 384 w 528"/>
                <a:gd name="T7" fmla="*/ 112 h 400"/>
                <a:gd name="T8" fmla="*/ 480 w 528"/>
                <a:gd name="T9" fmla="*/ 256 h 400"/>
                <a:gd name="T10" fmla="*/ 528 w 52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8" h="400">
                  <a:moveTo>
                    <a:pt x="0" y="64"/>
                  </a:moveTo>
                  <a:cubicBezTo>
                    <a:pt x="48" y="44"/>
                    <a:pt x="96" y="24"/>
                    <a:pt x="144" y="16"/>
                  </a:cubicBezTo>
                  <a:cubicBezTo>
                    <a:pt x="192" y="8"/>
                    <a:pt x="248" y="0"/>
                    <a:pt x="288" y="16"/>
                  </a:cubicBezTo>
                  <a:cubicBezTo>
                    <a:pt x="328" y="32"/>
                    <a:pt x="352" y="72"/>
                    <a:pt x="384" y="112"/>
                  </a:cubicBezTo>
                  <a:cubicBezTo>
                    <a:pt x="416" y="152"/>
                    <a:pt x="456" y="208"/>
                    <a:pt x="480" y="256"/>
                  </a:cubicBezTo>
                  <a:cubicBezTo>
                    <a:pt x="504" y="304"/>
                    <a:pt x="504" y="384"/>
                    <a:pt x="528" y="40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1"/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 rot="-416581">
            <a:off x="8588376" y="2514601"/>
            <a:ext cx="315913" cy="627063"/>
            <a:chOff x="3744" y="1296"/>
            <a:chExt cx="240" cy="480"/>
          </a:xfrm>
        </p:grpSpPr>
        <p:sp>
          <p:nvSpPr>
            <p:cNvPr id="8223" name="Line 16"/>
            <p:cNvSpPr>
              <a:spLocks noChangeShapeType="1"/>
            </p:cNvSpPr>
            <p:nvPr/>
          </p:nvSpPr>
          <p:spPr bwMode="auto">
            <a:xfrm flipH="1" flipV="1">
              <a:off x="3744" y="1294"/>
              <a:ext cx="48" cy="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28398" dir="6993903" algn="ctr" rotWithShape="0">
                <a:schemeClr val="bg1"/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4" name="Freeform 17"/>
            <p:cNvSpPr>
              <a:spLocks/>
            </p:cNvSpPr>
            <p:nvPr/>
          </p:nvSpPr>
          <p:spPr bwMode="auto">
            <a:xfrm>
              <a:off x="3792" y="1392"/>
              <a:ext cx="192" cy="384"/>
            </a:xfrm>
            <a:custGeom>
              <a:avLst/>
              <a:gdLst>
                <a:gd name="T0" fmla="*/ 0 w 192"/>
                <a:gd name="T1" fmla="*/ 0 h 384"/>
                <a:gd name="T2" fmla="*/ 96 w 192"/>
                <a:gd name="T3" fmla="*/ 192 h 384"/>
                <a:gd name="T4" fmla="*/ 192 w 192"/>
                <a:gd name="T5" fmla="*/ 384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384">
                  <a:moveTo>
                    <a:pt x="0" y="0"/>
                  </a:moveTo>
                  <a:cubicBezTo>
                    <a:pt x="32" y="64"/>
                    <a:pt x="64" y="128"/>
                    <a:pt x="96" y="192"/>
                  </a:cubicBezTo>
                  <a:cubicBezTo>
                    <a:pt x="128" y="256"/>
                    <a:pt x="176" y="360"/>
                    <a:pt x="192" y="384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6993903" algn="ctr" rotWithShape="0">
                <a:schemeClr val="bg1"/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6672263" y="1304925"/>
            <a:ext cx="252412" cy="647700"/>
            <a:chOff x="2872" y="816"/>
            <a:chExt cx="56" cy="336"/>
          </a:xfrm>
        </p:grpSpPr>
        <p:sp>
          <p:nvSpPr>
            <p:cNvPr id="8221" name="Line 19"/>
            <p:cNvSpPr>
              <a:spLocks noChangeShapeType="1"/>
            </p:cNvSpPr>
            <p:nvPr/>
          </p:nvSpPr>
          <p:spPr bwMode="auto">
            <a:xfrm>
              <a:off x="2880" y="1008"/>
              <a:ext cx="0" cy="14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28398" dir="3806097" algn="ctr" rotWithShape="0">
                <a:schemeClr val="bg1"/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2" name="Freeform 20"/>
            <p:cNvSpPr>
              <a:spLocks/>
            </p:cNvSpPr>
            <p:nvPr/>
          </p:nvSpPr>
          <p:spPr bwMode="auto">
            <a:xfrm>
              <a:off x="2872" y="816"/>
              <a:ext cx="56" cy="240"/>
            </a:xfrm>
            <a:custGeom>
              <a:avLst/>
              <a:gdLst>
                <a:gd name="T0" fmla="*/ 56 w 56"/>
                <a:gd name="T1" fmla="*/ 0 h 240"/>
                <a:gd name="T2" fmla="*/ 8 w 56"/>
                <a:gd name="T3" fmla="*/ 48 h 240"/>
                <a:gd name="T4" fmla="*/ 8 w 56"/>
                <a:gd name="T5" fmla="*/ 144 h 240"/>
                <a:gd name="T6" fmla="*/ 8 w 56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240">
                  <a:moveTo>
                    <a:pt x="56" y="0"/>
                  </a:moveTo>
                  <a:cubicBezTo>
                    <a:pt x="36" y="12"/>
                    <a:pt x="16" y="24"/>
                    <a:pt x="8" y="48"/>
                  </a:cubicBezTo>
                  <a:cubicBezTo>
                    <a:pt x="0" y="72"/>
                    <a:pt x="8" y="112"/>
                    <a:pt x="8" y="144"/>
                  </a:cubicBezTo>
                  <a:cubicBezTo>
                    <a:pt x="8" y="176"/>
                    <a:pt x="8" y="208"/>
                    <a:pt x="8" y="24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3806097" algn="ctr" rotWithShape="0">
                <a:schemeClr val="bg1"/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89109" name="Picture 2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54000"/>
          </a:blip>
          <a:srcRect r="54716" b="-18681"/>
          <a:stretch>
            <a:fillRect/>
          </a:stretch>
        </p:blipFill>
        <p:spPr bwMode="auto">
          <a:xfrm>
            <a:off x="4897438" y="63501"/>
            <a:ext cx="33496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10" name="Freeform 22"/>
          <p:cNvSpPr>
            <a:spLocks/>
          </p:cNvSpPr>
          <p:nvPr/>
        </p:nvSpPr>
        <p:spPr bwMode="auto">
          <a:xfrm>
            <a:off x="8262939" y="1989139"/>
            <a:ext cx="173037" cy="357187"/>
          </a:xfrm>
          <a:custGeom>
            <a:avLst/>
            <a:gdLst>
              <a:gd name="T0" fmla="*/ 2147483647 w 96"/>
              <a:gd name="T1" fmla="*/ 2147483647 h 192"/>
              <a:gd name="T2" fmla="*/ 0 w 96"/>
              <a:gd name="T3" fmla="*/ 0 h 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6" h="192">
                <a:moveTo>
                  <a:pt x="96" y="192"/>
                </a:moveTo>
                <a:cubicBezTo>
                  <a:pt x="56" y="112"/>
                  <a:pt x="16" y="32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35921" dir="8100000" algn="ctr" rotWithShape="0">
              <a:schemeClr val="bg1"/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111" name="Freeform 23"/>
          <p:cNvSpPr>
            <a:spLocks/>
          </p:cNvSpPr>
          <p:nvPr/>
        </p:nvSpPr>
        <p:spPr bwMode="auto">
          <a:xfrm>
            <a:off x="6356350" y="917576"/>
            <a:ext cx="1144588" cy="207963"/>
          </a:xfrm>
          <a:custGeom>
            <a:avLst/>
            <a:gdLst>
              <a:gd name="T0" fmla="*/ 2147483647 w 768"/>
              <a:gd name="T1" fmla="*/ 2147483647 h 104"/>
              <a:gd name="T2" fmla="*/ 2147483647 w 768"/>
              <a:gd name="T3" fmla="*/ 2147483647 h 104"/>
              <a:gd name="T4" fmla="*/ 0 w 768"/>
              <a:gd name="T5" fmla="*/ 2147483647 h 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104">
                <a:moveTo>
                  <a:pt x="768" y="56"/>
                </a:moveTo>
                <a:cubicBezTo>
                  <a:pt x="664" y="28"/>
                  <a:pt x="560" y="0"/>
                  <a:pt x="432" y="8"/>
                </a:cubicBezTo>
                <a:cubicBezTo>
                  <a:pt x="304" y="16"/>
                  <a:pt x="152" y="60"/>
                  <a:pt x="0" y="10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1593903" algn="ctr" rotWithShape="0">
              <a:schemeClr val="bg1"/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112" name="Freeform 24"/>
          <p:cNvSpPr>
            <a:spLocks/>
          </p:cNvSpPr>
          <p:nvPr/>
        </p:nvSpPr>
        <p:spPr bwMode="auto">
          <a:xfrm>
            <a:off x="5626100" y="1182688"/>
            <a:ext cx="685800" cy="482600"/>
          </a:xfrm>
          <a:custGeom>
            <a:avLst/>
            <a:gdLst>
              <a:gd name="T0" fmla="*/ 2147483647 w 384"/>
              <a:gd name="T1" fmla="*/ 0 h 384"/>
              <a:gd name="T2" fmla="*/ 2147483647 w 384"/>
              <a:gd name="T3" fmla="*/ 2147483647 h 384"/>
              <a:gd name="T4" fmla="*/ 0 w 384"/>
              <a:gd name="T5" fmla="*/ 2147483647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384">
                <a:moveTo>
                  <a:pt x="384" y="0"/>
                </a:moveTo>
                <a:cubicBezTo>
                  <a:pt x="320" y="16"/>
                  <a:pt x="256" y="32"/>
                  <a:pt x="192" y="96"/>
                </a:cubicBezTo>
                <a:cubicBezTo>
                  <a:pt x="128" y="160"/>
                  <a:pt x="32" y="336"/>
                  <a:pt x="0" y="38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1593903" algn="ctr" rotWithShape="0">
              <a:schemeClr val="bg1"/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9113" name="Picture 2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8000"/>
          </a:blip>
          <a:srcRect r="54716" b="-18681"/>
          <a:stretch>
            <a:fillRect/>
          </a:stretch>
        </p:blipFill>
        <p:spPr bwMode="auto">
          <a:xfrm>
            <a:off x="5051425" y="57151"/>
            <a:ext cx="3365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14" name="Picture 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8000"/>
          </a:blip>
          <a:srcRect r="54716" b="-18681"/>
          <a:stretch>
            <a:fillRect/>
          </a:stretch>
        </p:blipFill>
        <p:spPr bwMode="auto">
          <a:xfrm>
            <a:off x="6708776" y="260350"/>
            <a:ext cx="3079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15" name="Freeform 27"/>
          <p:cNvSpPr>
            <a:spLocks/>
          </p:cNvSpPr>
          <p:nvPr/>
        </p:nvSpPr>
        <p:spPr bwMode="auto">
          <a:xfrm rot="262096">
            <a:off x="5218113" y="4437063"/>
            <a:ext cx="914400" cy="457200"/>
          </a:xfrm>
          <a:custGeom>
            <a:avLst/>
            <a:gdLst>
              <a:gd name="T0" fmla="*/ 2147483647 w 576"/>
              <a:gd name="T1" fmla="*/ 2147483647 h 288"/>
              <a:gd name="T2" fmla="*/ 2147483647 w 576"/>
              <a:gd name="T3" fmla="*/ 2147483647 h 288"/>
              <a:gd name="T4" fmla="*/ 2147483647 w 576"/>
              <a:gd name="T5" fmla="*/ 2147483647 h 288"/>
              <a:gd name="T6" fmla="*/ 0 w 576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6" h="288">
                <a:moveTo>
                  <a:pt x="576" y="288"/>
                </a:moveTo>
                <a:cubicBezTo>
                  <a:pt x="516" y="252"/>
                  <a:pt x="456" y="216"/>
                  <a:pt x="384" y="192"/>
                </a:cubicBezTo>
                <a:cubicBezTo>
                  <a:pt x="312" y="168"/>
                  <a:pt x="208" y="176"/>
                  <a:pt x="144" y="144"/>
                </a:cubicBezTo>
                <a:cubicBezTo>
                  <a:pt x="80" y="112"/>
                  <a:pt x="40" y="56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45791" dir="3378596" algn="ctr" rotWithShape="0">
              <a:schemeClr val="bg1"/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116" name="Freeform 28"/>
          <p:cNvSpPr>
            <a:spLocks/>
          </p:cNvSpPr>
          <p:nvPr/>
        </p:nvSpPr>
        <p:spPr bwMode="auto">
          <a:xfrm rot="-487806">
            <a:off x="4505325" y="3716338"/>
            <a:ext cx="566738" cy="684212"/>
          </a:xfrm>
          <a:custGeom>
            <a:avLst/>
            <a:gdLst>
              <a:gd name="T0" fmla="*/ 2147483647 w 336"/>
              <a:gd name="T1" fmla="*/ 2147483647 h 480"/>
              <a:gd name="T2" fmla="*/ 2147483647 w 336"/>
              <a:gd name="T3" fmla="*/ 2147483647 h 480"/>
              <a:gd name="T4" fmla="*/ 2147483647 w 336"/>
              <a:gd name="T5" fmla="*/ 2147483647 h 480"/>
              <a:gd name="T6" fmla="*/ 2147483647 w 336"/>
              <a:gd name="T7" fmla="*/ 2147483647 h 480"/>
              <a:gd name="T8" fmla="*/ 0 w 336"/>
              <a:gd name="T9" fmla="*/ 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6" h="480">
                <a:moveTo>
                  <a:pt x="336" y="480"/>
                </a:moveTo>
                <a:cubicBezTo>
                  <a:pt x="320" y="408"/>
                  <a:pt x="304" y="336"/>
                  <a:pt x="288" y="288"/>
                </a:cubicBezTo>
                <a:cubicBezTo>
                  <a:pt x="272" y="240"/>
                  <a:pt x="264" y="232"/>
                  <a:pt x="240" y="192"/>
                </a:cubicBezTo>
                <a:cubicBezTo>
                  <a:pt x="216" y="152"/>
                  <a:pt x="184" y="80"/>
                  <a:pt x="144" y="48"/>
                </a:cubicBezTo>
                <a:cubicBezTo>
                  <a:pt x="104" y="16"/>
                  <a:pt x="52" y="8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3806097" algn="ctr" rotWithShape="0">
              <a:schemeClr val="bg1"/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117" name="Freeform 29"/>
          <p:cNvSpPr>
            <a:spLocks/>
          </p:cNvSpPr>
          <p:nvPr/>
        </p:nvSpPr>
        <p:spPr bwMode="auto">
          <a:xfrm>
            <a:off x="4511676" y="2312988"/>
            <a:ext cx="144463" cy="1295400"/>
          </a:xfrm>
          <a:custGeom>
            <a:avLst/>
            <a:gdLst>
              <a:gd name="T0" fmla="*/ 2147483647 w 160"/>
              <a:gd name="T1" fmla="*/ 2147483647 h 816"/>
              <a:gd name="T2" fmla="*/ 2147483647 w 160"/>
              <a:gd name="T3" fmla="*/ 2147483647 h 816"/>
              <a:gd name="T4" fmla="*/ 2147483647 w 160"/>
              <a:gd name="T5" fmla="*/ 2147483647 h 816"/>
              <a:gd name="T6" fmla="*/ 2147483647 w 160"/>
              <a:gd name="T7" fmla="*/ 2147483647 h 816"/>
              <a:gd name="T8" fmla="*/ 2147483647 w 160"/>
              <a:gd name="T9" fmla="*/ 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" h="816">
                <a:moveTo>
                  <a:pt x="56" y="816"/>
                </a:moveTo>
                <a:cubicBezTo>
                  <a:pt x="108" y="736"/>
                  <a:pt x="160" y="656"/>
                  <a:pt x="152" y="576"/>
                </a:cubicBezTo>
                <a:cubicBezTo>
                  <a:pt x="144" y="496"/>
                  <a:pt x="16" y="408"/>
                  <a:pt x="8" y="336"/>
                </a:cubicBezTo>
                <a:cubicBezTo>
                  <a:pt x="0" y="264"/>
                  <a:pt x="88" y="200"/>
                  <a:pt x="104" y="144"/>
                </a:cubicBezTo>
                <a:cubicBezTo>
                  <a:pt x="120" y="88"/>
                  <a:pt x="112" y="44"/>
                  <a:pt x="104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45791" dir="2021404" algn="ctr" rotWithShape="0">
              <a:schemeClr val="bg1"/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1518" name="Group 45"/>
          <p:cNvGrpSpPr>
            <a:grpSpLocks/>
          </p:cNvGrpSpPr>
          <p:nvPr/>
        </p:nvGrpSpPr>
        <p:grpSpPr bwMode="auto">
          <a:xfrm>
            <a:off x="1524000" y="6057900"/>
            <a:ext cx="3327400" cy="800100"/>
            <a:chOff x="648" y="3816"/>
            <a:chExt cx="2096" cy="504"/>
          </a:xfrm>
        </p:grpSpPr>
        <p:sp>
          <p:nvSpPr>
            <p:cNvPr id="21526" name="Rectangle 30"/>
            <p:cNvSpPr>
              <a:spLocks noChangeArrowheads="1"/>
            </p:cNvSpPr>
            <p:nvPr/>
          </p:nvSpPr>
          <p:spPr bwMode="auto">
            <a:xfrm>
              <a:off x="648" y="3821"/>
              <a:ext cx="2096" cy="499"/>
            </a:xfrm>
            <a:prstGeom prst="rect">
              <a:avLst/>
            </a:prstGeom>
            <a:solidFill>
              <a:srgbClr val="E5F5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1600">
                <a:solidFill>
                  <a:srgbClr val="000000"/>
                </a:solidFill>
              </a:endParaRPr>
            </a:p>
          </p:txBody>
        </p:sp>
        <p:pic>
          <p:nvPicPr>
            <p:cNvPr id="21527" name="Picture 3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8000"/>
            </a:blip>
            <a:srcRect r="54716" b="-18681"/>
            <a:stretch>
              <a:fillRect/>
            </a:stretch>
          </p:blipFill>
          <p:spPr bwMode="auto">
            <a:xfrm>
              <a:off x="857" y="3816"/>
              <a:ext cx="1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8" name="Text Box 33"/>
            <p:cNvSpPr txBox="1">
              <a:spLocks noChangeArrowheads="1"/>
            </p:cNvSpPr>
            <p:nvPr/>
          </p:nvSpPr>
          <p:spPr bwMode="auto">
            <a:xfrm>
              <a:off x="1169" y="3826"/>
              <a:ext cx="13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1400" b="1">
                  <a:solidFill>
                    <a:srgbClr val="000000"/>
                  </a:solidFill>
                </a:rPr>
                <a:t>Nơi quân Pháp nhảy dù</a:t>
              </a:r>
            </a:p>
          </p:txBody>
        </p:sp>
        <p:grpSp>
          <p:nvGrpSpPr>
            <p:cNvPr id="21529" name="Group 34"/>
            <p:cNvGrpSpPr>
              <a:grpSpLocks/>
            </p:cNvGrpSpPr>
            <p:nvPr/>
          </p:nvGrpSpPr>
          <p:grpSpPr bwMode="auto">
            <a:xfrm>
              <a:off x="680" y="4128"/>
              <a:ext cx="2024" cy="192"/>
              <a:chOff x="680" y="4128"/>
              <a:chExt cx="2024" cy="192"/>
            </a:xfrm>
          </p:grpSpPr>
          <p:sp>
            <p:nvSpPr>
              <p:cNvPr id="21530" name="Line 35"/>
              <p:cNvSpPr>
                <a:spLocks noChangeShapeType="1"/>
              </p:cNvSpPr>
              <p:nvPr/>
            </p:nvSpPr>
            <p:spPr bwMode="auto">
              <a:xfrm>
                <a:off x="680" y="4224"/>
                <a:ext cx="3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1" name="Text Box 36"/>
              <p:cNvSpPr txBox="1">
                <a:spLocks noChangeArrowheads="1"/>
              </p:cNvSpPr>
              <p:nvPr/>
            </p:nvSpPr>
            <p:spPr bwMode="auto">
              <a:xfrm>
                <a:off x="1060" y="4128"/>
                <a:ext cx="164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1400" b="1">
                    <a:solidFill>
                      <a:srgbClr val="000000"/>
                    </a:solidFill>
                  </a:rPr>
                  <a:t>Mũi tấn công của quân Pháp</a:t>
                </a:r>
              </a:p>
            </p:txBody>
          </p:sp>
        </p:grpSp>
      </p:grpSp>
      <p:sp>
        <p:nvSpPr>
          <p:cNvPr id="89125" name="Text Box 37"/>
          <p:cNvSpPr txBox="1">
            <a:spLocks noChangeArrowheads="1"/>
          </p:cNvSpPr>
          <p:nvPr/>
        </p:nvSpPr>
        <p:spPr bwMode="auto">
          <a:xfrm>
            <a:off x="6132513" y="4652963"/>
            <a:ext cx="1143000" cy="3048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1400" b="1" dirty="0">
                <a:solidFill>
                  <a:srgbClr val="FF0000"/>
                </a:solidFill>
                <a:latin typeface="Arial" charset="0"/>
              </a:rPr>
              <a:t>09-10-1947</a:t>
            </a:r>
          </a:p>
        </p:txBody>
      </p:sp>
      <p:sp>
        <p:nvSpPr>
          <p:cNvPr id="89126" name="Text Box 38"/>
          <p:cNvSpPr txBox="1">
            <a:spLocks noChangeArrowheads="1"/>
          </p:cNvSpPr>
          <p:nvPr/>
        </p:nvSpPr>
        <p:spPr bwMode="auto">
          <a:xfrm>
            <a:off x="8543925" y="2852738"/>
            <a:ext cx="1143000" cy="3048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1400" b="1" dirty="0">
                <a:solidFill>
                  <a:srgbClr val="FF0000"/>
                </a:solidFill>
                <a:latin typeface="Arial" charset="0"/>
              </a:rPr>
              <a:t>07-10-1947</a:t>
            </a:r>
          </a:p>
        </p:txBody>
      </p:sp>
      <p:sp>
        <p:nvSpPr>
          <p:cNvPr id="21521" name="Rectangle 39"/>
          <p:cNvSpPr>
            <a:spLocks noChangeArrowheads="1"/>
          </p:cNvSpPr>
          <p:nvPr/>
        </p:nvSpPr>
        <p:spPr bwMode="auto">
          <a:xfrm>
            <a:off x="6934200" y="6172200"/>
            <a:ext cx="3733800" cy="685800"/>
          </a:xfrm>
          <a:prstGeom prst="rect">
            <a:avLst/>
          </a:prstGeom>
          <a:solidFill>
            <a:srgbClr val="E5F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000066"/>
                </a:solidFill>
                <a:hlinkClick r:id="rId6" action="ppaction://hlinksldjump"/>
              </a:rPr>
              <a:t>VIỆT BẮC THU ĐÔNG </a:t>
            </a:r>
            <a:r>
              <a:rPr lang="en-US" altLang="vi-VN" sz="2200" b="1">
                <a:solidFill>
                  <a:srgbClr val="000066"/>
                </a:solidFill>
                <a:hlinkClick r:id="rId6" action="ppaction://hlinksldjump"/>
              </a:rPr>
              <a:t>1947</a:t>
            </a:r>
            <a:endParaRPr lang="en-US" altLang="vi-VN" sz="2200" b="1">
              <a:solidFill>
                <a:srgbClr val="000066"/>
              </a:solidFill>
            </a:endParaRPr>
          </a:p>
        </p:txBody>
      </p:sp>
      <p:pic>
        <p:nvPicPr>
          <p:cNvPr id="14359" name="Picture 23" descr="j023307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52475" y="19050"/>
            <a:ext cx="227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3" descr="j023307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384550" y="114300"/>
            <a:ext cx="227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3" descr="j023307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773363" y="190500"/>
            <a:ext cx="227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34" name="AutoShape 46"/>
          <p:cNvSpPr>
            <a:spLocks noChangeArrowheads="1"/>
          </p:cNvSpPr>
          <p:nvPr/>
        </p:nvSpPr>
        <p:spPr bwMode="auto">
          <a:xfrm>
            <a:off x="5051425" y="2528889"/>
            <a:ext cx="2952750" cy="1368425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6600FF"/>
                </a:solidFill>
                <a:latin typeface="Times New Roman" pitchFamily="18" charset="0"/>
              </a:rPr>
              <a:t>Chiến thuật gọng kìm,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6600FF"/>
                </a:solidFill>
                <a:latin typeface="Times New Roman" pitchFamily="18" charset="0"/>
              </a:rPr>
              <a:t>kẹp chặt Việt Bắc</a:t>
            </a:r>
            <a:endParaRPr lang="en-US" altLang="vi-VN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40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32948E-6 L 1.29948 -1.329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9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18 -0.00024 L 0.10364 0.25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9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126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56 -0.0257 L 1.37326 -0.0277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76" y="-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9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16667E-6 -8.97317E-7 L -0.04843 0.326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9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163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9601 -0.01851 L 1.43872 -0.0185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3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77778E-6 -3.60777E-7 L 0.00261 0.256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28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9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9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89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0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9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9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8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89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8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25" grpId="0" animBg="1"/>
      <p:bldP spid="89126" grpId="0" animBg="1"/>
      <p:bldP spid="891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30928" y="2116448"/>
            <a:ext cx="755495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IV. CHIẾN DỊCH VIỆT BẮC – THU ĐÔNG NĂM 1947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6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33. </a:t>
            </a:r>
            <a:r>
              <a:rPr lang="en-US" sz="2800" b="1" dirty="0">
                <a:latin typeface="Times New Roman" pitchFamily="18" charset="0"/>
              </a:rPr>
              <a:t>BÀI 25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 NHỮNG NĂM ĐẦU CỦA CUỘC KHÁNG CHIẾN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TOÀN QUỐC CHỐNG THỰC DÂN PHÁP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(1946- 1950</a:t>
            </a:r>
            <a:r>
              <a:rPr lang="en-US" sz="2800" b="1" dirty="0">
                <a:latin typeface="Times New Roman" pitchFamily="18" charset="0"/>
              </a:rPr>
              <a:t>) (</a:t>
            </a:r>
            <a:r>
              <a:rPr lang="en-US" sz="2800" b="1" dirty="0" err="1">
                <a:latin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30928" y="1714228"/>
            <a:ext cx="8984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III. TÍCH CỰC CHO CUỘC CHIẾN ĐẤU LÂU DÀI (GIẢM TẢI).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3540" y="252154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2903995"/>
            <a:ext cx="876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1947,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 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9-10-1947,một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603487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30928" y="2116448"/>
            <a:ext cx="755495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IV. CHIẾN DỊCH VIỆT BẮC – THU ĐÔNG NĂM 1947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6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33. </a:t>
            </a:r>
            <a:r>
              <a:rPr lang="en-US" sz="2800" b="1" dirty="0">
                <a:latin typeface="Times New Roman" pitchFamily="18" charset="0"/>
              </a:rPr>
              <a:t>BÀI 25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 NHỮNG NĂM ĐẦU CỦA CUỘC KHÁNG CHIẾN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TOÀN QUỐC CHỐNG THỰC DÂN PHÁP </a:t>
            </a:r>
            <a:br>
              <a:rPr lang="en-US" sz="2800" b="1" dirty="0">
                <a:latin typeface="Times New Roman" pitchFamily="18" charset="0"/>
              </a:rPr>
            </a:br>
            <a:r>
              <a:rPr lang="en-US" sz="2800" b="1" dirty="0">
                <a:latin typeface="Times New Roman" pitchFamily="18" charset="0"/>
              </a:rPr>
              <a:t>(1946- 1950</a:t>
            </a:r>
            <a:r>
              <a:rPr lang="en-US" sz="2800" b="1" dirty="0">
                <a:latin typeface="Times New Roman" pitchFamily="18" charset="0"/>
              </a:rPr>
              <a:t>) (</a:t>
            </a:r>
            <a:r>
              <a:rPr lang="en-US" sz="2800" b="1" dirty="0" err="1">
                <a:latin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30928" y="1714228"/>
            <a:ext cx="8984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III. TÍCH CỰC CHO CUỘC CHIẾN ĐẤU LÂU DÀI (GIẢM TẢI).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3540" y="252154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3540" y="3005696"/>
            <a:ext cx="696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768412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Đại tương Võ Nguyên Giáp trong VBTĐ 19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06" y="0"/>
            <a:ext cx="4632325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0" y="5157788"/>
            <a:ext cx="4319588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</a:rPr>
              <a:t>Tổng chỉ huy Võ Nguyên Giáp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</a:rPr>
              <a:t>trong chiến dịch</a:t>
            </a:r>
          </a:p>
        </p:txBody>
      </p:sp>
      <p:pic>
        <p:nvPicPr>
          <p:cNvPr id="182276" name="Picture 4" descr="VNG báo cáo tình hình CDVBTD194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3588" y="0"/>
            <a:ext cx="4787900" cy="5040313"/>
          </a:xfrm>
          <a:noFill/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5772151" y="5157788"/>
            <a:ext cx="45005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</a:rPr>
              <a:t>Chủ tịch Hồ Chí Minh và Hội đồng Chính phủ nghe đồng chi  Võ Nguyên Giáp báo cáo tình hình Chiến dịch Việt Bắc Thu - Đông 1947</a:t>
            </a:r>
          </a:p>
          <a:p>
            <a:pPr algn="ctr" eaLnBrk="1" hangingPunct="1">
              <a:spcBef>
                <a:spcPct val="50000"/>
              </a:spcBef>
            </a:pPr>
            <a:endParaRPr lang="en-US" altLang="vi-VN" b="1"/>
          </a:p>
        </p:txBody>
      </p:sp>
    </p:spTree>
    <p:extLst>
      <p:ext uri="{BB962C8B-B14F-4D97-AF65-F5344CB8AC3E}">
        <p14:creationId xmlns:p14="http://schemas.microsoft.com/office/powerpoint/2010/main" val="6111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672" y="0"/>
            <a:chExt cx="4464" cy="4320"/>
          </a:xfrm>
        </p:grpSpPr>
        <p:grpSp>
          <p:nvGrpSpPr>
            <p:cNvPr id="13373" name="Group 3"/>
            <p:cNvGrpSpPr>
              <a:grpSpLocks/>
            </p:cNvGrpSpPr>
            <p:nvPr/>
          </p:nvGrpSpPr>
          <p:grpSpPr bwMode="auto">
            <a:xfrm>
              <a:off x="672" y="0"/>
              <a:ext cx="4464" cy="4320"/>
              <a:chOff x="672" y="0"/>
              <a:chExt cx="4464" cy="4320"/>
            </a:xfrm>
          </p:grpSpPr>
          <p:grpSp>
            <p:nvGrpSpPr>
              <p:cNvPr id="13375" name="Group 4"/>
              <p:cNvGrpSpPr>
                <a:grpSpLocks/>
              </p:cNvGrpSpPr>
              <p:nvPr/>
            </p:nvGrpSpPr>
            <p:grpSpPr bwMode="auto">
              <a:xfrm>
                <a:off x="672" y="0"/>
                <a:ext cx="4464" cy="4320"/>
                <a:chOff x="672" y="0"/>
                <a:chExt cx="4464" cy="4320"/>
              </a:xfrm>
            </p:grpSpPr>
            <p:grpSp>
              <p:nvGrpSpPr>
                <p:cNvPr id="13378" name="Group 5"/>
                <p:cNvGrpSpPr>
                  <a:grpSpLocks/>
                </p:cNvGrpSpPr>
                <p:nvPr/>
              </p:nvGrpSpPr>
              <p:grpSpPr bwMode="auto">
                <a:xfrm>
                  <a:off x="672" y="0"/>
                  <a:ext cx="4464" cy="4320"/>
                  <a:chOff x="768" y="0"/>
                  <a:chExt cx="4274" cy="4320"/>
                </a:xfrm>
              </p:grpSpPr>
              <p:pic>
                <p:nvPicPr>
                  <p:cNvPr id="13380" name="Picture 6" descr="Picture1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lum bright="-6000" contrast="2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0"/>
                    <a:ext cx="4274" cy="4320"/>
                  </a:xfrm>
                  <a:prstGeom prst="rect">
                    <a:avLst/>
                  </a:prstGeom>
                  <a:noFill/>
                  <a:ln w="57150">
                    <a:solidFill>
                      <a:schemeClr val="bg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381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8" y="1824"/>
                    <a:ext cx="480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571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vi-VN" sz="1000" b="1">
                        <a:latin typeface="Arial" charset="0"/>
                      </a:rPr>
                      <a:t>Chợ Mới</a:t>
                    </a:r>
                  </a:p>
                </p:txBody>
              </p:sp>
            </p:grpSp>
            <p:sp>
              <p:nvSpPr>
                <p:cNvPr id="79880" name="AutoShape 8"/>
                <p:cNvSpPr>
                  <a:spLocks noChangeArrowheads="1"/>
                </p:cNvSpPr>
                <p:nvPr/>
              </p:nvSpPr>
              <p:spPr bwMode="auto">
                <a:xfrm>
                  <a:off x="2910" y="3159"/>
                  <a:ext cx="191" cy="1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vi-VN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376" name="Text Box 9"/>
              <p:cNvSpPr txBox="1">
                <a:spLocks noChangeArrowheads="1"/>
              </p:cNvSpPr>
              <p:nvPr/>
            </p:nvSpPr>
            <p:spPr bwMode="auto">
              <a:xfrm>
                <a:off x="1767" y="1574"/>
                <a:ext cx="48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1000" b="1">
                    <a:latin typeface="Arial" charset="0"/>
                  </a:rPr>
                  <a:t>Khe lau</a:t>
                </a:r>
              </a:p>
            </p:txBody>
          </p:sp>
          <p:sp>
            <p:nvSpPr>
              <p:cNvPr id="13377" name="Text Box 10"/>
              <p:cNvSpPr txBox="1">
                <a:spLocks noChangeArrowheads="1"/>
              </p:cNvSpPr>
              <p:nvPr/>
            </p:nvSpPr>
            <p:spPr bwMode="auto">
              <a:xfrm>
                <a:off x="3447" y="909"/>
                <a:ext cx="57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vi-VN" sz="1000" b="1">
                    <a:latin typeface="Arial" charset="0"/>
                  </a:rPr>
                  <a:t>Đèo                  Bông Lau</a:t>
                </a:r>
              </a:p>
            </p:txBody>
          </p:sp>
        </p:grpSp>
        <p:sp>
          <p:nvSpPr>
            <p:cNvPr id="13374" name="Text Box 11"/>
            <p:cNvSpPr txBox="1">
              <a:spLocks noChangeArrowheads="1"/>
            </p:cNvSpPr>
            <p:nvPr/>
          </p:nvSpPr>
          <p:spPr bwMode="auto">
            <a:xfrm>
              <a:off x="2032" y="1056"/>
              <a:ext cx="28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1000" b="1">
                  <a:solidFill>
                    <a:srgbClr val="333333"/>
                  </a:solidFill>
                  <a:latin typeface="Arial" charset="0"/>
                </a:rPr>
                <a:t>Đài Thị</a:t>
              </a: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6816725" y="1004888"/>
            <a:ext cx="1430338" cy="984250"/>
            <a:chOff x="2976" y="656"/>
            <a:chExt cx="672" cy="400"/>
          </a:xfrm>
        </p:grpSpPr>
        <p:sp>
          <p:nvSpPr>
            <p:cNvPr id="13371" name="Line 13"/>
            <p:cNvSpPr>
              <a:spLocks noChangeShapeType="1"/>
            </p:cNvSpPr>
            <p:nvPr/>
          </p:nvSpPr>
          <p:spPr bwMode="auto">
            <a:xfrm flipH="1">
              <a:off x="2976" y="720"/>
              <a:ext cx="144" cy="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3592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Freeform 14"/>
            <p:cNvSpPr>
              <a:spLocks/>
            </p:cNvSpPr>
            <p:nvPr/>
          </p:nvSpPr>
          <p:spPr bwMode="auto">
            <a:xfrm>
              <a:off x="3120" y="656"/>
              <a:ext cx="528" cy="400"/>
            </a:xfrm>
            <a:custGeom>
              <a:avLst/>
              <a:gdLst>
                <a:gd name="T0" fmla="*/ 0 w 528"/>
                <a:gd name="T1" fmla="*/ 64 h 400"/>
                <a:gd name="T2" fmla="*/ 144 w 528"/>
                <a:gd name="T3" fmla="*/ 16 h 400"/>
                <a:gd name="T4" fmla="*/ 288 w 528"/>
                <a:gd name="T5" fmla="*/ 16 h 400"/>
                <a:gd name="T6" fmla="*/ 384 w 528"/>
                <a:gd name="T7" fmla="*/ 112 h 400"/>
                <a:gd name="T8" fmla="*/ 480 w 528"/>
                <a:gd name="T9" fmla="*/ 256 h 400"/>
                <a:gd name="T10" fmla="*/ 528 w 52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8" h="400">
                  <a:moveTo>
                    <a:pt x="0" y="64"/>
                  </a:moveTo>
                  <a:cubicBezTo>
                    <a:pt x="48" y="44"/>
                    <a:pt x="96" y="24"/>
                    <a:pt x="144" y="16"/>
                  </a:cubicBezTo>
                  <a:cubicBezTo>
                    <a:pt x="192" y="8"/>
                    <a:pt x="248" y="0"/>
                    <a:pt x="288" y="16"/>
                  </a:cubicBezTo>
                  <a:cubicBezTo>
                    <a:pt x="328" y="32"/>
                    <a:pt x="352" y="72"/>
                    <a:pt x="384" y="112"/>
                  </a:cubicBezTo>
                  <a:cubicBezTo>
                    <a:pt x="416" y="152"/>
                    <a:pt x="456" y="208"/>
                    <a:pt x="480" y="256"/>
                  </a:cubicBezTo>
                  <a:cubicBezTo>
                    <a:pt x="504" y="304"/>
                    <a:pt x="504" y="384"/>
                    <a:pt x="528" y="40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 rot="-416581">
            <a:off x="8588376" y="2528888"/>
            <a:ext cx="315913" cy="627062"/>
            <a:chOff x="3744" y="1296"/>
            <a:chExt cx="240" cy="480"/>
          </a:xfrm>
        </p:grpSpPr>
        <p:sp>
          <p:nvSpPr>
            <p:cNvPr id="13369" name="Line 16"/>
            <p:cNvSpPr>
              <a:spLocks noChangeShapeType="1"/>
            </p:cNvSpPr>
            <p:nvPr/>
          </p:nvSpPr>
          <p:spPr bwMode="auto">
            <a:xfrm flipH="1" flipV="1">
              <a:off x="3744" y="1295"/>
              <a:ext cx="48" cy="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28398" dir="69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Freeform 17"/>
            <p:cNvSpPr>
              <a:spLocks/>
            </p:cNvSpPr>
            <p:nvPr/>
          </p:nvSpPr>
          <p:spPr bwMode="auto">
            <a:xfrm>
              <a:off x="3792" y="1392"/>
              <a:ext cx="192" cy="384"/>
            </a:xfrm>
            <a:custGeom>
              <a:avLst/>
              <a:gdLst>
                <a:gd name="T0" fmla="*/ 0 w 192"/>
                <a:gd name="T1" fmla="*/ 0 h 384"/>
                <a:gd name="T2" fmla="*/ 96 w 192"/>
                <a:gd name="T3" fmla="*/ 192 h 384"/>
                <a:gd name="T4" fmla="*/ 192 w 192"/>
                <a:gd name="T5" fmla="*/ 384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384">
                  <a:moveTo>
                    <a:pt x="0" y="0"/>
                  </a:moveTo>
                  <a:cubicBezTo>
                    <a:pt x="32" y="64"/>
                    <a:pt x="64" y="128"/>
                    <a:pt x="96" y="192"/>
                  </a:cubicBezTo>
                  <a:cubicBezTo>
                    <a:pt x="128" y="256"/>
                    <a:pt x="176" y="360"/>
                    <a:pt x="192" y="384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69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6708776" y="1292225"/>
            <a:ext cx="100013" cy="623888"/>
            <a:chOff x="2872" y="816"/>
            <a:chExt cx="56" cy="336"/>
          </a:xfrm>
        </p:grpSpPr>
        <p:sp>
          <p:nvSpPr>
            <p:cNvPr id="13367" name="Line 19"/>
            <p:cNvSpPr>
              <a:spLocks noChangeShapeType="1"/>
            </p:cNvSpPr>
            <p:nvPr/>
          </p:nvSpPr>
          <p:spPr bwMode="auto">
            <a:xfrm>
              <a:off x="2880" y="1008"/>
              <a:ext cx="0" cy="14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28398" dir="3806097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Freeform 20"/>
            <p:cNvSpPr>
              <a:spLocks/>
            </p:cNvSpPr>
            <p:nvPr/>
          </p:nvSpPr>
          <p:spPr bwMode="auto">
            <a:xfrm>
              <a:off x="2872" y="816"/>
              <a:ext cx="56" cy="240"/>
            </a:xfrm>
            <a:custGeom>
              <a:avLst/>
              <a:gdLst>
                <a:gd name="T0" fmla="*/ 56 w 56"/>
                <a:gd name="T1" fmla="*/ 0 h 240"/>
                <a:gd name="T2" fmla="*/ 8 w 56"/>
                <a:gd name="T3" fmla="*/ 48 h 240"/>
                <a:gd name="T4" fmla="*/ 8 w 56"/>
                <a:gd name="T5" fmla="*/ 144 h 240"/>
                <a:gd name="T6" fmla="*/ 8 w 56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240">
                  <a:moveTo>
                    <a:pt x="56" y="0"/>
                  </a:moveTo>
                  <a:cubicBezTo>
                    <a:pt x="36" y="12"/>
                    <a:pt x="16" y="24"/>
                    <a:pt x="8" y="48"/>
                  </a:cubicBezTo>
                  <a:cubicBezTo>
                    <a:pt x="0" y="72"/>
                    <a:pt x="8" y="112"/>
                    <a:pt x="8" y="144"/>
                  </a:cubicBezTo>
                  <a:cubicBezTo>
                    <a:pt x="8" y="176"/>
                    <a:pt x="8" y="208"/>
                    <a:pt x="8" y="24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3806097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9893" name="Picture 2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6" b="-18681"/>
          <a:stretch>
            <a:fillRect/>
          </a:stretch>
        </p:blipFill>
        <p:spPr bwMode="auto">
          <a:xfrm>
            <a:off x="5334001" y="1752601"/>
            <a:ext cx="3349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4" name="Freeform 22"/>
          <p:cNvSpPr>
            <a:spLocks/>
          </p:cNvSpPr>
          <p:nvPr/>
        </p:nvSpPr>
        <p:spPr bwMode="auto">
          <a:xfrm>
            <a:off x="8262939" y="2133600"/>
            <a:ext cx="173037" cy="357188"/>
          </a:xfrm>
          <a:custGeom>
            <a:avLst/>
            <a:gdLst>
              <a:gd name="T0" fmla="*/ 2147483647 w 96"/>
              <a:gd name="T1" fmla="*/ 2147483647 h 192"/>
              <a:gd name="T2" fmla="*/ 0 w 96"/>
              <a:gd name="T3" fmla="*/ 0 h 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6" h="192">
                <a:moveTo>
                  <a:pt x="96" y="192"/>
                </a:moveTo>
                <a:cubicBezTo>
                  <a:pt x="56" y="112"/>
                  <a:pt x="16" y="32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35921" dir="81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5" name="Freeform 23"/>
          <p:cNvSpPr>
            <a:spLocks/>
          </p:cNvSpPr>
          <p:nvPr/>
        </p:nvSpPr>
        <p:spPr bwMode="auto">
          <a:xfrm>
            <a:off x="6356350" y="871539"/>
            <a:ext cx="1144588" cy="217487"/>
          </a:xfrm>
          <a:custGeom>
            <a:avLst/>
            <a:gdLst>
              <a:gd name="T0" fmla="*/ 2147483647 w 768"/>
              <a:gd name="T1" fmla="*/ 2147483647 h 104"/>
              <a:gd name="T2" fmla="*/ 2147483647 w 768"/>
              <a:gd name="T3" fmla="*/ 2147483647 h 104"/>
              <a:gd name="T4" fmla="*/ 0 w 768"/>
              <a:gd name="T5" fmla="*/ 2147483647 h 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104">
                <a:moveTo>
                  <a:pt x="768" y="56"/>
                </a:moveTo>
                <a:cubicBezTo>
                  <a:pt x="664" y="28"/>
                  <a:pt x="560" y="0"/>
                  <a:pt x="432" y="8"/>
                </a:cubicBezTo>
                <a:cubicBezTo>
                  <a:pt x="304" y="16"/>
                  <a:pt x="152" y="60"/>
                  <a:pt x="0" y="10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1593903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6" name="Freeform 24"/>
          <p:cNvSpPr>
            <a:spLocks/>
          </p:cNvSpPr>
          <p:nvPr/>
        </p:nvSpPr>
        <p:spPr bwMode="auto">
          <a:xfrm>
            <a:off x="5626100" y="1109663"/>
            <a:ext cx="685800" cy="482600"/>
          </a:xfrm>
          <a:custGeom>
            <a:avLst/>
            <a:gdLst>
              <a:gd name="T0" fmla="*/ 2147483647 w 384"/>
              <a:gd name="T1" fmla="*/ 0 h 384"/>
              <a:gd name="T2" fmla="*/ 2147483647 w 384"/>
              <a:gd name="T3" fmla="*/ 2147483647 h 384"/>
              <a:gd name="T4" fmla="*/ 0 w 384"/>
              <a:gd name="T5" fmla="*/ 2147483647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384">
                <a:moveTo>
                  <a:pt x="384" y="0"/>
                </a:moveTo>
                <a:cubicBezTo>
                  <a:pt x="320" y="16"/>
                  <a:pt x="256" y="32"/>
                  <a:pt x="192" y="96"/>
                </a:cubicBezTo>
                <a:cubicBezTo>
                  <a:pt x="128" y="160"/>
                  <a:pt x="32" y="336"/>
                  <a:pt x="0" y="38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1593903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9897" name="Picture 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6" b="-18681"/>
          <a:stretch>
            <a:fillRect/>
          </a:stretch>
        </p:blipFill>
        <p:spPr bwMode="auto">
          <a:xfrm>
            <a:off x="6172200" y="1676401"/>
            <a:ext cx="3365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2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6" b="-18681"/>
          <a:stretch>
            <a:fillRect/>
          </a:stretch>
        </p:blipFill>
        <p:spPr bwMode="auto">
          <a:xfrm>
            <a:off x="6400801" y="2514600"/>
            <a:ext cx="3079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9" name="Freeform 27"/>
          <p:cNvSpPr>
            <a:spLocks/>
          </p:cNvSpPr>
          <p:nvPr/>
        </p:nvSpPr>
        <p:spPr bwMode="auto">
          <a:xfrm rot="262096">
            <a:off x="5110163" y="4365625"/>
            <a:ext cx="914400" cy="457200"/>
          </a:xfrm>
          <a:custGeom>
            <a:avLst/>
            <a:gdLst>
              <a:gd name="T0" fmla="*/ 2147483647 w 576"/>
              <a:gd name="T1" fmla="*/ 2147483647 h 288"/>
              <a:gd name="T2" fmla="*/ 2147483647 w 576"/>
              <a:gd name="T3" fmla="*/ 2147483647 h 288"/>
              <a:gd name="T4" fmla="*/ 2147483647 w 576"/>
              <a:gd name="T5" fmla="*/ 2147483647 h 288"/>
              <a:gd name="T6" fmla="*/ 0 w 576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6" h="288">
                <a:moveTo>
                  <a:pt x="576" y="288"/>
                </a:moveTo>
                <a:cubicBezTo>
                  <a:pt x="516" y="252"/>
                  <a:pt x="456" y="216"/>
                  <a:pt x="384" y="192"/>
                </a:cubicBezTo>
                <a:cubicBezTo>
                  <a:pt x="312" y="168"/>
                  <a:pt x="208" y="176"/>
                  <a:pt x="144" y="144"/>
                </a:cubicBezTo>
                <a:cubicBezTo>
                  <a:pt x="80" y="112"/>
                  <a:pt x="40" y="56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45791" dir="3378596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0" name="Freeform 28"/>
          <p:cNvSpPr>
            <a:spLocks/>
          </p:cNvSpPr>
          <p:nvPr/>
        </p:nvSpPr>
        <p:spPr bwMode="auto">
          <a:xfrm>
            <a:off x="4554538" y="3681413"/>
            <a:ext cx="533400" cy="762000"/>
          </a:xfrm>
          <a:custGeom>
            <a:avLst/>
            <a:gdLst>
              <a:gd name="T0" fmla="*/ 2147483647 w 336"/>
              <a:gd name="T1" fmla="*/ 2147483647 h 480"/>
              <a:gd name="T2" fmla="*/ 2147483647 w 336"/>
              <a:gd name="T3" fmla="*/ 2147483647 h 480"/>
              <a:gd name="T4" fmla="*/ 2147483647 w 336"/>
              <a:gd name="T5" fmla="*/ 2147483647 h 480"/>
              <a:gd name="T6" fmla="*/ 2147483647 w 336"/>
              <a:gd name="T7" fmla="*/ 2147483647 h 480"/>
              <a:gd name="T8" fmla="*/ 0 w 336"/>
              <a:gd name="T9" fmla="*/ 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6" h="480">
                <a:moveTo>
                  <a:pt x="336" y="480"/>
                </a:moveTo>
                <a:cubicBezTo>
                  <a:pt x="320" y="408"/>
                  <a:pt x="304" y="336"/>
                  <a:pt x="288" y="288"/>
                </a:cubicBezTo>
                <a:cubicBezTo>
                  <a:pt x="272" y="240"/>
                  <a:pt x="264" y="232"/>
                  <a:pt x="240" y="192"/>
                </a:cubicBezTo>
                <a:cubicBezTo>
                  <a:pt x="216" y="152"/>
                  <a:pt x="184" y="80"/>
                  <a:pt x="144" y="48"/>
                </a:cubicBezTo>
                <a:cubicBezTo>
                  <a:pt x="104" y="16"/>
                  <a:pt x="52" y="8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3806097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1" name="Freeform 29"/>
          <p:cNvSpPr>
            <a:spLocks/>
          </p:cNvSpPr>
          <p:nvPr/>
        </p:nvSpPr>
        <p:spPr bwMode="auto">
          <a:xfrm>
            <a:off x="4294189" y="2312988"/>
            <a:ext cx="288925" cy="1439862"/>
          </a:xfrm>
          <a:custGeom>
            <a:avLst/>
            <a:gdLst>
              <a:gd name="T0" fmla="*/ 2147483647 w 160"/>
              <a:gd name="T1" fmla="*/ 2147483647 h 816"/>
              <a:gd name="T2" fmla="*/ 2147483647 w 160"/>
              <a:gd name="T3" fmla="*/ 2147483647 h 816"/>
              <a:gd name="T4" fmla="*/ 2147483647 w 160"/>
              <a:gd name="T5" fmla="*/ 2147483647 h 816"/>
              <a:gd name="T6" fmla="*/ 2147483647 w 160"/>
              <a:gd name="T7" fmla="*/ 2147483647 h 816"/>
              <a:gd name="T8" fmla="*/ 2147483647 w 160"/>
              <a:gd name="T9" fmla="*/ 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" h="816">
                <a:moveTo>
                  <a:pt x="56" y="816"/>
                </a:moveTo>
                <a:cubicBezTo>
                  <a:pt x="108" y="736"/>
                  <a:pt x="160" y="656"/>
                  <a:pt x="152" y="576"/>
                </a:cubicBezTo>
                <a:cubicBezTo>
                  <a:pt x="144" y="496"/>
                  <a:pt x="16" y="408"/>
                  <a:pt x="8" y="336"/>
                </a:cubicBezTo>
                <a:cubicBezTo>
                  <a:pt x="0" y="264"/>
                  <a:pt x="88" y="200"/>
                  <a:pt x="104" y="144"/>
                </a:cubicBezTo>
                <a:cubicBezTo>
                  <a:pt x="120" y="88"/>
                  <a:pt x="112" y="44"/>
                  <a:pt x="104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45791" dir="2021404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2" name="Oval 30"/>
          <p:cNvSpPr>
            <a:spLocks noChangeArrowheads="1"/>
          </p:cNvSpPr>
          <p:nvPr/>
        </p:nvSpPr>
        <p:spPr bwMode="auto">
          <a:xfrm>
            <a:off x="5283200" y="1676400"/>
            <a:ext cx="457200" cy="68580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03" name="Oval 31"/>
          <p:cNvSpPr>
            <a:spLocks noChangeArrowheads="1"/>
          </p:cNvSpPr>
          <p:nvPr/>
        </p:nvSpPr>
        <p:spPr bwMode="auto">
          <a:xfrm>
            <a:off x="6132513" y="1592263"/>
            <a:ext cx="457200" cy="68580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04" name="Oval 32"/>
          <p:cNvSpPr>
            <a:spLocks noChangeArrowheads="1"/>
          </p:cNvSpPr>
          <p:nvPr/>
        </p:nvSpPr>
        <p:spPr bwMode="auto">
          <a:xfrm>
            <a:off x="6350000" y="2425700"/>
            <a:ext cx="457200" cy="68580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13330" name="Line 35"/>
          <p:cNvSpPr>
            <a:spLocks noChangeShapeType="1"/>
          </p:cNvSpPr>
          <p:nvPr/>
        </p:nvSpPr>
        <p:spPr bwMode="auto">
          <a:xfrm>
            <a:off x="2444750" y="60579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31" name="Group 69"/>
          <p:cNvGrpSpPr>
            <a:grpSpLocks/>
          </p:cNvGrpSpPr>
          <p:nvPr/>
        </p:nvGrpSpPr>
        <p:grpSpPr bwMode="auto">
          <a:xfrm>
            <a:off x="1524001" y="5486400"/>
            <a:ext cx="3529013" cy="1371600"/>
            <a:chOff x="544" y="3456"/>
            <a:chExt cx="2223" cy="864"/>
          </a:xfrm>
        </p:grpSpPr>
        <p:sp>
          <p:nvSpPr>
            <p:cNvPr id="13354" name="Rectangle 33"/>
            <p:cNvSpPr>
              <a:spLocks noChangeArrowheads="1"/>
            </p:cNvSpPr>
            <p:nvPr/>
          </p:nvSpPr>
          <p:spPr bwMode="auto">
            <a:xfrm>
              <a:off x="544" y="3456"/>
              <a:ext cx="2096" cy="864"/>
            </a:xfrm>
            <a:prstGeom prst="rect">
              <a:avLst/>
            </a:prstGeom>
            <a:solidFill>
              <a:srgbClr val="E5F5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vi-VN">
                <a:latin typeface="Arial" charset="0"/>
              </a:endParaRPr>
            </a:p>
          </p:txBody>
        </p:sp>
        <p:pic>
          <p:nvPicPr>
            <p:cNvPr id="13355" name="Picture 3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16" b="-18681"/>
            <a:stretch>
              <a:fillRect/>
            </a:stretch>
          </p:blipFill>
          <p:spPr bwMode="auto">
            <a:xfrm>
              <a:off x="631" y="3470"/>
              <a:ext cx="1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56" name="Group 36"/>
            <p:cNvGrpSpPr>
              <a:grpSpLocks/>
            </p:cNvGrpSpPr>
            <p:nvPr/>
          </p:nvGrpSpPr>
          <p:grpSpPr bwMode="auto">
            <a:xfrm>
              <a:off x="580" y="4104"/>
              <a:ext cx="1248" cy="195"/>
              <a:chOff x="-1647" y="2717"/>
              <a:chExt cx="1248" cy="195"/>
            </a:xfrm>
          </p:grpSpPr>
          <p:sp>
            <p:nvSpPr>
              <p:cNvPr id="13365" name="AutoShape 37"/>
              <p:cNvSpPr>
                <a:spLocks noChangeArrowheads="1"/>
              </p:cNvSpPr>
              <p:nvPr/>
            </p:nvSpPr>
            <p:spPr bwMode="auto">
              <a:xfrm>
                <a:off x="-1647" y="2720"/>
                <a:ext cx="336" cy="192"/>
              </a:xfrm>
              <a:prstGeom prst="notchedRightArrow">
                <a:avLst>
                  <a:gd name="adj1" fmla="val 50000"/>
                  <a:gd name="adj2" fmla="val 43750"/>
                </a:avLst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13366" name="Text Box 38"/>
              <p:cNvSpPr txBox="1">
                <a:spLocks noChangeArrowheads="1"/>
              </p:cNvSpPr>
              <p:nvPr/>
            </p:nvSpPr>
            <p:spPr bwMode="auto">
              <a:xfrm>
                <a:off x="-1293" y="2717"/>
                <a:ext cx="89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1400" b="1">
                    <a:latin typeface="Arial" charset="0"/>
                  </a:rPr>
                  <a:t>Ta phản công</a:t>
                </a:r>
              </a:p>
            </p:txBody>
          </p:sp>
        </p:grpSp>
        <p:grpSp>
          <p:nvGrpSpPr>
            <p:cNvPr id="13357" name="Group 39"/>
            <p:cNvGrpSpPr>
              <a:grpSpLocks/>
            </p:cNvGrpSpPr>
            <p:nvPr/>
          </p:nvGrpSpPr>
          <p:grpSpPr bwMode="auto">
            <a:xfrm>
              <a:off x="1732" y="4104"/>
              <a:ext cx="1035" cy="192"/>
              <a:chOff x="-495" y="2717"/>
              <a:chExt cx="1035" cy="192"/>
            </a:xfrm>
          </p:grpSpPr>
          <p:sp>
            <p:nvSpPr>
              <p:cNvPr id="13363" name="Oval 40"/>
              <p:cNvSpPr>
                <a:spLocks noChangeArrowheads="1"/>
              </p:cNvSpPr>
              <p:nvPr/>
            </p:nvSpPr>
            <p:spPr bwMode="auto">
              <a:xfrm>
                <a:off x="-495" y="2735"/>
                <a:ext cx="240" cy="14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13364" name="Text Box 41"/>
              <p:cNvSpPr txBox="1">
                <a:spLocks noChangeArrowheads="1"/>
              </p:cNvSpPr>
              <p:nvPr/>
            </p:nvSpPr>
            <p:spPr bwMode="auto">
              <a:xfrm>
                <a:off x="-255" y="2717"/>
                <a:ext cx="79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1400" b="1">
                    <a:latin typeface="Arial" charset="0"/>
                  </a:rPr>
                  <a:t>Ta bao vây</a:t>
                </a:r>
              </a:p>
            </p:txBody>
          </p:sp>
        </p:grpSp>
        <p:sp>
          <p:nvSpPr>
            <p:cNvPr id="13358" name="Text Box 42"/>
            <p:cNvSpPr txBox="1">
              <a:spLocks noChangeArrowheads="1"/>
            </p:cNvSpPr>
            <p:nvPr/>
          </p:nvSpPr>
          <p:spPr bwMode="auto">
            <a:xfrm>
              <a:off x="943" y="3480"/>
              <a:ext cx="13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1400" b="1">
                  <a:latin typeface="Arial" charset="0"/>
                </a:rPr>
                <a:t>Nơi quân Pháp nhảy dù</a:t>
              </a:r>
            </a:p>
          </p:txBody>
        </p:sp>
        <p:sp>
          <p:nvSpPr>
            <p:cNvPr id="13359" name="Text Box 43"/>
            <p:cNvSpPr txBox="1">
              <a:spLocks noChangeArrowheads="1"/>
            </p:cNvSpPr>
            <p:nvPr/>
          </p:nvSpPr>
          <p:spPr bwMode="auto">
            <a:xfrm>
              <a:off x="952" y="3720"/>
              <a:ext cx="16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1400" b="1">
                  <a:latin typeface="Arial" charset="0"/>
                </a:rPr>
                <a:t>Mũi tấn công của quân Pháp</a:t>
              </a:r>
            </a:p>
          </p:txBody>
        </p:sp>
        <p:grpSp>
          <p:nvGrpSpPr>
            <p:cNvPr id="13360" name="Group 44"/>
            <p:cNvGrpSpPr>
              <a:grpSpLocks/>
            </p:cNvGrpSpPr>
            <p:nvPr/>
          </p:nvGrpSpPr>
          <p:grpSpPr bwMode="auto">
            <a:xfrm>
              <a:off x="571" y="3910"/>
              <a:ext cx="1833" cy="192"/>
              <a:chOff x="-1656" y="2523"/>
              <a:chExt cx="1833" cy="192"/>
            </a:xfrm>
          </p:grpSpPr>
          <p:sp>
            <p:nvSpPr>
              <p:cNvPr id="13361" name="Line 45"/>
              <p:cNvSpPr>
                <a:spLocks noChangeShapeType="1"/>
              </p:cNvSpPr>
              <p:nvPr/>
            </p:nvSpPr>
            <p:spPr bwMode="auto">
              <a:xfrm>
                <a:off x="-1656" y="2614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0000CC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2" name="Text Box 46"/>
              <p:cNvSpPr txBox="1">
                <a:spLocks noChangeArrowheads="1"/>
              </p:cNvSpPr>
              <p:nvPr/>
            </p:nvSpPr>
            <p:spPr bwMode="auto">
              <a:xfrm>
                <a:off x="-1275" y="2523"/>
                <a:ext cx="14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1400" b="1">
                    <a:latin typeface="Arial" charset="0"/>
                  </a:rPr>
                  <a:t>Quân Pháp rút lui</a:t>
                </a:r>
              </a:p>
            </p:txBody>
          </p:sp>
        </p:grpSp>
      </p:grpSp>
      <p:sp>
        <p:nvSpPr>
          <p:cNvPr id="79919" name="AutoShape 47"/>
          <p:cNvSpPr>
            <a:spLocks noChangeArrowheads="1"/>
          </p:cNvSpPr>
          <p:nvPr/>
        </p:nvSpPr>
        <p:spPr bwMode="auto">
          <a:xfrm rot="10107198">
            <a:off x="4619625" y="3500438"/>
            <a:ext cx="685800" cy="304800"/>
          </a:xfrm>
          <a:prstGeom prst="notchedRightArrow">
            <a:avLst>
              <a:gd name="adj1" fmla="val 50000"/>
              <a:gd name="adj2" fmla="val 5625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20" name="AutoShape 48"/>
          <p:cNvSpPr>
            <a:spLocks noChangeArrowheads="1"/>
          </p:cNvSpPr>
          <p:nvPr/>
        </p:nvSpPr>
        <p:spPr bwMode="auto">
          <a:xfrm>
            <a:off x="4259263" y="3500438"/>
            <a:ext cx="381000" cy="381000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21" name="AutoShape 49"/>
          <p:cNvSpPr>
            <a:spLocks noChangeArrowheads="1"/>
          </p:cNvSpPr>
          <p:nvPr/>
        </p:nvSpPr>
        <p:spPr bwMode="auto">
          <a:xfrm rot="-10171418">
            <a:off x="4619625" y="2600325"/>
            <a:ext cx="685800" cy="304800"/>
          </a:xfrm>
          <a:prstGeom prst="notchedRightArrow">
            <a:avLst>
              <a:gd name="adj1" fmla="val 50000"/>
              <a:gd name="adj2" fmla="val 5625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22" name="AutoShape 50"/>
          <p:cNvSpPr>
            <a:spLocks noChangeArrowheads="1"/>
          </p:cNvSpPr>
          <p:nvPr/>
        </p:nvSpPr>
        <p:spPr bwMode="auto">
          <a:xfrm>
            <a:off x="4224338" y="2492375"/>
            <a:ext cx="381000" cy="381000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23" name="AutoShape 51"/>
          <p:cNvSpPr>
            <a:spLocks noChangeArrowheads="1"/>
          </p:cNvSpPr>
          <p:nvPr/>
        </p:nvSpPr>
        <p:spPr bwMode="auto">
          <a:xfrm>
            <a:off x="7967663" y="1484313"/>
            <a:ext cx="381000" cy="381000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24" name="AutoShape 52"/>
          <p:cNvSpPr>
            <a:spLocks noChangeArrowheads="1"/>
          </p:cNvSpPr>
          <p:nvPr/>
        </p:nvSpPr>
        <p:spPr bwMode="auto">
          <a:xfrm rot="-2334921">
            <a:off x="7391400" y="1844675"/>
            <a:ext cx="685800" cy="304800"/>
          </a:xfrm>
          <a:prstGeom prst="notchedRightArrow">
            <a:avLst>
              <a:gd name="adj1" fmla="val 50000"/>
              <a:gd name="adj2" fmla="val 5625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3971925" y="3824288"/>
            <a:ext cx="1143000" cy="3048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400" b="1">
                <a:solidFill>
                  <a:srgbClr val="FF0000"/>
                </a:solidFill>
              </a:rPr>
              <a:t>24-10-1947</a:t>
            </a:r>
          </a:p>
        </p:txBody>
      </p:sp>
      <p:sp>
        <p:nvSpPr>
          <p:cNvPr id="79926" name="Text Box 54"/>
          <p:cNvSpPr txBox="1">
            <a:spLocks noChangeArrowheads="1"/>
          </p:cNvSpPr>
          <p:nvPr/>
        </p:nvSpPr>
        <p:spPr bwMode="auto">
          <a:xfrm>
            <a:off x="8183563" y="1628775"/>
            <a:ext cx="1143000" cy="3048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400" b="1">
                <a:solidFill>
                  <a:srgbClr val="FF0000"/>
                </a:solidFill>
              </a:rPr>
              <a:t>30-10-1947</a:t>
            </a:r>
          </a:p>
        </p:txBody>
      </p:sp>
      <p:sp>
        <p:nvSpPr>
          <p:cNvPr id="13340" name="Rectangle 55"/>
          <p:cNvSpPr>
            <a:spLocks noChangeArrowheads="1"/>
          </p:cNvSpPr>
          <p:nvPr/>
        </p:nvSpPr>
        <p:spPr bwMode="auto">
          <a:xfrm>
            <a:off x="6934200" y="6172200"/>
            <a:ext cx="3733800" cy="685800"/>
          </a:xfrm>
          <a:prstGeom prst="rect">
            <a:avLst/>
          </a:prstGeom>
          <a:solidFill>
            <a:srgbClr val="E5F5FF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2000" b="1">
                <a:solidFill>
                  <a:srgbClr val="CC0000"/>
                </a:solidFill>
                <a:latin typeface="Arial" charset="0"/>
                <a:hlinkClick r:id="rId5" action="ppaction://hlinksldjump"/>
              </a:rPr>
              <a:t>VIỆT BẮC THU ĐÔNG </a:t>
            </a:r>
            <a:r>
              <a:rPr lang="en-US" altLang="vi-VN" sz="2200" b="1">
                <a:solidFill>
                  <a:srgbClr val="CC0000"/>
                </a:solidFill>
                <a:latin typeface="Arial" charset="0"/>
                <a:hlinkClick r:id="rId5" action="ppaction://hlinksldjump"/>
              </a:rPr>
              <a:t>1947</a:t>
            </a:r>
            <a:endParaRPr lang="en-US" altLang="vi-VN" sz="22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9928" name="Freeform 56"/>
          <p:cNvSpPr>
            <a:spLocks/>
          </p:cNvSpPr>
          <p:nvPr/>
        </p:nvSpPr>
        <p:spPr bwMode="auto">
          <a:xfrm>
            <a:off x="7788276" y="1341438"/>
            <a:ext cx="36513" cy="1295400"/>
          </a:xfrm>
          <a:custGeom>
            <a:avLst/>
            <a:gdLst>
              <a:gd name="T0" fmla="*/ 0 w 208"/>
              <a:gd name="T1" fmla="*/ 0 h 480"/>
              <a:gd name="T2" fmla="*/ 2147483647 w 208"/>
              <a:gd name="T3" fmla="*/ 2147483647 h 480"/>
              <a:gd name="T4" fmla="*/ 2147483647 w 208"/>
              <a:gd name="T5" fmla="*/ 2147483647 h 480"/>
              <a:gd name="T6" fmla="*/ 2147483647 w 208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208"/>
              <a:gd name="T13" fmla="*/ 0 h 480"/>
              <a:gd name="T14" fmla="*/ 208 w 208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" h="480">
                <a:moveTo>
                  <a:pt x="0" y="0"/>
                </a:moveTo>
                <a:cubicBezTo>
                  <a:pt x="32" y="88"/>
                  <a:pt x="64" y="176"/>
                  <a:pt x="96" y="240"/>
                </a:cubicBezTo>
                <a:cubicBezTo>
                  <a:pt x="128" y="304"/>
                  <a:pt x="176" y="344"/>
                  <a:pt x="192" y="384"/>
                </a:cubicBezTo>
                <a:cubicBezTo>
                  <a:pt x="208" y="424"/>
                  <a:pt x="200" y="452"/>
                  <a:pt x="192" y="480"/>
                </a:cubicBezTo>
              </a:path>
            </a:pathLst>
          </a:custGeom>
          <a:noFill/>
          <a:ln w="76200">
            <a:solidFill>
              <a:srgbClr val="0000CC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9" name="Freeform 57"/>
          <p:cNvSpPr>
            <a:spLocks/>
          </p:cNvSpPr>
          <p:nvPr/>
        </p:nvSpPr>
        <p:spPr bwMode="auto">
          <a:xfrm>
            <a:off x="7086600" y="2768600"/>
            <a:ext cx="704850" cy="1117600"/>
          </a:xfrm>
          <a:custGeom>
            <a:avLst/>
            <a:gdLst>
              <a:gd name="T0" fmla="*/ 2147483647 w 528"/>
              <a:gd name="T1" fmla="*/ 0 h 864"/>
              <a:gd name="T2" fmla="*/ 2147483647 w 528"/>
              <a:gd name="T3" fmla="*/ 2147483647 h 864"/>
              <a:gd name="T4" fmla="*/ 0 w 528"/>
              <a:gd name="T5" fmla="*/ 2147483647 h 864"/>
              <a:gd name="T6" fmla="*/ 0 60000 65536"/>
              <a:gd name="T7" fmla="*/ 0 60000 65536"/>
              <a:gd name="T8" fmla="*/ 0 60000 65536"/>
              <a:gd name="T9" fmla="*/ 0 w 528"/>
              <a:gd name="T10" fmla="*/ 0 h 864"/>
              <a:gd name="T11" fmla="*/ 528 w 528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864">
                <a:moveTo>
                  <a:pt x="528" y="0"/>
                </a:moveTo>
                <a:cubicBezTo>
                  <a:pt x="404" y="144"/>
                  <a:pt x="280" y="288"/>
                  <a:pt x="192" y="432"/>
                </a:cubicBezTo>
                <a:cubicBezTo>
                  <a:pt x="104" y="576"/>
                  <a:pt x="32" y="792"/>
                  <a:pt x="0" y="864"/>
                </a:cubicBezTo>
              </a:path>
            </a:pathLst>
          </a:custGeom>
          <a:noFill/>
          <a:ln w="76200">
            <a:solidFill>
              <a:srgbClr val="0000CC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30" name="Freeform 58"/>
          <p:cNvSpPr>
            <a:spLocks/>
          </p:cNvSpPr>
          <p:nvPr/>
        </p:nvSpPr>
        <p:spPr bwMode="auto">
          <a:xfrm>
            <a:off x="6338888" y="3962400"/>
            <a:ext cx="671512" cy="1023938"/>
          </a:xfrm>
          <a:custGeom>
            <a:avLst/>
            <a:gdLst>
              <a:gd name="T0" fmla="*/ 2147483647 w 336"/>
              <a:gd name="T1" fmla="*/ 0 h 432"/>
              <a:gd name="T2" fmla="*/ 2147483647 w 336"/>
              <a:gd name="T3" fmla="*/ 2147483647 h 432"/>
              <a:gd name="T4" fmla="*/ 0 w 336"/>
              <a:gd name="T5" fmla="*/ 2147483647 h 432"/>
              <a:gd name="T6" fmla="*/ 0 60000 65536"/>
              <a:gd name="T7" fmla="*/ 0 60000 65536"/>
              <a:gd name="T8" fmla="*/ 0 60000 65536"/>
              <a:gd name="T9" fmla="*/ 0 w 336"/>
              <a:gd name="T10" fmla="*/ 0 h 432"/>
              <a:gd name="T11" fmla="*/ 336 w 336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432">
                <a:moveTo>
                  <a:pt x="336" y="0"/>
                </a:moveTo>
                <a:cubicBezTo>
                  <a:pt x="292" y="12"/>
                  <a:pt x="248" y="24"/>
                  <a:pt x="192" y="96"/>
                </a:cubicBezTo>
                <a:cubicBezTo>
                  <a:pt x="136" y="168"/>
                  <a:pt x="8" y="376"/>
                  <a:pt x="0" y="432"/>
                </a:cubicBezTo>
              </a:path>
            </a:pathLst>
          </a:custGeom>
          <a:noFill/>
          <a:ln w="76200">
            <a:solidFill>
              <a:srgbClr val="0000CC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31" name="Freeform 59"/>
          <p:cNvSpPr>
            <a:spLocks/>
          </p:cNvSpPr>
          <p:nvPr/>
        </p:nvSpPr>
        <p:spPr bwMode="auto">
          <a:xfrm>
            <a:off x="5808663" y="2349500"/>
            <a:ext cx="330200" cy="533400"/>
          </a:xfrm>
          <a:custGeom>
            <a:avLst/>
            <a:gdLst>
              <a:gd name="T0" fmla="*/ 2147483647 w 208"/>
              <a:gd name="T1" fmla="*/ 0 h 432"/>
              <a:gd name="T2" fmla="*/ 2147483647 w 208"/>
              <a:gd name="T3" fmla="*/ 2147483647 h 432"/>
              <a:gd name="T4" fmla="*/ 2147483647 w 208"/>
              <a:gd name="T5" fmla="*/ 2147483647 h 432"/>
              <a:gd name="T6" fmla="*/ 0 w 208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208"/>
              <a:gd name="T13" fmla="*/ 0 h 432"/>
              <a:gd name="T14" fmla="*/ 208 w 208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" h="432">
                <a:moveTo>
                  <a:pt x="144" y="0"/>
                </a:moveTo>
                <a:cubicBezTo>
                  <a:pt x="176" y="40"/>
                  <a:pt x="208" y="80"/>
                  <a:pt x="192" y="144"/>
                </a:cubicBezTo>
                <a:cubicBezTo>
                  <a:pt x="176" y="208"/>
                  <a:pt x="80" y="336"/>
                  <a:pt x="48" y="384"/>
                </a:cubicBezTo>
                <a:cubicBezTo>
                  <a:pt x="16" y="432"/>
                  <a:pt x="8" y="408"/>
                  <a:pt x="0" y="432"/>
                </a:cubicBezTo>
              </a:path>
            </a:pathLst>
          </a:custGeom>
          <a:noFill/>
          <a:ln w="76200">
            <a:solidFill>
              <a:srgbClr val="0000CC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32" name="Freeform 60"/>
          <p:cNvSpPr>
            <a:spLocks/>
          </p:cNvSpPr>
          <p:nvPr/>
        </p:nvSpPr>
        <p:spPr bwMode="auto">
          <a:xfrm rot="-1935647">
            <a:off x="5673725" y="3135313"/>
            <a:ext cx="228600" cy="457200"/>
          </a:xfrm>
          <a:custGeom>
            <a:avLst/>
            <a:gdLst>
              <a:gd name="T0" fmla="*/ 2147483647 w 56"/>
              <a:gd name="T1" fmla="*/ 0 h 432"/>
              <a:gd name="T2" fmla="*/ 2147483647 w 56"/>
              <a:gd name="T3" fmla="*/ 2147483647 h 432"/>
              <a:gd name="T4" fmla="*/ 2147483647 w 56"/>
              <a:gd name="T5" fmla="*/ 2147483647 h 432"/>
              <a:gd name="T6" fmla="*/ 0 60000 65536"/>
              <a:gd name="T7" fmla="*/ 0 60000 65536"/>
              <a:gd name="T8" fmla="*/ 0 60000 65536"/>
              <a:gd name="T9" fmla="*/ 0 w 56"/>
              <a:gd name="T10" fmla="*/ 0 h 432"/>
              <a:gd name="T11" fmla="*/ 56 w 56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432">
                <a:moveTo>
                  <a:pt x="56" y="0"/>
                </a:moveTo>
                <a:cubicBezTo>
                  <a:pt x="36" y="36"/>
                  <a:pt x="16" y="72"/>
                  <a:pt x="8" y="144"/>
                </a:cubicBezTo>
                <a:cubicBezTo>
                  <a:pt x="0" y="216"/>
                  <a:pt x="4" y="324"/>
                  <a:pt x="8" y="432"/>
                </a:cubicBezTo>
              </a:path>
            </a:pathLst>
          </a:custGeom>
          <a:noFill/>
          <a:ln w="76200">
            <a:solidFill>
              <a:srgbClr val="0000CC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33" name="Freeform 61"/>
          <p:cNvSpPr>
            <a:spLocks/>
          </p:cNvSpPr>
          <p:nvPr/>
        </p:nvSpPr>
        <p:spPr bwMode="auto">
          <a:xfrm rot="-574654">
            <a:off x="5943600" y="3657600"/>
            <a:ext cx="304800" cy="1295400"/>
          </a:xfrm>
          <a:custGeom>
            <a:avLst/>
            <a:gdLst>
              <a:gd name="T0" fmla="*/ 0 w 104"/>
              <a:gd name="T1" fmla="*/ 0 h 912"/>
              <a:gd name="T2" fmla="*/ 2147483647 w 104"/>
              <a:gd name="T3" fmla="*/ 2147483647 h 912"/>
              <a:gd name="T4" fmla="*/ 2147483647 w 104"/>
              <a:gd name="T5" fmla="*/ 2147483647 h 912"/>
              <a:gd name="T6" fmla="*/ 2147483647 w 104"/>
              <a:gd name="T7" fmla="*/ 2147483647 h 912"/>
              <a:gd name="T8" fmla="*/ 2147483647 w 104"/>
              <a:gd name="T9" fmla="*/ 2147483647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912"/>
              <a:gd name="T17" fmla="*/ 104 w 104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912">
                <a:moveTo>
                  <a:pt x="0" y="0"/>
                </a:moveTo>
                <a:cubicBezTo>
                  <a:pt x="16" y="4"/>
                  <a:pt x="32" y="8"/>
                  <a:pt x="48" y="48"/>
                </a:cubicBezTo>
                <a:cubicBezTo>
                  <a:pt x="64" y="88"/>
                  <a:pt x="88" y="184"/>
                  <a:pt x="96" y="240"/>
                </a:cubicBezTo>
                <a:cubicBezTo>
                  <a:pt x="104" y="296"/>
                  <a:pt x="104" y="272"/>
                  <a:pt x="96" y="384"/>
                </a:cubicBezTo>
                <a:cubicBezTo>
                  <a:pt x="88" y="496"/>
                  <a:pt x="68" y="704"/>
                  <a:pt x="48" y="912"/>
                </a:cubicBezTo>
              </a:path>
            </a:pathLst>
          </a:custGeom>
          <a:noFill/>
          <a:ln w="76200">
            <a:solidFill>
              <a:srgbClr val="0000CC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34" name="Freeform 62"/>
          <p:cNvSpPr>
            <a:spLocks/>
          </p:cNvSpPr>
          <p:nvPr/>
        </p:nvSpPr>
        <p:spPr bwMode="auto">
          <a:xfrm>
            <a:off x="4943475" y="3681413"/>
            <a:ext cx="457200" cy="838200"/>
          </a:xfrm>
          <a:custGeom>
            <a:avLst/>
            <a:gdLst>
              <a:gd name="T0" fmla="*/ 2147483647 w 336"/>
              <a:gd name="T1" fmla="*/ 2147483647 h 480"/>
              <a:gd name="T2" fmla="*/ 2147483647 w 336"/>
              <a:gd name="T3" fmla="*/ 2147483647 h 480"/>
              <a:gd name="T4" fmla="*/ 2147483647 w 336"/>
              <a:gd name="T5" fmla="*/ 2147483647 h 480"/>
              <a:gd name="T6" fmla="*/ 2147483647 w 336"/>
              <a:gd name="T7" fmla="*/ 2147483647 h 480"/>
              <a:gd name="T8" fmla="*/ 0 w 336"/>
              <a:gd name="T9" fmla="*/ 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480"/>
              <a:gd name="T17" fmla="*/ 336 w 336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480">
                <a:moveTo>
                  <a:pt x="336" y="480"/>
                </a:moveTo>
                <a:cubicBezTo>
                  <a:pt x="320" y="408"/>
                  <a:pt x="304" y="336"/>
                  <a:pt x="288" y="288"/>
                </a:cubicBezTo>
                <a:cubicBezTo>
                  <a:pt x="272" y="240"/>
                  <a:pt x="264" y="232"/>
                  <a:pt x="240" y="192"/>
                </a:cubicBezTo>
                <a:cubicBezTo>
                  <a:pt x="216" y="152"/>
                  <a:pt x="184" y="80"/>
                  <a:pt x="144" y="48"/>
                </a:cubicBezTo>
                <a:cubicBezTo>
                  <a:pt x="104" y="16"/>
                  <a:pt x="52" y="8"/>
                  <a:pt x="0" y="0"/>
                </a:cubicBezTo>
              </a:path>
            </a:pathLst>
          </a:custGeom>
          <a:noFill/>
          <a:ln w="76200">
            <a:solidFill>
              <a:srgbClr val="0000CC"/>
            </a:solidFill>
            <a:prstDash val="sysDot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35" name="Freeform 63"/>
          <p:cNvSpPr>
            <a:spLocks/>
          </p:cNvSpPr>
          <p:nvPr/>
        </p:nvSpPr>
        <p:spPr bwMode="auto">
          <a:xfrm rot="19629207" flipH="1">
            <a:off x="4619625" y="2852739"/>
            <a:ext cx="69850" cy="828675"/>
          </a:xfrm>
          <a:custGeom>
            <a:avLst/>
            <a:gdLst>
              <a:gd name="T0" fmla="*/ 2147483647 w 160"/>
              <a:gd name="T1" fmla="*/ 2147483647 h 816"/>
              <a:gd name="T2" fmla="*/ 2147483647 w 160"/>
              <a:gd name="T3" fmla="*/ 2147483647 h 816"/>
              <a:gd name="T4" fmla="*/ 2147483647 w 160"/>
              <a:gd name="T5" fmla="*/ 2147483647 h 816"/>
              <a:gd name="T6" fmla="*/ 2147483647 w 160"/>
              <a:gd name="T7" fmla="*/ 2147483647 h 816"/>
              <a:gd name="T8" fmla="*/ 2147483647 w 160"/>
              <a:gd name="T9" fmla="*/ 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0"/>
              <a:gd name="T16" fmla="*/ 0 h 816"/>
              <a:gd name="T17" fmla="*/ 160 w 160"/>
              <a:gd name="T18" fmla="*/ 816 h 8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0" h="816">
                <a:moveTo>
                  <a:pt x="56" y="816"/>
                </a:moveTo>
                <a:cubicBezTo>
                  <a:pt x="108" y="736"/>
                  <a:pt x="160" y="656"/>
                  <a:pt x="152" y="576"/>
                </a:cubicBezTo>
                <a:cubicBezTo>
                  <a:pt x="144" y="496"/>
                  <a:pt x="16" y="408"/>
                  <a:pt x="8" y="336"/>
                </a:cubicBezTo>
                <a:cubicBezTo>
                  <a:pt x="0" y="264"/>
                  <a:pt x="88" y="200"/>
                  <a:pt x="104" y="144"/>
                </a:cubicBezTo>
                <a:cubicBezTo>
                  <a:pt x="120" y="88"/>
                  <a:pt x="112" y="44"/>
                  <a:pt x="104" y="0"/>
                </a:cubicBezTo>
              </a:path>
            </a:pathLst>
          </a:custGeom>
          <a:noFill/>
          <a:ln w="76200">
            <a:solidFill>
              <a:srgbClr val="0000CC"/>
            </a:solidFill>
            <a:prstDash val="sysDot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36" name="AutoShape 64"/>
          <p:cNvSpPr>
            <a:spLocks noChangeArrowheads="1"/>
          </p:cNvSpPr>
          <p:nvPr/>
        </p:nvSpPr>
        <p:spPr bwMode="auto">
          <a:xfrm rot="8320039">
            <a:off x="6705600" y="2514600"/>
            <a:ext cx="685800" cy="304800"/>
          </a:xfrm>
          <a:prstGeom prst="notchedRightArrow">
            <a:avLst>
              <a:gd name="adj1" fmla="val 50000"/>
              <a:gd name="adj2" fmla="val 5625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37" name="AutoShape 65"/>
          <p:cNvSpPr>
            <a:spLocks noChangeArrowheads="1"/>
          </p:cNvSpPr>
          <p:nvPr/>
        </p:nvSpPr>
        <p:spPr bwMode="auto">
          <a:xfrm rot="8320039">
            <a:off x="5562600" y="1905000"/>
            <a:ext cx="685800" cy="304800"/>
          </a:xfrm>
          <a:prstGeom prst="notchedRightArrow">
            <a:avLst>
              <a:gd name="adj1" fmla="val 50000"/>
              <a:gd name="adj2" fmla="val 5625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38" name="AutoShape 66"/>
          <p:cNvSpPr>
            <a:spLocks noChangeArrowheads="1"/>
          </p:cNvSpPr>
          <p:nvPr/>
        </p:nvSpPr>
        <p:spPr bwMode="auto">
          <a:xfrm rot="8320039">
            <a:off x="6553200" y="1981201"/>
            <a:ext cx="533400" cy="269875"/>
          </a:xfrm>
          <a:prstGeom prst="notchedRightArrow">
            <a:avLst>
              <a:gd name="adj1" fmla="val 50000"/>
              <a:gd name="adj2" fmla="val 49412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latin typeface="Arial" charset="0"/>
            </a:endParaRPr>
          </a:p>
        </p:txBody>
      </p:sp>
      <p:sp>
        <p:nvSpPr>
          <p:cNvPr id="79939" name="Freeform 67"/>
          <p:cNvSpPr>
            <a:spLocks/>
          </p:cNvSpPr>
          <p:nvPr/>
        </p:nvSpPr>
        <p:spPr bwMode="auto">
          <a:xfrm rot="5209098" flipH="1">
            <a:off x="4333082" y="2383632"/>
            <a:ext cx="576262" cy="219075"/>
          </a:xfrm>
          <a:custGeom>
            <a:avLst/>
            <a:gdLst>
              <a:gd name="T0" fmla="*/ 2147483647 w 384"/>
              <a:gd name="T1" fmla="*/ 0 h 384"/>
              <a:gd name="T2" fmla="*/ 2147483647 w 384"/>
              <a:gd name="T3" fmla="*/ 2147483647 h 384"/>
              <a:gd name="T4" fmla="*/ 0 w 384"/>
              <a:gd name="T5" fmla="*/ 2147483647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384">
                <a:moveTo>
                  <a:pt x="384" y="0"/>
                </a:moveTo>
                <a:cubicBezTo>
                  <a:pt x="320" y="16"/>
                  <a:pt x="256" y="32"/>
                  <a:pt x="192" y="96"/>
                </a:cubicBezTo>
                <a:cubicBezTo>
                  <a:pt x="128" y="160"/>
                  <a:pt x="32" y="336"/>
                  <a:pt x="0" y="38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1593903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40" name="Text Box 68"/>
          <p:cNvSpPr txBox="1">
            <a:spLocks noChangeArrowheads="1"/>
          </p:cNvSpPr>
          <p:nvPr/>
        </p:nvSpPr>
        <p:spPr bwMode="auto">
          <a:xfrm>
            <a:off x="3395663" y="2205038"/>
            <a:ext cx="1143000" cy="3048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400" b="1">
                <a:solidFill>
                  <a:srgbClr val="FF0000"/>
                </a:solidFill>
              </a:rPr>
              <a:t>10-11-1947</a:t>
            </a:r>
          </a:p>
        </p:txBody>
      </p:sp>
    </p:spTree>
    <p:extLst>
      <p:ext uri="{BB962C8B-B14F-4D97-AF65-F5344CB8AC3E}">
        <p14:creationId xmlns:p14="http://schemas.microsoft.com/office/powerpoint/2010/main" val="996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7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7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2" presetClass="entr" presetSubtype="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7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7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7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9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3000"/>
                                        <p:tgtEl>
                                          <p:spTgt spid="7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7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9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9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0"/>
                                        <p:tgtEl>
                                          <p:spTgt spid="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0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7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7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9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9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9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9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7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1000"/>
                                        <p:tgtEl>
                                          <p:spTgt spid="7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7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4" grpId="0" animBg="1"/>
      <p:bldP spid="79895" grpId="0" animBg="1"/>
      <p:bldP spid="79896" grpId="0" animBg="1"/>
      <p:bldP spid="79899" grpId="0" animBg="1"/>
      <p:bldP spid="79900" grpId="0" animBg="1"/>
      <p:bldP spid="79901" grpId="0" animBg="1"/>
      <p:bldP spid="79902" grpId="0" animBg="1"/>
      <p:bldP spid="79903" grpId="0" animBg="1"/>
      <p:bldP spid="79904" grpId="0" animBg="1"/>
      <p:bldP spid="79919" grpId="0" animBg="1"/>
      <p:bldP spid="79920" grpId="0" animBg="1"/>
      <p:bldP spid="79921" grpId="0" animBg="1"/>
      <p:bldP spid="79922" grpId="0" animBg="1"/>
      <p:bldP spid="79923" grpId="0" animBg="1"/>
      <p:bldP spid="79924" grpId="0" animBg="1"/>
      <p:bldP spid="79925" grpId="0" animBg="1"/>
      <p:bldP spid="79926" grpId="0" animBg="1"/>
      <p:bldP spid="79928" grpId="0" animBg="1"/>
      <p:bldP spid="79929" grpId="0" animBg="1"/>
      <p:bldP spid="79930" grpId="0" animBg="1"/>
      <p:bldP spid="79931" grpId="0" animBg="1"/>
      <p:bldP spid="79932" grpId="0" animBg="1"/>
      <p:bldP spid="79933" grpId="0" animBg="1"/>
      <p:bldP spid="79934" grpId="0" animBg="1"/>
      <p:bldP spid="79935" grpId="0" animBg="1"/>
      <p:bldP spid="79936" grpId="0" animBg="1"/>
      <p:bldP spid="79937" grpId="0" animBg="1"/>
      <p:bldP spid="79938" grpId="0" animBg="1"/>
      <p:bldP spid="79939" grpId="0" animBg="1"/>
      <p:bldP spid="79939" grpId="1" animBg="1"/>
      <p:bldP spid="799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1091</Words>
  <Application>Microsoft Office PowerPoint</Application>
  <PresentationFormat>Widescreen</PresentationFormat>
  <Paragraphs>162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VNI-Revue</vt:lpstr>
      <vt:lpstr>Wingdings</vt:lpstr>
      <vt:lpstr>Office Theme</vt:lpstr>
      <vt:lpstr>PowerPoint Presentation</vt:lpstr>
      <vt:lpstr>PowerPoint Presentation</vt:lpstr>
      <vt:lpstr>Tiết 33. BÀI 25   NHỮNG NĂM ĐẦU CỦA CUỘC KHÁNG CHIẾN  TOÀN QUỐC CHỐNG THỰC DÂN PHÁP  (1946- 1950) (Tiếp theo)</vt:lpstr>
      <vt:lpstr>PowerPoint Presentation</vt:lpstr>
      <vt:lpstr>PowerPoint Presentation</vt:lpstr>
      <vt:lpstr>Tiết 33. BÀI 25   NHỮNG NĂM ĐẦU CỦA CUỘC KHÁNG CHIẾN  TOÀN QUỐC CHỐNG THỰC DÂN PHÁP  (1946- 1950) (Tiếp theo)</vt:lpstr>
      <vt:lpstr>Tiết 33. BÀI 25   NHỮNG NĂM ĐẦU CỦA CUỘC KHÁNG CHIẾN  TOÀN QUỐC CHỐNG THỰC DÂN PHÁP  (1946- 1950) (Tiếp theo)</vt:lpstr>
      <vt:lpstr>PowerPoint Presentation</vt:lpstr>
      <vt:lpstr>PowerPoint Presentation</vt:lpstr>
      <vt:lpstr>Tiết 33. BÀI 25   NHỮNG NĂM ĐẦU CỦA CUỘC KHÁNG CHIẾN  TOÀN QUỐC CHỐNG THỰC DÂN PHÁP  (1946- 1950) (Tiếp theo)</vt:lpstr>
      <vt:lpstr>Tiết 33. BÀI 25   NHỮNG NĂM ĐẦU CỦA CUỘC KHÁNG CHIẾN  TOÀN QUỐC CHỐNG THỰC DÂN PHÁP  (1946- 1950) (Tiếp theo)</vt:lpstr>
      <vt:lpstr>Tiết 33. BÀI 25   NHỮNG NĂM ĐẦU CỦA CUỘC KHÁNG CHIẾN  TOÀN QUỐC CHỐNG THỰC DÂN PHÁP  (1946- 1950) (Tiếp theo)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ad</cp:lastModifiedBy>
  <cp:revision>2</cp:revision>
  <dcterms:created xsi:type="dcterms:W3CDTF">2022-03-11T11:44:58Z</dcterms:created>
  <dcterms:modified xsi:type="dcterms:W3CDTF">2022-03-11T11:47:03Z</dcterms:modified>
</cp:coreProperties>
</file>