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61" r:id="rId3"/>
    <p:sldId id="277" r:id="rId4"/>
    <p:sldId id="274" r:id="rId5"/>
    <p:sldId id="278" r:id="rId6"/>
    <p:sldId id="264" r:id="rId7"/>
    <p:sldId id="265" r:id="rId8"/>
    <p:sldId id="269" r:id="rId9"/>
    <p:sldId id="270" r:id="rId10"/>
    <p:sldId id="271" r:id="rId11"/>
    <p:sldId id="282" r:id="rId12"/>
    <p:sldId id="28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0EE1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0B8BB-E48E-4F06-946D-0352D5A43B8F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E9D58B-F039-4ADD-99E5-47AE7F46E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7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9D58B-F039-4ADD-99E5-47AE7F46E7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588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9D58B-F039-4ADD-99E5-47AE7F46E76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459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9D58B-F039-4ADD-99E5-47AE7F46E76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459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9D58B-F039-4ADD-99E5-47AE7F46E76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039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9D58B-F039-4ADD-99E5-47AE7F46E76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915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9D58B-F039-4ADD-99E5-47AE7F46E76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915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9D58B-F039-4ADD-99E5-47AE7F46E76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9150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9D58B-F039-4ADD-99E5-47AE7F46E76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9150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9D58B-F039-4ADD-99E5-47AE7F46E76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3937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9D58B-F039-4ADD-99E5-47AE7F46E76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459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9D58B-F039-4ADD-99E5-47AE7F46E76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459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9D58B-F039-4ADD-99E5-47AE7F46E76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45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6965-7732-4B52-A5DC-F669A7E4174F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923E-DC89-4426-B1F3-C7ABD0DE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451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6965-7732-4B52-A5DC-F669A7E4174F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923E-DC89-4426-B1F3-C7ABD0DE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011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6965-7732-4B52-A5DC-F669A7E4174F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923E-DC89-4426-B1F3-C7ABD0DE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691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6965-7732-4B52-A5DC-F669A7E4174F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923E-DC89-4426-B1F3-C7ABD0DE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506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6965-7732-4B52-A5DC-F669A7E4174F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923E-DC89-4426-B1F3-C7ABD0DE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619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6965-7732-4B52-A5DC-F669A7E4174F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923E-DC89-4426-B1F3-C7ABD0DE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105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6965-7732-4B52-A5DC-F669A7E4174F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923E-DC89-4426-B1F3-C7ABD0DE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50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6965-7732-4B52-A5DC-F669A7E4174F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923E-DC89-4426-B1F3-C7ABD0DE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88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6965-7732-4B52-A5DC-F669A7E4174F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923E-DC89-4426-B1F3-C7ABD0DE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0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6965-7732-4B52-A5DC-F669A7E4174F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923E-DC89-4426-B1F3-C7ABD0DE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206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6965-7732-4B52-A5DC-F669A7E4174F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923E-DC89-4426-B1F3-C7ABD0DE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900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F6965-7732-4B52-A5DC-F669A7E4174F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1923E-DC89-4426-B1F3-C7ABD0DE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600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extLst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0" y="2133600"/>
            <a:ext cx="2819400" cy="1470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BÀI 1: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85800" y="3657600"/>
            <a:ext cx="8458200" cy="17526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CHÍ CÔNG VÔ TƯ</a:t>
            </a:r>
            <a:endParaRPr lang="en-US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208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 descr="Frames PPT 014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0" y="107722"/>
            <a:ext cx="9144000" cy="6858000"/>
          </a:xfrm>
          <a:prstGeom prst="rect">
            <a:avLst/>
          </a:prstGeom>
          <a:extLst/>
        </p:spPr>
      </p:pic>
      <p:sp>
        <p:nvSpPr>
          <p:cNvPr id="2" name="TextBox 1"/>
          <p:cNvSpPr txBox="1"/>
          <p:nvPr/>
        </p:nvSpPr>
        <p:spPr>
          <a:xfrm>
            <a:off x="990600" y="30480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III.LUYỆN TẬP: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1055" y="727501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0327" y="1941685"/>
            <a:ext cx="809105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ý: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Ban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Nadezhda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Bazhina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(28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Olympic 2016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tệ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Olympic.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6, do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hẫng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2010.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ban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327" y="1733550"/>
            <a:ext cx="8160328" cy="45910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327" y="1733550"/>
            <a:ext cx="8091055" cy="459104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327" y="1754332"/>
            <a:ext cx="8160328" cy="457026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42680263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  <p:bldP spid="4" grpId="0"/>
      <p:bldP spid="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 descr="Frames PPT 014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extLst/>
        </p:spPr>
      </p:pic>
      <p:sp>
        <p:nvSpPr>
          <p:cNvPr id="2" name="TextBox 1"/>
          <p:cNvSpPr txBox="1"/>
          <p:nvPr/>
        </p:nvSpPr>
        <p:spPr>
          <a:xfrm>
            <a:off x="990600" y="30480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Ô CHỮ: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908755" y="3889664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607701" y="3900055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267678" y="3879273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251361" y="3889664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928243" y="3896591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860961" y="3893128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556161" y="3889664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470561" y="3893128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G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165761" y="3893128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775361" y="3889665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L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689761" y="3837709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384961" y="3861955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080161" y="3861955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Ấ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994561" y="3837709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5299361" y="3837709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Ể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5604161" y="3837709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267678" y="4429991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Ạ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246897" y="5514109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Ỗ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67678" y="4980709"/>
            <a:ext cx="318654" cy="533400"/>
          </a:xfrm>
          <a:prstGeom prst="roundRect">
            <a:avLst>
              <a:gd name="adj" fmla="val 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796138" y="4433455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761502" y="3325091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719937" y="2753591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Ê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719937" y="2189018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699161" y="1655618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3699161" y="1122218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3796142" y="4980709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3775361" y="5448299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4391873" y="4423064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G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5338062" y="4440383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4384961" y="3325091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À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4416120" y="2753591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V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1926355" y="2791691"/>
            <a:ext cx="318654" cy="533400"/>
          </a:xfrm>
          <a:prstGeom prst="roundRect">
            <a:avLst>
              <a:gd name="adj" fmla="val 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1930688" y="3338946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Ạ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1888549" y="4440383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1871524" y="5008418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849587" y="5538355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Ầ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1835740" y="6096000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2888669" y="2805546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3207323" y="2805546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Ị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2570015" y="2795155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2244422" y="2795155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Ệ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765961" y="2770909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Ư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5084615" y="2774373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Ơ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5424050" y="2784764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5763488" y="2784764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G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6276093" y="4478482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L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5957439" y="4475018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5638785" y="4440383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Á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5046481" y="4440383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4727827" y="4408345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7232055" y="4478482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6913401" y="4478482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Ợ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6594747" y="4478482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Ư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7550709" y="4478482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G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4416148" y="2237509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4416148" y="1700645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Â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4447307" y="1129145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561080" y="3954607"/>
            <a:ext cx="367161" cy="3827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Oval 66"/>
          <p:cNvSpPr/>
          <p:nvPr/>
        </p:nvSpPr>
        <p:spPr>
          <a:xfrm>
            <a:off x="1219171" y="3496542"/>
            <a:ext cx="367161" cy="3827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1521388" y="2870489"/>
            <a:ext cx="367161" cy="3827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1888549" y="2370860"/>
            <a:ext cx="367161" cy="3827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3404717" y="5566064"/>
            <a:ext cx="367161" cy="3827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3671430" y="687533"/>
            <a:ext cx="367161" cy="3827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4454225" y="746415"/>
            <a:ext cx="367161" cy="3827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4094015" y="2828925"/>
            <a:ext cx="367161" cy="3827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4080146" y="4515717"/>
            <a:ext cx="367161" cy="3827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Rounded Rectangle 74"/>
          <p:cNvSpPr/>
          <p:nvPr/>
        </p:nvSpPr>
        <p:spPr>
          <a:xfrm>
            <a:off x="6276093" y="4944342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Ý</a:t>
            </a:r>
          </a:p>
        </p:txBody>
      </p:sp>
      <p:sp>
        <p:nvSpPr>
          <p:cNvPr id="76" name="Oval 75"/>
          <p:cNvSpPr/>
          <p:nvPr/>
        </p:nvSpPr>
        <p:spPr>
          <a:xfrm>
            <a:off x="6095949" y="4026478"/>
            <a:ext cx="678889" cy="4416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7550726" y="2313709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7557646" y="2847109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Ư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7550709" y="3380509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Ớ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7550726" y="3913909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7232059" y="1330036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À</a:t>
            </a:r>
          </a:p>
        </p:txBody>
      </p:sp>
      <p:sp>
        <p:nvSpPr>
          <p:cNvPr id="82" name="Oval 81"/>
          <p:cNvSpPr/>
          <p:nvPr/>
        </p:nvSpPr>
        <p:spPr>
          <a:xfrm>
            <a:off x="7266697" y="768929"/>
            <a:ext cx="678889" cy="4416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11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7557646" y="1780309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Ể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Rounded Rectangle 83"/>
          <p:cNvSpPr/>
          <p:nvPr/>
        </p:nvSpPr>
        <p:spPr>
          <a:xfrm>
            <a:off x="7557646" y="1273753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Rounded Rectangle 84"/>
          <p:cNvSpPr/>
          <p:nvPr/>
        </p:nvSpPr>
        <p:spPr>
          <a:xfrm>
            <a:off x="8520530" y="1246909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8201876" y="1246909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Rounded Rectangle 86"/>
          <p:cNvSpPr/>
          <p:nvPr/>
        </p:nvSpPr>
        <p:spPr>
          <a:xfrm>
            <a:off x="7883222" y="1273753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6913401" y="1297998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Oval 88"/>
          <p:cNvSpPr/>
          <p:nvPr/>
        </p:nvSpPr>
        <p:spPr>
          <a:xfrm>
            <a:off x="6095975" y="1375930"/>
            <a:ext cx="678889" cy="4416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4142522" y="5458690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Rounded Rectangle 90"/>
          <p:cNvSpPr/>
          <p:nvPr/>
        </p:nvSpPr>
        <p:spPr>
          <a:xfrm>
            <a:off x="4478478" y="5441372"/>
            <a:ext cx="318654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40631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9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6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5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8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4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9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2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2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5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8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1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4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2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5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8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1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4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75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90" grpId="0" animBg="1"/>
      <p:bldP spid="9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1" descr="EJ013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extLst/>
        </p:spPr>
      </p:pic>
      <p:sp>
        <p:nvSpPr>
          <p:cNvPr id="5" name="Rectangle 4"/>
          <p:cNvSpPr/>
          <p:nvPr/>
        </p:nvSpPr>
        <p:spPr>
          <a:xfrm>
            <a:off x="3352800" y="1828800"/>
            <a:ext cx="2819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DẶN DÒ:</a:t>
            </a:r>
          </a:p>
        </p:txBody>
      </p:sp>
      <p:sp>
        <p:nvSpPr>
          <p:cNvPr id="6" name="Rectangle 5"/>
          <p:cNvSpPr/>
          <p:nvPr/>
        </p:nvSpPr>
        <p:spPr>
          <a:xfrm>
            <a:off x="2438400" y="3276600"/>
            <a:ext cx="4953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“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		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641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 descr="Frames PPT 014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38100">
            <a:solidFill>
              <a:schemeClr val="tx1"/>
            </a:solidFill>
          </a:ln>
          <a:extLst/>
        </p:spPr>
      </p:pic>
      <p:sp>
        <p:nvSpPr>
          <p:cNvPr id="2" name="TextBox 1"/>
          <p:cNvSpPr txBox="1"/>
          <p:nvPr/>
        </p:nvSpPr>
        <p:spPr>
          <a:xfrm>
            <a:off x="312590" y="978417"/>
            <a:ext cx="57150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I.ĐẶT VẤN ĐỀ: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752600"/>
            <a:ext cx="8305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1.Tô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Hiến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endParaRPr lang="en-US" sz="2800" b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90945" y="3993901"/>
            <a:ext cx="1927276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Hiến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057400" y="2895600"/>
            <a:ext cx="914400" cy="10228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 rot="18745730">
            <a:off x="1401848" y="3059086"/>
            <a:ext cx="18903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Lo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905000" y="4479391"/>
            <a:ext cx="1524000" cy="12356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 rot="2311931">
            <a:off x="1742955" y="5105266"/>
            <a:ext cx="1543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Hầu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vua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2667000" y="3407033"/>
            <a:ext cx="2057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971800" y="2935976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Tá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2667000" y="5053280"/>
            <a:ext cx="19915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98722" y="5091360"/>
            <a:ext cx="1939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Tán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70317" y="2582033"/>
            <a:ext cx="18114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Mải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chống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giặc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37858" y="4992405"/>
            <a:ext cx="19725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đáo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2218221" y="3492067"/>
            <a:ext cx="3052795" cy="1500337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minh,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lực</a:t>
            </a: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5329032" y="4115493"/>
            <a:ext cx="695097" cy="302256"/>
          </a:xfrm>
          <a:prstGeom prst="rightArrow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6027590" y="3733800"/>
            <a:ext cx="2735410" cy="93432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CHÍ CÔNG VÔ TƯ</a:t>
            </a: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63391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3" grpId="0" animBg="1"/>
      <p:bldP spid="7" grpId="0"/>
      <p:bldP spid="7" grpId="1"/>
      <p:bldP spid="10" grpId="0"/>
      <p:bldP spid="10" grpId="1"/>
      <p:bldP spid="13" grpId="0"/>
      <p:bldP spid="13" grpId="1"/>
      <p:bldP spid="16" grpId="0"/>
      <p:bldP spid="16" grpId="1"/>
      <p:bldP spid="18" grpId="0"/>
      <p:bldP spid="18" grpId="1"/>
      <p:bldP spid="20" grpId="0"/>
      <p:bldP spid="20" grpId="1"/>
      <p:bldP spid="19" grpId="0" animBg="1"/>
      <p:bldP spid="14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 descr="Frames PPT 014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0" y="-34578"/>
            <a:ext cx="9144000" cy="6858000"/>
          </a:xfrm>
          <a:prstGeom prst="rect">
            <a:avLst/>
          </a:prstGeom>
          <a:ln w="38100">
            <a:solidFill>
              <a:schemeClr val="tx1"/>
            </a:solidFill>
          </a:ln>
          <a:extLst/>
        </p:spPr>
      </p:pic>
      <p:cxnSp>
        <p:nvCxnSpPr>
          <p:cNvPr id="27" name="Straight Connector 26"/>
          <p:cNvCxnSpPr/>
          <p:nvPr/>
        </p:nvCxnSpPr>
        <p:spPr>
          <a:xfrm>
            <a:off x="3048000" y="218278"/>
            <a:ext cx="0" cy="640080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3048000" y="584514"/>
            <a:ext cx="5818907" cy="24634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II.NỘI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DUNG BÀI HỌC: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533400" y="584514"/>
            <a:ext cx="28575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I.ĐẶT VẤN ĐỀ:</a:t>
            </a:r>
          </a:p>
          <a:p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77954" y="1051801"/>
            <a:ext cx="273541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1.Tô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Hiến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endParaRPr lang="en-US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103418" y="990600"/>
            <a:ext cx="2001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1.Khái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103418" y="1636577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292436" y="2078272"/>
            <a:ext cx="350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292436" y="1650087"/>
            <a:ext cx="350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257800" y="1219200"/>
            <a:ext cx="350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ight Arrow 45"/>
          <p:cNvSpPr/>
          <p:nvPr/>
        </p:nvSpPr>
        <p:spPr>
          <a:xfrm>
            <a:off x="3179622" y="2691943"/>
            <a:ext cx="232063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3446320" y="2514600"/>
            <a:ext cx="5351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qúy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báu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7502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9" grpId="0"/>
      <p:bldP spid="42" grpId="0"/>
      <p:bldP spid="43" grpId="0"/>
      <p:bldP spid="44" grpId="0"/>
      <p:bldP spid="45" grpId="0"/>
      <p:bldP spid="46" grpId="0" animBg="1"/>
      <p:bldP spid="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 descr="Frames PPT 014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38100" y="0"/>
            <a:ext cx="9144000" cy="6858000"/>
          </a:xfrm>
          <a:prstGeom prst="rect">
            <a:avLst/>
          </a:prstGeom>
          <a:ln w="38100">
            <a:solidFill>
              <a:schemeClr val="tx1"/>
            </a:solidFill>
          </a:ln>
          <a:extLst/>
        </p:spPr>
      </p:pic>
      <p:sp>
        <p:nvSpPr>
          <p:cNvPr id="2" name="TextBox 1"/>
          <p:cNvSpPr txBox="1"/>
          <p:nvPr/>
        </p:nvSpPr>
        <p:spPr>
          <a:xfrm>
            <a:off x="312590" y="978417"/>
            <a:ext cx="57150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I.ĐẶT VẤN ĐỀ:</a:t>
            </a:r>
          </a:p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57200" y="1676400"/>
            <a:ext cx="8305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2.Điều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endParaRPr lang="en-US" sz="2800" b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90945" y="3993901"/>
            <a:ext cx="1927276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09800" y="3286015"/>
            <a:ext cx="1931833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tộc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32076" y="4424208"/>
            <a:ext cx="1909557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Hạnh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914282" y="3264268"/>
            <a:ext cx="944079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Í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901537" y="4394011"/>
            <a:ext cx="969568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6248400" y="1565272"/>
            <a:ext cx="2514600" cy="18288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Straight Arrow Connector 29"/>
          <p:cNvCxnSpPr>
            <a:endCxn id="25" idx="1"/>
          </p:cNvCxnSpPr>
          <p:nvPr/>
        </p:nvCxnSpPr>
        <p:spPr>
          <a:xfrm flipV="1">
            <a:off x="4141633" y="3618211"/>
            <a:ext cx="772649" cy="178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4141633" y="4741041"/>
            <a:ext cx="772649" cy="178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6248400" y="4615178"/>
            <a:ext cx="2514600" cy="137510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Straight Arrow Connector 32"/>
          <p:cNvCxnSpPr>
            <a:stCxn id="25" idx="3"/>
          </p:cNvCxnSpPr>
          <p:nvPr/>
        </p:nvCxnSpPr>
        <p:spPr>
          <a:xfrm flipV="1">
            <a:off x="5858361" y="3169933"/>
            <a:ext cx="390039" cy="4482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871105" y="4495800"/>
            <a:ext cx="377295" cy="2823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96441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 descr="Frames PPT 014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38100">
            <a:solidFill>
              <a:schemeClr val="tx1"/>
            </a:solidFill>
          </a:ln>
          <a:extLst/>
        </p:spPr>
      </p:pic>
      <p:cxnSp>
        <p:nvCxnSpPr>
          <p:cNvPr id="27" name="Straight Connector 26"/>
          <p:cNvCxnSpPr/>
          <p:nvPr/>
        </p:nvCxnSpPr>
        <p:spPr>
          <a:xfrm>
            <a:off x="3048000" y="218278"/>
            <a:ext cx="0" cy="640080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3048000" y="584514"/>
            <a:ext cx="5818907" cy="24634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II.NỘI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DUNG BÀI HỌC: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533400" y="584514"/>
            <a:ext cx="28575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I.ĐẶT VẤN ĐỀ:</a:t>
            </a:r>
          </a:p>
          <a:p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77954" y="1051801"/>
            <a:ext cx="273541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1.Tô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Hiến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endParaRPr lang="en-US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103418" y="990600"/>
            <a:ext cx="2001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1.Khái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103418" y="1636577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292436" y="2078272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292436" y="1650087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257800" y="1219200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ight Arrow 45"/>
          <p:cNvSpPr/>
          <p:nvPr/>
        </p:nvSpPr>
        <p:spPr>
          <a:xfrm>
            <a:off x="3179622" y="2691943"/>
            <a:ext cx="232063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3446320" y="2514600"/>
            <a:ext cx="5351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qúy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báu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67711" y="2932757"/>
            <a:ext cx="1873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2.Ý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63191" y="3418678"/>
            <a:ext cx="1406236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10991" y="3352800"/>
            <a:ext cx="1898073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363191" y="4611028"/>
            <a:ext cx="1361209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65963" y="4380195"/>
            <a:ext cx="4073236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Đem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4724400" y="5327505"/>
            <a:ext cx="4073236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24400" y="5874603"/>
            <a:ext cx="4073236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 XH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</a:p>
        </p:txBody>
      </p:sp>
      <p:sp>
        <p:nvSpPr>
          <p:cNvPr id="4" name="Rectangle 3"/>
          <p:cNvSpPr/>
          <p:nvPr/>
        </p:nvSpPr>
        <p:spPr>
          <a:xfrm>
            <a:off x="4810990" y="3851518"/>
            <a:ext cx="1898073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 Tin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cậy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2590" y="3029634"/>
            <a:ext cx="27354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2.Điều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endParaRPr lang="en-US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41595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16" grpId="0" animBg="1"/>
      <p:bldP spid="18" grpId="0" animBg="1"/>
      <p:bldP spid="19" grpId="0" animBg="1"/>
      <p:bldP spid="2" grpId="0" animBg="1"/>
      <p:bldP spid="3" grpId="0" animBg="1"/>
      <p:bldP spid="4" grpId="0" animBg="1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 descr="Frames PPT 014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extLst/>
        </p:spPr>
      </p:pic>
      <p:sp>
        <p:nvSpPr>
          <p:cNvPr id="2" name="Rounded Rectangle 1"/>
          <p:cNvSpPr/>
          <p:nvPr/>
        </p:nvSpPr>
        <p:spPr>
          <a:xfrm>
            <a:off x="3390900" y="491836"/>
            <a:ext cx="2705100" cy="110836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3.Rèn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066800" y="1981200"/>
            <a:ext cx="1600200" cy="4343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đắn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743200" y="1967345"/>
            <a:ext cx="1676400" cy="4343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495800" y="1981200"/>
            <a:ext cx="1600200" cy="4343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ủng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172200" y="1981200"/>
            <a:ext cx="1676400" cy="4343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Liêm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khiết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,…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8381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 descr="Frames PPT 014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extLst/>
        </p:spPr>
      </p:pic>
      <p:sp>
        <p:nvSpPr>
          <p:cNvPr id="2" name="TextBox 1"/>
          <p:cNvSpPr txBox="1"/>
          <p:nvPr/>
        </p:nvSpPr>
        <p:spPr>
          <a:xfrm>
            <a:off x="990600" y="30480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III.LUYỆN TẬP: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1055" y="727501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1.Trong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7091" y="18858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a)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1558498"/>
            <a:ext cx="8153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Mai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9A,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Mai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sợ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2763798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4236" y="27432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khuyết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1728" y="3577266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c)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35052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cán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lãnh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bạt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ủng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018" y="439315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d)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2727" y="4213086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Lam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ra.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0946" y="516374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1163" y="4976649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chấn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xí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Đĩnh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cán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1000" y="5674852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e)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4291" y="5618946"/>
            <a:ext cx="8153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phóng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chấp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6581" y="1763524"/>
            <a:ext cx="79940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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Không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chí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công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vô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tư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vì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vẫn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lối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ích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kỉ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đặt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lợi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ích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cá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nhân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lên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trên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lợi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ích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chung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tính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toán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nhỏ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nhen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hoặc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bao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che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khuyết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điểm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bạn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không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công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bằng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48591" y="5019472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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Chí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công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vô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tư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làm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việc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xuất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phát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lợi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ích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chung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đặt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lợi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ích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chung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lên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trên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lợi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ích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cá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nhân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98535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8" grpId="0"/>
      <p:bldP spid="10" grpId="0"/>
      <p:bldP spid="11" grpId="0"/>
      <p:bldP spid="12" grpId="0"/>
      <p:bldP spid="12" grpId="1"/>
      <p:bldP spid="13" grpId="0"/>
      <p:bldP spid="14" grpId="0"/>
      <p:bldP spid="14" grpId="1"/>
      <p:bldP spid="15" grpId="0"/>
      <p:bldP spid="16" grpId="0"/>
      <p:bldP spid="16" grpId="1"/>
      <p:bldP spid="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 descr="Frames PPT 014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extLst/>
        </p:spPr>
      </p:pic>
      <p:sp>
        <p:nvSpPr>
          <p:cNvPr id="2" name="TextBox 1"/>
          <p:cNvSpPr txBox="1"/>
          <p:nvPr/>
        </p:nvSpPr>
        <p:spPr>
          <a:xfrm>
            <a:off x="990600" y="30480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III.LUYỆN TẬP: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1055" y="727501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2.Em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tán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tán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7091" y="18858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a)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1558498"/>
            <a:ext cx="815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2763798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4236" y="2743200"/>
            <a:ext cx="815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thiệt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1728" y="385998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c)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" y="3787914"/>
            <a:ext cx="822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HS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9383" y="4752945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d)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9600" y="4779157"/>
            <a:ext cx="815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0946" y="516374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1163" y="5238690"/>
            <a:ext cx="815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8090" y="1962834"/>
            <a:ext cx="8104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err="1" smtClean="0"/>
              <a:t>Sai</a:t>
            </a:r>
            <a:r>
              <a:rPr lang="en-US" dirty="0" smtClean="0"/>
              <a:t>. </a:t>
            </a:r>
            <a:r>
              <a:rPr lang="en-US" dirty="0" err="1" smtClean="0"/>
              <a:t>Vì</a:t>
            </a:r>
            <a:r>
              <a:rPr lang="en-US" dirty="0" smtClean="0"/>
              <a:t> </a:t>
            </a:r>
            <a:r>
              <a:rPr lang="en-US" dirty="0" err="1" smtClean="0"/>
              <a:t>tất</a:t>
            </a:r>
            <a:r>
              <a:rPr lang="en-US" dirty="0" smtClean="0"/>
              <a:t> </a:t>
            </a:r>
            <a:r>
              <a:rPr lang="en-US" dirty="0" err="1" smtClean="0"/>
              <a:t>cả</a:t>
            </a:r>
            <a:r>
              <a:rPr lang="en-US" dirty="0" smtClean="0"/>
              <a:t> </a:t>
            </a:r>
            <a:r>
              <a:rPr lang="en-US" dirty="0" err="1" smtClean="0"/>
              <a:t>chúng</a:t>
            </a:r>
            <a:r>
              <a:rPr lang="en-US" dirty="0" smtClean="0"/>
              <a:t> ta </a:t>
            </a:r>
            <a:r>
              <a:rPr lang="en-US" dirty="0" err="1" smtClean="0"/>
              <a:t>phải</a:t>
            </a:r>
            <a:r>
              <a:rPr lang="en-US" dirty="0" smtClean="0"/>
              <a:t>  </a:t>
            </a:r>
            <a:r>
              <a:rPr lang="en-US" dirty="0" err="1" smtClean="0"/>
              <a:t>sống</a:t>
            </a:r>
            <a:r>
              <a:rPr lang="en-US" dirty="0" smtClean="0"/>
              <a:t> </a:t>
            </a:r>
            <a:r>
              <a:rPr lang="en-US" dirty="0" err="1" smtClean="0"/>
              <a:t>chí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vô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xây</a:t>
            </a:r>
            <a:r>
              <a:rPr lang="en-US" dirty="0" smtClean="0"/>
              <a:t> </a:t>
            </a:r>
            <a:r>
              <a:rPr lang="en-US" dirty="0" err="1" smtClean="0"/>
              <a:t>dựng</a:t>
            </a:r>
            <a:r>
              <a:rPr lang="en-US" dirty="0" smtClean="0"/>
              <a:t> </a:t>
            </a:r>
            <a:r>
              <a:rPr lang="en-US" dirty="0" err="1" smtClean="0"/>
              <a:t>xã</a:t>
            </a:r>
            <a:r>
              <a:rPr lang="en-US" dirty="0" smtClean="0"/>
              <a:t> </a:t>
            </a:r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lành</a:t>
            </a:r>
            <a:r>
              <a:rPr lang="en-US" dirty="0" smtClean="0"/>
              <a:t> </a:t>
            </a:r>
            <a:r>
              <a:rPr lang="en-US" dirty="0" err="1" smtClean="0"/>
              <a:t>mạnh</a:t>
            </a:r>
            <a:r>
              <a:rPr lang="en-US" dirty="0" smtClean="0"/>
              <a:t>, </a:t>
            </a:r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chủ</a:t>
            </a:r>
            <a:r>
              <a:rPr lang="en-US" dirty="0" smtClean="0"/>
              <a:t>,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, </a:t>
            </a:r>
            <a:r>
              <a:rPr lang="en-US" dirty="0" err="1" smtClean="0"/>
              <a:t>văn</a:t>
            </a:r>
            <a:r>
              <a:rPr lang="en-US" dirty="0" smtClean="0"/>
              <a:t> minh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đem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lợi</a:t>
            </a:r>
            <a:r>
              <a:rPr lang="en-US" dirty="0" smtClean="0"/>
              <a:t> </a:t>
            </a:r>
            <a:r>
              <a:rPr lang="en-US" dirty="0" err="1" smtClean="0"/>
              <a:t>ích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mọi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0329" y="3163908"/>
            <a:ext cx="8264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err="1" smtClean="0">
                <a:sym typeface="Wingdings" pitchFamily="2" charset="2"/>
              </a:rPr>
              <a:t>Sai</a:t>
            </a:r>
            <a:r>
              <a:rPr lang="en-US" dirty="0" smtClean="0">
                <a:sym typeface="Wingdings" pitchFamily="2" charset="2"/>
              </a:rPr>
              <a:t>. </a:t>
            </a:r>
            <a:r>
              <a:rPr lang="en-US" dirty="0" err="1" smtClean="0">
                <a:sym typeface="Wingdings" pitchFamily="2" charset="2"/>
              </a:rPr>
              <a:t>Vì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họ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là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những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người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liêm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khiết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ngay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thẳng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tự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trọng</a:t>
            </a:r>
            <a:r>
              <a:rPr lang="en-US" dirty="0" smtClean="0">
                <a:sym typeface="Wingdings" pitchFamily="2" charset="2"/>
              </a:rPr>
              <a:t> … </a:t>
            </a:r>
            <a:r>
              <a:rPr lang="en-US" dirty="0" err="1" smtClean="0">
                <a:sym typeface="Wingdings" pitchFamily="2" charset="2"/>
              </a:rPr>
              <a:t>sẽ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được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mọi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người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nể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phục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sẵn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sàng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hợp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tác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trong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mọi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công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việc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37308" y="4188024"/>
            <a:ext cx="8201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err="1" smtClean="0">
                <a:sym typeface="Wingdings" pitchFamily="2" charset="2"/>
              </a:rPr>
              <a:t>Sai</a:t>
            </a:r>
            <a:r>
              <a:rPr lang="en-US" dirty="0" smtClean="0">
                <a:sym typeface="Wingdings" pitchFamily="2" charset="2"/>
              </a:rPr>
              <a:t>. </a:t>
            </a:r>
            <a:r>
              <a:rPr lang="en-US" dirty="0" err="1" smtClean="0">
                <a:sym typeface="Wingdings" pitchFamily="2" charset="2"/>
              </a:rPr>
              <a:t>Mọi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người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cần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phải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rèn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chí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công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vô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tư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ngay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từ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những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việc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nhỏ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nhặt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nhất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trong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cuộc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sống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và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rèn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từ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khi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còn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nhỏ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rèn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mọi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lúc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mọi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nơi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48145" y="5715000"/>
            <a:ext cx="7952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err="1" smtClean="0">
                <a:sym typeface="Wingdings" pitchFamily="2" charset="2"/>
              </a:rPr>
              <a:t>Đúng</a:t>
            </a:r>
            <a:r>
              <a:rPr lang="en-US" dirty="0" smtClean="0">
                <a:sym typeface="Wingdings" pitchFamily="2" charset="2"/>
              </a:rPr>
              <a:t>. </a:t>
            </a:r>
            <a:r>
              <a:rPr lang="en-US" dirty="0" err="1" smtClean="0">
                <a:sym typeface="Wingdings" pitchFamily="2" charset="2"/>
              </a:rPr>
              <a:t>Vì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nó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là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phẩm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chất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đáng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quý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của</a:t>
            </a:r>
            <a:r>
              <a:rPr lang="en-US" dirty="0" smtClean="0">
                <a:sym typeface="Wingdings" pitchFamily="2" charset="2"/>
              </a:rPr>
              <a:t> con </a:t>
            </a:r>
            <a:r>
              <a:rPr lang="en-US" dirty="0" err="1" smtClean="0">
                <a:sym typeface="Wingdings" pitchFamily="2" charset="2"/>
              </a:rPr>
              <a:t>người</a:t>
            </a:r>
            <a:r>
              <a:rPr lang="en-US" dirty="0" smtClean="0">
                <a:sym typeface="Wingdings" pitchFamily="2" charset="2"/>
              </a:rPr>
              <a:t>. </a:t>
            </a:r>
            <a:r>
              <a:rPr lang="en-US" dirty="0" err="1" smtClean="0">
                <a:sym typeface="Wingdings" pitchFamily="2" charset="2"/>
              </a:rPr>
              <a:t>Nó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đem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lại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lợi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ích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cho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cá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nhân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và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tập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thể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cộng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đồng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xã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hội</a:t>
            </a:r>
            <a:r>
              <a:rPr lang="en-US" dirty="0" smtClean="0">
                <a:sym typeface="Wingdings" pitchFamily="2" charset="2"/>
              </a:rPr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39857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5" grpId="1"/>
      <p:bldP spid="7" grpId="0"/>
      <p:bldP spid="8" grpId="0"/>
      <p:bldP spid="8" grpId="1"/>
      <p:bldP spid="9" grpId="0"/>
      <p:bldP spid="10" grpId="0"/>
      <p:bldP spid="10" grpId="1"/>
      <p:bldP spid="11" grpId="0"/>
      <p:bldP spid="12" grpId="0"/>
      <p:bldP spid="13" grpId="0"/>
      <p:bldP spid="14" grpId="0"/>
      <p:bldP spid="6" grpId="0"/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 descr="Frames PPT 014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0" y="107722"/>
            <a:ext cx="9144000" cy="6858000"/>
          </a:xfrm>
          <a:prstGeom prst="rect">
            <a:avLst/>
          </a:prstGeom>
          <a:extLst/>
        </p:spPr>
      </p:pic>
      <p:sp>
        <p:nvSpPr>
          <p:cNvPr id="2" name="TextBox 1"/>
          <p:cNvSpPr txBox="1"/>
          <p:nvPr/>
        </p:nvSpPr>
        <p:spPr>
          <a:xfrm>
            <a:off x="990600" y="30480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III.LUYỆN TẬP: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1055" y="727501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3.Em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7091" y="16764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a)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1558498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Ba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Ba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ân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1673" y="384041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773" y="3835348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, song ý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1728" y="5381003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c)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5308937"/>
            <a:ext cx="8153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phốp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song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khuyết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1558498"/>
            <a:ext cx="81845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thôi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…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0329" y="3823747"/>
            <a:ext cx="8298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thuyết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0045" y="5181600"/>
            <a:ext cx="81049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Ủng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87347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5" grpId="1"/>
      <p:bldP spid="7" grpId="0"/>
      <p:bldP spid="8" grpId="0"/>
      <p:bldP spid="8" grpId="1"/>
      <p:bldP spid="9" grpId="0"/>
      <p:bldP spid="10" grpId="0"/>
      <p:bldP spid="10" grpId="1"/>
      <p:bldP spid="6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1473</Words>
  <Application>Microsoft Office PowerPoint</Application>
  <PresentationFormat>On-screen Show (4:3)</PresentationFormat>
  <Paragraphs>210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Phùng Hồng Thủy</dc:creator>
  <cp:keywords>Bài Chí công vô tư</cp:keywords>
  <cp:lastModifiedBy>admin</cp:lastModifiedBy>
  <cp:revision>44</cp:revision>
  <dcterms:created xsi:type="dcterms:W3CDTF">2017-06-08T13:53:26Z</dcterms:created>
  <dcterms:modified xsi:type="dcterms:W3CDTF">2017-07-14T04:05:47Z</dcterms:modified>
</cp:coreProperties>
</file>