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10/20/2017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0.png"/><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8.gif"/><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524000"/>
          </a:xfrm>
        </p:spPr>
        <p:txBody>
          <a:bodyPr>
            <a:normAutofit fontScale="90000"/>
          </a:bodyPr>
          <a:lstStyle/>
          <a:p>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5300" b="1" dirty="0" smtClean="0">
                <a:solidFill>
                  <a:srgbClr val="FF0000"/>
                </a:solidFill>
                <a:latin typeface="Times New Roman" pitchFamily="18" charset="0"/>
                <a:cs typeface="Times New Roman" pitchFamily="18" charset="0"/>
              </a:rPr>
              <a:t>GDCD – TIẾT 2</a:t>
            </a:r>
            <a:endParaRPr lang="en-US" sz="53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676400"/>
            <a:ext cx="6400800" cy="4572000"/>
          </a:xfrm>
        </p:spPr>
        <p:txBody>
          <a:bodyPr>
            <a:normAutofit/>
          </a:bodyPr>
          <a:lstStyle/>
          <a:p>
            <a:r>
              <a:rPr lang="en-US" sz="4400" b="1" dirty="0" smtClean="0">
                <a:solidFill>
                  <a:schemeClr val="accent1">
                    <a:lumMod val="75000"/>
                  </a:schemeClr>
                </a:solidFill>
                <a:latin typeface="Times New Roman" pitchFamily="18" charset="0"/>
                <a:cs typeface="Times New Roman" pitchFamily="18" charset="0"/>
              </a:rPr>
              <a:t>BÀI 2: LIÊM KHIẾT</a:t>
            </a:r>
          </a:p>
          <a:p>
            <a:endParaRPr lang="en-US" sz="4400" b="1" dirty="0" smtClean="0">
              <a:solidFill>
                <a:schemeClr val="accent1">
                  <a:lumMod val="75000"/>
                </a:schemeClr>
              </a:solidFill>
              <a:latin typeface="Times New Roman" pitchFamily="18" charset="0"/>
              <a:cs typeface="Times New Roman" pitchFamily="18" charset="0"/>
            </a:endParaRPr>
          </a:p>
          <a:p>
            <a:endParaRPr lang="en-US" sz="4400" b="1" dirty="0" smtClean="0">
              <a:solidFill>
                <a:schemeClr val="accent1">
                  <a:lumMod val="75000"/>
                </a:schemeClr>
              </a:solidFill>
              <a:latin typeface="Times New Roman" pitchFamily="18" charset="0"/>
              <a:cs typeface="Times New Roman" pitchFamily="18" charset="0"/>
            </a:endParaRPr>
          </a:p>
          <a:p>
            <a:endParaRPr lang="en-US" sz="4400" b="1" dirty="0">
              <a:solidFill>
                <a:schemeClr val="accent1">
                  <a:lumMod val="75000"/>
                </a:schemeClr>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2"/>
          <a:srcRect/>
          <a:stretch>
            <a:fillRect/>
          </a:stretch>
        </p:blipFill>
        <p:spPr bwMode="auto">
          <a:xfrm>
            <a:off x="1981200" y="3581400"/>
            <a:ext cx="5486400" cy="244475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rmAutofit/>
          </a:bodyPr>
          <a:lstStyle/>
          <a:p>
            <a:r>
              <a:rPr lang="en-US" sz="32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3.Ý </a:t>
            </a:r>
            <a:r>
              <a:rPr lang="en-US" sz="3600" dirty="0" err="1" smtClean="0">
                <a:solidFill>
                  <a:schemeClr val="tx1"/>
                </a:solidFill>
                <a:latin typeface="Times New Roman" pitchFamily="18" charset="0"/>
                <a:cs typeface="Times New Roman" pitchFamily="18" charset="0"/>
              </a:rPr>
              <a:t>nghĩa</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476488" cy="4876800"/>
          </a:xfrm>
        </p:spPr>
        <p:txBody>
          <a:bodyPr>
            <a:normAutofit/>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Góp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sạch</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pSp>
        <p:nvGrpSpPr>
          <p:cNvPr id="4" name="Group 9"/>
          <p:cNvGrpSpPr>
            <a:grpSpLocks/>
          </p:cNvGrpSpPr>
          <p:nvPr/>
        </p:nvGrpSpPr>
        <p:grpSpPr bwMode="auto">
          <a:xfrm rot="20628727">
            <a:off x="2181377" y="3369514"/>
            <a:ext cx="4953000" cy="3233738"/>
            <a:chOff x="-960" y="480"/>
            <a:chExt cx="3120" cy="2037"/>
          </a:xfrm>
        </p:grpSpPr>
        <p:grpSp>
          <p:nvGrpSpPr>
            <p:cNvPr id="5" name="Group 10"/>
            <p:cNvGrpSpPr>
              <a:grpSpLocks/>
            </p:cNvGrpSpPr>
            <p:nvPr/>
          </p:nvGrpSpPr>
          <p:grpSpPr bwMode="auto">
            <a:xfrm rot="1041139">
              <a:off x="-960" y="480"/>
              <a:ext cx="3120" cy="2037"/>
              <a:chOff x="-960" y="480"/>
              <a:chExt cx="3115" cy="2037"/>
            </a:xfrm>
          </p:grpSpPr>
          <p:pic>
            <p:nvPicPr>
              <p:cNvPr id="7" name="Picture 11" descr="Dove-02-june">
                <a:hlinkClick r:id="rId2" action="ppaction://hlinksldjump"/>
              </p:cNvPr>
              <p:cNvPicPr>
                <a:picLocks noChangeAspect="1" noChangeArrowheads="1" noCrop="1"/>
              </p:cNvPicPr>
              <p:nvPr/>
            </p:nvPicPr>
            <p:blipFill>
              <a:blip r:embed="rId3"/>
              <a:srcRect/>
              <a:stretch>
                <a:fillRect/>
              </a:stretch>
            </p:blipFill>
            <p:spPr bwMode="auto">
              <a:xfrm rot="1401941">
                <a:off x="720" y="1536"/>
                <a:ext cx="1326" cy="981"/>
              </a:xfrm>
              <a:prstGeom prst="rect">
                <a:avLst/>
              </a:prstGeom>
              <a:noFill/>
              <a:ln w="9525">
                <a:noFill/>
                <a:miter lim="800000"/>
                <a:headEnd/>
                <a:tailEnd/>
              </a:ln>
            </p:spPr>
          </p:pic>
          <p:grpSp>
            <p:nvGrpSpPr>
              <p:cNvPr id="8" name="Group 12"/>
              <p:cNvGrpSpPr>
                <a:grpSpLocks/>
              </p:cNvGrpSpPr>
              <p:nvPr/>
            </p:nvGrpSpPr>
            <p:grpSpPr bwMode="auto">
              <a:xfrm>
                <a:off x="-960" y="480"/>
                <a:ext cx="3115" cy="1735"/>
                <a:chOff x="-1011" y="288"/>
                <a:chExt cx="3115" cy="1735"/>
              </a:xfrm>
            </p:grpSpPr>
            <p:pic>
              <p:nvPicPr>
                <p:cNvPr id="9" name="Picture 13" descr="Dove-02-june">
                  <a:hlinkClick r:id="rId2" action="ppaction://hlinksldjump"/>
                </p:cNvPr>
                <p:cNvPicPr>
                  <a:picLocks noChangeAspect="1" noChangeArrowheads="1" noCrop="1"/>
                </p:cNvPicPr>
                <p:nvPr/>
              </p:nvPicPr>
              <p:blipFill>
                <a:blip r:embed="rId3"/>
                <a:srcRect/>
                <a:stretch>
                  <a:fillRect/>
                </a:stretch>
              </p:blipFill>
              <p:spPr bwMode="auto">
                <a:xfrm rot="538673">
                  <a:off x="-391" y="720"/>
                  <a:ext cx="781" cy="679"/>
                </a:xfrm>
                <a:prstGeom prst="rect">
                  <a:avLst/>
                </a:prstGeom>
                <a:noFill/>
                <a:ln w="9525">
                  <a:noFill/>
                  <a:miter lim="800000"/>
                  <a:headEnd/>
                  <a:tailEnd/>
                </a:ln>
              </p:spPr>
            </p:pic>
            <p:pic>
              <p:nvPicPr>
                <p:cNvPr id="10" name="Picture 14" descr="Dove-02-june">
                  <a:hlinkClick r:id="rId2" action="ppaction://hlinksldjump"/>
                </p:cNvPr>
                <p:cNvPicPr>
                  <a:picLocks noChangeAspect="1" noChangeArrowheads="1" noCrop="1"/>
                </p:cNvPicPr>
                <p:nvPr/>
              </p:nvPicPr>
              <p:blipFill>
                <a:blip r:embed="rId3"/>
                <a:srcRect/>
                <a:stretch>
                  <a:fillRect/>
                </a:stretch>
              </p:blipFill>
              <p:spPr bwMode="auto">
                <a:xfrm rot="1380848">
                  <a:off x="0" y="288"/>
                  <a:ext cx="693" cy="517"/>
                </a:xfrm>
                <a:prstGeom prst="rect">
                  <a:avLst/>
                </a:prstGeom>
                <a:noFill/>
                <a:ln w="9525">
                  <a:noFill/>
                  <a:miter lim="800000"/>
                  <a:headEnd/>
                  <a:tailEnd/>
                </a:ln>
              </p:spPr>
            </p:pic>
            <p:pic>
              <p:nvPicPr>
                <p:cNvPr id="11" name="Picture 15" descr="Dove-02-june">
                  <a:hlinkClick r:id="rId2" action="ppaction://hlinksldjump"/>
                </p:cNvPr>
                <p:cNvPicPr>
                  <a:picLocks noChangeAspect="1" noChangeArrowheads="1" noCrop="1"/>
                </p:cNvPicPr>
                <p:nvPr/>
              </p:nvPicPr>
              <p:blipFill>
                <a:blip r:embed="rId3"/>
                <a:srcRect/>
                <a:stretch>
                  <a:fillRect/>
                </a:stretch>
              </p:blipFill>
              <p:spPr bwMode="auto">
                <a:xfrm rot="1512026">
                  <a:off x="816" y="624"/>
                  <a:ext cx="724" cy="318"/>
                </a:xfrm>
                <a:prstGeom prst="rect">
                  <a:avLst/>
                </a:prstGeom>
                <a:noFill/>
                <a:ln w="9525">
                  <a:noFill/>
                  <a:miter lim="800000"/>
                  <a:headEnd/>
                  <a:tailEnd/>
                </a:ln>
              </p:spPr>
            </p:pic>
            <p:pic>
              <p:nvPicPr>
                <p:cNvPr id="12" name="Picture 16" descr="Dove-02-june">
                  <a:hlinkClick r:id="rId2" action="ppaction://hlinksldjump"/>
                </p:cNvPr>
                <p:cNvPicPr>
                  <a:picLocks noChangeAspect="1" noChangeArrowheads="1" noCrop="1"/>
                </p:cNvPicPr>
                <p:nvPr/>
              </p:nvPicPr>
              <p:blipFill>
                <a:blip r:embed="rId3"/>
                <a:srcRect/>
                <a:stretch>
                  <a:fillRect/>
                </a:stretch>
              </p:blipFill>
              <p:spPr bwMode="auto">
                <a:xfrm rot="902168">
                  <a:off x="528" y="864"/>
                  <a:ext cx="864" cy="851"/>
                </a:xfrm>
                <a:prstGeom prst="rect">
                  <a:avLst/>
                </a:prstGeom>
                <a:noFill/>
                <a:ln w="9525">
                  <a:noFill/>
                  <a:miter lim="800000"/>
                  <a:headEnd/>
                  <a:tailEnd/>
                </a:ln>
              </p:spPr>
            </p:pic>
            <p:pic>
              <p:nvPicPr>
                <p:cNvPr id="13" name="Picture 17" descr="Dove-02-june">
                  <a:hlinkClick r:id="rId2" action="ppaction://hlinksldjump"/>
                </p:cNvPr>
                <p:cNvPicPr>
                  <a:picLocks noChangeAspect="1" noChangeArrowheads="1" noCrop="1"/>
                </p:cNvPicPr>
                <p:nvPr/>
              </p:nvPicPr>
              <p:blipFill>
                <a:blip r:embed="rId3"/>
                <a:srcRect/>
                <a:stretch>
                  <a:fillRect/>
                </a:stretch>
              </p:blipFill>
              <p:spPr bwMode="auto">
                <a:xfrm rot="1376783">
                  <a:off x="-1011" y="338"/>
                  <a:ext cx="653" cy="576"/>
                </a:xfrm>
                <a:prstGeom prst="rect">
                  <a:avLst/>
                </a:prstGeom>
                <a:noFill/>
                <a:ln w="9525">
                  <a:noFill/>
                  <a:miter lim="800000"/>
                  <a:headEnd/>
                  <a:tailEnd/>
                </a:ln>
              </p:spPr>
            </p:pic>
            <p:pic>
              <p:nvPicPr>
                <p:cNvPr id="14" name="Picture 18" descr="Dove-02-june">
                  <a:hlinkClick r:id="rId2" action="ppaction://hlinksldjump"/>
                </p:cNvPr>
                <p:cNvPicPr>
                  <a:picLocks noChangeAspect="1" noChangeArrowheads="1" noCrop="1"/>
                </p:cNvPicPr>
                <p:nvPr/>
              </p:nvPicPr>
              <p:blipFill>
                <a:blip r:embed="rId3"/>
                <a:srcRect/>
                <a:stretch>
                  <a:fillRect/>
                </a:stretch>
              </p:blipFill>
              <p:spPr bwMode="auto">
                <a:xfrm rot="538673">
                  <a:off x="1296" y="768"/>
                  <a:ext cx="808" cy="682"/>
                </a:xfrm>
                <a:prstGeom prst="rect">
                  <a:avLst/>
                </a:prstGeom>
                <a:noFill/>
                <a:ln w="9525">
                  <a:noFill/>
                  <a:miter lim="800000"/>
                  <a:headEnd/>
                  <a:tailEnd/>
                </a:ln>
              </p:spPr>
            </p:pic>
            <p:pic>
              <p:nvPicPr>
                <p:cNvPr id="15" name="Picture 19" descr="Dove-02-june">
                  <a:hlinkClick r:id="rId2" action="ppaction://hlinksldjump"/>
                </p:cNvPr>
                <p:cNvPicPr>
                  <a:picLocks noChangeAspect="1" noChangeArrowheads="1" noCrop="1"/>
                </p:cNvPicPr>
                <p:nvPr/>
              </p:nvPicPr>
              <p:blipFill>
                <a:blip r:embed="rId3"/>
                <a:srcRect/>
                <a:stretch>
                  <a:fillRect/>
                </a:stretch>
              </p:blipFill>
              <p:spPr bwMode="auto">
                <a:xfrm rot="538673">
                  <a:off x="-400" y="1344"/>
                  <a:ext cx="800" cy="679"/>
                </a:xfrm>
                <a:prstGeom prst="rect">
                  <a:avLst/>
                </a:prstGeom>
                <a:noFill/>
                <a:ln w="9525">
                  <a:noFill/>
                  <a:miter lim="800000"/>
                  <a:headEnd/>
                  <a:tailEnd/>
                </a:ln>
              </p:spPr>
            </p:pic>
          </p:grpSp>
        </p:grpSp>
        <p:pic>
          <p:nvPicPr>
            <p:cNvPr id="6" name="Picture 20" descr="Dove-02-june">
              <a:hlinkClick r:id="rId2" action="ppaction://hlinksldjump"/>
            </p:cNvPr>
            <p:cNvPicPr>
              <a:picLocks noChangeAspect="1" noChangeArrowheads="1" noCrop="1"/>
            </p:cNvPicPr>
            <p:nvPr/>
          </p:nvPicPr>
          <p:blipFill>
            <a:blip r:embed="rId3"/>
            <a:srcRect/>
            <a:stretch>
              <a:fillRect/>
            </a:stretch>
          </p:blipFill>
          <p:spPr bwMode="auto">
            <a:xfrm rot="1401941">
              <a:off x="0" y="1776"/>
              <a:ext cx="920" cy="680"/>
            </a:xfrm>
            <a:prstGeom prst="rect">
              <a:avLst/>
            </a:prstGeom>
            <a:noFill/>
            <a:ln w="9525">
              <a:noFill/>
              <a:miter lim="800000"/>
              <a:headEnd/>
              <a:tailEnd/>
            </a:ln>
          </p:spPr>
        </p:pic>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00989 0.01318 C 0.00989 0.01341 0.05798 -0.05851 0.05798 -0.05828 C 0.09497 -0.05851 0.12501 -0.02266 0.12501 0.02266 C 0.12501 0.03723 0.12205 0.05065 0.11598 0.06267 C 0.11702 0.06267 5E-6 0.24237 5E-6 0.24376 C 5E-6 0.24237 -0.11702 0.06267 -0.11598 0.06267 C -0.12205 0.05065 -0.125 0.03723 -0.125 0.02266 C -0.125 -0.02266 -0.09496 -0.05851 -0.04705 -0.04533 C -0.04705 -0.04533 0.00989 0.01318 0.00989 0.01318 Z " pathEditMode="relative" rAng="0" ptsTypes="fffffffff">
                                      <p:cBhvr>
                                        <p:cTn id="6" dur="2000" spd="-100000" fill="hold"/>
                                        <p:tgtEl>
                                          <p:spTgt spid="4"/>
                                        </p:tgtEl>
                                        <p:attrNameLst>
                                          <p:attrName>ppt_x</p:attrName>
                                          <p:attrName>ppt_y</p:attrName>
                                        </p:attrNameLst>
                                      </p:cBhvr>
                                      <p:rCtr x="-10" y="79"/>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705088" cy="6629400"/>
          </a:xfrm>
        </p:spPr>
        <p:txBody>
          <a:bodyPr/>
          <a:lstStyle/>
          <a:p>
            <a:endParaRPr lang="en-US" dirty="0"/>
          </a:p>
        </p:txBody>
      </p:sp>
      <p:sp>
        <p:nvSpPr>
          <p:cNvPr id="4" name="Rectangle 3"/>
          <p:cNvSpPr/>
          <p:nvPr/>
        </p:nvSpPr>
        <p:spPr>
          <a:xfrm>
            <a:off x="457200" y="2971800"/>
            <a:ext cx="1828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Liêm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Khiết</a:t>
            </a:r>
            <a:endParaRPr lang="en-US" sz="2400" b="1" dirty="0">
              <a:solidFill>
                <a:srgbClr val="FF0000"/>
              </a:solidFill>
              <a:latin typeface="Times New Roman" pitchFamily="18" charset="0"/>
              <a:cs typeface="Times New Roman" pitchFamily="18" charset="0"/>
            </a:endParaRPr>
          </a:p>
        </p:txBody>
      </p:sp>
      <p:cxnSp>
        <p:nvCxnSpPr>
          <p:cNvPr id="6" name="Straight Arrow Connector 5"/>
          <p:cNvCxnSpPr>
            <a:stCxn id="4" idx="3"/>
          </p:cNvCxnSpPr>
          <p:nvPr/>
        </p:nvCxnSpPr>
        <p:spPr>
          <a:xfrm flipV="1">
            <a:off x="2286000" y="1828800"/>
            <a:ext cx="1295400" cy="148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581400" y="1219200"/>
            <a:ext cx="1524000" cy="838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nghĩa</a:t>
            </a:r>
            <a:endParaRPr lang="en-US" sz="2000" dirty="0">
              <a:solidFill>
                <a:schemeClr val="tx1"/>
              </a:solidFill>
              <a:latin typeface="Times New Roman" pitchFamily="18" charset="0"/>
              <a:cs typeface="Times New Roman" pitchFamily="18" charset="0"/>
            </a:endParaRPr>
          </a:p>
        </p:txBody>
      </p:sp>
      <p:sp>
        <p:nvSpPr>
          <p:cNvPr id="10" name="Rounded Rectangle 9"/>
          <p:cNvSpPr/>
          <p:nvPr/>
        </p:nvSpPr>
        <p:spPr>
          <a:xfrm>
            <a:off x="3429000" y="3124200"/>
            <a:ext cx="15240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Biểu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endParaRPr lang="en-US" sz="2000" dirty="0">
              <a:solidFill>
                <a:schemeClr val="tx1"/>
              </a:solidFill>
              <a:latin typeface="Times New Roman" pitchFamily="18" charset="0"/>
              <a:cs typeface="Times New Roman" pitchFamily="18" charset="0"/>
            </a:endParaRPr>
          </a:p>
        </p:txBody>
      </p:sp>
      <p:sp>
        <p:nvSpPr>
          <p:cNvPr id="13" name="Rounded Rectangle 12"/>
          <p:cNvSpPr/>
          <p:nvPr/>
        </p:nvSpPr>
        <p:spPr>
          <a:xfrm>
            <a:off x="3352800" y="5486400"/>
            <a:ext cx="1447800"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Ý </a:t>
            </a:r>
            <a:r>
              <a:rPr lang="en-US" sz="2000" dirty="0" err="1" smtClean="0">
                <a:solidFill>
                  <a:schemeClr val="tx1"/>
                </a:solidFill>
                <a:latin typeface="Times New Roman" pitchFamily="18" charset="0"/>
                <a:cs typeface="Times New Roman" pitchFamily="18" charset="0"/>
              </a:rPr>
              <a:t>nghĩa</a:t>
            </a:r>
            <a:endParaRPr lang="en-US" sz="2000" dirty="0">
              <a:solidFill>
                <a:schemeClr val="tx1"/>
              </a:solidFill>
              <a:latin typeface="Times New Roman" pitchFamily="18" charset="0"/>
              <a:cs typeface="Times New Roman" pitchFamily="18" charset="0"/>
            </a:endParaRPr>
          </a:p>
        </p:txBody>
      </p:sp>
      <p:cxnSp>
        <p:nvCxnSpPr>
          <p:cNvPr id="20" name="Straight Connector 19"/>
          <p:cNvCxnSpPr/>
          <p:nvPr/>
        </p:nvCxnSpPr>
        <p:spPr>
          <a:xfrm flipV="1">
            <a:off x="5105400" y="685800"/>
            <a:ext cx="685800" cy="952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a:off x="5105400" y="1638300"/>
            <a:ext cx="83820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791200" y="152400"/>
            <a:ext cx="3048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phẩm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đạo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đức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tốt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con </a:t>
            </a:r>
            <a:r>
              <a:rPr lang="en-US" dirty="0" err="1" smtClean="0">
                <a:solidFill>
                  <a:schemeClr val="tx1"/>
                </a:solidFill>
                <a:latin typeface="Times New Roman" pitchFamily="18" charset="0"/>
                <a:cs typeface="Times New Roman" pitchFamily="18" charset="0"/>
              </a:rPr>
              <a:t>người</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24" name="Rectangle 23"/>
          <p:cNvSpPr/>
          <p:nvPr/>
        </p:nvSpPr>
        <p:spPr>
          <a:xfrm>
            <a:off x="5867400" y="990600"/>
            <a:ext cx="30480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Thể</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hiện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sống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sạch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hám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lợi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tâm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những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toán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tính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ích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kỉ</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nhỏ</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nhen</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cxnSp>
        <p:nvCxnSpPr>
          <p:cNvPr id="26" name="Straight Arrow Connector 25"/>
          <p:cNvCxnSpPr>
            <a:stCxn id="4" idx="3"/>
          </p:cNvCxnSpPr>
          <p:nvPr/>
        </p:nvCxnSpPr>
        <p:spPr>
          <a:xfrm flipV="1">
            <a:off x="2286000" y="3276600"/>
            <a:ext cx="1143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3"/>
          </p:cNvCxnSpPr>
          <p:nvPr/>
        </p:nvCxnSpPr>
        <p:spPr>
          <a:xfrm flipV="1">
            <a:off x="4953000" y="2743200"/>
            <a:ext cx="1219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3"/>
          </p:cNvCxnSpPr>
          <p:nvPr/>
        </p:nvCxnSpPr>
        <p:spPr>
          <a:xfrm flipV="1">
            <a:off x="4953000" y="3429000"/>
            <a:ext cx="1143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3"/>
          </p:cNvCxnSpPr>
          <p:nvPr/>
        </p:nvCxnSpPr>
        <p:spPr>
          <a:xfrm>
            <a:off x="4953000" y="3505200"/>
            <a:ext cx="1066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lowchart: Alternate Process 32"/>
          <p:cNvSpPr/>
          <p:nvPr/>
        </p:nvSpPr>
        <p:spPr>
          <a:xfrm>
            <a:off x="6172200" y="2286000"/>
            <a:ext cx="2514600" cy="6858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gian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mọi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mặt</a:t>
            </a:r>
            <a:endParaRPr lang="en-US" dirty="0">
              <a:solidFill>
                <a:schemeClr val="tx1"/>
              </a:solidFill>
              <a:latin typeface="Times New Roman" pitchFamily="18" charset="0"/>
              <a:cs typeface="Times New Roman" pitchFamily="18" charset="0"/>
            </a:endParaRPr>
          </a:p>
        </p:txBody>
      </p:sp>
      <p:sp>
        <p:nvSpPr>
          <p:cNvPr id="34" name="Rounded Rectangle 33"/>
          <p:cNvSpPr/>
          <p:nvPr/>
        </p:nvSpPr>
        <p:spPr>
          <a:xfrm>
            <a:off x="6096000" y="3048000"/>
            <a:ext cx="25908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lộ</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cáp</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35" name="Rounded Rectangle 34"/>
          <p:cNvSpPr/>
          <p:nvPr/>
        </p:nvSpPr>
        <p:spPr>
          <a:xfrm>
            <a:off x="6019800" y="3962400"/>
            <a:ext cx="2743200" cy="609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Luôn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sống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sạch</a:t>
            </a:r>
            <a:endParaRPr lang="en-US" dirty="0">
              <a:solidFill>
                <a:schemeClr val="tx1"/>
              </a:solidFill>
              <a:latin typeface="Times New Roman" pitchFamily="18" charset="0"/>
              <a:cs typeface="Times New Roman" pitchFamily="18" charset="0"/>
            </a:endParaRPr>
          </a:p>
        </p:txBody>
      </p:sp>
      <p:cxnSp>
        <p:nvCxnSpPr>
          <p:cNvPr id="39" name="Straight Arrow Connector 38"/>
          <p:cNvCxnSpPr>
            <a:stCxn id="4" idx="3"/>
          </p:cNvCxnSpPr>
          <p:nvPr/>
        </p:nvCxnSpPr>
        <p:spPr>
          <a:xfrm>
            <a:off x="2286000" y="3314700"/>
            <a:ext cx="1066800" cy="232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3" idx="3"/>
          </p:cNvCxnSpPr>
          <p:nvPr/>
        </p:nvCxnSpPr>
        <p:spPr>
          <a:xfrm flipV="1">
            <a:off x="4800600" y="5181600"/>
            <a:ext cx="914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3" idx="3"/>
          </p:cNvCxnSpPr>
          <p:nvPr/>
        </p:nvCxnSpPr>
        <p:spPr>
          <a:xfrm>
            <a:off x="4800600" y="5867400"/>
            <a:ext cx="9906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Flowchart: Alternate Process 43"/>
          <p:cNvSpPr/>
          <p:nvPr/>
        </p:nvSpPr>
        <p:spPr>
          <a:xfrm>
            <a:off x="5715000" y="4724400"/>
            <a:ext cx="2895600" cy="9906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Làm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con </a:t>
            </a:r>
            <a:r>
              <a:rPr lang="en-US" dirty="0" err="1" smtClean="0">
                <a:solidFill>
                  <a:schemeClr val="tx1"/>
                </a:solidFill>
                <a:latin typeface="Times New Roman" pitchFamily="18" charset="0"/>
                <a:cs typeface="Times New Roman" pitchFamily="18" charset="0"/>
              </a:rPr>
              <a:t>người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được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mọi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người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quý</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trọng</a:t>
            </a:r>
            <a:endParaRPr lang="en-US" dirty="0">
              <a:solidFill>
                <a:schemeClr val="tx1"/>
              </a:solidFill>
              <a:latin typeface="Times New Roman" pitchFamily="18" charset="0"/>
              <a:cs typeface="Times New Roman" pitchFamily="18" charset="0"/>
            </a:endParaRPr>
          </a:p>
        </p:txBody>
      </p:sp>
      <p:sp>
        <p:nvSpPr>
          <p:cNvPr id="45" name="Flowchart: Alternate Process 44"/>
          <p:cNvSpPr/>
          <p:nvPr/>
        </p:nvSpPr>
        <p:spPr>
          <a:xfrm>
            <a:off x="5791200" y="5943600"/>
            <a:ext cx="2971800" cy="6096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Góp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phần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XH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sạch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tốt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đẹp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hơn</a:t>
            </a:r>
            <a:endParaRPr lang="en-US" dirty="0">
              <a:solidFill>
                <a:schemeClr val="tx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1"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amond(in)">
                                      <p:cBhvr>
                                        <p:cTn id="30" dur="2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slide(fromBottom)">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20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Horizont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heel(4)">
                                      <p:cBhvr>
                                        <p:cTn id="56" dur="2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dissolve">
                                      <p:cBhvr>
                                        <p:cTn id="6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 grpId="0" animBg="1"/>
      <p:bldP spid="10" grpId="0" animBg="1"/>
      <p:bldP spid="13" grpId="0" animBg="1"/>
      <p:bldP spid="23" grpId="1" animBg="1"/>
      <p:bldP spid="24" grpId="0" animBg="1"/>
      <p:bldP spid="33" grpId="0" animBg="1"/>
      <p:bldP spid="34" grpId="0" animBg="1"/>
      <p:bldP spid="35"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4" descr="125"/>
          <p:cNvPicPr>
            <a:picLocks noGrp="1" noChangeAspect="1" noChangeArrowheads="1"/>
          </p:cNvPicPr>
          <p:nvPr>
            <p:ph idx="1"/>
          </p:nvPr>
        </p:nvPicPr>
        <p:blipFill>
          <a:blip r:embed="rId3"/>
          <a:srcRect/>
          <a:stretch>
            <a:fillRect/>
          </a:stretch>
        </p:blipFill>
        <p:spPr bwMode="auto">
          <a:xfrm>
            <a:off x="1676400" y="618978"/>
            <a:ext cx="6496050" cy="1485900"/>
          </a:xfrm>
          <a:prstGeom prst="rect">
            <a:avLst/>
          </a:prstGeom>
          <a:noFill/>
          <a:ln w="9525">
            <a:noFill/>
            <a:miter lim="800000"/>
            <a:headEnd/>
            <a:tailEnd/>
          </a:ln>
        </p:spPr>
      </p:pic>
      <p:pic>
        <p:nvPicPr>
          <p:cNvPr id="6" name="Picture 20" descr="140"/>
          <p:cNvPicPr>
            <a:picLocks noChangeAspect="1" noChangeArrowheads="1" noCrop="1"/>
          </p:cNvPicPr>
          <p:nvPr/>
        </p:nvPicPr>
        <p:blipFill>
          <a:blip r:embed="rId4"/>
          <a:srcRect/>
          <a:stretch>
            <a:fillRect/>
          </a:stretch>
        </p:blipFill>
        <p:spPr bwMode="auto">
          <a:xfrm flipH="1">
            <a:off x="7239000" y="5257800"/>
            <a:ext cx="1476375" cy="1600200"/>
          </a:xfrm>
          <a:prstGeom prst="rect">
            <a:avLst/>
          </a:prstGeom>
          <a:noFill/>
          <a:ln w="9525">
            <a:noFill/>
            <a:miter lim="800000"/>
            <a:headEnd/>
            <a:tailEnd/>
          </a:ln>
        </p:spPr>
      </p:pic>
      <p:pic>
        <p:nvPicPr>
          <p:cNvPr id="10" name="Picture 18" descr="ringwrlmed2_b"/>
          <p:cNvPicPr>
            <a:picLocks noChangeAspect="1" noChangeArrowheads="1" noCrop="1"/>
          </p:cNvPicPr>
          <p:nvPr/>
        </p:nvPicPr>
        <p:blipFill>
          <a:blip r:embed="rId5"/>
          <a:srcRect/>
          <a:stretch>
            <a:fillRect/>
          </a:stretch>
        </p:blipFill>
        <p:spPr bwMode="auto">
          <a:xfrm>
            <a:off x="228600" y="5410200"/>
            <a:ext cx="1447800" cy="1447800"/>
          </a:xfrm>
          <a:prstGeom prst="rect">
            <a:avLst/>
          </a:prstGeom>
          <a:noFill/>
          <a:ln w="9525">
            <a:noFill/>
            <a:miter lim="800000"/>
            <a:headEnd/>
            <a:tailEnd/>
          </a:ln>
        </p:spPr>
      </p:pic>
      <p:grpSp>
        <p:nvGrpSpPr>
          <p:cNvPr id="11" name="Group 9"/>
          <p:cNvGrpSpPr>
            <a:grpSpLocks/>
          </p:cNvGrpSpPr>
          <p:nvPr/>
        </p:nvGrpSpPr>
        <p:grpSpPr bwMode="auto">
          <a:xfrm rot="20628727">
            <a:off x="1952777" y="2997949"/>
            <a:ext cx="4953000" cy="3233738"/>
            <a:chOff x="-960" y="480"/>
            <a:chExt cx="3120" cy="2037"/>
          </a:xfrm>
        </p:grpSpPr>
        <p:grpSp>
          <p:nvGrpSpPr>
            <p:cNvPr id="12" name="Group 10"/>
            <p:cNvGrpSpPr>
              <a:grpSpLocks/>
            </p:cNvGrpSpPr>
            <p:nvPr/>
          </p:nvGrpSpPr>
          <p:grpSpPr bwMode="auto">
            <a:xfrm rot="1041139">
              <a:off x="-960" y="480"/>
              <a:ext cx="3120" cy="2037"/>
              <a:chOff x="-960" y="480"/>
              <a:chExt cx="3115" cy="2037"/>
            </a:xfrm>
          </p:grpSpPr>
          <p:pic>
            <p:nvPicPr>
              <p:cNvPr id="14" name="Picture 11" descr="Dove-02-june">
                <a:hlinkClick r:id="rId6" action="ppaction://hlinksldjump"/>
              </p:cNvPr>
              <p:cNvPicPr>
                <a:picLocks noChangeAspect="1" noChangeArrowheads="1" noCrop="1"/>
              </p:cNvPicPr>
              <p:nvPr/>
            </p:nvPicPr>
            <p:blipFill>
              <a:blip r:embed="rId7"/>
              <a:srcRect/>
              <a:stretch>
                <a:fillRect/>
              </a:stretch>
            </p:blipFill>
            <p:spPr bwMode="auto">
              <a:xfrm rot="1401941">
                <a:off x="720" y="1536"/>
                <a:ext cx="1326" cy="981"/>
              </a:xfrm>
              <a:prstGeom prst="rect">
                <a:avLst/>
              </a:prstGeom>
              <a:noFill/>
              <a:ln w="9525">
                <a:noFill/>
                <a:miter lim="800000"/>
                <a:headEnd/>
                <a:tailEnd/>
              </a:ln>
            </p:spPr>
          </p:pic>
          <p:grpSp>
            <p:nvGrpSpPr>
              <p:cNvPr id="15" name="Group 12"/>
              <p:cNvGrpSpPr>
                <a:grpSpLocks/>
              </p:cNvGrpSpPr>
              <p:nvPr/>
            </p:nvGrpSpPr>
            <p:grpSpPr bwMode="auto">
              <a:xfrm>
                <a:off x="-960" y="480"/>
                <a:ext cx="3115" cy="1735"/>
                <a:chOff x="-1011" y="288"/>
                <a:chExt cx="3115" cy="1735"/>
              </a:xfrm>
            </p:grpSpPr>
            <p:pic>
              <p:nvPicPr>
                <p:cNvPr id="16" name="Picture 13" descr="Dove-02-june">
                  <a:hlinkClick r:id="rId6" action="ppaction://hlinksldjump"/>
                </p:cNvPr>
                <p:cNvPicPr>
                  <a:picLocks noChangeAspect="1" noChangeArrowheads="1" noCrop="1"/>
                </p:cNvPicPr>
                <p:nvPr/>
              </p:nvPicPr>
              <p:blipFill>
                <a:blip r:embed="rId7"/>
                <a:srcRect/>
                <a:stretch>
                  <a:fillRect/>
                </a:stretch>
              </p:blipFill>
              <p:spPr bwMode="auto">
                <a:xfrm rot="538673">
                  <a:off x="-391" y="720"/>
                  <a:ext cx="781" cy="679"/>
                </a:xfrm>
                <a:prstGeom prst="rect">
                  <a:avLst/>
                </a:prstGeom>
                <a:noFill/>
                <a:ln w="9525">
                  <a:noFill/>
                  <a:miter lim="800000"/>
                  <a:headEnd/>
                  <a:tailEnd/>
                </a:ln>
              </p:spPr>
            </p:pic>
            <p:pic>
              <p:nvPicPr>
                <p:cNvPr id="17" name="Picture 14" descr="Dove-02-june">
                  <a:hlinkClick r:id="rId6" action="ppaction://hlinksldjump"/>
                </p:cNvPr>
                <p:cNvPicPr>
                  <a:picLocks noChangeAspect="1" noChangeArrowheads="1" noCrop="1"/>
                </p:cNvPicPr>
                <p:nvPr/>
              </p:nvPicPr>
              <p:blipFill>
                <a:blip r:embed="rId7"/>
                <a:srcRect/>
                <a:stretch>
                  <a:fillRect/>
                </a:stretch>
              </p:blipFill>
              <p:spPr bwMode="auto">
                <a:xfrm rot="1380848">
                  <a:off x="0" y="288"/>
                  <a:ext cx="693" cy="517"/>
                </a:xfrm>
                <a:prstGeom prst="rect">
                  <a:avLst/>
                </a:prstGeom>
                <a:noFill/>
                <a:ln w="9525">
                  <a:noFill/>
                  <a:miter lim="800000"/>
                  <a:headEnd/>
                  <a:tailEnd/>
                </a:ln>
              </p:spPr>
            </p:pic>
            <p:pic>
              <p:nvPicPr>
                <p:cNvPr id="18" name="Picture 15" descr="Dove-02-june">
                  <a:hlinkClick r:id="rId6" action="ppaction://hlinksldjump"/>
                </p:cNvPr>
                <p:cNvPicPr>
                  <a:picLocks noChangeAspect="1" noChangeArrowheads="1" noCrop="1"/>
                </p:cNvPicPr>
                <p:nvPr/>
              </p:nvPicPr>
              <p:blipFill>
                <a:blip r:embed="rId7"/>
                <a:srcRect/>
                <a:stretch>
                  <a:fillRect/>
                </a:stretch>
              </p:blipFill>
              <p:spPr bwMode="auto">
                <a:xfrm rot="1512026">
                  <a:off x="816" y="624"/>
                  <a:ext cx="724" cy="318"/>
                </a:xfrm>
                <a:prstGeom prst="rect">
                  <a:avLst/>
                </a:prstGeom>
                <a:noFill/>
                <a:ln w="9525">
                  <a:noFill/>
                  <a:miter lim="800000"/>
                  <a:headEnd/>
                  <a:tailEnd/>
                </a:ln>
              </p:spPr>
            </p:pic>
            <p:pic>
              <p:nvPicPr>
                <p:cNvPr id="19" name="Picture 16" descr="Dove-02-june">
                  <a:hlinkClick r:id="rId6" action="ppaction://hlinksldjump"/>
                </p:cNvPr>
                <p:cNvPicPr>
                  <a:picLocks noChangeAspect="1" noChangeArrowheads="1" noCrop="1"/>
                </p:cNvPicPr>
                <p:nvPr/>
              </p:nvPicPr>
              <p:blipFill>
                <a:blip r:embed="rId7"/>
                <a:srcRect/>
                <a:stretch>
                  <a:fillRect/>
                </a:stretch>
              </p:blipFill>
              <p:spPr bwMode="auto">
                <a:xfrm rot="902168">
                  <a:off x="528" y="864"/>
                  <a:ext cx="864" cy="851"/>
                </a:xfrm>
                <a:prstGeom prst="rect">
                  <a:avLst/>
                </a:prstGeom>
                <a:noFill/>
                <a:ln w="9525">
                  <a:noFill/>
                  <a:miter lim="800000"/>
                  <a:headEnd/>
                  <a:tailEnd/>
                </a:ln>
              </p:spPr>
            </p:pic>
            <p:pic>
              <p:nvPicPr>
                <p:cNvPr id="20" name="Picture 17" descr="Dove-02-june">
                  <a:hlinkClick r:id="rId6" action="ppaction://hlinksldjump"/>
                </p:cNvPr>
                <p:cNvPicPr>
                  <a:picLocks noChangeAspect="1" noChangeArrowheads="1" noCrop="1"/>
                </p:cNvPicPr>
                <p:nvPr/>
              </p:nvPicPr>
              <p:blipFill>
                <a:blip r:embed="rId7"/>
                <a:srcRect/>
                <a:stretch>
                  <a:fillRect/>
                </a:stretch>
              </p:blipFill>
              <p:spPr bwMode="auto">
                <a:xfrm rot="1376783">
                  <a:off x="-1011" y="338"/>
                  <a:ext cx="653" cy="576"/>
                </a:xfrm>
                <a:prstGeom prst="rect">
                  <a:avLst/>
                </a:prstGeom>
                <a:noFill/>
                <a:ln w="9525">
                  <a:noFill/>
                  <a:miter lim="800000"/>
                  <a:headEnd/>
                  <a:tailEnd/>
                </a:ln>
              </p:spPr>
            </p:pic>
            <p:pic>
              <p:nvPicPr>
                <p:cNvPr id="21" name="Picture 18" descr="Dove-02-june">
                  <a:hlinkClick r:id="rId6" action="ppaction://hlinksldjump"/>
                </p:cNvPr>
                <p:cNvPicPr>
                  <a:picLocks noChangeAspect="1" noChangeArrowheads="1" noCrop="1"/>
                </p:cNvPicPr>
                <p:nvPr/>
              </p:nvPicPr>
              <p:blipFill>
                <a:blip r:embed="rId7"/>
                <a:srcRect/>
                <a:stretch>
                  <a:fillRect/>
                </a:stretch>
              </p:blipFill>
              <p:spPr bwMode="auto">
                <a:xfrm rot="538673">
                  <a:off x="1296" y="768"/>
                  <a:ext cx="808" cy="682"/>
                </a:xfrm>
                <a:prstGeom prst="rect">
                  <a:avLst/>
                </a:prstGeom>
                <a:noFill/>
                <a:ln w="9525">
                  <a:noFill/>
                  <a:miter lim="800000"/>
                  <a:headEnd/>
                  <a:tailEnd/>
                </a:ln>
              </p:spPr>
            </p:pic>
            <p:pic>
              <p:nvPicPr>
                <p:cNvPr id="22" name="Picture 19" descr="Dove-02-june">
                  <a:hlinkClick r:id="rId6" action="ppaction://hlinksldjump"/>
                </p:cNvPr>
                <p:cNvPicPr>
                  <a:picLocks noChangeAspect="1" noChangeArrowheads="1" noCrop="1"/>
                </p:cNvPicPr>
                <p:nvPr/>
              </p:nvPicPr>
              <p:blipFill>
                <a:blip r:embed="rId7"/>
                <a:srcRect/>
                <a:stretch>
                  <a:fillRect/>
                </a:stretch>
              </p:blipFill>
              <p:spPr bwMode="auto">
                <a:xfrm rot="538673">
                  <a:off x="-400" y="1344"/>
                  <a:ext cx="800" cy="679"/>
                </a:xfrm>
                <a:prstGeom prst="rect">
                  <a:avLst/>
                </a:prstGeom>
                <a:noFill/>
                <a:ln w="9525">
                  <a:noFill/>
                  <a:miter lim="800000"/>
                  <a:headEnd/>
                  <a:tailEnd/>
                </a:ln>
              </p:spPr>
            </p:pic>
          </p:grpSp>
        </p:grpSp>
        <p:pic>
          <p:nvPicPr>
            <p:cNvPr id="13" name="Picture 20" descr="Dove-02-june">
              <a:hlinkClick r:id="rId6" action="ppaction://hlinksldjump"/>
            </p:cNvPr>
            <p:cNvPicPr>
              <a:picLocks noChangeAspect="1" noChangeArrowheads="1" noCrop="1"/>
            </p:cNvPicPr>
            <p:nvPr/>
          </p:nvPicPr>
          <p:blipFill>
            <a:blip r:embed="rId7"/>
            <a:srcRect/>
            <a:stretch>
              <a:fillRect/>
            </a:stretch>
          </p:blipFill>
          <p:spPr bwMode="auto">
            <a:xfrm rot="1401941">
              <a:off x="0" y="1776"/>
              <a:ext cx="920" cy="680"/>
            </a:xfrm>
            <a:prstGeom prst="rect">
              <a:avLst/>
            </a:prstGeom>
            <a:noFill/>
            <a:ln w="9525">
              <a:noFill/>
              <a:miter lim="800000"/>
              <a:headEnd/>
              <a:tailEnd/>
            </a:ln>
          </p:spPr>
        </p:pic>
      </p:grpSp>
      <p:pic>
        <p:nvPicPr>
          <p:cNvPr id="23" name="Picture 17" descr="POINSET2"/>
          <p:cNvPicPr>
            <a:picLocks noChangeAspect="1" noChangeArrowheads="1"/>
          </p:cNvPicPr>
          <p:nvPr/>
        </p:nvPicPr>
        <p:blipFill>
          <a:blip r:embed="rId8"/>
          <a:srcRect/>
          <a:stretch>
            <a:fillRect/>
          </a:stretch>
        </p:blipFill>
        <p:spPr bwMode="auto">
          <a:xfrm>
            <a:off x="9525" y="-38100"/>
            <a:ext cx="1676400" cy="1981200"/>
          </a:xfrm>
          <a:prstGeom prst="rect">
            <a:avLst/>
          </a:prstGeom>
          <a:noFill/>
          <a:ln w="9525">
            <a:noFill/>
            <a:miter lim="800000"/>
            <a:headEnd/>
            <a:tailEnd/>
          </a:ln>
        </p:spPr>
      </p:pic>
      <p:pic>
        <p:nvPicPr>
          <p:cNvPr id="24" name="Picture 19" descr="POINSET2"/>
          <p:cNvPicPr>
            <a:picLocks noChangeAspect="1" noChangeArrowheads="1"/>
          </p:cNvPicPr>
          <p:nvPr/>
        </p:nvPicPr>
        <p:blipFill>
          <a:blip r:embed="rId8"/>
          <a:srcRect/>
          <a:stretch>
            <a:fillRect/>
          </a:stretch>
        </p:blipFill>
        <p:spPr bwMode="auto">
          <a:xfrm rot="5400000">
            <a:off x="7265194" y="-202406"/>
            <a:ext cx="1676400" cy="2081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nodeType="clickEffect">
                                  <p:stCondLst>
                                    <p:cond delay="0"/>
                                  </p:stCondLst>
                                  <p:childTnLst>
                                    <p:animMotion origin="layout" path="M -0.025 0.06914 L 0.04792 -0.02797 L 0.15208 -0.02797 L 0.225 0.06914 L 0.225 0.20763 L 0.15208 0.30497 L 0.04792 0.30497 L -0.025 0.20763 L -0.025 0.06914 Z " pathEditMode="relative" rAng="0" ptsTypes="FFFFFFFFF">
                                      <p:cBhvr>
                                        <p:cTn id="6" dur="2000" spd="-100000" fill="hold"/>
                                        <p:tgtEl>
                                          <p:spTgt spid="4"/>
                                        </p:tgtEl>
                                        <p:attrNameLst>
                                          <p:attrName>ppt_x</p:attrName>
                                          <p:attrName>ppt_y</p:attrName>
                                        </p:attrNameLst>
                                      </p:cBhvr>
                                      <p:rCtr x="125" y="69"/>
                                    </p:animMotion>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2" name="applause.wav" builtIn="1"/>
                                        </p:tgtEl>
                                      </p:cMediaNode>
                                    </p:audio>
                                  </p:subTnLst>
                                </p:cTn>
                              </p:par>
                              <p:par>
                                <p:cTn id="9" presetID="9" presetClass="path" presetSubtype="0" accel="50000" decel="50000" fill="hold" nodeType="with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88680" cy="762000"/>
          </a:xfrm>
        </p:spPr>
        <p:txBody>
          <a:bodyPr>
            <a:normAutofit/>
          </a:bodyPr>
          <a:lstStyle/>
          <a:p>
            <a:r>
              <a:rPr lang="en-US" sz="3200" dirty="0" smtClean="0">
                <a:solidFill>
                  <a:schemeClr val="accent6">
                    <a:lumMod val="75000"/>
                  </a:schemeClr>
                </a:solidFill>
                <a:latin typeface="Times New Roman" pitchFamily="18" charset="0"/>
                <a:cs typeface="Times New Roman" pitchFamily="18" charset="0"/>
              </a:rPr>
              <a:t>     I. </a:t>
            </a:r>
            <a:r>
              <a:rPr lang="en-US" sz="3200" dirty="0" err="1" smtClean="0">
                <a:solidFill>
                  <a:schemeClr val="accent6">
                    <a:lumMod val="75000"/>
                  </a:schemeClr>
                </a:solidFill>
                <a:latin typeface="Times New Roman" pitchFamily="18" charset="0"/>
                <a:cs typeface="Times New Roman" pitchFamily="18" charset="0"/>
              </a:rPr>
              <a:t>Truyện</a:t>
            </a:r>
            <a:r>
              <a:rPr lang="en-US" sz="3200" dirty="0" smtClean="0">
                <a:solidFill>
                  <a:schemeClr val="accent6">
                    <a:lumMod val="75000"/>
                  </a:schemeClr>
                </a:solidFill>
                <a:latin typeface="Times New Roman" pitchFamily="18" charset="0"/>
                <a:cs typeface="Times New Roman" pitchFamily="18" charset="0"/>
              </a:rPr>
              <a:t> </a:t>
            </a:r>
            <a:r>
              <a:rPr lang="en-US" sz="3200" dirty="0" err="1" smtClean="0">
                <a:solidFill>
                  <a:schemeClr val="accent6">
                    <a:lumMod val="75000"/>
                  </a:schemeClr>
                </a:solidFill>
                <a:latin typeface="Times New Roman" pitchFamily="18" charset="0"/>
                <a:cs typeface="Times New Roman" pitchFamily="18" charset="0"/>
              </a:rPr>
              <a:t>đọc</a:t>
            </a:r>
            <a:endParaRPr lang="en-US" sz="32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019800"/>
          </a:xfrm>
        </p:spPr>
        <p:txBody>
          <a:bodyPr>
            <a:noAutofit/>
          </a:bodyPr>
          <a:lstStyle/>
          <a:p>
            <a:pPr>
              <a:buNone/>
            </a:pPr>
            <a:r>
              <a:rPr lang="en-US" sz="16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Mạc Đĩnh Chi (1272 - 1346) quê ở huyện Chí Linh, tỉnh Hải Dương, thi đỗ Trạng nguyên năm 1304. Mạc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Đĩnh Chi làm quan trải qua ba triều nhà Trần. Ông thông minh, giỏi thơ văn và có tài đối đáp rất sắc bén. Hai lần đi sứ Trung Quốc, ông đã tỏ rõ là người học rộng, tài cao, làm rạng danh đất nước. Khâm phục tái năng, cốt cách của Mạc Đĩnh Chi, vua Nguyên đã phong tặng ông danh hiệu "Lưỡng quốc Trạng Nguyên". </a:t>
            </a:r>
            <a:br>
              <a:rPr lang="vi-VN"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Mạc Đĩnh Chi làm quan rất thanh liêm nên gia đình thường nghèo túng. Sau khi lo cho đám tang của mẹ, cuộc sống của ông vốn thanh bạch giờ càng đạm bạc hơn. Vua Trần Minh Tông biết chuyện, liền hỏi một viên quan tin cẩn :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Ta muốn trích ít tiền trong kho cho ngươi đem đến biếu Mạc Đĩnh Chi. Làm thế có được không?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Viên quan tâu với vua :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Thần biết rõ Mạc Đĩnh Chi. Nếu cho người đem tiền đến, ông ấy sẽ không nhận đâu.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28888" cy="5943600"/>
          </a:xfrm>
        </p:spPr>
        <p:txBody>
          <a:bodyPr>
            <a:normAutofit fontScale="70000" lnSpcReduction="20000"/>
          </a:bodyPr>
          <a:lstStyle/>
          <a:p>
            <a:pPr>
              <a:buNone/>
            </a:pP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Vậy khanh có cách nào khác không?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Muôn tâu Bệ hạ ! thần nghĩ chỉ có cách lén bỏ tiền vào nhà, ông ấy không biết phải trả cho ai thì mới nhận.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Nhà vua ưng thuận, sai người đang đêm bỏ một gói tiền vào nhà Mạc Đĩnh Chi.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Sáng hôm sau thức dậy, Mạc Đĩnh Chi thấy gói tiền trong nhà, liền đem vào triều, trình lên vua Minh Tông :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Tâu hoàng thượng. Đêm qua ai đã bỏ vào nhà thần gói tiền này. Thần ngờ rằng đó là tiền của một người muốn đút lót thần để nhờ vả việc gì đó. Vậy thần đem tới, xin Hoàng thượng cho nộp tiền này vào công quỹ.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Vua Minh Tông đáp :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Khanh có khó nhọc giúp người ta mới cho. Cứ coi đó là tiền của mình cũng được chứ sao?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 Phàm của cải không do tay mình làm ra thì không được tơ hào đến. Mạc Đĩnh Chi khảng khái tâu. </a:t>
            </a:r>
            <a:br>
              <a:rPr lang="vi-VN" sz="3400" dirty="0" smtClean="0">
                <a:latin typeface="Times New Roman" pitchFamily="18" charset="0"/>
                <a:cs typeface="Times New Roman" pitchFamily="18" charset="0"/>
              </a:rPr>
            </a:br>
            <a:r>
              <a:rPr lang="vi-VN" sz="3400" dirty="0" smtClean="0">
                <a:latin typeface="Times New Roman" pitchFamily="18" charset="0"/>
                <a:cs typeface="Times New Roman" pitchFamily="18" charset="0"/>
              </a:rPr>
              <a:t>Vua Trần Minh Tông rất cảm kích trước tấm lòng trung thực, liêm khiết, trọng nhân cách hơn tiền bạc của Mạc Đĩnh Chi. Vua đành giữ lại tiền rồi cho Mạc Đĩnh Chi lui</a:t>
            </a:r>
            <a:r>
              <a:rPr lang="en-US" sz="3400" dirty="0" smtClean="0">
                <a:latin typeface="Times New Roman" pitchFamily="18" charset="0"/>
                <a:cs typeface="Times New Roman" pitchFamily="18" charset="0"/>
              </a:rPr>
              <a:t>.</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24088" cy="1265238"/>
          </a:xfrm>
        </p:spPr>
        <p:txBody>
          <a:bodyPr>
            <a:normAutofit/>
          </a:bodyP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Câu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05088" cy="5334000"/>
          </a:xfrm>
        </p:spPr>
        <p:txBody>
          <a:bodyPr>
            <a:normAutofit/>
          </a:bodyPr>
          <a:lstStyle/>
          <a:p>
            <a:pPr marL="596646" indent="-514350">
              <a:buNone/>
            </a:pPr>
            <a:r>
              <a:rPr lang="en-US" sz="2800" dirty="0" smtClean="0">
                <a:latin typeface="Times New Roman" pitchFamily="18" charset="0"/>
                <a:cs typeface="Times New Roman" pitchFamily="18" charset="0"/>
              </a:rPr>
              <a:t>       1.Khi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p>
          <a:p>
            <a:pPr marL="596646" indent="-514350">
              <a:buNone/>
            </a:pPr>
            <a:r>
              <a:rPr lang="en-US" sz="2800" dirty="0" smtClean="0">
                <a:latin typeface="Times New Roman" pitchFamily="18" charset="0"/>
                <a:cs typeface="Times New Roman" pitchFamily="18" charset="0"/>
              </a:rPr>
              <a:t>       </a:t>
            </a:r>
          </a:p>
          <a:p>
            <a:pPr marL="596646" indent="-514350">
              <a:buNone/>
            </a:pPr>
            <a:r>
              <a:rPr lang="en-US" sz="2800" dirty="0" smtClean="0">
                <a:latin typeface="Times New Roman" pitchFamily="18" charset="0"/>
                <a:cs typeface="Times New Roman" pitchFamily="18" charset="0"/>
              </a:rPr>
              <a:t>       2.Bạn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a:t>
            </a:r>
          </a:p>
          <a:p>
            <a:pPr marL="596646" indent="-514350">
              <a:buNone/>
            </a:pPr>
            <a:endParaRPr lang="en-US" sz="2800" dirty="0" smtClean="0">
              <a:latin typeface="Times New Roman" pitchFamily="18" charset="0"/>
              <a:cs typeface="Times New Roman" pitchFamily="18" charset="0"/>
            </a:endParaRPr>
          </a:p>
          <a:p>
            <a:pPr marL="596646" indent="-514350">
              <a:buNone/>
            </a:pPr>
            <a:r>
              <a:rPr lang="en-US" sz="2800" dirty="0" smtClean="0">
                <a:latin typeface="Times New Roman" pitchFamily="18" charset="0"/>
                <a:cs typeface="Times New Roman" pitchFamily="18" charset="0"/>
              </a:rPr>
              <a:t>       3.Qua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marL="596646" indent="-514350">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5105400" y="4316556"/>
            <a:ext cx="3276600" cy="254144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52688" cy="1143000"/>
          </a:xfrm>
        </p:spPr>
        <p:txBody>
          <a:bodyPr>
            <a:normAutofit/>
          </a:bodyPr>
          <a:lstStyle/>
          <a:p>
            <a:r>
              <a:rPr lang="en-US" sz="3200" dirty="0" smtClean="0">
                <a:solidFill>
                  <a:schemeClr val="accent6">
                    <a:lumMod val="75000"/>
                  </a:schemeClr>
                </a:solidFill>
                <a:latin typeface="Times New Roman" pitchFamily="18" charset="0"/>
                <a:cs typeface="Times New Roman" pitchFamily="18" charset="0"/>
              </a:rPr>
              <a:t>      </a:t>
            </a:r>
            <a:r>
              <a:rPr lang="en-US" sz="3200" b="1" dirty="0" smtClean="0">
                <a:solidFill>
                  <a:schemeClr val="accent6">
                    <a:lumMod val="75000"/>
                  </a:schemeClr>
                </a:solidFill>
                <a:latin typeface="Times New Roman" pitchFamily="18" charset="0"/>
                <a:cs typeface="Times New Roman" pitchFamily="18" charset="0"/>
              </a:rPr>
              <a:t>II. </a:t>
            </a:r>
            <a:r>
              <a:rPr lang="en-US" sz="3200" b="1" dirty="0" err="1" smtClean="0">
                <a:solidFill>
                  <a:schemeClr val="accent6">
                    <a:lumMod val="75000"/>
                  </a:schemeClr>
                </a:solidFill>
                <a:latin typeface="Times New Roman" pitchFamily="18" charset="0"/>
                <a:cs typeface="Times New Roman" pitchFamily="18" charset="0"/>
              </a:rPr>
              <a:t>Nội</a:t>
            </a:r>
            <a:r>
              <a:rPr lang="en-US" sz="3200" b="1" dirty="0" smtClean="0">
                <a:solidFill>
                  <a:schemeClr val="accent6">
                    <a:lumMod val="75000"/>
                  </a:schemeClr>
                </a:solidFill>
                <a:latin typeface="Times New Roman" pitchFamily="18" charset="0"/>
                <a:cs typeface="Times New Roman" pitchFamily="18" charset="0"/>
              </a:rPr>
              <a:t> dung </a:t>
            </a:r>
            <a:r>
              <a:rPr lang="en-US" sz="3200" b="1" dirty="0" err="1" smtClean="0">
                <a:solidFill>
                  <a:schemeClr val="accent6">
                    <a:lumMod val="75000"/>
                  </a:schemeClr>
                </a:solidFill>
                <a:latin typeface="Times New Roman" pitchFamily="18" charset="0"/>
                <a:cs typeface="Times New Roman" pitchFamily="18" charset="0"/>
              </a:rPr>
              <a:t>bài</a:t>
            </a:r>
            <a:r>
              <a:rPr lang="en-US" sz="3200" b="1" dirty="0" smtClean="0">
                <a:solidFill>
                  <a:schemeClr val="accent6">
                    <a:lumMod val="75000"/>
                  </a:schemeClr>
                </a:solidFill>
                <a:latin typeface="Times New Roman" pitchFamily="18" charset="0"/>
                <a:cs typeface="Times New Roman" pitchFamily="18" charset="0"/>
              </a:rPr>
              <a:t> </a:t>
            </a:r>
            <a:r>
              <a:rPr lang="en-US" sz="3200" b="1" dirty="0" err="1" smtClean="0">
                <a:solidFill>
                  <a:schemeClr val="accent6">
                    <a:lumMod val="75000"/>
                  </a:schemeClr>
                </a:solidFill>
                <a:latin typeface="Times New Roman" pitchFamily="18" charset="0"/>
                <a:cs typeface="Times New Roman" pitchFamily="18" charset="0"/>
              </a:rPr>
              <a:t>học</a:t>
            </a:r>
            <a:endParaRPr lang="en-US" sz="32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28888" cy="5257800"/>
          </a:xfrm>
        </p:spPr>
        <p:txBody>
          <a:bodyPr/>
          <a:lstStyle/>
          <a:p>
            <a:pPr>
              <a:buNone/>
            </a:pPr>
            <a:r>
              <a:rPr lang="en-US" dirty="0" smtClean="0"/>
              <a:t>    </a:t>
            </a:r>
            <a:r>
              <a:rPr lang="en-US" sz="2800" dirty="0" smtClean="0">
                <a:latin typeface="Times New Roman" pitchFamily="18" charset="0"/>
                <a:cs typeface="Times New Roman" pitchFamily="18" charset="0"/>
              </a:rPr>
              <a:t>1.Khái </a:t>
            </a:r>
            <a:r>
              <a:rPr lang="en-US" sz="2800" dirty="0" err="1" smtClean="0">
                <a:latin typeface="Times New Roman" pitchFamily="18" charset="0"/>
                <a:cs typeface="Times New Roman" pitchFamily="18" charset="0"/>
              </a:rPr>
              <a:t>niệm</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a:t>
            </a:r>
          </a:p>
          <a:p>
            <a:pPr>
              <a:buNone/>
            </a:pPr>
            <a:endParaRPr lang="en-US" dirty="0"/>
          </a:p>
        </p:txBody>
      </p:sp>
      <p:pic>
        <p:nvPicPr>
          <p:cNvPr id="5" name="Picture 4"/>
          <p:cNvPicPr>
            <a:picLocks noChangeAspect="1" noChangeArrowheads="1"/>
          </p:cNvPicPr>
          <p:nvPr/>
        </p:nvPicPr>
        <p:blipFill>
          <a:blip r:embed="rId2"/>
          <a:srcRect/>
          <a:stretch>
            <a:fillRect/>
          </a:stretch>
        </p:blipFill>
        <p:spPr bwMode="auto">
          <a:xfrm>
            <a:off x="1066800" y="4184066"/>
            <a:ext cx="7567359" cy="229293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1066800"/>
          </a:xfrm>
        </p:spPr>
        <p:txBody>
          <a:bodyPr>
            <a:normAutofit/>
          </a:bodyPr>
          <a:lstStyle/>
          <a:p>
            <a:pPr algn="ctr"/>
            <a:r>
              <a:rPr lang="en-US" sz="2800" b="1"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sp>
        <p:nvSpPr>
          <p:cNvPr id="7" name="Content Placeholder 6"/>
          <p:cNvSpPr>
            <a:spLocks noGrp="1"/>
          </p:cNvSpPr>
          <p:nvPr>
            <p:ph idx="1"/>
          </p:nvPr>
        </p:nvSpPr>
        <p:spPr>
          <a:xfrm>
            <a:off x="685800" y="838200"/>
            <a:ext cx="8247888" cy="60198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2800" dirty="0" smtClean="0">
              <a:latin typeface="Times New Roman" pitchFamily="18" charset="0"/>
              <a:cs typeface="Times New Roman" pitchFamily="18" charset="0"/>
            </a:endParaRPr>
          </a:p>
          <a:p>
            <a:pPr algn="ctr">
              <a:buNone/>
            </a:pPr>
            <a:r>
              <a:rPr lang="en-US" sz="2800"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Nữ</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Ma-</a:t>
            </a:r>
            <a:r>
              <a:rPr lang="en-US" sz="2400" b="1" dirty="0" err="1" smtClean="0">
                <a:solidFill>
                  <a:srgbClr val="FF0000"/>
                </a:solidFill>
                <a:latin typeface="Times New Roman" pitchFamily="18" charset="0"/>
                <a:cs typeface="Times New Roman" pitchFamily="18" charset="0"/>
              </a:rPr>
              <a:t>ri</a:t>
            </a:r>
            <a:r>
              <a:rPr lang="en-US" sz="2400" b="1" dirty="0" smtClean="0">
                <a:solidFill>
                  <a:srgbClr val="FF0000"/>
                </a:solidFill>
                <a:latin typeface="Times New Roman" pitchFamily="18" charset="0"/>
                <a:cs typeface="Times New Roman" pitchFamily="18" charset="0"/>
              </a:rPr>
              <a:t> Qui-</a:t>
            </a:r>
            <a:r>
              <a:rPr lang="en-US" sz="2400" b="1" dirty="0" err="1" smtClean="0">
                <a:solidFill>
                  <a:srgbClr val="FF0000"/>
                </a:solidFill>
                <a:latin typeface="Times New Roman" pitchFamily="18" charset="0"/>
                <a:cs typeface="Times New Roman" pitchFamily="18" charset="0"/>
              </a:rPr>
              <a:t>ri</a:t>
            </a:r>
            <a:r>
              <a:rPr lang="en-US" sz="2400" b="1" dirty="0" smtClean="0">
                <a:solidFill>
                  <a:srgbClr val="FF0000"/>
                </a:solidFill>
                <a:latin typeface="Times New Roman" pitchFamily="18" charset="0"/>
                <a:cs typeface="Times New Roman" pitchFamily="18" charset="0"/>
              </a:rPr>
              <a:t> </a:t>
            </a:r>
          </a:p>
        </p:txBody>
      </p:sp>
      <p:pic>
        <p:nvPicPr>
          <p:cNvPr id="8" name="Picture 7" descr="Marie-Curie-chandung.jpg"/>
          <p:cNvPicPr>
            <a:picLocks noChangeAspect="1"/>
          </p:cNvPicPr>
          <p:nvPr/>
        </p:nvPicPr>
        <p:blipFill>
          <a:blip r:embed="rId2"/>
          <a:stretch>
            <a:fillRect/>
          </a:stretch>
        </p:blipFill>
        <p:spPr>
          <a:xfrm>
            <a:off x="2667000" y="304800"/>
            <a:ext cx="4230319" cy="5943599"/>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animEffect transition="in" filter="fade">
                                      <p:cBhvr>
                                        <p:cTn id="13"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1295400" y="304800"/>
            <a:ext cx="7638288" cy="63246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b="1" dirty="0" err="1" smtClean="0">
                <a:solidFill>
                  <a:srgbClr val="FF0000"/>
                </a:solidFill>
                <a:latin typeface="Times New Roman" pitchFamily="18" charset="0"/>
                <a:cs typeface="Times New Roman" pitchFamily="18" charset="0"/>
              </a:rPr>
              <a:t>Chủ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tịch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Hồ</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Chí</a:t>
            </a:r>
            <a:r>
              <a:rPr lang="en-US" b="1" dirty="0" smtClean="0">
                <a:solidFill>
                  <a:srgbClr val="FF0000"/>
                </a:solidFill>
                <a:latin typeface="Times New Roman" pitchFamily="18" charset="0"/>
                <a:cs typeface="Times New Roman" pitchFamily="18" charset="0"/>
              </a:rPr>
              <a:t> Minh</a:t>
            </a:r>
          </a:p>
        </p:txBody>
      </p:sp>
      <p:pic>
        <p:nvPicPr>
          <p:cNvPr id="6" name="Picture 5" descr="tải xuống.jpg"/>
          <p:cNvPicPr>
            <a:picLocks noChangeAspect="1"/>
          </p:cNvPicPr>
          <p:nvPr/>
        </p:nvPicPr>
        <p:blipFill>
          <a:blip r:embed="rId2"/>
          <a:stretch>
            <a:fillRect/>
          </a:stretch>
        </p:blipFill>
        <p:spPr>
          <a:xfrm>
            <a:off x="1524000" y="457200"/>
            <a:ext cx="6931492" cy="5334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10" end="10"/>
                                            </p:txEl>
                                          </p:spTgt>
                                        </p:tgtEl>
                                        <p:attrNameLst>
                                          <p:attrName>style.visibility</p:attrName>
                                        </p:attrNameLst>
                                      </p:cBhvr>
                                      <p:to>
                                        <p:strVal val="visible"/>
                                      </p:to>
                                    </p:set>
                                    <p:anim calcmode="lin" valueType="num">
                                      <p:cBhvr additive="base">
                                        <p:cTn id="1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914400"/>
          </a:xfrm>
        </p:spPr>
        <p:txBody>
          <a:bodyPr>
            <a:normAutofit/>
          </a:bodyPr>
          <a:lstStyle/>
          <a:p>
            <a:r>
              <a:rPr lang="en-US" sz="32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2.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số</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biểu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hiện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liêm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khiết</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705088" cy="5638800"/>
          </a:xfrm>
        </p:spPr>
        <p:txBody>
          <a:bodyPr>
            <a:normAutofit/>
          </a:bodyPr>
          <a:lstStyle/>
          <a:p>
            <a:pPr>
              <a:buNone/>
            </a:pPr>
            <a:r>
              <a:rPr lang="en-US" sz="2800" dirty="0" smtClean="0">
                <a:latin typeface="Times New Roman" pitchFamily="18" charset="0"/>
                <a:cs typeface="Times New Roman" pitchFamily="18" charset="0"/>
              </a:rPr>
              <a:t>      - </a:t>
            </a:r>
            <a:r>
              <a:rPr lang="vi-VN" sz="2800" dirty="0" smtClean="0">
                <a:latin typeface="Times New Roman" pitchFamily="18" charset="0"/>
                <a:cs typeface="Times New Roman" pitchFamily="18" charset="0"/>
              </a:rPr>
              <a:t>Không nhận hối lộ, quà biếu, làm việc sai trách</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Luôn làm theo lẽ phải, không vì mục đích cá nhân, không tư lợi cá nhân.</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Luôn sống trong sạch, không hám lợi.</a:t>
            </a:r>
            <a:br>
              <a:rPr lang="vi-VN"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Không buôn lậu, buôn hàng cấm, trái pháp luật.</a:t>
            </a:r>
            <a:br>
              <a:rPr lang="vi-VN"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Không bóp méo sự thật, gian dối không khai báo, điều tra.</a:t>
            </a:r>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876800" y="4089141"/>
            <a:ext cx="3886200" cy="257758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609600"/>
            <a:ext cx="8933688" cy="1219200"/>
          </a:xfrm>
        </p:spPr>
        <p:txBody>
          <a:bodyPr>
            <a:normAutofit/>
          </a:bodyPr>
          <a:lstStyle/>
          <a:p>
            <a:r>
              <a:rPr lang="en-US" sz="3200" dirty="0" smtClean="0">
                <a:solidFill>
                  <a:schemeClr val="tx1"/>
                </a:solidFill>
                <a:latin typeface="Times New Roman" pitchFamily="18" charset="0"/>
                <a:cs typeface="Times New Roman" pitchFamily="18" charset="0"/>
              </a:rPr>
              <a:t>     BÀI TẬP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vi </a:t>
            </a:r>
            <a:r>
              <a:rPr lang="en-US" sz="2800" dirty="0" err="1" smtClean="0">
                <a:solidFill>
                  <a:schemeClr val="tx1"/>
                </a:solidFill>
                <a:latin typeface="Times New Roman" pitchFamily="18" charset="0"/>
                <a:cs typeface="Times New Roman" pitchFamily="18" charset="0"/>
              </a:rPr>
              <a:t>sau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vi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tính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khiết</a:t>
            </a:r>
            <a:r>
              <a:rPr lang="en-US" sz="28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752600"/>
            <a:ext cx="8915400" cy="4800600"/>
          </a:xfrm>
        </p:spPr>
        <p:txBody>
          <a:bodyPr>
            <a:normAutofit/>
          </a:bodyPr>
          <a:lstStyle/>
          <a:p>
            <a:pPr>
              <a:buNone/>
            </a:pP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quay </a:t>
            </a:r>
            <a:r>
              <a:rPr lang="en-US" sz="2800" dirty="0" err="1" smtClean="0">
                <a:latin typeface="Times New Roman" pitchFamily="18" charset="0"/>
                <a:cs typeface="Times New Roman" pitchFamily="18" charset="0"/>
              </a:rPr>
              <a:t>cóp</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Nhặt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mất</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d)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e)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ỷ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f)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g) </a:t>
            </a:r>
            <a:r>
              <a:rPr lang="en-US" sz="2800" dirty="0" err="1" smtClean="0">
                <a:latin typeface="Times New Roman" pitchFamily="18" charset="0"/>
                <a:cs typeface="Times New Roman" pitchFamily="18" charset="0"/>
              </a:rPr>
              <a:t>Buôn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túy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cấm</a:t>
            </a:r>
            <a:r>
              <a:rPr lang="en-US" sz="2800" dirty="0" smtClean="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p:txBody>
      </p:sp>
      <p:sp>
        <p:nvSpPr>
          <p:cNvPr id="5" name="WordArt 25"/>
          <p:cNvSpPr>
            <a:spLocks noChangeArrowheads="1" noChangeShapeType="1" noTextEdit="1"/>
          </p:cNvSpPr>
          <p:nvPr/>
        </p:nvSpPr>
        <p:spPr bwMode="auto">
          <a:xfrm rot="187039">
            <a:off x="609600" y="762000"/>
            <a:ext cx="8229600" cy="5259388"/>
          </a:xfrm>
          <a:prstGeom prst="rect">
            <a:avLst/>
          </a:prstGeom>
        </p:spPr>
        <p:txBody>
          <a:bodyPr spcFirstLastPara="1" wrap="none" fromWordArt="1">
            <a:prstTxWarp prst="textArchUp">
              <a:avLst>
                <a:gd name="adj" fmla="val 9279626"/>
              </a:avLst>
            </a:prstTxWarp>
          </a:bodyPr>
          <a:lstStyle/>
          <a:p>
            <a:pPr algn="ctr"/>
            <a:endParaRPr lang="en-US" sz="3600" b="1" kern="10" dirty="0">
              <a:ln w="9525">
                <a:solidFill>
                  <a:srgbClr val="FF0000"/>
                </a:solidFill>
                <a:round/>
                <a:headEnd/>
                <a:tailEnd/>
              </a:ln>
              <a:solidFill>
                <a:srgbClr val="000000"/>
              </a:solidFill>
              <a:latin typeface=".VnTime"/>
            </a:endParaRPr>
          </a:p>
        </p:txBody>
      </p:sp>
      <p:sp>
        <p:nvSpPr>
          <p:cNvPr id="10" name="Oval 9"/>
          <p:cNvSpPr/>
          <p:nvPr/>
        </p:nvSpPr>
        <p:spPr>
          <a:xfrm>
            <a:off x="381000" y="4343400"/>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 y="4876800"/>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0" y="2286000"/>
            <a:ext cx="381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4" descr="ringwrlmed2_b"/>
          <p:cNvPicPr>
            <a:picLocks noChangeAspect="1" noChangeArrowheads="1" noCrop="1"/>
          </p:cNvPicPr>
          <p:nvPr/>
        </p:nvPicPr>
        <p:blipFill>
          <a:blip r:embed="rId2"/>
          <a:srcRect/>
          <a:stretch>
            <a:fillRect/>
          </a:stretch>
        </p:blipFill>
        <p:spPr bwMode="auto">
          <a:xfrm>
            <a:off x="6629400" y="4724400"/>
            <a:ext cx="1947863" cy="1947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197</TotalTime>
  <Words>523</Words>
  <Application>Microsoft Office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     GDCD – TIẾT 2</vt:lpstr>
      <vt:lpstr>     I. Truyện đọc</vt:lpstr>
      <vt:lpstr>Slide 3</vt:lpstr>
      <vt:lpstr>   Câu hỏi: </vt:lpstr>
      <vt:lpstr>      II. Nội dung bài học</vt:lpstr>
      <vt:lpstr>  </vt:lpstr>
      <vt:lpstr>Slide 7</vt:lpstr>
      <vt:lpstr>   2. Một số biểu hiện của liêm khiết</vt:lpstr>
      <vt:lpstr>     BÀI TẬP : Trong những hành vi sau đây, hành vi nào       thể hiện tính không liêm khiết?</vt:lpstr>
      <vt:lpstr>   3.Ý nghĩa</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GDCD – TIẾT 2</dc:title>
  <dc:creator/>
  <cp:lastModifiedBy>AnhHuan</cp:lastModifiedBy>
  <cp:revision>22</cp:revision>
  <dcterms:created xsi:type="dcterms:W3CDTF">2006-08-16T00:00:00Z</dcterms:created>
  <dcterms:modified xsi:type="dcterms:W3CDTF">2017-10-20T14:02:21Z</dcterms:modified>
</cp:coreProperties>
</file>