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5D6D6C-3C44-4E61-9ECA-27E2B8F2544C}">
          <p14:sldIdLst>
            <p14:sldId id="257"/>
            <p14:sldId id="258"/>
            <p14:sldId id="259"/>
            <p14:sldId id="260"/>
            <p14:sldId id="261"/>
            <p14:sldId id="262"/>
            <p14:sldId id="263"/>
            <p14:sldId id="264"/>
            <p14:sldId id="265"/>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TIẾT 3: TÔN TRỌNG NGƯỜI KHÁC </a:t>
            </a:r>
            <a:endParaRPr lang="en-US" dirty="0"/>
          </a:p>
        </p:txBody>
      </p:sp>
      <p:sp>
        <p:nvSpPr>
          <p:cNvPr id="5" name="5-Point Star 4"/>
          <p:cNvSpPr/>
          <p:nvPr/>
        </p:nvSpPr>
        <p:spPr>
          <a:xfrm>
            <a:off x="6553200" y="4495800"/>
            <a:ext cx="1676400" cy="1447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TỔ 2</a:t>
            </a:r>
          </a:p>
          <a:p>
            <a:pPr algn="ctr"/>
            <a:endParaRPr lang="en-US" dirty="0"/>
          </a:p>
        </p:txBody>
      </p:sp>
      <p:pic>
        <p:nvPicPr>
          <p:cNvPr id="1026" name="Picture 2" descr="C:\Users\Administrator\Downloads\tải xuống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295400"/>
            <a:ext cx="2038350" cy="2238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273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mtClean="0"/>
              <a:t>XIN CẢM ƠN MỌI NGƯỜI</a:t>
            </a:r>
            <a:endParaRPr lang="en-US" dirty="0"/>
          </a:p>
        </p:txBody>
      </p:sp>
    </p:spTree>
    <p:extLst>
      <p:ext uri="{BB962C8B-B14F-4D97-AF65-F5344CB8AC3E}">
        <p14:creationId xmlns:p14="http://schemas.microsoft.com/office/powerpoint/2010/main" val="4454932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vi-VN" dirty="0"/>
              <a:t/>
            </a:r>
            <a:br>
              <a:rPr lang="vi-VN" dirty="0"/>
            </a:br>
            <a:r>
              <a:rPr lang="vi-VN" dirty="0"/>
              <a:t/>
            </a:r>
            <a:br>
              <a:rPr lang="vi-VN" dirty="0"/>
            </a:br>
            <a:r>
              <a:rPr lang="en-US" dirty="0" smtClean="0">
                <a:solidFill>
                  <a:srgbClr val="C00000"/>
                </a:solidFill>
              </a:rPr>
              <a:t>QUÝ BÀ SANG TRỌNG VÀ ÔNG LÃO QUÉT RÁC</a:t>
            </a:r>
            <a:r>
              <a:rPr lang="vi-VN" dirty="0">
                <a:solidFill>
                  <a:srgbClr val="C00000"/>
                </a:solidFill>
              </a:rPr>
              <a:t/>
            </a:r>
            <a:br>
              <a:rPr lang="vi-VN" dirty="0">
                <a:solidFill>
                  <a:srgbClr val="C00000"/>
                </a:solidFill>
              </a:rPr>
            </a:br>
            <a:r>
              <a:rPr lang="vi-VN" dirty="0">
                <a:solidFill>
                  <a:srgbClr val="C00000"/>
                </a:solidFill>
              </a:rPr>
              <a:t/>
            </a:r>
            <a:br>
              <a:rPr lang="vi-VN" dirty="0">
                <a:solidFill>
                  <a:srgbClr val="C00000"/>
                </a:solidFill>
              </a:rPr>
            </a:br>
            <a:r>
              <a:rPr lang="vi-VN" dirty="0">
                <a:solidFill>
                  <a:srgbClr val="C00000"/>
                </a:solidFill>
              </a:rPr>
              <a:t>Một người phụ nữ hơn 40 tuổi sang trọng quý phái dẫn theo đứa con trai đi đến hoa viên ở lầu dưới một cao ốc, vốn là tổng bộ xí nghiệp nổi tiếng tại Thượng Hải, ngồi xuống một chiếc ghế dài ăn đồ.</a:t>
            </a:r>
            <a:br>
              <a:rPr lang="vi-VN" dirty="0">
                <a:solidFill>
                  <a:srgbClr val="C00000"/>
                </a:solidFill>
              </a:rPr>
            </a:br>
            <a:r>
              <a:rPr lang="vi-VN" dirty="0">
                <a:solidFill>
                  <a:srgbClr val="C00000"/>
                </a:solidFill>
              </a:rPr>
              <a:t> </a:t>
            </a:r>
            <a:br>
              <a:rPr lang="vi-VN" dirty="0">
                <a:solidFill>
                  <a:srgbClr val="C00000"/>
                </a:solidFill>
              </a:rPr>
            </a:br>
            <a:r>
              <a:rPr lang="vi-VN" dirty="0">
                <a:solidFill>
                  <a:srgbClr val="C00000"/>
                </a:solidFill>
              </a:rPr>
              <a:t>Một lúc sau, người phụ nữ vứt một mẩu giấy vụn xuống đất, cách đó không xa có một ông lão đang quét rác, ông không nói lời nào, đi đến lượm mẩu giấy đó lên, và bỏ nó vào trong thùng rác bên cạnh.</a:t>
            </a:r>
            <a:br>
              <a:rPr lang="vi-VN" dirty="0">
                <a:solidFill>
                  <a:srgbClr val="C00000"/>
                </a:solidFill>
              </a:rPr>
            </a:br>
            <a:r>
              <a:rPr lang="vi-VN" dirty="0">
                <a:solidFill>
                  <a:srgbClr val="C00000"/>
                </a:solidFill>
              </a:rPr>
              <a:t> </a:t>
            </a:r>
            <a:br>
              <a:rPr lang="vi-VN" dirty="0">
                <a:solidFill>
                  <a:srgbClr val="C00000"/>
                </a:solidFill>
              </a:rPr>
            </a:br>
            <a:r>
              <a:rPr lang="vi-VN" dirty="0">
                <a:solidFill>
                  <a:srgbClr val="C00000"/>
                </a:solidFill>
              </a:rPr>
              <a:t>Lại qua một lúc nữa, người phụ nữ lại vứt một mẩu giấy nữa. Ông lão một lần nữa lại đi đến nhặt mẩu giấy đó lên bỏ vào trong thùng rác. Cứ như vậy, ông lão đã lượm ba lần liên tục</a:t>
            </a:r>
            <a:br>
              <a:rPr lang="vi-VN" dirty="0">
                <a:solidFill>
                  <a:srgbClr val="C00000"/>
                </a:solidFill>
              </a:rPr>
            </a:br>
            <a:r>
              <a:rPr lang="vi-VN" dirty="0">
                <a:solidFill>
                  <a:srgbClr val="C00000"/>
                </a:solidFill>
              </a:rPr>
              <a:t/>
            </a:r>
            <a:br>
              <a:rPr lang="vi-VN" dirty="0">
                <a:solidFill>
                  <a:srgbClr val="C00000"/>
                </a:solidFill>
              </a:rPr>
            </a:br>
            <a:endParaRPr lang="en-US" dirty="0">
              <a:solidFill>
                <a:srgbClr val="C00000"/>
              </a:solidFill>
            </a:endParaRPr>
          </a:p>
        </p:txBody>
      </p:sp>
      <p:sp>
        <p:nvSpPr>
          <p:cNvPr id="4" name="Rectangle 3"/>
          <p:cNvSpPr/>
          <p:nvPr/>
        </p:nvSpPr>
        <p:spPr>
          <a:xfrm>
            <a:off x="1066800" y="304800"/>
            <a:ext cx="70104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ĐỌC CÂU TRUYỆN SAU </a:t>
            </a:r>
            <a:r>
              <a:rPr lang="en-US" sz="2800" dirty="0"/>
              <a:t>VÀ NHẬN XÉT</a:t>
            </a:r>
          </a:p>
        </p:txBody>
      </p:sp>
    </p:spTree>
    <p:extLst>
      <p:ext uri="{BB962C8B-B14F-4D97-AF65-F5344CB8AC3E}">
        <p14:creationId xmlns:p14="http://schemas.microsoft.com/office/powerpoint/2010/main" val="279706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endParaRPr lang="en-US"/>
          </a:p>
        </p:txBody>
      </p:sp>
      <p:sp>
        <p:nvSpPr>
          <p:cNvPr id="3" name="Content Placeholder 2"/>
          <p:cNvSpPr>
            <a:spLocks noGrp="1"/>
          </p:cNvSpPr>
          <p:nvPr>
            <p:ph idx="1"/>
          </p:nvPr>
        </p:nvSpPr>
        <p:spPr>
          <a:xfrm>
            <a:off x="381000" y="914400"/>
            <a:ext cx="8229600" cy="4525963"/>
          </a:xfrm>
        </p:spPr>
        <p:txBody>
          <a:bodyPr>
            <a:normAutofit fontScale="25000" lnSpcReduction="20000"/>
          </a:bodyPr>
          <a:lstStyle/>
          <a:p>
            <a:pPr marL="0" indent="0">
              <a:buNone/>
            </a:pPr>
            <a:r>
              <a:rPr lang="vi-VN" sz="7200" dirty="0" smtClean="0">
                <a:solidFill>
                  <a:srgbClr val="C00000"/>
                </a:solidFill>
              </a:rPr>
              <a:t>Người phụ nữ chỉ vào ông lão, và nói với cậu con trai mình rằng: “Đã nhìn thấy chưa, con bây giờ nếu không cố gắng học hành, tương lai sẽ giống như ông ta, chẳng có tiền đồ gì cả, mà chỉ có thể làm cái công việc thấp kém này thôi!”.</a:t>
            </a:r>
            <a:br>
              <a:rPr lang="vi-VN" sz="7200" dirty="0" smtClean="0">
                <a:solidFill>
                  <a:srgbClr val="C00000"/>
                </a:solidFill>
              </a:rPr>
            </a:br>
            <a:r>
              <a:rPr lang="vi-VN" sz="7200" dirty="0" smtClean="0">
                <a:solidFill>
                  <a:srgbClr val="C00000"/>
                </a:solidFill>
              </a:rPr>
              <a:t> </a:t>
            </a:r>
            <a:br>
              <a:rPr lang="vi-VN" sz="7200" dirty="0" smtClean="0">
                <a:solidFill>
                  <a:srgbClr val="C00000"/>
                </a:solidFill>
              </a:rPr>
            </a:br>
            <a:r>
              <a:rPr lang="vi-VN" sz="7200" dirty="0" smtClean="0">
                <a:solidFill>
                  <a:srgbClr val="C00000"/>
                </a:solidFill>
              </a:rPr>
              <a:t>Ông lão nghe xong liền buông cây chổi xuống, đi đến nói: “Chào cô, nơi đây là hoa viên tư gia của tập đoàn này, cô đã vào đây như thế nào vậy?”.</a:t>
            </a:r>
            <a:br>
              <a:rPr lang="vi-VN" sz="7200" dirty="0" smtClean="0">
                <a:solidFill>
                  <a:srgbClr val="C00000"/>
                </a:solidFill>
              </a:rPr>
            </a:br>
            <a:r>
              <a:rPr lang="vi-VN" sz="7200" dirty="0" smtClean="0">
                <a:solidFill>
                  <a:srgbClr val="C00000"/>
                </a:solidFill>
              </a:rPr>
              <a:t> </a:t>
            </a:r>
            <a:br>
              <a:rPr lang="vi-VN" sz="7200" dirty="0" smtClean="0">
                <a:solidFill>
                  <a:srgbClr val="C00000"/>
                </a:solidFill>
              </a:rPr>
            </a:br>
            <a:r>
              <a:rPr lang="vi-VN" sz="7200" dirty="0" smtClean="0">
                <a:solidFill>
                  <a:srgbClr val="C00000"/>
                </a:solidFill>
              </a:rPr>
              <a:t>Người phụ nữ trung niên cao ngạo nói: “Tôi là giám đốc bộ môn vừa mới được tuyển vào đây”.</a:t>
            </a:r>
            <a:br>
              <a:rPr lang="vi-VN" sz="7200" dirty="0" smtClean="0">
                <a:solidFill>
                  <a:srgbClr val="C00000"/>
                </a:solidFill>
              </a:rPr>
            </a:br>
            <a:r>
              <a:rPr lang="vi-VN" sz="7200" dirty="0" smtClean="0">
                <a:solidFill>
                  <a:srgbClr val="C00000"/>
                </a:solidFill>
              </a:rPr>
              <a:t>Lúc này, một người đàn ông vội vàng đi đến, rất mực cung kính đứng trước mặt ông lão. Nói với ông lão rằng: “Tổng giám đốc, hội nghị sắp bắt đầu rồi!”.</a:t>
            </a:r>
            <a:br>
              <a:rPr lang="vi-VN" sz="7200" dirty="0" smtClean="0">
                <a:solidFill>
                  <a:srgbClr val="C00000"/>
                </a:solidFill>
              </a:rPr>
            </a:br>
            <a:r>
              <a:rPr lang="vi-VN" sz="7200" dirty="0" smtClean="0">
                <a:solidFill>
                  <a:srgbClr val="C00000"/>
                </a:solidFill>
              </a:rPr>
              <a:t> </a:t>
            </a:r>
            <a:br>
              <a:rPr lang="vi-VN" sz="7200" dirty="0" smtClean="0">
                <a:solidFill>
                  <a:srgbClr val="C00000"/>
                </a:solidFill>
              </a:rPr>
            </a:br>
            <a:r>
              <a:rPr lang="vi-VN" sz="7200" dirty="0" smtClean="0">
                <a:solidFill>
                  <a:srgbClr val="C00000"/>
                </a:solidFill>
              </a:rPr>
              <a:t>Ông lão nói: “Tôi đề nghị hãy cách chức người đàn bà này ngay lập tức!”.</a:t>
            </a:r>
            <a:br>
              <a:rPr lang="vi-VN" sz="7200" dirty="0" smtClean="0">
                <a:solidFill>
                  <a:srgbClr val="C00000"/>
                </a:solidFill>
              </a:rPr>
            </a:br>
            <a:r>
              <a:rPr lang="vi-VN" sz="7200" dirty="0" smtClean="0">
                <a:solidFill>
                  <a:srgbClr val="C00000"/>
                </a:solidFill>
              </a:rPr>
              <a:t> </a:t>
            </a:r>
            <a:br>
              <a:rPr lang="vi-VN" sz="7200" dirty="0" smtClean="0">
                <a:solidFill>
                  <a:srgbClr val="C00000"/>
                </a:solidFill>
              </a:rPr>
            </a:br>
            <a:r>
              <a:rPr lang="vi-VN" sz="7200" dirty="0" smtClean="0">
                <a:solidFill>
                  <a:srgbClr val="C00000"/>
                </a:solidFill>
              </a:rPr>
              <a:t>Người đó luôn miệng nói: “Vâng, tôi sẽ lập tức làm theo chỉ thị của ngài!”.</a:t>
            </a:r>
            <a:br>
              <a:rPr lang="vi-VN" sz="7200" dirty="0" smtClean="0">
                <a:solidFill>
                  <a:srgbClr val="C00000"/>
                </a:solidFill>
              </a:rPr>
            </a:br>
            <a:endParaRPr lang="en-US" sz="7200" dirty="0" smtClean="0">
              <a:solidFill>
                <a:srgbClr val="C00000"/>
              </a:solidFill>
            </a:endParaRPr>
          </a:p>
          <a:p>
            <a:pPr marL="0" indent="0">
              <a:buNone/>
            </a:pPr>
            <a:r>
              <a:rPr lang="vi-VN" sz="7200" dirty="0">
                <a:solidFill>
                  <a:srgbClr val="C00000"/>
                </a:solidFill>
              </a:rPr>
              <a:t>Ông lão dặn dò xong, liền đi thẳng đến chỗ cậu bé, ông đưa tay sờ sờ đầu của cậu, nói một cách ngụ ý sâu xa rằng: “Ông mong cháu hiểu rằng, điều quan trong nhất trên thế đời này là cần phải học biết tôn trọng mỗi một người và thành quả lao động của họ”.</a:t>
            </a:r>
            <a:br>
              <a:rPr lang="vi-VN" sz="7200" dirty="0">
                <a:solidFill>
                  <a:srgbClr val="C00000"/>
                </a:solidFill>
              </a:rPr>
            </a:br>
            <a:r>
              <a:rPr lang="vi-VN" sz="7200" dirty="0">
                <a:solidFill>
                  <a:srgbClr val="C00000"/>
                </a:solidFill>
              </a:rPr>
              <a:t> </a:t>
            </a:r>
            <a:br>
              <a:rPr lang="vi-VN" sz="7200" dirty="0">
                <a:solidFill>
                  <a:srgbClr val="C00000"/>
                </a:solidFill>
              </a:rPr>
            </a:br>
            <a:r>
              <a:rPr lang="vi-VN" sz="7200" dirty="0">
                <a:solidFill>
                  <a:srgbClr val="C00000"/>
                </a:solidFill>
              </a:rPr>
              <a:t>Người phụ nữ trung niên sang trọng đó kinh ngạc đến ngây người trước sự việc diễn ra trước mắt.</a:t>
            </a:r>
            <a:br>
              <a:rPr lang="vi-VN" sz="7200" dirty="0">
                <a:solidFill>
                  <a:srgbClr val="C00000"/>
                </a:solidFill>
              </a:rPr>
            </a:br>
            <a:r>
              <a:rPr lang="vi-VN" sz="6400" dirty="0"/>
              <a:t/>
            </a:r>
            <a:br>
              <a:rPr lang="vi-VN" sz="6400" dirty="0"/>
            </a:br>
            <a:endParaRPr lang="en-US" sz="6400" dirty="0"/>
          </a:p>
          <a:p>
            <a:pPr marL="0" indent="0">
              <a:buNone/>
            </a:pPr>
            <a:r>
              <a:rPr lang="vi-VN" sz="1000" dirty="0" smtClean="0"/>
              <a:t/>
            </a:r>
            <a:br>
              <a:rPr lang="vi-VN" sz="1000" dirty="0" smtClean="0"/>
            </a:br>
            <a:r>
              <a:rPr lang="vi-VN" dirty="0" smtClean="0"/>
              <a:t/>
            </a:r>
            <a:br>
              <a:rPr lang="vi-VN" dirty="0" smtClean="0"/>
            </a:br>
            <a:endParaRPr lang="en-US" dirty="0"/>
          </a:p>
        </p:txBody>
      </p:sp>
    </p:spTree>
    <p:extLst>
      <p:ext uri="{BB962C8B-B14F-4D97-AF65-F5344CB8AC3E}">
        <p14:creationId xmlns:p14="http://schemas.microsoft.com/office/powerpoint/2010/main" val="278026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vi-VN" dirty="0"/>
              <a:t/>
            </a:r>
            <a:br>
              <a:rPr lang="vi-VN" dirty="0"/>
            </a:br>
            <a:r>
              <a:rPr lang="vi-VN" sz="1000" dirty="0">
                <a:solidFill>
                  <a:srgbClr val="C00000"/>
                </a:solidFill>
              </a:rPr>
              <a:t/>
            </a:r>
            <a:br>
              <a:rPr lang="vi-VN" sz="1000" dirty="0">
                <a:solidFill>
                  <a:srgbClr val="C00000"/>
                </a:solidFill>
              </a:rPr>
            </a:br>
            <a:r>
              <a:rPr lang="vi-VN" dirty="0">
                <a:solidFill>
                  <a:srgbClr val="C00000"/>
                </a:solidFill>
              </a:rPr>
              <a:t>Một lúc sau bà vẫn ngồi liệt trên chiếc ghế dài, nếu như biết đó là tổng giám đốc thì nhất định bà sẽ không có cái thái độ vô lễ đến như vậy.</a:t>
            </a:r>
            <a:br>
              <a:rPr lang="vi-VN" dirty="0">
                <a:solidFill>
                  <a:srgbClr val="C00000"/>
                </a:solidFill>
              </a:rPr>
            </a:br>
            <a:r>
              <a:rPr lang="vi-VN" dirty="0">
                <a:solidFill>
                  <a:srgbClr val="C00000"/>
                </a:solidFill>
              </a:rPr>
              <a:t> </a:t>
            </a:r>
            <a:br>
              <a:rPr lang="vi-VN" dirty="0">
                <a:solidFill>
                  <a:srgbClr val="C00000"/>
                </a:solidFill>
              </a:rPr>
            </a:br>
            <a:r>
              <a:rPr lang="vi-VN" dirty="0">
                <a:solidFill>
                  <a:srgbClr val="C00000"/>
                </a:solidFill>
              </a:rPr>
              <a:t>Nhưng bà đã làm rồi, hơn nữa còn làm trước mặt của tổng giám đốc đang trong thân phận một người làm vườn. Tại sao vậy? Lẽ nào là bởi sự sang hèn của thân phận chăng?</a:t>
            </a:r>
            <a:br>
              <a:rPr lang="vi-VN" dirty="0">
                <a:solidFill>
                  <a:srgbClr val="C00000"/>
                </a:solidFill>
              </a:rPr>
            </a:br>
            <a:r>
              <a:rPr lang="vi-VN" dirty="0">
                <a:solidFill>
                  <a:srgbClr val="C00000"/>
                </a:solidFill>
              </a:rPr>
              <a:t> </a:t>
            </a:r>
            <a:br>
              <a:rPr lang="vi-VN" dirty="0">
                <a:solidFill>
                  <a:srgbClr val="C00000"/>
                </a:solidFill>
              </a:rPr>
            </a:br>
            <a:r>
              <a:rPr lang="vi-VN" dirty="0">
                <a:solidFill>
                  <a:srgbClr val="C00000"/>
                </a:solidFill>
              </a:rPr>
              <a:t>Tôn trọng mỗi một người, chớ lấy thân phận mà phân biệt, đây là thói quen của bạn, vốn là điều không thể giả được, nó sẽ luôn để lộ ra một mặt chân thật trong nhân cách của bạn.</a:t>
            </a:r>
            <a:br>
              <a:rPr lang="vi-VN" dirty="0">
                <a:solidFill>
                  <a:srgbClr val="C00000"/>
                </a:solidFill>
              </a:rPr>
            </a:br>
            <a:r>
              <a:rPr lang="vi-VN" dirty="0">
                <a:solidFill>
                  <a:srgbClr val="C00000"/>
                </a:solidFill>
              </a:rPr>
              <a:t> </a:t>
            </a:r>
            <a:br>
              <a:rPr lang="vi-VN" dirty="0">
                <a:solidFill>
                  <a:srgbClr val="C00000"/>
                </a:solidFill>
              </a:rPr>
            </a:br>
            <a:r>
              <a:rPr lang="vi-VN" dirty="0">
                <a:solidFill>
                  <a:srgbClr val="C00000"/>
                </a:solidFill>
              </a:rPr>
              <a:t>Tài sản là thứ không vững bền, học được cách tôn trọng mới là tài sản của một đời vậy. Đó mới là cảnh giới cao nhất của đời người.</a:t>
            </a:r>
            <a:br>
              <a:rPr lang="vi-VN" dirty="0">
                <a:solidFill>
                  <a:srgbClr val="C00000"/>
                </a:solidFill>
              </a:rPr>
            </a:br>
            <a:endParaRPr lang="en-US" dirty="0">
              <a:solidFill>
                <a:srgbClr val="C00000"/>
              </a:solidFill>
            </a:endParaRPr>
          </a:p>
        </p:txBody>
      </p:sp>
    </p:spTree>
    <p:extLst>
      <p:ext uri="{BB962C8B-B14F-4D97-AF65-F5344CB8AC3E}">
        <p14:creationId xmlns:p14="http://schemas.microsoft.com/office/powerpoint/2010/main" val="3393109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0"/>
            <a:ext cx="8382000" cy="4525963"/>
          </a:xfrm>
        </p:spPr>
        <p:txBody>
          <a:bodyPr>
            <a:normAutofit/>
          </a:bodyPr>
          <a:lstStyle/>
          <a:p>
            <a:r>
              <a:rPr lang="en-US" sz="1800" dirty="0" err="1" smtClean="0"/>
              <a:t>Bạn</a:t>
            </a:r>
            <a:r>
              <a:rPr lang="en-US" sz="1800" dirty="0" smtClean="0"/>
              <a:t> </a:t>
            </a:r>
            <a:r>
              <a:rPr lang="en-US" sz="1800" dirty="0" err="1" smtClean="0"/>
              <a:t>có</a:t>
            </a:r>
            <a:r>
              <a:rPr lang="en-US" sz="1800" dirty="0" smtClean="0"/>
              <a:t> </a:t>
            </a:r>
            <a:r>
              <a:rPr lang="en-US" sz="1800" dirty="0" err="1" smtClean="0"/>
              <a:t>nhận</a:t>
            </a:r>
            <a:r>
              <a:rPr lang="en-US" sz="1800" dirty="0" smtClean="0"/>
              <a:t> </a:t>
            </a:r>
            <a:r>
              <a:rPr lang="en-US" sz="1800" dirty="0" err="1" smtClean="0"/>
              <a:t>xét</a:t>
            </a:r>
            <a:r>
              <a:rPr lang="en-US" sz="1800" dirty="0" smtClean="0"/>
              <a:t> </a:t>
            </a:r>
            <a:r>
              <a:rPr lang="en-US" sz="1800" dirty="0" err="1" smtClean="0"/>
              <a:t>gì</a:t>
            </a:r>
            <a:r>
              <a:rPr lang="en-US" sz="1800" dirty="0" smtClean="0"/>
              <a:t> </a:t>
            </a:r>
            <a:r>
              <a:rPr lang="en-US" sz="1800" dirty="0" err="1" smtClean="0"/>
              <a:t>khi</a:t>
            </a:r>
            <a:r>
              <a:rPr lang="en-US" sz="1800" dirty="0" smtClean="0"/>
              <a:t> </a:t>
            </a:r>
            <a:r>
              <a:rPr lang="en-US" sz="1800" dirty="0" err="1" smtClean="0"/>
              <a:t>đọc</a:t>
            </a:r>
            <a:r>
              <a:rPr lang="en-US" sz="1800" dirty="0" smtClean="0"/>
              <a:t> </a:t>
            </a:r>
            <a:r>
              <a:rPr lang="en-US" sz="1800" dirty="0" err="1" smtClean="0"/>
              <a:t>câu</a:t>
            </a:r>
            <a:r>
              <a:rPr lang="en-US" sz="1800" dirty="0" smtClean="0"/>
              <a:t> </a:t>
            </a:r>
            <a:r>
              <a:rPr lang="en-US" sz="1800" dirty="0" err="1" smtClean="0"/>
              <a:t>truyện</a:t>
            </a:r>
            <a:r>
              <a:rPr lang="en-US" sz="1800" dirty="0" smtClean="0"/>
              <a:t> </a:t>
            </a:r>
            <a:r>
              <a:rPr lang="en-US" sz="1800" dirty="0" err="1" smtClean="0"/>
              <a:t>ngắn</a:t>
            </a:r>
            <a:r>
              <a:rPr lang="en-US" sz="1800" dirty="0" smtClean="0"/>
              <a:t> </a:t>
            </a:r>
            <a:r>
              <a:rPr lang="en-US" sz="1800" dirty="0" err="1" smtClean="0"/>
              <a:t>trên</a:t>
            </a:r>
            <a:r>
              <a:rPr lang="en-US" sz="1800" dirty="0"/>
              <a:t> </a:t>
            </a:r>
            <a:r>
              <a:rPr lang="en-US" sz="1800" dirty="0" smtClean="0"/>
              <a:t>???</a:t>
            </a:r>
          </a:p>
          <a:p>
            <a:pPr marL="0" indent="0">
              <a:buNone/>
            </a:pPr>
            <a:r>
              <a:rPr lang="en-US" sz="2000" dirty="0" smtClean="0"/>
              <a:t> - </a:t>
            </a:r>
            <a:r>
              <a:rPr lang="en-US" sz="2000" dirty="0" err="1" smtClean="0"/>
              <a:t>Người</a:t>
            </a:r>
            <a:r>
              <a:rPr lang="en-US" sz="2000" dirty="0" smtClean="0"/>
              <a:t> </a:t>
            </a:r>
            <a:r>
              <a:rPr lang="en-US" sz="2000" dirty="0" err="1" smtClean="0"/>
              <a:t>tổng</a:t>
            </a:r>
            <a:r>
              <a:rPr lang="en-US" sz="2000" dirty="0" smtClean="0"/>
              <a:t> </a:t>
            </a:r>
            <a:r>
              <a:rPr lang="en-US" sz="2000" dirty="0" err="1" smtClean="0"/>
              <a:t>giám</a:t>
            </a:r>
            <a:r>
              <a:rPr lang="en-US" sz="2000" dirty="0" smtClean="0"/>
              <a:t> </a:t>
            </a:r>
            <a:r>
              <a:rPr lang="en-US" sz="2000" dirty="0" err="1" smtClean="0"/>
              <a:t>đốc</a:t>
            </a:r>
            <a:r>
              <a:rPr lang="en-US" sz="2000" dirty="0"/>
              <a:t> </a:t>
            </a:r>
            <a:r>
              <a:rPr lang="en-US" sz="2000" dirty="0" err="1" smtClean="0"/>
              <a:t>là</a:t>
            </a:r>
            <a:r>
              <a:rPr lang="en-US" sz="2000" dirty="0" smtClean="0"/>
              <a:t> </a:t>
            </a:r>
            <a:r>
              <a:rPr lang="en-US" sz="2000" dirty="0" err="1" smtClean="0"/>
              <a:t>ông</a:t>
            </a:r>
            <a:r>
              <a:rPr lang="en-US" sz="2000" dirty="0" smtClean="0"/>
              <a:t> </a:t>
            </a:r>
            <a:r>
              <a:rPr lang="en-US" sz="2000" dirty="0" err="1" smtClean="0"/>
              <a:t>cụ</a:t>
            </a:r>
            <a:r>
              <a:rPr lang="en-US" sz="2000" dirty="0" smtClean="0"/>
              <a:t> </a:t>
            </a:r>
            <a:r>
              <a:rPr lang="en-US" sz="2000" dirty="0" err="1" smtClean="0"/>
              <a:t>đang</a:t>
            </a:r>
            <a:r>
              <a:rPr lang="en-US" sz="2000" dirty="0" smtClean="0"/>
              <a:t> </a:t>
            </a:r>
            <a:r>
              <a:rPr lang="en-US" sz="2000" dirty="0" err="1" smtClean="0"/>
              <a:t>nhặt</a:t>
            </a:r>
            <a:r>
              <a:rPr lang="en-US" sz="2000" dirty="0" smtClean="0"/>
              <a:t> </a:t>
            </a:r>
            <a:r>
              <a:rPr lang="en-US" sz="2000" dirty="0" err="1" smtClean="0"/>
              <a:t>rác</a:t>
            </a:r>
            <a:endParaRPr lang="en-US" sz="2000" dirty="0" smtClean="0"/>
          </a:p>
          <a:p>
            <a:pPr marL="0" indent="0">
              <a:buNone/>
            </a:pPr>
            <a:r>
              <a:rPr lang="en-US" sz="2000" dirty="0"/>
              <a:t> </a:t>
            </a:r>
            <a:r>
              <a:rPr lang="en-US" sz="2000" dirty="0" smtClean="0"/>
              <a:t>- </a:t>
            </a:r>
            <a:r>
              <a:rPr lang="en-US" sz="2000" dirty="0" err="1" smtClean="0"/>
              <a:t>Người</a:t>
            </a:r>
            <a:r>
              <a:rPr lang="en-US" sz="2000" dirty="0" smtClean="0"/>
              <a:t> </a:t>
            </a:r>
            <a:r>
              <a:rPr lang="en-US" sz="2000" dirty="0" err="1" smtClean="0"/>
              <a:t>phụ</a:t>
            </a:r>
            <a:r>
              <a:rPr lang="en-US" sz="2000" dirty="0" smtClean="0"/>
              <a:t> </a:t>
            </a:r>
            <a:r>
              <a:rPr lang="en-US" sz="2000" dirty="0" err="1" smtClean="0"/>
              <a:t>nữ</a:t>
            </a:r>
            <a:r>
              <a:rPr lang="en-US" sz="2000" dirty="0" smtClean="0"/>
              <a:t> </a:t>
            </a:r>
            <a:r>
              <a:rPr lang="en-US" sz="2000" dirty="0" err="1" smtClean="0"/>
              <a:t>đã</a:t>
            </a:r>
            <a:r>
              <a:rPr lang="en-US" sz="2000" dirty="0" smtClean="0"/>
              <a:t> </a:t>
            </a:r>
            <a:r>
              <a:rPr lang="en-US" sz="2000" dirty="0" err="1" smtClean="0"/>
              <a:t>kiêu</a:t>
            </a:r>
            <a:r>
              <a:rPr lang="en-US" sz="2000" dirty="0" smtClean="0"/>
              <a:t> </a:t>
            </a:r>
            <a:r>
              <a:rPr lang="en-US" sz="2000" dirty="0" err="1" smtClean="0"/>
              <a:t>căng</a:t>
            </a:r>
            <a:r>
              <a:rPr lang="en-US" sz="2000" dirty="0" smtClean="0"/>
              <a:t> </a:t>
            </a:r>
            <a:r>
              <a:rPr lang="en-US" sz="2000" dirty="0" err="1" smtClean="0"/>
              <a:t>khi</a:t>
            </a:r>
            <a:r>
              <a:rPr lang="en-US" sz="2000" dirty="0" smtClean="0"/>
              <a:t> </a:t>
            </a:r>
            <a:r>
              <a:rPr lang="en-US" sz="2000" dirty="0" err="1" smtClean="0"/>
              <a:t>nói</a:t>
            </a:r>
            <a:r>
              <a:rPr lang="en-US" sz="2000" dirty="0" smtClean="0"/>
              <a:t> </a:t>
            </a:r>
            <a:r>
              <a:rPr lang="en-US" sz="2000" dirty="0" err="1" smtClean="0"/>
              <a:t>mình</a:t>
            </a:r>
            <a:r>
              <a:rPr lang="en-US" sz="2000" dirty="0" smtClean="0"/>
              <a:t> </a:t>
            </a:r>
            <a:r>
              <a:rPr lang="en-US" sz="2000" dirty="0" err="1" smtClean="0"/>
              <a:t>là</a:t>
            </a:r>
            <a:r>
              <a:rPr lang="en-US" sz="2000" dirty="0" smtClean="0"/>
              <a:t> </a:t>
            </a:r>
            <a:r>
              <a:rPr lang="en-US" sz="2000" dirty="0" err="1" smtClean="0"/>
              <a:t>giám</a:t>
            </a:r>
            <a:r>
              <a:rPr lang="en-US" sz="2000" dirty="0" smtClean="0"/>
              <a:t> </a:t>
            </a:r>
            <a:r>
              <a:rPr lang="en-US" sz="2000" dirty="0" err="1" smtClean="0"/>
              <a:t>đốc</a:t>
            </a:r>
            <a:r>
              <a:rPr lang="en-US" sz="2000" dirty="0" smtClean="0"/>
              <a:t> </a:t>
            </a:r>
            <a:r>
              <a:rPr lang="en-US" sz="2000" dirty="0" err="1" smtClean="0"/>
              <a:t>bộ</a:t>
            </a:r>
            <a:r>
              <a:rPr lang="en-US" sz="2000" dirty="0" smtClean="0"/>
              <a:t> </a:t>
            </a:r>
            <a:r>
              <a:rPr lang="en-US" sz="2000" dirty="0" err="1" smtClean="0"/>
              <a:t>môn</a:t>
            </a:r>
            <a:r>
              <a:rPr lang="en-US" sz="2000" dirty="0" smtClean="0"/>
              <a:t> </a:t>
            </a:r>
            <a:r>
              <a:rPr lang="en-US" sz="2000" dirty="0" err="1" smtClean="0"/>
              <a:t>và</a:t>
            </a:r>
            <a:r>
              <a:rPr lang="en-US" sz="2000" dirty="0" smtClean="0"/>
              <a:t> </a:t>
            </a:r>
            <a:r>
              <a:rPr lang="en-US" sz="2000" dirty="0" err="1" smtClean="0"/>
              <a:t>không</a:t>
            </a:r>
            <a:r>
              <a:rPr lang="en-US" sz="2000" dirty="0" smtClean="0"/>
              <a:t> </a:t>
            </a:r>
            <a:r>
              <a:rPr lang="en-US" sz="2000" dirty="0" err="1" smtClean="0"/>
              <a:t>tôn</a:t>
            </a:r>
            <a:r>
              <a:rPr lang="en-US" sz="2000" dirty="0" smtClean="0"/>
              <a:t> </a:t>
            </a:r>
            <a:r>
              <a:rPr lang="en-US" sz="2000" dirty="0" err="1" smtClean="0"/>
              <a:t>trọng</a:t>
            </a:r>
            <a:r>
              <a:rPr lang="en-US" sz="2000" dirty="0" smtClean="0"/>
              <a:t> </a:t>
            </a:r>
            <a:r>
              <a:rPr lang="en-US" sz="2000" dirty="0" err="1" smtClean="0"/>
              <a:t>ông</a:t>
            </a:r>
            <a:r>
              <a:rPr lang="en-US" sz="2000" dirty="0" smtClean="0"/>
              <a:t> </a:t>
            </a:r>
            <a:r>
              <a:rPr lang="en-US" sz="2000" dirty="0" err="1" smtClean="0"/>
              <a:t>cụ</a:t>
            </a:r>
            <a:r>
              <a:rPr lang="en-US" sz="2000" dirty="0" smtClean="0"/>
              <a:t> </a:t>
            </a:r>
            <a:r>
              <a:rPr lang="en-US" sz="2000" dirty="0" err="1" smtClean="0"/>
              <a:t>bằng</a:t>
            </a:r>
            <a:r>
              <a:rPr lang="en-US" sz="2000" dirty="0" smtClean="0"/>
              <a:t> </a:t>
            </a:r>
            <a:r>
              <a:rPr lang="en-US" sz="2000" dirty="0" err="1" smtClean="0"/>
              <a:t>cách</a:t>
            </a:r>
            <a:r>
              <a:rPr lang="en-US" sz="2000" dirty="0" smtClean="0"/>
              <a:t> </a:t>
            </a:r>
            <a:r>
              <a:rPr lang="en-US" sz="2000" dirty="0" err="1" smtClean="0"/>
              <a:t>vứt</a:t>
            </a:r>
            <a:r>
              <a:rPr lang="en-US" sz="2000" dirty="0" smtClean="0"/>
              <a:t> </a:t>
            </a:r>
            <a:r>
              <a:rPr lang="en-US" sz="2000" dirty="0" err="1" smtClean="0"/>
              <a:t>rác</a:t>
            </a:r>
            <a:r>
              <a:rPr lang="en-US" sz="2000" dirty="0" smtClean="0"/>
              <a:t> </a:t>
            </a:r>
            <a:r>
              <a:rPr lang="en-US" sz="2000" dirty="0" err="1" smtClean="0"/>
              <a:t>liên</a:t>
            </a:r>
            <a:r>
              <a:rPr lang="en-US" sz="2000" dirty="0" smtClean="0"/>
              <a:t> </a:t>
            </a:r>
            <a:r>
              <a:rPr lang="en-US" sz="2000" dirty="0" err="1" smtClean="0"/>
              <a:t>tục</a:t>
            </a:r>
            <a:r>
              <a:rPr lang="en-US" sz="2000" dirty="0" smtClean="0"/>
              <a:t> </a:t>
            </a:r>
            <a:r>
              <a:rPr lang="en-US" sz="2000" dirty="0" err="1" smtClean="0"/>
              <a:t>và</a:t>
            </a:r>
            <a:r>
              <a:rPr lang="en-US" sz="2000" dirty="0" smtClean="0"/>
              <a:t> </a:t>
            </a:r>
            <a:r>
              <a:rPr lang="en-US" sz="2000" dirty="0" err="1" smtClean="0"/>
              <a:t>sỉ</a:t>
            </a:r>
            <a:r>
              <a:rPr lang="en-US" sz="2000" dirty="0" smtClean="0"/>
              <a:t> </a:t>
            </a:r>
            <a:r>
              <a:rPr lang="en-US" sz="2000" dirty="0" err="1" smtClean="0"/>
              <a:t>vả</a:t>
            </a:r>
            <a:r>
              <a:rPr lang="en-US" sz="2000" dirty="0" smtClean="0"/>
              <a:t> </a:t>
            </a:r>
            <a:r>
              <a:rPr lang="en-US" sz="2000" dirty="0" err="1" smtClean="0"/>
              <a:t>ông</a:t>
            </a:r>
            <a:r>
              <a:rPr lang="en-US" sz="2000" dirty="0" smtClean="0"/>
              <a:t> </a:t>
            </a:r>
            <a:r>
              <a:rPr lang="vi-VN" sz="2000" dirty="0"/>
              <a:t/>
            </a:r>
            <a:br>
              <a:rPr lang="vi-VN" sz="2000" dirty="0"/>
            </a:br>
            <a:r>
              <a:rPr lang="en-US" sz="2000" dirty="0" smtClean="0"/>
              <a:t> - </a:t>
            </a:r>
            <a:r>
              <a:rPr lang="en-US" sz="2000" dirty="0" err="1" smtClean="0"/>
              <a:t>Khi</a:t>
            </a:r>
            <a:r>
              <a:rPr lang="en-US" sz="2000" dirty="0" smtClean="0"/>
              <a:t> </a:t>
            </a:r>
            <a:r>
              <a:rPr lang="en-US" sz="2000" dirty="0" err="1" smtClean="0"/>
              <a:t>biết</a:t>
            </a:r>
            <a:r>
              <a:rPr lang="en-US" sz="2000" dirty="0" smtClean="0"/>
              <a:t> </a:t>
            </a:r>
            <a:r>
              <a:rPr lang="en-US" sz="2000" dirty="0" err="1" smtClean="0"/>
              <a:t>người</a:t>
            </a:r>
            <a:r>
              <a:rPr lang="en-US" sz="2000" dirty="0" smtClean="0"/>
              <a:t> </a:t>
            </a:r>
            <a:r>
              <a:rPr lang="en-US" sz="2000" dirty="0" err="1" smtClean="0"/>
              <a:t>đó</a:t>
            </a:r>
            <a:r>
              <a:rPr lang="en-US" sz="2000" dirty="0" smtClean="0"/>
              <a:t> </a:t>
            </a:r>
            <a:r>
              <a:rPr lang="en-US" sz="2000" dirty="0" err="1" smtClean="0"/>
              <a:t>là</a:t>
            </a:r>
            <a:r>
              <a:rPr lang="en-US" sz="2000" dirty="0" smtClean="0"/>
              <a:t> </a:t>
            </a:r>
            <a:r>
              <a:rPr lang="en-US" sz="2000" dirty="0" err="1" smtClean="0"/>
              <a:t>tổng</a:t>
            </a:r>
            <a:r>
              <a:rPr lang="en-US" sz="2000" dirty="0" smtClean="0"/>
              <a:t> </a:t>
            </a:r>
            <a:r>
              <a:rPr lang="en-US" sz="2000" dirty="0" err="1" smtClean="0"/>
              <a:t>giám</a:t>
            </a:r>
            <a:r>
              <a:rPr lang="en-US" sz="2000" dirty="0" smtClean="0"/>
              <a:t> </a:t>
            </a:r>
            <a:r>
              <a:rPr lang="en-US" sz="2000" dirty="0" err="1" smtClean="0"/>
              <a:t>đốc</a:t>
            </a:r>
            <a:r>
              <a:rPr lang="en-US" sz="2000" dirty="0" smtClean="0"/>
              <a:t> </a:t>
            </a:r>
            <a:r>
              <a:rPr lang="en-US" sz="2000" dirty="0" err="1" smtClean="0"/>
              <a:t>bà</a:t>
            </a:r>
            <a:r>
              <a:rPr lang="en-US" sz="2000" dirty="0" smtClean="0"/>
              <a:t> </a:t>
            </a:r>
            <a:r>
              <a:rPr lang="en-US" sz="2000" dirty="0" err="1" smtClean="0"/>
              <a:t>đã</a:t>
            </a:r>
            <a:r>
              <a:rPr lang="en-US" sz="2000" dirty="0" smtClean="0"/>
              <a:t> </a:t>
            </a:r>
            <a:r>
              <a:rPr lang="en-US" sz="2000" dirty="0" err="1" smtClean="0"/>
              <a:t>sững</a:t>
            </a:r>
            <a:r>
              <a:rPr lang="en-US" sz="2000" dirty="0" smtClean="0"/>
              <a:t> </a:t>
            </a:r>
            <a:r>
              <a:rPr lang="en-US" sz="2000" dirty="0" err="1" smtClean="0"/>
              <a:t>người</a:t>
            </a:r>
            <a:r>
              <a:rPr lang="en-US" sz="2000" dirty="0" smtClean="0"/>
              <a:t> </a:t>
            </a:r>
            <a:r>
              <a:rPr lang="en-US" sz="2000" dirty="0" err="1" smtClean="0"/>
              <a:t>và</a:t>
            </a:r>
            <a:r>
              <a:rPr lang="en-US" sz="2000" dirty="0" smtClean="0"/>
              <a:t> </a:t>
            </a:r>
            <a:r>
              <a:rPr lang="en-US" sz="2000" dirty="0" err="1" smtClean="0"/>
              <a:t>ngồi</a:t>
            </a:r>
            <a:r>
              <a:rPr lang="en-US" sz="2000" dirty="0" smtClean="0"/>
              <a:t> </a:t>
            </a:r>
            <a:r>
              <a:rPr lang="en-US" sz="2000" dirty="0" err="1" smtClean="0"/>
              <a:t>liệt</a:t>
            </a:r>
            <a:r>
              <a:rPr lang="en-US" sz="2000" dirty="0" smtClean="0"/>
              <a:t> </a:t>
            </a:r>
            <a:r>
              <a:rPr lang="en-US" sz="2000" dirty="0" err="1" smtClean="0"/>
              <a:t>trên</a:t>
            </a:r>
            <a:r>
              <a:rPr lang="en-US" sz="2000" dirty="0" smtClean="0"/>
              <a:t> </a:t>
            </a:r>
            <a:r>
              <a:rPr lang="en-US" sz="2000" dirty="0" err="1" smtClean="0"/>
              <a:t>ghế</a:t>
            </a:r>
            <a:endParaRPr lang="en-US" sz="2000" dirty="0"/>
          </a:p>
        </p:txBody>
      </p:sp>
    </p:spTree>
    <p:extLst>
      <p:ext uri="{BB962C8B-B14F-4D97-AF65-F5344CB8AC3E}">
        <p14:creationId xmlns:p14="http://schemas.microsoft.com/office/powerpoint/2010/main" val="179668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42"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547018"/>
            <a:ext cx="8229600" cy="4525963"/>
          </a:xfrm>
        </p:spPr>
        <p:txBody>
          <a:bodyPr>
            <a:normAutofit/>
          </a:bodyPr>
          <a:lstStyle/>
          <a:p>
            <a:pPr marL="0" indent="0">
              <a:buNone/>
            </a:pPr>
            <a:r>
              <a:rPr lang="en-US" dirty="0" smtClean="0"/>
              <a:t>I.ĐẶT VẤN ĐỀ</a:t>
            </a:r>
          </a:p>
          <a:p>
            <a:pPr marL="0" indent="0" algn="ctr">
              <a:buNone/>
            </a:pPr>
            <a:r>
              <a:rPr lang="en-US" dirty="0">
                <a:latin typeface="Times New Roman" pitchFamily="18" charset="0"/>
              </a:rPr>
              <a:t> </a:t>
            </a:r>
            <a:r>
              <a:rPr lang="en-US" sz="2000" dirty="0" err="1">
                <a:latin typeface="Times New Roman" pitchFamily="18" charset="0"/>
              </a:rPr>
              <a:t>Nhận</a:t>
            </a:r>
            <a:r>
              <a:rPr lang="en-US" sz="2000" dirty="0">
                <a:latin typeface="Times New Roman" pitchFamily="18" charset="0"/>
              </a:rPr>
              <a:t> </a:t>
            </a:r>
            <a:r>
              <a:rPr lang="en-US" sz="2000" dirty="0" err="1">
                <a:latin typeface="Times New Roman" pitchFamily="18" charset="0"/>
              </a:rPr>
              <a:t>xét</a:t>
            </a:r>
            <a:r>
              <a:rPr lang="en-US" sz="2000" dirty="0">
                <a:latin typeface="Times New Roman" pitchFamily="18" charset="0"/>
              </a:rPr>
              <a:t> </a:t>
            </a:r>
            <a:r>
              <a:rPr lang="en-US" sz="2000" dirty="0" err="1">
                <a:latin typeface="Times New Roman" pitchFamily="18" charset="0"/>
              </a:rPr>
              <a:t>về</a:t>
            </a:r>
            <a:r>
              <a:rPr lang="en-US" sz="2000" dirty="0">
                <a:latin typeface="Times New Roman" pitchFamily="18" charset="0"/>
              </a:rPr>
              <a:t> </a:t>
            </a:r>
            <a:r>
              <a:rPr lang="en-US" sz="2000" dirty="0" err="1">
                <a:latin typeface="Times New Roman" pitchFamily="18" charset="0"/>
              </a:rPr>
              <a:t>cách</a:t>
            </a:r>
            <a:r>
              <a:rPr lang="en-US" sz="2000" dirty="0">
                <a:latin typeface="Times New Roman" pitchFamily="18" charset="0"/>
              </a:rPr>
              <a:t> </a:t>
            </a:r>
            <a:r>
              <a:rPr lang="en-US" sz="2000" dirty="0" err="1">
                <a:latin typeface="Times New Roman" pitchFamily="18" charset="0"/>
              </a:rPr>
              <a:t>cư</a:t>
            </a:r>
            <a:r>
              <a:rPr lang="en-US" sz="2000" dirty="0">
                <a:latin typeface="Times New Roman" pitchFamily="18" charset="0"/>
              </a:rPr>
              <a:t> </a:t>
            </a:r>
            <a:r>
              <a:rPr lang="en-US" sz="2000" dirty="0" err="1">
                <a:latin typeface="Times New Roman" pitchFamily="18" charset="0"/>
              </a:rPr>
              <a:t>xử</a:t>
            </a:r>
            <a:r>
              <a:rPr lang="en-US" sz="2000" dirty="0">
                <a:latin typeface="Times New Roman" pitchFamily="18" charset="0"/>
              </a:rPr>
              <a:t> </a:t>
            </a:r>
            <a:r>
              <a:rPr lang="en-US" sz="2000" dirty="0" err="1">
                <a:latin typeface="Times New Roman" pitchFamily="18" charset="0"/>
              </a:rPr>
              <a:t>thái</a:t>
            </a:r>
            <a:r>
              <a:rPr lang="en-US" sz="2000" dirty="0">
                <a:latin typeface="Times New Roman" pitchFamily="18" charset="0"/>
              </a:rPr>
              <a:t> </a:t>
            </a:r>
            <a:r>
              <a:rPr lang="en-US" sz="2000" dirty="0" err="1">
                <a:latin typeface="Times New Roman" pitchFamily="18" charset="0"/>
              </a:rPr>
              <a:t>độ</a:t>
            </a:r>
            <a:r>
              <a:rPr lang="en-US" sz="2000" dirty="0">
                <a:latin typeface="Times New Roman" pitchFamily="18" charset="0"/>
              </a:rPr>
              <a:t> </a:t>
            </a:r>
            <a:r>
              <a:rPr lang="en-US" sz="2000" dirty="0" err="1">
                <a:latin typeface="Times New Roman" pitchFamily="18" charset="0"/>
              </a:rPr>
              <a:t>và</a:t>
            </a:r>
            <a:r>
              <a:rPr lang="en-US" sz="2000" dirty="0">
                <a:latin typeface="Times New Roman" pitchFamily="18" charset="0"/>
              </a:rPr>
              <a:t> </a:t>
            </a:r>
            <a:r>
              <a:rPr lang="en-US" sz="2000" dirty="0" err="1">
                <a:latin typeface="Times New Roman" pitchFamily="18" charset="0"/>
              </a:rPr>
              <a:t>việc</a:t>
            </a:r>
            <a:r>
              <a:rPr lang="en-US" sz="2000" dirty="0">
                <a:latin typeface="Times New Roman" pitchFamily="18" charset="0"/>
              </a:rPr>
              <a:t> </a:t>
            </a:r>
            <a:r>
              <a:rPr lang="en-US" sz="2000" dirty="0" err="1">
                <a:latin typeface="Times New Roman" pitchFamily="18" charset="0"/>
              </a:rPr>
              <a:t>làm</a:t>
            </a:r>
            <a:r>
              <a:rPr lang="en-US" sz="2000" dirty="0">
                <a:latin typeface="Times New Roman" pitchFamily="18" charset="0"/>
              </a:rPr>
              <a:t> </a:t>
            </a:r>
            <a:r>
              <a:rPr lang="en-US" sz="2000" dirty="0" err="1">
                <a:latin typeface="Times New Roman" pitchFamily="18" charset="0"/>
              </a:rPr>
              <a:t>của</a:t>
            </a:r>
            <a:r>
              <a:rPr lang="en-US" sz="2000" dirty="0">
                <a:latin typeface="Times New Roman" pitchFamily="18" charset="0"/>
              </a:rPr>
              <a:t> Mai?</a:t>
            </a:r>
          </a:p>
          <a:p>
            <a:pPr marL="0" indent="0" algn="ctr">
              <a:buNone/>
            </a:pPr>
            <a:r>
              <a:rPr lang="en-US" sz="2000" dirty="0" err="1">
                <a:latin typeface="Times New Roman" pitchFamily="18" charset="0"/>
              </a:rPr>
              <a:t>Hành</a:t>
            </a:r>
            <a:r>
              <a:rPr lang="en-US" sz="2000" dirty="0">
                <a:latin typeface="Times New Roman" pitchFamily="18" charset="0"/>
              </a:rPr>
              <a:t> vi </a:t>
            </a:r>
            <a:r>
              <a:rPr lang="en-US" sz="2000" dirty="0" err="1">
                <a:latin typeface="Times New Roman" pitchFamily="18" charset="0"/>
              </a:rPr>
              <a:t>của</a:t>
            </a:r>
            <a:r>
              <a:rPr lang="en-US" sz="2000" dirty="0">
                <a:latin typeface="Times New Roman" pitchFamily="18" charset="0"/>
              </a:rPr>
              <a:t> Mai </a:t>
            </a:r>
            <a:r>
              <a:rPr lang="en-US" sz="2000" dirty="0" err="1">
                <a:latin typeface="Times New Roman" pitchFamily="18" charset="0"/>
              </a:rPr>
              <a:t>có</a:t>
            </a:r>
            <a:r>
              <a:rPr lang="en-US" sz="2000" dirty="0">
                <a:latin typeface="Times New Roman" pitchFamily="18" charset="0"/>
              </a:rPr>
              <a:t> </a:t>
            </a:r>
            <a:r>
              <a:rPr lang="en-US" sz="2000" dirty="0" err="1">
                <a:latin typeface="Times New Roman" pitchFamily="18" charset="0"/>
              </a:rPr>
              <a:t>đáng</a:t>
            </a:r>
            <a:r>
              <a:rPr lang="en-US" sz="2000" dirty="0">
                <a:latin typeface="Times New Roman" pitchFamily="18" charset="0"/>
              </a:rPr>
              <a:t> </a:t>
            </a:r>
            <a:r>
              <a:rPr lang="en-US" sz="2000" dirty="0" err="1">
                <a:latin typeface="Times New Roman" pitchFamily="18" charset="0"/>
              </a:rPr>
              <a:t>để</a:t>
            </a:r>
            <a:r>
              <a:rPr lang="en-US" sz="2000" dirty="0">
                <a:latin typeface="Times New Roman" pitchFamily="18" charset="0"/>
              </a:rPr>
              <a:t> </a:t>
            </a:r>
            <a:r>
              <a:rPr lang="en-US" sz="2000" dirty="0" err="1">
                <a:latin typeface="Times New Roman" pitchFamily="18" charset="0"/>
              </a:rPr>
              <a:t>chúng</a:t>
            </a:r>
            <a:r>
              <a:rPr lang="en-US" sz="2000" dirty="0">
                <a:latin typeface="Times New Roman" pitchFamily="18" charset="0"/>
              </a:rPr>
              <a:t> ta </a:t>
            </a:r>
            <a:r>
              <a:rPr lang="en-US" sz="2000" dirty="0" err="1">
                <a:latin typeface="Times New Roman" pitchFamily="18" charset="0"/>
              </a:rPr>
              <a:t>học</a:t>
            </a:r>
            <a:r>
              <a:rPr lang="en-US" sz="2000" dirty="0">
                <a:latin typeface="Times New Roman" pitchFamily="18" charset="0"/>
              </a:rPr>
              <a:t> </a:t>
            </a:r>
            <a:r>
              <a:rPr lang="en-US" sz="2000" dirty="0" err="1">
                <a:latin typeface="Times New Roman" pitchFamily="18" charset="0"/>
              </a:rPr>
              <a:t>tập</a:t>
            </a:r>
            <a:r>
              <a:rPr lang="en-US" sz="2000" dirty="0">
                <a:latin typeface="Times New Roman" pitchFamily="18" charset="0"/>
              </a:rPr>
              <a:t> hay </a:t>
            </a:r>
            <a:r>
              <a:rPr lang="en-US" sz="2000" dirty="0" err="1">
                <a:latin typeface="Times New Roman" pitchFamily="18" charset="0"/>
              </a:rPr>
              <a:t>không</a:t>
            </a:r>
            <a:r>
              <a:rPr lang="en-US" sz="2000" dirty="0">
                <a:latin typeface="Times New Roman" pitchFamily="18" charset="0"/>
              </a:rPr>
              <a:t> ? </a:t>
            </a:r>
            <a:r>
              <a:rPr lang="en-US" sz="2000" dirty="0" err="1">
                <a:latin typeface="Times New Roman" pitchFamily="18" charset="0"/>
              </a:rPr>
              <a:t>Tại</a:t>
            </a:r>
            <a:r>
              <a:rPr lang="en-US" sz="2000" dirty="0">
                <a:latin typeface="Times New Roman" pitchFamily="18" charset="0"/>
              </a:rPr>
              <a:t> </a:t>
            </a:r>
            <a:r>
              <a:rPr lang="en-US" sz="2000" dirty="0" err="1">
                <a:latin typeface="Times New Roman" pitchFamily="18" charset="0"/>
              </a:rPr>
              <a:t>sao</a:t>
            </a:r>
            <a:r>
              <a:rPr lang="en-US" sz="2000" dirty="0">
                <a:latin typeface="Times New Roman" pitchFamily="18" charset="0"/>
              </a:rPr>
              <a:t>?</a:t>
            </a:r>
            <a:endParaRPr lang="vi-VN" sz="2000" dirty="0">
              <a:latin typeface="Times New Roman" pitchFamily="18" charset="0"/>
            </a:endParaRPr>
          </a:p>
          <a:p>
            <a:pPr marL="0" indent="0">
              <a:buNone/>
            </a:pPr>
            <a:endParaRPr lang="en-US" dirty="0" smtClean="0">
              <a:latin typeface="Times New Roman" pitchFamily="18" charset="0"/>
            </a:endParaRPr>
          </a:p>
          <a:p>
            <a:pPr>
              <a:defRPr/>
            </a:pPr>
            <a:r>
              <a:rPr lang="vi-VN" dirty="0"/>
              <a:t/>
            </a:r>
            <a:br>
              <a:rPr lang="vi-VN" dirty="0"/>
            </a:br>
            <a:r>
              <a:rPr lang="vi-VN" dirty="0"/>
              <a:t/>
            </a:r>
            <a:br>
              <a:rPr lang="vi-VN" dirty="0"/>
            </a:br>
            <a:endParaRPr lang="en-US" sz="2000" dirty="0">
              <a:effectLst>
                <a:outerShdw blurRad="38100" dist="38100" dir="2700000" algn="tl">
                  <a:srgbClr val="000000"/>
                </a:outerShdw>
              </a:effectLst>
              <a:latin typeface="Times New Roman" pitchFamily="18" charset="0"/>
            </a:endParaRPr>
          </a:p>
        </p:txBody>
      </p:sp>
      <p:sp>
        <p:nvSpPr>
          <p:cNvPr id="6" name="Down Arrow 5"/>
          <p:cNvSpPr/>
          <p:nvPr/>
        </p:nvSpPr>
        <p:spPr>
          <a:xfrm>
            <a:off x="3581400" y="3352800"/>
            <a:ext cx="121920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066800" y="4419600"/>
            <a:ext cx="71628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t>
            </a:r>
            <a:r>
              <a:rPr lang="en-US" dirty="0" err="1" smtClean="0"/>
              <a:t>Không</a:t>
            </a:r>
            <a:r>
              <a:rPr lang="en-US" dirty="0" smtClean="0"/>
              <a:t> </a:t>
            </a:r>
            <a:r>
              <a:rPr lang="en-US" dirty="0" err="1" smtClean="0"/>
              <a:t>kiêu</a:t>
            </a:r>
            <a:r>
              <a:rPr lang="en-US" dirty="0" smtClean="0"/>
              <a:t> </a:t>
            </a:r>
            <a:r>
              <a:rPr lang="en-US" dirty="0" err="1" smtClean="0"/>
              <a:t>căng,xem</a:t>
            </a:r>
            <a:r>
              <a:rPr lang="en-US" dirty="0" smtClean="0"/>
              <a:t> </a:t>
            </a:r>
            <a:r>
              <a:rPr lang="en-US" dirty="0" err="1" smtClean="0"/>
              <a:t>thường</a:t>
            </a:r>
            <a:r>
              <a:rPr lang="en-US" dirty="0" smtClean="0"/>
              <a:t> </a:t>
            </a:r>
            <a:r>
              <a:rPr lang="en-US" dirty="0" err="1" smtClean="0"/>
              <a:t>người</a:t>
            </a:r>
            <a:r>
              <a:rPr lang="en-US" dirty="0" smtClean="0"/>
              <a:t> </a:t>
            </a:r>
            <a:r>
              <a:rPr lang="en-US" dirty="0" err="1" smtClean="0"/>
              <a:t>khác</a:t>
            </a:r>
            <a:r>
              <a:rPr lang="en-US" dirty="0" smtClean="0"/>
              <a:t> ,</a:t>
            </a:r>
            <a:r>
              <a:rPr lang="en-US" dirty="0" err="1" smtClean="0"/>
              <a:t>luôn</a:t>
            </a:r>
            <a:r>
              <a:rPr lang="en-US" dirty="0" smtClean="0"/>
              <a:t> </a:t>
            </a:r>
            <a:r>
              <a:rPr lang="en-US" dirty="0" err="1" smtClean="0"/>
              <a:t>chan</a:t>
            </a:r>
            <a:r>
              <a:rPr lang="en-US" dirty="0" smtClean="0"/>
              <a:t> </a:t>
            </a:r>
            <a:r>
              <a:rPr lang="en-US" dirty="0" err="1" smtClean="0"/>
              <a:t>hòa</a:t>
            </a:r>
            <a:r>
              <a:rPr lang="en-US" dirty="0" smtClean="0"/>
              <a:t> </a:t>
            </a:r>
            <a:r>
              <a:rPr lang="en-US" dirty="0" err="1" smtClean="0"/>
              <a:t>và</a:t>
            </a:r>
            <a:r>
              <a:rPr lang="en-US" dirty="0" smtClean="0"/>
              <a:t> </a:t>
            </a:r>
            <a:r>
              <a:rPr lang="en-US" dirty="0" err="1" smtClean="0"/>
              <a:t>lễ</a:t>
            </a:r>
            <a:r>
              <a:rPr lang="en-US" dirty="0" smtClean="0"/>
              <a:t> </a:t>
            </a:r>
            <a:r>
              <a:rPr lang="en-US" dirty="0" err="1" smtClean="0"/>
              <a:t>phép</a:t>
            </a:r>
            <a:r>
              <a:rPr lang="en-US" dirty="0" smtClean="0"/>
              <a:t> </a:t>
            </a:r>
            <a:r>
              <a:rPr lang="en-US" dirty="0" err="1" smtClean="0"/>
              <a:t>với</a:t>
            </a:r>
            <a:r>
              <a:rPr lang="en-US" dirty="0" smtClean="0"/>
              <a:t> </a:t>
            </a:r>
            <a:r>
              <a:rPr lang="en-US" dirty="0" err="1" smtClean="0"/>
              <a:t>mọi</a:t>
            </a:r>
            <a:r>
              <a:rPr lang="en-US" dirty="0" smtClean="0"/>
              <a:t> </a:t>
            </a:r>
            <a:r>
              <a:rPr lang="en-US" dirty="0" err="1" smtClean="0"/>
              <a:t>người</a:t>
            </a:r>
            <a:endParaRPr lang="en-US" dirty="0" smtClean="0"/>
          </a:p>
          <a:p>
            <a:pPr algn="ctr"/>
            <a:r>
              <a:rPr lang="en-US" dirty="0" smtClean="0">
                <a:latin typeface="Times New Roman" pitchFamily="18" charset="0"/>
              </a:rPr>
              <a:t>-</a:t>
            </a:r>
            <a:r>
              <a:rPr lang="en-US" dirty="0" err="1">
                <a:latin typeface="Times New Roman" pitchFamily="18" charset="0"/>
              </a:rPr>
              <a:t>Hành</a:t>
            </a:r>
            <a:r>
              <a:rPr lang="en-US" dirty="0">
                <a:latin typeface="Times New Roman" pitchFamily="18" charset="0"/>
              </a:rPr>
              <a:t> vi </a:t>
            </a:r>
            <a:r>
              <a:rPr lang="en-US" dirty="0" err="1">
                <a:latin typeface="Times New Roman" pitchFamily="18" charset="0"/>
              </a:rPr>
              <a:t>của</a:t>
            </a:r>
            <a:r>
              <a:rPr lang="en-US" dirty="0">
                <a:latin typeface="Times New Roman" pitchFamily="18" charset="0"/>
              </a:rPr>
              <a:t> Mai </a:t>
            </a:r>
            <a:r>
              <a:rPr lang="en-US" dirty="0" err="1">
                <a:latin typeface="Times New Roman" pitchFamily="18" charset="0"/>
              </a:rPr>
              <a:t>đáng</a:t>
            </a:r>
            <a:r>
              <a:rPr lang="en-US" dirty="0">
                <a:latin typeface="Times New Roman" pitchFamily="18" charset="0"/>
              </a:rPr>
              <a:t> </a:t>
            </a:r>
            <a:r>
              <a:rPr lang="en-US" dirty="0" err="1">
                <a:latin typeface="Times New Roman" pitchFamily="18" charset="0"/>
              </a:rPr>
              <a:t>để</a:t>
            </a:r>
            <a:r>
              <a:rPr lang="en-US" dirty="0">
                <a:latin typeface="Times New Roman" pitchFamily="18" charset="0"/>
              </a:rPr>
              <a:t> </a:t>
            </a:r>
            <a:r>
              <a:rPr lang="en-US" dirty="0" err="1">
                <a:latin typeface="Times New Roman" pitchFamily="18" charset="0"/>
              </a:rPr>
              <a:t>chúng</a:t>
            </a:r>
            <a:r>
              <a:rPr lang="en-US" dirty="0">
                <a:latin typeface="Times New Roman" pitchFamily="18" charset="0"/>
              </a:rPr>
              <a:t> ta </a:t>
            </a:r>
            <a:r>
              <a:rPr lang="en-US" dirty="0" err="1">
                <a:latin typeface="Times New Roman" pitchFamily="18" charset="0"/>
              </a:rPr>
              <a:t>học</a:t>
            </a:r>
            <a:r>
              <a:rPr lang="en-US" dirty="0">
                <a:latin typeface="Times New Roman" pitchFamily="18" charset="0"/>
              </a:rPr>
              <a:t> </a:t>
            </a:r>
            <a:r>
              <a:rPr lang="en-US" dirty="0" err="1">
                <a:latin typeface="Times New Roman" pitchFamily="18" charset="0"/>
              </a:rPr>
              <a:t>tập</a:t>
            </a:r>
            <a:r>
              <a:rPr lang="en-US" dirty="0">
                <a:latin typeface="Times New Roman" pitchFamily="18" charset="0"/>
              </a:rPr>
              <a:t> </a:t>
            </a:r>
            <a:r>
              <a:rPr lang="en-US" dirty="0" err="1">
                <a:latin typeface="Times New Roman" pitchFamily="18" charset="0"/>
              </a:rPr>
              <a:t>vì</a:t>
            </a:r>
            <a:r>
              <a:rPr lang="en-US" dirty="0">
                <a:latin typeface="Times New Roman" pitchFamily="18" charset="0"/>
              </a:rPr>
              <a:t> </a:t>
            </a:r>
            <a:r>
              <a:rPr lang="en-US" dirty="0" err="1">
                <a:latin typeface="Times New Roman" pitchFamily="18" charset="0"/>
              </a:rPr>
              <a:t>bạn</a:t>
            </a:r>
            <a:r>
              <a:rPr lang="en-US" dirty="0">
                <a:latin typeface="Times New Roman" pitchFamily="18" charset="0"/>
              </a:rPr>
              <a:t> </a:t>
            </a:r>
            <a:r>
              <a:rPr lang="en-US" dirty="0" err="1">
                <a:latin typeface="Times New Roman" pitchFamily="18" charset="0"/>
              </a:rPr>
              <a:t>đã</a:t>
            </a:r>
            <a:r>
              <a:rPr lang="en-US" dirty="0">
                <a:latin typeface="Times New Roman" pitchFamily="18" charset="0"/>
              </a:rPr>
              <a:t> </a:t>
            </a:r>
            <a:r>
              <a:rPr lang="en-US" dirty="0" err="1">
                <a:latin typeface="Times New Roman" pitchFamily="18" charset="0"/>
              </a:rPr>
              <a:t>tôn</a:t>
            </a:r>
            <a:r>
              <a:rPr lang="en-US" dirty="0">
                <a:latin typeface="Times New Roman" pitchFamily="18" charset="0"/>
              </a:rPr>
              <a:t> </a:t>
            </a:r>
            <a:r>
              <a:rPr lang="en-US" dirty="0" err="1">
                <a:latin typeface="Times New Roman" pitchFamily="18" charset="0"/>
              </a:rPr>
              <a:t>trọng</a:t>
            </a:r>
            <a:r>
              <a:rPr lang="en-US" dirty="0">
                <a:latin typeface="Times New Roman" pitchFamily="18" charset="0"/>
              </a:rPr>
              <a:t> </a:t>
            </a:r>
            <a:r>
              <a:rPr lang="en-US" dirty="0" err="1">
                <a:latin typeface="Times New Roman" pitchFamily="18" charset="0"/>
              </a:rPr>
              <a:t>người</a:t>
            </a:r>
            <a:r>
              <a:rPr lang="en-US" dirty="0">
                <a:latin typeface="Times New Roman" pitchFamily="18" charset="0"/>
              </a:rPr>
              <a:t> </a:t>
            </a:r>
            <a:r>
              <a:rPr lang="en-US" dirty="0" err="1">
                <a:latin typeface="Times New Roman" pitchFamily="18" charset="0"/>
              </a:rPr>
              <a:t>khác</a:t>
            </a:r>
            <a:endParaRPr lang="en-US" dirty="0"/>
          </a:p>
        </p:txBody>
      </p:sp>
    </p:spTree>
    <p:extLst>
      <p:ext uri="{BB962C8B-B14F-4D97-AF65-F5344CB8AC3E}">
        <p14:creationId xmlns:p14="http://schemas.microsoft.com/office/powerpoint/2010/main" val="264847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1800" dirty="0" err="1">
                <a:latin typeface="Times New Roman" pitchFamily="18" charset="0"/>
              </a:rPr>
              <a:t>Nhận</a:t>
            </a:r>
            <a:r>
              <a:rPr lang="en-US" sz="1800" dirty="0">
                <a:latin typeface="Times New Roman" pitchFamily="18" charset="0"/>
              </a:rPr>
              <a:t> </a:t>
            </a:r>
            <a:r>
              <a:rPr lang="en-US" sz="1800" dirty="0" err="1">
                <a:latin typeface="Times New Roman" pitchFamily="18" charset="0"/>
              </a:rPr>
              <a:t>xét</a:t>
            </a:r>
            <a:r>
              <a:rPr lang="en-US" sz="1800" dirty="0">
                <a:latin typeface="Times New Roman" pitchFamily="18" charset="0"/>
              </a:rPr>
              <a:t> </a:t>
            </a:r>
            <a:r>
              <a:rPr lang="en-US" sz="1800" dirty="0" err="1">
                <a:latin typeface="Times New Roman" pitchFamily="18" charset="0"/>
              </a:rPr>
              <a:t>về</a:t>
            </a:r>
            <a:r>
              <a:rPr lang="en-US" sz="1800" dirty="0">
                <a:latin typeface="Times New Roman" pitchFamily="18" charset="0"/>
              </a:rPr>
              <a:t> </a:t>
            </a:r>
            <a:r>
              <a:rPr lang="en-US" sz="1800" dirty="0" err="1">
                <a:latin typeface="Times New Roman" pitchFamily="18" charset="0"/>
              </a:rPr>
              <a:t>cách</a:t>
            </a:r>
            <a:r>
              <a:rPr lang="en-US" sz="1800" dirty="0">
                <a:latin typeface="Times New Roman" pitchFamily="18" charset="0"/>
              </a:rPr>
              <a:t> </a:t>
            </a:r>
            <a:r>
              <a:rPr lang="en-US" sz="1800" dirty="0" err="1">
                <a:latin typeface="Times New Roman" pitchFamily="18" charset="0"/>
              </a:rPr>
              <a:t>cư</a:t>
            </a:r>
            <a:r>
              <a:rPr lang="en-US" sz="1800" dirty="0">
                <a:latin typeface="Times New Roman" pitchFamily="18" charset="0"/>
              </a:rPr>
              <a:t> </a:t>
            </a:r>
            <a:r>
              <a:rPr lang="en-US" sz="1800" dirty="0" err="1">
                <a:latin typeface="Times New Roman" pitchFamily="18" charset="0"/>
              </a:rPr>
              <a:t>xử</a:t>
            </a:r>
            <a:r>
              <a:rPr lang="en-US" sz="1800" dirty="0">
                <a:latin typeface="Times New Roman" pitchFamily="18" charset="0"/>
              </a:rPr>
              <a:t> </a:t>
            </a:r>
            <a:r>
              <a:rPr lang="en-US" sz="1800" dirty="0" err="1">
                <a:latin typeface="Times New Roman" pitchFamily="18" charset="0"/>
              </a:rPr>
              <a:t>của</a:t>
            </a:r>
            <a:r>
              <a:rPr lang="en-US" sz="1800" dirty="0">
                <a:latin typeface="Times New Roman" pitchFamily="18" charset="0"/>
              </a:rPr>
              <a:t> </a:t>
            </a:r>
            <a:r>
              <a:rPr lang="en-US" sz="1800" dirty="0" err="1">
                <a:latin typeface="Times New Roman" pitchFamily="18" charset="0"/>
              </a:rPr>
              <a:t>một</a:t>
            </a:r>
            <a:r>
              <a:rPr lang="en-US" sz="1800" dirty="0">
                <a:latin typeface="Times New Roman" pitchFamily="18" charset="0"/>
              </a:rPr>
              <a:t> </a:t>
            </a:r>
            <a:r>
              <a:rPr lang="en-US" sz="1800" dirty="0" err="1">
                <a:latin typeface="Times New Roman" pitchFamily="18" charset="0"/>
              </a:rPr>
              <a:t>số</a:t>
            </a:r>
            <a:r>
              <a:rPr lang="en-US" sz="1800" dirty="0">
                <a:latin typeface="Times New Roman" pitchFamily="18" charset="0"/>
              </a:rPr>
              <a:t> </a:t>
            </a:r>
            <a:r>
              <a:rPr lang="en-US" sz="1800" dirty="0" err="1">
                <a:latin typeface="Times New Roman" pitchFamily="18" charset="0"/>
              </a:rPr>
              <a:t>bạn</a:t>
            </a:r>
            <a:r>
              <a:rPr lang="en-US" sz="1800" dirty="0">
                <a:latin typeface="Times New Roman" pitchFamily="18" charset="0"/>
              </a:rPr>
              <a:t> </a:t>
            </a:r>
            <a:r>
              <a:rPr lang="en-US" sz="1800" dirty="0" err="1">
                <a:latin typeface="Times New Roman" pitchFamily="18" charset="0"/>
              </a:rPr>
              <a:t>đối</a:t>
            </a:r>
            <a:r>
              <a:rPr lang="en-US" sz="1800" dirty="0">
                <a:latin typeface="Times New Roman" pitchFamily="18" charset="0"/>
              </a:rPr>
              <a:t> </a:t>
            </a:r>
            <a:r>
              <a:rPr lang="en-US" sz="1800" dirty="0" err="1">
                <a:latin typeface="Times New Roman" pitchFamily="18" charset="0"/>
              </a:rPr>
              <a:t>với</a:t>
            </a:r>
            <a:r>
              <a:rPr lang="en-US" sz="1800" dirty="0">
                <a:latin typeface="Times New Roman" pitchFamily="18" charset="0"/>
              </a:rPr>
              <a:t> </a:t>
            </a:r>
            <a:r>
              <a:rPr lang="en-US" sz="1800" dirty="0" err="1">
                <a:latin typeface="Times New Roman" pitchFamily="18" charset="0"/>
              </a:rPr>
              <a:t>Hải</a:t>
            </a:r>
            <a:r>
              <a:rPr lang="vi-VN" sz="1800" dirty="0">
                <a:latin typeface="Times New Roman" pitchFamily="18" charset="0"/>
              </a:rPr>
              <a:t>? </a:t>
            </a:r>
            <a:r>
              <a:rPr lang="en-US" sz="1800" dirty="0" err="1">
                <a:latin typeface="Times New Roman" pitchFamily="18" charset="0"/>
              </a:rPr>
              <a:t>Suy</a:t>
            </a:r>
            <a:r>
              <a:rPr lang="en-US" sz="1800" dirty="0">
                <a:latin typeface="Times New Roman" pitchFamily="18" charset="0"/>
              </a:rPr>
              <a:t> </a:t>
            </a:r>
            <a:r>
              <a:rPr lang="en-US" sz="1800" dirty="0" err="1">
                <a:latin typeface="Times New Roman" pitchFamily="18" charset="0"/>
              </a:rPr>
              <a:t>nghĩ</a:t>
            </a:r>
            <a:r>
              <a:rPr lang="en-US" sz="1800" dirty="0">
                <a:latin typeface="Times New Roman" pitchFamily="18" charset="0"/>
              </a:rPr>
              <a:t>, </a:t>
            </a:r>
            <a:r>
              <a:rPr lang="en-US" sz="1800" dirty="0" err="1">
                <a:latin typeface="Times New Roman" pitchFamily="18" charset="0"/>
              </a:rPr>
              <a:t>thái</a:t>
            </a:r>
            <a:r>
              <a:rPr lang="en-US" sz="1800" dirty="0">
                <a:latin typeface="Times New Roman" pitchFamily="18" charset="0"/>
              </a:rPr>
              <a:t> </a:t>
            </a:r>
            <a:r>
              <a:rPr lang="en-US" sz="1800" dirty="0" err="1">
                <a:latin typeface="Times New Roman" pitchFamily="18" charset="0"/>
              </a:rPr>
              <a:t>độ</a:t>
            </a:r>
            <a:r>
              <a:rPr lang="en-US" sz="1800" dirty="0">
                <a:latin typeface="Times New Roman" pitchFamily="18" charset="0"/>
              </a:rPr>
              <a:t> </a:t>
            </a:r>
            <a:r>
              <a:rPr lang="en-US" sz="1800" dirty="0" err="1">
                <a:latin typeface="Times New Roman" pitchFamily="18" charset="0"/>
              </a:rPr>
              <a:t>của</a:t>
            </a:r>
            <a:r>
              <a:rPr lang="en-US" sz="1800" dirty="0">
                <a:latin typeface="Times New Roman" pitchFamily="18" charset="0"/>
              </a:rPr>
              <a:t> </a:t>
            </a:r>
            <a:r>
              <a:rPr lang="en-US" sz="1800" dirty="0" err="1">
                <a:latin typeface="Times New Roman" pitchFamily="18" charset="0"/>
              </a:rPr>
              <a:t>Hải</a:t>
            </a:r>
            <a:r>
              <a:rPr lang="en-US" sz="1800" dirty="0">
                <a:latin typeface="Times New Roman" pitchFamily="18" charset="0"/>
              </a:rPr>
              <a:t> </a:t>
            </a:r>
            <a:r>
              <a:rPr lang="en-US" sz="1800" dirty="0" err="1">
                <a:latin typeface="Times New Roman" pitchFamily="18" charset="0"/>
              </a:rPr>
              <a:t>như</a:t>
            </a:r>
            <a:r>
              <a:rPr lang="en-US" sz="1800" dirty="0">
                <a:latin typeface="Times New Roman" pitchFamily="18" charset="0"/>
              </a:rPr>
              <a:t> </a:t>
            </a:r>
            <a:r>
              <a:rPr lang="en-US" sz="1800" dirty="0" err="1">
                <a:latin typeface="Times New Roman" pitchFamily="18" charset="0"/>
              </a:rPr>
              <a:t>thế</a:t>
            </a:r>
            <a:r>
              <a:rPr lang="en-US" sz="1800" dirty="0">
                <a:latin typeface="Times New Roman" pitchFamily="18" charset="0"/>
              </a:rPr>
              <a:t> </a:t>
            </a:r>
            <a:r>
              <a:rPr lang="en-US" sz="1800" dirty="0" err="1">
                <a:latin typeface="Times New Roman" pitchFamily="18" charset="0"/>
              </a:rPr>
              <a:t>nào</a:t>
            </a:r>
            <a:r>
              <a:rPr lang="en-US" sz="1800" dirty="0">
                <a:latin typeface="Times New Roman" pitchFamily="18" charset="0"/>
              </a:rPr>
              <a:t>? </a:t>
            </a:r>
            <a:r>
              <a:rPr lang="en-US" sz="1800" dirty="0" err="1">
                <a:latin typeface="Times New Roman" pitchFamily="18" charset="0"/>
              </a:rPr>
              <a:t>Và</a:t>
            </a:r>
            <a:r>
              <a:rPr lang="en-US" sz="1800" dirty="0">
                <a:latin typeface="Times New Roman" pitchFamily="18" charset="0"/>
              </a:rPr>
              <a:t> </a:t>
            </a:r>
            <a:r>
              <a:rPr lang="en-US" sz="1800" dirty="0" err="1">
                <a:latin typeface="Times New Roman" pitchFamily="18" charset="0"/>
              </a:rPr>
              <a:t>nó</a:t>
            </a:r>
            <a:r>
              <a:rPr lang="en-US" sz="1800" dirty="0">
                <a:latin typeface="Times New Roman" pitchFamily="18" charset="0"/>
              </a:rPr>
              <a:t> </a:t>
            </a:r>
            <a:r>
              <a:rPr lang="en-US" sz="1800" dirty="0" err="1">
                <a:latin typeface="Times New Roman" pitchFamily="18" charset="0"/>
              </a:rPr>
              <a:t>có</a:t>
            </a:r>
            <a:r>
              <a:rPr lang="en-US" sz="1800" dirty="0">
                <a:latin typeface="Times New Roman" pitchFamily="18" charset="0"/>
              </a:rPr>
              <a:t> </a:t>
            </a:r>
            <a:r>
              <a:rPr lang="en-US" sz="1800" dirty="0" err="1">
                <a:latin typeface="Times New Roman" pitchFamily="18" charset="0"/>
              </a:rPr>
              <a:t>đáng</a:t>
            </a:r>
            <a:r>
              <a:rPr lang="en-US" sz="1800" dirty="0">
                <a:latin typeface="Times New Roman" pitchFamily="18" charset="0"/>
              </a:rPr>
              <a:t> </a:t>
            </a:r>
            <a:r>
              <a:rPr lang="en-US" sz="1800" dirty="0" err="1">
                <a:latin typeface="Times New Roman" pitchFamily="18" charset="0"/>
              </a:rPr>
              <a:t>để</a:t>
            </a:r>
            <a:r>
              <a:rPr lang="en-US" sz="1800" dirty="0">
                <a:latin typeface="Times New Roman" pitchFamily="18" charset="0"/>
              </a:rPr>
              <a:t> </a:t>
            </a:r>
            <a:r>
              <a:rPr lang="en-US" sz="1800" dirty="0" err="1">
                <a:latin typeface="Times New Roman" pitchFamily="18" charset="0"/>
              </a:rPr>
              <a:t>chúng</a:t>
            </a:r>
            <a:r>
              <a:rPr lang="en-US" sz="1800" dirty="0">
                <a:latin typeface="Times New Roman" pitchFamily="18" charset="0"/>
              </a:rPr>
              <a:t> ta </a:t>
            </a:r>
            <a:r>
              <a:rPr lang="en-US" sz="1800" dirty="0" err="1">
                <a:latin typeface="Times New Roman" pitchFamily="18" charset="0"/>
              </a:rPr>
              <a:t>học</a:t>
            </a:r>
            <a:r>
              <a:rPr lang="en-US" sz="1800" dirty="0">
                <a:latin typeface="Times New Roman" pitchFamily="18" charset="0"/>
              </a:rPr>
              <a:t> </a:t>
            </a:r>
            <a:r>
              <a:rPr lang="en-US" sz="1800" dirty="0" err="1">
                <a:latin typeface="Times New Roman" pitchFamily="18" charset="0"/>
              </a:rPr>
              <a:t>tập</a:t>
            </a:r>
            <a:r>
              <a:rPr lang="en-US" sz="1800" dirty="0">
                <a:latin typeface="Times New Roman" pitchFamily="18" charset="0"/>
              </a:rPr>
              <a:t> hay </a:t>
            </a:r>
            <a:r>
              <a:rPr lang="en-US" sz="1800" dirty="0" err="1">
                <a:latin typeface="Times New Roman" pitchFamily="18" charset="0"/>
              </a:rPr>
              <a:t>không</a:t>
            </a:r>
            <a:r>
              <a:rPr lang="en-US" sz="1800" dirty="0">
                <a:latin typeface="Times New Roman" pitchFamily="18" charset="0"/>
              </a:rPr>
              <a:t>? </a:t>
            </a:r>
            <a:r>
              <a:rPr lang="en-US" sz="1800" dirty="0" err="1">
                <a:latin typeface="Times New Roman" pitchFamily="18" charset="0"/>
              </a:rPr>
              <a:t>Tại</a:t>
            </a:r>
            <a:r>
              <a:rPr lang="en-US" sz="1800" dirty="0">
                <a:latin typeface="Times New Roman" pitchFamily="18" charset="0"/>
              </a:rPr>
              <a:t> </a:t>
            </a:r>
            <a:r>
              <a:rPr lang="en-US" sz="1800" dirty="0" err="1">
                <a:latin typeface="Times New Roman" pitchFamily="18" charset="0"/>
              </a:rPr>
              <a:t>sao</a:t>
            </a:r>
            <a:r>
              <a:rPr lang="en-US" sz="1800" dirty="0">
                <a:latin typeface="Times New Roman" pitchFamily="18" charset="0"/>
              </a:rPr>
              <a:t>?</a:t>
            </a:r>
            <a:endParaRPr lang="vi-VN" sz="1800" dirty="0">
              <a:latin typeface="Times New Roman" pitchFamily="18" charset="0"/>
            </a:endParaRPr>
          </a:p>
          <a:p>
            <a:endParaRPr lang="en-US" dirty="0"/>
          </a:p>
        </p:txBody>
      </p:sp>
      <p:sp>
        <p:nvSpPr>
          <p:cNvPr id="4" name="Down Arrow 3"/>
          <p:cNvSpPr/>
          <p:nvPr/>
        </p:nvSpPr>
        <p:spPr>
          <a:xfrm>
            <a:off x="3276600" y="2286000"/>
            <a:ext cx="1219200" cy="1600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28600" y="4038600"/>
            <a:ext cx="48768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i="1" dirty="0" smtClean="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Không</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buồn</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khi</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bị</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phân</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biệt</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mà</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còn</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tự</a:t>
            </a:r>
            <a:r>
              <a:rPr lang="en-US" i="1" dirty="0">
                <a:effectLst>
                  <a:outerShdw blurRad="38100" dist="38100" dir="2700000" algn="tl">
                    <a:srgbClr val="000000"/>
                  </a:outerShdw>
                </a:effectLst>
                <a:latin typeface="Times New Roman" pitchFamily="18" charset="0"/>
              </a:rPr>
              <a:t> </a:t>
            </a:r>
            <a:r>
              <a:rPr lang="en-US" i="1" dirty="0" err="1">
                <a:effectLst>
                  <a:outerShdw blurRad="38100" dist="38100" dir="2700000" algn="tl">
                    <a:srgbClr val="000000"/>
                  </a:outerShdw>
                </a:effectLst>
                <a:latin typeface="Times New Roman" pitchFamily="18" charset="0"/>
              </a:rPr>
              <a:t>hào</a:t>
            </a:r>
            <a:r>
              <a:rPr lang="en-US" i="1" dirty="0">
                <a:effectLst>
                  <a:outerShdw blurRad="38100" dist="38100" dir="2700000" algn="tl">
                    <a:srgbClr val="000000"/>
                  </a:outerShdw>
                </a:effectLst>
                <a:latin typeface="Times New Roman" pitchFamily="18" charset="0"/>
              </a:rPr>
              <a:t> .</a:t>
            </a:r>
          </a:p>
          <a:p>
            <a:pPr>
              <a:defRPr/>
            </a:pPr>
            <a:r>
              <a:rPr lang="en-US" i="1" dirty="0">
                <a:latin typeface="Times New Roman" pitchFamily="18" charset="0"/>
              </a:rPr>
              <a:t>- </a:t>
            </a:r>
            <a:r>
              <a:rPr lang="en-US" i="1" dirty="0" err="1">
                <a:latin typeface="Times New Roman" pitchFamily="18" charset="0"/>
              </a:rPr>
              <a:t>Hành</a:t>
            </a:r>
            <a:r>
              <a:rPr lang="en-US" i="1" dirty="0">
                <a:latin typeface="Times New Roman" pitchFamily="18" charset="0"/>
              </a:rPr>
              <a:t> vi </a:t>
            </a:r>
            <a:r>
              <a:rPr lang="en-US" i="1" dirty="0" err="1">
                <a:latin typeface="Times New Roman" pitchFamily="18" charset="0"/>
              </a:rPr>
              <a:t>này</a:t>
            </a:r>
            <a:r>
              <a:rPr lang="en-US" i="1" dirty="0">
                <a:latin typeface="Times New Roman" pitchFamily="18" charset="0"/>
              </a:rPr>
              <a:t> </a:t>
            </a:r>
            <a:r>
              <a:rPr lang="en-US" i="1" dirty="0" err="1">
                <a:latin typeface="Times New Roman" pitchFamily="18" charset="0"/>
              </a:rPr>
              <a:t>rất</a:t>
            </a:r>
            <a:r>
              <a:rPr lang="en-US" i="1" dirty="0">
                <a:latin typeface="Times New Roman" pitchFamily="18" charset="0"/>
              </a:rPr>
              <a:t> </a:t>
            </a:r>
            <a:r>
              <a:rPr lang="en-US" i="1" dirty="0" err="1">
                <a:latin typeface="Times New Roman" pitchFamily="18" charset="0"/>
              </a:rPr>
              <a:t>đáng</a:t>
            </a:r>
            <a:r>
              <a:rPr lang="en-US" i="1" dirty="0">
                <a:latin typeface="Times New Roman" pitchFamily="18" charset="0"/>
              </a:rPr>
              <a:t> </a:t>
            </a:r>
            <a:r>
              <a:rPr lang="en-US" i="1" dirty="0" err="1">
                <a:latin typeface="Times New Roman" pitchFamily="18" charset="0"/>
              </a:rPr>
              <a:t>để</a:t>
            </a:r>
            <a:r>
              <a:rPr lang="en-US" i="1" dirty="0">
                <a:latin typeface="Times New Roman" pitchFamily="18" charset="0"/>
              </a:rPr>
              <a:t> </a:t>
            </a:r>
            <a:r>
              <a:rPr lang="en-US" i="1" dirty="0" err="1">
                <a:latin typeface="Times New Roman" pitchFamily="18" charset="0"/>
              </a:rPr>
              <a:t>chúng</a:t>
            </a:r>
            <a:r>
              <a:rPr lang="en-US" i="1" dirty="0">
                <a:latin typeface="Times New Roman" pitchFamily="18" charset="0"/>
              </a:rPr>
              <a:t> ta </a:t>
            </a:r>
            <a:r>
              <a:rPr lang="en-US" i="1" dirty="0" err="1">
                <a:latin typeface="Times New Roman" pitchFamily="18" charset="0"/>
              </a:rPr>
              <a:t>học</a:t>
            </a:r>
            <a:r>
              <a:rPr lang="en-US" i="1" dirty="0">
                <a:latin typeface="Times New Roman" pitchFamily="18" charset="0"/>
              </a:rPr>
              <a:t> </a:t>
            </a:r>
            <a:r>
              <a:rPr lang="en-US" i="1" dirty="0" err="1">
                <a:latin typeface="Times New Roman" pitchFamily="18" charset="0"/>
              </a:rPr>
              <a:t>tập</a:t>
            </a:r>
            <a:r>
              <a:rPr lang="en-US" i="1" dirty="0">
                <a:latin typeface="Times New Roman" pitchFamily="18" charset="0"/>
              </a:rPr>
              <a:t> </a:t>
            </a:r>
            <a:r>
              <a:rPr lang="en-US" i="1" dirty="0" err="1">
                <a:latin typeface="Times New Roman" pitchFamily="18" charset="0"/>
              </a:rPr>
              <a:t>vì</a:t>
            </a:r>
            <a:r>
              <a:rPr lang="en-US" i="1" dirty="0">
                <a:latin typeface="Times New Roman" pitchFamily="18" charset="0"/>
              </a:rPr>
              <a:t> </a:t>
            </a:r>
            <a:r>
              <a:rPr lang="en-US" i="1" dirty="0" err="1">
                <a:latin typeface="Times New Roman" pitchFamily="18" charset="0"/>
              </a:rPr>
              <a:t>bạn</a:t>
            </a:r>
            <a:r>
              <a:rPr lang="en-US" i="1" dirty="0">
                <a:latin typeface="Times New Roman" pitchFamily="18" charset="0"/>
              </a:rPr>
              <a:t> </a:t>
            </a:r>
            <a:r>
              <a:rPr lang="en-US" i="1" dirty="0" err="1">
                <a:latin typeface="Times New Roman" pitchFamily="18" charset="0"/>
              </a:rPr>
              <a:t>đã</a:t>
            </a:r>
            <a:r>
              <a:rPr lang="en-US" i="1" dirty="0">
                <a:latin typeface="Times New Roman" pitchFamily="18" charset="0"/>
              </a:rPr>
              <a:t> </a:t>
            </a:r>
            <a:r>
              <a:rPr lang="en-US" i="1" dirty="0" err="1">
                <a:latin typeface="Times New Roman" pitchFamily="18" charset="0"/>
              </a:rPr>
              <a:t>biết</a:t>
            </a:r>
            <a:r>
              <a:rPr lang="en-US" i="1" dirty="0">
                <a:latin typeface="Times New Roman" pitchFamily="18" charset="0"/>
              </a:rPr>
              <a:t> </a:t>
            </a:r>
            <a:r>
              <a:rPr lang="en-US" i="1" dirty="0" err="1">
                <a:latin typeface="Times New Roman" pitchFamily="18" charset="0"/>
              </a:rPr>
              <a:t>tôn</a:t>
            </a:r>
            <a:r>
              <a:rPr lang="en-US" i="1" dirty="0">
                <a:latin typeface="Times New Roman" pitchFamily="18" charset="0"/>
              </a:rPr>
              <a:t> </a:t>
            </a:r>
            <a:r>
              <a:rPr lang="en-US" i="1" dirty="0" err="1">
                <a:latin typeface="Times New Roman" pitchFamily="18" charset="0"/>
              </a:rPr>
              <a:t>trọng</a:t>
            </a:r>
            <a:r>
              <a:rPr lang="en-US" i="1" dirty="0">
                <a:latin typeface="Times New Roman" pitchFamily="18" charset="0"/>
              </a:rPr>
              <a:t> cha </a:t>
            </a:r>
            <a:r>
              <a:rPr lang="en-US" i="1" dirty="0" err="1">
                <a:latin typeface="Times New Roman" pitchFamily="18" charset="0"/>
              </a:rPr>
              <a:t>mình</a:t>
            </a:r>
            <a:r>
              <a:rPr lang="en-US" i="1" dirty="0">
                <a:latin typeface="Times New Roman" pitchFamily="18" charset="0"/>
              </a:rPr>
              <a:t>.</a:t>
            </a:r>
          </a:p>
        </p:txBody>
      </p:sp>
      <p:sp>
        <p:nvSpPr>
          <p:cNvPr id="7" name="Right Arrow 6"/>
          <p:cNvSpPr/>
          <p:nvPr/>
        </p:nvSpPr>
        <p:spPr>
          <a:xfrm>
            <a:off x="4495800" y="2514600"/>
            <a:ext cx="914400" cy="57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562600" y="2438400"/>
            <a:ext cx="3124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50000"/>
              </a:spcBef>
              <a:defRPr/>
            </a:pP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Các</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bạn</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trong</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lớp</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trêu</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trọc</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Hải</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vì</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Hải</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là</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một</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cậu</a:t>
            </a:r>
            <a:r>
              <a:rPr lang="en-US" b="1" dirty="0">
                <a:effectLst>
                  <a:outerShdw blurRad="38100" dist="38100" dir="2700000" algn="tl">
                    <a:srgbClr val="000000"/>
                  </a:outerShdw>
                </a:effectLst>
                <a:latin typeface="Times New Roman" pitchFamily="18" charset="0"/>
              </a:rPr>
              <a:t> </a:t>
            </a:r>
            <a:r>
              <a:rPr lang="en-US" b="1" dirty="0" err="1">
                <a:effectLst>
                  <a:outerShdw blurRad="38100" dist="38100" dir="2700000" algn="tl">
                    <a:srgbClr val="000000"/>
                  </a:outerShdw>
                </a:effectLst>
                <a:latin typeface="Times New Roman" pitchFamily="18" charset="0"/>
              </a:rPr>
              <a:t>bé</a:t>
            </a:r>
            <a:r>
              <a:rPr lang="en-US" b="1" dirty="0">
                <a:effectLst>
                  <a:outerShdw blurRad="38100" dist="38100" dir="2700000" algn="tl">
                    <a:srgbClr val="000000"/>
                  </a:outerShdw>
                </a:effectLst>
                <a:latin typeface="Times New Roman" pitchFamily="18" charset="0"/>
              </a:rPr>
              <a:t> da </a:t>
            </a:r>
            <a:r>
              <a:rPr lang="en-US" b="1" dirty="0" err="1">
                <a:effectLst>
                  <a:outerShdw blurRad="38100" dist="38100" dir="2700000" algn="tl">
                    <a:srgbClr val="000000"/>
                  </a:outerShdw>
                </a:effectLst>
                <a:latin typeface="Times New Roman" pitchFamily="18" charset="0"/>
              </a:rPr>
              <a:t>đen</a:t>
            </a:r>
            <a:r>
              <a:rPr lang="en-US" b="1" dirty="0">
                <a:effectLst>
                  <a:outerShdw blurRad="38100" dist="38100" dir="2700000" algn="tl">
                    <a:srgbClr val="000000"/>
                  </a:outerShdw>
                </a:effectLst>
                <a:latin typeface="Times New Roman" pitchFamily="18" charset="0"/>
              </a:rPr>
              <a:t>.</a:t>
            </a:r>
            <a:endParaRPr lang="vi-VN" b="1" dirty="0">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595034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Nhận</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xét</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việc</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làm</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của</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Quân</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và</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Hùng</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Việc</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đó</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có</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đáng</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để</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chúng</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ta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học</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tập</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hay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không</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Tại</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C0C0C0"/>
                  </a:outerShdw>
                </a:effectLst>
                <a:latin typeface="Times New Roman" pitchFamily="18" charset="0"/>
              </a:rPr>
              <a:t>sao</a:t>
            </a:r>
            <a:r>
              <a:rPr lang="en-US" sz="2400" b="1" dirty="0">
                <a:solidFill>
                  <a:schemeClr val="tx1">
                    <a:lumMod val="85000"/>
                    <a:lumOff val="15000"/>
                  </a:schemeClr>
                </a:solidFill>
                <a:effectLst>
                  <a:outerShdw blurRad="38100" dist="38100" dir="2700000" algn="tl">
                    <a:srgbClr val="C0C0C0"/>
                  </a:outerShdw>
                </a:effectLst>
                <a:latin typeface="Times New Roman" pitchFamily="18" charset="0"/>
              </a:rPr>
              <a:t>?</a:t>
            </a:r>
            <a:endParaRPr lang="vi-VN" sz="2400" b="1" dirty="0">
              <a:solidFill>
                <a:schemeClr val="tx1">
                  <a:lumMod val="85000"/>
                  <a:lumOff val="15000"/>
                </a:schemeClr>
              </a:solidFill>
              <a:effectLst>
                <a:outerShdw blurRad="38100" dist="38100" dir="2700000" algn="tl">
                  <a:srgbClr val="C0C0C0"/>
                </a:outerShdw>
              </a:effectLst>
              <a:latin typeface="Times New Roman" pitchFamily="18" charset="0"/>
            </a:endParaRPr>
          </a:p>
          <a:p>
            <a:endParaRPr lang="en-US" dirty="0">
              <a:solidFill>
                <a:schemeClr val="tx1">
                  <a:lumMod val="85000"/>
                  <a:lumOff val="15000"/>
                </a:schemeClr>
              </a:solidFill>
            </a:endParaRPr>
          </a:p>
        </p:txBody>
      </p:sp>
      <p:sp>
        <p:nvSpPr>
          <p:cNvPr id="4" name="Down Arrow 3"/>
          <p:cNvSpPr/>
          <p:nvPr/>
        </p:nvSpPr>
        <p:spPr>
          <a:xfrm>
            <a:off x="3429000" y="2438400"/>
            <a:ext cx="990600" cy="1447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38200" y="4267200"/>
            <a:ext cx="77724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400" dirty="0">
                <a:solidFill>
                  <a:schemeClr val="tx1">
                    <a:lumMod val="85000"/>
                    <a:lumOff val="15000"/>
                  </a:schemeClr>
                </a:solidFill>
                <a:latin typeface="Times New Roman" pitchFamily="18" charset="0"/>
              </a:rPr>
              <a:t>-</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Không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nghe</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giảng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bài</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mà</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còn</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cười</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đọc</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chuyện</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trong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giờ</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học</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a:t>
            </a:r>
          </a:p>
          <a:p>
            <a:pPr>
              <a:defRPr/>
            </a:pP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Việc</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đó</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không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đáng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để</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chúng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ta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học</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tập</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vì</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Quân</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và</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Hùng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không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tôn</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trọng</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người</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 </a:t>
            </a:r>
            <a:r>
              <a:rPr lang="en-US" sz="2400" b="1" dirty="0" err="1">
                <a:solidFill>
                  <a:schemeClr val="tx1">
                    <a:lumMod val="85000"/>
                    <a:lumOff val="15000"/>
                  </a:schemeClr>
                </a:solidFill>
                <a:effectLst>
                  <a:outerShdw blurRad="38100" dist="38100" dir="2700000" algn="tl">
                    <a:srgbClr val="FFFFFF"/>
                  </a:outerShdw>
                </a:effectLst>
                <a:latin typeface="Times New Roman" pitchFamily="18" charset="0"/>
              </a:rPr>
              <a:t>khác</a:t>
            </a:r>
            <a:r>
              <a:rPr lang="en-US" sz="2400" b="1" dirty="0">
                <a:solidFill>
                  <a:schemeClr val="tx1">
                    <a:lumMod val="85000"/>
                    <a:lumOff val="15000"/>
                  </a:schemeClr>
                </a:solidFill>
                <a:effectLst>
                  <a:outerShdw blurRad="38100" dist="38100" dir="2700000" algn="tl">
                    <a:srgbClr val="FFFFFF"/>
                  </a:outerShdw>
                </a:effectLst>
                <a:latin typeface="Times New Roman" pitchFamily="18" charset="0"/>
              </a:rPr>
              <a:t>.</a:t>
            </a:r>
          </a:p>
        </p:txBody>
      </p:sp>
    </p:spTree>
    <p:extLst>
      <p:ext uri="{BB962C8B-B14F-4D97-AF65-F5344CB8AC3E}">
        <p14:creationId xmlns:p14="http://schemas.microsoft.com/office/powerpoint/2010/main" val="121839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II. </a:t>
            </a:r>
            <a:r>
              <a:rPr lang="en-US" dirty="0" err="1" smtClean="0"/>
              <a:t>Nội</a:t>
            </a:r>
            <a:r>
              <a:rPr lang="en-US" dirty="0" smtClean="0"/>
              <a:t> dung </a:t>
            </a:r>
            <a:r>
              <a:rPr lang="en-US" dirty="0" err="1" smtClean="0"/>
              <a:t>bài</a:t>
            </a:r>
            <a:r>
              <a:rPr lang="en-US" dirty="0" smtClean="0"/>
              <a:t> </a:t>
            </a:r>
            <a:r>
              <a:rPr lang="en-US" dirty="0" err="1" smtClean="0"/>
              <a:t>học</a:t>
            </a:r>
            <a:endParaRPr lang="en-US" dirty="0" smtClean="0"/>
          </a:p>
          <a:p>
            <a:pPr marL="0" indent="0">
              <a:buNone/>
            </a:pPr>
            <a:r>
              <a:rPr lang="en-US" sz="1800" dirty="0" smtClean="0">
                <a:solidFill>
                  <a:schemeClr val="tx1">
                    <a:lumMod val="85000"/>
                    <a:lumOff val="15000"/>
                  </a:schemeClr>
                </a:solidFill>
                <a:latin typeface="Times New Roman" pitchFamily="18" charset="0"/>
              </a:rPr>
              <a:t>1) </a:t>
            </a:r>
            <a:r>
              <a:rPr lang="en-US" sz="1800" dirty="0" err="1" smtClean="0">
                <a:solidFill>
                  <a:schemeClr val="tx1">
                    <a:lumMod val="85000"/>
                    <a:lumOff val="15000"/>
                  </a:schemeClr>
                </a:solidFill>
                <a:latin typeface="Times New Roman" pitchFamily="18" charset="0"/>
              </a:rPr>
              <a:t>Thế</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nào</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là</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tôn</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trọng</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người</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khác</a:t>
            </a:r>
            <a:endParaRPr lang="en-US" sz="1800" dirty="0" smtClean="0">
              <a:solidFill>
                <a:schemeClr val="tx1">
                  <a:lumMod val="85000"/>
                  <a:lumOff val="15000"/>
                </a:schemeClr>
              </a:solidFill>
              <a:latin typeface="Times New Roman" pitchFamily="18" charset="0"/>
            </a:endParaRPr>
          </a:p>
          <a:p>
            <a:pPr>
              <a:buFontTx/>
              <a:buChar char="-"/>
            </a:pPr>
            <a:r>
              <a:rPr lang="en-US" sz="1800" dirty="0" err="1">
                <a:solidFill>
                  <a:schemeClr val="tx1">
                    <a:lumMod val="85000"/>
                    <a:lumOff val="15000"/>
                  </a:schemeClr>
                </a:solidFill>
                <a:latin typeface="Times New Roman" pitchFamily="18" charset="0"/>
              </a:rPr>
              <a:t>Tôn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trọng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khác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là</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đánh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giá</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đúng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mực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coi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trọng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danh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dự</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phẩm</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giá</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lợi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ích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của</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khác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thể</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hiện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lối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sống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có</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văn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hóa</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của</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mỗi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a:t>
            </a:r>
          </a:p>
          <a:p>
            <a:pPr>
              <a:buFontTx/>
              <a:buChar char="-"/>
            </a:pPr>
            <a:r>
              <a:rPr lang="en-US" sz="1800" dirty="0" err="1">
                <a:solidFill>
                  <a:schemeClr val="tx1">
                    <a:lumMod val="85000"/>
                    <a:lumOff val="15000"/>
                  </a:schemeClr>
                </a:solidFill>
                <a:latin typeface="Times New Roman" pitchFamily="18" charset="0"/>
              </a:rPr>
              <a:t>Có</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tôn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trọng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khác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thì</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khác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sẽ</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tôn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trọng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mình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làm</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cho</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quan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hệ</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xã</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hội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ngày</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càng</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lành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mạnh</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hơn</a:t>
            </a:r>
            <a:r>
              <a:rPr lang="en-US" sz="1800" dirty="0">
                <a:solidFill>
                  <a:schemeClr val="tx1">
                    <a:lumMod val="85000"/>
                    <a:lumOff val="15000"/>
                  </a:schemeClr>
                </a:solidFill>
                <a:latin typeface="Times New Roman" pitchFamily="18" charset="0"/>
              </a:rPr>
              <a:t> . </a:t>
            </a:r>
            <a:endParaRPr lang="en-US" sz="1800" dirty="0" smtClean="0">
              <a:solidFill>
                <a:schemeClr val="tx1">
                  <a:lumMod val="85000"/>
                  <a:lumOff val="15000"/>
                </a:schemeClr>
              </a:solidFill>
              <a:latin typeface="Times New Roman" pitchFamily="18" charset="0"/>
            </a:endParaRPr>
          </a:p>
          <a:p>
            <a:pPr marL="0" indent="0">
              <a:buNone/>
            </a:pPr>
            <a:r>
              <a:rPr lang="en-US" sz="1800" dirty="0" smtClean="0">
                <a:solidFill>
                  <a:schemeClr val="tx1">
                    <a:lumMod val="85000"/>
                    <a:lumOff val="15000"/>
                  </a:schemeClr>
                </a:solidFill>
                <a:latin typeface="Times New Roman" pitchFamily="18" charset="0"/>
              </a:rPr>
              <a:t>2)</a:t>
            </a:r>
            <a:r>
              <a:rPr lang="en-US" sz="1800" dirty="0" err="1" smtClean="0">
                <a:solidFill>
                  <a:schemeClr val="tx1">
                    <a:lumMod val="85000"/>
                    <a:lumOff val="15000"/>
                  </a:schemeClr>
                </a:solidFill>
                <a:latin typeface="Times New Roman" pitchFamily="18" charset="0"/>
              </a:rPr>
              <a:t>Những</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biểu</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hiện</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của</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tôn</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trọng</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người</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khác</a:t>
            </a:r>
            <a:endParaRPr lang="en-US" sz="1800" dirty="0">
              <a:solidFill>
                <a:schemeClr val="tx1">
                  <a:lumMod val="85000"/>
                  <a:lumOff val="15000"/>
                </a:schemeClr>
              </a:solidFill>
              <a:effectLst>
                <a:outerShdw blurRad="38100" dist="38100" dir="2700000" algn="tl">
                  <a:srgbClr val="000000"/>
                </a:outerShdw>
              </a:effectLst>
              <a:latin typeface="Times New Roman" pitchFamily="18" charset="0"/>
            </a:endParaRPr>
          </a:p>
          <a:p>
            <a:pPr marL="0" indent="0">
              <a:buNone/>
              <a:defRPr/>
            </a:pPr>
            <a:r>
              <a:rPr lang="en-US" sz="1800" dirty="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Lễ</a:t>
            </a:r>
            <a:r>
              <a:rPr lang="en-US" sz="1800" dirty="0" smtClean="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phép</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với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thầy</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cô</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giáo</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người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lớn</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tuổi</a:t>
            </a:r>
            <a:r>
              <a:rPr lang="en-US" sz="1800" dirty="0" smtClean="0">
                <a:solidFill>
                  <a:schemeClr val="tx1">
                    <a:lumMod val="85000"/>
                    <a:lumOff val="15000"/>
                  </a:schemeClr>
                </a:solidFill>
                <a:latin typeface="Times New Roman" pitchFamily="18" charset="0"/>
              </a:rPr>
              <a:t>.</a:t>
            </a:r>
          </a:p>
          <a:p>
            <a:pPr marL="0" indent="0">
              <a:buNone/>
              <a:defRPr/>
            </a:pPr>
            <a:r>
              <a:rPr lang="en-US" sz="1800" dirty="0" smtClean="0">
                <a:solidFill>
                  <a:schemeClr val="tx1">
                    <a:lumMod val="85000"/>
                    <a:lumOff val="15000"/>
                  </a:schemeClr>
                </a:solidFill>
                <a:latin typeface="Times New Roman" pitchFamily="18" charset="0"/>
              </a:rPr>
              <a:t> - </a:t>
            </a:r>
            <a:r>
              <a:rPr lang="en-US" sz="1800" dirty="0" err="1" smtClean="0">
                <a:solidFill>
                  <a:schemeClr val="tx1">
                    <a:lumMod val="85000"/>
                    <a:lumOff val="15000"/>
                  </a:schemeClr>
                </a:solidFill>
                <a:latin typeface="Times New Roman" pitchFamily="18" charset="0"/>
              </a:rPr>
              <a:t>Lắng</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nghe</a:t>
            </a:r>
            <a:r>
              <a:rPr lang="en-US" sz="1800" dirty="0" smtClean="0">
                <a:solidFill>
                  <a:schemeClr val="tx1">
                    <a:lumMod val="85000"/>
                    <a:lumOff val="15000"/>
                  </a:schemeClr>
                </a:solidFill>
                <a:latin typeface="Times New Roman" pitchFamily="18" charset="0"/>
              </a:rPr>
              <a:t> ý </a:t>
            </a:r>
            <a:r>
              <a:rPr lang="en-US" sz="1800" dirty="0" err="1" smtClean="0">
                <a:solidFill>
                  <a:schemeClr val="tx1">
                    <a:lumMod val="85000"/>
                    <a:lumOff val="15000"/>
                  </a:schemeClr>
                </a:solidFill>
                <a:latin typeface="Times New Roman" pitchFamily="18" charset="0"/>
              </a:rPr>
              <a:t>kiến</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của</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mọi</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người</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xung</a:t>
            </a: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quanh</a:t>
            </a:r>
            <a:r>
              <a:rPr lang="en-US" sz="1800" dirty="0" smtClean="0">
                <a:solidFill>
                  <a:schemeClr val="tx1">
                    <a:lumMod val="85000"/>
                    <a:lumOff val="15000"/>
                  </a:schemeClr>
                </a:solidFill>
                <a:latin typeface="Times New Roman" pitchFamily="18" charset="0"/>
              </a:rPr>
              <a:t>.</a:t>
            </a:r>
          </a:p>
          <a:p>
            <a:pPr marL="0" indent="0">
              <a:buNone/>
              <a:defRPr/>
            </a:pPr>
            <a:r>
              <a:rPr lang="en-US" sz="1800" dirty="0" smtClean="0">
                <a:solidFill>
                  <a:schemeClr val="tx1">
                    <a:lumMod val="85000"/>
                    <a:lumOff val="15000"/>
                  </a:schemeClr>
                </a:solidFill>
                <a:latin typeface="Times New Roman" pitchFamily="18" charset="0"/>
              </a:rPr>
              <a:t> -</a:t>
            </a:r>
            <a:r>
              <a:rPr lang="en-US" sz="1800" dirty="0" err="1" smtClean="0">
                <a:solidFill>
                  <a:schemeClr val="tx1">
                    <a:lumMod val="85000"/>
                    <a:lumOff val="15000"/>
                  </a:schemeClr>
                </a:solidFill>
                <a:latin typeface="Times New Roman" pitchFamily="18" charset="0"/>
              </a:rPr>
              <a:t>Không</a:t>
            </a:r>
            <a:r>
              <a:rPr lang="en-US" sz="1800" dirty="0" smtClean="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nói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tục</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chửi</a:t>
            </a:r>
            <a:r>
              <a:rPr lang="en-US" sz="1800" dirty="0">
                <a:solidFill>
                  <a:schemeClr val="tx1">
                    <a:lumMod val="85000"/>
                    <a:lumOff val="15000"/>
                  </a:schemeClr>
                </a:solidFill>
                <a:latin typeface="Times New Roman" pitchFamily="18" charset="0"/>
              </a:rPr>
              <a:t> </a:t>
            </a:r>
            <a:r>
              <a:rPr lang="en-US" sz="1800" dirty="0" err="1">
                <a:solidFill>
                  <a:schemeClr val="tx1">
                    <a:lumMod val="85000"/>
                    <a:lumOff val="15000"/>
                  </a:schemeClr>
                </a:solidFill>
                <a:latin typeface="Times New Roman" pitchFamily="18" charset="0"/>
              </a:rPr>
              <a:t>bậy</a:t>
            </a:r>
            <a:r>
              <a:rPr lang="en-US" sz="1800" dirty="0">
                <a:solidFill>
                  <a:schemeClr val="tx1">
                    <a:lumMod val="85000"/>
                    <a:lumOff val="15000"/>
                  </a:schemeClr>
                </a:solidFill>
                <a:latin typeface="Times New Roman" pitchFamily="18" charset="0"/>
              </a:rPr>
              <a:t>.</a:t>
            </a:r>
          </a:p>
          <a:p>
            <a:pPr marL="0" indent="0">
              <a:buNone/>
            </a:pPr>
            <a:endParaRPr lang="en-US" sz="1800" dirty="0">
              <a:solidFill>
                <a:schemeClr val="tx1">
                  <a:lumMod val="85000"/>
                  <a:lumOff val="15000"/>
                </a:schemeClr>
              </a:solidFill>
              <a:latin typeface="Times New Roman" pitchFamily="18" charset="0"/>
            </a:endParaRPr>
          </a:p>
          <a:p>
            <a:pPr>
              <a:buFontTx/>
              <a:buChar char="-"/>
            </a:pPr>
            <a:endParaRPr lang="en-US" sz="1800" b="1" dirty="0">
              <a:solidFill>
                <a:schemeClr val="tx1">
                  <a:lumMod val="85000"/>
                  <a:lumOff val="15000"/>
                </a:schemeClr>
              </a:solidFill>
              <a:latin typeface="Times New Roman" pitchFamily="18" charset="0"/>
            </a:endParaRPr>
          </a:p>
          <a:p>
            <a:endParaRPr lang="en-US" sz="1800" dirty="0">
              <a:solidFill>
                <a:schemeClr val="tx1">
                  <a:lumMod val="85000"/>
                  <a:lumOff val="15000"/>
                </a:schemeClr>
              </a:solidFill>
            </a:endParaRPr>
          </a:p>
        </p:txBody>
      </p:sp>
    </p:spTree>
    <p:extLst>
      <p:ext uri="{BB962C8B-B14F-4D97-AF65-F5344CB8AC3E}">
        <p14:creationId xmlns:p14="http://schemas.microsoft.com/office/powerpoint/2010/main" val="4026554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 calcmode="lin" valueType="num">
                                      <p:cBhvr>
                                        <p:cTn id="52"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471</Words>
  <Application>Microsoft Office PowerPoint</Application>
  <PresentationFormat>On-screen Show (4:3)</PresentationFormat>
  <Paragraphs>35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TIẾT 3: TÔN TRỌNG NGƯỜI KHÁC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12</cp:revision>
  <dcterms:created xsi:type="dcterms:W3CDTF">2006-08-16T00:00:00Z</dcterms:created>
  <dcterms:modified xsi:type="dcterms:W3CDTF">2017-09-26T13:59:34Z</dcterms:modified>
</cp:coreProperties>
</file>