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1" r:id="rId2"/>
    <p:sldId id="258" r:id="rId3"/>
    <p:sldId id="272" r:id="rId4"/>
    <p:sldId id="260" r:id="rId5"/>
    <p:sldId id="273" r:id="rId6"/>
    <p:sldId id="274" r:id="rId7"/>
    <p:sldId id="263" r:id="rId8"/>
    <p:sldId id="276" r:id="rId9"/>
    <p:sldId id="298" r:id="rId10"/>
    <p:sldId id="277" r:id="rId11"/>
    <p:sldId id="278" r:id="rId12"/>
    <p:sldId id="267" r:id="rId13"/>
    <p:sldId id="279" r:id="rId14"/>
    <p:sldId id="268" r:id="rId15"/>
    <p:sldId id="280" r:id="rId16"/>
    <p:sldId id="281" r:id="rId17"/>
    <p:sldId id="282" r:id="rId18"/>
    <p:sldId id="289" r:id="rId19"/>
    <p:sldId id="287" r:id="rId20"/>
    <p:sldId id="290" r:id="rId21"/>
    <p:sldId id="291" r:id="rId22"/>
    <p:sldId id="292" r:id="rId23"/>
    <p:sldId id="293" r:id="rId24"/>
    <p:sldId id="294" r:id="rId25"/>
    <p:sldId id="295" r:id="rId26"/>
    <p:sldId id="29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ong Lan" userId="1397a8e3dcb43930" providerId="LiveId" clId="{D12D6A5B-FFD5-46DC-B019-B757825D7ED9}"/>
    <pc:docChg chg="modSld">
      <pc:chgData name="Huong Lan" userId="1397a8e3dcb43930" providerId="LiveId" clId="{D12D6A5B-FFD5-46DC-B019-B757825D7ED9}" dt="2020-04-27T14:52:14.402" v="15" actId="20577"/>
      <pc:docMkLst>
        <pc:docMk/>
      </pc:docMkLst>
      <pc:sldChg chg="modSp">
        <pc:chgData name="Huong Lan" userId="1397a8e3dcb43930" providerId="LiveId" clId="{D12D6A5B-FFD5-46DC-B019-B757825D7ED9}" dt="2020-04-27T14:52:14.402" v="15" actId="20577"/>
        <pc:sldMkLst>
          <pc:docMk/>
          <pc:sldMk cId="0" sldId="258"/>
        </pc:sldMkLst>
        <pc:spChg chg="mod">
          <ac:chgData name="Huong Lan" userId="1397a8e3dcb43930" providerId="LiveId" clId="{D12D6A5B-FFD5-46DC-B019-B757825D7ED9}" dt="2020-04-27T14:52:11.562" v="14" actId="20577"/>
          <ac:spMkLst>
            <pc:docMk/>
            <pc:sldMk cId="0" sldId="258"/>
            <ac:spMk id="14" creationId="{00000000-0000-0000-0000-000000000000}"/>
          </ac:spMkLst>
        </pc:spChg>
        <pc:spChg chg="mod">
          <ac:chgData name="Huong Lan" userId="1397a8e3dcb43930" providerId="LiveId" clId="{D12D6A5B-FFD5-46DC-B019-B757825D7ED9}" dt="2020-04-27T14:52:14.402" v="15" actId="20577"/>
          <ac:spMkLst>
            <pc:docMk/>
            <pc:sldMk cId="0" sldId="258"/>
            <ac:spMk id="17" creationId="{00000000-0000-0000-0000-000000000000}"/>
          </ac:spMkLst>
        </pc:spChg>
      </pc:sldChg>
      <pc:sldChg chg="modSp">
        <pc:chgData name="Huong Lan" userId="1397a8e3dcb43930" providerId="LiveId" clId="{D12D6A5B-FFD5-46DC-B019-B757825D7ED9}" dt="2020-04-27T13:33:04.155" v="11" actId="20577"/>
        <pc:sldMkLst>
          <pc:docMk/>
          <pc:sldMk cId="0" sldId="271"/>
        </pc:sldMkLst>
        <pc:spChg chg="mod">
          <ac:chgData name="Huong Lan" userId="1397a8e3dcb43930" providerId="LiveId" clId="{D12D6A5B-FFD5-46DC-B019-B757825D7ED9}" dt="2020-04-27T13:33:04.155" v="11" actId="20577"/>
          <ac:spMkLst>
            <pc:docMk/>
            <pc:sldMk cId="0" sldId="271"/>
            <ac:spMk id="5122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D0734-9A16-4ADB-B965-8B45A6FF2B5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450BE-05E9-4587-9CFE-3455D01BC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450BE-05E9-4587-9CFE-3455D01BC34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450BE-05E9-4587-9CFE-3455D01BC34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450BE-05E9-4587-9CFE-3455D01BC34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39D6-97A3-4ACF-AA9C-4BAF4CE45C8D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0800-5EDC-4124-A873-133EE923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39D6-97A3-4ACF-AA9C-4BAF4CE45C8D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0800-5EDC-4124-A873-133EE923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39D6-97A3-4ACF-AA9C-4BAF4CE45C8D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0800-5EDC-4124-A873-133EE923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39D6-97A3-4ACF-AA9C-4BAF4CE45C8D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0800-5EDC-4124-A873-133EE923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39D6-97A3-4ACF-AA9C-4BAF4CE45C8D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0800-5EDC-4124-A873-133EE923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39D6-97A3-4ACF-AA9C-4BAF4CE45C8D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0800-5EDC-4124-A873-133EE923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39D6-97A3-4ACF-AA9C-4BAF4CE45C8D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0800-5EDC-4124-A873-133EE923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39D6-97A3-4ACF-AA9C-4BAF4CE45C8D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0800-5EDC-4124-A873-133EE923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39D6-97A3-4ACF-AA9C-4BAF4CE45C8D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0800-5EDC-4124-A873-133EE923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39D6-97A3-4ACF-AA9C-4BAF4CE45C8D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0800-5EDC-4124-A873-133EE923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39D6-97A3-4ACF-AA9C-4BAF4CE45C8D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0800-5EDC-4124-A873-133EE923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D39D6-97A3-4ACF-AA9C-4BAF4CE45C8D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70800-5EDC-4124-A873-133EE923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45.gif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44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wmf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6400800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Kiểm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tra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cũ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512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2133600"/>
            <a:ext cx="8305800" cy="3048000"/>
          </a:xfrm>
          <a:noFill/>
        </p:spPr>
        <p:txBody>
          <a:bodyPr/>
          <a:lstStyle/>
          <a:p>
            <a:pPr eaLnBrk="1" hangingPunct="1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CTCT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48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?</a:t>
            </a:r>
            <a:br>
              <a:rPr lang="en-US" sz="4000" b="1" dirty="0">
                <a:latin typeface=".VnTime" pitchFamily="34" charset="0"/>
              </a:rPr>
            </a:br>
            <a:r>
              <a:rPr lang="en-US" sz="4000" dirty="0">
                <a:latin typeface=".VnTime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28600" y="838200"/>
            <a:ext cx="4343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I. TÍNH CHẤT VẬT LÍ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371600"/>
            <a:ext cx="3998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II.CẤU TẠO PHÂN TỬ.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4614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III.TÍNH CHẤT HÓA HỌC.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362200"/>
            <a:ext cx="4015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1.Etilen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895600"/>
            <a:ext cx="49760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</a:p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brom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257800" y="990600"/>
            <a:ext cx="15240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Callout 9"/>
          <p:cNvSpPr/>
          <p:nvPr/>
        </p:nvSpPr>
        <p:spPr>
          <a:xfrm>
            <a:off x="5562600" y="2362200"/>
            <a:ext cx="3581400" cy="2974848"/>
          </a:xfrm>
          <a:prstGeom prst="cloudCallou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3962400"/>
            <a:ext cx="5029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TN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/tr118)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brom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brom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057400" y="0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46.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37: ETILEN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533400" y="1600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H</a:t>
            </a:r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1752600" y="1905000"/>
            <a:ext cx="381000" cy="3810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C</a:t>
            </a:r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2286000" y="1600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H</a:t>
            </a:r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533400" y="2514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H</a:t>
            </a:r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2286000" y="2438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H</a:t>
            </a:r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990600" y="1905000"/>
            <a:ext cx="381000" cy="3810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C</a:t>
            </a: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762000" y="17526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H="1">
            <a:off x="762000" y="22860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V="1">
            <a:off x="2133600" y="18288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2057400" y="22860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65" name="Arc 13"/>
          <p:cNvSpPr>
            <a:spLocks/>
          </p:cNvSpPr>
          <p:nvPr/>
        </p:nvSpPr>
        <p:spPr bwMode="auto">
          <a:xfrm rot="7444133">
            <a:off x="1354931" y="1845469"/>
            <a:ext cx="376238" cy="495300"/>
          </a:xfrm>
          <a:custGeom>
            <a:avLst/>
            <a:gdLst>
              <a:gd name="G0" fmla="+- 0 0 0"/>
              <a:gd name="G1" fmla="+- 20036 0 0"/>
              <a:gd name="G2" fmla="+- 21600 0 0"/>
              <a:gd name="T0" fmla="*/ 8070 w 21308"/>
              <a:gd name="T1" fmla="*/ 0 h 20036"/>
              <a:gd name="T2" fmla="*/ 21308 w 21308"/>
              <a:gd name="T3" fmla="*/ 16493 h 20036"/>
              <a:gd name="T4" fmla="*/ 0 w 21308"/>
              <a:gd name="T5" fmla="*/ 20036 h 20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08" h="20036" fill="none" extrusionOk="0">
                <a:moveTo>
                  <a:pt x="8069" y="0"/>
                </a:moveTo>
                <a:cubicBezTo>
                  <a:pt x="15056" y="2813"/>
                  <a:pt x="20072" y="9063"/>
                  <a:pt x="21307" y="16493"/>
                </a:cubicBezTo>
              </a:path>
              <a:path w="21308" h="20036" stroke="0" extrusionOk="0">
                <a:moveTo>
                  <a:pt x="8069" y="0"/>
                </a:moveTo>
                <a:cubicBezTo>
                  <a:pt x="15056" y="2813"/>
                  <a:pt x="20072" y="9063"/>
                  <a:pt x="21307" y="16493"/>
                </a:cubicBezTo>
                <a:lnTo>
                  <a:pt x="0" y="20036"/>
                </a:lnTo>
                <a:close/>
              </a:path>
            </a:pathLst>
          </a:custGeom>
          <a:noFill/>
          <a:ln w="9525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Arc 14"/>
          <p:cNvSpPr>
            <a:spLocks/>
          </p:cNvSpPr>
          <p:nvPr/>
        </p:nvSpPr>
        <p:spPr bwMode="auto">
          <a:xfrm rot="-2805065">
            <a:off x="1447006" y="1905794"/>
            <a:ext cx="363538" cy="514350"/>
          </a:xfrm>
          <a:custGeom>
            <a:avLst/>
            <a:gdLst>
              <a:gd name="G0" fmla="+- 0 0 0"/>
              <a:gd name="G1" fmla="+- 20817 0 0"/>
              <a:gd name="G2" fmla="+- 21600 0 0"/>
              <a:gd name="T0" fmla="*/ 5764 w 20598"/>
              <a:gd name="T1" fmla="*/ 0 h 20817"/>
              <a:gd name="T2" fmla="*/ 20598 w 20598"/>
              <a:gd name="T3" fmla="*/ 14314 h 20817"/>
              <a:gd name="T4" fmla="*/ 0 w 20598"/>
              <a:gd name="T5" fmla="*/ 20817 h 20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98" h="20817" fill="none" extrusionOk="0">
                <a:moveTo>
                  <a:pt x="5763" y="0"/>
                </a:moveTo>
                <a:cubicBezTo>
                  <a:pt x="12813" y="1952"/>
                  <a:pt x="18395" y="7338"/>
                  <a:pt x="20597" y="14314"/>
                </a:cubicBezTo>
              </a:path>
              <a:path w="20598" h="20817" stroke="0" extrusionOk="0">
                <a:moveTo>
                  <a:pt x="5763" y="0"/>
                </a:moveTo>
                <a:cubicBezTo>
                  <a:pt x="12813" y="1952"/>
                  <a:pt x="18395" y="7338"/>
                  <a:pt x="20597" y="14314"/>
                </a:cubicBezTo>
                <a:lnTo>
                  <a:pt x="0" y="20817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Oval 15"/>
          <p:cNvSpPr>
            <a:spLocks noChangeArrowheads="1"/>
          </p:cNvSpPr>
          <p:nvPr/>
        </p:nvSpPr>
        <p:spPr bwMode="auto">
          <a:xfrm>
            <a:off x="2971800" y="19812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996633"/>
                </a:solidFill>
              </a:rPr>
              <a:t>Br</a:t>
            </a:r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4572000" y="2209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70" name="Oval 18"/>
          <p:cNvSpPr>
            <a:spLocks noChangeArrowheads="1"/>
          </p:cNvSpPr>
          <p:nvPr/>
        </p:nvSpPr>
        <p:spPr bwMode="auto">
          <a:xfrm>
            <a:off x="990600" y="1905000"/>
            <a:ext cx="381000" cy="3810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C</a:t>
            </a:r>
          </a:p>
        </p:txBody>
      </p:sp>
      <p:sp>
        <p:nvSpPr>
          <p:cNvPr id="49171" name="Oval 19"/>
          <p:cNvSpPr>
            <a:spLocks noChangeArrowheads="1"/>
          </p:cNvSpPr>
          <p:nvPr/>
        </p:nvSpPr>
        <p:spPr bwMode="auto">
          <a:xfrm>
            <a:off x="1752600" y="1905000"/>
            <a:ext cx="381000" cy="3810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C</a:t>
            </a:r>
          </a:p>
        </p:txBody>
      </p:sp>
      <p:sp>
        <p:nvSpPr>
          <p:cNvPr id="49172" name="Oval 20"/>
          <p:cNvSpPr>
            <a:spLocks noChangeArrowheads="1"/>
          </p:cNvSpPr>
          <p:nvPr/>
        </p:nvSpPr>
        <p:spPr bwMode="auto">
          <a:xfrm>
            <a:off x="533400" y="1600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H</a:t>
            </a:r>
          </a:p>
        </p:txBody>
      </p:sp>
      <p:sp>
        <p:nvSpPr>
          <p:cNvPr id="49173" name="Oval 21"/>
          <p:cNvSpPr>
            <a:spLocks noChangeArrowheads="1"/>
          </p:cNvSpPr>
          <p:nvPr/>
        </p:nvSpPr>
        <p:spPr bwMode="auto">
          <a:xfrm>
            <a:off x="2286000" y="1600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H</a:t>
            </a:r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>
            <a:off x="762000" y="17526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 flipH="1">
            <a:off x="762000" y="22860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>
            <a:off x="2057400" y="22860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77" name="Arc 25"/>
          <p:cNvSpPr>
            <a:spLocks/>
          </p:cNvSpPr>
          <p:nvPr/>
        </p:nvSpPr>
        <p:spPr bwMode="auto">
          <a:xfrm rot="7444133">
            <a:off x="1355725" y="1844675"/>
            <a:ext cx="374650" cy="495300"/>
          </a:xfrm>
          <a:custGeom>
            <a:avLst/>
            <a:gdLst>
              <a:gd name="G0" fmla="+- 0 0 0"/>
              <a:gd name="G1" fmla="+- 20036 0 0"/>
              <a:gd name="G2" fmla="+- 21600 0 0"/>
              <a:gd name="T0" fmla="*/ 8070 w 21230"/>
              <a:gd name="T1" fmla="*/ 0 h 20036"/>
              <a:gd name="T2" fmla="*/ 21230 w 21230"/>
              <a:gd name="T3" fmla="*/ 16054 h 20036"/>
              <a:gd name="T4" fmla="*/ 0 w 21230"/>
              <a:gd name="T5" fmla="*/ 20036 h 20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30" h="20036" fill="none" extrusionOk="0">
                <a:moveTo>
                  <a:pt x="8069" y="0"/>
                </a:moveTo>
                <a:cubicBezTo>
                  <a:pt x="14908" y="2754"/>
                  <a:pt x="19870" y="8807"/>
                  <a:pt x="21229" y="16054"/>
                </a:cubicBezTo>
              </a:path>
              <a:path w="21230" h="20036" stroke="0" extrusionOk="0">
                <a:moveTo>
                  <a:pt x="8069" y="0"/>
                </a:moveTo>
                <a:cubicBezTo>
                  <a:pt x="14908" y="2754"/>
                  <a:pt x="19870" y="8807"/>
                  <a:pt x="21229" y="16054"/>
                </a:cubicBezTo>
                <a:lnTo>
                  <a:pt x="0" y="20036"/>
                </a:lnTo>
                <a:close/>
              </a:path>
            </a:pathLst>
          </a:custGeom>
          <a:noFill/>
          <a:ln w="28575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Arc 26"/>
          <p:cNvSpPr>
            <a:spLocks/>
          </p:cNvSpPr>
          <p:nvPr/>
        </p:nvSpPr>
        <p:spPr bwMode="auto">
          <a:xfrm rot="-2805065">
            <a:off x="1447006" y="1905794"/>
            <a:ext cx="363538" cy="514350"/>
          </a:xfrm>
          <a:custGeom>
            <a:avLst/>
            <a:gdLst>
              <a:gd name="G0" fmla="+- 0 0 0"/>
              <a:gd name="G1" fmla="+- 20817 0 0"/>
              <a:gd name="G2" fmla="+- 21600 0 0"/>
              <a:gd name="T0" fmla="*/ 5764 w 20598"/>
              <a:gd name="T1" fmla="*/ 0 h 20817"/>
              <a:gd name="T2" fmla="*/ 20598 w 20598"/>
              <a:gd name="T3" fmla="*/ 14314 h 20817"/>
              <a:gd name="T4" fmla="*/ 0 w 20598"/>
              <a:gd name="T5" fmla="*/ 20817 h 20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98" h="20817" fill="none" extrusionOk="0">
                <a:moveTo>
                  <a:pt x="5763" y="0"/>
                </a:moveTo>
                <a:cubicBezTo>
                  <a:pt x="12813" y="1952"/>
                  <a:pt x="18395" y="7338"/>
                  <a:pt x="20597" y="14314"/>
                </a:cubicBezTo>
              </a:path>
              <a:path w="20598" h="20817" stroke="0" extrusionOk="0">
                <a:moveTo>
                  <a:pt x="5763" y="0"/>
                </a:moveTo>
                <a:cubicBezTo>
                  <a:pt x="12813" y="1952"/>
                  <a:pt x="18395" y="7338"/>
                  <a:pt x="20597" y="14314"/>
                </a:cubicBezTo>
                <a:lnTo>
                  <a:pt x="0" y="20817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79" name="Oval 27"/>
          <p:cNvSpPr>
            <a:spLocks noChangeArrowheads="1"/>
          </p:cNvSpPr>
          <p:nvPr/>
        </p:nvSpPr>
        <p:spPr bwMode="auto">
          <a:xfrm>
            <a:off x="2971800" y="19812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6633"/>
                </a:solidFill>
              </a:rPr>
              <a:t>Br</a:t>
            </a:r>
          </a:p>
        </p:txBody>
      </p:sp>
      <p:sp>
        <p:nvSpPr>
          <p:cNvPr id="49180" name="Oval 28"/>
          <p:cNvSpPr>
            <a:spLocks noChangeArrowheads="1"/>
          </p:cNvSpPr>
          <p:nvPr/>
        </p:nvSpPr>
        <p:spPr bwMode="auto">
          <a:xfrm>
            <a:off x="3886200" y="19812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6633"/>
                </a:solidFill>
              </a:rPr>
              <a:t>Br</a:t>
            </a:r>
          </a:p>
        </p:txBody>
      </p:sp>
      <p:sp>
        <p:nvSpPr>
          <p:cNvPr id="49183" name="Oval 31"/>
          <p:cNvSpPr>
            <a:spLocks noChangeArrowheads="1"/>
          </p:cNvSpPr>
          <p:nvPr/>
        </p:nvSpPr>
        <p:spPr bwMode="auto">
          <a:xfrm>
            <a:off x="3886200" y="19812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6633"/>
                </a:solidFill>
              </a:rPr>
              <a:t>Br</a:t>
            </a:r>
          </a:p>
        </p:txBody>
      </p:sp>
      <p:sp>
        <p:nvSpPr>
          <p:cNvPr id="49184" name="Oval 32"/>
          <p:cNvSpPr>
            <a:spLocks noChangeArrowheads="1"/>
          </p:cNvSpPr>
          <p:nvPr/>
        </p:nvSpPr>
        <p:spPr bwMode="auto">
          <a:xfrm>
            <a:off x="533400" y="2514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H</a:t>
            </a:r>
          </a:p>
        </p:txBody>
      </p:sp>
      <p:sp>
        <p:nvSpPr>
          <p:cNvPr id="49185" name="Line 33"/>
          <p:cNvSpPr>
            <a:spLocks noChangeShapeType="1"/>
          </p:cNvSpPr>
          <p:nvPr/>
        </p:nvSpPr>
        <p:spPr bwMode="auto">
          <a:xfrm>
            <a:off x="6324600" y="2362200"/>
            <a:ext cx="2286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86" name="Line 34"/>
          <p:cNvSpPr>
            <a:spLocks noChangeShapeType="1"/>
          </p:cNvSpPr>
          <p:nvPr/>
        </p:nvSpPr>
        <p:spPr bwMode="auto">
          <a:xfrm>
            <a:off x="3657600" y="22860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87" name="Line 35"/>
          <p:cNvSpPr>
            <a:spLocks noChangeShapeType="1"/>
          </p:cNvSpPr>
          <p:nvPr/>
        </p:nvSpPr>
        <p:spPr bwMode="auto">
          <a:xfrm flipV="1">
            <a:off x="2133600" y="18288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90" name="Line 38"/>
          <p:cNvSpPr>
            <a:spLocks noChangeShapeType="1"/>
          </p:cNvSpPr>
          <p:nvPr/>
        </p:nvSpPr>
        <p:spPr bwMode="auto">
          <a:xfrm>
            <a:off x="3505200" y="2286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91" name="Line 39"/>
          <p:cNvSpPr>
            <a:spLocks noChangeShapeType="1"/>
          </p:cNvSpPr>
          <p:nvPr/>
        </p:nvSpPr>
        <p:spPr bwMode="auto">
          <a:xfrm>
            <a:off x="3657600" y="22860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92" name="Line 40"/>
          <p:cNvSpPr>
            <a:spLocks noChangeShapeType="1"/>
          </p:cNvSpPr>
          <p:nvPr/>
        </p:nvSpPr>
        <p:spPr bwMode="auto">
          <a:xfrm>
            <a:off x="3505200" y="22860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93" name="Line 41"/>
          <p:cNvSpPr>
            <a:spLocks noChangeShapeType="1"/>
          </p:cNvSpPr>
          <p:nvPr/>
        </p:nvSpPr>
        <p:spPr bwMode="auto">
          <a:xfrm>
            <a:off x="7620000" y="2362200"/>
            <a:ext cx="2286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94" name="Line 42"/>
          <p:cNvSpPr>
            <a:spLocks noChangeShapeType="1"/>
          </p:cNvSpPr>
          <p:nvPr/>
        </p:nvSpPr>
        <p:spPr bwMode="auto">
          <a:xfrm>
            <a:off x="1905000" y="6477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95" name="Line 43"/>
          <p:cNvSpPr>
            <a:spLocks noChangeShapeType="1"/>
          </p:cNvSpPr>
          <p:nvPr/>
        </p:nvSpPr>
        <p:spPr bwMode="auto">
          <a:xfrm flipV="1">
            <a:off x="914400" y="2286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96" name="Line 44"/>
          <p:cNvSpPr>
            <a:spLocks noChangeShapeType="1"/>
          </p:cNvSpPr>
          <p:nvPr/>
        </p:nvSpPr>
        <p:spPr bwMode="auto">
          <a:xfrm flipV="1">
            <a:off x="2133600" y="2286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97" name="Line 45"/>
          <p:cNvSpPr>
            <a:spLocks noChangeShapeType="1"/>
          </p:cNvSpPr>
          <p:nvPr/>
        </p:nvSpPr>
        <p:spPr bwMode="auto">
          <a:xfrm flipV="1">
            <a:off x="2209800" y="1752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98" name="Line 46"/>
          <p:cNvSpPr>
            <a:spLocks noChangeShapeType="1"/>
          </p:cNvSpPr>
          <p:nvPr/>
        </p:nvSpPr>
        <p:spPr bwMode="auto">
          <a:xfrm flipV="1">
            <a:off x="914400" y="1752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99" name="Oval 47"/>
          <p:cNvSpPr>
            <a:spLocks noChangeArrowheads="1"/>
          </p:cNvSpPr>
          <p:nvPr/>
        </p:nvSpPr>
        <p:spPr bwMode="auto">
          <a:xfrm>
            <a:off x="2286000" y="2438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H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2057400" y="0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46.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37: ETILEN </a:t>
            </a:r>
          </a:p>
        </p:txBody>
      </p:sp>
      <p:pic>
        <p:nvPicPr>
          <p:cNvPr id="46" name="Picture 45" descr="dấu hỏi hình độ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648200"/>
            <a:ext cx="685800" cy="6858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447800" y="4724400"/>
            <a:ext cx="5676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PTHH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38400" y="1905000"/>
            <a:ext cx="794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3885 L 0.15989 0.16948 C 0.19409 0.19977 0.24583 0.21642 0.2993 0.21642 C 0.36059 0.21642 0.40937 0.19977 0.44392 0.16948 L 0.60833 0.03885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0" y="8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3885 L 0.15764 0.13711 C 0.19149 0.15931 0.24236 0.17203 0.29514 0.17203 C 0.35556 0.17203 0.40382 0.15931 0.43767 0.13711 L 0.6 0.03885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0" y="67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111 L 0.59376 0.0291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9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6104 L 0.14219 0.14174 C 0.17344 0.16046 0.21962 0.17203 0.26788 0.17203 C 0.32292 0.17203 0.36667 0.16046 0.39792 0.14174 L 0.54583 0.06104 " pathEditMode="relative" rAng="0" ptsTypes="FffFF">
                                      <p:cBhvr>
                                        <p:cTn id="34" dur="2000" fill="hold"/>
                                        <p:tgtEl>
                                          <p:spTgt spid="49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55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4994 L 0.17795 0.07353 C 0.21563 0.07908 0.27153 0.08324 0.32969 0.08324 C 0.39653 0.08324 0.44966 0.07908 0.48733 0.07353 L 0.66667 0.04994 " pathEditMode="relative" rAng="0" ptsTypes="FffFF">
                                      <p:cBhvr>
                                        <p:cTn id="36" dur="20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00" y="17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33 L 0.16962 0.08232 C 0.20521 0.09365 0.25851 0.09989 0.31389 0.09989 C 0.37726 0.09989 0.42778 0.09365 0.46285 0.08232 L 0.63333 0.0333 " pathEditMode="relative" rAng="0" ptsTypes="FffFF">
                                      <p:cBhvr>
                                        <p:cTn id="38" dur="2000" fill="hold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33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109 L 0.15173 0.04786 C 0.18368 0.05595 0.23125 0.06081 0.2809 0.06081 C 0.3375 0.06081 0.38281 0.05595 0.41475 0.04786 L 0.56666 0.01109 " pathEditMode="relative" rAng="0" ptsTypes="FffFF">
                                      <p:cBhvr>
                                        <p:cTn id="40" dur="2000" fill="hold"/>
                                        <p:tgtEl>
                                          <p:spTgt spid="49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2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688 L 0.16962 0.06982 C 0.20521 0.08185 0.25851 0.08878 0.31389 0.08878 C 0.37726 0.08878 0.42778 0.08185 0.46319 0.06982 L 0.63333 0.01688 " pathEditMode="relative" rAng="0" ptsTypes="FffFF">
                                      <p:cBhvr>
                                        <p:cTn id="42" dur="2000" fill="hold"/>
                                        <p:tgtEl>
                                          <p:spTgt spid="49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36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578 L 0.17552 0.06289 C 0.2132 0.07584 0.26945 0.08324 0.3283 0.08324 C 0.39532 0.08324 0.44896 0.07584 0.48664 0.06289 L 0.66667 0.00578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39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555 L 0.14618 0.07098 C 0.17674 0.08578 0.22274 0.09411 0.27049 0.09411 C 0.32517 0.09411 0.36875 0.08578 0.39931 0.07098 L 0.54583 0.00555 " pathEditMode="relative" rAng="0" ptsTypes="FffFF">
                                      <p:cBhvr>
                                        <p:cTn id="46" dur="20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0" y="44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0867E-6 L 0.575 0.033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9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111 L 0.0684 -0.04208 C 0.08351 -0.05411 0.10642 -0.06081 0.13003 -0.06081 C 0.15712 -0.06081 0.17882 -0.05411 0.19392 -0.04208 L 0.26667 0.0111 " pathEditMode="relative" rAng="0" ptsTypes="FffFF">
                                      <p:cBhvr>
                                        <p:cTn id="64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-36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111 L 0.12379 -0.04255 C 0.15087 -0.05457 0.19115 -0.06081 0.23299 -0.06081 C 0.28091 -0.06081 0.31927 -0.05457 0.34636 -0.04255 L 0.475 0.0111 " pathEditMode="relative" rAng="0" ptsTypes="FffFF">
                                      <p:cBhvr>
                                        <p:cTn id="66" dur="2000" fill="hold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0" y="-36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1665 L 0.07274 -0.04069 C 0.08906 -0.05364 0.11319 -0.06081 0.13836 -0.06081 C 0.16701 -0.06081 0.18993 -0.05364 0.20625 -0.04069 L 0.28333 0.01665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39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665 L 0.12777 -0.04902 C 0.15277 -0.06382 0.19027 -0.07191 0.22934 -0.07191 C 0.27396 -0.07191 0.30955 -0.06382 0.33455 -0.04902 L 0.45416 0.01665 " pathEditMode="relative" rAng="0" ptsTypes="FffFF">
                                      <p:cBhvr>
                                        <p:cTn id="70" dur="2000" fill="hold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9" grpId="0" animBg="1"/>
      <p:bldP spid="49170" grpId="0" animBg="1"/>
      <p:bldP spid="49171" grpId="0" animBg="1"/>
      <p:bldP spid="49172" grpId="0" animBg="1"/>
      <p:bldP spid="49173" grpId="0" animBg="1"/>
      <p:bldP spid="49176" grpId="0" animBg="1"/>
      <p:bldP spid="49177" grpId="0" animBg="1"/>
      <p:bldP spid="49178" grpId="0" animBg="1"/>
      <p:bldP spid="49179" grpId="0" animBg="1"/>
      <p:bldP spid="49183" grpId="0" animBg="1"/>
      <p:bldP spid="49184" grpId="0" animBg="1"/>
      <p:bldP spid="49185" grpId="0" animBg="1"/>
      <p:bldP spid="49187" grpId="0" animBg="1"/>
      <p:bldP spid="49191" grpId="0" animBg="1"/>
      <p:bldP spid="49192" grpId="0" animBg="1"/>
      <p:bldP spid="49193" grpId="0" animBg="1"/>
      <p:bldP spid="49195" grpId="0" animBg="1"/>
      <p:bldP spid="49195" grpId="1" animBg="1"/>
      <p:bldP spid="49195" grpId="2" animBg="1"/>
      <p:bldP spid="49196" grpId="0" animBg="1"/>
      <p:bldP spid="49196" grpId="1" animBg="1"/>
      <p:bldP spid="49197" grpId="0" animBg="1"/>
      <p:bldP spid="49197" grpId="1" animBg="1"/>
      <p:bldP spid="49198" grpId="0" animBg="1"/>
      <p:bldP spid="49198" grpId="1" animBg="1"/>
      <p:bldP spid="49199" grpId="0" animBg="1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57400" y="0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46.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37: ETILEN </a:t>
            </a: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28600" y="685800"/>
            <a:ext cx="4343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I. TÍNH CHẤT VẬT LÍ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3998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II.CẤU TẠO PHÂN TỬ.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4614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III.TÍNH CHẤT HÓA HỌC.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133600"/>
            <a:ext cx="4015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1.Etilen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590800"/>
            <a:ext cx="49760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</a:p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brom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410200" y="1066800"/>
            <a:ext cx="15240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flipH="1">
            <a:off x="381000" y="3505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0" y="3581400"/>
            <a:ext cx="5881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=CH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+ Br- Br  → Br-CH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Br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0" y="4419600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4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Br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→ C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3962400"/>
            <a:ext cx="2074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cam)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2800" y="3962400"/>
            <a:ext cx="187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0400" y="4876800"/>
            <a:ext cx="205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Đibrometan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57912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28600" y="5486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9600" y="5257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8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38200" y="1219200"/>
            <a:ext cx="7543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 b="1"/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152400" y="2133600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609600" y="2743200"/>
            <a:ext cx="876300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/>
              <a:t>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CH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baseline="-25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		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                            </a:t>
            </a:r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533400" y="4678363"/>
            <a:ext cx="464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CH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 H- OH</a:t>
            </a:r>
          </a:p>
        </p:txBody>
      </p:sp>
      <p:sp>
        <p:nvSpPr>
          <p:cNvPr id="190470" name="Line 6"/>
          <p:cNvSpPr>
            <a:spLocks noChangeShapeType="1"/>
          </p:cNvSpPr>
          <p:nvPr/>
        </p:nvSpPr>
        <p:spPr bwMode="auto">
          <a:xfrm>
            <a:off x="3886200" y="49530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3810000" y="4419600"/>
            <a:ext cx="2057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SO</a:t>
            </a:r>
            <a:r>
              <a:rPr lang="en-US" sz="2800" baseline="-25000" dirty="0"/>
              <a:t>4</a:t>
            </a:r>
            <a:r>
              <a:rPr lang="en-US" sz="2800" dirty="0"/>
              <a:t> l 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/>
              <a:t>      t</a:t>
            </a:r>
            <a:r>
              <a:rPr lang="en-US" sz="2800" baseline="30000" dirty="0"/>
              <a:t>0</a:t>
            </a:r>
            <a:endParaRPr lang="en-US" sz="2800" dirty="0"/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5105400" y="4724400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-OH</a:t>
            </a:r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4953000" y="5257800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Etylic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2819400" y="4038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 rot="-5185420">
            <a:off x="6726237" y="4884738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/>
          </a:p>
        </p:txBody>
      </p:sp>
      <p:sp>
        <p:nvSpPr>
          <p:cNvPr id="190477" name="AutoShape 13"/>
          <p:cNvSpPr>
            <a:spLocks/>
          </p:cNvSpPr>
          <p:nvPr/>
        </p:nvSpPr>
        <p:spPr bwMode="auto">
          <a:xfrm rot="-5400000">
            <a:off x="3105150" y="4286250"/>
            <a:ext cx="190500" cy="7620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228600" y="3810000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78" name="Text Box 16"/>
          <p:cNvSpPr txBox="1">
            <a:spLocks noChangeArrowheads="1"/>
          </p:cNvSpPr>
          <p:nvPr/>
        </p:nvSpPr>
        <p:spPr bwMode="auto">
          <a:xfrm>
            <a:off x="1241425" y="-236538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1279" name="Text Box 17"/>
          <p:cNvSpPr txBox="1">
            <a:spLocks noChangeArrowheads="1"/>
          </p:cNvSpPr>
          <p:nvPr/>
        </p:nvSpPr>
        <p:spPr bwMode="auto">
          <a:xfrm>
            <a:off x="1355725" y="-590550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1280" name="Text Box 18"/>
          <p:cNvSpPr txBox="1">
            <a:spLocks noChangeArrowheads="1"/>
          </p:cNvSpPr>
          <p:nvPr/>
        </p:nvSpPr>
        <p:spPr bwMode="auto">
          <a:xfrm>
            <a:off x="166688" y="312738"/>
            <a:ext cx="47259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.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hiđro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83"/>
          <p:cNvSpPr txBox="1">
            <a:spLocks noChangeArrowheads="1"/>
          </p:cNvSpPr>
          <p:nvPr/>
        </p:nvSpPr>
        <p:spPr bwMode="auto">
          <a:xfrm>
            <a:off x="533400" y="1219200"/>
            <a:ext cx="4359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=CH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  H – H</a:t>
            </a:r>
            <a:endParaRPr lang="en-US" sz="2800" b="1" dirty="0"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830763" y="1281113"/>
            <a:ext cx="25606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– CH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62400" y="1066800"/>
            <a:ext cx="784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Ni, t</a:t>
            </a:r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48200" y="3276600"/>
            <a:ext cx="1713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Cloroetan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962400" y="15240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81600" y="1828800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Etan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2743200"/>
            <a:ext cx="210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-Cl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2" grpId="0"/>
      <p:bldP spid="190474" grpId="0"/>
      <p:bldP spid="19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57400" y="0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46.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37: ETILEN </a:t>
            </a: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28600" y="838200"/>
            <a:ext cx="4343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I. TÍNH CHẤT VẬT LÍ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3998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II.CẤU TẠO PHÂN TỬ.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4614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III.TÍNH CHẤT HÓA HỌC.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133600"/>
            <a:ext cx="4015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1.Etilen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590801"/>
            <a:ext cx="49760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2.Etilen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</a:p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brom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505200"/>
            <a:ext cx="49600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3.Các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1600" y="990600"/>
            <a:ext cx="15240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24250" y="1600200"/>
            <a:ext cx="763588" cy="3505200"/>
            <a:chOff x="3215" y="1152"/>
            <a:chExt cx="481" cy="220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312" y="1152"/>
              <a:ext cx="384" cy="384"/>
              <a:chOff x="4368" y="2784"/>
              <a:chExt cx="384" cy="384"/>
            </a:xfrm>
          </p:grpSpPr>
          <p:sp>
            <p:nvSpPr>
              <p:cNvPr id="13379" name="Oval 4"/>
              <p:cNvSpPr>
                <a:spLocks noChangeArrowheads="1"/>
              </p:cNvSpPr>
              <p:nvPr/>
            </p:nvSpPr>
            <p:spPr bwMode="auto">
              <a:xfrm>
                <a:off x="4368" y="2784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3380" name="Text Box 5"/>
              <p:cNvSpPr txBox="1">
                <a:spLocks noChangeArrowheads="1"/>
              </p:cNvSpPr>
              <p:nvPr/>
            </p:nvSpPr>
            <p:spPr bwMode="auto">
              <a:xfrm>
                <a:off x="4429" y="2812"/>
                <a:ext cx="2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H</a:t>
                </a: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215" y="1476"/>
              <a:ext cx="49" cy="1556"/>
              <a:chOff x="3215" y="1476"/>
              <a:chExt cx="49" cy="1556"/>
            </a:xfrm>
          </p:grpSpPr>
          <p:sp>
            <p:nvSpPr>
              <p:cNvPr id="13377" name="Rectangle 7"/>
              <p:cNvSpPr>
                <a:spLocks noChangeArrowheads="1"/>
              </p:cNvSpPr>
              <p:nvPr/>
            </p:nvSpPr>
            <p:spPr bwMode="auto">
              <a:xfrm rot="17962126" flipH="1">
                <a:off x="2899" y="1794"/>
                <a:ext cx="683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3378" name="Rectangle 8"/>
              <p:cNvSpPr>
                <a:spLocks noChangeArrowheads="1"/>
              </p:cNvSpPr>
              <p:nvPr/>
            </p:nvSpPr>
            <p:spPr bwMode="auto">
              <a:xfrm rot="3637874" flipH="1" flipV="1">
                <a:off x="2897" y="2667"/>
                <a:ext cx="683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312" y="2976"/>
              <a:ext cx="384" cy="384"/>
              <a:chOff x="4368" y="2784"/>
              <a:chExt cx="384" cy="384"/>
            </a:xfrm>
          </p:grpSpPr>
          <p:sp>
            <p:nvSpPr>
              <p:cNvPr id="13375" name="Oval 10"/>
              <p:cNvSpPr>
                <a:spLocks noChangeArrowheads="1"/>
              </p:cNvSpPr>
              <p:nvPr/>
            </p:nvSpPr>
            <p:spPr bwMode="auto">
              <a:xfrm>
                <a:off x="4368" y="2784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3376" name="Text Box 11"/>
              <p:cNvSpPr txBox="1">
                <a:spLocks noChangeArrowheads="1"/>
              </p:cNvSpPr>
              <p:nvPr/>
            </p:nvSpPr>
            <p:spPr bwMode="auto">
              <a:xfrm>
                <a:off x="4429" y="2812"/>
                <a:ext cx="2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H</a:t>
                </a:r>
              </a:p>
            </p:txBody>
          </p:sp>
        </p:grp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0" y="1676400"/>
            <a:ext cx="762000" cy="3505200"/>
            <a:chOff x="960" y="1152"/>
            <a:chExt cx="480" cy="2208"/>
          </a:xfrm>
        </p:grpSpPr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1391" y="1480"/>
              <a:ext cx="49" cy="1556"/>
              <a:chOff x="1391" y="1480"/>
              <a:chExt cx="49" cy="1556"/>
            </a:xfrm>
          </p:grpSpPr>
          <p:sp>
            <p:nvSpPr>
              <p:cNvPr id="13370" name="Rectangle 14"/>
              <p:cNvSpPr>
                <a:spLocks noChangeArrowheads="1"/>
              </p:cNvSpPr>
              <p:nvPr/>
            </p:nvSpPr>
            <p:spPr bwMode="auto">
              <a:xfrm rot="3637874">
                <a:off x="1075" y="1798"/>
                <a:ext cx="683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3371" name="Rectangle 15"/>
              <p:cNvSpPr>
                <a:spLocks noChangeArrowheads="1"/>
              </p:cNvSpPr>
              <p:nvPr/>
            </p:nvSpPr>
            <p:spPr bwMode="auto">
              <a:xfrm rot="17962126" flipV="1">
                <a:off x="1073" y="2671"/>
                <a:ext cx="683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</p:grp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960" y="1152"/>
              <a:ext cx="384" cy="384"/>
              <a:chOff x="4368" y="2784"/>
              <a:chExt cx="384" cy="384"/>
            </a:xfrm>
          </p:grpSpPr>
          <p:sp>
            <p:nvSpPr>
              <p:cNvPr id="13368" name="Oval 17"/>
              <p:cNvSpPr>
                <a:spLocks noChangeArrowheads="1"/>
              </p:cNvSpPr>
              <p:nvPr/>
            </p:nvSpPr>
            <p:spPr bwMode="auto">
              <a:xfrm>
                <a:off x="4368" y="2784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3369" name="Text Box 18"/>
              <p:cNvSpPr txBox="1">
                <a:spLocks noChangeArrowheads="1"/>
              </p:cNvSpPr>
              <p:nvPr/>
            </p:nvSpPr>
            <p:spPr bwMode="auto">
              <a:xfrm>
                <a:off x="4429" y="2812"/>
                <a:ext cx="2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H</a:t>
                </a:r>
              </a:p>
            </p:txBody>
          </p:sp>
        </p:grpSp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960" y="2976"/>
              <a:ext cx="384" cy="384"/>
              <a:chOff x="4368" y="2784"/>
              <a:chExt cx="384" cy="384"/>
            </a:xfrm>
          </p:grpSpPr>
          <p:sp>
            <p:nvSpPr>
              <p:cNvPr id="13366" name="Oval 20"/>
              <p:cNvSpPr>
                <a:spLocks noChangeArrowheads="1"/>
              </p:cNvSpPr>
              <p:nvPr/>
            </p:nvSpPr>
            <p:spPr bwMode="auto">
              <a:xfrm>
                <a:off x="4368" y="2784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3367" name="Text Box 21"/>
              <p:cNvSpPr txBox="1">
                <a:spLocks noChangeArrowheads="1"/>
              </p:cNvSpPr>
              <p:nvPr/>
            </p:nvSpPr>
            <p:spPr bwMode="auto">
              <a:xfrm>
                <a:off x="4429" y="2812"/>
                <a:ext cx="2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H</a:t>
                </a:r>
              </a:p>
            </p:txBody>
          </p:sp>
        </p:grpSp>
      </p:grpSp>
      <p:sp>
        <p:nvSpPr>
          <p:cNvPr id="194582" name="Rectangle 22"/>
          <p:cNvSpPr>
            <a:spLocks noChangeArrowheads="1"/>
          </p:cNvSpPr>
          <p:nvPr/>
        </p:nvSpPr>
        <p:spPr bwMode="auto">
          <a:xfrm>
            <a:off x="1865313" y="3332163"/>
            <a:ext cx="16764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583" name="Rectangle 23"/>
          <p:cNvSpPr>
            <a:spLocks noChangeArrowheads="1"/>
          </p:cNvSpPr>
          <p:nvPr/>
        </p:nvSpPr>
        <p:spPr bwMode="auto">
          <a:xfrm>
            <a:off x="798513" y="3332163"/>
            <a:ext cx="16764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584" name="Rectangle 24"/>
          <p:cNvSpPr>
            <a:spLocks noChangeArrowheads="1"/>
          </p:cNvSpPr>
          <p:nvPr/>
        </p:nvSpPr>
        <p:spPr bwMode="auto">
          <a:xfrm rot="5400000">
            <a:off x="150813" y="3557588"/>
            <a:ext cx="16764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585" name="Rectangle 25"/>
          <p:cNvSpPr>
            <a:spLocks noChangeArrowheads="1"/>
          </p:cNvSpPr>
          <p:nvPr/>
        </p:nvSpPr>
        <p:spPr bwMode="auto">
          <a:xfrm rot="5400000">
            <a:off x="2519363" y="3543300"/>
            <a:ext cx="16764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586" name="Rectangle 26"/>
          <p:cNvSpPr>
            <a:spLocks noChangeArrowheads="1"/>
          </p:cNvSpPr>
          <p:nvPr/>
        </p:nvSpPr>
        <p:spPr bwMode="auto">
          <a:xfrm>
            <a:off x="1289050" y="3463925"/>
            <a:ext cx="1704975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587" name="Rectangle 27"/>
          <p:cNvSpPr>
            <a:spLocks noChangeArrowheads="1"/>
          </p:cNvSpPr>
          <p:nvPr/>
        </p:nvSpPr>
        <p:spPr bwMode="auto">
          <a:xfrm>
            <a:off x="1289050" y="4017963"/>
            <a:ext cx="1690688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588" name="Oval 28"/>
          <p:cNvSpPr>
            <a:spLocks noChangeArrowheads="1"/>
          </p:cNvSpPr>
          <p:nvPr/>
        </p:nvSpPr>
        <p:spPr bwMode="auto">
          <a:xfrm>
            <a:off x="2819400" y="2971800"/>
            <a:ext cx="762000" cy="762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589" name="Oval 29"/>
          <p:cNvSpPr>
            <a:spLocks noChangeArrowheads="1"/>
          </p:cNvSpPr>
          <p:nvPr/>
        </p:nvSpPr>
        <p:spPr bwMode="auto">
          <a:xfrm>
            <a:off x="742950" y="2971800"/>
            <a:ext cx="762000" cy="762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590" name="Oval 30"/>
          <p:cNvSpPr>
            <a:spLocks noChangeArrowheads="1"/>
          </p:cNvSpPr>
          <p:nvPr/>
        </p:nvSpPr>
        <p:spPr bwMode="auto">
          <a:xfrm>
            <a:off x="590550" y="3692525"/>
            <a:ext cx="762000" cy="762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591" name="Oval 31"/>
          <p:cNvSpPr>
            <a:spLocks noChangeArrowheads="1"/>
          </p:cNvSpPr>
          <p:nvPr/>
        </p:nvSpPr>
        <p:spPr bwMode="auto">
          <a:xfrm>
            <a:off x="2952750" y="3678238"/>
            <a:ext cx="762000" cy="762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1497013" y="0"/>
            <a:ext cx="1524000" cy="2133600"/>
            <a:chOff x="768" y="2976"/>
            <a:chExt cx="960" cy="1344"/>
          </a:xfrm>
        </p:grpSpPr>
        <p:sp>
          <p:nvSpPr>
            <p:cNvPr id="13361" name="AutoShape 33"/>
            <p:cNvSpPr>
              <a:spLocks noChangeArrowheads="1"/>
            </p:cNvSpPr>
            <p:nvPr/>
          </p:nvSpPr>
          <p:spPr bwMode="auto">
            <a:xfrm>
              <a:off x="768" y="2976"/>
              <a:ext cx="960" cy="1344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3F3FFF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vi-VN" sz="4400"/>
            </a:p>
          </p:txBody>
        </p:sp>
        <p:sp>
          <p:nvSpPr>
            <p:cNvPr id="13362" name="Text Box 34"/>
            <p:cNvSpPr txBox="1">
              <a:spLocks noChangeArrowheads="1"/>
            </p:cNvSpPr>
            <p:nvPr/>
          </p:nvSpPr>
          <p:spPr bwMode="auto">
            <a:xfrm>
              <a:off x="1046" y="2976"/>
              <a:ext cx="538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t</a:t>
              </a:r>
              <a:r>
                <a:rPr lang="en-US" sz="2400" b="1" baseline="30000">
                  <a:solidFill>
                    <a:schemeClr val="bg1"/>
                  </a:solidFill>
                </a:rPr>
                <a:t>o</a:t>
              </a:r>
              <a:r>
                <a:rPr lang="en-US" sz="2400" b="1">
                  <a:solidFill>
                    <a:schemeClr val="bg1"/>
                  </a:solidFill>
                </a:rPr>
                <a:t>C</a:t>
              </a:r>
            </a:p>
            <a:p>
              <a:r>
                <a:rPr lang="en-US" sz="2400" b="1">
                  <a:solidFill>
                    <a:schemeClr val="bg1"/>
                  </a:solidFill>
                </a:rPr>
                <a:t>P</a:t>
              </a:r>
            </a:p>
            <a:p>
              <a:r>
                <a:rPr lang="en-US" sz="2400" b="1">
                  <a:solidFill>
                    <a:schemeClr val="bg1"/>
                  </a:solidFill>
                </a:rPr>
                <a:t>Xúc tác</a:t>
              </a:r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7772400" y="1600200"/>
            <a:ext cx="763588" cy="3505200"/>
            <a:chOff x="3215" y="1152"/>
            <a:chExt cx="481" cy="2208"/>
          </a:xfrm>
        </p:grpSpPr>
        <p:grpSp>
          <p:nvGrpSpPr>
            <p:cNvPr id="12" name="Group 36"/>
            <p:cNvGrpSpPr>
              <a:grpSpLocks/>
            </p:cNvGrpSpPr>
            <p:nvPr/>
          </p:nvGrpSpPr>
          <p:grpSpPr bwMode="auto">
            <a:xfrm>
              <a:off x="3312" y="1152"/>
              <a:ext cx="384" cy="384"/>
              <a:chOff x="4368" y="2784"/>
              <a:chExt cx="384" cy="384"/>
            </a:xfrm>
          </p:grpSpPr>
          <p:sp>
            <p:nvSpPr>
              <p:cNvPr id="13359" name="Oval 37"/>
              <p:cNvSpPr>
                <a:spLocks noChangeArrowheads="1"/>
              </p:cNvSpPr>
              <p:nvPr/>
            </p:nvSpPr>
            <p:spPr bwMode="auto">
              <a:xfrm>
                <a:off x="4368" y="2784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3360" name="Text Box 38"/>
              <p:cNvSpPr txBox="1">
                <a:spLocks noChangeArrowheads="1"/>
              </p:cNvSpPr>
              <p:nvPr/>
            </p:nvSpPr>
            <p:spPr bwMode="auto">
              <a:xfrm>
                <a:off x="4429" y="2812"/>
                <a:ext cx="2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H</a:t>
                </a:r>
              </a:p>
            </p:txBody>
          </p:sp>
        </p:grpSp>
        <p:grpSp>
          <p:nvGrpSpPr>
            <p:cNvPr id="13" name="Group 39"/>
            <p:cNvGrpSpPr>
              <a:grpSpLocks/>
            </p:cNvGrpSpPr>
            <p:nvPr/>
          </p:nvGrpSpPr>
          <p:grpSpPr bwMode="auto">
            <a:xfrm>
              <a:off x="3215" y="1476"/>
              <a:ext cx="49" cy="1556"/>
              <a:chOff x="3215" y="1476"/>
              <a:chExt cx="49" cy="1556"/>
            </a:xfrm>
          </p:grpSpPr>
          <p:sp>
            <p:nvSpPr>
              <p:cNvPr id="13357" name="Rectangle 40"/>
              <p:cNvSpPr>
                <a:spLocks noChangeArrowheads="1"/>
              </p:cNvSpPr>
              <p:nvPr/>
            </p:nvSpPr>
            <p:spPr bwMode="auto">
              <a:xfrm rot="17962126" flipH="1">
                <a:off x="2899" y="1794"/>
                <a:ext cx="683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3358" name="Rectangle 41"/>
              <p:cNvSpPr>
                <a:spLocks noChangeArrowheads="1"/>
              </p:cNvSpPr>
              <p:nvPr/>
            </p:nvSpPr>
            <p:spPr bwMode="auto">
              <a:xfrm rot="3637874" flipH="1" flipV="1">
                <a:off x="2897" y="2667"/>
                <a:ext cx="683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</p:grpSp>
        <p:grpSp>
          <p:nvGrpSpPr>
            <p:cNvPr id="14" name="Group 42"/>
            <p:cNvGrpSpPr>
              <a:grpSpLocks/>
            </p:cNvGrpSpPr>
            <p:nvPr/>
          </p:nvGrpSpPr>
          <p:grpSpPr bwMode="auto">
            <a:xfrm>
              <a:off x="3312" y="2976"/>
              <a:ext cx="384" cy="384"/>
              <a:chOff x="4368" y="2784"/>
              <a:chExt cx="384" cy="384"/>
            </a:xfrm>
          </p:grpSpPr>
          <p:sp>
            <p:nvSpPr>
              <p:cNvPr id="13355" name="Oval 43"/>
              <p:cNvSpPr>
                <a:spLocks noChangeArrowheads="1"/>
              </p:cNvSpPr>
              <p:nvPr/>
            </p:nvSpPr>
            <p:spPr bwMode="auto">
              <a:xfrm>
                <a:off x="4368" y="2784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3356" name="Text Box 44"/>
              <p:cNvSpPr txBox="1">
                <a:spLocks noChangeArrowheads="1"/>
              </p:cNvSpPr>
              <p:nvPr/>
            </p:nvSpPr>
            <p:spPr bwMode="auto">
              <a:xfrm>
                <a:off x="4429" y="2812"/>
                <a:ext cx="2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H</a:t>
                </a:r>
              </a:p>
            </p:txBody>
          </p:sp>
        </p:grpSp>
      </p:grpSp>
      <p:grpSp>
        <p:nvGrpSpPr>
          <p:cNvPr id="15" name="Group 45"/>
          <p:cNvGrpSpPr>
            <a:grpSpLocks/>
          </p:cNvGrpSpPr>
          <p:nvPr/>
        </p:nvGrpSpPr>
        <p:grpSpPr bwMode="auto">
          <a:xfrm>
            <a:off x="4114800" y="1600200"/>
            <a:ext cx="762000" cy="3505200"/>
            <a:chOff x="960" y="1152"/>
            <a:chExt cx="480" cy="2208"/>
          </a:xfrm>
        </p:grpSpPr>
        <p:grpSp>
          <p:nvGrpSpPr>
            <p:cNvPr id="16" name="Group 46"/>
            <p:cNvGrpSpPr>
              <a:grpSpLocks/>
            </p:cNvGrpSpPr>
            <p:nvPr/>
          </p:nvGrpSpPr>
          <p:grpSpPr bwMode="auto">
            <a:xfrm>
              <a:off x="1391" y="1480"/>
              <a:ext cx="49" cy="1556"/>
              <a:chOff x="1391" y="1480"/>
              <a:chExt cx="49" cy="1556"/>
            </a:xfrm>
          </p:grpSpPr>
          <p:sp>
            <p:nvSpPr>
              <p:cNvPr id="13350" name="Rectangle 47"/>
              <p:cNvSpPr>
                <a:spLocks noChangeArrowheads="1"/>
              </p:cNvSpPr>
              <p:nvPr/>
            </p:nvSpPr>
            <p:spPr bwMode="auto">
              <a:xfrm rot="3637874">
                <a:off x="1075" y="1798"/>
                <a:ext cx="683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3351" name="Rectangle 48"/>
              <p:cNvSpPr>
                <a:spLocks noChangeArrowheads="1"/>
              </p:cNvSpPr>
              <p:nvPr/>
            </p:nvSpPr>
            <p:spPr bwMode="auto">
              <a:xfrm rot="17962126" flipV="1">
                <a:off x="1073" y="2671"/>
                <a:ext cx="683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 eaLnBrk="1" hangingPunct="1"/>
                <a:endParaRPr lang="vi-VN" sz="4400"/>
              </a:p>
            </p:txBody>
          </p:sp>
        </p:grpSp>
        <p:grpSp>
          <p:nvGrpSpPr>
            <p:cNvPr id="17" name="Group 49"/>
            <p:cNvGrpSpPr>
              <a:grpSpLocks/>
            </p:cNvGrpSpPr>
            <p:nvPr/>
          </p:nvGrpSpPr>
          <p:grpSpPr bwMode="auto">
            <a:xfrm>
              <a:off x="960" y="1152"/>
              <a:ext cx="384" cy="384"/>
              <a:chOff x="4368" y="2784"/>
              <a:chExt cx="384" cy="384"/>
            </a:xfrm>
          </p:grpSpPr>
          <p:sp>
            <p:nvSpPr>
              <p:cNvPr id="13348" name="Oval 50"/>
              <p:cNvSpPr>
                <a:spLocks noChangeArrowheads="1"/>
              </p:cNvSpPr>
              <p:nvPr/>
            </p:nvSpPr>
            <p:spPr bwMode="auto">
              <a:xfrm>
                <a:off x="4368" y="2784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3349" name="Text Box 51"/>
              <p:cNvSpPr txBox="1">
                <a:spLocks noChangeArrowheads="1"/>
              </p:cNvSpPr>
              <p:nvPr/>
            </p:nvSpPr>
            <p:spPr bwMode="auto">
              <a:xfrm>
                <a:off x="4429" y="2812"/>
                <a:ext cx="2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H</a:t>
                </a:r>
              </a:p>
            </p:txBody>
          </p:sp>
        </p:grpSp>
        <p:grpSp>
          <p:nvGrpSpPr>
            <p:cNvPr id="18" name="Group 52"/>
            <p:cNvGrpSpPr>
              <a:grpSpLocks/>
            </p:cNvGrpSpPr>
            <p:nvPr/>
          </p:nvGrpSpPr>
          <p:grpSpPr bwMode="auto">
            <a:xfrm>
              <a:off x="960" y="2976"/>
              <a:ext cx="384" cy="384"/>
              <a:chOff x="4368" y="2784"/>
              <a:chExt cx="384" cy="384"/>
            </a:xfrm>
          </p:grpSpPr>
          <p:sp>
            <p:nvSpPr>
              <p:cNvPr id="13346" name="Oval 53"/>
              <p:cNvSpPr>
                <a:spLocks noChangeArrowheads="1"/>
              </p:cNvSpPr>
              <p:nvPr/>
            </p:nvSpPr>
            <p:spPr bwMode="auto">
              <a:xfrm>
                <a:off x="4368" y="2784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3347" name="Text Box 54"/>
              <p:cNvSpPr txBox="1">
                <a:spLocks noChangeArrowheads="1"/>
              </p:cNvSpPr>
              <p:nvPr/>
            </p:nvSpPr>
            <p:spPr bwMode="auto">
              <a:xfrm>
                <a:off x="4429" y="2812"/>
                <a:ext cx="2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H</a:t>
                </a:r>
              </a:p>
            </p:txBody>
          </p:sp>
        </p:grpSp>
      </p:grpSp>
      <p:sp>
        <p:nvSpPr>
          <p:cNvPr id="194615" name="Rectangle 55"/>
          <p:cNvSpPr>
            <a:spLocks noChangeArrowheads="1"/>
          </p:cNvSpPr>
          <p:nvPr/>
        </p:nvSpPr>
        <p:spPr bwMode="auto">
          <a:xfrm>
            <a:off x="5903913" y="3317875"/>
            <a:ext cx="16764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616" name="Rectangle 56"/>
          <p:cNvSpPr>
            <a:spLocks noChangeArrowheads="1"/>
          </p:cNvSpPr>
          <p:nvPr/>
        </p:nvSpPr>
        <p:spPr bwMode="auto">
          <a:xfrm>
            <a:off x="4837113" y="3317875"/>
            <a:ext cx="16764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617" name="Rectangle 57"/>
          <p:cNvSpPr>
            <a:spLocks noChangeArrowheads="1"/>
          </p:cNvSpPr>
          <p:nvPr/>
        </p:nvSpPr>
        <p:spPr bwMode="auto">
          <a:xfrm rot="5400000">
            <a:off x="4189413" y="3543300"/>
            <a:ext cx="16764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618" name="Rectangle 58"/>
          <p:cNvSpPr>
            <a:spLocks noChangeArrowheads="1"/>
          </p:cNvSpPr>
          <p:nvPr/>
        </p:nvSpPr>
        <p:spPr bwMode="auto">
          <a:xfrm rot="5400000">
            <a:off x="6557963" y="3529013"/>
            <a:ext cx="16764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619" name="Rectangle 59"/>
          <p:cNvSpPr>
            <a:spLocks noChangeArrowheads="1"/>
          </p:cNvSpPr>
          <p:nvPr/>
        </p:nvSpPr>
        <p:spPr bwMode="auto">
          <a:xfrm>
            <a:off x="5327650" y="3449638"/>
            <a:ext cx="1704975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620" name="Rectangle 60"/>
          <p:cNvSpPr>
            <a:spLocks noChangeArrowheads="1"/>
          </p:cNvSpPr>
          <p:nvPr/>
        </p:nvSpPr>
        <p:spPr bwMode="auto">
          <a:xfrm>
            <a:off x="5327650" y="4003675"/>
            <a:ext cx="1690688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621" name="Oval 61"/>
          <p:cNvSpPr>
            <a:spLocks noChangeArrowheads="1"/>
          </p:cNvSpPr>
          <p:nvPr/>
        </p:nvSpPr>
        <p:spPr bwMode="auto">
          <a:xfrm>
            <a:off x="6934200" y="2895600"/>
            <a:ext cx="762000" cy="762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622" name="Oval 62"/>
          <p:cNvSpPr>
            <a:spLocks noChangeArrowheads="1"/>
          </p:cNvSpPr>
          <p:nvPr/>
        </p:nvSpPr>
        <p:spPr bwMode="auto">
          <a:xfrm>
            <a:off x="4648200" y="2971800"/>
            <a:ext cx="762000" cy="762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623" name="Oval 63"/>
          <p:cNvSpPr>
            <a:spLocks noChangeArrowheads="1"/>
          </p:cNvSpPr>
          <p:nvPr/>
        </p:nvSpPr>
        <p:spPr bwMode="auto">
          <a:xfrm>
            <a:off x="4629150" y="3678238"/>
            <a:ext cx="762000" cy="762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624" name="Oval 64"/>
          <p:cNvSpPr>
            <a:spLocks noChangeArrowheads="1"/>
          </p:cNvSpPr>
          <p:nvPr/>
        </p:nvSpPr>
        <p:spPr bwMode="auto">
          <a:xfrm>
            <a:off x="6991350" y="3663950"/>
            <a:ext cx="762000" cy="762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grpSp>
        <p:nvGrpSpPr>
          <p:cNvPr id="19" name="Group 65"/>
          <p:cNvGrpSpPr>
            <a:grpSpLocks/>
          </p:cNvGrpSpPr>
          <p:nvPr/>
        </p:nvGrpSpPr>
        <p:grpSpPr bwMode="auto">
          <a:xfrm>
            <a:off x="5562600" y="0"/>
            <a:ext cx="1524000" cy="2133600"/>
            <a:chOff x="768" y="2976"/>
            <a:chExt cx="960" cy="1344"/>
          </a:xfrm>
        </p:grpSpPr>
        <p:sp>
          <p:nvSpPr>
            <p:cNvPr id="13341" name="AutoShape 66"/>
            <p:cNvSpPr>
              <a:spLocks noChangeArrowheads="1"/>
            </p:cNvSpPr>
            <p:nvPr/>
          </p:nvSpPr>
          <p:spPr bwMode="auto">
            <a:xfrm>
              <a:off x="768" y="2976"/>
              <a:ext cx="960" cy="1344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3F3FFF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vi-VN" sz="4400"/>
            </a:p>
          </p:txBody>
        </p:sp>
        <p:sp>
          <p:nvSpPr>
            <p:cNvPr id="13342" name="Text Box 67"/>
            <p:cNvSpPr txBox="1">
              <a:spLocks noChangeArrowheads="1"/>
            </p:cNvSpPr>
            <p:nvPr/>
          </p:nvSpPr>
          <p:spPr bwMode="auto">
            <a:xfrm>
              <a:off x="1046" y="2976"/>
              <a:ext cx="538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t</a:t>
              </a:r>
              <a:r>
                <a:rPr lang="en-US" sz="2400" b="1" baseline="30000">
                  <a:solidFill>
                    <a:schemeClr val="bg1"/>
                  </a:solidFill>
                </a:rPr>
                <a:t>o</a:t>
              </a:r>
              <a:r>
                <a:rPr lang="en-US" sz="2400" b="1">
                  <a:solidFill>
                    <a:schemeClr val="bg1"/>
                  </a:solidFill>
                </a:rPr>
                <a:t>C</a:t>
              </a:r>
            </a:p>
            <a:p>
              <a:r>
                <a:rPr lang="en-US" sz="2400" b="1">
                  <a:solidFill>
                    <a:schemeClr val="bg1"/>
                  </a:solidFill>
                </a:rPr>
                <a:t>P</a:t>
              </a:r>
            </a:p>
            <a:p>
              <a:r>
                <a:rPr lang="en-US" sz="2400" b="1">
                  <a:solidFill>
                    <a:schemeClr val="bg1"/>
                  </a:solidFill>
                </a:rPr>
                <a:t>Xúc tác</a:t>
              </a:r>
            </a:p>
          </p:txBody>
        </p:sp>
      </p:grpSp>
      <p:sp>
        <p:nvSpPr>
          <p:cNvPr id="194628" name="Text Box 68"/>
          <p:cNvSpPr txBox="1">
            <a:spLocks noChangeArrowheads="1"/>
          </p:cNvSpPr>
          <p:nvPr/>
        </p:nvSpPr>
        <p:spPr bwMode="auto">
          <a:xfrm>
            <a:off x="2209800" y="563563"/>
            <a:ext cx="3962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     2 phân tử etilen </a:t>
            </a:r>
            <a:endParaRPr lang="en-US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97774E-6 L -0.00538 0.1891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2000" fill="hold"/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2000" fill="hold"/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0.0779 L -0.02604 0.0779 C -0.01458 0.0779 0.0 0.05611 0.0 0.03895 L 0.0 2.1099E-7 " pathEditMode="relative" rAng="0" ptsTypes="FfFF">
                                      <p:cBhvr>
                                        <p:cTn id="17" dur="2000" spd="-100000" fill="hold"/>
                                        <p:tgtEl>
                                          <p:spTgt spid="19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099E-7 L 3.33333E-6 0.04452 C 3.33333E-6 0.06422 0.01284 0.08903 0.0243 0.08903 L 0.05 0.08741 " pathEditMode="relative" rAng="0" ptsTypes="FfFF">
                                      <p:cBhvr>
                                        <p:cTn id="19" dur="2000" fill="hold"/>
                                        <p:tgtEl>
                                          <p:spTgt spid="194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4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5013E-6 L -0.00451 0.072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051 L 0.00625 0.05518 C 0.00625 0.07744 0.02222 0.10526 0.03541 0.10526 L 0.06458 0.10526 " pathEditMode="relative" rAng="0" ptsTypes="FfFF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5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3 0.09738 L -0.03472 0.09112 C -0.02031 0.09112 -0.00902 0.07234 -0.00902 0.05078 L -0.00416 0.00603 " pathEditMode="relative" rAng="0" ptsTypes="FfFF">
                                      <p:cBhvr>
                                        <p:cTn id="25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9 0.01391 L -0.0559 0.0626 C -0.0559 0.0844 -0.0434 0.11129 -0.03316 0.11129 L -0.01041 0.11129 " pathEditMode="relative" rAng="0" ptsTypes="FfFF">
                                      <p:cBhvr>
                                        <p:cTn id="48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4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8904 L 0.04166 0.08904 C 0.06406 0.08904 0.06944 0.07188 0.06944 0.05704 L 0.06007 0.032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08903E-6 L 0.0 -0.0667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4" dur="2000" fill="hold"/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6" dur="2000" fill="hold"/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4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00209E-7 L 0.02916 -7.00209E-7 C 0.04166 -7.00209E-7 0.05833 -0.01855 0.05833 -0.03362 L 0.05833 -0.06677 " pathEditMode="relative" rAng="0" ptsTypes="FfFF">
                                      <p:cBhvr>
                                        <p:cTn id="58" dur="2000" fill="hold"/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3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0728 L -0.05833 -0.03663 C -0.05833 -0.0204 -0.04253 1.57663E-7 -0.02917 1.57663E-7 L 0.0 1.57663E-7 " pathEditMode="relative" rAng="0" ptsTypes="FfFF">
                                      <p:cBhvr>
                                        <p:cTn id="60" dur="2000" spd="-100000" fill="hold"/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97774E-6 L -0.00538 0.18919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0" dur="2000" fill="hold"/>
                                        <p:tgtEl>
                                          <p:spTgt spid="194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2" dur="2000" fill="hold"/>
                                        <p:tgtEl>
                                          <p:spTgt spid="194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0.0779 L -0.02604 0.0779 C -0.01458 0.0779 0.0 0.05611 0.0 0.03895 L 0.0 2.1099E-7 " pathEditMode="relative" rAng="0" ptsTypes="FfFF">
                                      <p:cBhvr>
                                        <p:cTn id="74" dur="2000" spd="-100000" fill="hold"/>
                                        <p:tgtEl>
                                          <p:spTgt spid="194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099E-7 L 3.33333E-6 0.04452 C 3.33333E-6 0.06422 0.01284 0.08903 0.0243 0.08903 L 0.05 0.08741 " pathEditMode="relative" rAng="0" ptsTypes="FfFF">
                                      <p:cBhvr>
                                        <p:cTn id="76" dur="2000" fill="hold"/>
                                        <p:tgtEl>
                                          <p:spTgt spid="194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4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5013E-6 L -0.00451 0.0723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4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051 L 0.00625 0.05518 C 0.00625 0.07744 0.02222 0.10526 0.03541 0.10526 L 0.06458 0.10526 " pathEditMode="relative" rAng="0" ptsTypes="FfFF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5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3 0.09738 L -0.03472 0.09112 C -0.02031 0.09112 -0.00902 0.07234 -0.00902 0.05078 L -0.00416 0.00603 " pathEditMode="relative" rAng="0" ptsTypes="FfFF">
                                      <p:cBhvr>
                                        <p:cTn id="82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9 0.01391 L -0.0559 0.0626 C -0.0559 0.0844 -0.0434 0.11129 -0.03316 0.11129 L -0.01041 0.11129 " pathEditMode="relative" rAng="0" ptsTypes="FfFF">
                                      <p:cBhvr>
                                        <p:cTn id="105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49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8904 L 0.04166 0.08904 C 0.06406 0.08904 0.06944 0.07188 0.06944 0.05704 L 0.06007 0.032 " pathEditMode="relative" rAng="0" ptsTypes="FfFF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9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08903E-6 L 0.0 -0.0667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94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1" dur="2000" fill="hold"/>
                                        <p:tgtEl>
                                          <p:spTgt spid="194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3" dur="2000" fill="hold"/>
                                        <p:tgtEl>
                                          <p:spTgt spid="194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4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00209E-7 L 0.02916 -7.00209E-7 C 0.04166 -7.00209E-7 0.05833 -0.01855 0.05833 -0.03362 L 0.05833 -0.06677 " pathEditMode="relative" rAng="0" ptsTypes="FfFF">
                                      <p:cBhvr>
                                        <p:cTn id="115" dur="2000" fill="hold"/>
                                        <p:tgtEl>
                                          <p:spTgt spid="194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33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0728 L -0.05833 -0.03663 C -0.05833 -0.0204 -0.04253 1.57663E-7 -0.02917 1.57663E-7 L 0.0 1.57663E-7 " pathEditMode="relative" rAng="0" ptsTypes="FfFF">
                                      <p:cBhvr>
                                        <p:cTn id="117" dur="2000" spd="-100000" fill="hold"/>
                                        <p:tgtEl>
                                          <p:spTgt spid="194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2" grpId="0" animBg="1"/>
      <p:bldP spid="194582" grpId="1" animBg="1"/>
      <p:bldP spid="194583" grpId="0" animBg="1"/>
      <p:bldP spid="194583" grpId="1" animBg="1"/>
      <p:bldP spid="194584" grpId="0" animBg="1"/>
      <p:bldP spid="194584" grpId="1" animBg="1"/>
      <p:bldP spid="194585" grpId="0" animBg="1"/>
      <p:bldP spid="194585" grpId="1" animBg="1"/>
      <p:bldP spid="194586" grpId="0" animBg="1"/>
      <p:bldP spid="194586" grpId="1" animBg="1"/>
      <p:bldP spid="194587" grpId="0" animBg="1"/>
      <p:bldP spid="194587" grpId="1" animBg="1"/>
      <p:bldP spid="194588" grpId="0" animBg="1"/>
      <p:bldP spid="194588" grpId="1" animBg="1"/>
      <p:bldP spid="194589" grpId="0" animBg="1"/>
      <p:bldP spid="194589" grpId="1" animBg="1"/>
      <p:bldP spid="194590" grpId="0" animBg="1"/>
      <p:bldP spid="194590" grpId="1" animBg="1"/>
      <p:bldP spid="194591" grpId="0" animBg="1"/>
      <p:bldP spid="194591" grpId="1" animBg="1"/>
      <p:bldP spid="194615" grpId="0" animBg="1"/>
      <p:bldP spid="194615" grpId="1" animBg="1"/>
      <p:bldP spid="194616" grpId="0" animBg="1"/>
      <p:bldP spid="194616" grpId="1" animBg="1"/>
      <p:bldP spid="194617" grpId="0" animBg="1"/>
      <p:bldP spid="194617" grpId="1" animBg="1"/>
      <p:bldP spid="194618" grpId="0" animBg="1"/>
      <p:bldP spid="194618" grpId="1" animBg="1"/>
      <p:bldP spid="194619" grpId="0" animBg="1"/>
      <p:bldP spid="194619" grpId="1" animBg="1"/>
      <p:bldP spid="194620" grpId="0" animBg="1"/>
      <p:bldP spid="194620" grpId="1" animBg="1"/>
      <p:bldP spid="194621" grpId="0" animBg="1"/>
      <p:bldP spid="194621" grpId="1" animBg="1"/>
      <p:bldP spid="194622" grpId="0" animBg="1"/>
      <p:bldP spid="194622" grpId="1" animBg="1"/>
      <p:bldP spid="194623" grpId="0" animBg="1"/>
      <p:bldP spid="194623" grpId="1" animBg="1"/>
      <p:bldP spid="194624" grpId="0" animBg="1"/>
      <p:bldP spid="19462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38850" y="1600200"/>
            <a:ext cx="763588" cy="3505200"/>
            <a:chOff x="3215" y="1152"/>
            <a:chExt cx="481" cy="220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312" y="1152"/>
              <a:ext cx="384" cy="384"/>
              <a:chOff x="4368" y="2784"/>
              <a:chExt cx="384" cy="384"/>
            </a:xfrm>
          </p:grpSpPr>
          <p:sp>
            <p:nvSpPr>
              <p:cNvPr id="14374" name="Oval 4"/>
              <p:cNvSpPr>
                <a:spLocks noChangeArrowheads="1"/>
              </p:cNvSpPr>
              <p:nvPr/>
            </p:nvSpPr>
            <p:spPr bwMode="auto">
              <a:xfrm>
                <a:off x="4368" y="2784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4375" name="Text Box 5"/>
              <p:cNvSpPr txBox="1">
                <a:spLocks noChangeArrowheads="1"/>
              </p:cNvSpPr>
              <p:nvPr/>
            </p:nvSpPr>
            <p:spPr bwMode="auto">
              <a:xfrm>
                <a:off x="4429" y="2812"/>
                <a:ext cx="2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H</a:t>
                </a: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215" y="1476"/>
              <a:ext cx="49" cy="1556"/>
              <a:chOff x="3215" y="1476"/>
              <a:chExt cx="49" cy="1556"/>
            </a:xfrm>
          </p:grpSpPr>
          <p:sp>
            <p:nvSpPr>
              <p:cNvPr id="14372" name="Rectangle 7"/>
              <p:cNvSpPr>
                <a:spLocks noChangeArrowheads="1"/>
              </p:cNvSpPr>
              <p:nvPr/>
            </p:nvSpPr>
            <p:spPr bwMode="auto">
              <a:xfrm rot="17962126" flipH="1">
                <a:off x="2899" y="1794"/>
                <a:ext cx="683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4373" name="Rectangle 8"/>
              <p:cNvSpPr>
                <a:spLocks noChangeArrowheads="1"/>
              </p:cNvSpPr>
              <p:nvPr/>
            </p:nvSpPr>
            <p:spPr bwMode="auto">
              <a:xfrm rot="3637874" flipH="1" flipV="1">
                <a:off x="2897" y="2667"/>
                <a:ext cx="683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312" y="2976"/>
              <a:ext cx="384" cy="384"/>
              <a:chOff x="4368" y="2784"/>
              <a:chExt cx="384" cy="384"/>
            </a:xfrm>
          </p:grpSpPr>
          <p:sp>
            <p:nvSpPr>
              <p:cNvPr id="14370" name="Oval 10"/>
              <p:cNvSpPr>
                <a:spLocks noChangeArrowheads="1"/>
              </p:cNvSpPr>
              <p:nvPr/>
            </p:nvSpPr>
            <p:spPr bwMode="auto">
              <a:xfrm>
                <a:off x="4368" y="2784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4371" name="Text Box 11"/>
              <p:cNvSpPr txBox="1">
                <a:spLocks noChangeArrowheads="1"/>
              </p:cNvSpPr>
              <p:nvPr/>
            </p:nvSpPr>
            <p:spPr bwMode="auto">
              <a:xfrm>
                <a:off x="4429" y="2812"/>
                <a:ext cx="2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H</a:t>
                </a:r>
              </a:p>
            </p:txBody>
          </p:sp>
        </p:grp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514600" y="1600200"/>
            <a:ext cx="762000" cy="3505200"/>
            <a:chOff x="960" y="1152"/>
            <a:chExt cx="480" cy="2208"/>
          </a:xfrm>
        </p:grpSpPr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1391" y="1480"/>
              <a:ext cx="49" cy="1556"/>
              <a:chOff x="1391" y="1480"/>
              <a:chExt cx="49" cy="1556"/>
            </a:xfrm>
          </p:grpSpPr>
          <p:sp>
            <p:nvSpPr>
              <p:cNvPr id="14365" name="Rectangle 14"/>
              <p:cNvSpPr>
                <a:spLocks noChangeArrowheads="1"/>
              </p:cNvSpPr>
              <p:nvPr/>
            </p:nvSpPr>
            <p:spPr bwMode="auto">
              <a:xfrm rot="3637874">
                <a:off x="1075" y="1798"/>
                <a:ext cx="683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4366" name="Rectangle 15"/>
              <p:cNvSpPr>
                <a:spLocks noChangeArrowheads="1"/>
              </p:cNvSpPr>
              <p:nvPr/>
            </p:nvSpPr>
            <p:spPr bwMode="auto">
              <a:xfrm rot="17962126" flipV="1">
                <a:off x="1073" y="2671"/>
                <a:ext cx="683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</p:grp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960" y="1152"/>
              <a:ext cx="384" cy="384"/>
              <a:chOff x="4368" y="2784"/>
              <a:chExt cx="384" cy="384"/>
            </a:xfrm>
          </p:grpSpPr>
          <p:sp>
            <p:nvSpPr>
              <p:cNvPr id="14363" name="Oval 17"/>
              <p:cNvSpPr>
                <a:spLocks noChangeArrowheads="1"/>
              </p:cNvSpPr>
              <p:nvPr/>
            </p:nvSpPr>
            <p:spPr bwMode="auto">
              <a:xfrm>
                <a:off x="4368" y="2784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4364" name="Text Box 18"/>
              <p:cNvSpPr txBox="1">
                <a:spLocks noChangeArrowheads="1"/>
              </p:cNvSpPr>
              <p:nvPr/>
            </p:nvSpPr>
            <p:spPr bwMode="auto">
              <a:xfrm>
                <a:off x="4429" y="2812"/>
                <a:ext cx="2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H</a:t>
                </a:r>
              </a:p>
            </p:txBody>
          </p:sp>
        </p:grpSp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960" y="2976"/>
              <a:ext cx="384" cy="384"/>
              <a:chOff x="4368" y="2784"/>
              <a:chExt cx="384" cy="384"/>
            </a:xfrm>
          </p:grpSpPr>
          <p:sp>
            <p:nvSpPr>
              <p:cNvPr id="14361" name="Oval 20"/>
              <p:cNvSpPr>
                <a:spLocks noChangeArrowheads="1"/>
              </p:cNvSpPr>
              <p:nvPr/>
            </p:nvSpPr>
            <p:spPr bwMode="auto">
              <a:xfrm>
                <a:off x="4368" y="2784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4362" name="Text Box 21"/>
              <p:cNvSpPr txBox="1">
                <a:spLocks noChangeArrowheads="1"/>
              </p:cNvSpPr>
              <p:nvPr/>
            </p:nvSpPr>
            <p:spPr bwMode="auto">
              <a:xfrm>
                <a:off x="4429" y="2812"/>
                <a:ext cx="2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H</a:t>
                </a:r>
              </a:p>
            </p:txBody>
          </p:sp>
        </p:grpSp>
      </p:grpSp>
      <p:sp>
        <p:nvSpPr>
          <p:cNvPr id="195606" name="Rectangle 22"/>
          <p:cNvSpPr>
            <a:spLocks noChangeArrowheads="1"/>
          </p:cNvSpPr>
          <p:nvPr/>
        </p:nvSpPr>
        <p:spPr bwMode="auto">
          <a:xfrm>
            <a:off x="4379913" y="3332163"/>
            <a:ext cx="16764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5607" name="Rectangle 23"/>
          <p:cNvSpPr>
            <a:spLocks noChangeArrowheads="1"/>
          </p:cNvSpPr>
          <p:nvPr/>
        </p:nvSpPr>
        <p:spPr bwMode="auto">
          <a:xfrm>
            <a:off x="3313113" y="3332163"/>
            <a:ext cx="16764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5608" name="Rectangle 24"/>
          <p:cNvSpPr>
            <a:spLocks noChangeArrowheads="1"/>
          </p:cNvSpPr>
          <p:nvPr/>
        </p:nvSpPr>
        <p:spPr bwMode="auto">
          <a:xfrm rot="5400000">
            <a:off x="2665413" y="3557588"/>
            <a:ext cx="16764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5609" name="Rectangle 25"/>
          <p:cNvSpPr>
            <a:spLocks noChangeArrowheads="1"/>
          </p:cNvSpPr>
          <p:nvPr/>
        </p:nvSpPr>
        <p:spPr bwMode="auto">
          <a:xfrm rot="5400000">
            <a:off x="5033963" y="3543300"/>
            <a:ext cx="16764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5610" name="Rectangle 26"/>
          <p:cNvSpPr>
            <a:spLocks noChangeArrowheads="1"/>
          </p:cNvSpPr>
          <p:nvPr/>
        </p:nvSpPr>
        <p:spPr bwMode="auto">
          <a:xfrm>
            <a:off x="3803650" y="3463925"/>
            <a:ext cx="1704975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5611" name="Rectangle 27"/>
          <p:cNvSpPr>
            <a:spLocks noChangeArrowheads="1"/>
          </p:cNvSpPr>
          <p:nvPr/>
        </p:nvSpPr>
        <p:spPr bwMode="auto">
          <a:xfrm>
            <a:off x="3803650" y="4017963"/>
            <a:ext cx="1690688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5612" name="Oval 28"/>
          <p:cNvSpPr>
            <a:spLocks noChangeArrowheads="1"/>
          </p:cNvSpPr>
          <p:nvPr/>
        </p:nvSpPr>
        <p:spPr bwMode="auto">
          <a:xfrm>
            <a:off x="5334000" y="2971800"/>
            <a:ext cx="762000" cy="762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A2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5613" name="Oval 29"/>
          <p:cNvSpPr>
            <a:spLocks noChangeArrowheads="1"/>
          </p:cNvSpPr>
          <p:nvPr/>
        </p:nvSpPr>
        <p:spPr bwMode="auto">
          <a:xfrm>
            <a:off x="3257550" y="2971800"/>
            <a:ext cx="762000" cy="762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8A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5614" name="Oval 30"/>
          <p:cNvSpPr>
            <a:spLocks noChangeArrowheads="1"/>
          </p:cNvSpPr>
          <p:nvPr/>
        </p:nvSpPr>
        <p:spPr bwMode="auto">
          <a:xfrm>
            <a:off x="3105150" y="3692525"/>
            <a:ext cx="762000" cy="762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8A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5615" name="Oval 31"/>
          <p:cNvSpPr>
            <a:spLocks noChangeArrowheads="1"/>
          </p:cNvSpPr>
          <p:nvPr/>
        </p:nvSpPr>
        <p:spPr bwMode="auto">
          <a:xfrm>
            <a:off x="5467350" y="3678238"/>
            <a:ext cx="762000" cy="762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92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4011613" y="0"/>
            <a:ext cx="1524000" cy="2133600"/>
            <a:chOff x="768" y="2976"/>
            <a:chExt cx="960" cy="1344"/>
          </a:xfrm>
        </p:grpSpPr>
        <p:sp>
          <p:nvSpPr>
            <p:cNvPr id="14356" name="AutoShape 33"/>
            <p:cNvSpPr>
              <a:spLocks noChangeArrowheads="1"/>
            </p:cNvSpPr>
            <p:nvPr/>
          </p:nvSpPr>
          <p:spPr bwMode="auto">
            <a:xfrm>
              <a:off x="768" y="2976"/>
              <a:ext cx="960" cy="1344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3F3FFF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vi-VN" sz="4400"/>
            </a:p>
          </p:txBody>
        </p:sp>
        <p:sp>
          <p:nvSpPr>
            <p:cNvPr id="14357" name="Text Box 34"/>
            <p:cNvSpPr txBox="1">
              <a:spLocks noChangeArrowheads="1"/>
            </p:cNvSpPr>
            <p:nvPr/>
          </p:nvSpPr>
          <p:spPr bwMode="auto">
            <a:xfrm>
              <a:off x="1046" y="2976"/>
              <a:ext cx="538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t</a:t>
              </a:r>
              <a:r>
                <a:rPr lang="en-US" sz="2400" b="1" baseline="30000">
                  <a:solidFill>
                    <a:schemeClr val="bg1"/>
                  </a:solidFill>
                </a:rPr>
                <a:t>o</a:t>
              </a:r>
              <a:r>
                <a:rPr lang="en-US" sz="2400" b="1">
                  <a:solidFill>
                    <a:schemeClr val="bg1"/>
                  </a:solidFill>
                </a:rPr>
                <a:t>C</a:t>
              </a:r>
            </a:p>
            <a:p>
              <a:r>
                <a:rPr lang="en-US" sz="2400" b="1">
                  <a:solidFill>
                    <a:schemeClr val="bg1"/>
                  </a:solidFill>
                </a:rPr>
                <a:t>P</a:t>
              </a:r>
            </a:p>
            <a:p>
              <a:r>
                <a:rPr lang="en-US" sz="2400" b="1">
                  <a:solidFill>
                    <a:schemeClr val="bg1"/>
                  </a:solidFill>
                </a:rPr>
                <a:t>Xúc tác</a:t>
              </a:r>
            </a:p>
          </p:txBody>
        </p:sp>
      </p:grpSp>
      <p:sp>
        <p:nvSpPr>
          <p:cNvPr id="195619" name="Text Box 35"/>
          <p:cNvSpPr txBox="1">
            <a:spLocks noChangeArrowheads="1"/>
          </p:cNvSpPr>
          <p:nvPr/>
        </p:nvSpPr>
        <p:spPr bwMode="auto">
          <a:xfrm>
            <a:off x="3124200" y="533400"/>
            <a:ext cx="39624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n phân tử etilen</a:t>
            </a:r>
            <a:r>
              <a:rPr lang="en-US" sz="4400" b="1"/>
              <a:t>    </a:t>
            </a:r>
            <a:endParaRPr lang="en-US" sz="4400" b="1">
              <a:solidFill>
                <a:srgbClr val="FF3F3F"/>
              </a:solidFill>
            </a:endParaRPr>
          </a:p>
        </p:txBody>
      </p:sp>
      <p:sp>
        <p:nvSpPr>
          <p:cNvPr id="195620" name="Text Box 36"/>
          <p:cNvSpPr txBox="1">
            <a:spLocks noChangeArrowheads="1"/>
          </p:cNvSpPr>
          <p:nvPr/>
        </p:nvSpPr>
        <p:spPr bwMode="auto">
          <a:xfrm>
            <a:off x="2516188" y="1962150"/>
            <a:ext cx="819150" cy="237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0"/>
              <a:t>(</a:t>
            </a:r>
          </a:p>
        </p:txBody>
      </p:sp>
      <p:sp>
        <p:nvSpPr>
          <p:cNvPr id="195621" name="Text Box 37"/>
          <p:cNvSpPr txBox="1">
            <a:spLocks noChangeArrowheads="1"/>
          </p:cNvSpPr>
          <p:nvPr/>
        </p:nvSpPr>
        <p:spPr bwMode="auto">
          <a:xfrm>
            <a:off x="5948363" y="1946275"/>
            <a:ext cx="819150" cy="237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0"/>
              <a:t>)</a:t>
            </a:r>
          </a:p>
        </p:txBody>
      </p:sp>
      <p:sp>
        <p:nvSpPr>
          <p:cNvPr id="195622" name="Text Box 38"/>
          <p:cNvSpPr txBox="1">
            <a:spLocks noChangeArrowheads="1"/>
          </p:cNvSpPr>
          <p:nvPr/>
        </p:nvSpPr>
        <p:spPr bwMode="auto">
          <a:xfrm>
            <a:off x="6858000" y="3429000"/>
            <a:ext cx="720725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/>
              <a:t>n</a:t>
            </a:r>
          </a:p>
        </p:txBody>
      </p:sp>
      <p:sp>
        <p:nvSpPr>
          <p:cNvPr id="195623" name="Text Box 39"/>
          <p:cNvSpPr txBox="1">
            <a:spLocks noChangeArrowheads="1"/>
          </p:cNvSpPr>
          <p:nvPr/>
        </p:nvSpPr>
        <p:spPr bwMode="auto">
          <a:xfrm>
            <a:off x="2590800" y="5607050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/>
              <a:t>n là hệ số trùng hợp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97774E-6 L -0.00538 0.189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2000" fill="hold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0.0779 L -0.02604 0.0779 C -0.01458 0.0779 0.0 0.05611 0.0 0.03895 L 0.0 2.1099E-7 " pathEditMode="relative" rAng="0" ptsTypes="FfFF">
                                      <p:cBhvr>
                                        <p:cTn id="20" dur="2000" spd="-100000" fill="hold"/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099E-7 L 3.33333E-6 0.04452 C 3.33333E-6 0.06422 0.01284 0.08903 0.0243 0.08903 L 0.05 0.08741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4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5013E-6 L -0.00451 0.0723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051 L 0.00625 0.05518 C 0.00625 0.07744 0.02222 0.10526 0.03541 0.10526 L 0.06458 0.10526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3 0.09738 L -0.03472 0.09112 C -0.02031 0.09112 -0.00902 0.07234 -0.00902 0.05078 L -0.00416 0.00603 " pathEditMode="relative" rAng="0" ptsTypes="FfFF">
                                      <p:cBhvr>
                                        <p:cTn id="28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9 0.01391 L -0.0559 0.0626 C -0.0559 0.0844 -0.0434 0.11129 -0.03316 0.11129 L -0.01041 0.11129 " pathEditMode="relative" rAng="0" ptsTypes="FfFF">
                                      <p:cBhvr>
                                        <p:cTn id="52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4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8904 L 0.04166 0.08904 C 0.06406 0.08904 0.06944 0.07188 0.06944 0.05704 L 0.06007 0.032 " pathEditMode="relative" rAng="0" ptsTypes="FfFF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08903E-6 L 0.0 -0.0667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8" dur="2000" fill="hold"/>
                                        <p:tgtEl>
                                          <p:spTgt spid="195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0" dur="2000" fill="hold"/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4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00209E-7 L 0.02916 -7.00209E-7 C 0.04166 -7.00209E-7 0.05833 -0.01855 0.05833 -0.03362 L 0.05833 -0.06677 " pathEditMode="relative" rAng="0" ptsTypes="FfFF">
                                      <p:cBhvr>
                                        <p:cTn id="62" dur="2000" fill="hold"/>
                                        <p:tgtEl>
                                          <p:spTgt spid="195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3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0728 L -0.05833 -0.03663 C -0.05833 -0.0204 -0.04253 1.57663E-7 -0.02917 1.57663E-7 L 0.0 1.57663E-7 " pathEditMode="relative" rAng="0" ptsTypes="FfFF">
                                      <p:cBhvr>
                                        <p:cTn id="64" dur="2000" spd="-100000" fill="hold"/>
                                        <p:tgtEl>
                                          <p:spTgt spid="195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19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19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9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06" grpId="0" animBg="1"/>
      <p:bldP spid="195606" grpId="1" animBg="1"/>
      <p:bldP spid="195607" grpId="0" animBg="1"/>
      <p:bldP spid="195607" grpId="1" animBg="1"/>
      <p:bldP spid="195608" grpId="0" animBg="1"/>
      <p:bldP spid="195608" grpId="1" animBg="1"/>
      <p:bldP spid="195609" grpId="0" animBg="1"/>
      <p:bldP spid="195609" grpId="1" animBg="1"/>
      <p:bldP spid="195610" grpId="0" animBg="1"/>
      <p:bldP spid="195610" grpId="1" animBg="1"/>
      <p:bldP spid="195611" grpId="0" animBg="1"/>
      <p:bldP spid="195611" grpId="1" animBg="1"/>
      <p:bldP spid="195612" grpId="0" animBg="1"/>
      <p:bldP spid="195612" grpId="1" animBg="1"/>
      <p:bldP spid="195613" grpId="0" animBg="1"/>
      <p:bldP spid="195613" grpId="1" animBg="1"/>
      <p:bldP spid="195614" grpId="0" animBg="1"/>
      <p:bldP spid="195614" grpId="1" animBg="1"/>
      <p:bldP spid="195615" grpId="0" animBg="1"/>
      <p:bldP spid="195615" grpId="1" animBg="1"/>
      <p:bldP spid="195619" grpId="0"/>
      <p:bldP spid="195620" grpId="0"/>
      <p:bldP spid="195621" grpId="0"/>
      <p:bldP spid="195622" grpId="0"/>
      <p:bldP spid="1956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57400" y="0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46.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37: ETILEN </a:t>
            </a: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28600" y="838200"/>
            <a:ext cx="4343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I. TÍNH CHẤT VẬT LÍ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3998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II.CẤU TẠO PHÂN TỬ.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4614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III.TÍNH CHẤT HÓA HỌC.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133600"/>
            <a:ext cx="4015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1.Etilen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590801"/>
            <a:ext cx="49760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2.Etilen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</a:p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brom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505200"/>
            <a:ext cx="49600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3.Các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562600" y="990600"/>
            <a:ext cx="15240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66800" y="5029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0" y="44196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  </a:t>
            </a:r>
            <a:endParaRPr lang="en-US" sz="1600" dirty="0">
              <a:solidFill>
                <a:srgbClr val="99FF66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dirty="0"/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 CH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baseline="-25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  CH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  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baseline="-25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                     (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Poli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PE)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810000" y="51054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48200" y="51054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895600" y="51054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66800" y="51054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057400" y="51054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57400" y="4724400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Xt,p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981200" y="5105400"/>
            <a:ext cx="784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t</a:t>
            </a:r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04800" y="6324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90600" y="6019800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57400" y="0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46.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37: ETILEN </a:t>
            </a: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28600" y="838200"/>
            <a:ext cx="4343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I. TÍNH CHẤT VẬT LÍ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3998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II.CẤU TẠO PHÂN TỬ.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4614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III.TÍNH CHẤT HÓA HỌC.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133600"/>
            <a:ext cx="4015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1.Etilen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590801"/>
            <a:ext cx="49760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2.Etilen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</a:p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brom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505200"/>
            <a:ext cx="49600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3.Các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562600" y="990600"/>
            <a:ext cx="15240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800" y="4495800"/>
            <a:ext cx="2598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IV.ỨNG DỤNG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6096000" y="1905000"/>
            <a:ext cx="2743200" cy="2743200"/>
          </a:xfrm>
          <a:prstGeom prst="cloudCallou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553200" y="2514600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4" name="Picture 23" descr="images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029200"/>
            <a:ext cx="2143125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19"/>
          <p:cNvSpPr>
            <a:spLocks noChangeShapeType="1"/>
          </p:cNvSpPr>
          <p:nvPr/>
        </p:nvSpPr>
        <p:spPr bwMode="auto">
          <a:xfrm flipH="1" flipV="1">
            <a:off x="4114800" y="2590800"/>
            <a:ext cx="0" cy="7620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33400" y="303068"/>
            <a:ext cx="7905750" cy="6554932"/>
            <a:chOff x="432" y="536"/>
            <a:chExt cx="4980" cy="378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008" y="3045"/>
              <a:ext cx="1820" cy="852"/>
              <a:chOff x="1438" y="2775"/>
              <a:chExt cx="1989" cy="1248"/>
            </a:xfrm>
          </p:grpSpPr>
          <p:pic>
            <p:nvPicPr>
              <p:cNvPr id="18502" name="Picture 4" descr="Na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34" y="2839"/>
                <a:ext cx="993" cy="1175"/>
              </a:xfrm>
              <a:prstGeom prst="rect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/>
              </a:ln>
            </p:spPr>
          </p:pic>
          <p:pic>
            <p:nvPicPr>
              <p:cNvPr id="18503" name="Picture 5" descr="Dau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38" y="2775"/>
                <a:ext cx="978" cy="1248"/>
              </a:xfrm>
              <a:prstGeom prst="rect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6" name="Group 107"/>
            <p:cNvGrpSpPr>
              <a:grpSpLocks/>
            </p:cNvGrpSpPr>
            <p:nvPr/>
          </p:nvGrpSpPr>
          <p:grpSpPr bwMode="auto">
            <a:xfrm>
              <a:off x="432" y="2256"/>
              <a:ext cx="620" cy="617"/>
              <a:chOff x="2304" y="2208"/>
              <a:chExt cx="912" cy="617"/>
            </a:xfrm>
          </p:grpSpPr>
          <p:sp>
            <p:nvSpPr>
              <p:cNvPr id="18501" name="Text Box 12"/>
              <p:cNvSpPr txBox="1">
                <a:spLocks noChangeArrowheads="1"/>
              </p:cNvSpPr>
              <p:nvPr/>
            </p:nvSpPr>
            <p:spPr bwMode="auto">
              <a:xfrm>
                <a:off x="2515" y="2208"/>
                <a:ext cx="426" cy="36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vi-VN" i="1">
                  <a:latin typeface="Baclieu" pitchFamily="2" charset="0"/>
                  <a:cs typeface="Arial" charset="0"/>
                </a:endParaRPr>
              </a:p>
            </p:txBody>
          </p:sp>
          <p:sp>
            <p:nvSpPr>
              <p:cNvPr id="2" name="Text Box 13"/>
              <p:cNvSpPr txBox="1">
                <a:spLocks noChangeArrowheads="1"/>
              </p:cNvSpPr>
              <p:nvPr/>
            </p:nvSpPr>
            <p:spPr bwMode="auto">
              <a:xfrm>
                <a:off x="2304" y="2592"/>
                <a:ext cx="91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1" i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18472" name="Line 18"/>
            <p:cNvSpPr>
              <a:spLocks noChangeShapeType="1"/>
            </p:cNvSpPr>
            <p:nvPr/>
          </p:nvSpPr>
          <p:spPr bwMode="auto">
            <a:xfrm>
              <a:off x="3117" y="2350"/>
              <a:ext cx="963" cy="2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Line 20"/>
            <p:cNvSpPr>
              <a:spLocks noChangeShapeType="1"/>
            </p:cNvSpPr>
            <p:nvPr/>
          </p:nvSpPr>
          <p:spPr bwMode="auto">
            <a:xfrm>
              <a:off x="2976" y="2640"/>
              <a:ext cx="432" cy="405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Line 22"/>
            <p:cNvSpPr>
              <a:spLocks noChangeShapeType="1"/>
            </p:cNvSpPr>
            <p:nvPr/>
          </p:nvSpPr>
          <p:spPr bwMode="auto">
            <a:xfrm flipH="1">
              <a:off x="2016" y="2605"/>
              <a:ext cx="354" cy="440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Text Box 29"/>
            <p:cNvSpPr txBox="1">
              <a:spLocks noChangeArrowheads="1"/>
            </p:cNvSpPr>
            <p:nvPr/>
          </p:nvSpPr>
          <p:spPr bwMode="auto">
            <a:xfrm>
              <a:off x="816" y="3916"/>
              <a:ext cx="2256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Kích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mau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chín</a:t>
              </a:r>
              <a:endParaRPr lang="vi-V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76" name="Text Box 45"/>
            <p:cNvSpPr txBox="1">
              <a:spLocks noChangeArrowheads="1"/>
            </p:cNvSpPr>
            <p:nvPr/>
          </p:nvSpPr>
          <p:spPr bwMode="auto">
            <a:xfrm>
              <a:off x="1776" y="1536"/>
              <a:ext cx="26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Nhựa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PE </a:t>
              </a:r>
              <a:r>
                <a:rPr lang="en-US" sz="2000" b="1" dirty="0"/>
                <a:t>,                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PVC.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477" name="Picture 37" descr="TUI NIL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8" y="536"/>
              <a:ext cx="720" cy="964"/>
            </a:xfrm>
            <a:prstGeom prst="rect">
              <a:avLst/>
            </a:prstGeom>
            <a:noFill/>
            <a:ln w="76200">
              <a:solidFill>
                <a:srgbClr val="FFFF00"/>
              </a:solidFill>
              <a:miter lim="800000"/>
              <a:headEnd/>
              <a:tailEnd/>
            </a:ln>
          </p:spPr>
        </p:pic>
        <p:pic>
          <p:nvPicPr>
            <p:cNvPr id="18478" name="Picture 47" descr="LO P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536"/>
              <a:ext cx="1056" cy="968"/>
            </a:xfrm>
            <a:prstGeom prst="rect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</p:pic>
        <p:sp>
          <p:nvSpPr>
            <p:cNvPr id="18480" name="Line 56"/>
            <p:cNvSpPr>
              <a:spLocks noChangeShapeType="1"/>
            </p:cNvSpPr>
            <p:nvPr/>
          </p:nvSpPr>
          <p:spPr bwMode="auto">
            <a:xfrm flipH="1" flipV="1">
              <a:off x="1248" y="2304"/>
              <a:ext cx="846" cy="46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3024" y="536"/>
              <a:ext cx="1488" cy="969"/>
              <a:chOff x="2757" y="526"/>
              <a:chExt cx="1488" cy="969"/>
            </a:xfrm>
          </p:grpSpPr>
          <p:sp>
            <p:nvSpPr>
              <p:cNvPr id="18492" name="Rectangle 78"/>
              <p:cNvSpPr>
                <a:spLocks noChangeArrowheads="1"/>
              </p:cNvSpPr>
              <p:nvPr/>
            </p:nvSpPr>
            <p:spPr bwMode="auto">
              <a:xfrm>
                <a:off x="2757" y="526"/>
                <a:ext cx="1488" cy="968"/>
              </a:xfrm>
              <a:prstGeom prst="rect">
                <a:avLst/>
              </a:prstGeom>
              <a:solidFill>
                <a:schemeClr val="accent1"/>
              </a:solidFill>
              <a:ln w="762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 sz="2800">
                  <a:latin typeface="Arial" charset="0"/>
                </a:endParaRPr>
              </a:p>
            </p:txBody>
          </p:sp>
          <p:grpSp>
            <p:nvGrpSpPr>
              <p:cNvPr id="9" name="Group 79"/>
              <p:cNvGrpSpPr>
                <a:grpSpLocks/>
              </p:cNvGrpSpPr>
              <p:nvPr/>
            </p:nvGrpSpPr>
            <p:grpSpPr bwMode="auto">
              <a:xfrm>
                <a:off x="2757" y="570"/>
                <a:ext cx="1488" cy="925"/>
                <a:chOff x="482" y="3003"/>
                <a:chExt cx="1609" cy="906"/>
              </a:xfrm>
            </p:grpSpPr>
            <p:pic>
              <p:nvPicPr>
                <p:cNvPr id="18494" name="Picture 80" descr="DSC02686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261" y="3478"/>
                  <a:ext cx="830" cy="4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95" name="Picture 81" descr="DSC02690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34" y="3478"/>
                  <a:ext cx="72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96" name="Picture 82" descr="DSC02689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82" y="3004"/>
                  <a:ext cx="934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97" name="Picture 83" descr="DSC02691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1416" y="3003"/>
                  <a:ext cx="671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0" name="Group 95"/>
            <p:cNvGrpSpPr>
              <a:grpSpLocks/>
            </p:cNvGrpSpPr>
            <p:nvPr/>
          </p:nvGrpSpPr>
          <p:grpSpPr bwMode="auto">
            <a:xfrm>
              <a:off x="4560" y="2223"/>
              <a:ext cx="852" cy="536"/>
              <a:chOff x="2640" y="1038"/>
              <a:chExt cx="852" cy="477"/>
            </a:xfrm>
          </p:grpSpPr>
          <p:grpSp>
            <p:nvGrpSpPr>
              <p:cNvPr id="11" name="Group 96"/>
              <p:cNvGrpSpPr>
                <a:grpSpLocks/>
              </p:cNvGrpSpPr>
              <p:nvPr/>
            </p:nvGrpSpPr>
            <p:grpSpPr bwMode="auto">
              <a:xfrm>
                <a:off x="2640" y="1057"/>
                <a:ext cx="621" cy="458"/>
                <a:chOff x="2352" y="1441"/>
                <a:chExt cx="621" cy="458"/>
              </a:xfrm>
            </p:grpSpPr>
            <p:sp>
              <p:nvSpPr>
                <p:cNvPr id="18491" name="Rectangle 99"/>
                <p:cNvSpPr>
                  <a:spLocks noChangeArrowheads="1"/>
                </p:cNvSpPr>
                <p:nvPr/>
              </p:nvSpPr>
              <p:spPr bwMode="auto">
                <a:xfrm>
                  <a:off x="2592" y="1441"/>
                  <a:ext cx="153" cy="105"/>
                </a:xfrm>
                <a:prstGeom prst="rect">
                  <a:avLst/>
                </a:prstGeom>
                <a:solidFill>
                  <a:srgbClr val="BDBD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 sz="2800">
                    <a:latin typeface="Arial" charset="0"/>
                  </a:endParaRPr>
                </a:p>
              </p:txBody>
            </p:sp>
            <p:sp>
              <p:nvSpPr>
                <p:cNvPr id="18489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352" y="1728"/>
                  <a:ext cx="621" cy="171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9900FF"/>
                      </a:solidFill>
                    </a:rPr>
                    <a:t>Đicloetan</a:t>
                  </a:r>
                </a:p>
              </p:txBody>
            </p:sp>
          </p:grpSp>
          <p:sp>
            <p:nvSpPr>
              <p:cNvPr id="18487" name="Text Box 101"/>
              <p:cNvSpPr txBox="1">
                <a:spLocks noChangeArrowheads="1"/>
              </p:cNvSpPr>
              <p:nvPr/>
            </p:nvSpPr>
            <p:spPr bwMode="auto">
              <a:xfrm>
                <a:off x="2772" y="1038"/>
                <a:ext cx="720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/>
                  <a:t>đicloetan</a:t>
                </a:r>
              </a:p>
            </p:txBody>
          </p:sp>
        </p:grpSp>
        <p:grpSp>
          <p:nvGrpSpPr>
            <p:cNvPr id="13" name="Group 102"/>
            <p:cNvGrpSpPr>
              <a:grpSpLocks/>
            </p:cNvGrpSpPr>
            <p:nvPr/>
          </p:nvGrpSpPr>
          <p:grpSpPr bwMode="auto">
            <a:xfrm>
              <a:off x="3119" y="3089"/>
              <a:ext cx="1200" cy="1232"/>
              <a:chOff x="2150" y="2197"/>
              <a:chExt cx="864" cy="1093"/>
            </a:xfrm>
          </p:grpSpPr>
          <p:pic>
            <p:nvPicPr>
              <p:cNvPr id="18484" name="Picture 103" descr="DSC0267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150" y="2197"/>
                <a:ext cx="758" cy="822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8485" name="Text Box 104"/>
              <p:cNvSpPr txBox="1">
                <a:spLocks noChangeArrowheads="1"/>
              </p:cNvSpPr>
              <p:nvPr/>
            </p:nvSpPr>
            <p:spPr bwMode="auto">
              <a:xfrm>
                <a:off x="2150" y="3022"/>
                <a:ext cx="86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Axit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axetic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8436" name="Line 19"/>
          <p:cNvSpPr>
            <a:spLocks noChangeShapeType="1"/>
          </p:cNvSpPr>
          <p:nvPr/>
        </p:nvSpPr>
        <p:spPr bwMode="auto">
          <a:xfrm flipH="1" flipV="1">
            <a:off x="4114800" y="25908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107"/>
          <p:cNvGrpSpPr>
            <a:grpSpLocks/>
          </p:cNvGrpSpPr>
          <p:nvPr/>
        </p:nvGrpSpPr>
        <p:grpSpPr bwMode="auto">
          <a:xfrm>
            <a:off x="304800" y="2438400"/>
            <a:ext cx="1524425" cy="2887664"/>
            <a:chOff x="2233" y="1824"/>
            <a:chExt cx="912" cy="1339"/>
          </a:xfrm>
        </p:grpSpPr>
        <p:grpSp>
          <p:nvGrpSpPr>
            <p:cNvPr id="16" name="Group 10"/>
            <p:cNvGrpSpPr>
              <a:grpSpLocks/>
            </p:cNvGrpSpPr>
            <p:nvPr/>
          </p:nvGrpSpPr>
          <p:grpSpPr bwMode="auto">
            <a:xfrm>
              <a:off x="2352" y="1824"/>
              <a:ext cx="720" cy="749"/>
              <a:chOff x="4416" y="0"/>
              <a:chExt cx="1056" cy="1688"/>
            </a:xfrm>
          </p:grpSpPr>
          <p:pic>
            <p:nvPicPr>
              <p:cNvPr id="18466" name="Picture 11" descr="images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416" y="0"/>
                <a:ext cx="1056" cy="1632"/>
              </a:xfrm>
              <a:prstGeom prst="rect">
                <a:avLst/>
              </a:prstGeom>
              <a:solidFill>
                <a:srgbClr val="D1FDC7"/>
              </a:solidFill>
              <a:ln w="76200">
                <a:solidFill>
                  <a:schemeClr val="folHlink"/>
                </a:solidFill>
                <a:miter lim="800000"/>
                <a:headEnd/>
                <a:tailEnd/>
              </a:ln>
            </p:spPr>
          </p:pic>
          <p:sp>
            <p:nvSpPr>
              <p:cNvPr id="18467" name="Text Box 12"/>
              <p:cNvSpPr txBox="1">
                <a:spLocks noChangeArrowheads="1"/>
              </p:cNvSpPr>
              <p:nvPr/>
            </p:nvSpPr>
            <p:spPr bwMode="auto">
              <a:xfrm>
                <a:off x="4655" y="866"/>
                <a:ext cx="625" cy="82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vi-VN" i="1">
                  <a:latin typeface="Baclieu" pitchFamily="2" charset="0"/>
                  <a:cs typeface="Arial" charset="0"/>
                </a:endParaRPr>
              </a:p>
            </p:txBody>
          </p:sp>
        </p:grpSp>
        <p:sp>
          <p:nvSpPr>
            <p:cNvPr id="102413" name="Text Box 13"/>
            <p:cNvSpPr txBox="1">
              <a:spLocks noChangeArrowheads="1"/>
            </p:cNvSpPr>
            <p:nvPr/>
          </p:nvSpPr>
          <p:spPr bwMode="auto">
            <a:xfrm>
              <a:off x="2233" y="2640"/>
              <a:ext cx="91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i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Rượu</a:t>
              </a:r>
              <a:r>
                <a:rPr lang="en-US" sz="24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etylic</a:t>
              </a:r>
              <a:endParaRPr 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710" name="Text Box 55"/>
          <p:cNvSpPr txBox="1">
            <a:spLocks noChangeArrowheads="1"/>
          </p:cNvSpPr>
          <p:nvPr/>
        </p:nvSpPr>
        <p:spPr bwMode="auto">
          <a:xfrm>
            <a:off x="3124200" y="3352800"/>
            <a:ext cx="18951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ETILEN</a:t>
            </a:r>
          </a:p>
        </p:txBody>
      </p:sp>
      <p:grpSp>
        <p:nvGrpSpPr>
          <p:cNvPr id="20" name="Group 96"/>
          <p:cNvGrpSpPr>
            <a:grpSpLocks/>
          </p:cNvGrpSpPr>
          <p:nvPr/>
        </p:nvGrpSpPr>
        <p:grpSpPr bwMode="auto">
          <a:xfrm>
            <a:off x="6553200" y="2667000"/>
            <a:ext cx="1934464" cy="2428967"/>
            <a:chOff x="2304" y="1152"/>
            <a:chExt cx="672" cy="734"/>
          </a:xfrm>
        </p:grpSpPr>
        <p:grpSp>
          <p:nvGrpSpPr>
            <p:cNvPr id="21" name="Group 97"/>
            <p:cNvGrpSpPr>
              <a:grpSpLocks/>
            </p:cNvGrpSpPr>
            <p:nvPr/>
          </p:nvGrpSpPr>
          <p:grpSpPr bwMode="auto">
            <a:xfrm>
              <a:off x="2304" y="1152"/>
              <a:ext cx="672" cy="552"/>
              <a:chOff x="2304" y="1152"/>
              <a:chExt cx="672" cy="552"/>
            </a:xfrm>
          </p:grpSpPr>
          <p:pic>
            <p:nvPicPr>
              <p:cNvPr id="18456" name="Picture 98" descr="DSC02670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304" y="1152"/>
                <a:ext cx="672" cy="552"/>
              </a:xfrm>
              <a:prstGeom prst="rect">
                <a:avLst/>
              </a:prstGeom>
              <a:noFill/>
              <a:ln w="76200">
                <a:solidFill>
                  <a:srgbClr val="0000FF"/>
                </a:solidFill>
                <a:miter lim="800000"/>
                <a:headEnd/>
                <a:tailEnd/>
              </a:ln>
            </p:spPr>
          </p:pic>
          <p:sp>
            <p:nvSpPr>
              <p:cNvPr id="18457" name="Rectangle 99"/>
              <p:cNvSpPr>
                <a:spLocks noChangeArrowheads="1"/>
              </p:cNvSpPr>
              <p:nvPr/>
            </p:nvSpPr>
            <p:spPr bwMode="auto">
              <a:xfrm>
                <a:off x="2592" y="1440"/>
                <a:ext cx="153" cy="105"/>
              </a:xfrm>
              <a:prstGeom prst="rect">
                <a:avLst/>
              </a:prstGeom>
              <a:solidFill>
                <a:srgbClr val="BDBD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 sz="2800">
                  <a:latin typeface="Arial" charset="0"/>
                </a:endParaRPr>
              </a:p>
            </p:txBody>
          </p:sp>
        </p:grpSp>
        <p:sp>
          <p:nvSpPr>
            <p:cNvPr id="18455" name="Text Box 100"/>
            <p:cNvSpPr txBox="1">
              <a:spLocks noChangeArrowheads="1"/>
            </p:cNvSpPr>
            <p:nvPr/>
          </p:nvSpPr>
          <p:spPr bwMode="auto">
            <a:xfrm>
              <a:off x="2352" y="1728"/>
              <a:ext cx="621" cy="15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Đicloetan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429000" y="381000"/>
            <a:ext cx="1905000" cy="1738313"/>
            <a:chOff x="2592" y="2832"/>
            <a:chExt cx="1200" cy="1095"/>
          </a:xfrm>
        </p:grpSpPr>
        <p:sp>
          <p:nvSpPr>
            <p:cNvPr id="3" name="Text Box 26"/>
            <p:cNvSpPr txBox="1">
              <a:spLocks noChangeArrowheads="1"/>
            </p:cNvSpPr>
            <p:nvPr/>
          </p:nvSpPr>
          <p:spPr bwMode="auto">
            <a:xfrm>
              <a:off x="3024" y="2832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4" name="Text Box 27"/>
            <p:cNvSpPr txBox="1">
              <a:spLocks noChangeArrowheads="1"/>
            </p:cNvSpPr>
            <p:nvPr/>
          </p:nvSpPr>
          <p:spPr bwMode="auto">
            <a:xfrm>
              <a:off x="2592" y="3216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5" name="Text Box 28"/>
            <p:cNvSpPr txBox="1">
              <a:spLocks noChangeArrowheads="1"/>
            </p:cNvSpPr>
            <p:nvPr/>
          </p:nvSpPr>
          <p:spPr bwMode="auto">
            <a:xfrm>
              <a:off x="3456" y="3216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6" name="Text Box 29"/>
            <p:cNvSpPr txBox="1">
              <a:spLocks noChangeArrowheads="1"/>
            </p:cNvSpPr>
            <p:nvPr/>
          </p:nvSpPr>
          <p:spPr bwMode="auto">
            <a:xfrm>
              <a:off x="3024" y="3600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H</a:t>
              </a:r>
            </a:p>
          </p:txBody>
        </p: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2840" y="3072"/>
              <a:ext cx="632" cy="612"/>
              <a:chOff x="2840" y="3072"/>
              <a:chExt cx="632" cy="612"/>
            </a:xfrm>
          </p:grpSpPr>
          <p:sp>
            <p:nvSpPr>
              <p:cNvPr id="8" name="Line 12"/>
              <p:cNvSpPr>
                <a:spLocks noChangeShapeType="1"/>
              </p:cNvSpPr>
              <p:nvPr/>
            </p:nvSpPr>
            <p:spPr bwMode="auto">
              <a:xfrm>
                <a:off x="2840" y="3384"/>
                <a:ext cx="20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 Box 22"/>
              <p:cNvSpPr txBox="1">
                <a:spLocks noChangeArrowheads="1"/>
              </p:cNvSpPr>
              <p:nvPr/>
            </p:nvSpPr>
            <p:spPr bwMode="auto">
              <a:xfrm>
                <a:off x="3024" y="3216"/>
                <a:ext cx="33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669900"/>
                    </a:solidFill>
                  </a:rPr>
                  <a:t>C</a:t>
                </a:r>
              </a:p>
            </p:txBody>
          </p:sp>
          <p:sp>
            <p:nvSpPr>
              <p:cNvPr id="10" name="Line 31"/>
              <p:cNvSpPr>
                <a:spLocks noChangeShapeType="1"/>
              </p:cNvSpPr>
              <p:nvPr/>
            </p:nvSpPr>
            <p:spPr bwMode="auto">
              <a:xfrm>
                <a:off x="3268" y="3384"/>
                <a:ext cx="20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32"/>
              <p:cNvSpPr>
                <a:spLocks noChangeShapeType="1"/>
              </p:cNvSpPr>
              <p:nvPr/>
            </p:nvSpPr>
            <p:spPr bwMode="auto">
              <a:xfrm rot="5400000">
                <a:off x="3066" y="3582"/>
                <a:ext cx="20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33"/>
              <p:cNvSpPr>
                <a:spLocks noChangeShapeType="1"/>
              </p:cNvSpPr>
              <p:nvPr/>
            </p:nvSpPr>
            <p:spPr bwMode="auto">
              <a:xfrm rot="5400000">
                <a:off x="3066" y="3174"/>
                <a:ext cx="20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37"/>
          <p:cNvGrpSpPr>
            <a:grpSpLocks/>
          </p:cNvGrpSpPr>
          <p:nvPr/>
        </p:nvGrpSpPr>
        <p:grpSpPr bwMode="auto">
          <a:xfrm>
            <a:off x="609600" y="2971799"/>
            <a:ext cx="8686800" cy="1204911"/>
            <a:chOff x="288" y="2160"/>
            <a:chExt cx="5472" cy="759"/>
          </a:xfrm>
        </p:grpSpPr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3024" y="2573"/>
              <a:ext cx="27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baseline="30000" dirty="0">
                  <a:solidFill>
                    <a:srgbClr val="0000FF"/>
                  </a:solidFill>
                  <a:latin typeface="VNI-Times" pitchFamily="2" charset="0"/>
                </a:rPr>
                <a:t>     </a:t>
              </a:r>
              <a:r>
                <a:rPr lang="en-US" sz="2800" b="1" dirty="0">
                  <a:solidFill>
                    <a:srgbClr val="0000FF"/>
                  </a:solidFill>
                  <a:latin typeface="VNI-Times" pitchFamily="2" charset="0"/>
                </a:rPr>
                <a:t>CO</a:t>
              </a:r>
              <a:r>
                <a:rPr lang="en-US" sz="2800" b="1" baseline="-25000" dirty="0">
                  <a:solidFill>
                    <a:srgbClr val="0000FF"/>
                  </a:solidFill>
                  <a:latin typeface="VNI-Times" pitchFamily="2" charset="0"/>
                </a:rPr>
                <a:t>2</a:t>
              </a:r>
              <a:r>
                <a:rPr lang="en-US" sz="2800" b="1" dirty="0">
                  <a:solidFill>
                    <a:srgbClr val="0000FF"/>
                  </a:solidFill>
                  <a:latin typeface="VNI-Times" pitchFamily="2" charset="0"/>
                </a:rPr>
                <a:t>   +      2H</a:t>
              </a:r>
              <a:r>
                <a:rPr lang="en-US" sz="2800" b="1" baseline="-25000" dirty="0">
                  <a:solidFill>
                    <a:srgbClr val="0000FF"/>
                  </a:solidFill>
                  <a:latin typeface="VNI-Times" pitchFamily="2" charset="0"/>
                </a:rPr>
                <a:t>2</a:t>
              </a:r>
              <a:r>
                <a:rPr lang="en-US" sz="2800" b="1" dirty="0">
                  <a:solidFill>
                    <a:srgbClr val="0000FF"/>
                  </a:solidFill>
                  <a:latin typeface="VNI-Times" pitchFamily="2" charset="0"/>
                </a:rPr>
                <a:t>O</a:t>
              </a:r>
              <a:endParaRPr lang="en-US" sz="2800" b="1" baseline="-25000" dirty="0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grpSp>
          <p:nvGrpSpPr>
            <p:cNvPr id="15" name="Group 36"/>
            <p:cNvGrpSpPr>
              <a:grpSpLocks/>
            </p:cNvGrpSpPr>
            <p:nvPr/>
          </p:nvGrpSpPr>
          <p:grpSpPr bwMode="auto">
            <a:xfrm>
              <a:off x="288" y="2160"/>
              <a:ext cx="2784" cy="759"/>
              <a:chOff x="288" y="2160"/>
              <a:chExt cx="2784" cy="759"/>
            </a:xfrm>
          </p:grpSpPr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>
                <a:off x="288" y="2160"/>
                <a:ext cx="264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1 .</a:t>
                </a:r>
                <a:r>
                  <a:rPr lang="en-US" sz="2800" b="1" u="sng" dirty="0" err="1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Tác</a:t>
                </a:r>
                <a:r>
                  <a:rPr lang="en-US" sz="2800" b="1" u="sng" dirty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u="sng" dirty="0" err="1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2800" b="1" u="sng" dirty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u="sng" dirty="0" err="1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b="1" u="sng" dirty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u="sng" dirty="0" err="1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oxi</a:t>
                </a:r>
                <a:r>
                  <a:rPr lang="en-US" sz="2800" b="1" dirty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 :</a:t>
                </a:r>
              </a:p>
            </p:txBody>
          </p:sp>
          <p:sp>
            <p:nvSpPr>
              <p:cNvPr id="17" name="Text Box 18"/>
              <p:cNvSpPr txBox="1">
                <a:spLocks noChangeArrowheads="1"/>
              </p:cNvSpPr>
              <p:nvPr/>
            </p:nvSpPr>
            <p:spPr bwMode="auto">
              <a:xfrm>
                <a:off x="432" y="2592"/>
                <a:ext cx="206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0000FF"/>
                    </a:solidFill>
                    <a:latin typeface="VNI-Times" pitchFamily="2" charset="0"/>
                  </a:rPr>
                  <a:t>      CH</a:t>
                </a:r>
                <a:r>
                  <a:rPr lang="en-US" sz="2800" b="1" baseline="-25000" dirty="0">
                    <a:solidFill>
                      <a:srgbClr val="0000FF"/>
                    </a:solidFill>
                    <a:latin typeface="VNI-Times" pitchFamily="2" charset="0"/>
                  </a:rPr>
                  <a:t>4    </a:t>
                </a:r>
                <a:r>
                  <a:rPr lang="en-US" sz="2800" b="1">
                    <a:solidFill>
                      <a:srgbClr val="0000FF"/>
                    </a:solidFill>
                    <a:latin typeface="VNI-Times" pitchFamily="2" charset="0"/>
                  </a:rPr>
                  <a:t>+    2 </a:t>
                </a:r>
                <a:r>
                  <a:rPr lang="en-US" sz="2800" b="1" dirty="0">
                    <a:solidFill>
                      <a:srgbClr val="0000FF"/>
                    </a:solidFill>
                    <a:latin typeface="VNI-Times" pitchFamily="2" charset="0"/>
                  </a:rPr>
                  <a:t>O</a:t>
                </a:r>
                <a:r>
                  <a:rPr lang="en-US" sz="2800" b="1" baseline="-25000" dirty="0">
                    <a:solidFill>
                      <a:srgbClr val="0000FF"/>
                    </a:solidFill>
                    <a:latin typeface="VNI-Times" pitchFamily="2" charset="0"/>
                  </a:rPr>
                  <a:t>2   </a:t>
                </a:r>
                <a:endParaRPr lang="en-US" sz="2800" b="1" dirty="0">
                  <a:solidFill>
                    <a:srgbClr val="0000FF"/>
                  </a:solidFill>
                  <a:latin typeface="VNI-Times" pitchFamily="2" charset="0"/>
                </a:endParaRPr>
              </a:p>
            </p:txBody>
          </p:sp>
          <p:grpSp>
            <p:nvGrpSpPr>
              <p:cNvPr id="18" name="Group 19"/>
              <p:cNvGrpSpPr>
                <a:grpSpLocks/>
              </p:cNvGrpSpPr>
              <p:nvPr/>
            </p:nvGrpSpPr>
            <p:grpSpPr bwMode="auto">
              <a:xfrm>
                <a:off x="2448" y="2477"/>
                <a:ext cx="624" cy="327"/>
                <a:chOff x="2256" y="2544"/>
                <a:chExt cx="624" cy="327"/>
              </a:xfrm>
            </p:grpSpPr>
            <p:sp>
              <p:nvSpPr>
                <p:cNvPr id="19" name="Line 20"/>
                <p:cNvSpPr>
                  <a:spLocks noChangeShapeType="1"/>
                </p:cNvSpPr>
                <p:nvPr/>
              </p:nvSpPr>
              <p:spPr bwMode="auto">
                <a:xfrm>
                  <a:off x="2256" y="2832"/>
                  <a:ext cx="624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448" y="2544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 b="1" dirty="0">
                      <a:solidFill>
                        <a:srgbClr val="FF3300"/>
                      </a:solidFill>
                      <a:latin typeface="VNI-Times" pitchFamily="2" charset="0"/>
                    </a:rPr>
                    <a:t>t</a:t>
                  </a:r>
                  <a:r>
                    <a:rPr lang="en-US" sz="2800" b="1" baseline="30000" dirty="0">
                      <a:solidFill>
                        <a:srgbClr val="FF3300"/>
                      </a:solidFill>
                      <a:latin typeface="VNI-Times" pitchFamily="2" charset="0"/>
                    </a:rPr>
                    <a:t>o</a:t>
                  </a:r>
                  <a:endParaRPr lang="en-US" sz="2800" b="1" dirty="0">
                    <a:solidFill>
                      <a:srgbClr val="FF3300"/>
                    </a:solidFill>
                    <a:latin typeface="VNI-Times" pitchFamily="2" charset="0"/>
                  </a:endParaRPr>
                </a:p>
              </p:txBody>
            </p:sp>
          </p:grpSp>
        </p:grpSp>
      </p:grpSp>
      <p:grpSp>
        <p:nvGrpSpPr>
          <p:cNvPr id="21" name="Group 45"/>
          <p:cNvGrpSpPr>
            <a:grpSpLocks/>
          </p:cNvGrpSpPr>
          <p:nvPr/>
        </p:nvGrpSpPr>
        <p:grpSpPr bwMode="auto">
          <a:xfrm>
            <a:off x="457200" y="4648200"/>
            <a:ext cx="8382000" cy="962025"/>
            <a:chOff x="96" y="3033"/>
            <a:chExt cx="5280" cy="606"/>
          </a:xfrm>
        </p:grpSpPr>
        <p:sp>
          <p:nvSpPr>
            <p:cNvPr id="22" name="Text Box 39"/>
            <p:cNvSpPr txBox="1">
              <a:spLocks noChangeArrowheads="1"/>
            </p:cNvSpPr>
            <p:nvPr/>
          </p:nvSpPr>
          <p:spPr bwMode="auto">
            <a:xfrm>
              <a:off x="96" y="3033"/>
              <a:ext cx="52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800000"/>
                  </a:solidFill>
                  <a:latin typeface="VNI-Times" pitchFamily="2" charset="0"/>
                </a:rPr>
                <a:t>  </a:t>
              </a:r>
              <a:r>
                <a:rPr lang="en-US" sz="2800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u="sng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 .</a:t>
              </a:r>
              <a:r>
                <a:rPr lang="en-US" sz="2800" b="1" u="sng" dirty="0" err="1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2800" b="1" u="sng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800" b="1" u="sng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b="1" u="sng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clo</a:t>
              </a:r>
              <a:r>
                <a:rPr lang="en-US" sz="2800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800000"/>
                  </a:solidFill>
                  <a:latin typeface="VNI-Times" pitchFamily="2" charset="0"/>
                </a:rPr>
                <a:t>:</a:t>
              </a:r>
            </a:p>
          </p:txBody>
        </p:sp>
        <p:sp>
          <p:nvSpPr>
            <p:cNvPr id="23" name="Text Box 40"/>
            <p:cNvSpPr txBox="1">
              <a:spLocks noChangeArrowheads="1"/>
            </p:cNvSpPr>
            <p:nvPr/>
          </p:nvSpPr>
          <p:spPr bwMode="auto">
            <a:xfrm>
              <a:off x="528" y="3312"/>
              <a:ext cx="17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0000FF"/>
                  </a:solidFill>
                  <a:latin typeface="VNI-Times" pitchFamily="2" charset="0"/>
                </a:rPr>
                <a:t>CH</a:t>
              </a:r>
              <a:r>
                <a:rPr lang="en-US" sz="2800" b="1" baseline="-25000" dirty="0">
                  <a:solidFill>
                    <a:srgbClr val="0000FF"/>
                  </a:solidFill>
                  <a:latin typeface="VNI-Times" pitchFamily="2" charset="0"/>
                </a:rPr>
                <a:t>4</a:t>
              </a:r>
              <a:r>
                <a:rPr lang="en-US" sz="2800" b="1" dirty="0">
                  <a:solidFill>
                    <a:srgbClr val="0000FF"/>
                  </a:solidFill>
                  <a:latin typeface="VNI-Times" pitchFamily="2" charset="0"/>
                </a:rPr>
                <a:t>    +    Cl</a:t>
              </a:r>
              <a:r>
                <a:rPr lang="en-US" sz="2800" b="1" baseline="-25000" dirty="0">
                  <a:solidFill>
                    <a:srgbClr val="0000FF"/>
                  </a:solidFill>
                  <a:latin typeface="VNI-Times" pitchFamily="2" charset="0"/>
                </a:rPr>
                <a:t>2</a:t>
              </a:r>
              <a:endParaRPr lang="en-US" sz="2800" b="1" dirty="0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grpSp>
          <p:nvGrpSpPr>
            <p:cNvPr id="24" name="Group 41"/>
            <p:cNvGrpSpPr>
              <a:grpSpLocks/>
            </p:cNvGrpSpPr>
            <p:nvPr/>
          </p:nvGrpSpPr>
          <p:grpSpPr bwMode="auto">
            <a:xfrm>
              <a:off x="2160" y="3264"/>
              <a:ext cx="1104" cy="291"/>
              <a:chOff x="1584" y="3312"/>
              <a:chExt cx="1104" cy="291"/>
            </a:xfrm>
          </p:grpSpPr>
          <p:sp>
            <p:nvSpPr>
              <p:cNvPr id="26" name="Line 42"/>
              <p:cNvSpPr>
                <a:spLocks noChangeShapeType="1"/>
              </p:cNvSpPr>
              <p:nvPr/>
            </p:nvSpPr>
            <p:spPr bwMode="auto">
              <a:xfrm>
                <a:off x="1584" y="3552"/>
                <a:ext cx="105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 Box 43"/>
              <p:cNvSpPr txBox="1">
                <a:spLocks noChangeArrowheads="1"/>
              </p:cNvSpPr>
              <p:nvPr/>
            </p:nvSpPr>
            <p:spPr bwMode="auto">
              <a:xfrm>
                <a:off x="1680" y="3312"/>
                <a:ext cx="100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err="1">
                    <a:solidFill>
                      <a:srgbClr val="CC3300"/>
                    </a:solidFill>
                    <a:latin typeface="Times New Roman" pitchFamily="18" charset="0"/>
                    <a:cs typeface="Times New Roman" pitchFamily="18" charset="0"/>
                  </a:rPr>
                  <a:t>Ánh</a:t>
                </a:r>
                <a:r>
                  <a:rPr lang="en-US" sz="2400" b="1" dirty="0">
                    <a:solidFill>
                      <a:srgbClr val="CC33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CC3300"/>
                    </a:solidFill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400" b="1" dirty="0">
                    <a:solidFill>
                      <a:srgbClr val="CC33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3312" y="3312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0000FF"/>
                  </a:solidFill>
                  <a:latin typeface="VNI-Times" pitchFamily="2" charset="0"/>
                </a:rPr>
                <a:t>CH</a:t>
              </a:r>
              <a:r>
                <a:rPr lang="en-US" sz="2800" b="1" baseline="-25000" dirty="0">
                  <a:solidFill>
                    <a:srgbClr val="0000FF"/>
                  </a:solidFill>
                  <a:latin typeface="VNI-Times" pitchFamily="2" charset="0"/>
                </a:rPr>
                <a:t>3</a:t>
              </a:r>
              <a:r>
                <a:rPr lang="en-US" sz="2800" b="1" dirty="0">
                  <a:solidFill>
                    <a:srgbClr val="0000FF"/>
                  </a:solidFill>
                  <a:latin typeface="VNI-Times" pitchFamily="2" charset="0"/>
                </a:rPr>
                <a:t>Cl     +   </a:t>
              </a:r>
              <a:r>
                <a:rPr lang="en-US" sz="2800" b="1" dirty="0" err="1">
                  <a:solidFill>
                    <a:srgbClr val="0000FF"/>
                  </a:solidFill>
                  <a:latin typeface="VNI-Times" pitchFamily="2" charset="0"/>
                </a:rPr>
                <a:t>HCl</a:t>
              </a:r>
              <a:endParaRPr lang="en-US" sz="2800" b="1" dirty="0">
                <a:solidFill>
                  <a:srgbClr val="0000FF"/>
                </a:solidFill>
                <a:latin typeface="VNI-Times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33400" y="990600"/>
            <a:ext cx="2746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CTCT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metan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400" y="2133600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200" y="5867400"/>
            <a:ext cx="5389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0" name="Picture 2" descr="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4287838"/>
            <a:ext cx="2805113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1" name="Picture 3" descr="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5" y="4130675"/>
            <a:ext cx="28178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2" name="Picture 4" descr="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4975"/>
            <a:ext cx="2938463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3" name="Picture 5" descr="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895600"/>
            <a:ext cx="1700212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4" name="Picture 6" descr="Co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2700" y="4297363"/>
            <a:ext cx="19367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5" name="Picture 7" descr="Cov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4125" y="3992563"/>
            <a:ext cx="19177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6" name="Picture 8" descr="Cov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6188" y="3436938"/>
            <a:ext cx="19685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7" name="Picture 9" descr="Cov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8788" y="2790825"/>
            <a:ext cx="22225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8" name="Picture 10" descr="Cov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76400" y="1536700"/>
            <a:ext cx="13208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9" name="Picture 11" descr="Cov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19400" y="1524000"/>
            <a:ext cx="1668463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40" name="Picture 12" descr="Cove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588" y="1936750"/>
            <a:ext cx="21812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41" name="Picture 13" descr="Cov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23063" y="1695450"/>
            <a:ext cx="220821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42" name="Picture 14" descr="Cov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94488" y="960438"/>
            <a:ext cx="244475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43" name="Picture 15" descr="Cov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68788" y="1685925"/>
            <a:ext cx="259238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44" name="Picture 16" descr="Cov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33800" y="2590800"/>
            <a:ext cx="118745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45" name="Rectangle 17"/>
          <p:cNvSpPr>
            <a:spLocks noChangeArrowheads="1"/>
          </p:cNvSpPr>
          <p:nvPr/>
        </p:nvSpPr>
        <p:spPr bwMode="auto">
          <a:xfrm>
            <a:off x="1881188" y="1600200"/>
            <a:ext cx="45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2</a:t>
            </a:r>
          </a:p>
        </p:txBody>
      </p:sp>
      <p:sp>
        <p:nvSpPr>
          <p:cNvPr id="355346" name="Rectangle 18"/>
          <p:cNvSpPr>
            <a:spLocks noChangeArrowheads="1"/>
          </p:cNvSpPr>
          <p:nvPr/>
        </p:nvSpPr>
        <p:spPr bwMode="auto">
          <a:xfrm>
            <a:off x="2271713" y="1600200"/>
            <a:ext cx="4445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2</a:t>
            </a:r>
          </a:p>
        </p:txBody>
      </p:sp>
      <p:sp>
        <p:nvSpPr>
          <p:cNvPr id="22" name="Freeform 21"/>
          <p:cNvSpPr/>
          <p:nvPr/>
        </p:nvSpPr>
        <p:spPr>
          <a:xfrm>
            <a:off x="4063219" y="3207434"/>
            <a:ext cx="982393" cy="2515772"/>
          </a:xfrm>
          <a:custGeom>
            <a:avLst/>
            <a:gdLst>
              <a:gd name="connsiteX0" fmla="*/ 480646 w 982393"/>
              <a:gd name="connsiteY0" fmla="*/ 0 h 2515772"/>
              <a:gd name="connsiteX1" fmla="*/ 58615 w 982393"/>
              <a:gd name="connsiteY1" fmla="*/ 787791 h 2515772"/>
              <a:gd name="connsiteX2" fmla="*/ 832338 w 982393"/>
              <a:gd name="connsiteY2" fmla="*/ 2236763 h 2515772"/>
              <a:gd name="connsiteX3" fmla="*/ 958947 w 982393"/>
              <a:gd name="connsiteY3" fmla="*/ 2461846 h 2515772"/>
              <a:gd name="connsiteX4" fmla="*/ 973015 w 982393"/>
              <a:gd name="connsiteY4" fmla="*/ 2489981 h 251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393" h="2515772">
                <a:moveTo>
                  <a:pt x="480646" y="0"/>
                </a:moveTo>
                <a:cubicBezTo>
                  <a:pt x="240323" y="207498"/>
                  <a:pt x="0" y="414997"/>
                  <a:pt x="58615" y="787791"/>
                </a:cubicBezTo>
                <a:cubicBezTo>
                  <a:pt x="117230" y="1160585"/>
                  <a:pt x="682283" y="1957754"/>
                  <a:pt x="832338" y="2236763"/>
                </a:cubicBezTo>
                <a:cubicBezTo>
                  <a:pt x="982393" y="2515772"/>
                  <a:pt x="935501" y="2419643"/>
                  <a:pt x="958947" y="2461846"/>
                </a:cubicBezTo>
                <a:cubicBezTo>
                  <a:pt x="982393" y="2504049"/>
                  <a:pt x="977704" y="2497015"/>
                  <a:pt x="973015" y="248998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3642235">
            <a:off x="4065781" y="4547901"/>
            <a:ext cx="1419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5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5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5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5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5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55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45" grpId="0"/>
      <p:bldP spid="355346" grpId="0"/>
      <p:bldP spid="22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0" y="609600"/>
            <a:ext cx="944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BT1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44068" name="Group 4"/>
          <p:cNvGraphicFramePr>
            <a:graphicFrameLocks noGrp="1"/>
          </p:cNvGraphicFramePr>
          <p:nvPr/>
        </p:nvGraphicFramePr>
        <p:xfrm>
          <a:off x="0" y="1676400"/>
          <a:ext cx="9144000" cy="3886199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85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533" name="Line 30"/>
          <p:cNvSpPr>
            <a:spLocks noChangeShapeType="1"/>
          </p:cNvSpPr>
          <p:nvPr/>
        </p:nvSpPr>
        <p:spPr bwMode="auto">
          <a:xfrm>
            <a:off x="41275" y="1676400"/>
            <a:ext cx="1752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4" name="Text Box 31"/>
          <p:cNvSpPr txBox="1">
            <a:spLocks noChangeArrowheads="1"/>
          </p:cNvSpPr>
          <p:nvPr/>
        </p:nvSpPr>
        <p:spPr bwMode="auto">
          <a:xfrm>
            <a:off x="533400" y="175260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5" name="Text Box 32"/>
          <p:cNvSpPr txBox="1">
            <a:spLocks noChangeArrowheads="1"/>
          </p:cNvSpPr>
          <p:nvPr/>
        </p:nvSpPr>
        <p:spPr bwMode="auto">
          <a:xfrm>
            <a:off x="76200" y="2574925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6" name="Text Box 33"/>
          <p:cNvSpPr txBox="1">
            <a:spLocks noChangeArrowheads="1"/>
          </p:cNvSpPr>
          <p:nvPr/>
        </p:nvSpPr>
        <p:spPr bwMode="auto">
          <a:xfrm>
            <a:off x="5486400" y="1905000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7" name="Text Box 34"/>
          <p:cNvSpPr txBox="1">
            <a:spLocks noChangeArrowheads="1"/>
          </p:cNvSpPr>
          <p:nvPr/>
        </p:nvSpPr>
        <p:spPr bwMode="auto">
          <a:xfrm>
            <a:off x="3657600" y="1752600"/>
            <a:ext cx="182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Brom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8" name="Text Box 35"/>
          <p:cNvSpPr txBox="1">
            <a:spLocks noChangeArrowheads="1"/>
          </p:cNvSpPr>
          <p:nvPr/>
        </p:nvSpPr>
        <p:spPr bwMode="auto">
          <a:xfrm>
            <a:off x="1828800" y="1920875"/>
            <a:ext cx="182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9" name="Text Box 36"/>
          <p:cNvSpPr txBox="1">
            <a:spLocks noChangeArrowheads="1"/>
          </p:cNvSpPr>
          <p:nvPr/>
        </p:nvSpPr>
        <p:spPr bwMode="auto">
          <a:xfrm>
            <a:off x="-76200" y="4648200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Etilen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40" name="Text Box 37"/>
          <p:cNvSpPr txBox="1">
            <a:spLocks noChangeArrowheads="1"/>
          </p:cNvSpPr>
          <p:nvPr/>
        </p:nvSpPr>
        <p:spPr bwMode="auto">
          <a:xfrm rot="10800000" flipV="1">
            <a:off x="-34925" y="3581729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Metan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41" name="Text Box 38"/>
          <p:cNvSpPr txBox="1">
            <a:spLocks noChangeArrowheads="1"/>
          </p:cNvSpPr>
          <p:nvPr/>
        </p:nvSpPr>
        <p:spPr bwMode="auto">
          <a:xfrm>
            <a:off x="7315200" y="1905000"/>
            <a:ext cx="182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oxi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4114" name="Rectangle 50"/>
          <p:cNvSpPr>
            <a:spLocks noChangeArrowheads="1"/>
          </p:cNvSpPr>
          <p:nvPr/>
        </p:nvSpPr>
        <p:spPr bwMode="auto">
          <a:xfrm>
            <a:off x="3124200" y="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3657600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3657600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3657600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2400" y="3657600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4724400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8600" y="4648200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0800000" flipV="1">
            <a:off x="4267200" y="4724400"/>
            <a:ext cx="60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4724400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38200"/>
            <a:ext cx="91373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BT2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/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CH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, CO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438400"/>
            <a:ext cx="189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6079" y="3124200"/>
            <a:ext cx="83279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C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brom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brom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CO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trong,còn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806983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BT3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4,48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20%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743200"/>
            <a:ext cx="189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3276600"/>
            <a:ext cx="44133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4114800"/>
            <a:ext cx="2184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PTHH.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4572000"/>
            <a:ext cx="52565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PTHH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5029200"/>
            <a:ext cx="475149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V= n x 22,4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5791200"/>
            <a:ext cx="1148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286000" y="5638800"/>
          <a:ext cx="3581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498320" imgH="457200" progId="Equation.3">
                  <p:embed/>
                </p:oleObj>
              </mc:Choice>
              <mc:Fallback>
                <p:oleObj name="Equation" r:id="rId3" imgW="1498320" imgH="457200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638800"/>
                        <a:ext cx="35814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334000" y="3048000"/>
          <a:ext cx="1600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571320" imgH="419040" progId="Equation.3">
                  <p:embed/>
                </p:oleObj>
              </mc:Choice>
              <mc:Fallback>
                <p:oleObj name="Equation" r:id="rId5" imgW="571320" imgH="419040" progId="Equation.3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048000"/>
                        <a:ext cx="1600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85800" y="1056412"/>
            <a:ext cx="8001000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mol C</a:t>
            </a:r>
            <a:r>
              <a:rPr kumimoji="0" lang="en-US" sz="3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3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= 4,48 : 22,4 = 0,2 mol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a)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đốt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cháy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etilen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              C</a:t>
            </a:r>
            <a:r>
              <a:rPr kumimoji="0" lang="en-US" sz="3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3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+ 3O</a:t>
            </a:r>
            <a:r>
              <a:rPr kumimoji="0" lang="en-US" sz="3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   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 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2CO</a:t>
            </a:r>
            <a:r>
              <a:rPr kumimoji="0" lang="en-US" sz="3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 + 2H</a:t>
            </a:r>
            <a:r>
              <a:rPr kumimoji="0" lang="en-US" sz="3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p.ư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         0,2        0,6        0,4                   (mol)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  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=0,6 x 22,4 = 13,44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b)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  </a:t>
            </a:r>
            <a:r>
              <a:rPr kumimoji="0" lang="en-US" sz="6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=&gt;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                         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 5 x 13,44 = 67,2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lít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kumimoji="0" 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://latex.codecogs.com/gif.latex?%5Cdpi%7B80%7D%20%5Cxrightarrow%5B%5D%7Bt%5E%7B0%7D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838" y="-180975"/>
            <a:ext cx="133350" cy="161925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4191000" y="24384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95600" y="28956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67200" y="2895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867400" y="2286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838200" y="3352800"/>
          <a:ext cx="8191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266400" imgH="241200" progId="Equation.3">
                  <p:embed/>
                </p:oleObj>
              </mc:Choice>
              <mc:Fallback>
                <p:oleObj name="Equation" r:id="rId4" imgW="266400" imgH="241200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8191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1219200" y="4191000"/>
          <a:ext cx="27908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965160" imgH="457200" progId="Equation.3">
                  <p:embed/>
                </p:oleObj>
              </mc:Choice>
              <mc:Fallback>
                <p:oleObj name="Equation" r:id="rId6" imgW="965160" imgH="457200" progId="Equation.3">
                  <p:embed/>
                  <p:pic>
                    <p:nvPicPr>
                      <p:cNvPr id="194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191000"/>
                        <a:ext cx="27908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1143000" y="5410200"/>
          <a:ext cx="20574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736560" imgH="241200" progId="Equation.3">
                  <p:embed/>
                </p:oleObj>
              </mc:Choice>
              <mc:Fallback>
                <p:oleObj name="Equation" r:id="rId8" imgW="736560" imgH="241200" progId="Equation.3">
                  <p:embed/>
                  <p:pic>
                    <p:nvPicPr>
                      <p:cNvPr id="194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10200"/>
                        <a:ext cx="2057400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28600" y="381000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BT3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81000"/>
            <a:ext cx="53174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1828800"/>
            <a:ext cx="70107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?”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/tr119.</a:t>
            </a:r>
          </a:p>
          <a:p>
            <a:pPr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1,3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/tr119.</a:t>
            </a:r>
          </a:p>
          <a:p>
            <a:pPr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Axetilen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>
              <a:buFontTx/>
              <a:buChar char="-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1"/>
          <p:cNvSpPr txBox="1">
            <a:spLocks noChangeArrowheads="1"/>
          </p:cNvSpPr>
          <p:nvPr/>
        </p:nvSpPr>
        <p:spPr bwMode="auto">
          <a:xfrm>
            <a:off x="228600" y="1600200"/>
            <a:ext cx="41910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I. TÍNH CHẤT VẬT LÍ  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0" y="2133600"/>
            <a:ext cx="501173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b="1" dirty="0"/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b="1" dirty="0"/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   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b="1" dirty="0"/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i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2400" b="1" dirty="0"/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baseline="-25000" dirty="0" err="1"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/ KK 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76" name="Straight Arrow Connector 4"/>
          <p:cNvCxnSpPr>
            <a:cxnSpLocks noChangeShapeType="1"/>
          </p:cNvCxnSpPr>
          <p:nvPr/>
        </p:nvCxnSpPr>
        <p:spPr bwMode="auto">
          <a:xfrm>
            <a:off x="228600" y="5029200"/>
            <a:ext cx="4572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057400" y="0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46.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37: ETILEN 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905000" y="213360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81600" y="1752600"/>
            <a:ext cx="76200" cy="525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524000" y="3886200"/>
            <a:ext cx="1238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= 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676400" y="259080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4191000" y="2971800"/>
            <a:ext cx="1104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381000" y="4724400"/>
            <a:ext cx="4386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      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352800" y="533400"/>
            <a:ext cx="251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CTPT : 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PTK: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828800" y="3657600"/>
          <a:ext cx="685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228600" imgH="393480" progId="Equation.3">
                  <p:embed/>
                </p:oleObj>
              </mc:Choice>
              <mc:Fallback>
                <p:oleObj name="Equation" r:id="rId3" imgW="228600" imgH="393480" progId="Equation.3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657600"/>
                        <a:ext cx="685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loud Callout 26"/>
          <p:cNvSpPr/>
          <p:nvPr/>
        </p:nvSpPr>
        <p:spPr>
          <a:xfrm>
            <a:off x="5486400" y="2133600"/>
            <a:ext cx="3429000" cy="2362200"/>
          </a:xfrm>
          <a:prstGeom prst="cloudCallou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8" name="Group 18"/>
          <p:cNvGrpSpPr>
            <a:grpSpLocks/>
          </p:cNvGrpSpPr>
          <p:nvPr/>
        </p:nvGrpSpPr>
        <p:grpSpPr bwMode="auto">
          <a:xfrm>
            <a:off x="5562600" y="4267200"/>
            <a:ext cx="3124200" cy="2465387"/>
            <a:chOff x="3475" y="2537"/>
            <a:chExt cx="3091" cy="2417"/>
          </a:xfrm>
        </p:grpSpPr>
        <p:pic>
          <p:nvPicPr>
            <p:cNvPr id="29" name="Picture 16"/>
            <p:cNvPicPr>
              <a:picLocks noChangeAspect="1" noChangeArrowheads="1"/>
            </p:cNvPicPr>
            <p:nvPr/>
          </p:nvPicPr>
          <p:blipFill>
            <a:blip r:embed="rId5" cstate="print">
              <a:lum bright="36000" contrast="-18000"/>
            </a:blip>
            <a:srcRect l="16406" t="19792" r="22656" b="16667"/>
            <a:stretch>
              <a:fillRect/>
            </a:stretch>
          </p:blipFill>
          <p:spPr bwMode="auto">
            <a:xfrm>
              <a:off x="3475" y="2537"/>
              <a:ext cx="3091" cy="24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30" name="AutoShape 17"/>
            <p:cNvSpPr>
              <a:spLocks noChangeArrowheads="1"/>
            </p:cNvSpPr>
            <p:nvPr/>
          </p:nvSpPr>
          <p:spPr bwMode="auto">
            <a:xfrm>
              <a:off x="4243" y="3101"/>
              <a:ext cx="1152" cy="384"/>
            </a:xfrm>
            <a:prstGeom prst="wedgeRectCallout">
              <a:avLst>
                <a:gd name="adj1" fmla="val -43750"/>
                <a:gd name="adj2" fmla="val 70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defTabSz="950913"/>
              <a:r>
                <a:rPr lang="en-US" sz="2400">
                  <a:latin typeface=".VnTime" pitchFamily="34" charset="0"/>
                </a:rPr>
                <a:t>Etilen</a:t>
              </a:r>
            </a:p>
          </p:txBody>
        </p:sp>
      </p:grpSp>
      <p:pic>
        <p:nvPicPr>
          <p:cNvPr id="31" name="Picture 88" descr="tải xuống (1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5000625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82" descr="`1234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1676400"/>
            <a:ext cx="2497138" cy="241935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6400800" y="2209800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91200" y="36576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514600" y="3962400"/>
          <a:ext cx="1066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8" imgW="507960" imgH="177480" progId="Equation.3">
                  <p:embed/>
                </p:oleObj>
              </mc:Choice>
              <mc:Fallback>
                <p:oleObj name="Equation" r:id="rId8" imgW="507960" imgH="177480" progId="Equation.3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1066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581400" y="3886200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&lt;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P spid="9" grpId="0"/>
      <p:bldP spid="10" grpId="0"/>
      <p:bldP spid="13" grpId="0"/>
      <p:bldP spid="14" grpId="0"/>
      <p:bldP spid="15" grpId="0"/>
      <p:bldP spid="16" grpId="0"/>
      <p:bldP spid="20" grpId="0"/>
      <p:bldP spid="27" grpId="0" animBg="1"/>
      <p:bldP spid="27" grpId="1" animBg="1"/>
      <p:bldP spid="34" grpId="0"/>
      <p:bldP spid="35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57400" y="0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46.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37: ETILEN </a:t>
            </a: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152400" y="990600"/>
            <a:ext cx="4343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I. TÍNH CHẤT VẬT LÍ 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76800" y="1143000"/>
            <a:ext cx="76200" cy="571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1600200"/>
            <a:ext cx="3998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II.CẤU TẠO PHÂN TỬ.</a:t>
            </a: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867400" y="2133600"/>
            <a:ext cx="2667000" cy="1600200"/>
            <a:chOff x="240" y="864"/>
            <a:chExt cx="2688" cy="1440"/>
          </a:xfrm>
        </p:grpSpPr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2536" y="1872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  <p:sp>
          <p:nvSpPr>
            <p:cNvPr id="11" name="Arc 4"/>
            <p:cNvSpPr>
              <a:spLocks/>
            </p:cNvSpPr>
            <p:nvPr/>
          </p:nvSpPr>
          <p:spPr bwMode="auto">
            <a:xfrm rot="-45261339">
              <a:off x="1394" y="1298"/>
              <a:ext cx="517" cy="573"/>
            </a:xfrm>
            <a:custGeom>
              <a:avLst/>
              <a:gdLst>
                <a:gd name="G0" fmla="+- 0 0 0"/>
                <a:gd name="G1" fmla="+- 21502 0 0"/>
                <a:gd name="G2" fmla="+- 21600 0 0"/>
                <a:gd name="T0" fmla="*/ 2055 w 19403"/>
                <a:gd name="T1" fmla="*/ 0 h 21502"/>
                <a:gd name="T2" fmla="*/ 19403 w 19403"/>
                <a:gd name="T3" fmla="*/ 12010 h 21502"/>
                <a:gd name="T4" fmla="*/ 0 w 19403"/>
                <a:gd name="T5" fmla="*/ 21502 h 2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03" h="21502" fill="none" extrusionOk="0">
                  <a:moveTo>
                    <a:pt x="2055" y="-1"/>
                  </a:moveTo>
                  <a:cubicBezTo>
                    <a:pt x="9532" y="714"/>
                    <a:pt x="16101" y="5262"/>
                    <a:pt x="19402" y="12010"/>
                  </a:cubicBezTo>
                </a:path>
                <a:path w="19403" h="21502" stroke="0" extrusionOk="0">
                  <a:moveTo>
                    <a:pt x="2055" y="-1"/>
                  </a:moveTo>
                  <a:cubicBezTo>
                    <a:pt x="9532" y="714"/>
                    <a:pt x="16101" y="5262"/>
                    <a:pt x="19402" y="12010"/>
                  </a:cubicBezTo>
                  <a:lnTo>
                    <a:pt x="0" y="21502"/>
                  </a:lnTo>
                  <a:close/>
                </a:path>
              </a:pathLst>
            </a:cu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rot="-11057367">
              <a:off x="2317" y="1754"/>
              <a:ext cx="288" cy="288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rot="-4945897">
              <a:off x="554" y="1750"/>
              <a:ext cx="288" cy="288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240" y="1872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240" y="864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536" y="864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541" y="1178"/>
              <a:ext cx="288" cy="288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720" y="1248"/>
              <a:ext cx="720" cy="72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62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rot="-5400000">
              <a:off x="2339" y="1152"/>
              <a:ext cx="288" cy="288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3"/>
            <p:cNvSpPr>
              <a:spLocks noChangeArrowheads="1"/>
            </p:cNvSpPr>
            <p:nvPr/>
          </p:nvSpPr>
          <p:spPr bwMode="auto">
            <a:xfrm>
              <a:off x="1728" y="1248"/>
              <a:ext cx="720" cy="72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620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21" name="Arc 14"/>
            <p:cNvSpPr>
              <a:spLocks/>
            </p:cNvSpPr>
            <p:nvPr/>
          </p:nvSpPr>
          <p:spPr bwMode="auto">
            <a:xfrm rot="1807778" flipV="1">
              <a:off x="1394" y="1340"/>
              <a:ext cx="492" cy="573"/>
            </a:xfrm>
            <a:custGeom>
              <a:avLst/>
              <a:gdLst>
                <a:gd name="G0" fmla="+- 0 0 0"/>
                <a:gd name="G1" fmla="+- 21502 0 0"/>
                <a:gd name="G2" fmla="+- 21600 0 0"/>
                <a:gd name="T0" fmla="*/ 2055 w 18456"/>
                <a:gd name="T1" fmla="*/ 0 h 21502"/>
                <a:gd name="T2" fmla="*/ 18456 w 18456"/>
                <a:gd name="T3" fmla="*/ 10279 h 21502"/>
                <a:gd name="T4" fmla="*/ 0 w 18456"/>
                <a:gd name="T5" fmla="*/ 21502 h 2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56" h="21502" fill="none" extrusionOk="0">
                  <a:moveTo>
                    <a:pt x="2055" y="-1"/>
                  </a:moveTo>
                  <a:cubicBezTo>
                    <a:pt x="8837" y="648"/>
                    <a:pt x="14915" y="4458"/>
                    <a:pt x="18455" y="10279"/>
                  </a:cubicBezTo>
                </a:path>
                <a:path w="18456" h="21502" stroke="0" extrusionOk="0">
                  <a:moveTo>
                    <a:pt x="2055" y="-1"/>
                  </a:moveTo>
                  <a:cubicBezTo>
                    <a:pt x="8837" y="648"/>
                    <a:pt x="14915" y="4458"/>
                    <a:pt x="18455" y="10279"/>
                  </a:cubicBezTo>
                  <a:lnTo>
                    <a:pt x="0" y="21502"/>
                  </a:lnTo>
                  <a:close/>
                </a:path>
              </a:pathLst>
            </a:cu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6096000" y="4724400"/>
            <a:ext cx="2362200" cy="1676400"/>
            <a:chOff x="3504" y="912"/>
            <a:chExt cx="1544" cy="1296"/>
          </a:xfrm>
        </p:grpSpPr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3552" y="1776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3504" y="912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4560" y="912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4656" y="1728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3600" y="1200"/>
              <a:ext cx="720" cy="72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62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4176" y="1200"/>
              <a:ext cx="720" cy="72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620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029200" y="1066800"/>
            <a:ext cx="3565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81600" y="1600200"/>
            <a:ext cx="171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rỗng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81600" y="4038600"/>
            <a:ext cx="1548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24"/>
          <p:cNvGrpSpPr>
            <a:grpSpLocks/>
          </p:cNvGrpSpPr>
          <p:nvPr/>
        </p:nvGrpSpPr>
        <p:grpSpPr bwMode="auto">
          <a:xfrm>
            <a:off x="609600" y="2971800"/>
            <a:ext cx="3429000" cy="1947505"/>
            <a:chOff x="288" y="1440"/>
            <a:chExt cx="2160" cy="1575"/>
          </a:xfrm>
        </p:grpSpPr>
        <p:grpSp>
          <p:nvGrpSpPr>
            <p:cNvPr id="35" name="Group 25"/>
            <p:cNvGrpSpPr>
              <a:grpSpLocks/>
            </p:cNvGrpSpPr>
            <p:nvPr/>
          </p:nvGrpSpPr>
          <p:grpSpPr bwMode="auto">
            <a:xfrm>
              <a:off x="432" y="1968"/>
              <a:ext cx="1680" cy="1047"/>
              <a:chOff x="1680" y="1200"/>
              <a:chExt cx="1664" cy="1047"/>
            </a:xfrm>
          </p:grpSpPr>
          <p:sp>
            <p:nvSpPr>
              <p:cNvPr id="37" name="Text Box 26"/>
              <p:cNvSpPr txBox="1">
                <a:spLocks noChangeArrowheads="1"/>
              </p:cNvSpPr>
              <p:nvPr/>
            </p:nvSpPr>
            <p:spPr bwMode="auto">
              <a:xfrm>
                <a:off x="3024" y="1824"/>
                <a:ext cx="320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38" name="Text Box 27"/>
              <p:cNvSpPr txBox="1">
                <a:spLocks noChangeArrowheads="1"/>
              </p:cNvSpPr>
              <p:nvPr/>
            </p:nvSpPr>
            <p:spPr bwMode="auto">
              <a:xfrm>
                <a:off x="3024" y="1248"/>
                <a:ext cx="309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39" name="Text Box 28"/>
              <p:cNvSpPr txBox="1">
                <a:spLocks noChangeArrowheads="1"/>
              </p:cNvSpPr>
              <p:nvPr/>
            </p:nvSpPr>
            <p:spPr bwMode="auto">
              <a:xfrm>
                <a:off x="1728" y="1824"/>
                <a:ext cx="288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40" name="Text Box 29"/>
              <p:cNvSpPr txBox="1">
                <a:spLocks noChangeArrowheads="1"/>
              </p:cNvSpPr>
              <p:nvPr/>
            </p:nvSpPr>
            <p:spPr bwMode="auto">
              <a:xfrm>
                <a:off x="1680" y="1200"/>
                <a:ext cx="288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41" name="Line 30"/>
              <p:cNvSpPr>
                <a:spLocks noChangeShapeType="1"/>
              </p:cNvSpPr>
              <p:nvPr/>
            </p:nvSpPr>
            <p:spPr bwMode="auto">
              <a:xfrm rot="2274604">
                <a:off x="2736" y="1872"/>
                <a:ext cx="352" cy="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31"/>
              <p:cNvSpPr>
                <a:spLocks noChangeShapeType="1"/>
              </p:cNvSpPr>
              <p:nvPr/>
            </p:nvSpPr>
            <p:spPr bwMode="auto">
              <a:xfrm rot="-1968418">
                <a:off x="2736" y="1536"/>
                <a:ext cx="352" cy="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32"/>
              <p:cNvSpPr>
                <a:spLocks noChangeShapeType="1"/>
              </p:cNvSpPr>
              <p:nvPr/>
            </p:nvSpPr>
            <p:spPr bwMode="auto">
              <a:xfrm rot="-2252178">
                <a:off x="1920" y="1872"/>
                <a:ext cx="352" cy="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33"/>
              <p:cNvSpPr>
                <a:spLocks noChangeShapeType="1"/>
              </p:cNvSpPr>
              <p:nvPr/>
            </p:nvSpPr>
            <p:spPr bwMode="auto">
              <a:xfrm rot="1913390">
                <a:off x="1888" y="1536"/>
                <a:ext cx="352" cy="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" name="Group 34"/>
              <p:cNvGrpSpPr>
                <a:grpSpLocks/>
              </p:cNvGrpSpPr>
              <p:nvPr/>
            </p:nvGrpSpPr>
            <p:grpSpPr bwMode="auto">
              <a:xfrm>
                <a:off x="2181" y="1512"/>
                <a:ext cx="603" cy="424"/>
                <a:chOff x="2181" y="1512"/>
                <a:chExt cx="603" cy="424"/>
              </a:xfrm>
            </p:grpSpPr>
            <p:sp>
              <p:nvSpPr>
                <p:cNvPr id="46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181" y="1513"/>
                  <a:ext cx="267" cy="4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 b="1" dirty="0">
                      <a:solidFill>
                        <a:srgbClr val="CC3300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47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517" y="1512"/>
                  <a:ext cx="267" cy="4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 b="1" dirty="0">
                      <a:solidFill>
                        <a:srgbClr val="CC3300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</a:p>
              </p:txBody>
            </p:sp>
            <p:grpSp>
              <p:nvGrpSpPr>
                <p:cNvPr id="48" name="Group 37"/>
                <p:cNvGrpSpPr>
                  <a:grpSpLocks/>
                </p:cNvGrpSpPr>
                <p:nvPr/>
              </p:nvGrpSpPr>
              <p:grpSpPr bwMode="auto">
                <a:xfrm>
                  <a:off x="2400" y="1680"/>
                  <a:ext cx="144" cy="48"/>
                  <a:chOff x="2448" y="1968"/>
                  <a:chExt cx="144" cy="48"/>
                </a:xfrm>
              </p:grpSpPr>
              <p:sp>
                <p:nvSpPr>
                  <p:cNvPr id="4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1968"/>
                    <a:ext cx="1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016"/>
                    <a:ext cx="1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288" y="1440"/>
              <a:ext cx="21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cấu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953000" y="865188"/>
            <a:ext cx="0" cy="5992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22098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b="1" dirty="0"/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CTCT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 rot="-5400000" flipH="1" flipV="1">
            <a:off x="6019800" y="2909888"/>
            <a:ext cx="6096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591300" y="3633788"/>
            <a:ext cx="6858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121400" y="4327525"/>
            <a:ext cx="342900" cy="396875"/>
            <a:chOff x="1992" y="3144"/>
            <a:chExt cx="216" cy="250"/>
          </a:xfrm>
        </p:grpSpPr>
        <p:sp>
          <p:nvSpPr>
            <p:cNvPr id="4134" name="Oval 10"/>
            <p:cNvSpPr>
              <a:spLocks noChangeArrowheads="1"/>
            </p:cNvSpPr>
            <p:nvPr/>
          </p:nvSpPr>
          <p:spPr bwMode="auto">
            <a:xfrm>
              <a:off x="2016" y="3168"/>
              <a:ext cx="192" cy="19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vi-VN" sz="4400"/>
            </a:p>
          </p:txBody>
        </p:sp>
        <p:sp>
          <p:nvSpPr>
            <p:cNvPr id="4135" name="Text Box 11"/>
            <p:cNvSpPr txBox="1">
              <a:spLocks noChangeArrowheads="1"/>
            </p:cNvSpPr>
            <p:nvPr/>
          </p:nvSpPr>
          <p:spPr bwMode="auto">
            <a:xfrm>
              <a:off x="1992" y="31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EF800"/>
                  </a:solidFill>
                </a:rPr>
                <a:t>H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572500" y="3389313"/>
            <a:ext cx="342900" cy="396875"/>
            <a:chOff x="1992" y="3144"/>
            <a:chExt cx="216" cy="250"/>
          </a:xfrm>
        </p:grpSpPr>
        <p:sp>
          <p:nvSpPr>
            <p:cNvPr id="4132" name="Oval 13"/>
            <p:cNvSpPr>
              <a:spLocks noChangeArrowheads="1"/>
            </p:cNvSpPr>
            <p:nvPr/>
          </p:nvSpPr>
          <p:spPr bwMode="auto">
            <a:xfrm>
              <a:off x="2016" y="3168"/>
              <a:ext cx="192" cy="19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vi-VN" sz="4400"/>
            </a:p>
          </p:txBody>
        </p:sp>
        <p:sp>
          <p:nvSpPr>
            <p:cNvPr id="4133" name="Text Box 14"/>
            <p:cNvSpPr txBox="1">
              <a:spLocks noChangeArrowheads="1"/>
            </p:cNvSpPr>
            <p:nvPr/>
          </p:nvSpPr>
          <p:spPr bwMode="auto">
            <a:xfrm>
              <a:off x="1992" y="31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EF800"/>
                  </a:solidFill>
                </a:rPr>
                <a:t>H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429500" y="4319588"/>
            <a:ext cx="342900" cy="396875"/>
            <a:chOff x="1992" y="3144"/>
            <a:chExt cx="216" cy="250"/>
          </a:xfrm>
        </p:grpSpPr>
        <p:sp>
          <p:nvSpPr>
            <p:cNvPr id="4130" name="Oval 16"/>
            <p:cNvSpPr>
              <a:spLocks noChangeArrowheads="1"/>
            </p:cNvSpPr>
            <p:nvPr/>
          </p:nvSpPr>
          <p:spPr bwMode="auto">
            <a:xfrm>
              <a:off x="2016" y="3168"/>
              <a:ext cx="192" cy="19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vi-VN" sz="4400"/>
            </a:p>
          </p:txBody>
        </p:sp>
        <p:sp>
          <p:nvSpPr>
            <p:cNvPr id="4131" name="Text Box 17"/>
            <p:cNvSpPr txBox="1">
              <a:spLocks noChangeArrowheads="1"/>
            </p:cNvSpPr>
            <p:nvPr/>
          </p:nvSpPr>
          <p:spPr bwMode="auto">
            <a:xfrm>
              <a:off x="1992" y="31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EF800"/>
                  </a:solidFill>
                </a:rPr>
                <a:t>H</a:t>
              </a:r>
            </a:p>
          </p:txBody>
        </p:sp>
      </p:grpSp>
      <p:sp>
        <p:nvSpPr>
          <p:cNvPr id="31" name="Rectangle 20"/>
          <p:cNvSpPr>
            <a:spLocks noChangeArrowheads="1"/>
          </p:cNvSpPr>
          <p:nvPr/>
        </p:nvSpPr>
        <p:spPr bwMode="auto">
          <a:xfrm flipH="1">
            <a:off x="5295900" y="3557588"/>
            <a:ext cx="6096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965700" y="3392488"/>
            <a:ext cx="342900" cy="396875"/>
            <a:chOff x="1992" y="3144"/>
            <a:chExt cx="216" cy="250"/>
          </a:xfrm>
        </p:grpSpPr>
        <p:sp>
          <p:nvSpPr>
            <p:cNvPr id="4128" name="Oval 22"/>
            <p:cNvSpPr>
              <a:spLocks noChangeArrowheads="1"/>
            </p:cNvSpPr>
            <p:nvPr/>
          </p:nvSpPr>
          <p:spPr bwMode="auto">
            <a:xfrm>
              <a:off x="2016" y="3168"/>
              <a:ext cx="192" cy="19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vi-VN" sz="4400"/>
            </a:p>
          </p:txBody>
        </p:sp>
        <p:sp>
          <p:nvSpPr>
            <p:cNvPr id="4129" name="Text Box 23"/>
            <p:cNvSpPr txBox="1">
              <a:spLocks noChangeArrowheads="1"/>
            </p:cNvSpPr>
            <p:nvPr/>
          </p:nvSpPr>
          <p:spPr bwMode="auto">
            <a:xfrm>
              <a:off x="1992" y="31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EF800"/>
                  </a:solidFill>
                </a:rPr>
                <a:t>H</a:t>
              </a:r>
            </a:p>
          </p:txBody>
        </p:sp>
      </p:grpSp>
      <p:sp>
        <p:nvSpPr>
          <p:cNvPr id="35" name="Oval 24"/>
          <p:cNvSpPr>
            <a:spLocks noChangeArrowheads="1"/>
          </p:cNvSpPr>
          <p:nvPr/>
        </p:nvSpPr>
        <p:spPr bwMode="auto">
          <a:xfrm>
            <a:off x="7277100" y="3252788"/>
            <a:ext cx="762000" cy="685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4112" name="Text Box 25"/>
          <p:cNvSpPr txBox="1">
            <a:spLocks noChangeArrowheads="1"/>
          </p:cNvSpPr>
          <p:nvPr/>
        </p:nvSpPr>
        <p:spPr bwMode="auto">
          <a:xfrm>
            <a:off x="7505700" y="332898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5943600" y="3095625"/>
            <a:ext cx="762000" cy="685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4114" name="Text Box 27"/>
          <p:cNvSpPr txBox="1">
            <a:spLocks noChangeArrowheads="1"/>
          </p:cNvSpPr>
          <p:nvPr/>
        </p:nvSpPr>
        <p:spPr bwMode="auto">
          <a:xfrm>
            <a:off x="6096000" y="3200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 rot="16200000" flipH="1">
            <a:off x="7425532" y="4121944"/>
            <a:ext cx="442912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 flipH="1">
            <a:off x="8039100" y="3557588"/>
            <a:ext cx="6096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 rot="-5400000" flipH="1" flipV="1">
            <a:off x="7342188" y="2909888"/>
            <a:ext cx="6096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 rot="16200000" flipH="1">
            <a:off x="6103144" y="4121944"/>
            <a:ext cx="442912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6858000" y="502920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vững</a:t>
            </a:r>
            <a:r>
              <a:rPr lang="en-US" b="1" dirty="0">
                <a:sym typeface="Symbol" pitchFamily="18" charset="2"/>
              </a:rPr>
              <a:t>.</a:t>
            </a:r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>
            <a:off x="6858000" y="3733800"/>
            <a:ext cx="762000" cy="1447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 flipH="1">
            <a:off x="6045200" y="2108200"/>
            <a:ext cx="336550" cy="101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>
              <a:defRPr/>
            </a:pPr>
            <a:endParaRPr lang="vi-VN" sz="440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 flipH="1" flipV="1">
            <a:off x="7696200" y="2133600"/>
            <a:ext cx="304800" cy="101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>
              <a:defRPr/>
            </a:pPr>
            <a:endParaRPr lang="vi-VN" sz="440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7" name="Line 32"/>
          <p:cNvSpPr>
            <a:spLocks noChangeShapeType="1"/>
          </p:cNvSpPr>
          <p:nvPr/>
        </p:nvSpPr>
        <p:spPr bwMode="auto">
          <a:xfrm flipV="1">
            <a:off x="6934200" y="1905000"/>
            <a:ext cx="838200" cy="1524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638800" y="1420813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kém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bền,dễ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đứt</a:t>
            </a:r>
            <a:endParaRPr lang="en-US" sz="28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9" name="TextBox 2"/>
          <p:cNvSpPr txBox="1">
            <a:spLocks noChangeArrowheads="1"/>
          </p:cNvSpPr>
          <p:nvPr/>
        </p:nvSpPr>
        <p:spPr bwMode="auto">
          <a:xfrm>
            <a:off x="1447800" y="2209800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CH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0" name="TextBox 2"/>
          <p:cNvSpPr txBox="1">
            <a:spLocks noChangeArrowheads="1"/>
          </p:cNvSpPr>
          <p:nvPr/>
        </p:nvSpPr>
        <p:spPr bwMode="auto">
          <a:xfrm>
            <a:off x="0" y="2667000"/>
            <a:ext cx="3760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1" name="TextBox 2"/>
          <p:cNvSpPr txBox="1">
            <a:spLocks noChangeArrowheads="1"/>
          </p:cNvSpPr>
          <p:nvPr/>
        </p:nvSpPr>
        <p:spPr bwMode="auto">
          <a:xfrm>
            <a:off x="0" y="3200400"/>
            <a:ext cx="4953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C-H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C=C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C=C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2057400" y="0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46.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37: ETILEN </a:t>
            </a: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152400" y="990600"/>
            <a:ext cx="4343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I. TÍNH CHẤT VẬT LÍ 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52400" y="1600200"/>
            <a:ext cx="3998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II.CẤU TẠO PHÂN TỬ.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1 0.00185 L 0.06788 0.1905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94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925 L -0.07639 0.1868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89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1" grpId="0" animBg="1"/>
      <p:bldP spid="43" grpId="0"/>
      <p:bldP spid="45" grpId="0" animBg="1"/>
      <p:bldP spid="45" grpId="1" animBg="1"/>
      <p:bldP spid="46" grpId="0" animBg="1"/>
      <p:bldP spid="46" grpId="1" animBg="1"/>
      <p:bldP spid="48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676400"/>
            <a:ext cx="3505200" cy="2286000"/>
            <a:chOff x="240" y="864"/>
            <a:chExt cx="2688" cy="1440"/>
          </a:xfrm>
        </p:grpSpPr>
        <p:sp>
          <p:nvSpPr>
            <p:cNvPr id="31747" name="Oval 3"/>
            <p:cNvSpPr>
              <a:spLocks noChangeArrowheads="1"/>
            </p:cNvSpPr>
            <p:nvPr/>
          </p:nvSpPr>
          <p:spPr bwMode="auto">
            <a:xfrm>
              <a:off x="2536" y="1872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  <p:sp>
          <p:nvSpPr>
            <p:cNvPr id="31748" name="Arc 4"/>
            <p:cNvSpPr>
              <a:spLocks/>
            </p:cNvSpPr>
            <p:nvPr/>
          </p:nvSpPr>
          <p:spPr bwMode="auto">
            <a:xfrm rot="-45261339">
              <a:off x="1394" y="1298"/>
              <a:ext cx="517" cy="573"/>
            </a:xfrm>
            <a:custGeom>
              <a:avLst/>
              <a:gdLst>
                <a:gd name="G0" fmla="+- 0 0 0"/>
                <a:gd name="G1" fmla="+- 21502 0 0"/>
                <a:gd name="G2" fmla="+- 21600 0 0"/>
                <a:gd name="T0" fmla="*/ 2055 w 19403"/>
                <a:gd name="T1" fmla="*/ 0 h 21502"/>
                <a:gd name="T2" fmla="*/ 19403 w 19403"/>
                <a:gd name="T3" fmla="*/ 12010 h 21502"/>
                <a:gd name="T4" fmla="*/ 0 w 19403"/>
                <a:gd name="T5" fmla="*/ 21502 h 2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03" h="21502" fill="none" extrusionOk="0">
                  <a:moveTo>
                    <a:pt x="2055" y="-1"/>
                  </a:moveTo>
                  <a:cubicBezTo>
                    <a:pt x="9532" y="714"/>
                    <a:pt x="16101" y="5262"/>
                    <a:pt x="19402" y="12010"/>
                  </a:cubicBezTo>
                </a:path>
                <a:path w="19403" h="21502" stroke="0" extrusionOk="0">
                  <a:moveTo>
                    <a:pt x="2055" y="-1"/>
                  </a:moveTo>
                  <a:cubicBezTo>
                    <a:pt x="9532" y="714"/>
                    <a:pt x="16101" y="5262"/>
                    <a:pt x="19402" y="12010"/>
                  </a:cubicBezTo>
                  <a:lnTo>
                    <a:pt x="0" y="21502"/>
                  </a:lnTo>
                  <a:close/>
                </a:path>
              </a:pathLst>
            </a:cu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9" name="Line 5"/>
            <p:cNvSpPr>
              <a:spLocks noChangeShapeType="1"/>
            </p:cNvSpPr>
            <p:nvPr/>
          </p:nvSpPr>
          <p:spPr bwMode="auto">
            <a:xfrm rot="-11057367">
              <a:off x="2317" y="1754"/>
              <a:ext cx="288" cy="288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50" name="Line 6"/>
            <p:cNvSpPr>
              <a:spLocks noChangeShapeType="1"/>
            </p:cNvSpPr>
            <p:nvPr/>
          </p:nvSpPr>
          <p:spPr bwMode="auto">
            <a:xfrm rot="-4945897">
              <a:off x="554" y="1750"/>
              <a:ext cx="288" cy="288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51" name="Oval 7"/>
            <p:cNvSpPr>
              <a:spLocks noChangeArrowheads="1"/>
            </p:cNvSpPr>
            <p:nvPr/>
          </p:nvSpPr>
          <p:spPr bwMode="auto">
            <a:xfrm>
              <a:off x="240" y="1872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  <p:sp>
          <p:nvSpPr>
            <p:cNvPr id="31752" name="Oval 8"/>
            <p:cNvSpPr>
              <a:spLocks noChangeArrowheads="1"/>
            </p:cNvSpPr>
            <p:nvPr/>
          </p:nvSpPr>
          <p:spPr bwMode="auto">
            <a:xfrm>
              <a:off x="240" y="864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  <p:sp>
          <p:nvSpPr>
            <p:cNvPr id="31753" name="Oval 9"/>
            <p:cNvSpPr>
              <a:spLocks noChangeArrowheads="1"/>
            </p:cNvSpPr>
            <p:nvPr/>
          </p:nvSpPr>
          <p:spPr bwMode="auto">
            <a:xfrm>
              <a:off x="2536" y="864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  <p:sp>
          <p:nvSpPr>
            <p:cNvPr id="31754" name="Line 10"/>
            <p:cNvSpPr>
              <a:spLocks noChangeShapeType="1"/>
            </p:cNvSpPr>
            <p:nvPr/>
          </p:nvSpPr>
          <p:spPr bwMode="auto">
            <a:xfrm>
              <a:off x="541" y="1178"/>
              <a:ext cx="288" cy="288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720" y="1248"/>
              <a:ext cx="720" cy="72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62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31756" name="Line 12"/>
            <p:cNvSpPr>
              <a:spLocks noChangeShapeType="1"/>
            </p:cNvSpPr>
            <p:nvPr/>
          </p:nvSpPr>
          <p:spPr bwMode="auto">
            <a:xfrm rot="-5400000">
              <a:off x="2339" y="1152"/>
              <a:ext cx="288" cy="288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Oval 13"/>
            <p:cNvSpPr>
              <a:spLocks noChangeArrowheads="1"/>
            </p:cNvSpPr>
            <p:nvPr/>
          </p:nvSpPr>
          <p:spPr bwMode="auto">
            <a:xfrm>
              <a:off x="1728" y="1248"/>
              <a:ext cx="720" cy="72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620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31758" name="Arc 14"/>
            <p:cNvSpPr>
              <a:spLocks/>
            </p:cNvSpPr>
            <p:nvPr/>
          </p:nvSpPr>
          <p:spPr bwMode="auto">
            <a:xfrm rot="1807778" flipV="1">
              <a:off x="1394" y="1340"/>
              <a:ext cx="492" cy="573"/>
            </a:xfrm>
            <a:custGeom>
              <a:avLst/>
              <a:gdLst>
                <a:gd name="G0" fmla="+- 0 0 0"/>
                <a:gd name="G1" fmla="+- 21502 0 0"/>
                <a:gd name="G2" fmla="+- 21600 0 0"/>
                <a:gd name="T0" fmla="*/ 2055 w 18456"/>
                <a:gd name="T1" fmla="*/ 0 h 21502"/>
                <a:gd name="T2" fmla="*/ 18456 w 18456"/>
                <a:gd name="T3" fmla="*/ 10279 h 21502"/>
                <a:gd name="T4" fmla="*/ 0 w 18456"/>
                <a:gd name="T5" fmla="*/ 21502 h 2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56" h="21502" fill="none" extrusionOk="0">
                  <a:moveTo>
                    <a:pt x="2055" y="-1"/>
                  </a:moveTo>
                  <a:cubicBezTo>
                    <a:pt x="8837" y="648"/>
                    <a:pt x="14915" y="4458"/>
                    <a:pt x="18455" y="10279"/>
                  </a:cubicBezTo>
                </a:path>
                <a:path w="18456" h="21502" stroke="0" extrusionOk="0">
                  <a:moveTo>
                    <a:pt x="2055" y="-1"/>
                  </a:moveTo>
                  <a:cubicBezTo>
                    <a:pt x="8837" y="648"/>
                    <a:pt x="14915" y="4458"/>
                    <a:pt x="18455" y="10279"/>
                  </a:cubicBezTo>
                  <a:lnTo>
                    <a:pt x="0" y="21502"/>
                  </a:lnTo>
                  <a:close/>
                </a:path>
              </a:pathLst>
            </a:cu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562600" y="1066800"/>
            <a:ext cx="3060700" cy="2895600"/>
            <a:chOff x="2488" y="1952"/>
            <a:chExt cx="1784" cy="2080"/>
          </a:xfrm>
        </p:grpSpPr>
        <p:sp>
          <p:nvSpPr>
            <p:cNvPr id="31771" name="Oval 27"/>
            <p:cNvSpPr>
              <a:spLocks noChangeArrowheads="1"/>
            </p:cNvSpPr>
            <p:nvPr/>
          </p:nvSpPr>
          <p:spPr bwMode="auto">
            <a:xfrm>
              <a:off x="2488" y="3360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dirty="0"/>
                <a:t>H</a:t>
              </a:r>
            </a:p>
          </p:txBody>
        </p:sp>
        <p:sp>
          <p:nvSpPr>
            <p:cNvPr id="31772" name="Oval 28"/>
            <p:cNvSpPr>
              <a:spLocks noChangeArrowheads="1"/>
            </p:cNvSpPr>
            <p:nvPr/>
          </p:nvSpPr>
          <p:spPr bwMode="auto">
            <a:xfrm>
              <a:off x="3880" y="3238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  <p:sp>
          <p:nvSpPr>
            <p:cNvPr id="31773" name="Line 29"/>
            <p:cNvSpPr>
              <a:spLocks noChangeShapeType="1"/>
            </p:cNvSpPr>
            <p:nvPr/>
          </p:nvSpPr>
          <p:spPr bwMode="auto">
            <a:xfrm rot="-11057367">
              <a:off x="3661" y="3120"/>
              <a:ext cx="288" cy="288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 rot="-4945897">
              <a:off x="2808" y="3192"/>
              <a:ext cx="288" cy="288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Line 31"/>
            <p:cNvSpPr>
              <a:spLocks noChangeShapeType="1"/>
            </p:cNvSpPr>
            <p:nvPr/>
          </p:nvSpPr>
          <p:spPr bwMode="auto">
            <a:xfrm rot="2623751">
              <a:off x="3219" y="2325"/>
              <a:ext cx="288" cy="288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Oval 32"/>
            <p:cNvSpPr>
              <a:spLocks noChangeArrowheads="1"/>
            </p:cNvSpPr>
            <p:nvPr/>
          </p:nvSpPr>
          <p:spPr bwMode="auto">
            <a:xfrm>
              <a:off x="3024" y="2640"/>
              <a:ext cx="720" cy="72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62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31777" name="Line 33"/>
            <p:cNvSpPr>
              <a:spLocks noChangeShapeType="1"/>
            </p:cNvSpPr>
            <p:nvPr/>
          </p:nvSpPr>
          <p:spPr bwMode="auto">
            <a:xfrm rot="-9008569">
              <a:off x="3360" y="3312"/>
              <a:ext cx="288" cy="288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Oval 34"/>
            <p:cNvSpPr>
              <a:spLocks noChangeArrowheads="1"/>
            </p:cNvSpPr>
            <p:nvPr/>
          </p:nvSpPr>
          <p:spPr bwMode="auto">
            <a:xfrm>
              <a:off x="3400" y="3600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  <p:sp>
          <p:nvSpPr>
            <p:cNvPr id="31779" name="Oval 35"/>
            <p:cNvSpPr>
              <a:spLocks noChangeArrowheads="1"/>
            </p:cNvSpPr>
            <p:nvPr/>
          </p:nvSpPr>
          <p:spPr bwMode="auto">
            <a:xfrm>
              <a:off x="3168" y="1952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</p:grpSp>
      <p:sp>
        <p:nvSpPr>
          <p:cNvPr id="31781" name="Text Box 37"/>
          <p:cNvSpPr txBox="1">
            <a:spLocks noChangeArrowheads="1"/>
          </p:cNvSpPr>
          <p:nvPr/>
        </p:nvSpPr>
        <p:spPr bwMode="auto">
          <a:xfrm>
            <a:off x="1752600" y="4114800"/>
            <a:ext cx="153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</a:rPr>
              <a:t>ETILEN</a:t>
            </a:r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6629400" y="4191000"/>
            <a:ext cx="1538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</a:rPr>
              <a:t>METAN</a:t>
            </a:r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990600" y="304800"/>
            <a:ext cx="777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dirty="0" err="1">
                <a:solidFill>
                  <a:srgbClr val="0000FF"/>
                </a:solidFill>
              </a:rPr>
              <a:t>Hãy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cho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biết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sự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khác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nhau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về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liên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kết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của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etilen</a:t>
            </a:r>
            <a:r>
              <a:rPr lang="en-US" sz="3000" dirty="0">
                <a:solidFill>
                  <a:srgbClr val="0000FF"/>
                </a:solidFill>
              </a:rPr>
              <a:t> so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metan</a:t>
            </a:r>
            <a:r>
              <a:rPr lang="en-US" sz="3000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31784" name="Picture 40" descr="Cau h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032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87" name="Text Box 43"/>
          <p:cNvSpPr txBox="1">
            <a:spLocks noChangeArrowheads="1"/>
          </p:cNvSpPr>
          <p:nvPr/>
        </p:nvSpPr>
        <p:spPr bwMode="auto">
          <a:xfrm>
            <a:off x="381000" y="4953000"/>
            <a:ext cx="434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 – H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 = C</a:t>
            </a:r>
          </a:p>
        </p:txBody>
      </p: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5791200" y="5029200"/>
            <a:ext cx="335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 – H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1" grpId="0"/>
      <p:bldP spid="31782" grpId="0"/>
      <p:bldP spid="31787" grpId="0"/>
      <p:bldP spid="317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57400" y="0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46.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37: ETILEN </a:t>
            </a: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28600" y="990600"/>
            <a:ext cx="4343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I. TÍNH CHẤT VẬT LÍ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600200"/>
            <a:ext cx="3998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II.CẤU TẠO PHÂN TỬ.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181600" y="990600"/>
            <a:ext cx="15240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2209800"/>
            <a:ext cx="4614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III.TÍNH CHẤT HÓA HỌC.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819400"/>
            <a:ext cx="4015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1.Etilen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1981200" y="4267200"/>
            <a:ext cx="457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981200" y="3733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t</a:t>
            </a:r>
            <a:r>
              <a:rPr lang="en-US" sz="2400" baseline="30000" dirty="0">
                <a:solidFill>
                  <a:srgbClr val="0000FF"/>
                </a:solidFill>
                <a:latin typeface="Times New Roman" pitchFamily="18" charset="0"/>
              </a:rPr>
              <a:t>o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505200" y="4114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0" y="3505200"/>
            <a:ext cx="510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PTHH:   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 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+  3O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2CO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+ 2H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800600"/>
            <a:ext cx="49760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</a:p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brom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5562600" y="1676400"/>
            <a:ext cx="3581400" cy="2514600"/>
          </a:xfrm>
          <a:prstGeom prst="cloudCallout">
            <a:avLst>
              <a:gd name="adj1" fmla="val -19192"/>
              <a:gd name="adj2" fmla="val 72771"/>
            </a:avLst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17" name="Picture 16" descr="tải xuống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5172075"/>
            <a:ext cx="2705100" cy="168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/>
      <p:bldP spid="15" grpId="0"/>
      <p:bldP spid="13" grpId="0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57400" y="0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46.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37: ETILEN </a:t>
            </a: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28600" y="990600"/>
            <a:ext cx="4343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I. TÍNH CHẤT VẬT LÍ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600200"/>
            <a:ext cx="3998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II.CẤU TẠO PHÂN TỬ.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4614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III.TÍNH CHẤT HÓA HỌC.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819400"/>
            <a:ext cx="4015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1.Etilen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352800"/>
            <a:ext cx="49760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</a:p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brom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257800" y="990600"/>
            <a:ext cx="15240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loud Callout 10"/>
          <p:cNvSpPr/>
          <p:nvPr/>
        </p:nvSpPr>
        <p:spPr>
          <a:xfrm>
            <a:off x="5334000" y="1143000"/>
            <a:ext cx="3810000" cy="3505200"/>
          </a:xfrm>
          <a:prstGeom prst="cloudCallou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sgk,quan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4.8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5334000"/>
            <a:ext cx="24384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g brom vao etile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200" y="228600"/>
            <a:ext cx="876299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7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1383</Words>
  <Application>Microsoft Office PowerPoint</Application>
  <PresentationFormat>On-screen Show (4:3)</PresentationFormat>
  <Paragraphs>319</Paragraphs>
  <Slides>26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.VnTime</vt:lpstr>
      <vt:lpstr>Arial</vt:lpstr>
      <vt:lpstr>Baclieu</vt:lpstr>
      <vt:lpstr>Calibri</vt:lpstr>
      <vt:lpstr>Times New Roman</vt:lpstr>
      <vt:lpstr>VNI-Times</vt:lpstr>
      <vt:lpstr>Wingdings</vt:lpstr>
      <vt:lpstr>Office Theme</vt:lpstr>
      <vt:lpstr>Equation</vt:lpstr>
      <vt:lpstr>Viết CTCT và trình bày tính chất hóa học của CH4 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Viettelpc</dc:creator>
  <cp:lastModifiedBy>Huong Lan</cp:lastModifiedBy>
  <cp:revision>77</cp:revision>
  <dcterms:created xsi:type="dcterms:W3CDTF">2017-02-16T01:42:01Z</dcterms:created>
  <dcterms:modified xsi:type="dcterms:W3CDTF">2020-04-27T14:52:20Z</dcterms:modified>
</cp:coreProperties>
</file>