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2" r:id="rId2"/>
    <p:sldId id="257" r:id="rId3"/>
    <p:sldId id="258" r:id="rId4"/>
    <p:sldId id="262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73" r:id="rId15"/>
    <p:sldId id="274" r:id="rId16"/>
    <p:sldId id="275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11" Type="http://schemas.openxmlformats.org/officeDocument/2006/relationships/image" Target="../media/image19.wmf"/><Relationship Id="rId5" Type="http://schemas.openxmlformats.org/officeDocument/2006/relationships/image" Target="../media/image13.wmf"/><Relationship Id="rId10" Type="http://schemas.openxmlformats.org/officeDocument/2006/relationships/image" Target="../media/image18.wmf"/><Relationship Id="rId4" Type="http://schemas.openxmlformats.org/officeDocument/2006/relationships/image" Target="../media/image12.wmf"/><Relationship Id="rId9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4" Type="http://schemas.openxmlformats.org/officeDocument/2006/relationships/image" Target="../media/image4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221D3-EE9F-40AF-9ABF-106C85F6E158}" type="datetimeFigureOut">
              <a:rPr lang="en-US" smtClean="0"/>
              <a:t>27/04/2020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A8C01F-FB2E-4DF4-A968-3950758B9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3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ADF452-EB10-450F-A0FC-27E774C20736}" type="slidenum">
              <a:rPr lang="en-US"/>
              <a:pPr/>
              <a:t>8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5976F-C846-45B2-B172-7C97078F49D3}" type="datetimeFigureOut">
              <a:rPr lang="en-US" smtClean="0"/>
              <a:t>27/04/2020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1D016-F504-4EDF-8924-D7BFAACD6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34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5976F-C846-45B2-B172-7C97078F49D3}" type="datetimeFigureOut">
              <a:rPr lang="en-US" smtClean="0"/>
              <a:t>27/04/2020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1D016-F504-4EDF-8924-D7BFAACD6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059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5976F-C846-45B2-B172-7C97078F49D3}" type="datetimeFigureOut">
              <a:rPr lang="en-US" smtClean="0"/>
              <a:t>27/04/2020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1D016-F504-4EDF-8924-D7BFAACD6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859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F573B4B-7AAD-4D51-9595-2220C22F31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163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5976F-C846-45B2-B172-7C97078F49D3}" type="datetimeFigureOut">
              <a:rPr lang="en-US" smtClean="0"/>
              <a:t>27/04/2020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1D016-F504-4EDF-8924-D7BFAACD6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967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5976F-C846-45B2-B172-7C97078F49D3}" type="datetimeFigureOut">
              <a:rPr lang="en-US" smtClean="0"/>
              <a:t>27/04/2020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1D016-F504-4EDF-8924-D7BFAACD6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395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5976F-C846-45B2-B172-7C97078F49D3}" type="datetimeFigureOut">
              <a:rPr lang="en-US" smtClean="0"/>
              <a:t>27/04/2020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1D016-F504-4EDF-8924-D7BFAACD6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664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5976F-C846-45B2-B172-7C97078F49D3}" type="datetimeFigureOut">
              <a:rPr lang="en-US" smtClean="0"/>
              <a:t>27/04/2020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1D016-F504-4EDF-8924-D7BFAACD6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316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5976F-C846-45B2-B172-7C97078F49D3}" type="datetimeFigureOut">
              <a:rPr lang="en-US" smtClean="0"/>
              <a:t>27/04/2020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1D016-F504-4EDF-8924-D7BFAACD6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525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5976F-C846-45B2-B172-7C97078F49D3}" type="datetimeFigureOut">
              <a:rPr lang="en-US" smtClean="0"/>
              <a:t>27/04/2020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1D016-F504-4EDF-8924-D7BFAACD6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04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5976F-C846-45B2-B172-7C97078F49D3}" type="datetimeFigureOut">
              <a:rPr lang="en-US" smtClean="0"/>
              <a:t>27/04/2020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1D016-F504-4EDF-8924-D7BFAACD6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286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5976F-C846-45B2-B172-7C97078F49D3}" type="datetimeFigureOut">
              <a:rPr lang="en-US" smtClean="0"/>
              <a:t>27/04/2020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1D016-F504-4EDF-8924-D7BFAACD6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26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5976F-C846-45B2-B172-7C97078F49D3}" type="datetimeFigureOut">
              <a:rPr lang="en-US" smtClean="0"/>
              <a:t>27/04/2020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1D016-F504-4EDF-8924-D7BFAACD6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09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2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3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37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26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42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3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4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44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8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6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3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wmf"/><Relationship Id="rId20" Type="http://schemas.openxmlformats.org/officeDocument/2006/relationships/image" Target="../media/image17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9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10" Type="http://schemas.openxmlformats.org/officeDocument/2006/relationships/image" Target="../media/image12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9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4.wmf"/><Relationship Id="rId22" Type="http://schemas.openxmlformats.org/officeDocument/2006/relationships/image" Target="../media/image18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0.wmf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9" Type="http://schemas.openxmlformats.org/officeDocument/2006/relationships/image" Target="../media/image24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0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3772" y="2276872"/>
            <a:ext cx="8676456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I: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4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762000" y="990600"/>
            <a:ext cx="8382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927443"/>
              </p:ext>
            </p:extLst>
          </p:nvPr>
        </p:nvGraphicFramePr>
        <p:xfrm>
          <a:off x="1143000" y="1658937"/>
          <a:ext cx="5045075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7" name="Equation" r:id="rId3" imgW="2222280" imgH="228600" progId="Equation.DSMT4">
                  <p:embed/>
                </p:oleObj>
              </mc:Choice>
              <mc:Fallback>
                <p:oleObj name="Equation" r:id="rId3" imgW="2222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658937"/>
                        <a:ext cx="5045075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9354542"/>
              </p:ext>
            </p:extLst>
          </p:nvPr>
        </p:nvGraphicFramePr>
        <p:xfrm>
          <a:off x="1077787" y="2209801"/>
          <a:ext cx="2960813" cy="589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8" name="Equation" r:id="rId5" imgW="1218960" imgH="228600" progId="Equation.DSMT4">
                  <p:embed/>
                </p:oleObj>
              </mc:Choice>
              <mc:Fallback>
                <p:oleObj name="Equation" r:id="rId5" imgW="1218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7787" y="2209801"/>
                        <a:ext cx="2960813" cy="5891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191894"/>
              </p:ext>
            </p:extLst>
          </p:nvPr>
        </p:nvGraphicFramePr>
        <p:xfrm>
          <a:off x="1066800" y="2895600"/>
          <a:ext cx="5810250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9" name="Equation" r:id="rId7" imgW="2247840" imgH="228600" progId="Equation.DSMT4">
                  <p:embed/>
                </p:oleObj>
              </mc:Choice>
              <mc:Fallback>
                <p:oleObj name="Equation" r:id="rId7" imgW="22478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895600"/>
                        <a:ext cx="5810250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2818282"/>
              </p:ext>
            </p:extLst>
          </p:nvPr>
        </p:nvGraphicFramePr>
        <p:xfrm>
          <a:off x="1066800" y="3429000"/>
          <a:ext cx="322262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0" name="Equation" r:id="rId9" imgW="1282680" imgH="228600" progId="Equation.DSMT4">
                  <p:embed/>
                </p:oleObj>
              </mc:Choice>
              <mc:Fallback>
                <p:oleObj name="Equation" r:id="rId9" imgW="12826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429000"/>
                        <a:ext cx="322262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81000" y="4343400"/>
            <a:ext cx="8534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Q(x)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R(x)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16" name="Group 10"/>
          <p:cNvGrpSpPr>
            <a:grpSpLocks/>
          </p:cNvGrpSpPr>
          <p:nvPr/>
        </p:nvGrpSpPr>
        <p:grpSpPr bwMode="auto">
          <a:xfrm>
            <a:off x="685280" y="5321279"/>
            <a:ext cx="5495925" cy="614363"/>
            <a:chOff x="224" y="4846"/>
            <a:chExt cx="3462" cy="387"/>
          </a:xfrm>
        </p:grpSpPr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224" y="4868"/>
              <a:ext cx="26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00CC"/>
                  </a:solidFill>
                </a:rPr>
                <a:t>Q(x) </a:t>
              </a:r>
              <a:r>
                <a:rPr lang="en-US" sz="3200" dirty="0" err="1">
                  <a:solidFill>
                    <a:srgbClr val="0000CC"/>
                  </a:solidFill>
                </a:rPr>
                <a:t>và</a:t>
              </a:r>
              <a:r>
                <a:rPr lang="en-US" sz="3200" dirty="0">
                  <a:solidFill>
                    <a:srgbClr val="0000CC"/>
                  </a:solidFill>
                </a:rPr>
                <a:t> R(x) </a:t>
              </a:r>
              <a:r>
                <a:rPr lang="en-US" sz="3200" dirty="0" err="1">
                  <a:solidFill>
                    <a:srgbClr val="0000CC"/>
                  </a:solidFill>
                </a:rPr>
                <a:t>có</a:t>
              </a:r>
              <a:r>
                <a:rPr lang="en-US" sz="3200" dirty="0">
                  <a:solidFill>
                    <a:srgbClr val="0000CC"/>
                  </a:solidFill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</a:rPr>
                <a:t>dạng</a:t>
              </a:r>
              <a:r>
                <a:rPr lang="en-US" sz="3200" dirty="0">
                  <a:solidFill>
                    <a:srgbClr val="0000CC"/>
                  </a:solidFill>
                </a:rPr>
                <a:t>:</a:t>
              </a:r>
              <a:r>
                <a:rPr lang="en-US" sz="3200" dirty="0"/>
                <a:t> </a:t>
              </a:r>
            </a:p>
          </p:txBody>
        </p:sp>
        <p:graphicFrame>
          <p:nvGraphicFramePr>
            <p:cNvPr id="18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16054918"/>
                </p:ext>
              </p:extLst>
            </p:nvPr>
          </p:nvGraphicFramePr>
          <p:xfrm>
            <a:off x="2446" y="4846"/>
            <a:ext cx="1240" cy="3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11" name="Equation" r:id="rId11" imgW="761760" imgH="203040" progId="Equation.DSMT4">
                    <p:embed/>
                  </p:oleObj>
                </mc:Choice>
                <mc:Fallback>
                  <p:oleObj name="Equation" r:id="rId11" imgW="76176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6" y="4846"/>
                          <a:ext cx="1240" cy="3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757777" y="6093296"/>
            <a:ext cx="8305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a, b, c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≠ 0</a:t>
            </a:r>
            <a:endParaRPr lang="en-US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468366" y="4343400"/>
            <a:ext cx="8229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Q(x)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R(x)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8600" y="990600"/>
            <a:ext cx="533400" cy="533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?4</a:t>
            </a:r>
            <a:endParaRPr lang="vi-VN" sz="24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3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4" grpId="1"/>
      <p:bldP spid="19" grpId="0"/>
      <p:bldP spid="21" grpId="0"/>
      <p:bldP spid="2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167" y="763207"/>
            <a:ext cx="8854882" cy="5849112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vi-VN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8229601" y="0"/>
            <a:ext cx="715089" cy="685800"/>
          </a:xfrm>
          <a:prstGeom prst="chevron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2"/>
              <p:cNvSpPr txBox="1">
                <a:spLocks noChangeArrowheads="1"/>
              </p:cNvSpPr>
              <p:nvPr/>
            </p:nvSpPr>
            <p:spPr bwMode="auto">
              <a:xfrm>
                <a:off x="1676400" y="1219200"/>
                <a:ext cx="6095999" cy="700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2400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Xét</a:t>
                </a:r>
                <a:r>
                  <a:rPr lang="en-US" sz="24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đa</a:t>
                </a:r>
                <a:r>
                  <a:rPr lang="en-US" sz="24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24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:  P(x) = 6x</a:t>
                </a:r>
                <a:r>
                  <a:rPr lang="en-US" sz="2400" baseline="300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+ 7x</a:t>
                </a:r>
                <a:r>
                  <a:rPr lang="en-US" sz="2400" baseline="300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– 3x </a:t>
                </a:r>
                <a:r>
                  <a:rPr lang="en-US" sz="24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b="0" i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0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6400" y="1219200"/>
                <a:ext cx="6095999" cy="700705"/>
              </a:xfrm>
              <a:prstGeom prst="rect">
                <a:avLst/>
              </a:prstGeom>
              <a:blipFill rotWithShape="1">
                <a:blip r:embed="rId2"/>
                <a:stretch>
                  <a:fillRect l="-1500" b="-434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81000" y="2209800"/>
            <a:ext cx="21399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362200" y="2193925"/>
            <a:ext cx="19764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20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0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n-US" sz="20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0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0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4419600" y="2270125"/>
            <a:ext cx="2209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-3 </a:t>
            </a:r>
            <a:r>
              <a:rPr lang="en-US" sz="2000" b="1" dirty="0" err="1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000" b="1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n-US" sz="2000" b="1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000" b="1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000" b="1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6529747" y="2193924"/>
            <a:ext cx="1981199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dirty="0"/>
              <a:t> </a:t>
            </a:r>
            <a:r>
              <a:rPr lang="en-US" sz="2000" b="1" dirty="0" err="1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000" b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n-US" sz="2000" b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000" b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000" b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0                         </a:t>
            </a:r>
          </a:p>
        </p:txBody>
      </p:sp>
      <p:pic>
        <p:nvPicPr>
          <p:cNvPr id="15" name="Picture 10" descr="mè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66" y="3344863"/>
            <a:ext cx="8792288" cy="2903537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16" name="Line 11"/>
          <p:cNvSpPr>
            <a:spLocks noChangeShapeType="1"/>
          </p:cNvSpPr>
          <p:nvPr/>
        </p:nvSpPr>
        <p:spPr bwMode="auto">
          <a:xfrm flipV="1">
            <a:off x="3186113" y="2947987"/>
            <a:ext cx="14287" cy="1166813"/>
          </a:xfrm>
          <a:prstGeom prst="line">
            <a:avLst/>
          </a:prstGeom>
          <a:noFill/>
          <a:ln w="28575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 flipV="1">
            <a:off x="4953000" y="3100387"/>
            <a:ext cx="20638" cy="1090613"/>
          </a:xfrm>
          <a:prstGeom prst="line">
            <a:avLst/>
          </a:prstGeom>
          <a:noFill/>
          <a:ln w="28575">
            <a:solidFill>
              <a:srgbClr val="99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 flipV="1">
            <a:off x="7010400" y="3124200"/>
            <a:ext cx="0" cy="973138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1828800" y="3124200"/>
            <a:ext cx="1219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i="1" dirty="0" err="1"/>
              <a:t>hệ</a:t>
            </a:r>
            <a:r>
              <a:rPr lang="en-US" sz="2000" b="1" i="1" dirty="0"/>
              <a:t> </a:t>
            </a:r>
            <a:r>
              <a:rPr lang="en-US" sz="2000" b="1" i="1" dirty="0" err="1"/>
              <a:t>số</a:t>
            </a:r>
            <a:r>
              <a:rPr lang="en-US" sz="2000" b="1" i="1" dirty="0"/>
              <a:t> </a:t>
            </a:r>
            <a:r>
              <a:rPr lang="en-US" sz="2000" b="1" i="1" dirty="0" err="1"/>
              <a:t>cao</a:t>
            </a:r>
            <a:r>
              <a:rPr lang="en-US" sz="2000" b="1" i="1" dirty="0"/>
              <a:t> </a:t>
            </a:r>
            <a:r>
              <a:rPr lang="en-US" sz="2000" b="1" i="1" dirty="0" err="1"/>
              <a:t>nhất</a:t>
            </a:r>
            <a:endParaRPr lang="en-US" sz="2000" b="1" i="1" dirty="0"/>
          </a:p>
        </p:txBody>
      </p:sp>
      <p:sp>
        <p:nvSpPr>
          <p:cNvPr id="20" name="Line 15"/>
          <p:cNvSpPr>
            <a:spLocks noChangeShapeType="1"/>
          </p:cNvSpPr>
          <p:nvPr/>
        </p:nvSpPr>
        <p:spPr bwMode="auto">
          <a:xfrm flipV="1">
            <a:off x="7315200" y="3581400"/>
            <a:ext cx="457200" cy="682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7702550" y="3209925"/>
            <a:ext cx="14414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do</a:t>
            </a:r>
          </a:p>
        </p:txBody>
      </p:sp>
      <p:sp>
        <p:nvSpPr>
          <p:cNvPr id="22" name="Line 26"/>
          <p:cNvSpPr>
            <a:spLocks noChangeShapeType="1"/>
          </p:cNvSpPr>
          <p:nvPr/>
        </p:nvSpPr>
        <p:spPr bwMode="auto">
          <a:xfrm flipV="1">
            <a:off x="1295400" y="3505200"/>
            <a:ext cx="533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" name="Line 27"/>
          <p:cNvSpPr>
            <a:spLocks noChangeShapeType="1"/>
          </p:cNvSpPr>
          <p:nvPr/>
        </p:nvSpPr>
        <p:spPr bwMode="auto">
          <a:xfrm flipV="1">
            <a:off x="1219200" y="3048000"/>
            <a:ext cx="0" cy="10937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2753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 animBg="1"/>
      <p:bldP spid="17" grpId="0" animBg="1"/>
      <p:bldP spid="18" grpId="0" animBg="1"/>
      <p:bldP spid="19" grpId="0"/>
      <p:bldP spid="20" grpId="0" animBg="1"/>
      <p:bldP spid="21" grpId="0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0" y="9144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i="1" u="sng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b="1" i="1" u="sng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ý</a:t>
            </a:r>
            <a:r>
              <a:rPr lang="en-US" sz="24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P(x)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4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770720" y="1752600"/>
                <a:ext cx="5602559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=6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5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+0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+7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+0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−3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720" y="1752600"/>
                <a:ext cx="5602559" cy="78380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609599" y="2814935"/>
            <a:ext cx="8077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4,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P(x)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vi-VN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49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0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3772" y="2276872"/>
            <a:ext cx="8676456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II: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82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Thu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833054"/>
              </p:ext>
            </p:extLst>
          </p:nvPr>
        </p:nvGraphicFramePr>
        <p:xfrm>
          <a:off x="755576" y="1628800"/>
          <a:ext cx="7008779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3" name="Equation" r:id="rId3" imgW="2781000" imgH="228600" progId="Equation.DSMT4">
                  <p:embed/>
                </p:oleObj>
              </mc:Choice>
              <mc:Fallback>
                <p:oleObj name="Equation" r:id="rId3" imgW="2781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5576" y="1628800"/>
                        <a:ext cx="7008779" cy="5760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611560" y="2194495"/>
            <a:ext cx="1368152" cy="10288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2344865"/>
              </p:ext>
            </p:extLst>
          </p:nvPr>
        </p:nvGraphicFramePr>
        <p:xfrm>
          <a:off x="1691680" y="2420888"/>
          <a:ext cx="7008778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4" name="Equation" r:id="rId5" imgW="2781000" imgH="228600" progId="Equation.DSMT4">
                  <p:embed/>
                </p:oleObj>
              </mc:Choice>
              <mc:Fallback>
                <p:oleObj name="Equation" r:id="rId5" imgW="2781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91680" y="2420888"/>
                        <a:ext cx="7008778" cy="5760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7263532"/>
              </p:ext>
            </p:extLst>
          </p:nvPr>
        </p:nvGraphicFramePr>
        <p:xfrm>
          <a:off x="939596" y="3068960"/>
          <a:ext cx="7448828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5" name="Equation" r:id="rId7" imgW="3377880" imgH="228600" progId="Equation.DSMT4">
                  <p:embed/>
                </p:oleObj>
              </mc:Choice>
              <mc:Fallback>
                <p:oleObj name="Equation" r:id="rId7" imgW="3377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39596" y="3068960"/>
                        <a:ext cx="7448828" cy="504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9515636"/>
              </p:ext>
            </p:extLst>
          </p:nvPr>
        </p:nvGraphicFramePr>
        <p:xfrm>
          <a:off x="1043607" y="3645024"/>
          <a:ext cx="3712413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6" name="Equation" r:id="rId9" imgW="1473120" imgH="228600" progId="Equation.DSMT4">
                  <p:embed/>
                </p:oleObj>
              </mc:Choice>
              <mc:Fallback>
                <p:oleObj name="Equation" r:id="rId9" imgW="14731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43607" y="3645024"/>
                        <a:ext cx="3712413" cy="5760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683568" y="3933056"/>
            <a:ext cx="9073008" cy="10288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P(x)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7683230"/>
              </p:ext>
            </p:extLst>
          </p:nvPr>
        </p:nvGraphicFramePr>
        <p:xfrm>
          <a:off x="1265726" y="4869160"/>
          <a:ext cx="3348372" cy="552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7" name="Equation" r:id="rId11" imgW="1384200" imgH="228600" progId="Equation.DSMT4">
                  <p:embed/>
                </p:oleObj>
              </mc:Choice>
              <mc:Fallback>
                <p:oleObj name="Equation" r:id="rId11" imgW="13842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265726" y="4869160"/>
                        <a:ext cx="3348372" cy="5529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816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do,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7544" y="4237060"/>
            <a:ext cx="7480448" cy="10288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Bậc của đa thức P( x) là : Bậc 4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1124567"/>
              </p:ext>
            </p:extLst>
          </p:nvPr>
        </p:nvGraphicFramePr>
        <p:xfrm>
          <a:off x="1043607" y="1772816"/>
          <a:ext cx="6020669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3" name="Equation" r:id="rId3" imgW="2730240" imgH="228600" progId="Equation.DSMT4">
                  <p:embed/>
                </p:oleObj>
              </mc:Choice>
              <mc:Fallback>
                <p:oleObj name="Equation" r:id="rId3" imgW="27302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3607" y="1772816"/>
                        <a:ext cx="6020669" cy="504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1751746"/>
              </p:ext>
            </p:extLst>
          </p:nvPr>
        </p:nvGraphicFramePr>
        <p:xfrm>
          <a:off x="971600" y="2436294"/>
          <a:ext cx="6696744" cy="560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4" name="Equation" r:id="rId5" imgW="2730240" imgH="228600" progId="Equation.DSMT4">
                  <p:embed/>
                </p:oleObj>
              </mc:Choice>
              <mc:Fallback>
                <p:oleObj name="Equation" r:id="rId5" imgW="27302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71600" y="2436294"/>
                        <a:ext cx="6696744" cy="5606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8784913"/>
              </p:ext>
            </p:extLst>
          </p:nvPr>
        </p:nvGraphicFramePr>
        <p:xfrm>
          <a:off x="899592" y="3096254"/>
          <a:ext cx="7560840" cy="548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5" name="Equation" r:id="rId7" imgW="3149280" imgH="228600" progId="Equation.DSMT4">
                  <p:embed/>
                </p:oleObj>
              </mc:Choice>
              <mc:Fallback>
                <p:oleObj name="Equation" r:id="rId7" imgW="31492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99592" y="3096254"/>
                        <a:ext cx="7560840" cy="5487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2143513"/>
              </p:ext>
            </p:extLst>
          </p:nvPr>
        </p:nvGraphicFramePr>
        <p:xfrm>
          <a:off x="859187" y="3789040"/>
          <a:ext cx="4392488" cy="590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6" name="Equation" r:id="rId9" imgW="1701720" imgH="228600" progId="Equation.DSMT4">
                  <p:embed/>
                </p:oleObj>
              </mc:Choice>
              <mc:Fallback>
                <p:oleObj name="Equation" r:id="rId9" imgW="17017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59187" y="3789040"/>
                        <a:ext cx="4392488" cy="5900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itle 1"/>
          <p:cNvSpPr txBox="1">
            <a:spLocks/>
          </p:cNvSpPr>
          <p:nvPr/>
        </p:nvSpPr>
        <p:spPr>
          <a:xfrm>
            <a:off x="107504" y="2060848"/>
            <a:ext cx="1368152" cy="10288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96842" y="4941168"/>
            <a:ext cx="7480448" cy="10288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Hệ số cao nhất : 1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96842" y="5589240"/>
            <a:ext cx="7480448" cy="10288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Hệ số tự do: 4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0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Viết một đa thức một biến có ba hạng tử mà hệ số cao nhất là 4 và hệ số tự do là -2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10532" y="2636912"/>
            <a:ext cx="8093915" cy="10288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Có nhiều kết quả, chẳng hạn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83568" y="1608063"/>
            <a:ext cx="1368152" cy="10288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1317945"/>
              </p:ext>
            </p:extLst>
          </p:nvPr>
        </p:nvGraphicFramePr>
        <p:xfrm>
          <a:off x="5436097" y="2892028"/>
          <a:ext cx="2448272" cy="489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Equation" r:id="rId3" imgW="1143000" imgH="228600" progId="Equation.DSMT4">
                  <p:embed/>
                </p:oleObj>
              </mc:Choice>
              <mc:Fallback>
                <p:oleObj name="Equation" r:id="rId3" imgW="1143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36097" y="2892028"/>
                        <a:ext cx="2448272" cy="4896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17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103" y="652462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Cho đa thức</a:t>
            </a:r>
            <a:br>
              <a:rPr lang="vi-VN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a) Tính Q(-1); </a:t>
            </a:r>
            <a:br>
              <a:rPr lang="vi-VN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b) chứng minh rằng: Q(-a) = -Q(a)  với mọi a  </a:t>
            </a:r>
            <a:br>
              <a:rPr lang="vi-VN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69713" y="2725376"/>
            <a:ext cx="1368152" cy="10288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7684029"/>
              </p:ext>
            </p:extLst>
          </p:nvPr>
        </p:nvGraphicFramePr>
        <p:xfrm>
          <a:off x="3979936" y="116632"/>
          <a:ext cx="1960216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Equation" r:id="rId3" imgW="888840" imgH="228600" progId="Equation.DSMT4">
                  <p:embed/>
                </p:oleObj>
              </mc:Choice>
              <mc:Fallback>
                <p:oleObj name="Equation" r:id="rId3" imgW="8888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79936" y="116632"/>
                        <a:ext cx="1960216" cy="504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3847341"/>
              </p:ext>
            </p:extLst>
          </p:nvPr>
        </p:nvGraphicFramePr>
        <p:xfrm>
          <a:off x="3131840" y="915296"/>
          <a:ext cx="864096" cy="923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Equation" r:id="rId5" imgW="368280" imgH="393480" progId="Equation.DSMT4">
                  <p:embed/>
                </p:oleObj>
              </mc:Choice>
              <mc:Fallback>
                <p:oleObj name="Equation" r:id="rId5" imgW="3682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31840" y="915296"/>
                        <a:ext cx="864096" cy="9236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669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1143000"/>
            <a:chOff x="0" y="0"/>
            <a:chExt cx="9144000" cy="1143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9144000" cy="1066800"/>
            </a:xfrm>
            <a:prstGeom prst="rect">
              <a:avLst/>
            </a:prstGeom>
            <a:solidFill>
              <a:srgbClr val="FF0066"/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0" y="114300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KIỂM TRA BÀI CŨ </a:t>
            </a:r>
            <a:endParaRPr lang="vi-VN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1367135"/>
            <a:ext cx="3405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Cho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66800" y="1824335"/>
                <a:ext cx="36753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M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vi-VN" sz="240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824335"/>
                <a:ext cx="3675365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2488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117849" y="2281535"/>
                <a:ext cx="34541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N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vi-VN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849" y="2281535"/>
                <a:ext cx="3454151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2646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57200" y="2738735"/>
            <a:ext cx="2540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 = M + N </a:t>
            </a:r>
            <a:endParaRPr lang="vi-VN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3124200"/>
            <a:ext cx="3307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</a:t>
            </a:r>
            <a:endParaRPr lang="vi-VN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3585865"/>
            <a:ext cx="2145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c) Tính P(1) = ?</a:t>
            </a:r>
            <a:endParaRPr lang="vi-VN" sz="2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" y="4114800"/>
            <a:ext cx="1099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</a:t>
            </a:r>
            <a:endParaRPr lang="vi-VN" sz="2400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4576465"/>
            <a:ext cx="1811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a) P = M + N</a:t>
            </a:r>
            <a:endParaRPr lang="vi-VN" sz="2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90600" y="5038130"/>
                <a:ext cx="64100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0" smtClean="0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vi-VN" sz="240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5038130"/>
                <a:ext cx="6410025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1522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90600" y="5499795"/>
                <a:ext cx="18537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</a:rPr>
                      <m:t>+ 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vi-VN" sz="240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5499795"/>
                <a:ext cx="1853777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5263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64804" y="5961460"/>
                <a:ext cx="26069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⟹</a:t>
                </a:r>
                <a:r>
                  <a:rPr lang="en-US" sz="240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P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</a:rPr>
                      <m:t>+ 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804" y="5961460"/>
                <a:ext cx="2606996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3738" t="-11842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5804487" y="3124200"/>
            <a:ext cx="31323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vi-VN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846368" y="3657140"/>
                <a:ext cx="29166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c) P(1) 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</a:rPr>
                      <m:t>2.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1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</a:rPr>
                      <m:t>+3.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1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vi-VN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6368" y="3657140"/>
                <a:ext cx="2916632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3132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6781800" y="4038600"/>
            <a:ext cx="1550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2 + 3 = 5</a:t>
            </a:r>
            <a:endParaRPr lang="vi-VN" sz="2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ight Arrow 2">
            <a:hlinkClick r:id="rId8" action="ppaction://hlinksldjump"/>
          </p:cNvPr>
          <p:cNvSpPr/>
          <p:nvPr/>
        </p:nvSpPr>
        <p:spPr>
          <a:xfrm>
            <a:off x="8610600" y="6096000"/>
            <a:ext cx="457200" cy="6657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4583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3962400" y="3901051"/>
            <a:ext cx="0" cy="68580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2400">
              <a:latin typeface="+mj-lt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971800" y="4546937"/>
            <a:ext cx="234156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7030A0"/>
                </a:solidFill>
                <a:latin typeface="Georgia" pitchFamily="18" charset="0"/>
              </a:rPr>
              <a:t>Đơn thức chỉ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7030A0"/>
                </a:solidFill>
                <a:latin typeface="Georgia" pitchFamily="18" charset="0"/>
              </a:rPr>
              <a:t>có một biến x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348287" y="4546937"/>
            <a:ext cx="242411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7030A0"/>
                </a:solidFill>
                <a:latin typeface="Georgia" pitchFamily="18" charset="0"/>
              </a:rPr>
              <a:t>Đơn thức chỉ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7030A0"/>
                </a:solidFill>
                <a:latin typeface="Georgia" pitchFamily="18" charset="0"/>
              </a:rPr>
              <a:t>có một biến x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09600" y="838200"/>
            <a:ext cx="3276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2060"/>
                </a:solidFill>
                <a:latin typeface="Georgia" pitchFamily="18" charset="0"/>
              </a:rPr>
              <a:t>Xét đa thức</a:t>
            </a:r>
            <a:r>
              <a:rPr lang="en-US" sz="2400">
                <a:solidFill>
                  <a:srgbClr val="002060"/>
                </a:solidFill>
                <a:latin typeface="Georgia" pitchFamily="18" charset="0"/>
              </a:rPr>
              <a:t>:</a:t>
            </a:r>
          </a:p>
        </p:txBody>
      </p:sp>
      <p:sp>
        <p:nvSpPr>
          <p:cNvPr id="9" name="AutoShape 8"/>
          <p:cNvSpPr>
            <a:spLocks/>
          </p:cNvSpPr>
          <p:nvPr/>
        </p:nvSpPr>
        <p:spPr bwMode="auto">
          <a:xfrm rot="16200000">
            <a:off x="5046663" y="641926"/>
            <a:ext cx="533400" cy="4064000"/>
          </a:xfrm>
          <a:prstGeom prst="rightBrace">
            <a:avLst>
              <a:gd name="adj1" fmla="val 63492"/>
              <a:gd name="adj2" fmla="val 47833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endParaRPr lang="vi-VN" sz="2400">
              <a:solidFill>
                <a:srgbClr val="3366FF"/>
              </a:solidFill>
              <a:latin typeface="+mj-lt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877293" y="1219200"/>
            <a:ext cx="29807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3366FF"/>
                </a:solidFill>
                <a:latin typeface="Georgia" pitchFamily="18" charset="0"/>
              </a:rPr>
              <a:t>Đa thức một biến</a:t>
            </a: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V="1">
            <a:off x="5224153" y="1676400"/>
            <a:ext cx="0" cy="6096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2400">
              <a:latin typeface="+mj-lt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219200" y="2743200"/>
            <a:ext cx="629285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8000" b="1" i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 =  </a:t>
            </a:r>
            <a:r>
              <a:rPr lang="en-US" sz="8000" b="1" i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2x</a:t>
            </a:r>
            <a:r>
              <a:rPr lang="en-US" sz="8000" b="1" i="1" baseline="3000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8000" b="1" i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+ 3x</a:t>
            </a:r>
            <a:r>
              <a:rPr lang="en-US" sz="8000" b="1" i="1" baseline="3000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8000" b="1" i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8000" b="1" i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Line 2"/>
          <p:cNvSpPr>
            <a:spLocks noChangeShapeType="1"/>
          </p:cNvSpPr>
          <p:nvPr/>
        </p:nvSpPr>
        <p:spPr bwMode="auto">
          <a:xfrm>
            <a:off x="6259399" y="3866916"/>
            <a:ext cx="0" cy="68580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24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1485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9" grpId="0" animBg="1"/>
      <p:bldP spid="10" grpId="0"/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0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3772" y="2276872"/>
            <a:ext cx="8676456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7: 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ĐA 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THỨC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19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12" y="762000"/>
            <a:ext cx="8944688" cy="5943600"/>
          </a:xfrm>
        </p:spPr>
        <p:txBody>
          <a:bodyPr>
            <a:normAutofit/>
          </a:bodyPr>
          <a:lstStyle/>
          <a:p>
            <a:pPr marL="624078" indent="-514350">
              <a:buAutoNum type="arabicPeriod"/>
            </a:pP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endParaRPr lang="en-US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" y="1226403"/>
            <a:ext cx="9050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200" y="2129135"/>
            <a:ext cx="5437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8600" y="2667000"/>
            <a:ext cx="533400" cy="533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2000" y="2738735"/>
            <a:ext cx="7034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085996" y="3200400"/>
                <a:ext cx="18789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24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vi-VN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𝐴</m:t>
                          </m:r>
                          <m:r>
                            <a:rPr lang="vi-VN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.     </m:t>
                          </m:r>
                          <m:r>
                            <a:rPr lang="vi-VN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vi-VN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vi-VN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+2</m:t>
                      </m:r>
                      <m:r>
                        <a:rPr lang="vi-VN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vi-VN" sz="240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996" y="3200400"/>
                <a:ext cx="1878976" cy="461665"/>
              </a:xfrm>
              <a:prstGeom prst="rect">
                <a:avLst/>
              </a:prstGeom>
              <a:blipFill rotWithShape="1">
                <a:blip r:embed="rId4"/>
                <a:stretch>
                  <a:fillRect r="-325" b="-1710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085996" y="3662065"/>
                <a:ext cx="20565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24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vi-VN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𝐵</m:t>
                          </m:r>
                          <m:r>
                            <a:rPr lang="vi-VN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.     5</m:t>
                          </m:r>
                          <m:r>
                            <a:rPr lang="vi-VN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vi-VN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vi-VN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+3</m:t>
                      </m:r>
                      <m:r>
                        <a:rPr lang="vi-VN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vi-VN" sz="240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996" y="3662065"/>
                <a:ext cx="2056589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085996" y="4123730"/>
                <a:ext cx="24558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𝐶</m:t>
                      </m:r>
                      <m:r>
                        <a:rPr lang="vi-VN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.     2</m:t>
                      </m:r>
                      <m:sSup>
                        <m:sSupPr>
                          <m:ctrlPr>
                            <a:rPr lang="vi-VN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vi-VN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vi-VN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vi-VN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𝑦</m:t>
                      </m:r>
                      <m:r>
                        <a:rPr lang="vi-VN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−3</m:t>
                      </m:r>
                      <m:r>
                        <a:rPr lang="vi-VN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𝑥𝑦</m:t>
                      </m:r>
                    </m:oMath>
                  </m:oMathPara>
                </a14:m>
                <a:endParaRPr lang="vi-VN" sz="240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996" y="4123730"/>
                <a:ext cx="2455800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085996" y="4493567"/>
                <a:ext cx="10368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𝐷</m:t>
                      </m:r>
                      <m:r>
                        <a:rPr lang="vi-VN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.     8</m:t>
                      </m:r>
                    </m:oMath>
                  </m:oMathPara>
                </a14:m>
                <a:endParaRPr lang="vi-VN" sz="240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996" y="4493567"/>
                <a:ext cx="1036887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066800" y="4948535"/>
                <a:ext cx="24168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𝐸</m:t>
                      </m:r>
                      <m:r>
                        <a:rPr lang="vi-VN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.     </m:t>
                      </m:r>
                      <m:sSup>
                        <m:sSupPr>
                          <m:ctrlPr>
                            <a:rPr lang="vi-VN" sz="24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vi-VN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vi-VN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vi-VN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−2</m:t>
                      </m:r>
                      <m:r>
                        <a:rPr lang="vi-VN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𝑥</m:t>
                      </m:r>
                      <m:r>
                        <a:rPr lang="vi-VN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+3</m:t>
                      </m:r>
                    </m:oMath>
                  </m:oMathPara>
                </a14:m>
                <a:endParaRPr lang="vi-VN" sz="240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948535"/>
                <a:ext cx="2416815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066800" y="5410200"/>
                <a:ext cx="187314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𝐹</m:t>
                      </m:r>
                      <m:r>
                        <a:rPr lang="vi-VN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.     2</m:t>
                      </m:r>
                      <m:sSup>
                        <m:sSupPr>
                          <m:ctrlPr>
                            <a:rPr lang="vi-VN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vi-VN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vi-VN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vi-VN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−5</m:t>
                      </m:r>
                    </m:oMath>
                  </m:oMathPara>
                </a14:m>
                <a:endParaRPr lang="vi-VN" sz="240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5410200"/>
                <a:ext cx="1873141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733800"/>
            <a:ext cx="565760" cy="29081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016" y="4578993"/>
            <a:ext cx="565760" cy="29081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640" y="5033961"/>
            <a:ext cx="565760" cy="29081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5495626"/>
            <a:ext cx="565760" cy="29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28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1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" y="838200"/>
            <a:ext cx="533400" cy="533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vi-VN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874067"/>
            <a:ext cx="1891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 smtClean="0">
                <a:solidFill>
                  <a:srgbClr val="002060"/>
                </a:solidFill>
                <a:latin typeface="+mj-lt"/>
              </a:rPr>
              <a:t>Cho đa thức</a:t>
            </a:r>
            <a:r>
              <a:rPr lang="vi-VN" sz="2400" i="1" dirty="0" smtClean="0">
                <a:solidFill>
                  <a:srgbClr val="002060"/>
                </a:solidFill>
              </a:rPr>
              <a:t>:</a:t>
            </a:r>
            <a:endParaRPr lang="vi-VN" sz="2400" i="1" dirty="0">
              <a:solidFill>
                <a:srgbClr val="002060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0892290"/>
              </p:ext>
            </p:extLst>
          </p:nvPr>
        </p:nvGraphicFramePr>
        <p:xfrm>
          <a:off x="584200" y="1206500"/>
          <a:ext cx="27178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" name="Equation" r:id="rId3" imgW="1257120" imgH="393480" progId="Equation.DSMT4">
                  <p:embed/>
                </p:oleObj>
              </mc:Choice>
              <mc:Fallback>
                <p:oleObj name="Equation" r:id="rId3" imgW="12571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" y="1206500"/>
                        <a:ext cx="2717800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429000" y="1371600"/>
            <a:ext cx="1870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smtClean="0">
                <a:solidFill>
                  <a:schemeClr val="accent6">
                    <a:lumMod val="50000"/>
                  </a:schemeClr>
                </a:solidFill>
              </a:rPr>
              <a:t>Tính A(5) = ?</a:t>
            </a:r>
            <a:endParaRPr lang="vi-VN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971616"/>
              </p:ext>
            </p:extLst>
          </p:nvPr>
        </p:nvGraphicFramePr>
        <p:xfrm>
          <a:off x="533400" y="1957387"/>
          <a:ext cx="4224338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" name="Equation" r:id="rId5" imgW="1930320" imgH="393480" progId="Equation.DSMT4">
                  <p:embed/>
                </p:oleObj>
              </mc:Choice>
              <mc:Fallback>
                <p:oleObj name="Equation" r:id="rId5" imgW="19303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957387"/>
                        <a:ext cx="4224338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876800" y="2133600"/>
            <a:ext cx="2048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smtClean="0">
                <a:solidFill>
                  <a:schemeClr val="accent6">
                    <a:lumMod val="50000"/>
                  </a:schemeClr>
                </a:solidFill>
              </a:rPr>
              <a:t>Tính B(-2) = ?</a:t>
            </a:r>
            <a:endParaRPr lang="vi-VN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5377" y="2667000"/>
            <a:ext cx="1345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smtClean="0">
                <a:solidFill>
                  <a:srgbClr val="FF0000"/>
                </a:solidFill>
              </a:rPr>
              <a:t>Kết quả</a:t>
            </a:r>
            <a:endParaRPr lang="vi-VN" sz="2400" b="1" i="1">
              <a:solidFill>
                <a:srgbClr val="FF0000"/>
              </a:solidFill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0513166"/>
              </p:ext>
            </p:extLst>
          </p:nvPr>
        </p:nvGraphicFramePr>
        <p:xfrm>
          <a:off x="533400" y="3128665"/>
          <a:ext cx="2661242" cy="833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" name="Equation" r:id="rId7" imgW="1257120" imgH="393480" progId="Equation.DSMT4">
                  <p:embed/>
                </p:oleObj>
              </mc:Choice>
              <mc:Fallback>
                <p:oleObj name="Equation" r:id="rId7" imgW="12571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128665"/>
                        <a:ext cx="2661242" cy="8337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840117"/>
              </p:ext>
            </p:extLst>
          </p:nvPr>
        </p:nvGraphicFramePr>
        <p:xfrm>
          <a:off x="533400" y="3907905"/>
          <a:ext cx="2795587" cy="740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" name="Equation" r:id="rId9" imgW="1485720" imgH="393480" progId="Equation.DSMT4">
                  <p:embed/>
                </p:oleObj>
              </mc:Choice>
              <mc:Fallback>
                <p:oleObj name="Equation" r:id="rId9" imgW="14857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907905"/>
                        <a:ext cx="2795587" cy="7402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2659178"/>
              </p:ext>
            </p:extLst>
          </p:nvPr>
        </p:nvGraphicFramePr>
        <p:xfrm>
          <a:off x="1101725" y="4605075"/>
          <a:ext cx="1793875" cy="80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" name="Equation" r:id="rId11" imgW="876240" imgH="393480" progId="Equation.DSMT4">
                  <p:embed/>
                </p:oleObj>
              </mc:Choice>
              <mc:Fallback>
                <p:oleObj name="Equation" r:id="rId11" imgW="8762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725" y="4605075"/>
                        <a:ext cx="1793875" cy="80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2279311"/>
              </p:ext>
            </p:extLst>
          </p:nvPr>
        </p:nvGraphicFramePr>
        <p:xfrm>
          <a:off x="1103313" y="5486400"/>
          <a:ext cx="2097087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" name="Equation" r:id="rId13" imgW="1104840" imgH="393480" progId="Equation.DSMT4">
                  <p:embed/>
                </p:oleObj>
              </mc:Choice>
              <mc:Fallback>
                <p:oleObj name="Equation" r:id="rId13" imgW="11048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3313" y="5486400"/>
                        <a:ext cx="2097087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Connector 22"/>
          <p:cNvCxnSpPr/>
          <p:nvPr/>
        </p:nvCxnSpPr>
        <p:spPr>
          <a:xfrm>
            <a:off x="3810000" y="3124200"/>
            <a:ext cx="0" cy="3505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6019208"/>
              </p:ext>
            </p:extLst>
          </p:nvPr>
        </p:nvGraphicFramePr>
        <p:xfrm>
          <a:off x="4267200" y="3124200"/>
          <a:ext cx="3805231" cy="77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" name="Equation" r:id="rId15" imgW="1930320" imgH="393480" progId="Equation.DSMT4">
                  <p:embed/>
                </p:oleObj>
              </mc:Choice>
              <mc:Fallback>
                <p:oleObj name="Equation" r:id="rId15" imgW="19303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124200"/>
                        <a:ext cx="3805231" cy="77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001549"/>
              </p:ext>
            </p:extLst>
          </p:nvPr>
        </p:nvGraphicFramePr>
        <p:xfrm>
          <a:off x="4886916" y="3764157"/>
          <a:ext cx="2579562" cy="807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" name="Equation" r:id="rId17" imgW="1257120" imgH="393480" progId="Equation.DSMT4">
                  <p:embed/>
                </p:oleObj>
              </mc:Choice>
              <mc:Fallback>
                <p:oleObj name="Equation" r:id="rId17" imgW="12571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6916" y="3764157"/>
                        <a:ext cx="2579562" cy="8078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0647218"/>
              </p:ext>
            </p:extLst>
          </p:nvPr>
        </p:nvGraphicFramePr>
        <p:xfrm>
          <a:off x="4191000" y="4572000"/>
          <a:ext cx="4273549" cy="723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" name="Equation" r:id="rId19" imgW="2323800" imgH="393480" progId="Equation.DSMT4">
                  <p:embed/>
                </p:oleObj>
              </mc:Choice>
              <mc:Fallback>
                <p:oleObj name="Equation" r:id="rId19" imgW="2323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572000"/>
                        <a:ext cx="4273549" cy="7239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9721023"/>
              </p:ext>
            </p:extLst>
          </p:nvPr>
        </p:nvGraphicFramePr>
        <p:xfrm>
          <a:off x="4953000" y="5257800"/>
          <a:ext cx="3727450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2" name="Equation" r:id="rId21" imgW="1904760" imgH="393480" progId="Equation.DSMT4">
                  <p:embed/>
                </p:oleObj>
              </mc:Choice>
              <mc:Fallback>
                <p:oleObj name="Equation" r:id="rId21" imgW="1904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5257800"/>
                        <a:ext cx="3727450" cy="769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9530640"/>
              </p:ext>
            </p:extLst>
          </p:nvPr>
        </p:nvGraphicFramePr>
        <p:xfrm>
          <a:off x="4987411" y="5943599"/>
          <a:ext cx="1108589" cy="838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" name="Equation" r:id="rId23" imgW="520560" imgH="393480" progId="Equation.DSMT4">
                  <p:embed/>
                </p:oleObj>
              </mc:Choice>
              <mc:Fallback>
                <p:oleObj name="Equation" r:id="rId23" imgW="5205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987411" y="5943599"/>
                        <a:ext cx="1108589" cy="838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96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533400" y="609600"/>
            <a:ext cx="8229600" cy="1143000"/>
          </a:xfrm>
        </p:spPr>
        <p:txBody>
          <a:bodyPr/>
          <a:lstStyle/>
          <a:p>
            <a:pPr algn="l"/>
            <a:r>
              <a:rPr lang="en-US" sz="2400" i="1" dirty="0">
                <a:solidFill>
                  <a:srgbClr val="002060"/>
                </a:solidFill>
                <a:latin typeface="+mn-lt"/>
              </a:rPr>
              <a:t>  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A(y)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B(x)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graphicFrame>
        <p:nvGraphicFramePr>
          <p:cNvPr id="103427" name="Object 3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0701698"/>
              </p:ext>
            </p:extLst>
          </p:nvPr>
        </p:nvGraphicFramePr>
        <p:xfrm>
          <a:off x="1066800" y="1371600"/>
          <a:ext cx="2753416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6" name="Equation" r:id="rId3" imgW="1295280" imgH="393480" progId="Equation.DSMT4">
                  <p:embed/>
                </p:oleObj>
              </mc:Choice>
              <mc:Fallback>
                <p:oleObj name="Equation" r:id="rId3" imgW="1295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371600"/>
                        <a:ext cx="2753416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29" name="Object 5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159312735"/>
              </p:ext>
            </p:extLst>
          </p:nvPr>
        </p:nvGraphicFramePr>
        <p:xfrm>
          <a:off x="1066800" y="2209800"/>
          <a:ext cx="3429000" cy="847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7" name="Equation" r:id="rId5" imgW="1993680" imgH="393480" progId="Equation.DSMT4">
                  <p:embed/>
                </p:oleObj>
              </mc:Choice>
              <mc:Fallback>
                <p:oleObj name="Equation" r:id="rId5" imgW="1993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209800"/>
                        <a:ext cx="3429000" cy="8475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30" name="Text Box 6"/>
          <p:cNvSpPr txBox="1">
            <a:spLocks noChangeArrowheads="1"/>
          </p:cNvSpPr>
          <p:nvPr/>
        </p:nvSpPr>
        <p:spPr bwMode="auto">
          <a:xfrm>
            <a:off x="5486400" y="1566862"/>
            <a:ext cx="144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99"/>
                </a:solidFill>
              </a:rPr>
              <a:t>Bậc 2</a:t>
            </a:r>
          </a:p>
        </p:txBody>
      </p:sp>
      <p:sp>
        <p:nvSpPr>
          <p:cNvPr id="103431" name="Text Box 7"/>
          <p:cNvSpPr txBox="1">
            <a:spLocks noChangeArrowheads="1"/>
          </p:cNvSpPr>
          <p:nvPr/>
        </p:nvSpPr>
        <p:spPr bwMode="auto">
          <a:xfrm>
            <a:off x="6096000" y="3198167"/>
            <a:ext cx="137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Bậc 5</a:t>
            </a:r>
          </a:p>
        </p:txBody>
      </p:sp>
      <p:sp>
        <p:nvSpPr>
          <p:cNvPr id="103432" name="Text Box 8"/>
          <p:cNvSpPr txBox="1">
            <a:spLocks noChangeArrowheads="1"/>
          </p:cNvSpPr>
          <p:nvPr/>
        </p:nvSpPr>
        <p:spPr bwMode="auto">
          <a:xfrm>
            <a:off x="457200" y="3886200"/>
            <a:ext cx="7391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2400"/>
          </a:p>
        </p:txBody>
      </p:sp>
      <p:sp>
        <p:nvSpPr>
          <p:cNvPr id="103434" name="Text Box 10"/>
          <p:cNvSpPr txBox="1">
            <a:spLocks noChangeArrowheads="1"/>
          </p:cNvSpPr>
          <p:nvPr/>
        </p:nvSpPr>
        <p:spPr bwMode="auto">
          <a:xfrm>
            <a:off x="159327" y="3893403"/>
            <a:ext cx="890847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 err="1" smtClean="0">
                <a:solidFill>
                  <a:srgbClr val="CC0099"/>
                </a:solidFill>
              </a:rPr>
              <a:t>Bậc</a:t>
            </a:r>
            <a:r>
              <a:rPr lang="en-US" sz="2400" dirty="0" smtClean="0">
                <a:solidFill>
                  <a:srgbClr val="CC0099"/>
                </a:solidFill>
              </a:rPr>
              <a:t> </a:t>
            </a:r>
            <a:r>
              <a:rPr lang="en-US" sz="2400" dirty="0" err="1">
                <a:solidFill>
                  <a:srgbClr val="CC0099"/>
                </a:solidFill>
              </a:rPr>
              <a:t>của</a:t>
            </a:r>
            <a:r>
              <a:rPr lang="en-US" sz="2400" dirty="0">
                <a:solidFill>
                  <a:srgbClr val="CC0099"/>
                </a:solidFill>
              </a:rPr>
              <a:t> </a:t>
            </a:r>
            <a:r>
              <a:rPr lang="en-US" sz="2400" dirty="0" err="1">
                <a:solidFill>
                  <a:srgbClr val="CC0099"/>
                </a:solidFill>
              </a:rPr>
              <a:t>đa</a:t>
            </a:r>
            <a:r>
              <a:rPr lang="en-US" sz="2400" dirty="0">
                <a:solidFill>
                  <a:srgbClr val="CC0099"/>
                </a:solidFill>
              </a:rPr>
              <a:t> </a:t>
            </a:r>
            <a:r>
              <a:rPr lang="en-US" sz="2400" dirty="0" err="1">
                <a:solidFill>
                  <a:srgbClr val="CC0099"/>
                </a:solidFill>
              </a:rPr>
              <a:t>thức</a:t>
            </a:r>
            <a:r>
              <a:rPr lang="en-US" sz="2400" dirty="0">
                <a:solidFill>
                  <a:srgbClr val="CC0099"/>
                </a:solidFill>
              </a:rPr>
              <a:t> </a:t>
            </a:r>
            <a:r>
              <a:rPr lang="en-US" sz="2400" dirty="0" err="1">
                <a:solidFill>
                  <a:srgbClr val="CC0099"/>
                </a:solidFill>
              </a:rPr>
              <a:t>một</a:t>
            </a:r>
            <a:r>
              <a:rPr lang="en-US" sz="2400" dirty="0">
                <a:solidFill>
                  <a:srgbClr val="CC0099"/>
                </a:solidFill>
              </a:rPr>
              <a:t> </a:t>
            </a:r>
            <a:r>
              <a:rPr lang="en-US" sz="2400" dirty="0" err="1">
                <a:solidFill>
                  <a:srgbClr val="CC0099"/>
                </a:solidFill>
              </a:rPr>
              <a:t>biến</a:t>
            </a:r>
            <a:r>
              <a:rPr lang="en-US" sz="2400" dirty="0">
                <a:solidFill>
                  <a:srgbClr val="CC0099"/>
                </a:solidFill>
              </a:rPr>
              <a:t> (</a:t>
            </a:r>
            <a:r>
              <a:rPr lang="en-US" sz="2400" i="1" dirty="0" err="1">
                <a:solidFill>
                  <a:srgbClr val="CC0099"/>
                </a:solidFill>
              </a:rPr>
              <a:t>khác</a:t>
            </a:r>
            <a:r>
              <a:rPr lang="en-US" sz="2400" i="1" dirty="0">
                <a:solidFill>
                  <a:srgbClr val="CC0099"/>
                </a:solidFill>
              </a:rPr>
              <a:t> </a:t>
            </a:r>
            <a:r>
              <a:rPr lang="en-US" sz="2400" i="1" dirty="0" err="1">
                <a:solidFill>
                  <a:srgbClr val="CC0099"/>
                </a:solidFill>
              </a:rPr>
              <a:t>đa</a:t>
            </a:r>
            <a:r>
              <a:rPr lang="en-US" sz="2400" i="1" dirty="0">
                <a:solidFill>
                  <a:srgbClr val="CC0099"/>
                </a:solidFill>
              </a:rPr>
              <a:t> </a:t>
            </a:r>
            <a:r>
              <a:rPr lang="en-US" sz="2400" i="1" dirty="0" err="1">
                <a:solidFill>
                  <a:srgbClr val="CC0099"/>
                </a:solidFill>
              </a:rPr>
              <a:t>thức</a:t>
            </a:r>
            <a:r>
              <a:rPr lang="en-US" sz="2400" i="1" dirty="0">
                <a:solidFill>
                  <a:srgbClr val="CC0099"/>
                </a:solidFill>
              </a:rPr>
              <a:t> </a:t>
            </a:r>
            <a:r>
              <a:rPr lang="en-US" sz="2400" i="1" dirty="0" err="1">
                <a:solidFill>
                  <a:srgbClr val="CC0099"/>
                </a:solidFill>
              </a:rPr>
              <a:t>không</a:t>
            </a:r>
            <a:r>
              <a:rPr lang="en-US" sz="2400" i="1" dirty="0">
                <a:solidFill>
                  <a:srgbClr val="CC0099"/>
                </a:solidFill>
              </a:rPr>
              <a:t>, </a:t>
            </a:r>
            <a:r>
              <a:rPr lang="en-US" sz="2400" i="1" dirty="0" err="1">
                <a:solidFill>
                  <a:srgbClr val="CC0099"/>
                </a:solidFill>
              </a:rPr>
              <a:t>đã</a:t>
            </a:r>
            <a:r>
              <a:rPr lang="en-US" sz="2400" i="1" dirty="0">
                <a:solidFill>
                  <a:srgbClr val="CC0099"/>
                </a:solidFill>
              </a:rPr>
              <a:t> </a:t>
            </a:r>
            <a:r>
              <a:rPr lang="en-US" sz="2400" i="1" dirty="0" err="1">
                <a:solidFill>
                  <a:srgbClr val="CC0099"/>
                </a:solidFill>
              </a:rPr>
              <a:t>thu</a:t>
            </a:r>
            <a:r>
              <a:rPr lang="en-US" sz="2400" i="1" dirty="0">
                <a:solidFill>
                  <a:srgbClr val="CC0099"/>
                </a:solidFill>
              </a:rPr>
              <a:t> </a:t>
            </a:r>
            <a:r>
              <a:rPr lang="en-US" sz="2400" i="1" dirty="0" err="1">
                <a:solidFill>
                  <a:srgbClr val="CC0099"/>
                </a:solidFill>
              </a:rPr>
              <a:t>gọn</a:t>
            </a:r>
            <a:r>
              <a:rPr lang="en-US" sz="2400" dirty="0">
                <a:solidFill>
                  <a:srgbClr val="CC0099"/>
                </a:solidFill>
              </a:rPr>
              <a:t>) </a:t>
            </a:r>
            <a:r>
              <a:rPr lang="en-US" sz="2400" dirty="0" err="1">
                <a:solidFill>
                  <a:srgbClr val="CC0099"/>
                </a:solidFill>
              </a:rPr>
              <a:t>là</a:t>
            </a:r>
            <a:r>
              <a:rPr lang="en-US" sz="2400" dirty="0">
                <a:solidFill>
                  <a:srgbClr val="CC0099"/>
                </a:solidFill>
              </a:rPr>
              <a:t> </a:t>
            </a:r>
            <a:r>
              <a:rPr lang="en-US" sz="2400" dirty="0" err="1">
                <a:solidFill>
                  <a:srgbClr val="CC0099"/>
                </a:solidFill>
              </a:rPr>
              <a:t>số</a:t>
            </a:r>
            <a:r>
              <a:rPr lang="en-US" sz="2400" dirty="0">
                <a:solidFill>
                  <a:srgbClr val="CC0099"/>
                </a:solidFill>
              </a:rPr>
              <a:t> </a:t>
            </a:r>
            <a:r>
              <a:rPr lang="en-US" sz="2400" dirty="0" err="1">
                <a:solidFill>
                  <a:srgbClr val="CC0099"/>
                </a:solidFill>
              </a:rPr>
              <a:t>mũ</a:t>
            </a:r>
            <a:r>
              <a:rPr lang="en-US" sz="2400" dirty="0">
                <a:solidFill>
                  <a:srgbClr val="CC0099"/>
                </a:solidFill>
              </a:rPr>
              <a:t> </a:t>
            </a:r>
            <a:r>
              <a:rPr lang="en-US" sz="2400" dirty="0" err="1">
                <a:solidFill>
                  <a:srgbClr val="CC0099"/>
                </a:solidFill>
              </a:rPr>
              <a:t>lớn</a:t>
            </a:r>
            <a:r>
              <a:rPr lang="en-US" sz="2400" dirty="0">
                <a:solidFill>
                  <a:srgbClr val="CC0099"/>
                </a:solidFill>
              </a:rPr>
              <a:t> </a:t>
            </a:r>
            <a:r>
              <a:rPr lang="en-US" sz="2400" dirty="0" err="1">
                <a:solidFill>
                  <a:srgbClr val="CC0099"/>
                </a:solidFill>
              </a:rPr>
              <a:t>nhất</a:t>
            </a:r>
            <a:r>
              <a:rPr lang="en-US" sz="2400" dirty="0">
                <a:solidFill>
                  <a:srgbClr val="CC0099"/>
                </a:solidFill>
              </a:rPr>
              <a:t> </a:t>
            </a:r>
            <a:r>
              <a:rPr lang="en-US" sz="2400" dirty="0" err="1">
                <a:solidFill>
                  <a:srgbClr val="CC0099"/>
                </a:solidFill>
              </a:rPr>
              <a:t>của</a:t>
            </a:r>
            <a:r>
              <a:rPr lang="en-US" sz="2400" dirty="0">
                <a:solidFill>
                  <a:srgbClr val="CC0099"/>
                </a:solidFill>
              </a:rPr>
              <a:t> </a:t>
            </a:r>
            <a:r>
              <a:rPr lang="en-US" sz="2400" dirty="0" err="1">
                <a:solidFill>
                  <a:srgbClr val="CC0099"/>
                </a:solidFill>
              </a:rPr>
              <a:t>biến</a:t>
            </a:r>
            <a:r>
              <a:rPr lang="en-US" sz="2400" dirty="0">
                <a:solidFill>
                  <a:srgbClr val="CC0099"/>
                </a:solidFill>
              </a:rPr>
              <a:t> </a:t>
            </a:r>
            <a:r>
              <a:rPr lang="en-US" sz="2400" dirty="0" err="1">
                <a:solidFill>
                  <a:srgbClr val="CC0099"/>
                </a:solidFill>
              </a:rPr>
              <a:t>trong</a:t>
            </a:r>
            <a:r>
              <a:rPr lang="en-US" sz="2400" dirty="0">
                <a:solidFill>
                  <a:srgbClr val="CC0099"/>
                </a:solidFill>
              </a:rPr>
              <a:t> </a:t>
            </a:r>
            <a:r>
              <a:rPr lang="en-US" sz="2400" dirty="0" err="1">
                <a:solidFill>
                  <a:srgbClr val="CC0099"/>
                </a:solidFill>
              </a:rPr>
              <a:t>đa</a:t>
            </a:r>
            <a:r>
              <a:rPr lang="en-US" sz="2400" dirty="0">
                <a:solidFill>
                  <a:srgbClr val="CC0099"/>
                </a:solidFill>
              </a:rPr>
              <a:t> </a:t>
            </a:r>
            <a:r>
              <a:rPr lang="en-US" sz="2400" dirty="0" err="1">
                <a:solidFill>
                  <a:srgbClr val="CC0099"/>
                </a:solidFill>
              </a:rPr>
              <a:t>thức</a:t>
            </a:r>
            <a:r>
              <a:rPr lang="en-US" sz="2400" dirty="0">
                <a:solidFill>
                  <a:srgbClr val="CC0099"/>
                </a:solidFill>
              </a:rPr>
              <a:t> </a:t>
            </a:r>
            <a:r>
              <a:rPr lang="en-US" sz="2400" dirty="0" err="1">
                <a:solidFill>
                  <a:srgbClr val="CC0099"/>
                </a:solidFill>
              </a:rPr>
              <a:t>đó</a:t>
            </a:r>
            <a:r>
              <a:rPr lang="en-US" sz="2400" dirty="0">
                <a:solidFill>
                  <a:srgbClr val="CC0099"/>
                </a:solidFill>
              </a:rPr>
              <a:t>.</a:t>
            </a:r>
          </a:p>
        </p:txBody>
      </p:sp>
      <p:graphicFrame>
        <p:nvGraphicFramePr>
          <p:cNvPr id="103445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5369887"/>
              </p:ext>
            </p:extLst>
          </p:nvPr>
        </p:nvGraphicFramePr>
        <p:xfrm>
          <a:off x="990600" y="3009578"/>
          <a:ext cx="3505200" cy="876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" name="Equation" r:id="rId7" imgW="1574640" imgH="393480" progId="Equation.DSMT4">
                  <p:embed/>
                </p:oleObj>
              </mc:Choice>
              <mc:Fallback>
                <p:oleObj name="Equation" r:id="rId7" imgW="15746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009578"/>
                        <a:ext cx="3505200" cy="8766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49" name="Text Box 25"/>
          <p:cNvSpPr txBox="1">
            <a:spLocks noChangeArrowheads="1"/>
          </p:cNvSpPr>
          <p:nvPr/>
        </p:nvSpPr>
        <p:spPr bwMode="auto">
          <a:xfrm>
            <a:off x="199312" y="4724400"/>
            <a:ext cx="87160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>
                <a:solidFill>
                  <a:srgbClr val="000099"/>
                </a:solidFill>
              </a:rPr>
              <a:t>Dựa vào số mũ của biến trong đa thức để xác định bậc của đa thức một biến.</a:t>
            </a:r>
            <a:endParaRPr lang="vi-VN" sz="2400">
              <a:solidFill>
                <a:srgbClr val="000099"/>
              </a:solidFill>
            </a:endParaRPr>
          </a:p>
        </p:txBody>
      </p:sp>
      <p:sp>
        <p:nvSpPr>
          <p:cNvPr id="103450" name="Line 26"/>
          <p:cNvSpPr>
            <a:spLocks noChangeShapeType="1"/>
          </p:cNvSpPr>
          <p:nvPr/>
        </p:nvSpPr>
        <p:spPr bwMode="auto">
          <a:xfrm>
            <a:off x="4229100" y="1797695"/>
            <a:ext cx="1219200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2400"/>
          </a:p>
        </p:txBody>
      </p:sp>
      <p:sp>
        <p:nvSpPr>
          <p:cNvPr id="103451" name="Line 27"/>
          <p:cNvSpPr>
            <a:spLocks noChangeShapeType="1"/>
          </p:cNvSpPr>
          <p:nvPr/>
        </p:nvSpPr>
        <p:spPr bwMode="auto">
          <a:xfrm>
            <a:off x="4838700" y="3429000"/>
            <a:ext cx="1219200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2400"/>
          </a:p>
        </p:txBody>
      </p:sp>
      <p:sp>
        <p:nvSpPr>
          <p:cNvPr id="19" name="Rectangle 18"/>
          <p:cNvSpPr/>
          <p:nvPr/>
        </p:nvSpPr>
        <p:spPr>
          <a:xfrm>
            <a:off x="152400" y="838200"/>
            <a:ext cx="533400" cy="533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2</a:t>
            </a:r>
            <a:endParaRPr lang="vi-VN" sz="2400" b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514600" y="3704536"/>
            <a:ext cx="5956300" cy="3001064"/>
            <a:chOff x="2514600" y="3704536"/>
            <a:chExt cx="5956300" cy="300106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600" y="4901116"/>
              <a:ext cx="1600200" cy="1804484"/>
            </a:xfrm>
            <a:prstGeom prst="rect">
              <a:avLst/>
            </a:prstGeom>
          </p:spPr>
        </p:pic>
        <p:sp>
          <p:nvSpPr>
            <p:cNvPr id="3" name="Cloud 2"/>
            <p:cNvSpPr/>
            <p:nvPr/>
          </p:nvSpPr>
          <p:spPr>
            <a:xfrm>
              <a:off x="3733800" y="3704536"/>
              <a:ext cx="4737100" cy="1850861"/>
            </a:xfrm>
            <a:prstGeom prst="cloud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chemeClr val="bg1"/>
                  </a:solidFill>
                </a:rPr>
                <a:t>D</a:t>
              </a:r>
              <a:r>
                <a:rPr lang="en-US" sz="2400" smtClean="0">
                  <a:solidFill>
                    <a:schemeClr val="bg1"/>
                  </a:solidFill>
                </a:rPr>
                <a:t>ựa </a:t>
              </a:r>
              <a:r>
                <a:rPr lang="en-US" sz="2400">
                  <a:solidFill>
                    <a:schemeClr val="bg1"/>
                  </a:solidFill>
                </a:rPr>
                <a:t>vào đâu để ta xác định được bậc của đa thức một biến </a:t>
              </a:r>
              <a:r>
                <a:rPr lang="en-US" sz="2400" smtClean="0">
                  <a:solidFill>
                    <a:schemeClr val="bg1"/>
                  </a:solidFill>
                </a:rPr>
                <a:t>?</a:t>
              </a:r>
              <a:endParaRPr lang="en-US" sz="24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624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3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3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3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3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03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7" dur="500"/>
                                        <p:tgtEl>
                                          <p:spTgt spid="103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03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0" grpId="0"/>
      <p:bldP spid="103449" grpId="0"/>
      <p:bldP spid="103449" grpId="1"/>
      <p:bldP spid="103450" grpId="0" animBg="1"/>
      <p:bldP spid="1034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8868737" cy="432511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vi-VN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304800" y="1371600"/>
            <a:ext cx="19224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2963" name="Text Box 19"/>
          <p:cNvSpPr txBox="1">
            <a:spLocks noChangeArrowheads="1"/>
          </p:cNvSpPr>
          <p:nvPr/>
        </p:nvSpPr>
        <p:spPr bwMode="auto">
          <a:xfrm>
            <a:off x="6553200" y="1676400"/>
            <a:ext cx="23352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000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000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000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n-US" sz="2000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000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000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2964" name="Line 20"/>
          <p:cNvSpPr>
            <a:spLocks noChangeShapeType="1"/>
          </p:cNvSpPr>
          <p:nvPr/>
        </p:nvSpPr>
        <p:spPr bwMode="auto">
          <a:xfrm>
            <a:off x="6061075" y="2103437"/>
            <a:ext cx="492125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2972" name="Text Box 28"/>
          <p:cNvSpPr txBox="1">
            <a:spLocks noChangeArrowheads="1"/>
          </p:cNvSpPr>
          <p:nvPr/>
        </p:nvSpPr>
        <p:spPr bwMode="auto">
          <a:xfrm>
            <a:off x="6524625" y="2457450"/>
            <a:ext cx="23352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000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000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000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n-US" sz="2000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000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000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2973" name="Line 29"/>
          <p:cNvSpPr>
            <a:spLocks noChangeShapeType="1"/>
          </p:cNvSpPr>
          <p:nvPr/>
        </p:nvSpPr>
        <p:spPr bwMode="auto">
          <a:xfrm>
            <a:off x="5987824" y="2720975"/>
            <a:ext cx="492125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2976" name="Text Box 32"/>
          <p:cNvSpPr txBox="1">
            <a:spLocks noChangeArrowheads="1"/>
          </p:cNvSpPr>
          <p:nvPr/>
        </p:nvSpPr>
        <p:spPr bwMode="auto">
          <a:xfrm>
            <a:off x="533401" y="5036403"/>
            <a:ext cx="807719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400" b="1" i="1" u="sng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Chú ý: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 </a:t>
            </a:r>
            <a:r>
              <a:rPr lang="en-US" sz="24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sắp xếp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các hạng tử của một đa thức, trước hết phải</a:t>
            </a:r>
            <a:r>
              <a:rPr lang="en-US" sz="2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 gọn</a:t>
            </a:r>
            <a:r>
              <a:rPr lang="en-US" sz="2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 thức đó.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133600" y="1402377"/>
                <a:ext cx="385547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=6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+3−6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+2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vi-VN" sz="2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1402377"/>
                <a:ext cx="3855479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133600" y="1903382"/>
                <a:ext cx="385547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=2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−6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+6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+3</m:t>
                      </m:r>
                    </m:oMath>
                  </m:oMathPara>
                </a14:m>
                <a:endParaRPr lang="vi-VN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1903382"/>
                <a:ext cx="3855479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133599" y="2435225"/>
                <a:ext cx="385547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=3+6</m:t>
                      </m:r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−6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+2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vi-VN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599" y="2435225"/>
                <a:ext cx="3855479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1197166" y="4648200"/>
            <a:ext cx="4791913" cy="2057400"/>
            <a:chOff x="4152774" y="4572000"/>
            <a:chExt cx="4791913" cy="2057400"/>
          </a:xfrm>
        </p:grpSpPr>
        <p:sp>
          <p:nvSpPr>
            <p:cNvPr id="5" name="Flowchart: Alternate Process 4"/>
            <p:cNvSpPr/>
            <p:nvPr/>
          </p:nvSpPr>
          <p:spPr>
            <a:xfrm>
              <a:off x="4152774" y="4572000"/>
              <a:ext cx="4791913" cy="2057400"/>
            </a:xfrm>
            <a:prstGeom prst="flowChartAlternateProcess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sắp</a:t>
              </a:r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xếp</a:t>
              </a:r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hạng</a:t>
              </a:r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tử</a:t>
              </a:r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đa</a:t>
              </a:r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ta </a:t>
              </a:r>
              <a:r>
                <a:rPr lang="en-US" sz="24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cần</a:t>
              </a:r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chú</a:t>
              </a:r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ý </a:t>
              </a:r>
              <a:r>
                <a:rPr lang="en-US" sz="24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điều</a:t>
              </a:r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5742" y="4648200"/>
              <a:ext cx="571500" cy="571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240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2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2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2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2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2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2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2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2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2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9" grpId="0"/>
      <p:bldP spid="82963" grpId="0"/>
      <p:bldP spid="82964" grpId="0" animBg="1"/>
      <p:bldP spid="82972" grpId="0"/>
      <p:bldP spid="82973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Grp="1" noChangeArrowheads="1"/>
          </p:cNvSpPr>
          <p:nvPr>
            <p:ph type="title"/>
          </p:nvPr>
        </p:nvSpPr>
        <p:spPr>
          <a:xfrm>
            <a:off x="762000" y="685800"/>
            <a:ext cx="8001000" cy="1143000"/>
          </a:xfrm>
          <a:noFill/>
          <a:ln/>
        </p:spPr>
        <p:txBody>
          <a:bodyPr>
            <a:norm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sắp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xếp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hạng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tử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đa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thức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B(x)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theo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lũy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thừa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tăng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biến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</p:txBody>
      </p:sp>
      <p:graphicFrame>
        <p:nvGraphicFramePr>
          <p:cNvPr id="10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1337817"/>
              </p:ext>
            </p:extLst>
          </p:nvPr>
        </p:nvGraphicFramePr>
        <p:xfrm>
          <a:off x="2133600" y="1371600"/>
          <a:ext cx="4629736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5" name="Equation" r:id="rId3" imgW="1993680" imgH="393480" progId="Equation.DSMT4">
                  <p:embed/>
                </p:oleObj>
              </mc:Choice>
              <mc:Fallback>
                <p:oleObj name="Equation" r:id="rId3" imgW="1993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371600"/>
                        <a:ext cx="4629736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1768431"/>
              </p:ext>
            </p:extLst>
          </p:nvPr>
        </p:nvGraphicFramePr>
        <p:xfrm>
          <a:off x="2057400" y="2209800"/>
          <a:ext cx="4114800" cy="1029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6" name="Equation" r:id="rId5" imgW="1574640" imgH="393480" progId="Equation.DSMT4">
                  <p:embed/>
                </p:oleObj>
              </mc:Choice>
              <mc:Fallback>
                <p:oleObj name="Equation" r:id="rId5" imgW="15746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209800"/>
                        <a:ext cx="4114800" cy="10290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0380383"/>
              </p:ext>
            </p:extLst>
          </p:nvPr>
        </p:nvGraphicFramePr>
        <p:xfrm>
          <a:off x="2057275" y="3200400"/>
          <a:ext cx="4191000" cy="1056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7" name="Equation" r:id="rId7" imgW="1562040" imgH="393480" progId="Equation.DSMT4">
                  <p:embed/>
                </p:oleObj>
              </mc:Choice>
              <mc:Fallback>
                <p:oleObj name="Equation" r:id="rId7" imgW="1562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275" y="3200400"/>
                        <a:ext cx="4191000" cy="10567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26"/>
          <p:cNvSpPr txBox="1">
            <a:spLocks noChangeArrowheads="1"/>
          </p:cNvSpPr>
          <p:nvPr/>
        </p:nvSpPr>
        <p:spPr bwMode="auto">
          <a:xfrm>
            <a:off x="2895600" y="4800600"/>
            <a:ext cx="49167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Line 27"/>
          <p:cNvSpPr>
            <a:spLocks noChangeShapeType="1"/>
          </p:cNvSpPr>
          <p:nvPr/>
        </p:nvSpPr>
        <p:spPr bwMode="auto">
          <a:xfrm>
            <a:off x="4419600" y="3886200"/>
            <a:ext cx="0" cy="914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5" name="Rectangle 14"/>
          <p:cNvSpPr/>
          <p:nvPr/>
        </p:nvSpPr>
        <p:spPr>
          <a:xfrm>
            <a:off x="228600" y="990600"/>
            <a:ext cx="533400" cy="533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3</a:t>
            </a:r>
            <a:endParaRPr lang="vi-VN" sz="24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92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973</Words>
  <Application>Microsoft Office PowerPoint</Application>
  <PresentationFormat>On-screen Show (4:3)</PresentationFormat>
  <Paragraphs>92</Paragraphs>
  <Slides>17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Office Theme</vt:lpstr>
      <vt:lpstr>Equation</vt:lpstr>
      <vt:lpstr>MathType 6.0 Equation</vt:lpstr>
      <vt:lpstr>PowerPoint Presentation</vt:lpstr>
      <vt:lpstr>KIỂM TRA BÀI CŨ </vt:lpstr>
      <vt:lpstr>PowerPoint Presentation</vt:lpstr>
      <vt:lpstr>PowerPoint Presentation</vt:lpstr>
      <vt:lpstr>PowerPoint Presentation</vt:lpstr>
      <vt:lpstr>PowerPoint Presentation</vt:lpstr>
      <vt:lpstr>   Tìm bậc của đa thức A(y) và B(x) sau đây: </vt:lpstr>
      <vt:lpstr>PowerPoint Presentation</vt:lpstr>
      <vt:lpstr>Hãy sắp xếp các hạng tử của đa thức B(x) theo lũy thừa tăng của biến.</vt:lpstr>
      <vt:lpstr>PowerPoint Presentation</vt:lpstr>
      <vt:lpstr>PowerPoint Presentation</vt:lpstr>
      <vt:lpstr>PowerPoint Presentation</vt:lpstr>
      <vt:lpstr>PowerPoint Presentation</vt:lpstr>
      <vt:lpstr>Bài 1: Thu gọn và sắp xếp các hạng tử của đa thức theo lũy thừa giảm dần của biến </vt:lpstr>
      <vt:lpstr>Bài 2: Xác định bậc và hệ số tự do, hệ số cao nhất của mỗi đa thức sau: </vt:lpstr>
      <vt:lpstr>Bài 3: Viết một đa thức một biến có ba hạng tử mà hệ số cao nhất là 4 và hệ số tự do là -2</vt:lpstr>
      <vt:lpstr> Bài 4: Cho đa thức  a) Tính Q(-1);   b) chứng minh rằng: Q(-a) = -Q(a)  với mọi a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abc</dc:creator>
  <cp:lastModifiedBy>abc</cp:lastModifiedBy>
  <cp:revision>46</cp:revision>
  <dcterms:created xsi:type="dcterms:W3CDTF">2020-04-21T03:24:09Z</dcterms:created>
  <dcterms:modified xsi:type="dcterms:W3CDTF">2020-04-27T09:32:40Z</dcterms:modified>
</cp:coreProperties>
</file>