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60" r:id="rId11"/>
    <p:sldId id="288" r:id="rId12"/>
    <p:sldId id="261" r:id="rId13"/>
    <p:sldId id="289" r:id="rId14"/>
    <p:sldId id="290" r:id="rId15"/>
    <p:sldId id="262" r:id="rId16"/>
    <p:sldId id="291" r:id="rId17"/>
    <p:sldId id="293" r:id="rId18"/>
    <p:sldId id="265" r:id="rId19"/>
    <p:sldId id="266" r:id="rId20"/>
    <p:sldId id="267" r:id="rId21"/>
    <p:sldId id="268" r:id="rId22"/>
    <p:sldId id="27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F7EA-F954-4785-822F-989D56B96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68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2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3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9DBA3-4049-4638-8338-F56373B254C5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A8F7-6758-4449-9CAC-DAAFF087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pn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7.bin"/><Relationship Id="rId4" Type="http://schemas.openxmlformats.org/officeDocument/2006/relationships/audio" Target="../media/audio2.wav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 THỨC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0332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08" y="934001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ý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VD: 6;7; 2020…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14" y="2195885"/>
            <a:ext cx="8410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gon:mỗi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7255"/>
              </p:ext>
            </p:extLst>
          </p:nvPr>
        </p:nvGraphicFramePr>
        <p:xfrm>
          <a:off x="1979712" y="3933056"/>
          <a:ext cx="1557090" cy="62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933056"/>
                        <a:ext cx="1557090" cy="622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388865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637718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6592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3) BẬC CỦA MỘT ĐƠN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295400" y="671513"/>
            <a:ext cx="3036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5400" b="1" i="1" dirty="0">
                <a:solidFill>
                  <a:schemeClr val="hlink"/>
                </a:solidFill>
                <a:latin typeface="Times New Roman" pitchFamily="18" charset="0"/>
              </a:rPr>
              <a:t>  5  x</a:t>
            </a:r>
            <a:r>
              <a:rPr lang="en-US" altLang="en-US" sz="5400" b="1" i="1" baseline="30000" dirty="0">
                <a:solidFill>
                  <a:schemeClr val="hlink"/>
                </a:solidFill>
                <a:latin typeface="Times New Roman" pitchFamily="18" charset="0"/>
              </a:rPr>
              <a:t>4 </a:t>
            </a:r>
            <a:r>
              <a:rPr lang="en-US" altLang="en-US" sz="5400" b="1" i="1" dirty="0">
                <a:solidFill>
                  <a:schemeClr val="hlink"/>
                </a:solidFill>
                <a:latin typeface="Times New Roman" pitchFamily="18" charset="0"/>
              </a:rPr>
              <a:t>y</a:t>
            </a:r>
            <a:r>
              <a:rPr lang="en-US" altLang="en-US" sz="5400" b="1" i="1" baseline="30000" dirty="0">
                <a:solidFill>
                  <a:schemeClr val="hlink"/>
                </a:solidFill>
                <a:latin typeface="Times New Roman" pitchFamily="18" charset="0"/>
              </a:rPr>
              <a:t>3 </a:t>
            </a:r>
            <a:r>
              <a:rPr lang="en-US" altLang="en-US" sz="5400" b="1" i="1" dirty="0">
                <a:solidFill>
                  <a:schemeClr val="hlink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2533650" y="1524000"/>
            <a:ext cx="20955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133600" y="2590800"/>
            <a:ext cx="1495425" cy="488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330575" y="1516063"/>
            <a:ext cx="936625" cy="1531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3733800" y="3048000"/>
            <a:ext cx="1590675" cy="477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752600" y="2590800"/>
            <a:ext cx="20939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4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657600" y="30480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886200" y="1524000"/>
            <a:ext cx="1905000" cy="1752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5334000" y="3276600"/>
            <a:ext cx="1735138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334000" y="3276600"/>
            <a:ext cx="1922463" cy="100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1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4119563" y="1298575"/>
            <a:ext cx="9620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209800" y="3810000"/>
            <a:ext cx="5105400" cy="584200"/>
            <a:chOff x="1344" y="1488"/>
            <a:chExt cx="3696" cy="384"/>
          </a:xfrm>
        </p:grpSpPr>
        <p:sp>
          <p:nvSpPr>
            <p:cNvPr id="7195" name="AutoShape 28"/>
            <p:cNvSpPr>
              <a:spLocks/>
            </p:cNvSpPr>
            <p:nvPr/>
          </p:nvSpPr>
          <p:spPr bwMode="auto">
            <a:xfrm rot="-5400000">
              <a:off x="3096" y="-264"/>
              <a:ext cx="192" cy="3696"/>
            </a:xfrm>
            <a:prstGeom prst="leftBrace">
              <a:avLst>
                <a:gd name="adj1" fmla="val 1604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676400" y="4267200"/>
            <a:ext cx="6335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mũ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tất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cả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biến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đơn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660033"/>
                </a:solidFill>
                <a:latin typeface="Times New Roman" pitchFamily="18" charset="0"/>
              </a:rPr>
              <a:t> 8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087938" y="1017588"/>
            <a:ext cx="4056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660033"/>
                </a:solidFill>
                <a:latin typeface="Times New Roman" pitchFamily="18" charset="0"/>
              </a:rPr>
              <a:t>Đơn thức có bậc là 8</a:t>
            </a:r>
          </a:p>
        </p:txBody>
      </p:sp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267325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2286000" y="1485900"/>
            <a:ext cx="4699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013075" y="1481138"/>
            <a:ext cx="4699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V="1">
            <a:off x="3660775" y="1468438"/>
            <a:ext cx="4699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914400" y="52578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Bậc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0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mũ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biến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 flipV="1">
            <a:off x="1600200" y="1485900"/>
            <a:ext cx="4699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H="1">
            <a:off x="1828800" y="1524000"/>
            <a:ext cx="19050" cy="4238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990600" y="2057400"/>
            <a:ext cx="1495425" cy="488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09600" y="2057400"/>
            <a:ext cx="20939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479103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6" grpId="0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90" grpId="0"/>
      <p:bldP spid="15391" grpId="0"/>
      <p:bldP spid="15394" grpId="0" animBg="1"/>
      <p:bldP spid="15395" grpId="0" animBg="1"/>
      <p:bldP spid="15396" grpId="0" animBg="1"/>
      <p:bldP spid="2" grpId="0"/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404664"/>
            <a:ext cx="743344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3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3600" i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</a:rPr>
              <a:t>yz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itchFamily="18" charset="0"/>
              </a:rPr>
              <a:t>4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bậc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……….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8732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* Số  4 là đơn thức có bậc là ……..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28638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* Số  0 là đơn thức có bậc là  ……..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715000" y="9144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638800" y="179705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86400" y="278765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</a:rPr>
              <a:t>Không có bậc</a:t>
            </a: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467544" y="274710"/>
            <a:ext cx="37444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Củng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810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* A =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xyz . xyz . xyz . xyz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 có bậc là: ……..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781800" y="3733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23465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  <p:bldP spid="25608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-6096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096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4"/>
          <p:cNvGraphicFramePr>
            <a:graphicFrameLocks noChangeAspect="1"/>
          </p:cNvGraphicFramePr>
          <p:nvPr/>
        </p:nvGraphicFramePr>
        <p:xfrm>
          <a:off x="152400" y="-4572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-4572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5"/>
          <p:cNvGraphicFramePr>
            <a:graphicFrameLocks noChangeAspect="1"/>
          </p:cNvGraphicFramePr>
          <p:nvPr/>
        </p:nvGraphicFramePr>
        <p:xfrm>
          <a:off x="0" y="-6096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096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0" y="1063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4) NHÂN HAI ĐƠN THỨC: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6200" y="930275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</a:rPr>
              <a:t>Nhân hai đơn thức: 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346450" y="777875"/>
            <a:ext cx="692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3300"/>
                </a:solidFill>
                <a:latin typeface="Times New Roman" pitchFamily="18" charset="0"/>
              </a:rPr>
              <a:t>-5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962400" y="7778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i="1">
                <a:solidFill>
                  <a:srgbClr val="CC3300"/>
                </a:solidFill>
                <a:latin typeface="Times New Roman" pitchFamily="18" charset="0"/>
              </a:rPr>
              <a:t>x</a:t>
            </a:r>
            <a:r>
              <a:rPr lang="en-US" altLang="en-US" sz="4400" b="1" i="1" baseline="30000">
                <a:solidFill>
                  <a:srgbClr val="CC3300"/>
                </a:solidFill>
                <a:latin typeface="Times New Roman" pitchFamily="18" charset="0"/>
              </a:rPr>
              <a:t>6</a:t>
            </a:r>
            <a:endParaRPr lang="en-US" altLang="en-US" sz="44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495800" y="777875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33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105400" y="7778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CC3300"/>
                </a:solidFill>
                <a:latin typeface="Times New Roman" pitchFamily="18" charset="0"/>
              </a:rPr>
              <a:t>và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096000" y="777875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47700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rgbClr val="CC3300"/>
                </a:solidFill>
                <a:latin typeface="Times New Roman" pitchFamily="18" charset="0"/>
              </a:rPr>
              <a:t>x</a:t>
            </a:r>
            <a:r>
              <a:rPr lang="en-US" altLang="en-US" sz="4400" i="1" baseline="30000">
                <a:solidFill>
                  <a:srgbClr val="CC3300"/>
                </a:solidFill>
                <a:latin typeface="Times New Roman" pitchFamily="18" charset="0"/>
              </a:rPr>
              <a:t>2</a:t>
            </a:r>
            <a:endParaRPr lang="en-US" altLang="en-US" sz="4400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7010400" y="762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CC33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828800" y="17653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</a:rPr>
              <a:t>(    .     )</a:t>
            </a:r>
            <a:endParaRPr lang="vi-VN" altLang="en-US" sz="3200">
              <a:latin typeface="Times New Roman" pitchFamily="18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352800" y="17653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</a:rPr>
              <a:t>(    .     )</a:t>
            </a:r>
            <a:endParaRPr lang="vi-VN" altLang="en-US" sz="3200">
              <a:latin typeface="Times New Roman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953000" y="17653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</a:rPr>
              <a:t>(    .     )</a:t>
            </a:r>
            <a:endParaRPr lang="vi-VN" altLang="en-US" sz="32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36912"/>
              </p:ext>
            </p:extLst>
          </p:nvPr>
        </p:nvGraphicFramePr>
        <p:xfrm>
          <a:off x="6458664" y="1621608"/>
          <a:ext cx="2552309" cy="86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8664" y="1621608"/>
                        <a:ext cx="2552309" cy="866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35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3811E-6 L -0.15382 0.130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65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3811E-6 L -0.37083 0.130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6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3811E-6 L -0.05833 0.130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65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3811E-6 L -0.26667 0.130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6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3811E-6 L 0.07917 0.130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54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15417 0.133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  <p:bldP spid="14368" grpId="0"/>
      <p:bldP spid="14357" grpId="0"/>
      <p:bldP spid="14359" grpId="0"/>
      <p:bldP spid="143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864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060848"/>
            <a:ext cx="206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15443"/>
              </p:ext>
            </p:extLst>
          </p:nvPr>
        </p:nvGraphicFramePr>
        <p:xfrm>
          <a:off x="2627784" y="2052962"/>
          <a:ext cx="3392125" cy="374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3" imgW="1104840" imgH="1218960" progId="Equation.DSMT4">
                  <p:embed/>
                </p:oleObj>
              </mc:Choice>
              <mc:Fallback>
                <p:oleObj name="Equation" r:id="rId3" imgW="110484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052962"/>
                        <a:ext cx="3392125" cy="3743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5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7526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 rot="-2779630">
            <a:off x="4876006" y="2286795"/>
            <a:ext cx="942975" cy="4302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Khái</a:t>
            </a:r>
            <a:r>
              <a:rPr lang="en-US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niệm</a:t>
            </a:r>
            <a:endParaRPr lang="en-US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48400" y="762000"/>
            <a:ext cx="2895600" cy="2677656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1, x, 2ab …)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20574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 rot="1512525">
            <a:off x="4800600" y="3505200"/>
            <a:ext cx="1952625" cy="45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Đơn thức thu gọn</a:t>
            </a:r>
            <a:endParaRPr lang="en-US" sz="1600" kern="1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371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054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 rot="-2813737">
            <a:off x="1630362" y="3883026"/>
            <a:ext cx="1712913" cy="461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Bậc của đơn thức</a:t>
            </a:r>
            <a:endParaRPr lang="en-US" sz="1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52400" y="4876800"/>
            <a:ext cx="3352800" cy="15906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505200" y="3200400"/>
            <a:ext cx="1295400" cy="457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ĐƠN THỨC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493963"/>
            <a:ext cx="17478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 rot="1508277">
            <a:off x="2163763" y="2541588"/>
            <a:ext cx="1447800" cy="373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1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Nhân hai đơn thức </a:t>
            </a:r>
            <a:endParaRPr lang="en-US" sz="1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28600" y="914400"/>
            <a:ext cx="1600200" cy="232092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791200" y="5410200"/>
            <a:ext cx="3276600" cy="122555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lũy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altLang="en-US" sz="2400" b="1" dirty="0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dương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462017">
            <a:off x="4816475" y="3948113"/>
            <a:ext cx="149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 dụ: -</a:t>
            </a:r>
            <a:r>
              <a:rPr lang="en-US" alt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2xyz</a:t>
            </a:r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962900" y="3644900"/>
            <a:ext cx="75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-2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50163" y="5005388"/>
            <a:ext cx="1493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xyz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09600" y="152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SƠ ĐỒ TƯ DUY TÓM TẮT KIẾN THỨC VỀ ĐƠN THỨC </a:t>
            </a:r>
          </a:p>
        </p:txBody>
      </p:sp>
    </p:spTree>
    <p:extLst>
      <p:ext uri="{BB962C8B-B14F-4D97-AF65-F5344CB8AC3E}">
        <p14:creationId xmlns:p14="http://schemas.microsoft.com/office/powerpoint/2010/main" val="431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60" grpId="0" animBg="1"/>
      <p:bldP spid="2066" grpId="0" animBg="1"/>
      <p:bldP spid="2067" grpId="0" animBg="1"/>
      <p:bldP spid="2052" grpId="0" animBg="1"/>
      <p:bldP spid="19" grpId="0" animBg="1"/>
      <p:bldP spid="24" grpId="0" animBg="1"/>
      <p:bldP spid="25" grpId="0"/>
      <p:bldP spid="27" grpId="0"/>
      <p:bldP spid="6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4296" y="2598003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13156"/>
              </p:ext>
            </p:extLst>
          </p:nvPr>
        </p:nvGraphicFramePr>
        <p:xfrm>
          <a:off x="4285901" y="764704"/>
          <a:ext cx="2520280" cy="531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3" imgW="711000" imgH="1498320" progId="Equation.DSMT4">
                  <p:embed/>
                </p:oleObj>
              </mc:Choice>
              <mc:Fallback>
                <p:oleObj name="Equation" r:id="rId3" imgW="71100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5901" y="764704"/>
                        <a:ext cx="2520280" cy="5310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995936" y="3068960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5936" y="2276872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5936" y="5373216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39952" y="4221088"/>
            <a:ext cx="9361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86314"/>
              </p:ext>
            </p:extLst>
          </p:nvPr>
        </p:nvGraphicFramePr>
        <p:xfrm>
          <a:off x="683568" y="1844824"/>
          <a:ext cx="2880320" cy="425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" name="Equation" r:id="rId3" imgW="876240" imgH="1295280" progId="Equation.DSMT4">
                  <p:embed/>
                </p:oleObj>
              </mc:Choice>
              <mc:Fallback>
                <p:oleObj name="Equation" r:id="rId3" imgW="87624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844824"/>
                        <a:ext cx="2880320" cy="425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1196752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0467" y="1260049"/>
            <a:ext cx="183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31972"/>
              </p:ext>
            </p:extLst>
          </p:nvPr>
        </p:nvGraphicFramePr>
        <p:xfrm>
          <a:off x="7162703" y="1700808"/>
          <a:ext cx="1009697" cy="86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"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703" y="1700808"/>
                        <a:ext cx="1009697" cy="86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79483"/>
              </p:ext>
            </p:extLst>
          </p:nvPr>
        </p:nvGraphicFramePr>
        <p:xfrm>
          <a:off x="4897992" y="1916832"/>
          <a:ext cx="75412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7992" y="1916832"/>
                        <a:ext cx="75412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93358"/>
              </p:ext>
            </p:extLst>
          </p:nvPr>
        </p:nvGraphicFramePr>
        <p:xfrm>
          <a:off x="4932040" y="2564904"/>
          <a:ext cx="44598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2040" y="2564904"/>
                        <a:ext cx="445985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28907"/>
              </p:ext>
            </p:extLst>
          </p:nvPr>
        </p:nvGraphicFramePr>
        <p:xfrm>
          <a:off x="7020272" y="2636912"/>
          <a:ext cx="1224136" cy="88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" name="Equation" r:id="rId11" imgW="317160" imgH="228600" progId="Equation.DSMT4">
                  <p:embed/>
                </p:oleObj>
              </mc:Choice>
              <mc:Fallback>
                <p:oleObj name="Equation" r:id="rId11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0272" y="2636912"/>
                        <a:ext cx="1224136" cy="881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18964"/>
              </p:ext>
            </p:extLst>
          </p:nvPr>
        </p:nvGraphicFramePr>
        <p:xfrm>
          <a:off x="4932040" y="3933056"/>
          <a:ext cx="124813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2040" y="3933056"/>
                        <a:ext cx="124813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30354"/>
              </p:ext>
            </p:extLst>
          </p:nvPr>
        </p:nvGraphicFramePr>
        <p:xfrm>
          <a:off x="7058641" y="3717032"/>
          <a:ext cx="145816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"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58641" y="3717032"/>
                        <a:ext cx="1458163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644293"/>
              </p:ext>
            </p:extLst>
          </p:nvPr>
        </p:nvGraphicFramePr>
        <p:xfrm>
          <a:off x="4932040" y="4653136"/>
          <a:ext cx="720080" cy="12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" name="Equation" r:id="rId17" imgW="228600" imgH="393480" progId="Equation.DSMT4">
                  <p:embed/>
                </p:oleObj>
              </mc:Choice>
              <mc:Fallback>
                <p:oleObj name="Equation" r:id="rId17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32040" y="4653136"/>
                        <a:ext cx="720080" cy="12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04154"/>
              </p:ext>
            </p:extLst>
          </p:nvPr>
        </p:nvGraphicFramePr>
        <p:xfrm>
          <a:off x="6876256" y="4725144"/>
          <a:ext cx="180420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" name="Equation" r:id="rId19" imgW="520560" imgH="228600" progId="Equation.DSMT4">
                  <p:embed/>
                </p:oleObj>
              </mc:Choice>
              <mc:Fallback>
                <p:oleObj name="Equation" r:id="rId19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76256" y="4725144"/>
                        <a:ext cx="1804200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4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4663" y="259800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0916"/>
              </p:ext>
            </p:extLst>
          </p:nvPr>
        </p:nvGraphicFramePr>
        <p:xfrm>
          <a:off x="2195736" y="1484784"/>
          <a:ext cx="5544616" cy="481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3" imgW="1726920" imgH="1498320" progId="Equation.DSMT4">
                  <p:embed/>
                </p:oleObj>
              </mc:Choice>
              <mc:Fallback>
                <p:oleObj name="Equation" r:id="rId3" imgW="172692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484784"/>
                        <a:ext cx="5544616" cy="4810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07778"/>
              </p:ext>
            </p:extLst>
          </p:nvPr>
        </p:nvGraphicFramePr>
        <p:xfrm>
          <a:off x="251520" y="260648"/>
          <a:ext cx="3266168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3" imgW="1143000" imgH="1041120" progId="Equation.DSMT4">
                  <p:embed/>
                </p:oleObj>
              </mc:Choice>
              <mc:Fallback>
                <p:oleObj name="Equation" r:id="rId3" imgW="11430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3266168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16723"/>
              </p:ext>
            </p:extLst>
          </p:nvPr>
        </p:nvGraphicFramePr>
        <p:xfrm>
          <a:off x="3940587" y="116632"/>
          <a:ext cx="5167917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5" imgW="2070000" imgH="1701720" progId="Equation.DSMT4">
                  <p:embed/>
                </p:oleObj>
              </mc:Choice>
              <mc:Fallback>
                <p:oleObj name="Equation" r:id="rId5" imgW="20700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0587" y="116632"/>
                        <a:ext cx="5167917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2852936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2621" y="3573016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474933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802108"/>
              </p:ext>
            </p:extLst>
          </p:nvPr>
        </p:nvGraphicFramePr>
        <p:xfrm>
          <a:off x="539552" y="332655"/>
          <a:ext cx="2880320" cy="299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3" imgW="927000" imgH="965160" progId="Equation.DSMT4">
                  <p:embed/>
                </p:oleObj>
              </mc:Choice>
              <mc:Fallback>
                <p:oleObj name="Equation" r:id="rId3" imgW="9270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32655"/>
                        <a:ext cx="2880320" cy="2998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05329" y="3732822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95949"/>
              </p:ext>
            </p:extLst>
          </p:nvPr>
        </p:nvGraphicFramePr>
        <p:xfrm>
          <a:off x="4284367" y="620688"/>
          <a:ext cx="4641924" cy="378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5" imgW="1650960" imgH="1346040" progId="Equation.DSMT4">
                  <p:embed/>
                </p:oleObj>
              </mc:Choice>
              <mc:Fallback>
                <p:oleObj name="Equation" r:id="rId5" imgW="16509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4367" y="620688"/>
                        <a:ext cx="4641924" cy="378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1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164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x=1; y=-1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27220"/>
              </p:ext>
            </p:extLst>
          </p:nvPr>
        </p:nvGraphicFramePr>
        <p:xfrm>
          <a:off x="4139952" y="188640"/>
          <a:ext cx="3600400" cy="114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3" imgW="1358640" imgH="431640" progId="Equation.DSMT4">
                  <p:embed/>
                </p:oleObj>
              </mc:Choice>
              <mc:Fallback>
                <p:oleObj name="Equation" r:id="rId3" imgW="1358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188640"/>
                        <a:ext cx="3600400" cy="1144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1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16362"/>
              </p:ext>
            </p:extLst>
          </p:nvPr>
        </p:nvGraphicFramePr>
        <p:xfrm>
          <a:off x="395536" y="-78234"/>
          <a:ext cx="39608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3" imgW="1460160" imgH="1346040" progId="Equation.DSMT4">
                  <p:embed/>
                </p:oleObj>
              </mc:Choice>
              <mc:Fallback>
                <p:oleObj name="Equation" r:id="rId3" imgW="1460160" imgH="1346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-78234"/>
                        <a:ext cx="3960813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364502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x=1; y=-1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29074"/>
              </p:ext>
            </p:extLst>
          </p:nvPr>
        </p:nvGraphicFramePr>
        <p:xfrm>
          <a:off x="5436096" y="3645024"/>
          <a:ext cx="1584176" cy="6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096" y="3645024"/>
                        <a:ext cx="1584176" cy="6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31180"/>
              </p:ext>
            </p:extLst>
          </p:nvPr>
        </p:nvGraphicFramePr>
        <p:xfrm>
          <a:off x="755576" y="4221088"/>
          <a:ext cx="2016224" cy="183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Equation" r:id="rId7" imgW="711000" imgH="647640" progId="Equation.DSMT4">
                  <p:embed/>
                </p:oleObj>
              </mc:Choice>
              <mc:Fallback>
                <p:oleObj name="Equation" r:id="rId7" imgW="7110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4221088"/>
                        <a:ext cx="2016224" cy="183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776" y="6021288"/>
            <a:ext cx="792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x=1; y=-1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A= 1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352839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Thu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x=1; y=2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d) CMR: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x; 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0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45305"/>
              </p:ext>
            </p:extLst>
          </p:nvPr>
        </p:nvGraphicFramePr>
        <p:xfrm>
          <a:off x="4788024" y="188640"/>
          <a:ext cx="2808312" cy="114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188640"/>
                        <a:ext cx="2808312" cy="114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3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02763"/>
              </p:ext>
            </p:extLst>
          </p:nvPr>
        </p:nvGraphicFramePr>
        <p:xfrm>
          <a:off x="251520" y="0"/>
          <a:ext cx="5591413" cy="407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3" imgW="1218960" imgH="888840" progId="Equation.DSMT4">
                  <p:embed/>
                </p:oleObj>
              </mc:Choice>
              <mc:Fallback>
                <p:oleObj name="Equation" r:id="rId3" imgW="1218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0"/>
                        <a:ext cx="5591413" cy="407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4437112"/>
            <a:ext cx="7807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ậc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97" y="239944"/>
            <a:ext cx="8676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x=1; y=2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367323"/>
              </p:ext>
            </p:extLst>
          </p:nvPr>
        </p:nvGraphicFramePr>
        <p:xfrm>
          <a:off x="2051720" y="908720"/>
          <a:ext cx="2754052" cy="167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" name="Equation" r:id="rId3" imgW="533160" imgH="647640" progId="Equation.DSMT4">
                  <p:embed/>
                </p:oleObj>
              </mc:Choice>
              <mc:Fallback>
                <p:oleObj name="Equation" r:id="rId3" imgW="533160" imgH="647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908720"/>
                        <a:ext cx="2754052" cy="167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8250"/>
            <a:ext cx="7992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x=1; y=2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967868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83093"/>
              </p:ext>
            </p:extLst>
          </p:nvPr>
        </p:nvGraphicFramePr>
        <p:xfrm>
          <a:off x="1475656" y="3785733"/>
          <a:ext cx="1343472" cy="65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" name="Equation" r:id="rId5" imgW="419040" imgH="203040" progId="Equation.DSMT4">
                  <p:embed/>
                </p:oleObj>
              </mc:Choice>
              <mc:Fallback>
                <p:oleObj name="Equation" r:id="rId5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3785733"/>
                        <a:ext cx="1343472" cy="65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50021"/>
              </p:ext>
            </p:extLst>
          </p:nvPr>
        </p:nvGraphicFramePr>
        <p:xfrm>
          <a:off x="4362450" y="3497580"/>
          <a:ext cx="4191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2450" y="3497580"/>
                        <a:ext cx="419100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72235"/>
              </p:ext>
            </p:extLst>
          </p:nvPr>
        </p:nvGraphicFramePr>
        <p:xfrm>
          <a:off x="1619672" y="4526698"/>
          <a:ext cx="936104" cy="72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672" y="4526698"/>
                        <a:ext cx="936104" cy="721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972173"/>
              </p:ext>
            </p:extLst>
          </p:nvPr>
        </p:nvGraphicFramePr>
        <p:xfrm>
          <a:off x="3131840" y="3771009"/>
          <a:ext cx="1228350" cy="66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" name="Equation" r:id="rId11" imgW="444240" imgH="177480" progId="Equation.DSMT4">
                  <p:embed/>
                </p:oleObj>
              </mc:Choice>
              <mc:Fallback>
                <p:oleObj name="Equation" r:id="rId11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1840" y="3771009"/>
                        <a:ext cx="1228350" cy="666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20324"/>
              </p:ext>
            </p:extLst>
          </p:nvPr>
        </p:nvGraphicFramePr>
        <p:xfrm>
          <a:off x="3246639" y="4529585"/>
          <a:ext cx="1397369" cy="62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" name="Equation" r:id="rId13" imgW="457200" imgH="203040" progId="Equation.DSMT4">
                  <p:embed/>
                </p:oleObj>
              </mc:Choice>
              <mc:Fallback>
                <p:oleObj name="Equation" r:id="rId13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46639" y="4529585"/>
                        <a:ext cx="1397369" cy="62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60003"/>
              </p:ext>
            </p:extLst>
          </p:nvPr>
        </p:nvGraphicFramePr>
        <p:xfrm>
          <a:off x="2051720" y="5374012"/>
          <a:ext cx="5688632" cy="85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" name="Equation" r:id="rId15" imgW="1523880" imgH="228600" progId="Equation.DSMT4">
                  <p:embed/>
                </p:oleObj>
              </mc:Choice>
              <mc:Fallback>
                <p:oleObj name="Equation" r:id="rId15" imgW="1523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1720" y="5374012"/>
                        <a:ext cx="5688632" cy="853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8912" y="5579948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772400" cy="26221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632136"/>
              </p:ext>
            </p:extLst>
          </p:nvPr>
        </p:nvGraphicFramePr>
        <p:xfrm>
          <a:off x="5724128" y="476672"/>
          <a:ext cx="31706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3" imgW="1333440" imgH="393480" progId="Equation.DSMT4">
                  <p:embed/>
                </p:oleObj>
              </mc:Choice>
              <mc:Fallback>
                <p:oleObj name="Equation" r:id="rId3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128" y="476672"/>
                        <a:ext cx="3170675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0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76792"/>
              </p:ext>
            </p:extLst>
          </p:nvPr>
        </p:nvGraphicFramePr>
        <p:xfrm>
          <a:off x="4337720" y="116632"/>
          <a:ext cx="284321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Equation" r:id="rId3" imgW="1536480" imgH="1206360" progId="Equation.DSMT4">
                  <p:embed/>
                </p:oleObj>
              </mc:Choice>
              <mc:Fallback>
                <p:oleObj name="Equation" r:id="rId3" imgW="1536480" imgH="1206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720" y="116632"/>
                        <a:ext cx="2843213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348880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x; y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2563"/>
              </p:ext>
            </p:extLst>
          </p:nvPr>
        </p:nvGraphicFramePr>
        <p:xfrm>
          <a:off x="1187624" y="2348880"/>
          <a:ext cx="122078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48880"/>
                        <a:ext cx="122078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17473"/>
              </p:ext>
            </p:extLst>
          </p:nvPr>
        </p:nvGraphicFramePr>
        <p:xfrm>
          <a:off x="1187624" y="3068960"/>
          <a:ext cx="10810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" name="Equation" r:id="rId7" imgW="444240" imgH="393480" progId="Equation.DSMT4">
                  <p:embed/>
                </p:oleObj>
              </mc:Choice>
              <mc:Fallback>
                <p:oleObj name="Equation" r:id="rId7" imgW="4442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108108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935958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850"/>
              </p:ext>
            </p:extLst>
          </p:nvPr>
        </p:nvGraphicFramePr>
        <p:xfrm>
          <a:off x="1835696" y="3904827"/>
          <a:ext cx="35274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" name="Equation" r:id="rId9" imgW="1549080" imgH="393480" progId="Equation.DSMT4">
                  <p:embed/>
                </p:oleObj>
              </mc:Choice>
              <mc:Fallback>
                <p:oleObj name="Equation" r:id="rId9" imgW="15490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904827"/>
                        <a:ext cx="35274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990" y="4941168"/>
            <a:ext cx="903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7010400" y="806450"/>
          <a:ext cx="17446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3" imgW="647700" imgH="419100" progId="Equation.DSMT4">
                  <p:embed/>
                </p:oleObj>
              </mc:Choice>
              <mc:Fallback>
                <p:oleObj name="Equation" r:id="rId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06450"/>
                        <a:ext cx="17446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457200" y="304800"/>
            <a:ext cx="838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Cho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biểu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đại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3600" b="1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304800" y="990600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4xy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;</a:t>
            </a:r>
            <a:endParaRPr lang="en-US" altLang="en-US" sz="3200" i="1" baseline="30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1878013" y="996950"/>
            <a:ext cx="1312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3 – 2y;</a:t>
            </a: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3382963" y="1774825"/>
            <a:ext cx="146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10x+ y;</a:t>
            </a:r>
          </a:p>
        </p:txBody>
      </p:sp>
      <p:graphicFrame>
        <p:nvGraphicFramePr>
          <p:cNvPr id="7216" name="Object 4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63538" y="1524000"/>
          <a:ext cx="231933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5" imgW="914400" imgH="482600" progId="Equation.DSMT4">
                  <p:embed/>
                </p:oleObj>
              </mc:Choice>
              <mc:Fallback>
                <p:oleObj name="Equation" r:id="rId5" imgW="91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524000"/>
                        <a:ext cx="2319337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3636963" y="995363"/>
            <a:ext cx="1017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2x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y;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5553075" y="17510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-2y;</a:t>
            </a:r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6800850" y="1795463"/>
            <a:ext cx="71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10;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57200" y="252095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Hãy sắp xếp các biểu thức trên thành 2 nhóm: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76200" y="3025775"/>
            <a:ext cx="4343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 1: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572000" y="3073400"/>
            <a:ext cx="4167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 2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H="1">
            <a:off x="4383088" y="3810000"/>
            <a:ext cx="36512" cy="2301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Rectangle 109"/>
          <p:cNvSpPr>
            <a:spLocks noChangeArrowheads="1"/>
          </p:cNvSpPr>
          <p:nvPr/>
        </p:nvSpPr>
        <p:spPr bwMode="auto">
          <a:xfrm>
            <a:off x="5003800" y="1019175"/>
            <a:ext cx="163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5(x + y);</a:t>
            </a:r>
          </a:p>
        </p:txBody>
      </p:sp>
      <p:sp>
        <p:nvSpPr>
          <p:cNvPr id="7293" name="Rectangle 125"/>
          <p:cNvSpPr>
            <a:spLocks noChangeArrowheads="1"/>
          </p:cNvSpPr>
          <p:nvPr/>
        </p:nvSpPr>
        <p:spPr bwMode="auto">
          <a:xfrm>
            <a:off x="7954963" y="1754188"/>
            <a:ext cx="622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 x;</a:t>
            </a:r>
          </a:p>
        </p:txBody>
      </p:sp>
    </p:spTree>
    <p:extLst>
      <p:ext uri="{BB962C8B-B14F-4D97-AF65-F5344CB8AC3E}">
        <p14:creationId xmlns:p14="http://schemas.microsoft.com/office/powerpoint/2010/main" val="952726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3.45051E-6 C -0.00191 0.02035 -0.00364 0.03769 -0.00625 0.05643 C -0.00729 0.07932 -0.00833 0.06845 -0.01163 0.08742 C -0.01285 0.09482 -0.01371 0.10268 -0.01458 0.11077 C -0.01719 0.13205 -0.02031 0.15171 -0.02309 0.17275 C -0.02535 0.1901 -0.02691 0.2049 -0.03021 0.21947 C -0.03385 0.26434 -0.02847 0.20698 -0.03437 0.24491 C -0.03507 0.24861 -0.03455 0.25416 -0.03507 0.25809 C -0.0368 0.27035 -0.04028 0.28122 -0.04219 0.29417 C -0.04375 0.30411 -0.04462 0.31683 -0.04583 0.3277 C -0.04739 0.34065 -0.05052 0.35014 -0.05243 0.36147 C -0.05469 0.37396 -0.05608 0.38922 -0.05851 0.40032 C -0.05989 0.41512 -0.06163 0.42969 -0.06319 0.44403 C -0.06354 0.44681 -0.06423 0.44912 -0.06458 0.45189 C -0.06545 0.4586 -0.06667 0.46531 -0.06736 0.47248 C -0.07066 0.49977 -0.06858 0.49375 -0.07153 0.50092 " pathEditMode="relative" rAng="0" ptsTypes="fffffffffffffffA">
                                      <p:cBhvr>
                                        <p:cTn id="47" dur="2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250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9232E-6 C -0.01076 0.02382 -0.02066 0.04441 -0.03646 0.06615 C -0.04288 0.09297 -0.04948 0.08025 -0.06875 0.10269 C -0.07569 0.11101 -0.08125 0.12049 -0.08698 0.12998 C -0.10191 0.15495 -0.12066 0.17739 -0.13715 0.20213 C -0.15104 0.22271 -0.16041 0.24006 -0.18021 0.25694 C -0.20173 0.3099 -0.16996 0.2426 -0.20521 0.28701 C -0.20868 0.2914 -0.20607 0.29788 -0.20937 0.30204 C -0.21996 0.31684 -0.24114 0.32979 -0.25208 0.34459 C -0.26094 0.35616 -0.26666 0.37142 -0.27361 0.38414 C -0.28246 0.39894 -0.30173 0.41027 -0.31354 0.42322 C -0.32656 0.43779 -0.33489 0.45583 -0.3493 0.46855 C -0.35764 0.48613 -0.36805 0.50301 -0.37812 0.52012 C -0.38003 0.52313 -0.38316 0.52591 -0.38559 0.52914 C -0.39149 0.53724 -0.39826 0.54464 -0.4033 0.5532 C -0.42257 0.58534 -0.40972 0.5784 -0.4283 0.5865 " pathEditMode="relative" rAng="0" ptsTypes="fffffffffffffffA">
                                      <p:cBhvr>
                                        <p:cTn id="49" dur="20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293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5143E-6 C -0.00625 0.02405 -0.01198 0.04509 -0.02083 0.06753 C -0.02431 0.09482 -0.02812 0.08187 -0.03889 0.10453 C -0.04288 0.11309 -0.04618 0.12303 -0.04896 0.13228 C -0.05764 0.15772 -0.06806 0.18085 -0.0776 0.20652 C -0.08524 0.22733 -0.09045 0.24468 -0.10174 0.26202 C -0.11406 0.31614 -0.09618 0.24745 -0.1158 0.29255 C -0.11806 0.29718 -0.11649 0.30388 -0.11823 0.30805 C -0.12413 0.32331 -0.13594 0.33626 -0.14236 0.35129 C -0.14722 0.36332 -0.15052 0.37881 -0.15451 0.39153 C -0.15955 0.40703 -0.17049 0.41836 -0.17708 0.432 C -0.18437 0.44681 -0.18889 0.46508 -0.1974 0.47826 C -0.20208 0.49607 -0.20764 0.51341 -0.21354 0.53052 C -0.21458 0.53399 -0.21632 0.53677 -0.21771 0.54001 C -0.22101 0.54787 -0.22483 0.55596 -0.22778 0.56452 C -0.23872 0.59713 -0.23125 0.59019 -0.24167 0.59852 " pathEditMode="relative" rAng="0" ptsTypes="fffffffffffffffA">
                                      <p:cBhvr>
                                        <p:cTn id="51" dur="2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2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-0.00434 0.00047 -0.00903 -0.00069 -0.0125 0.00185 C -0.02482 0.01249 -0.02934 0.0229 -0.03698 0.0377 C -0.03802 0.04394 -0.03784 0.05088 -0.03993 0.05666 C -0.04114 0.0599 -0.04409 0.05944 -0.046 0.06152 C -0.04982 0.06545 -0.05121 0.07401 -0.05503 0.07794 C -0.05746 0.08025 -0.06024 0.07956 -0.06284 0.08049 C -0.06805 0.09182 -0.07205 0.09691 -0.07968 0.10431 C -0.08281 0.11911 -0.07916 0.10639 -0.09184 0.12327 C -0.10659 0.1427 -0.09462 0.13368 -0.1085 0.14223 C -0.11528 0.15241 -0.12291 0.16143 -0.12986 0.17091 C -0.13298 0.1753 -0.13489 0.18224 -0.13906 0.18479 C -0.14062 0.18641 -0.15087 0.19219 -0.1526 0.1945 C -0.1559 0.19866 -0.15885 0.20398 -0.1618 0.20861 C -0.16389 0.21184 -0.16805 0.21832 -0.16805 0.21855 C -0.17031 0.22942 -0.17639 0.23613 -0.18021 0.247 C -0.18055 0.2507 -0.18038 0.25509 -0.18159 0.25856 C -0.18264 0.2618 -0.18559 0.26249 -0.18628 0.26573 C -0.19201 0.29695 -0.18732 0.3432 -0.20295 0.36772 C -0.22448 0.3624 -0.22118 0.3735 -0.22118 0.34691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86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7308E-6 C -0.00764 0.03076 -0.02309 0.06476 -0.03402 0.08788 C -0.03941 0.09898 -0.04357 0.12026 -0.04982 0.1265 C -0.05451 0.13922 -0.06198 0.142 -0.06788 0.15009 C -0.07413 0.16721 -0.071 0.16119 -0.07812 0.16744 C -0.0809 0.17507 -0.08836 0.18085 -0.09236 0.18455 C -0.09496 0.19242 -0.09774 0.19612 -0.10104 0.2019 C -0.10555 0.21045 -0.10798 0.21809 -0.11336 0.22132 C -0.11527 0.22387 -0.11718 0.22664 -0.11909 0.22988 C -0.11996 0.23127 -0.12031 0.23497 -0.12118 0.23636 C -0.12257 0.23821 -0.12413 0.23728 -0.12517 0.23844 C -0.12986 0.24283 -0.13333 0.24977 -0.13784 0.25347 C -0.14132 0.26272 -0.14583 0.26966 -0.15052 0.2729 C -0.15173 0.27521 -0.15295 0.27729 -0.15434 0.2796 C -0.15521 0.28053 -0.15607 0.28053 -0.15677 0.28192 C -0.16198 0.28955 -0.16198 0.29579 -0.16788 0.29857 C -0.17031 0.30574 -0.17291 0.31291 -0.17569 0.32031 C -0.17656 0.32308 -0.1776 0.32632 -0.17882 0.32886 C -0.17968 0.33187 -0.18194 0.33742 -0.18194 0.33765 C -0.1842 0.35731 -0.18732 0.35245 -0.17708 0.35245 " pathEditMode="relative" rAng="0" ptsTypes="fffffffffffffffffffA">
                                      <p:cBhvr>
                                        <p:cTn id="57" dur="2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785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-0.0222 C 0.00521 -0.00763 0.09341 0.01526 0.11754 0.02891 C 0.1283 0.05342 0.09063 0.11795 0.20591 0.14894 C 0.21406 0.21809 0.2382 0.28677 0.2382 0.35731 " pathEditMode="relative" rAng="0" ptsTypes="fffA">
                                      <p:cBhvr>
                                        <p:cTn id="59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896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1785E-6 C 0.00138 0.01387 0.00364 0.01711 0.00694 0.03006 C 0.00816 0.03607 0.00816 0.04347 0.00902 0.04902 C 0.01145 0.0592 0.01701 0.07724 0.01701 0.0777 C 0.01961 0.10013 0.02638 0.11632 0.03246 0.13251 C 0.03524 0.15841 0.04548 0.1746 0.05121 0.1968 C 0.05954 0.22756 0.06822 0.25786 0.07656 0.28862 C 0.07829 0.2944 0.08038 0.29694 0.08194 0.30226 C 0.08593 0.31429 0.08524 0.31984 0.08871 0.33256 C 0.09201 0.3462 0.09809 0.35499 0.10086 0.36887 C 0.1059 0.39061 0.10017 0.37673 0.10746 0.39708 C 0.11024 0.40333 0.11302 0.41003 0.11545 0.41605 C 0.11632 0.41928 0.1184 0.4253 0.1184 0.42553 C 0.12031 0.43848 0.12239 0.44264 0.1276 0.44704 C 0.13507 0.47502 0.12968 0.46022 0.14583 0.48843 C 0.15816 0.51341 0.14583 0.50069 0.15399 0.50855 C 0.16007 0.52312 0.16215 0.53191 0.17013 0.53908 C 0.17552 0.55365 0.17829 0.55319 0.18593 0.55804 C 0.18854 0.56012 0.19444 0.56706 0.19444 0.56776 " pathEditMode="relative" rAng="0" ptsTypes="ffffffffffffffffffA">
                                      <p:cBhvr>
                                        <p:cTn id="61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283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323 -0.01988 C 0.09566 0.00463 0.09444 0.01851 0.10903 0.02521 C 0.11944 0.03631 0.12882 0.04996 0.13906 0.06106 C 0.1467 0.06892 0.15503 0.07447 0.16215 0.08372 C 0.17222 0.09691 0.18021 0.11217 0.19253 0.11934 C 0.20052 0.13668 0.20625 0.14061 0.2184 0.14478 C 0.22969 0.16004 0.23906 0.16582 0.25295 0.17253 C 0.26042 0.18155 0.26875 0.18687 0.27604 0.19566 C 0.28073 0.20167 0.28385 0.21184 0.28906 0.21601 C 0.2941 0.21994 0.29965 0.21786 0.30486 0.21855 C 0.30972 0.22248 0.31423 0.2285 0.31944 0.2315 C 0.3566 0.25024 0.33385 0.22549 0.36267 0.25394 C 0.38316 0.27452 0.3842 0.27683 0.39878 0.29487 C 0.40521 0.30296 0.41354 0.30643 0.42048 0.31291 C 0.4368 0.3284 0.44045 0.3328 0.4592 0.34598 C 0.46319 0.35269 0.46562 0.36402 0.47101 0.36633 C 0.4901 0.37489 0.48264 0.36934 0.49392 0.37882 C 0.50173 0.39293 0.49462 0.38321 0.50972 0.389 C 0.52864 0.3964 0.54687 0.40842 0.56597 0.41212 C 0.575 0.42808 0.56597 0.41536 0.58611 0.4223 C 0.58819 0.42299 0.58993 0.42646 0.59201 0.42715 C 0.6033 0.43247 0.61371 0.43317 0.625 0.43502 C 0.63264 0.44404 0.62621 0.43779 0.63802 0.44265 C 0.6526 0.44843 0.66649 0.45629 0.68142 0.46046 C 0.69132 0.47202 0.6783 0.45791 0.69566 0.47063 C 0.7026 0.47572 0.70573 0.48266 0.71302 0.48567 C 0.71493 0.48752 0.71719 0.48867 0.71858 0.49075 C 0.72014 0.49307 0.72014 0.49723 0.72187 0.49862 C 0.72517 0.50185 0.72934 0.50139 0.73316 0.50347 C 0.73993 0.51203 0.74253 0.51689 0.73472 0.52683 C 0.72934 0.51642 0.72048 0.51481 0.71302 0.51134 C 0.71858 0.52359 0.72621 0.52891 0.72014 0.54464 C 0.7191 0.54695 0.71736 0.54765 0.7158 0.5495 C 0.71805 0.56013 0.71736 0.55435 0.71736 0.568 " pathEditMode="relative" rAng="0" ptsTypes="fffffffffffffffffffffffffffffffffA">
                                      <p:cBhvr>
                                        <p:cTn id="63" dur="2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293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2562E-8 C -0.00156 0.00925 -0.00121 0.02035 -0.00364 0.02914 C -0.0052 0.03608 -0.00868 0.04117 -0.01041 0.04787 C -0.01632 0.06568 -0.02083 0.09066 -0.02361 0.11008 C -0.02604 0.12743 -0.02586 0.1457 -0.02916 0.16258 C -0.03107 0.17229 -0.03402 0.18108 -0.03611 0.19033 C -0.04062 0.21045 -0.03541 0.19866 -0.04166 0.21115 C -0.0467 0.23566 -0.0467 0.22988 -0.05711 0.24746 C -0.05729 0.25139 -0.05729 0.25555 -0.05816 0.25902 C -0.06076 0.26827 -0.06736 0.28469 -0.06736 0.28492 C -0.06979 0.3018 -0.06701 0.287 -0.0743 0.30967 C -0.07916 0.32493 -0.0842 0.33834 -0.09062 0.35106 C -0.09288 0.36494 -0.09409 0.37512 -0.09878 0.3876 C -0.10937 0.4179 -0.10312 0.39246 -0.1125 0.41351 C -0.13385 0.46068 -0.1184 0.43548 -0.13229 0.45698 C -0.13541 0.47687 -0.14201 0.49352 -0.14722 0.51203 C -0.15625 0.54417 -0.14895 0.53538 -0.15989 0.54417 C -0.16823 0.56059 -0.17708 0.57586 -0.18437 0.59413 C -0.18645 0.60569 -0.19548 0.62789 -0.20052 0.63344 C -0.20208 0.63529 -0.20434 0.63506 -0.20625 0.63599 C -0.22395 0.6531 -0.19895 0.63113 -0.22708 0.64524 C -0.23038 0.64639 -0.23333 0.65079 -0.23645 0.65402 C -0.23889 0.67414 -0.23767 0.67923 -0.24791 0.68409 C -0.24861 0.68571 -0.25 0.68848 -0.25 0.68918 " pathEditMode="relative" rAng="0" ptsTypes="fffffffffffffffffffffffA">
                                      <p:cBhvr>
                                        <p:cTn id="65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3445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C 0.06041 -0.01179 0.07517 0.02382 0.1217 0.05134 C 0.16493 0.07632 0.18385 0.08765 0.23038 0.09875 C 0.25729 0.12697 0.2842 0.14917 0.31545 0.16628 C 0.3276 0.1834 0.33958 0.20814 0.35416 0.22179 C 0.35955 0.22641 0.36614 0.22826 0.37239 0.23173 C 0.37777 0.23844 0.38281 0.24561 0.38906 0.25162 C 0.39271 0.25532 0.39791 0.25578 0.40191 0.25925 C 0.41267 0.27012 0.41961 0.28747 0.42951 0.29949 C 0.44705 0.321 0.47343 0.34552 0.49409 0.35986 C 0.50416 0.37951 0.49166 0.35685 0.52187 0.38506 C 0.55399 0.41374 0.51371 0.38576 0.53854 0.40241 C 0.54826 0.42484 0.55937 0.42507 0.57725 0.43294 C 0.59184 0.44727 0.60521 0.463 0.61944 0.47734 C 0.62187 0.47942 0.62291 0.48312 0.62534 0.48497 C 0.63003 0.4896 0.64409 0.49723 0.64896 0.5 C 0.6533 0.51596 0.66597 0.53053 0.67691 0.5377 C 0.67951 0.5488 0.68125 0.55666 0.68975 0.5599 C 0.69271 0.5636 0.696 0.56615 0.69896 0.57008 C 0.70052 0.57216 0.70086 0.57586 0.7026 0.57771 C 0.70416 0.57933 0.70833 0.58002 0.70833 0.58095 " pathEditMode="relative" rAng="0" ptsTypes="ffffffffffffffffffffA">
                                      <p:cBhvr>
                                        <p:cTn id="67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2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1" grpId="0"/>
      <p:bldP spid="7232" grpId="0"/>
      <p:bldP spid="7232" grpId="1"/>
      <p:bldP spid="7233" grpId="0"/>
      <p:bldP spid="7233" grpId="1"/>
      <p:bldP spid="7234" grpId="0"/>
      <p:bldP spid="7234" grpId="1"/>
      <p:bldP spid="7238" grpId="0"/>
      <p:bldP spid="7238" grpId="1"/>
      <p:bldP spid="7239" grpId="0"/>
      <p:bldP spid="7239" grpId="1"/>
      <p:bldP spid="7240" grpId="0"/>
      <p:bldP spid="7240" grpId="1"/>
      <p:bldP spid="7243" grpId="0"/>
      <p:bldP spid="7244" grpId="0"/>
      <p:bldP spid="7245" grpId="0"/>
      <p:bldP spid="7246" grpId="0" animBg="1"/>
      <p:bldP spid="7277" grpId="0"/>
      <p:bldP spid="7277" grpId="1"/>
      <p:bldP spid="7293" grpId="0"/>
      <p:bldP spid="729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8254" y="286043"/>
            <a:ext cx="4788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74241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90793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gia và ghi chép đầy đủ tiết học trên kênh 2 Đài PT TH Hà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Nội và các buổi học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trực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BTVN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10, 11,12,13,14 /SGK 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32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13;14;15;16;17;18/SBT/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21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45980" y="980728"/>
            <a:ext cx="503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1. ĐƠN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03200" y="4264025"/>
            <a:ext cx="93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</a:rPr>
              <a:t>1 Số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79463" y="4787900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</a:rPr>
              <a:t> Một biến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327400" y="4424363"/>
            <a:ext cx="442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itchFamily="18" charset="0"/>
              </a:rPr>
              <a:t>Tích giữa các số và các biến</a:t>
            </a:r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4876800" y="2573338"/>
          <a:ext cx="190341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Equation" r:id="rId3" imgW="647700" imgH="419100" progId="Equation.DSMT4">
                  <p:embed/>
                </p:oleObj>
              </mc:Choice>
              <mc:Fallback>
                <p:oleObj name="Equation" r:id="rId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73338"/>
                        <a:ext cx="1903413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24"/>
          <p:cNvSpPr>
            <a:spLocks noChangeArrowheads="1"/>
          </p:cNvSpPr>
          <p:nvPr/>
        </p:nvSpPr>
        <p:spPr bwMode="auto">
          <a:xfrm>
            <a:off x="152400" y="2854325"/>
            <a:ext cx="77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>
                <a:latin typeface="Times New Roman" pitchFamily="18" charset="0"/>
              </a:rPr>
              <a:t>10;</a:t>
            </a:r>
          </a:p>
        </p:txBody>
      </p:sp>
      <p:sp>
        <p:nvSpPr>
          <p:cNvPr id="2060" name="Rectangle 25"/>
          <p:cNvSpPr>
            <a:spLocks noChangeArrowheads="1"/>
          </p:cNvSpPr>
          <p:nvPr/>
        </p:nvSpPr>
        <p:spPr bwMode="auto">
          <a:xfrm>
            <a:off x="990600" y="2828925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i="1">
                <a:latin typeface="Times New Roman" pitchFamily="18" charset="0"/>
              </a:rPr>
              <a:t> x;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512763" y="3487738"/>
            <a:ext cx="12700" cy="750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 flipV="1">
            <a:off x="1287463" y="3457575"/>
            <a:ext cx="0" cy="1330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600200" y="3581400"/>
            <a:ext cx="7205663" cy="812800"/>
            <a:chOff x="1344" y="1488"/>
            <a:chExt cx="3696" cy="453"/>
          </a:xfrm>
        </p:grpSpPr>
        <p:sp>
          <p:nvSpPr>
            <p:cNvPr id="2069" name="AutoShape 31"/>
            <p:cNvSpPr>
              <a:spLocks/>
            </p:cNvSpPr>
            <p:nvPr/>
          </p:nvSpPr>
          <p:spPr bwMode="auto">
            <a:xfrm rot="-5400000">
              <a:off x="3096" y="-264"/>
              <a:ext cx="192" cy="3696"/>
            </a:xfrm>
            <a:prstGeom prst="leftBrace">
              <a:avLst>
                <a:gd name="adj1" fmla="val 1604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2070" name="Line 32"/>
            <p:cNvSpPr>
              <a:spLocks noChangeShapeType="1"/>
            </p:cNvSpPr>
            <p:nvPr/>
          </p:nvSpPr>
          <p:spPr bwMode="auto">
            <a:xfrm flipV="1">
              <a:off x="3216" y="1749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251520" y="1916832"/>
            <a:ext cx="586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D0D0D"/>
                </a:solidFill>
                <a:latin typeface="Times New Roman" pitchFamily="18" charset="0"/>
              </a:rPr>
              <a:t>*)   </a:t>
            </a:r>
            <a:r>
              <a:rPr lang="en-US" altLang="en-US" sz="3200" b="1" i="1" dirty="0" err="1">
                <a:solidFill>
                  <a:srgbClr val="0D0D0D"/>
                </a:solidFill>
                <a:latin typeface="Times New Roman" pitchFamily="18" charset="0"/>
              </a:rPr>
              <a:t>Xét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D0D0D"/>
                </a:solidFill>
                <a:latin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D0D0D"/>
                </a:solidFill>
                <a:latin typeface="Times New Roman" pitchFamily="18" charset="0"/>
              </a:rPr>
              <a:t>biểu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D0D0D"/>
                </a:solidFill>
                <a:latin typeface="Times New Roman" pitchFamily="18" charset="0"/>
              </a:rPr>
              <a:t>thức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D0D0D"/>
                </a:solidFill>
                <a:latin typeface="Times New Roman" pitchFamily="18" charset="0"/>
              </a:rPr>
              <a:t>nhóm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itchFamily="18" charset="0"/>
              </a:rPr>
              <a:t> 2:</a:t>
            </a:r>
          </a:p>
        </p:txBody>
      </p:sp>
      <p:graphicFrame>
        <p:nvGraphicFramePr>
          <p:cNvPr id="2051" name="Object 49"/>
          <p:cNvGraphicFramePr>
            <a:graphicFrameLocks noGrp="1" noChangeAspect="1"/>
          </p:cNvGraphicFramePr>
          <p:nvPr>
            <p:ph idx="4294967295"/>
          </p:nvPr>
        </p:nvGraphicFramePr>
        <p:xfrm>
          <a:off x="7031038" y="2590800"/>
          <a:ext cx="205581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Equation" r:id="rId5" imgW="876300" imgH="482600" progId="Equation.DSMT4">
                  <p:embed/>
                </p:oleObj>
              </mc:Choice>
              <mc:Fallback>
                <p:oleObj name="Equation" r:id="rId5" imgW="876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8" y="2590800"/>
                        <a:ext cx="2055812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58"/>
          <p:cNvSpPr txBox="1">
            <a:spLocks noChangeArrowheads="1"/>
          </p:cNvSpPr>
          <p:nvPr/>
        </p:nvSpPr>
        <p:spPr bwMode="auto">
          <a:xfrm>
            <a:off x="203200" y="5410200"/>
            <a:ext cx="886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2130" y="5445224"/>
            <a:ext cx="865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*)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Khái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niệm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3673475" y="2905125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dirty="0">
                <a:latin typeface="Times New Roman" pitchFamily="18" charset="0"/>
              </a:rPr>
              <a:t>4xy</a:t>
            </a:r>
            <a:r>
              <a:rPr lang="en-US" altLang="en-US" sz="3200" i="1" baseline="30000" dirty="0">
                <a:latin typeface="Times New Roman" pitchFamily="18" charset="0"/>
              </a:rPr>
              <a:t>2</a:t>
            </a:r>
            <a:r>
              <a:rPr lang="en-US" altLang="en-US" sz="3200" i="1" dirty="0">
                <a:latin typeface="Times New Roman" pitchFamily="18" charset="0"/>
              </a:rPr>
              <a:t>;</a:t>
            </a:r>
            <a:endParaRPr lang="en-US" altLang="en-US" sz="3200" i="1" baseline="30000" dirty="0">
              <a:latin typeface="Times New Roman" pitchFamily="18" charset="0"/>
            </a:endParaRP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2541588" y="2905125"/>
            <a:ext cx="1017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latin typeface="Times New Roman" pitchFamily="18" charset="0"/>
              </a:rPr>
              <a:t>2x</a:t>
            </a:r>
            <a:r>
              <a:rPr lang="en-US" altLang="en-US" sz="3200" i="1" baseline="30000">
                <a:latin typeface="Times New Roman" pitchFamily="18" charset="0"/>
              </a:rPr>
              <a:t>2</a:t>
            </a:r>
            <a:r>
              <a:rPr lang="en-US" altLang="en-US" sz="3200" i="1">
                <a:latin typeface="Times New Roman" pitchFamily="18" charset="0"/>
              </a:rPr>
              <a:t>y;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1670050" y="290512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latin typeface="Times New Roman" pitchFamily="18" charset="0"/>
              </a:rPr>
              <a:t>-2y;</a:t>
            </a:r>
          </a:p>
        </p:txBody>
      </p:sp>
    </p:spTree>
    <p:extLst>
      <p:ext uri="{BB962C8B-B14F-4D97-AF65-F5344CB8AC3E}">
        <p14:creationId xmlns:p14="http://schemas.microsoft.com/office/powerpoint/2010/main" val="293814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302" grpId="0"/>
      <p:bldP spid="12303" grpId="0"/>
      <p:bldP spid="12305" grpId="0"/>
      <p:bldP spid="2059" grpId="0"/>
      <p:bldP spid="2060" grpId="0"/>
      <p:bldP spid="12317" grpId="0" animBg="1"/>
      <p:bldP spid="12318" grpId="0" animBg="1"/>
      <p:bldP spid="12334" grpId="0"/>
      <p:bldP spid="2063" grpId="0"/>
      <p:bldP spid="7232" grpId="0"/>
      <p:bldP spid="7238" grpId="0"/>
      <p:bldP spid="7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4800" y="220980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6" imgW="698197" imgH="393529" progId="Equation.DSMT4">
                  <p:embed/>
                </p:oleObj>
              </mc:Choice>
              <mc:Fallback>
                <p:oleObj name="Equation" r:id="rId6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2362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62400" y="41148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C)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6388" y="3429000"/>
            <a:ext cx="20558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b)  9 x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yz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04800" y="4267200"/>
            <a:ext cx="1600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c)  15,5 </a:t>
            </a:r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4953000"/>
          <a:ext cx="21336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10" imgW="685800" imgH="393700" progId="Equation.DSMT4">
                  <p:embed/>
                </p:oleObj>
              </mc:Choice>
              <mc:Fallback>
                <p:oleObj name="Equation" r:id="rId10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21336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962400" y="2133600"/>
            <a:ext cx="22844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a)  0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962400" y="3048000"/>
            <a:ext cx="3352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b)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2x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.3xy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7419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657600"/>
          <a:ext cx="7064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7064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962400" y="5029200"/>
            <a:ext cx="22844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d)  4x + y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-13603" y="914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029200" y="2163763"/>
            <a:ext cx="411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FF00FF"/>
                </a:solidFill>
                <a:latin typeface="Times New Roman" pitchFamily="18" charset="0"/>
              </a:rPr>
              <a:t>là đơn thức không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0"/>
            <a:ext cx="1828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 ý: 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752600" y="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</a:rPr>
              <a:t>Số 0 được gọi là đơn thức không.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962400" y="5835650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e) 2xy</a:t>
            </a:r>
            <a:r>
              <a:rPr lang="en-US" altLang="en-US" sz="3600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>
            <a:off x="2209800" y="3657600"/>
            <a:ext cx="76200" cy="1143000"/>
          </a:xfrm>
          <a:prstGeom prst="rightBracket">
            <a:avLst>
              <a:gd name="adj" fmla="val 1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362200" y="39624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Là đơn thức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019800" y="51816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Không là đơn thức</a:t>
            </a:r>
          </a:p>
        </p:txBody>
      </p:sp>
    </p:spTree>
    <p:extLst>
      <p:ext uri="{BB962C8B-B14F-4D97-AF65-F5344CB8AC3E}">
        <p14:creationId xmlns:p14="http://schemas.microsoft.com/office/powerpoint/2010/main" val="301100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  <p:bldP spid="17413" grpId="0"/>
      <p:bldP spid="17414" grpId="0" animBg="1"/>
      <p:bldP spid="17414" grpId="1" animBg="1"/>
      <p:bldP spid="17414" grpId="2" animBg="1"/>
      <p:bldP spid="17415" grpId="0" animBg="1"/>
      <p:bldP spid="17415" grpId="1" animBg="1"/>
      <p:bldP spid="17415" grpId="2" animBg="1"/>
      <p:bldP spid="17417" grpId="0" animBg="1"/>
      <p:bldP spid="17417" grpId="1" animBg="1"/>
      <p:bldP spid="17417" grpId="2" animBg="1"/>
      <p:bldP spid="17418" grpId="0" animBg="1"/>
      <p:bldP spid="17418" grpId="1" animBg="1"/>
      <p:bldP spid="17418" grpId="2" animBg="1"/>
      <p:bldP spid="17420" grpId="0" animBg="1"/>
      <p:bldP spid="17420" grpId="1" animBg="1"/>
      <p:bldP spid="17420" grpId="2" animBg="1"/>
      <p:bldP spid="17420" grpId="3" animBg="1"/>
      <p:bldP spid="17421" grpId="0"/>
      <p:bldP spid="17421" grpId="1"/>
      <p:bldP spid="17421" grpId="2"/>
      <p:bldP spid="17422" grpId="0"/>
      <p:bldP spid="17422" grpId="1"/>
      <p:bldP spid="17423" grpId="0" animBg="1"/>
      <p:bldP spid="17424" grpId="0"/>
      <p:bldP spid="17425" grpId="0" animBg="1"/>
      <p:bldP spid="17425" grpId="1" animBg="1"/>
      <p:bldP spid="17425" grpId="2" animBg="1"/>
      <p:bldP spid="17426" grpId="0" animBg="1"/>
      <p:bldP spid="17426" grpId="1" animBg="1"/>
      <p:bldP spid="17427" grpId="0"/>
      <p:bldP spid="17427" grpId="1"/>
      <p:bldP spid="17428" grpId="0"/>
      <p:bldP spid="174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867400" y="441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itchFamily="18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04800" y="-8382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-8382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9600" y="990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2x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.3xy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5800" y="35052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6x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343400" y="13716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762000"/>
            <a:ext cx="3048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Đơn thức chưa được thu gọn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638800" y="3505200"/>
            <a:ext cx="2514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Đơn thức thu gọn.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343400" y="38862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04800" y="44450"/>
            <a:ext cx="5029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các đơn thức:</a:t>
            </a:r>
          </a:p>
        </p:txBody>
      </p:sp>
    </p:spTree>
    <p:extLst>
      <p:ext uri="{BB962C8B-B14F-4D97-AF65-F5344CB8AC3E}">
        <p14:creationId xmlns:p14="http://schemas.microsoft.com/office/powerpoint/2010/main" val="230415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8441" grpId="0" animBg="1"/>
      <p:bldP spid="18442" grpId="0" animBg="1"/>
      <p:bldP spid="18443" grpId="0" animBg="1"/>
      <p:bldP spid="184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867400" y="441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latin typeface="Times New Roman" pitchFamily="18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04800" y="-83820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-838200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9600" y="990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2x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.3xy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en-US" sz="36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5800" y="35052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6x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600" b="1" i="1" baseline="3000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343400" y="13716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762000"/>
            <a:ext cx="3048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Đơn thức chưa được thu gọn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638800" y="3505200"/>
            <a:ext cx="2514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Đơn thức thu gọn.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343400" y="38862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04800" y="44450"/>
            <a:ext cx="5029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các đơn thức:</a:t>
            </a:r>
          </a:p>
        </p:txBody>
      </p:sp>
    </p:spTree>
    <p:extLst>
      <p:ext uri="{BB962C8B-B14F-4D97-AF65-F5344CB8AC3E}">
        <p14:creationId xmlns:p14="http://schemas.microsoft.com/office/powerpoint/2010/main" val="279995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8441" grpId="0" animBg="1"/>
      <p:bldP spid="18442" grpId="0" animBg="1"/>
      <p:bldP spid="18443" grpId="0" animBg="1"/>
      <p:bldP spid="184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2. ĐƠN THỨC THU GỌN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2290763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</a:rPr>
              <a:t>Xét đơn thức: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33800" y="21336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Times New Roman" pitchFamily="18" charset="0"/>
              </a:rPr>
              <a:t>  6</a:t>
            </a:r>
            <a:endParaRPr lang="en-US" altLang="en-US" sz="4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95800" y="21336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altLang="en-US" sz="4400" i="1" baseline="30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4400" i="1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US" altLang="en-US" sz="4400" i="1" baseline="30000">
                <a:solidFill>
                  <a:schemeClr val="accent2"/>
                </a:solidFill>
                <a:latin typeface="Times New Roman" pitchFamily="18" charset="0"/>
              </a:rPr>
              <a:t>5</a:t>
            </a:r>
            <a:endParaRPr lang="en-US" altLang="en-US" sz="4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 rot="10800000">
            <a:off x="1752600" y="3541713"/>
            <a:ext cx="2133600" cy="609600"/>
          </a:xfrm>
          <a:prstGeom prst="wedgeRoundRectCallout">
            <a:avLst>
              <a:gd name="adj1" fmla="val -59227"/>
              <a:gd name="adj2" fmla="val 1432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Hệ số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10800000">
            <a:off x="5257800" y="3770313"/>
            <a:ext cx="2971800" cy="533400"/>
          </a:xfrm>
          <a:prstGeom prst="wedgeRoundRectCallout">
            <a:avLst>
              <a:gd name="adj1" fmla="val 54486"/>
              <a:gd name="adj2" fmla="val 1467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Phần biến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0" y="654050"/>
            <a:ext cx="91440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       Đơn thức thu gọn là đơn thức chỉ gồm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của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một số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với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các biến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, mà mỗi biến đã được nâng lên lũy thừa với số mũ nguyên dương.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5105400"/>
            <a:ext cx="914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* Đơn thức thu gọn</a:t>
            </a:r>
            <a:r>
              <a:rPr lang="en-US" altLang="en-US" sz="2800">
                <a:latin typeface="Times New Roman" pitchFamily="18" charset="0"/>
              </a:rPr>
              <a:t> gồm 2 phần: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hệ số</a:t>
            </a:r>
            <a:r>
              <a:rPr lang="en-US" altLang="en-US" sz="2800">
                <a:latin typeface="Times New Roman" pitchFamily="18" charset="0"/>
              </a:rPr>
              <a:t> và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phần biến</a:t>
            </a:r>
            <a:r>
              <a:rPr lang="en-US" altLang="en-US" sz="2800">
                <a:latin typeface="Times New Roman" pitchFamily="18" charset="0"/>
              </a:rPr>
              <a:t>.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304800" y="3465513"/>
            <a:ext cx="819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bg1"/>
                </a:solidFill>
                <a:latin typeface="Times New Roman" pitchFamily="18" charset="0"/>
              </a:rPr>
              <a:t>2y,</a:t>
            </a:r>
          </a:p>
        </p:txBody>
      </p:sp>
      <p:sp>
        <p:nvSpPr>
          <p:cNvPr id="8213" name="AutoShape 31"/>
          <p:cNvSpPr>
            <a:spLocks/>
          </p:cNvSpPr>
          <p:nvPr/>
        </p:nvSpPr>
        <p:spPr bwMode="auto">
          <a:xfrm rot="-5400000">
            <a:off x="4780756" y="2686844"/>
            <a:ext cx="344488" cy="762000"/>
          </a:xfrm>
          <a:prstGeom prst="leftBrace">
            <a:avLst>
              <a:gd name="adj1" fmla="val 1843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4174" name="Text Box 30"/>
          <p:cNvSpPr>
            <a:spLocks noChangeArrowheads="1"/>
          </p:cNvSpPr>
          <p:nvPr/>
        </p:nvSpPr>
        <p:spPr bwMode="auto">
          <a:xfrm>
            <a:off x="0" y="5791200"/>
            <a:ext cx="8915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  <a:latin typeface="Times New Roman" pitchFamily="18" charset="0"/>
              </a:rPr>
              <a:t>Chú ý: &lt;SGK&gt;</a:t>
            </a:r>
          </a:p>
        </p:txBody>
      </p:sp>
    </p:spTree>
    <p:extLst>
      <p:ext uri="{BB962C8B-B14F-4D97-AF65-F5344CB8AC3E}">
        <p14:creationId xmlns:p14="http://schemas.microsoft.com/office/powerpoint/2010/main" val="2902169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animBg="1"/>
      <p:bldP spid="19464" grpId="0" animBg="1"/>
      <p:bldP spid="19467" grpId="0" animBg="1"/>
      <p:bldP spid="19468" grpId="0" animBg="1"/>
      <p:bldP spid="19473" grpId="0"/>
      <p:bldP spid="8213" grpId="0" animBg="1"/>
      <p:bldP spid="134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6248400" y="882650"/>
          <a:ext cx="17446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3" imgW="647700" imgH="419100" progId="Equation.DSMT4">
                  <p:embed/>
                </p:oleObj>
              </mc:Choice>
              <mc:Fallback>
                <p:oleObj name="Equation" r:id="rId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82650"/>
                        <a:ext cx="17446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63"/>
          <p:cNvSpPr>
            <a:spLocks noChangeArrowheads="1"/>
          </p:cNvSpPr>
          <p:nvPr/>
        </p:nvSpPr>
        <p:spPr bwMode="auto">
          <a:xfrm>
            <a:off x="457200" y="304800"/>
            <a:ext cx="8385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rgbClr val="0000CC"/>
                </a:solidFill>
                <a:latin typeface="Times New Roman" pitchFamily="18" charset="0"/>
              </a:rPr>
              <a:t>Đơn thức trong Nhóm 2:</a:t>
            </a:r>
            <a:endParaRPr lang="en-US" altLang="en-US" sz="32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304800" y="990600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4xy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;</a:t>
            </a:r>
            <a:endParaRPr lang="en-US" altLang="en-US" sz="3200" i="1" baseline="3000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216" name="Object 4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63538" y="1676400"/>
          <a:ext cx="231933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5" imgW="914400" imgH="482600" progId="Equation.DSMT4">
                  <p:embed/>
                </p:oleObj>
              </mc:Choice>
              <mc:Fallback>
                <p:oleObj name="Equation" r:id="rId5" imgW="914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676400"/>
                        <a:ext cx="2319337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2286000" y="1066800"/>
            <a:ext cx="1017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2x</a:t>
            </a:r>
            <a:r>
              <a:rPr lang="en-US" altLang="en-US" sz="3200" i="1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y;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3810000" y="2057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-2y;</a:t>
            </a:r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191000" y="1066800"/>
            <a:ext cx="70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10;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76200" y="30257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D0D0D"/>
                </a:solidFill>
                <a:latin typeface="Times New Roman" pitchFamily="18" charset="0"/>
              </a:rPr>
              <a:t>Đơn thức thu gọn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572000" y="3073400"/>
            <a:ext cx="416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D0D0D"/>
                </a:solidFill>
                <a:latin typeface="Times New Roman" pitchFamily="18" charset="0"/>
              </a:rPr>
              <a:t>Đơn thức chưa được thu gọn 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H="1">
            <a:off x="4495800" y="3810000"/>
            <a:ext cx="36513" cy="2301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3" name="Rectangle 125"/>
          <p:cNvSpPr>
            <a:spLocks noChangeArrowheads="1"/>
          </p:cNvSpPr>
          <p:nvPr/>
        </p:nvSpPr>
        <p:spPr bwMode="auto">
          <a:xfrm>
            <a:off x="6172200" y="2133600"/>
            <a:ext cx="622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1">
                <a:solidFill>
                  <a:srgbClr val="0000CC"/>
                </a:solidFill>
                <a:latin typeface="Times New Roman" pitchFamily="18" charset="0"/>
              </a:rPr>
              <a:t> x;</a:t>
            </a:r>
          </a:p>
        </p:txBody>
      </p:sp>
    </p:spTree>
    <p:extLst>
      <p:ext uri="{BB962C8B-B14F-4D97-AF65-F5344CB8AC3E}">
        <p14:creationId xmlns:p14="http://schemas.microsoft.com/office/powerpoint/2010/main" val="1540051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-4.0148E-6 L 0.15087 0.345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72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67E-6 L -0.0651 0.424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120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1267E-6 L -0.25503 0.524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2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3913E-6 L 0.00468 0.426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578E-6 L 0.61666 0.47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238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3599E-6 L -0.22083 0.4796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398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6855E-6 L -0.46736 0.557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68" y="27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2" grpId="0"/>
      <p:bldP spid="7232" grpId="1"/>
      <p:bldP spid="7238" grpId="0"/>
      <p:bldP spid="7238" grpId="1"/>
      <p:bldP spid="7239" grpId="0"/>
      <p:bldP spid="7239" grpId="1"/>
      <p:bldP spid="7240" grpId="0"/>
      <p:bldP spid="7240" grpId="1"/>
      <p:bldP spid="7244" grpId="0"/>
      <p:bldP spid="7245" grpId="0"/>
      <p:bldP spid="7246" grpId="0" animBg="1"/>
      <p:bldP spid="7293" grpId="0"/>
      <p:bldP spid="729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1019</Words>
  <Application>Microsoft Office PowerPoint</Application>
  <PresentationFormat>On-screen Show (4:3)</PresentationFormat>
  <Paragraphs>171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Trong các biểu thức sau, biểu thức nào là đơn thức?  </vt:lpstr>
      <vt:lpstr>Bài 2: Cho biết phần hệ số, phần biến của các đơn thức sau:  </vt:lpstr>
      <vt:lpstr>Bài 3: Thu gon đơn thức, sau đó tìm bậc của đơn thức đó </vt:lpstr>
      <vt:lpstr>PowerPoint Presentation</vt:lpstr>
      <vt:lpstr>PowerPoint Presentation</vt:lpstr>
      <vt:lpstr> Bài 4: Cho đơn thức   Tính giá trị của đơn thức tại x=1; y=-1</vt:lpstr>
      <vt:lpstr>PowerPoint Presentation</vt:lpstr>
      <vt:lpstr>Bài 2: Cho đơn thức :  a) Thu gọn đơn thức A  b) Tìm bậc của đơn thức thu gọn. c) Tính giá trị của đơn thức tại x=1; y=2  d) CMR: A luôn nhận giá trị dương với mọi x; y khác 0  </vt:lpstr>
      <vt:lpstr>PowerPoint Presentation</vt:lpstr>
      <vt:lpstr>PowerPoint Presentation</vt:lpstr>
      <vt:lpstr> Bài 6: Cho hai đơn thức   Có thể cùng một giá trị dương được không ?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82</cp:revision>
  <dcterms:created xsi:type="dcterms:W3CDTF">2020-04-01T00:56:20Z</dcterms:created>
  <dcterms:modified xsi:type="dcterms:W3CDTF">2020-04-06T14:19:59Z</dcterms:modified>
</cp:coreProperties>
</file>