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1"/>
  </p:notesMasterIdLst>
  <p:sldIdLst>
    <p:sldId id="291" r:id="rId2"/>
    <p:sldId id="316" r:id="rId3"/>
    <p:sldId id="289" r:id="rId4"/>
    <p:sldId id="317" r:id="rId5"/>
    <p:sldId id="318" r:id="rId6"/>
    <p:sldId id="319" r:id="rId7"/>
    <p:sldId id="313" r:id="rId8"/>
    <p:sldId id="320" r:id="rId9"/>
    <p:sldId id="321" r:id="rId10"/>
    <p:sldId id="322" r:id="rId11"/>
    <p:sldId id="329" r:id="rId12"/>
    <p:sldId id="330" r:id="rId13"/>
    <p:sldId id="331" r:id="rId14"/>
    <p:sldId id="326" r:id="rId15"/>
    <p:sldId id="332" r:id="rId16"/>
    <p:sldId id="327" r:id="rId17"/>
    <p:sldId id="338" r:id="rId18"/>
    <p:sldId id="339" r:id="rId19"/>
    <p:sldId id="340" r:id="rId20"/>
    <p:sldId id="342" r:id="rId21"/>
    <p:sldId id="343" r:id="rId22"/>
    <p:sldId id="337" r:id="rId23"/>
    <p:sldId id="333" r:id="rId24"/>
    <p:sldId id="334" r:id="rId25"/>
    <p:sldId id="335" r:id="rId26"/>
    <p:sldId id="328" r:id="rId27"/>
    <p:sldId id="336" r:id="rId28"/>
    <p:sldId id="315" r:id="rId29"/>
    <p:sldId id="26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88" autoAdjust="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5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1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0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5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2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3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1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t>29/03/2020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0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31.emf"/><Relationship Id="rId21" Type="http://schemas.openxmlformats.org/officeDocument/2006/relationships/oleObject" Target="../embeddings/oleObject26.bin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24" Type="http://schemas.openxmlformats.org/officeDocument/2006/relationships/image" Target="../media/image30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oleObject" Target="../embeddings/oleObject27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2.bin"/><Relationship Id="rId22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3.emf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3.emf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6.emf"/><Relationship Id="rId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5.emf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9.emf"/><Relationship Id="rId4" Type="http://schemas.openxmlformats.org/officeDocument/2006/relationships/image" Target="../media/image4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51.emf"/><Relationship Id="rId4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3.emf"/><Relationship Id="rId4" Type="http://schemas.openxmlformats.org/officeDocument/2006/relationships/image" Target="../media/image5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55.emf"/><Relationship Id="rId4" Type="http://schemas.openxmlformats.org/officeDocument/2006/relationships/image" Target="../media/image5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57.emf"/><Relationship Id="rId4" Type="http://schemas.openxmlformats.org/officeDocument/2006/relationships/image" Target="../media/image56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7.emf"/><Relationship Id="rId4" Type="http://schemas.openxmlformats.org/officeDocument/2006/relationships/image" Target="../media/image5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57.emf"/><Relationship Id="rId4" Type="http://schemas.openxmlformats.org/officeDocument/2006/relationships/image" Target="../media/image5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57.emf"/><Relationship Id="rId4" Type="http://schemas.openxmlformats.org/officeDocument/2006/relationships/image" Target="../media/image6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gif"/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gif"/><Relationship Id="rId4" Type="http://schemas.openxmlformats.org/officeDocument/2006/relationships/image" Target="../media/image6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emf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6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10.png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233055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Các trường hợp bằng nhau của tam giác: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416308"/>
            <a:ext cx="876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 bằng nhau cạnh - cạnh - cạnh (c.c.c)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TH bằng nhau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cạnh - góc 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cạnh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c.g.c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 bằng nhau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góc - cạnh - góc (g.c.g)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7800" y="4038600"/>
            <a:ext cx="75057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 Góc xét bằng nhau phải xen giữa hai cạnh   xét bằng nhau.</a:t>
            </a:r>
          </a:p>
          <a:p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 bằng nhau phải xen giữa hai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 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 bằng 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100" y="6180336"/>
            <a:ext cx="8724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sử dụng trường hợp c-g-c và g-c-g cần chú ý điều gì?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81000" y="2559308"/>
            <a:ext cx="876300" cy="2514600"/>
            <a:chOff x="381000" y="2559308"/>
            <a:chExt cx="876300" cy="2514600"/>
          </a:xfrm>
        </p:grpSpPr>
        <p:cxnSp>
          <p:nvCxnSpPr>
            <p:cNvPr id="8" name="Straight Connector 7"/>
            <p:cNvCxnSpPr>
              <a:stCxn id="4" idx="1"/>
            </p:cNvCxnSpPr>
            <p:nvPr/>
          </p:nvCxnSpPr>
          <p:spPr>
            <a:xfrm flipV="1">
              <a:off x="381000" y="2559308"/>
              <a:ext cx="876300" cy="127304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4" idx="1"/>
            </p:cNvCxnSpPr>
            <p:nvPr/>
          </p:nvCxnSpPr>
          <p:spPr>
            <a:xfrm>
              <a:off x="381000" y="3832354"/>
              <a:ext cx="8763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" idx="1"/>
            </p:cNvCxnSpPr>
            <p:nvPr/>
          </p:nvCxnSpPr>
          <p:spPr>
            <a:xfrm>
              <a:off x="381000" y="3832354"/>
              <a:ext cx="876300" cy="124155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Rectangle 16"/>
          <p:cNvSpPr/>
          <p:nvPr/>
        </p:nvSpPr>
        <p:spPr>
          <a:xfrm>
            <a:off x="381000" y="176278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a. Ba trường hợp bằng nhau cơ bản của tam giác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0651" y="914400"/>
            <a:ext cx="3859672" cy="4144479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129298"/>
              </p:ext>
            </p:extLst>
          </p:nvPr>
        </p:nvGraphicFramePr>
        <p:xfrm>
          <a:off x="1091045" y="944756"/>
          <a:ext cx="1181100" cy="429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6" name="Equation" r:id="rId4" imgW="520474" imgH="190417" progId="Equation.DSMT4">
                  <p:embed/>
                </p:oleObj>
              </mc:Choice>
              <mc:Fallback>
                <p:oleObj name="Equation" r:id="rId4" imgW="520474" imgH="19041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1045" y="944756"/>
                        <a:ext cx="1181100" cy="4294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412790"/>
              </p:ext>
            </p:extLst>
          </p:nvPr>
        </p:nvGraphicFramePr>
        <p:xfrm>
          <a:off x="619742" y="1310972"/>
          <a:ext cx="2297774" cy="57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7" name="Equation" r:id="rId6" imgW="1015559" imgH="253890" progId="Equation.DSMT4">
                  <p:embed/>
                </p:oleObj>
              </mc:Choice>
              <mc:Fallback>
                <p:oleObj name="Equation" r:id="rId6" imgW="1015559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42" y="1310972"/>
                        <a:ext cx="2297774" cy="57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874731"/>
              </p:ext>
            </p:extLst>
          </p:nvPr>
        </p:nvGraphicFramePr>
        <p:xfrm>
          <a:off x="1032858" y="1942823"/>
          <a:ext cx="1481742" cy="429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8" name="Equation" r:id="rId8" imgW="660113" imgH="190417" progId="Equation.DSMT4">
                  <p:embed/>
                </p:oleObj>
              </mc:Choice>
              <mc:Fallback>
                <p:oleObj name="Equation" r:id="rId8" imgW="660113" imgH="19041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858" y="1942823"/>
                        <a:ext cx="1481742" cy="4294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869827"/>
              </p:ext>
            </p:extLst>
          </p:nvPr>
        </p:nvGraphicFramePr>
        <p:xfrm>
          <a:off x="653686" y="2266110"/>
          <a:ext cx="2147452" cy="57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" name="Equation" r:id="rId10" imgW="952087" imgH="253890" progId="Equation.DSMT4">
                  <p:embed/>
                </p:oleObj>
              </mc:Choice>
              <mc:Fallback>
                <p:oleObj name="Equation" r:id="rId10" imgW="952087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86" y="2266110"/>
                        <a:ext cx="2147452" cy="57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272885"/>
              </p:ext>
            </p:extLst>
          </p:nvPr>
        </p:nvGraphicFramePr>
        <p:xfrm>
          <a:off x="1211457" y="2883395"/>
          <a:ext cx="1352545" cy="46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0" name="Equation" r:id="rId12" imgW="520248" imgH="177646" progId="Equation.DSMT4">
                  <p:embed/>
                </p:oleObj>
              </mc:Choice>
              <mc:Fallback>
                <p:oleObj name="Equation" r:id="rId12" imgW="520248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457" y="2883395"/>
                        <a:ext cx="1352545" cy="4672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417933"/>
              </p:ext>
            </p:extLst>
          </p:nvPr>
        </p:nvGraphicFramePr>
        <p:xfrm>
          <a:off x="3066012" y="2933363"/>
          <a:ext cx="1030776" cy="408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1" name="Equation" r:id="rId14" imgW="457002" imgH="177723" progId="Equation.DSMT4">
                  <p:embed/>
                </p:oleObj>
              </mc:Choice>
              <mc:Fallback>
                <p:oleObj name="Equation" r:id="rId14" imgW="457002" imgH="177723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6012" y="2933363"/>
                        <a:ext cx="1030776" cy="408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34318"/>
              </p:ext>
            </p:extLst>
          </p:nvPr>
        </p:nvGraphicFramePr>
        <p:xfrm>
          <a:off x="923402" y="3378851"/>
          <a:ext cx="3242654" cy="665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2" name="Equation" r:id="rId16" imgW="1435100" imgH="292100" progId="Equation.DSMT4">
                  <p:embed/>
                </p:oleObj>
              </mc:Choice>
              <mc:Fallback>
                <p:oleObj name="Equation" r:id="rId16" imgW="1435100" imgH="292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402" y="3378851"/>
                        <a:ext cx="3242654" cy="6657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587743"/>
              </p:ext>
            </p:extLst>
          </p:nvPr>
        </p:nvGraphicFramePr>
        <p:xfrm>
          <a:off x="206088" y="5639151"/>
          <a:ext cx="1653539" cy="429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" name="Equation" r:id="rId18" imgW="736600" imgH="190500" progId="Equation.DSMT4">
                  <p:embed/>
                </p:oleObj>
              </mc:Choice>
              <mc:Fallback>
                <p:oleObj name="Equation" r:id="rId18" imgW="736600" imgH="190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88" y="5639151"/>
                        <a:ext cx="1653539" cy="4294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452962"/>
              </p:ext>
            </p:extLst>
          </p:nvPr>
        </p:nvGraphicFramePr>
        <p:xfrm>
          <a:off x="2267739" y="5634049"/>
          <a:ext cx="1030776" cy="408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4" name="Equation" r:id="rId20" imgW="457002" imgH="177723" progId="Equation.DSMT4">
                  <p:embed/>
                </p:oleObj>
              </mc:Choice>
              <mc:Fallback>
                <p:oleObj name="Equation" r:id="rId20" imgW="457002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39" y="5634049"/>
                        <a:ext cx="1030776" cy="408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386893"/>
              </p:ext>
            </p:extLst>
          </p:nvPr>
        </p:nvGraphicFramePr>
        <p:xfrm>
          <a:off x="912626" y="4455569"/>
          <a:ext cx="1997131" cy="53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5" name="Equation" r:id="rId21" imgW="888614" imgH="241195" progId="Equation.DSMT4">
                  <p:embed/>
                </p:oleObj>
              </mc:Choice>
              <mc:Fallback>
                <p:oleObj name="Equation" r:id="rId21" imgW="888614" imgH="24119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626" y="4455569"/>
                        <a:ext cx="1997131" cy="536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006688"/>
              </p:ext>
            </p:extLst>
          </p:nvPr>
        </p:nvGraphicFramePr>
        <p:xfrm>
          <a:off x="3561550" y="4819075"/>
          <a:ext cx="923403" cy="57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6" name="Equation" r:id="rId23" imgW="406048" imgH="253780" progId="Equation.DSMT4">
                  <p:embed/>
                </p:oleObj>
              </mc:Choice>
              <mc:Fallback>
                <p:oleObj name="Equation" r:id="rId23" imgW="406048" imgH="2537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550" y="4819075"/>
                        <a:ext cx="923403" cy="579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4728119" y="3542482"/>
            <a:ext cx="238978" cy="14478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76200" y="875482"/>
            <a:ext cx="112562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Có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057453" y="875482"/>
            <a:ext cx="215238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vuông tại A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88017" y="1401925"/>
            <a:ext cx="72968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2454569" y="1867631"/>
            <a:ext cx="10198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tại I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61287" y="2870210"/>
            <a:ext cx="86914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430684" y="2870210"/>
            <a:ext cx="74090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</a:t>
            </a:r>
            <a:endParaRPr kumimoji="0" lang="en-US" altLang="en-US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919949" y="2859211"/>
            <a:ext cx="75212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có: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998702" y="5938908"/>
            <a:ext cx="110799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-5794" y="3925627"/>
            <a:ext cx="767870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BD chung						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1852910" y="5576897"/>
            <a:ext cx="4090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3212879" y="5537537"/>
            <a:ext cx="128592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(ch.gn)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-77460" y="4884680"/>
            <a:ext cx="387638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(vì BD là tia phân giác 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4297034" y="4831673"/>
            <a:ext cx="42030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endParaRPr kumimoji="0" lang="en-US" alt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07188" y="140471"/>
            <a:ext cx="46368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 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ABD =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IBD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066779"/>
              </p:ext>
            </p:extLst>
          </p:nvPr>
        </p:nvGraphicFramePr>
        <p:xfrm>
          <a:off x="304800" y="152400"/>
          <a:ext cx="4670714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3" imgW="2501640" imgH="3593880" progId="Equation.DSMT4">
                  <p:embed/>
                </p:oleObj>
              </mc:Choice>
              <mc:Fallback>
                <p:oleObj name="Equation" r:id="rId3" imgW="2501640" imgH="359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2400"/>
                        <a:ext cx="4670714" cy="662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9527" y="990600"/>
            <a:ext cx="3574473" cy="400188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91200" y="0"/>
            <a:ext cx="350520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  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BD vuông góc AI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39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272022"/>
              </p:ext>
            </p:extLst>
          </p:nvPr>
        </p:nvGraphicFramePr>
        <p:xfrm>
          <a:off x="304800" y="914400"/>
          <a:ext cx="4837446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2387520" imgH="2222280" progId="Equation.DSMT4">
                  <p:embed/>
                </p:oleObj>
              </mc:Choice>
              <mc:Fallback>
                <p:oleObj name="Equation" r:id="rId3" imgW="2387520" imgH="222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14400"/>
                        <a:ext cx="4837446" cy="480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990600"/>
            <a:ext cx="3675332" cy="4114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53000" y="107162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  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DK =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DC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8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073504"/>
              </p:ext>
            </p:extLst>
          </p:nvPr>
        </p:nvGraphicFramePr>
        <p:xfrm>
          <a:off x="226580" y="1447800"/>
          <a:ext cx="5121275" cy="352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2679480" imgH="1663560" progId="Equation.DSMT4">
                  <p:embed/>
                </p:oleObj>
              </mc:Choice>
              <mc:Fallback>
                <p:oleObj name="Equation" r:id="rId3" imgW="2679480" imgH="1663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80" y="1447800"/>
                        <a:ext cx="5121275" cy="3522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2491" y="990600"/>
            <a:ext cx="3636818" cy="403167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10200" y="228600"/>
            <a:ext cx="26877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  T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ính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BC,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169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494432"/>
            <a:ext cx="3859569" cy="41443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00054" y="283192"/>
            <a:ext cx="5299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Chứng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 B, D, M thẳng hàng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922323"/>
              </p:ext>
            </p:extLst>
          </p:nvPr>
        </p:nvGraphicFramePr>
        <p:xfrm>
          <a:off x="533400" y="457200"/>
          <a:ext cx="3581400" cy="5915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4" imgW="2552400" imgH="4216320" progId="Equation.DSMT4">
                  <p:embed/>
                </p:oleObj>
              </mc:Choice>
              <mc:Fallback>
                <p:oleObj name="Equation" r:id="rId4" imgW="2552400" imgH="4216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457200"/>
                        <a:ext cx="3581400" cy="59155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894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4838" y="762000"/>
            <a:ext cx="3690106" cy="3962400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57150" y="103496"/>
          <a:ext cx="5474211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4" imgW="3047760" imgH="3924000" progId="Equation.DSMT4">
                  <p:embed/>
                </p:oleObj>
              </mc:Choice>
              <mc:Fallback>
                <p:oleObj name="Equation" r:id="rId4" imgW="3047760" imgH="392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" y="103496"/>
                        <a:ext cx="5474211" cy="662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885580" y="0"/>
            <a:ext cx="5299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Chứng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 B, D, M thẳng hàng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28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959"/>
            <a:ext cx="4210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547948"/>
              </p:ext>
            </p:extLst>
          </p:nvPr>
        </p:nvGraphicFramePr>
        <p:xfrm>
          <a:off x="685800" y="1588612"/>
          <a:ext cx="1137363" cy="392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Equation" r:id="rId3" imgW="685502" imgH="177723" progId="Equation.DSMT4">
                  <p:embed/>
                </p:oleObj>
              </mc:Choice>
              <mc:Fallback>
                <p:oleObj name="Equation" r:id="rId3" imgW="685502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88612"/>
                        <a:ext cx="1137363" cy="3925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601918"/>
              </p:ext>
            </p:extLst>
          </p:nvPr>
        </p:nvGraphicFramePr>
        <p:xfrm>
          <a:off x="1179997" y="2875970"/>
          <a:ext cx="1058379" cy="35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5" name="Equation" r:id="rId5" imgW="634680" imgH="164880" progId="Equation.DSMT4">
                  <p:embed/>
                </p:oleObj>
              </mc:Choice>
              <mc:Fallback>
                <p:oleObj name="Equation" r:id="rId5" imgW="63468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997" y="2875970"/>
                        <a:ext cx="1058379" cy="3511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066800"/>
            <a:ext cx="8839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tam giác ABC có AB = AC = 10cm; BC = 12cm.               Kẻ </a:t>
            </a:r>
            <a:endParaRPr kumimoji="0" lang="pt-BR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04800" y="1489401"/>
            <a:ext cx="84582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tại H.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Chứng minh: H là trung điểm của đoạn thẳng BC.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Tính độ dài đoạn thẳng AH.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Kẻ </a:t>
            </a:r>
            <a:endParaRPr kumimoji="0" lang="pt-BR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123536" y="2791175"/>
            <a:ext cx="25865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tại I và  </a:t>
            </a:r>
            <a:endParaRPr kumimoji="0" lang="pt-BR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85752" y="2772127"/>
            <a:ext cx="8458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tại K. Vẽ các điểm D, E sao cho I và K lần lượt là trung điểm của HD và HE. Chứng minh AE = AH.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 Tam giác ADE là tam giác gì ? Vì sao 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e) Chứng minh DE // BC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f) Tìm điều kiện của tam giác ABC để A là trung điểm của DE.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107506"/>
              </p:ext>
            </p:extLst>
          </p:nvPr>
        </p:nvGraphicFramePr>
        <p:xfrm>
          <a:off x="3297239" y="2881663"/>
          <a:ext cx="11652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6" name="Equation" r:id="rId7" imgW="698400" imgH="177480" progId="Equation.DSMT4">
                  <p:embed/>
                </p:oleObj>
              </mc:Choice>
              <mc:Fallback>
                <p:oleObj name="Equation" r:id="rId7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9" y="2881663"/>
                        <a:ext cx="1165225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34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3299"/>
              </p:ext>
            </p:extLst>
          </p:nvPr>
        </p:nvGraphicFramePr>
        <p:xfrm>
          <a:off x="178903" y="151324"/>
          <a:ext cx="4467751" cy="3665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3" imgW="2361960" imgH="1955520" progId="Equation.DSMT4">
                  <p:embed/>
                </p:oleObj>
              </mc:Choice>
              <mc:Fallback>
                <p:oleObj name="Equation" r:id="rId3" imgW="2361960" imgH="1955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03" y="151324"/>
                        <a:ext cx="4467751" cy="3665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6098" y="0"/>
            <a:ext cx="3701702" cy="3352800"/>
          </a:xfrm>
          <a:prstGeom prst="rect">
            <a:avLst/>
          </a:prstGeom>
        </p:spPr>
      </p:pic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654691"/>
              </p:ext>
            </p:extLst>
          </p:nvPr>
        </p:nvGraphicFramePr>
        <p:xfrm>
          <a:off x="152400" y="3789215"/>
          <a:ext cx="5137914" cy="2998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6" imgW="2717640" imgH="1612800" progId="Equation.DSMT4">
                  <p:embed/>
                </p:oleObj>
              </mc:Choice>
              <mc:Fallback>
                <p:oleObj name="Equation" r:id="rId6" imgW="2717640" imgH="16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789215"/>
                        <a:ext cx="5137914" cy="2998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422784" y="3197608"/>
            <a:ext cx="36796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sz="25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Chứng minh: H là trung điểm </a:t>
            </a:r>
            <a:r>
              <a:rPr lang="pt-BR" alt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29711" y="4059382"/>
            <a:ext cx="2811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Tính độ dài </a:t>
            </a:r>
            <a:r>
              <a:rPr lang="pt-BR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0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838200"/>
            <a:ext cx="4520050" cy="3312071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810982"/>
              </p:ext>
            </p:extLst>
          </p:nvPr>
        </p:nvGraphicFramePr>
        <p:xfrm>
          <a:off x="228600" y="990600"/>
          <a:ext cx="4597400" cy="472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4" imgW="2374560" imgH="2463480" progId="Equation.DSMT4">
                  <p:embed/>
                </p:oleObj>
              </mc:Choice>
              <mc:Fallback>
                <p:oleObj name="Equation" r:id="rId4" imgW="2374560" imgH="246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4597400" cy="4725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492664" y="157279"/>
            <a:ext cx="45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Chứng </a:t>
            </a: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 AE = AH.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49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664065"/>
              </p:ext>
            </p:extLst>
          </p:nvPr>
        </p:nvGraphicFramePr>
        <p:xfrm>
          <a:off x="152400" y="533400"/>
          <a:ext cx="4819650" cy="535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3" imgW="2489040" imgH="2793960" progId="Equation.DSMT4">
                  <p:embed/>
                </p:oleObj>
              </mc:Choice>
              <mc:Fallback>
                <p:oleObj name="Equation" r:id="rId3" imgW="2489040" imgH="2793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3400"/>
                        <a:ext cx="4819650" cy="535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5422" y="381000"/>
            <a:ext cx="4483942" cy="30964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38800" y="3477491"/>
            <a:ext cx="358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 Tam giác ADE là tam giác gì ?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15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26973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Các trường hợp bằng nhau của tam giác: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025758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a. Ba trường hợp bằng nhau cơ bản của tam giác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613898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b. Hai trường hợp bằng nhau mở rộng của tam giác vuông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3518118"/>
            <a:ext cx="8991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 bằng nhau cạnh huyền - góc nhọn (ch.gn)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TH bằng nhau cạnh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huyền - cạnh góc vuông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ch.cgv)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52400" y="3822918"/>
            <a:ext cx="883227" cy="1295400"/>
            <a:chOff x="152400" y="3822918"/>
            <a:chExt cx="883227" cy="1295400"/>
          </a:xfrm>
        </p:grpSpPr>
        <p:cxnSp>
          <p:nvCxnSpPr>
            <p:cNvPr id="11" name="Straight Connector 10"/>
            <p:cNvCxnSpPr>
              <a:stCxn id="9" idx="1"/>
            </p:cNvCxnSpPr>
            <p:nvPr/>
          </p:nvCxnSpPr>
          <p:spPr>
            <a:xfrm flipV="1">
              <a:off x="152400" y="3822918"/>
              <a:ext cx="883227" cy="60314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1"/>
            </p:cNvCxnSpPr>
            <p:nvPr/>
          </p:nvCxnSpPr>
          <p:spPr>
            <a:xfrm>
              <a:off x="152400" y="4426059"/>
              <a:ext cx="883227" cy="69225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633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051466"/>
              </p:ext>
            </p:extLst>
          </p:nvPr>
        </p:nvGraphicFramePr>
        <p:xfrm>
          <a:off x="124691" y="27710"/>
          <a:ext cx="6961910" cy="678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3" imgW="4724280" imgH="4711680" progId="Equation.DSMT4">
                  <p:embed/>
                </p:oleObj>
              </mc:Choice>
              <mc:Fallback>
                <p:oleObj name="Equation" r:id="rId3" imgW="4724280" imgH="4711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91" y="27710"/>
                        <a:ext cx="6961910" cy="678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8434" y="-117768"/>
            <a:ext cx="4754784" cy="32835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81600" y="3657600"/>
            <a:ext cx="37769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e) Chứng minh DE // BC</a:t>
            </a:r>
          </a:p>
        </p:txBody>
      </p:sp>
    </p:spTree>
    <p:extLst>
      <p:ext uri="{BB962C8B-B14F-4D97-AF65-F5344CB8AC3E}">
        <p14:creationId xmlns:p14="http://schemas.microsoft.com/office/powerpoint/2010/main" val="406911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132433"/>
              </p:ext>
            </p:extLst>
          </p:nvPr>
        </p:nvGraphicFramePr>
        <p:xfrm>
          <a:off x="138545" y="48485"/>
          <a:ext cx="6156841" cy="6809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3" imgW="4267080" imgH="4724280" progId="Equation.DSMT4">
                  <p:embed/>
                </p:oleObj>
              </mc:Choice>
              <mc:Fallback>
                <p:oleObj name="Equation" r:id="rId3" imgW="4267080" imgH="4724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45" y="48485"/>
                        <a:ext cx="6156841" cy="68095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0264" y="76200"/>
            <a:ext cx="4645136" cy="3428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724400" y="3263205"/>
            <a:ext cx="396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f) Tìm điều kiện của tam giác ABC để A là trung điểm của DE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4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959"/>
            <a:ext cx="4210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80077"/>
            <a:ext cx="876300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 4:</a:t>
            </a: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Cho tam giác ABC cân tại A. Vẽ AH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BC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a) Chứng minh: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AHB =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AHC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b) Vẽ HM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AB, HN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AC. Chứng minh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AMN cân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c) Chứng minh MN // BC	  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d) Chứng minh AH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+ BM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5775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101674"/>
              </p:ext>
            </p:extLst>
          </p:nvPr>
        </p:nvGraphicFramePr>
        <p:xfrm>
          <a:off x="457200" y="1002561"/>
          <a:ext cx="4038600" cy="45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1968480" imgH="2006280" progId="Equation.DSMT4">
                  <p:embed/>
                </p:oleObj>
              </mc:Choice>
              <mc:Fallback>
                <p:oleObj name="Equation" r:id="rId3" imgW="1968480" imgH="2006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02561"/>
                        <a:ext cx="4038600" cy="45600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994600"/>
            <a:ext cx="3524545" cy="3276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40973" y="152400"/>
            <a:ext cx="4878259" cy="520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a) Chứng minh: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AHB =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50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934276"/>
              </p:ext>
            </p:extLst>
          </p:nvPr>
        </p:nvGraphicFramePr>
        <p:xfrm>
          <a:off x="152400" y="211137"/>
          <a:ext cx="5029200" cy="649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3" imgW="2577960" imgH="3162240" progId="Equation.DSMT4">
                  <p:embed/>
                </p:oleObj>
              </mc:Choice>
              <mc:Fallback>
                <p:oleObj name="Equation" r:id="rId3" imgW="2577960" imgH="3162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1137"/>
                        <a:ext cx="5029200" cy="6494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191" y="0"/>
            <a:ext cx="3934376" cy="365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9620" y="3657600"/>
            <a:ext cx="409438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Chứng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minh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AMN cân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5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90151"/>
              </p:ext>
            </p:extLst>
          </p:nvPr>
        </p:nvGraphicFramePr>
        <p:xfrm>
          <a:off x="152401" y="152400"/>
          <a:ext cx="6400799" cy="646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3670200" imgH="3390840" progId="Equation.DSMT4">
                  <p:embed/>
                </p:oleObj>
              </mc:Choice>
              <mc:Fallback>
                <p:oleObj name="Equation" r:id="rId3" imgW="3670200" imgH="3390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1" y="152400"/>
                        <a:ext cx="6400799" cy="64644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191" y="0"/>
            <a:ext cx="3934376" cy="365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10188" y="3657600"/>
            <a:ext cx="3876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Chứng minh MN // BC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49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735024"/>
              </p:ext>
            </p:extLst>
          </p:nvPr>
        </p:nvGraphicFramePr>
        <p:xfrm>
          <a:off x="533400" y="1538288"/>
          <a:ext cx="3914775" cy="432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3" imgW="2108160" imgH="2044440" progId="Equation.DSMT4">
                  <p:embed/>
                </p:oleObj>
              </mc:Choice>
              <mc:Fallback>
                <p:oleObj name="Equation" r:id="rId3" imgW="2108160" imgH="2044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38288"/>
                        <a:ext cx="3914775" cy="4329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990600"/>
            <a:ext cx="3688478" cy="3429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00200" y="238780"/>
            <a:ext cx="6143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Chứng minh AH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92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138545" y="242887"/>
          <a:ext cx="5728855" cy="615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3085920" imgH="2908080" progId="Equation.DSMT4">
                  <p:embed/>
                </p:oleObj>
              </mc:Choice>
              <mc:Fallback>
                <p:oleObj name="Equation" r:id="rId3" imgW="3085920" imgH="290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45" y="242887"/>
                        <a:ext cx="5728855" cy="6157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-76200"/>
            <a:ext cx="3688478" cy="3429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57800" y="3313093"/>
            <a:ext cx="38861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Chứng minh </a:t>
            </a:r>
            <a:endParaRPr lang="nl-NL" sz="2800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</a:t>
            </a:r>
            <a:r>
              <a:rPr lang="nl-NL" sz="28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BM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69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700" y="304800"/>
            <a:ext cx="59549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39335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9812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Tham gia và ghi chép đầy đủ tiết học trên kênh 2 Đài PT TH Hà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trực tuyến.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0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CBC39-3379-430F-A1E6-3ED0171CFDAD}" type="slidenum">
              <a:rPr lang="en-US"/>
              <a:pPr>
                <a:defRPr/>
              </a:pPr>
              <a:t>29</a:t>
            </a:fld>
            <a:endParaRPr lang="en-US"/>
          </a:p>
        </p:txBody>
      </p:sp>
      <p:pic>
        <p:nvPicPr>
          <p:cNvPr id="4100" name="Picture 12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518150"/>
            <a:ext cx="17065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788"/>
            <a:ext cx="1706563" cy="133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3d 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13350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AutoShape 24"/>
          <p:cNvSpPr>
            <a:spLocks noChangeAspect="1" noChangeArrowheads="1"/>
          </p:cNvSpPr>
          <p:nvPr/>
        </p:nvSpPr>
        <p:spPr bwMode="auto">
          <a:xfrm>
            <a:off x="4357688" y="1214438"/>
            <a:ext cx="70786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0" name="Picture 26" descr="3d bir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24479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30" descr="14020318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03333">
            <a:off x="7534275" y="-9525"/>
            <a:ext cx="11509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55931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646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19653E-6 L 0 -0.15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97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152400"/>
            <a:ext cx="8763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Ôn tập 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Định lý Pi-ta-go,</a:t>
            </a:r>
          </a:p>
          <a:p>
            <a:pPr algn="ctr"/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Tam giác cân, Tam giác đều</a:t>
            </a:r>
            <a:endParaRPr lang="en-US" sz="3600" b="1" kern="10" dirty="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3076369"/>
            <a:ext cx="25368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 dirty="0">
                <a:solidFill>
                  <a:srgbClr val="990033"/>
                </a:solidFill>
              </a:rPr>
              <a:t>“</a:t>
            </a:r>
            <a:r>
              <a:rPr lang="en-US" sz="1500" b="1" i="1" dirty="0" err="1">
                <a:solidFill>
                  <a:srgbClr val="990033"/>
                </a:solidFill>
              </a:rPr>
              <a:t>Trên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bước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đường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thành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công</a:t>
            </a:r>
            <a:r>
              <a:rPr lang="en-US" sz="1500" b="1" i="1" dirty="0">
                <a:solidFill>
                  <a:srgbClr val="990033"/>
                </a:solidFill>
              </a:rPr>
              <a:t>, </a:t>
            </a:r>
            <a:r>
              <a:rPr lang="en-US" sz="1500" b="1" i="1" dirty="0" err="1">
                <a:solidFill>
                  <a:srgbClr val="990033"/>
                </a:solidFill>
              </a:rPr>
              <a:t>không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có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dấu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chân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của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người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lười</a:t>
            </a:r>
            <a:r>
              <a:rPr lang="en-US" sz="1500" b="1" i="1" dirty="0">
                <a:solidFill>
                  <a:srgbClr val="990033"/>
                </a:solidFill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</a:rPr>
              <a:t>biếng</a:t>
            </a:r>
            <a:r>
              <a:rPr lang="en-US" sz="1500" b="1" i="1" dirty="0">
                <a:solidFill>
                  <a:srgbClr val="990033"/>
                </a:solidFill>
              </a:rPr>
              <a:t>!”.</a:t>
            </a:r>
          </a:p>
          <a:p>
            <a:pPr algn="r"/>
            <a:r>
              <a:rPr lang="en-US" sz="1500" b="1" dirty="0" err="1">
                <a:solidFill>
                  <a:srgbClr val="0B7346"/>
                </a:solidFill>
              </a:rPr>
              <a:t>Danh</a:t>
            </a:r>
            <a:r>
              <a:rPr lang="en-US" sz="1500" b="1" dirty="0">
                <a:solidFill>
                  <a:srgbClr val="0B7346"/>
                </a:solidFill>
              </a:rPr>
              <a:t> </a:t>
            </a:r>
            <a:r>
              <a:rPr lang="en-US" sz="1500" b="1" dirty="0" err="1">
                <a:solidFill>
                  <a:srgbClr val="0B7346"/>
                </a:solidFill>
              </a:rPr>
              <a:t>ngôn</a:t>
            </a:r>
            <a:endParaRPr lang="en-US" sz="1500" b="1" dirty="0">
              <a:solidFill>
                <a:srgbClr val="0B73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6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78374"/>
              </p:ext>
            </p:extLst>
          </p:nvPr>
        </p:nvGraphicFramePr>
        <p:xfrm>
          <a:off x="1032165" y="2531347"/>
          <a:ext cx="985765" cy="35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3" imgW="520474" imgH="190417" progId="Equation.DSMT4">
                  <p:embed/>
                </p:oleObj>
              </mc:Choice>
              <mc:Fallback>
                <p:oleObj name="Equation" r:id="rId3" imgW="520474" imgH="19041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165" y="2531347"/>
                        <a:ext cx="985765" cy="358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558972"/>
              </p:ext>
            </p:extLst>
          </p:nvPr>
        </p:nvGraphicFramePr>
        <p:xfrm>
          <a:off x="542525" y="3122004"/>
          <a:ext cx="448075" cy="304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Equation" r:id="rId5" imgW="241091" imgH="164957" progId="Equation.DSMT4">
                  <p:embed/>
                </p:oleObj>
              </mc:Choice>
              <mc:Fallback>
                <p:oleObj name="Equation" r:id="rId5" imgW="241091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25" y="3122004"/>
                        <a:ext cx="448075" cy="304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974" y="2269949"/>
            <a:ext cx="2933700" cy="155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869177"/>
              </p:ext>
            </p:extLst>
          </p:nvPr>
        </p:nvGraphicFramePr>
        <p:xfrm>
          <a:off x="1515202" y="4683881"/>
          <a:ext cx="914073" cy="34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" name="Equation" r:id="rId8" imgW="482181" imgH="177646" progId="Equation.DSMT4">
                  <p:embed/>
                </p:oleObj>
              </mc:Choice>
              <mc:Fallback>
                <p:oleObj name="Equation" r:id="rId8" imgW="482181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202" y="4683881"/>
                        <a:ext cx="914073" cy="340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427911"/>
              </p:ext>
            </p:extLst>
          </p:nvPr>
        </p:nvGraphicFramePr>
        <p:xfrm>
          <a:off x="2810275" y="4562488"/>
          <a:ext cx="2347912" cy="4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" name="Equation" r:id="rId10" imgW="1244600" imgH="241300" progId="Equation.DSMT4">
                  <p:embed/>
                </p:oleObj>
              </mc:Choice>
              <mc:Fallback>
                <p:oleObj name="Equation" r:id="rId10" imgW="12446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0275" y="4562488"/>
                        <a:ext cx="2347912" cy="448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996" y="4420076"/>
            <a:ext cx="2779655" cy="1447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50273" y="1409536"/>
            <a:ext cx="725403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Trình bày định lí Pi-ta-go, định lí Pi-ta-go đảo: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Định lí Pi-ta-go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42525" y="3793949"/>
            <a:ext cx="34050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Định lí Pi-ta-go đảo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953506" y="2422349"/>
            <a:ext cx="18592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uông tại A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683025"/>
              </p:ext>
            </p:extLst>
          </p:nvPr>
        </p:nvGraphicFramePr>
        <p:xfrm>
          <a:off x="996950" y="2949399"/>
          <a:ext cx="24431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Equation" r:id="rId13" imgW="1295280" imgH="253800" progId="Equation.DSMT4">
                  <p:embed/>
                </p:oleObj>
              </mc:Choice>
              <mc:Fallback>
                <p:oleObj name="Equation" r:id="rId13" imgW="1295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949399"/>
                        <a:ext cx="2443163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762000" y="4579984"/>
            <a:ext cx="21082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          có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662096"/>
              </p:ext>
            </p:extLst>
          </p:nvPr>
        </p:nvGraphicFramePr>
        <p:xfrm>
          <a:off x="1300130" y="5194056"/>
          <a:ext cx="9144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0" name="Equation" r:id="rId15" imgW="482400" imgH="177480" progId="Equation.DSMT4">
                  <p:embed/>
                </p:oleObj>
              </mc:Choice>
              <mc:Fallback>
                <p:oleObj name="Equation" r:id="rId15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30" y="5194056"/>
                        <a:ext cx="914400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804490" y="5099529"/>
            <a:ext cx="32249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          vuông tại A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31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914400"/>
            <a:ext cx="8305800" cy="951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Tam giác cân, tam giác đều:</a:t>
            </a:r>
            <a:endParaRPr lang="en-US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Tam giác </a:t>
            </a: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cân</a:t>
            </a:r>
            <a:endParaRPr lang="en-US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752600"/>
            <a:ext cx="213360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Định nghĩa:</a:t>
            </a:r>
            <a:endParaRPr lang="en-US" sz="2700" dirty="0"/>
          </a:p>
        </p:txBody>
      </p:sp>
      <p:sp>
        <p:nvSpPr>
          <p:cNvPr id="6" name="Rectangle 5"/>
          <p:cNvSpPr/>
          <p:nvPr/>
        </p:nvSpPr>
        <p:spPr>
          <a:xfrm>
            <a:off x="207816" y="3558145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 hiệu nhận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biết: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73180" y="2133600"/>
            <a:ext cx="830580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Tính chất:</a:t>
            </a:r>
          </a:p>
        </p:txBody>
      </p:sp>
      <p:sp>
        <p:nvSpPr>
          <p:cNvPr id="8" name="Rectangle 7"/>
          <p:cNvSpPr/>
          <p:nvPr/>
        </p:nvSpPr>
        <p:spPr>
          <a:xfrm>
            <a:off x="2057400" y="1752600"/>
            <a:ext cx="685800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Tam giác cân là tam giác có hai cạnh bằng nhau.</a:t>
            </a:r>
            <a:endParaRPr lang="en-US" sz="2700" dirty="0"/>
          </a:p>
        </p:txBody>
      </p:sp>
      <p:sp>
        <p:nvSpPr>
          <p:cNvPr id="9" name="Rectangle 8"/>
          <p:cNvSpPr/>
          <p:nvPr/>
        </p:nvSpPr>
        <p:spPr>
          <a:xfrm>
            <a:off x="152400" y="2565572"/>
            <a:ext cx="830580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Có hai cạnh bên bằng nhau.</a:t>
            </a: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Có hai góc ở đáy bằng nhau.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" y="4009427"/>
            <a:ext cx="8305800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Nếu một tam giác có hai cạnh bằng nhau thì tam giác đó là tam giác cân.</a:t>
            </a: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Nếu một tam giác có hai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góc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 nhau thì tam giác đó là tam giác cân.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791200"/>
            <a:ext cx="373380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Tam </a:t>
            </a: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giác vuông cân là</a:t>
            </a:r>
            <a:endParaRPr lang="en-US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7035" y="5786845"/>
            <a:ext cx="8742220" cy="981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tam giác vuông có hai cạnh góc vuông bằng nhau.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34048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838200"/>
            <a:ext cx="8305800" cy="981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Tam giác cân, tam giác đều:</a:t>
            </a:r>
            <a:endParaRPr lang="en-US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Tam giác </a:t>
            </a: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endParaRPr lang="en-US" sz="27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676400"/>
            <a:ext cx="213360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Định nghĩa:</a:t>
            </a:r>
            <a:endParaRPr lang="en-US" sz="2700" dirty="0"/>
          </a:p>
        </p:txBody>
      </p:sp>
      <p:sp>
        <p:nvSpPr>
          <p:cNvPr id="7" name="Rectangle 6"/>
          <p:cNvSpPr/>
          <p:nvPr/>
        </p:nvSpPr>
        <p:spPr>
          <a:xfrm>
            <a:off x="207816" y="3481945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 hiệu nhận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biết: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73180" y="2057400"/>
            <a:ext cx="830580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Tính chất: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1676400"/>
            <a:ext cx="685800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Tam giác đều là tam giác có ba cạnh bằng nhau.</a:t>
            </a:r>
            <a:endParaRPr lang="en-US" sz="2700" dirty="0"/>
          </a:p>
        </p:txBody>
      </p:sp>
      <p:sp>
        <p:nvSpPr>
          <p:cNvPr id="10" name="Rectangle 9"/>
          <p:cNvSpPr/>
          <p:nvPr/>
        </p:nvSpPr>
        <p:spPr>
          <a:xfrm>
            <a:off x="152400" y="2489372"/>
            <a:ext cx="830580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+ Có ba cạnh bằng nhau.</a:t>
            </a: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+ Có ba góc bằng nhau và bằng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3933227"/>
            <a:ext cx="8305800" cy="285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Nếu một tam giác có ba cạnh bằng nhau thì tam giác đó là tam giác đều.</a:t>
            </a: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Nếu một tam giác có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 góc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 nhau thì tam giác đó là tam giác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đều.</a:t>
            </a: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940425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+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Nếu một tam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giác cân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góc bằng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thì tam giác đó là tam giác đều.</a:t>
            </a:r>
          </a:p>
        </p:txBody>
      </p:sp>
    </p:spTree>
    <p:extLst>
      <p:ext uri="{BB962C8B-B14F-4D97-AF65-F5344CB8AC3E}">
        <p14:creationId xmlns:p14="http://schemas.microsoft.com/office/powerpoint/2010/main" val="117759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959"/>
            <a:ext cx="4210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908" y="1219200"/>
            <a:ext cx="2466845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375025" y="2984500"/>
            <a:ext cx="2000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27884" y="1253966"/>
            <a:ext cx="5972916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1: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cân tại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AH = 5cm, HC = 2cm. 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Tính độ dài BH?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Tính độ dài đoạn thẳng BC 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giải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 rot="20215353">
            <a:off x="7733796" y="1805898"/>
            <a:ext cx="410316" cy="168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kumimoji="0" lang="en-US" altLang="en-US" sz="25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kumimoji="0" lang="en-US" altLang="en-US" sz="25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2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4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61950"/>
            <a:ext cx="2466845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375025" y="2527300"/>
            <a:ext cx="2000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 rot="20215353">
            <a:off x="8162688" y="948648"/>
            <a:ext cx="410316" cy="168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kumimoji="0" lang="en-US" altLang="en-US" sz="25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kumimoji="0" lang="en-US" altLang="en-US" sz="25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en-US" sz="2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92334" y="4666073"/>
            <a:ext cx="8503021" cy="1133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          vuông tại H 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355070"/>
              </p:ext>
            </p:extLst>
          </p:nvPr>
        </p:nvGraphicFramePr>
        <p:xfrm>
          <a:off x="1371600" y="4769572"/>
          <a:ext cx="985765" cy="35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" name="Equation" r:id="rId4" imgW="520560" imgH="190440" progId="Equation.DSMT4">
                  <p:embed/>
                </p:oleObj>
              </mc:Choice>
              <mc:Fallback>
                <p:oleObj name="Equation" r:id="rId4" imgW="5205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69572"/>
                        <a:ext cx="985765" cy="358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809240"/>
              </p:ext>
            </p:extLst>
          </p:nvPr>
        </p:nvGraphicFramePr>
        <p:xfrm>
          <a:off x="4097338" y="4648200"/>
          <a:ext cx="4729162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5" name="Equation" r:id="rId6" imgW="2501640" imgH="291960" progId="Equation.DSMT4">
                  <p:embed/>
                </p:oleObj>
              </mc:Choice>
              <mc:Fallback>
                <p:oleObj name="Equation" r:id="rId6" imgW="25016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4648200"/>
                        <a:ext cx="4729162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350458"/>
              </p:ext>
            </p:extLst>
          </p:nvPr>
        </p:nvGraphicFramePr>
        <p:xfrm>
          <a:off x="457200" y="5244092"/>
          <a:ext cx="29051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" name="Equation" r:id="rId8" imgW="1536480" imgH="253800" progId="Equation.DSMT4">
                  <p:embed/>
                </p:oleObj>
              </mc:Choice>
              <mc:Fallback>
                <p:oleObj name="Equation" r:id="rId8" imgW="1536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244092"/>
                        <a:ext cx="2905125" cy="479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86072"/>
              </p:ext>
            </p:extLst>
          </p:nvPr>
        </p:nvGraphicFramePr>
        <p:xfrm>
          <a:off x="413116" y="5875917"/>
          <a:ext cx="23050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" name="Equation" r:id="rId10" imgW="1218960" imgH="279360" progId="Equation.DSMT4">
                  <p:embed/>
                </p:oleObj>
              </mc:Choice>
              <mc:Fallback>
                <p:oleObj name="Equation" r:id="rId10" imgW="12189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116" y="5875917"/>
                        <a:ext cx="2305050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92334" y="408666"/>
            <a:ext cx="8503021" cy="296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Có</a:t>
            </a:r>
            <a:r>
              <a:rPr kumimoji="0" lang="en-US" alt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AC = AH + HC = 5 + 2 = 7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kumimoji="0" lang="en-US" alt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           cân tại A (gt) 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kumimoji="0" lang="en-US" alt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AB = AC = 7cm (t/c)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tại H 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83505"/>
              </p:ext>
            </p:extLst>
          </p:nvPr>
        </p:nvGraphicFramePr>
        <p:xfrm>
          <a:off x="1017588" y="2343150"/>
          <a:ext cx="10096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" name="Equation" r:id="rId12" imgW="533160" imgH="177480" progId="Equation.DSMT4">
                  <p:embed/>
                </p:oleObj>
              </mc:Choice>
              <mc:Fallback>
                <p:oleObj name="Equation" r:id="rId12" imgW="533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2343150"/>
                        <a:ext cx="1009650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661125"/>
              </p:ext>
            </p:extLst>
          </p:nvPr>
        </p:nvGraphicFramePr>
        <p:xfrm>
          <a:off x="457200" y="1821605"/>
          <a:ext cx="4079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9" name="Equation" r:id="rId14" imgW="215640" imgH="164880" progId="Equation.DSMT4">
                  <p:embed/>
                </p:oleObj>
              </mc:Choice>
              <mc:Fallback>
                <p:oleObj name="Equation" r:id="rId14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1605"/>
                        <a:ext cx="407987" cy="311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766369"/>
              </p:ext>
            </p:extLst>
          </p:nvPr>
        </p:nvGraphicFramePr>
        <p:xfrm>
          <a:off x="457200" y="2725737"/>
          <a:ext cx="47529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" name="Equation" r:id="rId16" imgW="2514600" imgH="291960" progId="Equation.DSMT4">
                  <p:embed/>
                </p:oleObj>
              </mc:Choice>
              <mc:Fallback>
                <p:oleObj name="Equation" r:id="rId16" imgW="25146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25737"/>
                        <a:ext cx="4752975" cy="550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718786"/>
              </p:ext>
            </p:extLst>
          </p:nvPr>
        </p:nvGraphicFramePr>
        <p:xfrm>
          <a:off x="900545" y="1115289"/>
          <a:ext cx="10096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" name="Equation" r:id="rId18" imgW="533160" imgH="177480" progId="Equation.DSMT4">
                  <p:embed/>
                </p:oleObj>
              </mc:Choice>
              <mc:Fallback>
                <p:oleObj name="Equation" r:id="rId18" imgW="533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545" y="1115289"/>
                        <a:ext cx="1009650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383762"/>
              </p:ext>
            </p:extLst>
          </p:nvPr>
        </p:nvGraphicFramePr>
        <p:xfrm>
          <a:off x="457200" y="3254375"/>
          <a:ext cx="49688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" name="Equation" r:id="rId20" imgW="2628720" imgH="253800" progId="Equation.DSMT4">
                  <p:embed/>
                </p:oleObj>
              </mc:Choice>
              <mc:Fallback>
                <p:oleObj name="Equation" r:id="rId20" imgW="2628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54375"/>
                        <a:ext cx="4968875" cy="479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98991"/>
              </p:ext>
            </p:extLst>
          </p:nvPr>
        </p:nvGraphicFramePr>
        <p:xfrm>
          <a:off x="457200" y="3816350"/>
          <a:ext cx="23050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3" name="Equation" r:id="rId22" imgW="1218960" imgH="279360" progId="Equation.DSMT4">
                  <p:embed/>
                </p:oleObj>
              </mc:Choice>
              <mc:Fallback>
                <p:oleObj name="Equation" r:id="rId22" imgW="12189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16350"/>
                        <a:ext cx="2305050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61020" y="20569"/>
            <a:ext cx="5472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Tính độ dài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1020" y="4230871"/>
            <a:ext cx="5472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Tính độ dài đoạn thẳng BC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32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5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90600"/>
            <a:ext cx="8686800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2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Cho tam giác ABC vuông tại A, BD là phân giác của góc B. Vẽ DI vuông góc với BC (điểm I thuộc BC). Gọi K là giao điểm của hai đường thẳng DI và AB.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 Chứng minh: 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ABD = 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IBD.			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  Chứng minh: BD vuông góc AI.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  Chứng minh: DK = DC 			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  Cho AB = 6 cm ;  AC = 8 cm . Hãy tính BC, IC ?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e) Lấy M là trung điểm của KC. Chứng minh B, D, M thẳng hàng.</a:t>
            </a:r>
            <a:endParaRPr lang="en-US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144959"/>
            <a:ext cx="4210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9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2283</TotalTime>
  <Words>1001</Words>
  <Application>Microsoft Office PowerPoint</Application>
  <PresentationFormat>On-screen Show (4:3)</PresentationFormat>
  <Paragraphs>141</Paragraphs>
  <Slides>29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Office Theme</vt:lpstr>
      <vt:lpstr>Equation</vt:lpstr>
      <vt:lpstr>MathType 6.0 Equation</vt:lpstr>
      <vt:lpstr>I. KIẾN THỨC CẦN NHỚ</vt:lpstr>
      <vt:lpstr>I. KIẾN THỨC CẦN NHỚ</vt:lpstr>
      <vt:lpstr>PowerPoint Presentation</vt:lpstr>
      <vt:lpstr>I. KIẾN THỨC CẦN NHỚ</vt:lpstr>
      <vt:lpstr>I. KIẾN THỨC CẦN NHỚ</vt:lpstr>
      <vt:lpstr>I. KIẾN THỨC CẦN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abc</cp:lastModifiedBy>
  <cp:revision>167</cp:revision>
  <dcterms:created xsi:type="dcterms:W3CDTF">2016-02-17T14:41:23Z</dcterms:created>
  <dcterms:modified xsi:type="dcterms:W3CDTF">2020-03-29T03:03:01Z</dcterms:modified>
</cp:coreProperties>
</file>