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43"/>
  </p:notesMasterIdLst>
  <p:sldIdLst>
    <p:sldId id="282" r:id="rId4"/>
    <p:sldId id="288" r:id="rId5"/>
    <p:sldId id="377" r:id="rId6"/>
    <p:sldId id="358" r:id="rId7"/>
    <p:sldId id="357" r:id="rId8"/>
    <p:sldId id="356" r:id="rId9"/>
    <p:sldId id="448" r:id="rId10"/>
    <p:sldId id="360" r:id="rId11"/>
    <p:sldId id="414" r:id="rId12"/>
    <p:sldId id="385" r:id="rId13"/>
    <p:sldId id="415" r:id="rId14"/>
    <p:sldId id="389" r:id="rId15"/>
    <p:sldId id="296" r:id="rId16"/>
    <p:sldId id="365" r:id="rId17"/>
    <p:sldId id="310" r:id="rId18"/>
    <p:sldId id="450" r:id="rId19"/>
    <p:sldId id="451" r:id="rId20"/>
    <p:sldId id="419" r:id="rId21"/>
    <p:sldId id="397" r:id="rId22"/>
    <p:sldId id="368" r:id="rId23"/>
    <p:sldId id="299" r:id="rId24"/>
    <p:sldId id="257" r:id="rId25"/>
    <p:sldId id="260" r:id="rId26"/>
    <p:sldId id="261" r:id="rId27"/>
    <p:sldId id="262" r:id="rId28"/>
    <p:sldId id="263" r:id="rId29"/>
    <p:sldId id="264" r:id="rId30"/>
    <p:sldId id="265" r:id="rId31"/>
    <p:sldId id="402" r:id="rId32"/>
    <p:sldId id="435" r:id="rId33"/>
    <p:sldId id="319" r:id="rId34"/>
    <p:sldId id="438" r:id="rId35"/>
    <p:sldId id="440" r:id="rId36"/>
    <p:sldId id="325" r:id="rId37"/>
    <p:sldId id="326" r:id="rId38"/>
    <p:sldId id="329" r:id="rId39"/>
    <p:sldId id="443" r:id="rId40"/>
    <p:sldId id="330" r:id="rId41"/>
    <p:sldId id="44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3D766-3DFF-4F07-875A-4E42F3A52A7C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BB60E-1C67-473D-AD30-EB8BE3B65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6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BF9F1B5-8C4C-497C-ADD2-62D2FE550779}" type="slidenum">
              <a:rPr lang="en-US" altLang="en-US" sz="1200">
                <a:latin typeface="Arial Unicode MS" panose="020B0604020202020204" pitchFamily="34" charset="-128"/>
              </a:rPr>
              <a:pPr eaLnBrk="1" hangingPunct="1"/>
              <a:t>30</a:t>
            </a:fld>
            <a:endParaRPr lang="en-US" altLang="en-US" sz="1200">
              <a:latin typeface="Arial Unicode MS" panose="020B0604020202020204" pitchFamily="34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983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7C115F9-B219-4293-93A9-B3FF45331AD4}" type="slidenum">
              <a:rPr lang="en-US" altLang="en-US" sz="1200">
                <a:latin typeface="Arial Unicode MS" panose="020B0604020202020204" pitchFamily="34" charset="-128"/>
              </a:rPr>
              <a:pPr eaLnBrk="1" hangingPunct="1"/>
              <a:t>32</a:t>
            </a:fld>
            <a:endParaRPr lang="en-US" altLang="en-US" sz="1200">
              <a:latin typeface="Arial Unicode MS" panose="020B0604020202020204" pitchFamily="34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35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8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91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2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9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60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85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15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82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74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4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89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86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02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af-ZA"/>
              <a:pPr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541600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48021E8-C4E9-4BCB-BA8A-DDC58E3A37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71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132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3038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2708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546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693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69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8290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0212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79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826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546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54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2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4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9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6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8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CBA3B-57BD-45E9-AD6B-3E43E8D23A17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7081-A9FE-49DB-9FE7-482DDA08F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9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9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27/10/2019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71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26.xml"/><Relationship Id="rId7" Type="http://schemas.openxmlformats.org/officeDocument/2006/relationships/slide" Target="slide24.xml"/><Relationship Id="rId12" Type="http://schemas.openxmlformats.org/officeDocument/2006/relationships/image" Target="../media/image22.gif"/><Relationship Id="rId2" Type="http://schemas.openxmlformats.org/officeDocument/2006/relationships/audio" Target="../media/media3.wav"/><Relationship Id="rId16" Type="http://schemas.openxmlformats.org/officeDocument/2006/relationships/slide" Target="slide11.xml"/><Relationship Id="rId1" Type="http://schemas.microsoft.com/office/2007/relationships/media" Target="../media/media3.wav"/><Relationship Id="rId6" Type="http://schemas.openxmlformats.org/officeDocument/2006/relationships/slide" Target="slide23.xml"/><Relationship Id="rId11" Type="http://schemas.openxmlformats.org/officeDocument/2006/relationships/slide" Target="slide28.xml"/><Relationship Id="rId5" Type="http://schemas.openxmlformats.org/officeDocument/2006/relationships/image" Target="../media/image21.png"/><Relationship Id="rId15" Type="http://schemas.openxmlformats.org/officeDocument/2006/relationships/image" Target="../media/image25.png"/><Relationship Id="rId10" Type="http://schemas.openxmlformats.org/officeDocument/2006/relationships/slide" Target="slide27.xml"/><Relationship Id="rId4" Type="http://schemas.openxmlformats.org/officeDocument/2006/relationships/image" Target="../media/image20.png"/><Relationship Id="rId9" Type="http://schemas.openxmlformats.org/officeDocument/2006/relationships/slide" Target="slide26.xml"/><Relationship Id="rId1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hotoshop.org/2010/12/festival-background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hotoshop.org/2010/12/festival-background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hotoshop.org/2010/12/festival-background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hotoshop.org/2010/12/festival-background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hotoshop.org/2010/12/festival-background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1213&amp;picture=daisies-on-yellow-background&amp;large=1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3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hotoshop.org/2010/12/festival-background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hotoshop.org/2010/12/festival-background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hotoshop.org/2010/12/festival-background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9" name="Picture 3" descr="SZ164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2548" y="0"/>
            <a:ext cx="9144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3C8632-5E82-4AB5-B763-12FE3203282F}"/>
              </a:ext>
            </a:extLst>
          </p:cNvPr>
          <p:cNvSpPr/>
          <p:nvPr/>
        </p:nvSpPr>
        <p:spPr>
          <a:xfrm>
            <a:off x="2796963" y="1785938"/>
            <a:ext cx="5775547" cy="2061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 MỪNG THẦY CÔ ĐẾN DỰ GIỜ LỚP HỌC</a:t>
            </a:r>
          </a:p>
        </p:txBody>
      </p:sp>
    </p:spTree>
    <p:extLst>
      <p:ext uri="{BB962C8B-B14F-4D97-AF65-F5344CB8AC3E}">
        <p14:creationId xmlns:p14="http://schemas.microsoft.com/office/powerpoint/2010/main" val="761026167"/>
      </p:ext>
    </p:extLst>
  </p:cSld>
  <p:clrMapOvr>
    <a:masterClrMapping/>
  </p:clrMapOvr>
  <p:transition>
    <p:spli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 descr="tranh 1'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4"/>
          <a:stretch>
            <a:fillRect/>
          </a:stretch>
        </p:blipFill>
        <p:spPr>
          <a:xfrm>
            <a:off x="1428751" y="1573530"/>
            <a:ext cx="2526030" cy="3352800"/>
          </a:xfrm>
          <a:noFill/>
        </p:spPr>
      </p:pic>
      <p:pic>
        <p:nvPicPr>
          <p:cNvPr id="11268" name="Picture 7" descr="tranh 1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8"/>
          <a:stretch>
            <a:fillRect/>
          </a:stretch>
        </p:blipFill>
        <p:spPr bwMode="auto">
          <a:xfrm>
            <a:off x="4720590" y="1725930"/>
            <a:ext cx="196596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4080510" y="4911090"/>
            <a:ext cx="318897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800" dirty="0">
                <a:latin typeface="Arial Unicode MS" panose="020B0604020202020204" pitchFamily="34" charset="-128"/>
              </a:rPr>
              <a:t>   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cs typeface="Times New Roman" panose="02020603050405020304" pitchFamily="18" charset="0"/>
              </a:rPr>
              <a:t> 32 - Dao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găm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Sơn</a:t>
            </a:r>
            <a:endParaRPr lang="en-US" alt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1230631" y="4953000"/>
            <a:ext cx="3089910" cy="87249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US" altLang="en-US" sz="2400" b="1" dirty="0" err="1"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cs typeface="Times New Roman" panose="02020603050405020304" pitchFamily="18" charset="0"/>
              </a:rPr>
              <a:t> 31-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Mũi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Sơn</a:t>
            </a:r>
            <a:endParaRPr lang="en-US" alt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11271" name="TextBox 16"/>
          <p:cNvSpPr txBox="1">
            <a:spLocks noChangeArrowheads="1"/>
          </p:cNvSpPr>
          <p:nvPr/>
        </p:nvSpPr>
        <p:spPr bwMode="auto">
          <a:xfrm>
            <a:off x="106681" y="754381"/>
            <a:ext cx="957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0000"/>
                </a:solidFill>
              </a:rPr>
              <a:t>   </a:t>
            </a:r>
            <a:r>
              <a:rPr lang="en-US" altLang="en-US" sz="3200" b="1" dirty="0">
                <a:solidFill>
                  <a:schemeClr val="accent6"/>
                </a:solidFill>
              </a:rPr>
              <a:t>1.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Nhà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nước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Văn</a:t>
            </a:r>
            <a:r>
              <a:rPr lang="en-US" altLang="en-US" sz="3200" b="1" dirty="0">
                <a:solidFill>
                  <a:schemeClr val="accent6"/>
                </a:solidFill>
              </a:rPr>
              <a:t> Lang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ra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đời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trong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hoàn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cảnh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nào</a:t>
            </a:r>
            <a:r>
              <a:rPr lang="en-US" altLang="en-US" sz="3200" b="1" dirty="0">
                <a:solidFill>
                  <a:schemeClr val="accent6"/>
                </a:solidFill>
              </a:rPr>
              <a:t>?</a:t>
            </a:r>
            <a:r>
              <a:rPr lang="en-US" altLang="en-US" sz="3200" b="1" dirty="0">
                <a:solidFill>
                  <a:schemeClr val="accent6"/>
                </a:solidFill>
                <a:latin typeface="VNI-Ariston" pitchFamily="2" charset="0"/>
              </a:rPr>
              <a:t> </a:t>
            </a:r>
          </a:p>
        </p:txBody>
      </p:sp>
      <p:sp>
        <p:nvSpPr>
          <p:cNvPr id="11272" name="TextBox 15"/>
          <p:cNvSpPr txBox="1">
            <a:spLocks noChangeArrowheads="1"/>
          </p:cNvSpPr>
          <p:nvPr/>
        </p:nvSpPr>
        <p:spPr bwMode="auto">
          <a:xfrm>
            <a:off x="2964180" y="137160"/>
            <a:ext cx="5128260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u="sng" dirty="0" err="1"/>
              <a:t>Bài</a:t>
            </a:r>
            <a:r>
              <a:rPr lang="en-US" altLang="en-US" sz="3200" b="1" u="sng" dirty="0"/>
              <a:t> 12</a:t>
            </a:r>
            <a:r>
              <a:rPr lang="en-US" altLang="en-US" sz="2400" dirty="0"/>
              <a:t>: </a:t>
            </a:r>
            <a:r>
              <a:rPr lang="en-US" altLang="en-US" sz="3200" b="1" dirty="0">
                <a:solidFill>
                  <a:srgbClr val="C00000"/>
                </a:solidFill>
              </a:rPr>
              <a:t>NƯỚC VĂN LANG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  <p:pic>
        <p:nvPicPr>
          <p:cNvPr id="9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05" y="1376939"/>
            <a:ext cx="3337560" cy="391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8221980" y="5292091"/>
            <a:ext cx="2213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/>
              <a:t>Thánh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Gióng</a:t>
            </a:r>
            <a:endParaRPr lang="en-US" altLang="en-US" sz="2400" b="1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25980" y="6053773"/>
            <a:ext cx="8081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 i="1" dirty="0" err="1">
                <a:solidFill>
                  <a:srgbClr val="C00000"/>
                </a:solidFill>
              </a:rPr>
              <a:t>Liên</a:t>
            </a:r>
            <a:r>
              <a:rPr lang="en-US" altLang="en-US" sz="2800" b="1" i="1" dirty="0">
                <a:solidFill>
                  <a:srgbClr val="C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hệ</a:t>
            </a:r>
            <a:r>
              <a:rPr lang="en-US" altLang="en-US" sz="2800" b="1" i="1" dirty="0">
                <a:solidFill>
                  <a:srgbClr val="C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các</a:t>
            </a:r>
            <a:r>
              <a:rPr lang="en-US" altLang="en-US" sz="2800" b="1" i="1" dirty="0">
                <a:solidFill>
                  <a:srgbClr val="C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loại</a:t>
            </a:r>
            <a:r>
              <a:rPr lang="en-US" altLang="en-US" sz="2800" b="1" i="1" dirty="0">
                <a:solidFill>
                  <a:srgbClr val="C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vũ</a:t>
            </a:r>
            <a:r>
              <a:rPr lang="en-US" altLang="en-US" sz="2800" b="1" i="1" dirty="0">
                <a:solidFill>
                  <a:srgbClr val="C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khí</a:t>
            </a:r>
            <a:r>
              <a:rPr lang="en-US" altLang="en-US" sz="2800" b="1" i="1" dirty="0">
                <a:solidFill>
                  <a:srgbClr val="C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này</a:t>
            </a:r>
            <a:r>
              <a:rPr lang="en-US" altLang="en-US" sz="2800" b="1" i="1" dirty="0">
                <a:solidFill>
                  <a:srgbClr val="C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với</a:t>
            </a:r>
            <a:r>
              <a:rPr lang="en-US" altLang="en-US" sz="2800" b="1" i="1" dirty="0">
                <a:solidFill>
                  <a:srgbClr val="C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truyện</a:t>
            </a:r>
            <a:r>
              <a:rPr lang="en-US" altLang="en-US" sz="2800" b="1" i="1" dirty="0">
                <a:solidFill>
                  <a:srgbClr val="C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Thánh</a:t>
            </a:r>
            <a:r>
              <a:rPr lang="en-US" altLang="en-US" sz="2800" b="1" i="1" dirty="0">
                <a:solidFill>
                  <a:srgbClr val="C0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</a:rPr>
              <a:t>Gióng</a:t>
            </a:r>
            <a:r>
              <a:rPr lang="en-US" altLang="en-US" sz="2800" b="1" i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722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6" grpId="0"/>
      <p:bldP spid="99337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524000" y="12192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Char char="-"/>
            </a:pPr>
            <a:endParaRPr lang="en-US" altLang="en-US" sz="2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TextBox 15"/>
          <p:cNvSpPr txBox="1">
            <a:spLocks noChangeArrowheads="1"/>
          </p:cNvSpPr>
          <p:nvPr/>
        </p:nvSpPr>
        <p:spPr bwMode="auto">
          <a:xfrm>
            <a:off x="3169920" y="80010"/>
            <a:ext cx="5048250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u="sng" dirty="0" err="1"/>
              <a:t>Bài</a:t>
            </a:r>
            <a:r>
              <a:rPr lang="en-US" altLang="en-US" sz="3200" b="1" u="sng" dirty="0"/>
              <a:t> 12</a:t>
            </a:r>
            <a:r>
              <a:rPr lang="en-US" altLang="en-US" sz="2400" dirty="0"/>
              <a:t>: </a:t>
            </a:r>
            <a:r>
              <a:rPr lang="en-US" altLang="en-US" sz="3200" b="1" dirty="0">
                <a:solidFill>
                  <a:srgbClr val="C00000"/>
                </a:solidFill>
              </a:rPr>
              <a:t>NƯỚC VĂN LANG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  <p:sp>
        <p:nvSpPr>
          <p:cNvPr id="10245" name="TextBox 16"/>
          <p:cNvSpPr txBox="1">
            <a:spLocks noChangeArrowheads="1"/>
          </p:cNvSpPr>
          <p:nvPr/>
        </p:nvSpPr>
        <p:spPr bwMode="auto">
          <a:xfrm>
            <a:off x="539116" y="629603"/>
            <a:ext cx="8848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chemeClr val="accent6"/>
                </a:solidFill>
              </a:rPr>
              <a:t>1.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Nhà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nước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Văn</a:t>
            </a:r>
            <a:r>
              <a:rPr lang="en-US" altLang="en-US" sz="2800" b="1" dirty="0">
                <a:solidFill>
                  <a:schemeClr val="accent6"/>
                </a:solidFill>
              </a:rPr>
              <a:t> Lang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ra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đời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trong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hoàn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cảnh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nào</a:t>
            </a:r>
            <a:r>
              <a:rPr lang="en-US" altLang="en-US" sz="2800" b="1" dirty="0">
                <a:solidFill>
                  <a:schemeClr val="accent6"/>
                </a:solidFill>
              </a:rPr>
              <a:t> ?</a:t>
            </a:r>
            <a:r>
              <a:rPr lang="en-US" altLang="en-US" b="1" dirty="0">
                <a:solidFill>
                  <a:schemeClr val="accent6"/>
                </a:solidFill>
                <a:latin typeface="VNI-Ariston" pitchFamily="2" charset="0"/>
              </a:rPr>
              <a:t>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72200" y="2118360"/>
            <a:ext cx="568071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 dirty="0">
                <a:solidFill>
                  <a:srgbClr val="7030A0"/>
                </a:solidFill>
              </a:rPr>
              <a:t>“</a:t>
            </a:r>
            <a:r>
              <a:rPr lang="en-US" altLang="en-US" sz="3200" i="1" dirty="0" err="1">
                <a:solidFill>
                  <a:srgbClr val="7030A0"/>
                </a:solidFill>
              </a:rPr>
              <a:t>Ôi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sức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trẻ</a:t>
            </a:r>
            <a:r>
              <a:rPr lang="en-US" altLang="en-US" sz="3200" i="1" dirty="0">
                <a:solidFill>
                  <a:srgbClr val="7030A0"/>
                </a:solidFill>
              </a:rPr>
              <a:t>! </a:t>
            </a:r>
            <a:r>
              <a:rPr lang="en-US" altLang="en-US" sz="3200" i="1" dirty="0" err="1">
                <a:solidFill>
                  <a:srgbClr val="7030A0"/>
                </a:solidFill>
              </a:rPr>
              <a:t>Xưa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trai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Phù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Đổng</a:t>
            </a:r>
            <a:endParaRPr lang="en-US" altLang="en-US" sz="3200" i="1" dirty="0">
              <a:solidFill>
                <a:srgbClr val="7030A0"/>
              </a:solidFill>
            </a:endParaRPr>
          </a:p>
          <a:p>
            <a:pPr algn="l" eaLnBrk="1" hangingPunct="1"/>
            <a:r>
              <a:rPr lang="en-US" altLang="en-US" sz="3200" i="1" dirty="0" err="1">
                <a:solidFill>
                  <a:srgbClr val="7030A0"/>
                </a:solidFill>
              </a:rPr>
              <a:t>Vươn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vai</a:t>
            </a:r>
            <a:r>
              <a:rPr lang="en-US" altLang="en-US" sz="3200" i="1" dirty="0">
                <a:solidFill>
                  <a:srgbClr val="7030A0"/>
                </a:solidFill>
              </a:rPr>
              <a:t>, </a:t>
            </a:r>
            <a:r>
              <a:rPr lang="en-US" altLang="en-US" sz="3200" i="1" dirty="0" err="1">
                <a:solidFill>
                  <a:srgbClr val="7030A0"/>
                </a:solidFill>
              </a:rPr>
              <a:t>lớn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bổng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dậy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ngàn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cân</a:t>
            </a:r>
            <a:endParaRPr lang="en-US" altLang="en-US" sz="3200" i="1" dirty="0">
              <a:solidFill>
                <a:srgbClr val="7030A0"/>
              </a:solidFill>
            </a:endParaRPr>
          </a:p>
          <a:p>
            <a:pPr algn="l" eaLnBrk="1" hangingPunct="1"/>
            <a:r>
              <a:rPr lang="en-US" altLang="en-US" sz="3200" i="1" dirty="0" err="1">
                <a:solidFill>
                  <a:srgbClr val="7030A0"/>
                </a:solidFill>
              </a:rPr>
              <a:t>Cưỡi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lưng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ngựa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sắt</a:t>
            </a:r>
            <a:r>
              <a:rPr lang="en-US" altLang="en-US" sz="3200" i="1" dirty="0">
                <a:solidFill>
                  <a:srgbClr val="7030A0"/>
                </a:solidFill>
              </a:rPr>
              <a:t> bay </a:t>
            </a:r>
            <a:r>
              <a:rPr lang="en-US" altLang="en-US" sz="3200" i="1" dirty="0" err="1">
                <a:solidFill>
                  <a:srgbClr val="7030A0"/>
                </a:solidFill>
              </a:rPr>
              <a:t>phun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lửa</a:t>
            </a:r>
            <a:endParaRPr lang="en-US" altLang="en-US" sz="3200" i="1" dirty="0">
              <a:solidFill>
                <a:srgbClr val="7030A0"/>
              </a:solidFill>
            </a:endParaRPr>
          </a:p>
          <a:p>
            <a:pPr algn="l" eaLnBrk="1" hangingPunct="1"/>
            <a:r>
              <a:rPr lang="en-US" altLang="en-US" sz="3200" i="1" dirty="0" err="1">
                <a:solidFill>
                  <a:srgbClr val="7030A0"/>
                </a:solidFill>
              </a:rPr>
              <a:t>Nhổ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bụi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tre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làng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đuổi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giặc</a:t>
            </a:r>
            <a:r>
              <a:rPr lang="en-US" altLang="en-US" sz="3200" i="1" dirty="0">
                <a:solidFill>
                  <a:srgbClr val="7030A0"/>
                </a:solidFill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</a:rPr>
              <a:t>Ân</a:t>
            </a:r>
            <a:r>
              <a:rPr lang="en-US" altLang="en-US" sz="3200" i="1" dirty="0">
                <a:solidFill>
                  <a:srgbClr val="7030A0"/>
                </a:solidFill>
              </a:rPr>
              <a:t>”.</a:t>
            </a:r>
          </a:p>
          <a:p>
            <a:pPr algn="l" eaLnBrk="1" hangingPunct="1"/>
            <a:r>
              <a:rPr lang="en-US" altLang="en-US" sz="3200" i="1" dirty="0">
                <a:solidFill>
                  <a:srgbClr val="7030A0"/>
                </a:solidFill>
              </a:rPr>
              <a:t>             </a:t>
            </a:r>
            <a:r>
              <a:rPr lang="en-US" altLang="en-US" sz="2800" dirty="0"/>
              <a:t>(</a:t>
            </a:r>
            <a:r>
              <a:rPr lang="en-US" altLang="en-US" sz="2800" dirty="0" err="1"/>
              <a:t>Tố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Hữu</a:t>
            </a:r>
            <a:r>
              <a:rPr lang="en-US" altLang="en-US" sz="2800" dirty="0"/>
              <a:t>. Theo </a:t>
            </a:r>
            <a:r>
              <a:rPr lang="en-US" altLang="en-US" sz="2800" dirty="0" err="1"/>
              <a:t>chân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Bác</a:t>
            </a:r>
            <a:r>
              <a:rPr lang="en-US" altLang="en-US" sz="2800" dirty="0"/>
              <a:t>)</a:t>
            </a:r>
          </a:p>
        </p:txBody>
      </p:sp>
      <p:pic>
        <p:nvPicPr>
          <p:cNvPr id="9" name="Picture 15" descr="scan806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" y="1219200"/>
            <a:ext cx="4267200" cy="50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38400" y="6324600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 dirty="0"/>
              <a:t>THÁNH GIÓNG</a:t>
            </a:r>
          </a:p>
        </p:txBody>
      </p:sp>
    </p:spTree>
    <p:extLst>
      <p:ext uri="{BB962C8B-B14F-4D97-AF65-F5344CB8AC3E}">
        <p14:creationId xmlns:p14="http://schemas.microsoft.com/office/powerpoint/2010/main" val="198777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086100" y="285750"/>
            <a:ext cx="6195060" cy="129159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(3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1154431" y="1554481"/>
            <a:ext cx="95840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</a:rPr>
              <a:t>  </a:t>
            </a:r>
            <a:r>
              <a:rPr lang="en-US" altLang="en-US" sz="3600" b="1" dirty="0">
                <a:cs typeface="Times New Roman" panose="02020603050405020304" pitchFamily="18" charset="0"/>
              </a:rPr>
              <a:t>Qua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dẫn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đời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cs typeface="Times New Roman" panose="02020603050405020304" pitchFamily="18" charset="0"/>
              </a:rPr>
              <a:t> Lang?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0" y="3063240"/>
            <a:ext cx="427482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4953000" y="2044557"/>
            <a:ext cx="2216944" cy="1929216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</a:rPr>
              <a:t>Hoàn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</a:rPr>
              <a:t>cảnh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</a:rPr>
              <a:t>đời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</a:rPr>
              <a:t>nước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</a:rPr>
              <a:t>Văn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 Lang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7799485" y="2373573"/>
            <a:ext cx="2649537" cy="1600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Để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quyết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vấn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đề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thủy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lợi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vệ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itchFamily="18" charset="0"/>
              </a:rPr>
              <a:t>mùa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 màng cần có người chỉ huy.</a:t>
            </a: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  <a:p>
            <a:pPr algn="ctr"/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1524000" y="2133600"/>
            <a:ext cx="2899570" cy="1676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Để có cuộc sống yên ổn cần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quyết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cuộc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xung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đột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itchFamily="18" charset="0"/>
              </a:rPr>
              <a:t>giữa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 các bộ lạc.</a:t>
            </a: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4572000" y="152400"/>
            <a:ext cx="3505200" cy="132650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bộ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lạc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Times New Roman" pitchFamily="18" charset="0"/>
              </a:rPr>
              <a:t>lớn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</a:rPr>
              <a:t>. Sản xuất phát triển phân chia giàu- nghèo</a:t>
            </a:r>
          </a:p>
          <a:p>
            <a:pPr algn="ctr"/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7169944" y="3259079"/>
            <a:ext cx="629540" cy="426303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  <a:stCxn id="2" idx="0"/>
          </p:cNvCxnSpPr>
          <p:nvPr/>
        </p:nvCxnSpPr>
        <p:spPr bwMode="auto">
          <a:xfrm flipH="1" flipV="1">
            <a:off x="5868288" y="1498461"/>
            <a:ext cx="193184" cy="54609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  <a:endCxn id="18" idx="3"/>
          </p:cNvCxnSpPr>
          <p:nvPr/>
        </p:nvCxnSpPr>
        <p:spPr bwMode="auto">
          <a:xfrm flipH="1" flipV="1">
            <a:off x="4423570" y="2971800"/>
            <a:ext cx="529432" cy="37366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944" y="3973773"/>
            <a:ext cx="3409602" cy="272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20" y="4039655"/>
            <a:ext cx="3317080" cy="259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67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810" y="62484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15240" y="824289"/>
            <a:ext cx="647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   2. </a:t>
            </a:r>
            <a:r>
              <a:rPr lang="en-US" altLang="en-US" sz="3200" b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 Lang </a:t>
            </a:r>
            <a:r>
              <a:rPr lang="en-US" altLang="en-US" sz="3200" b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lập</a:t>
            </a:r>
            <a:endParaRPr lang="en-US" altLang="en-US" sz="3200" b="1" dirty="0">
              <a:solidFill>
                <a:schemeClr val="accent6"/>
              </a:solidFill>
              <a:cs typeface="Times New Roman" panose="02020603050405020304" pitchFamily="18" charset="0"/>
            </a:endParaRP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1524000" y="1524001"/>
            <a:ext cx="441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altLang="en-US" sz="2800" b="1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16393" name="TextBox 15"/>
          <p:cNvSpPr txBox="1">
            <a:spLocks noChangeArrowheads="1"/>
          </p:cNvSpPr>
          <p:nvPr/>
        </p:nvSpPr>
        <p:spPr bwMode="auto">
          <a:xfrm>
            <a:off x="3067050" y="57150"/>
            <a:ext cx="4987290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u="sng" dirty="0" err="1"/>
              <a:t>Bài</a:t>
            </a:r>
            <a:r>
              <a:rPr lang="en-US" altLang="en-US" sz="3200" b="1" u="sng" dirty="0"/>
              <a:t> 12</a:t>
            </a:r>
            <a:r>
              <a:rPr lang="en-US" altLang="en-US" sz="2400" dirty="0"/>
              <a:t>: </a:t>
            </a:r>
            <a:r>
              <a:rPr lang="en-US" altLang="en-US" sz="3200" b="1" dirty="0">
                <a:solidFill>
                  <a:srgbClr val="C00000"/>
                </a:solidFill>
              </a:rPr>
              <a:t>NƯỚC VĂN LANG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3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ơ sỏ hình thành nhà nướ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28600"/>
            <a:ext cx="9067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0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148" y="152401"/>
            <a:ext cx="97668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13</a:t>
            </a:r>
            <a:r>
              <a:rPr lang="en-US" sz="32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u="sng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12:</a:t>
            </a:r>
            <a:r>
              <a:rPr lang="en-US" sz="32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NƯỚC VĂN LANG</a:t>
            </a:r>
          </a:p>
          <a:p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605326"/>
              </p:ext>
            </p:extLst>
          </p:nvPr>
        </p:nvGraphicFramePr>
        <p:xfrm>
          <a:off x="901148" y="2504660"/>
          <a:ext cx="9978888" cy="3101012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4989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9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525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253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 đứng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đầu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253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nước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253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đô ở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4FFA3CA-F04A-4DE1-8C4A-92F30AE3DF8A}"/>
              </a:ext>
            </a:extLst>
          </p:cNvPr>
          <p:cNvSpPr txBox="1"/>
          <p:nvPr/>
        </p:nvSpPr>
        <p:spPr>
          <a:xfrm>
            <a:off x="2173356" y="1749290"/>
            <a:ext cx="4678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948201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52401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13</a:t>
            </a:r>
            <a:r>
              <a:rPr lang="en-US" sz="3200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u="sng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12:</a:t>
            </a:r>
            <a:r>
              <a:rPr lang="en-US" sz="3200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NƯỚC VĂN LANG</a:t>
            </a:r>
          </a:p>
          <a:p>
            <a:b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 nước Văn Lang ra đời trong hoàn cảnh nào?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Nước Văn Lang thành lập</a:t>
            </a:r>
          </a:p>
          <a:p>
            <a:endParaRPr lang="en-US" sz="32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 luận nhóm bàn (3 phút)</a:t>
            </a:r>
          </a:p>
          <a:p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 thành bảng</a:t>
            </a:r>
          </a:p>
          <a:p>
            <a:endParaRPr lang="en-US" sz="3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1" y="3733800"/>
          <a:ext cx="78486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6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 thành lập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400" b="1" baseline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kỉ VII TCN</a:t>
                      </a:r>
                      <a:endParaRPr lang="en-US" sz="24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 đứng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đầu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Hùng</a:t>
                      </a:r>
                      <a:r>
                        <a:rPr lang="en-US" sz="2400" b="1" baseline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Vương</a:t>
                      </a:r>
                      <a:endParaRPr lang="en-US" sz="24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nước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400" b="1" baseline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Lang</a:t>
                      </a:r>
                      <a:endParaRPr lang="en-US" sz="24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đô ở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Bạch</a:t>
                      </a:r>
                      <a:r>
                        <a:rPr lang="en-US" sz="2400" b="1" baseline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Hạc (phú Thọ)</a:t>
                      </a:r>
                      <a:endParaRPr lang="en-US" sz="24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824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vua_hung_dung_do_o_phong_cahu_01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" y="276553"/>
            <a:ext cx="4640580" cy="585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7183" y="6132523"/>
            <a:ext cx="4640580" cy="634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9DAD04A7-3AEC-40AE-8FC9-BF8440D84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2" y="276553"/>
            <a:ext cx="5724940" cy="5855970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91058DB-B30B-4AEE-A51B-2DB40920863E}"/>
              </a:ext>
            </a:extLst>
          </p:cNvPr>
          <p:cNvSpPr txBox="1">
            <a:spLocks/>
          </p:cNvSpPr>
          <p:nvPr/>
        </p:nvSpPr>
        <p:spPr>
          <a:xfrm>
            <a:off x="6227855" y="6281537"/>
            <a:ext cx="4041775" cy="446087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 Hạc – Phú Thọ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98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HungV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1257"/>
            <a:ext cx="8077200" cy="5529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2411730" y="6012181"/>
            <a:ext cx="7875269" cy="52322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423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-228600"/>
            <a:ext cx="8153400" cy="990600"/>
          </a:xfrm>
        </p:spPr>
        <p:txBody>
          <a:bodyPr/>
          <a:lstStyle/>
          <a:p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762001"/>
            <a:ext cx="9525000" cy="5364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Khoanh tròn chữ cái đầu dòng trước ý đúng</a:t>
            </a: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Cuộc sống người Việt cổ ổn định hơn nhờ</a:t>
            </a:r>
          </a:p>
          <a:p>
            <a:pPr marL="514350" indent="-514350">
              <a:buAutoNum type="alphaUcPeriod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nghề làm đồ gốm xuất hiện và phát triển.</a:t>
            </a:r>
          </a:p>
          <a:p>
            <a:pPr marL="514350" indent="-514350">
              <a:buAutoNum type="alphaUcPeriod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nghề luyện kim ra đời và ngày càng phát triển</a:t>
            </a:r>
          </a:p>
          <a:p>
            <a:pPr marL="514350" indent="-514350">
              <a:buAutoNum type="alphaUcPeriod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nghề nông trồng lúa nước ra đời và ngày càng phát triển</a:t>
            </a:r>
          </a:p>
          <a:p>
            <a:pPr marL="514350" indent="-514350">
              <a:buAutoNum type="alphaUcPeriod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nghề chăn nuôi phát triển </a:t>
            </a:r>
          </a:p>
          <a:p>
            <a:pPr marL="0" indent="0">
              <a:buNone/>
            </a:pP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Sự phân công lao động trở thành cần thiết khi</a:t>
            </a:r>
          </a:p>
          <a:p>
            <a:pPr marL="514350" indent="-514350">
              <a:buAutoNum type="alphaUcPeriod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thuật luyện kim được phát minh, nghề nông trồng lúa ra đời</a:t>
            </a:r>
          </a:p>
          <a:p>
            <a:pPr marL="514350" indent="-514350">
              <a:buAutoNum type="alphaUcPeriod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xã hội phân chia giai cấp</a:t>
            </a:r>
          </a:p>
          <a:p>
            <a:pPr marL="514350" indent="-514350">
              <a:buAutoNum type="alphaUcPeriod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đàn ông giữ vai trò chính trong xã hội</a:t>
            </a:r>
          </a:p>
          <a:p>
            <a:pPr marL="514350" indent="-514350">
              <a:buAutoNum type="alphaUcPeriod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nông nghiệp giữ vai trò sản xuất chính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07524" y="2658761"/>
            <a:ext cx="4572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62100" y="4057135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59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1490" y="1125496"/>
            <a:ext cx="90182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chemeClr val="accent6"/>
                </a:solidFill>
              </a:rPr>
              <a:t>3.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Nhà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nước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Văn</a:t>
            </a:r>
            <a:r>
              <a:rPr lang="en-US" altLang="en-US" sz="3200" b="1" dirty="0">
                <a:solidFill>
                  <a:schemeClr val="accent6"/>
                </a:solidFill>
              </a:rPr>
              <a:t> Lang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tổ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chức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như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thế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nào</a:t>
            </a:r>
            <a:r>
              <a:rPr lang="en-US" altLang="en-US" sz="32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19463" name="TextBox 15"/>
          <p:cNvSpPr txBox="1">
            <a:spLocks noChangeArrowheads="1"/>
          </p:cNvSpPr>
          <p:nvPr/>
        </p:nvSpPr>
        <p:spPr bwMode="auto">
          <a:xfrm>
            <a:off x="3181350" y="80010"/>
            <a:ext cx="4979988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u="sng" dirty="0" err="1"/>
              <a:t>Bài</a:t>
            </a:r>
            <a:r>
              <a:rPr lang="en-US" altLang="en-US" sz="3200" b="1" u="sng" dirty="0"/>
              <a:t> 12</a:t>
            </a:r>
            <a:r>
              <a:rPr lang="en-US" altLang="en-US" sz="2400" dirty="0"/>
              <a:t>: </a:t>
            </a:r>
            <a:r>
              <a:rPr lang="en-US" altLang="en-US" sz="3200" b="1" dirty="0">
                <a:solidFill>
                  <a:srgbClr val="C00000"/>
                </a:solidFill>
              </a:rPr>
              <a:t>NƯỚC VĂN LANG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228601"/>
            <a:ext cx="9220200" cy="5897563"/>
          </a:xfrm>
        </p:spPr>
      </p:pic>
    </p:spTree>
    <p:extLst>
      <p:ext uri="{BB962C8B-B14F-4D97-AF65-F5344CB8AC3E}">
        <p14:creationId xmlns:p14="http://schemas.microsoft.com/office/powerpoint/2010/main" val="25820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Mất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271266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FFCC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4554679"/>
            <a:ext cx="1337688" cy="1337688"/>
          </a:xfrm>
          <a:prstGeom prst="roundRect">
            <a:avLst/>
          </a:prstGeom>
          <a:solidFill>
            <a:srgbClr val="FF00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4567936"/>
            <a:ext cx="1337688" cy="133768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4567935"/>
            <a:ext cx="1337688" cy="13376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6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Ai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đứng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Lang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nắm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56858"/>
            <a:ext cx="9593943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56858"/>
            <a:ext cx="9593943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Lang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11688"/>
            <a:ext cx="9593943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56858"/>
            <a:ext cx="9593943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56858"/>
            <a:ext cx="9593943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28240" y="577417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_m_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o_cau_to_chuc_nha_nuoc_thoi_hung_vuong_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11" y="218992"/>
            <a:ext cx="8218169" cy="5566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1964690" y="3813810"/>
            <a:ext cx="106426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4640580" y="1649730"/>
            <a:ext cx="164592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151880" y="3775710"/>
            <a:ext cx="137160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7546340" y="3787140"/>
            <a:ext cx="124333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3200400" y="3821430"/>
            <a:ext cx="114554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7340600" y="5444490"/>
            <a:ext cx="125476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38"/>
          <p:cNvSpPr>
            <a:spLocks noChangeArrowheads="1"/>
          </p:cNvSpPr>
          <p:nvPr/>
        </p:nvSpPr>
        <p:spPr bwMode="auto">
          <a:xfrm>
            <a:off x="8873490" y="2491740"/>
            <a:ext cx="1004570" cy="12954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>
            <a:off x="7501890" y="2343150"/>
            <a:ext cx="1002030" cy="144399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29"/>
          <p:cNvSpPr>
            <a:spLocks noChangeArrowheads="1"/>
          </p:cNvSpPr>
          <p:nvPr/>
        </p:nvSpPr>
        <p:spPr bwMode="auto">
          <a:xfrm>
            <a:off x="8522970" y="3017520"/>
            <a:ext cx="35052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8670290" y="5368290"/>
            <a:ext cx="134239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11680" y="5833110"/>
            <a:ext cx="8001000" cy="75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</a:p>
        </p:txBody>
      </p:sp>
    </p:spTree>
    <p:extLst>
      <p:ext uri="{BB962C8B-B14F-4D97-AF65-F5344CB8AC3E}">
        <p14:creationId xmlns:p14="http://schemas.microsoft.com/office/powerpoint/2010/main" val="312018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6460" y="1162735"/>
            <a:ext cx="7593330" cy="12003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giỗ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mồng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080510" y="2628900"/>
            <a:ext cx="5669280" cy="33147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9" descr="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115" y="173355"/>
            <a:ext cx="76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" y="173355"/>
            <a:ext cx="76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115" y="4792980"/>
            <a:ext cx="76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" y="4589145"/>
            <a:ext cx="76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 td_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0" y="102870"/>
            <a:ext cx="6549390" cy="5806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3623310" y="5966460"/>
            <a:ext cx="4575810" cy="582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499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1676400" y="3352800"/>
            <a:ext cx="8838998" cy="3505200"/>
            <a:chOff x="0" y="297"/>
            <a:chExt cx="3078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3025" cy="3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2202" y="2426"/>
              <a:ext cx="876" cy="342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>
                  <a:solidFill>
                    <a:srgbClr val="FFFFFF"/>
                  </a:solidFill>
                  <a:latin typeface=".VnTime" pitchFamily="34" charset="0"/>
                </a:rPr>
                <a:t>Đường</a:t>
              </a:r>
              <a:r>
                <a:rPr lang="en-US" sz="2000" dirty="0">
                  <a:solidFill>
                    <a:srgbClr val="FFFFFF"/>
                  </a:solidFill>
                  <a:latin typeface=".VnTime" pitchFamily="34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.VnTime" pitchFamily="34" charset="0"/>
                </a:rPr>
                <a:t>Hùng</a:t>
              </a:r>
              <a:r>
                <a:rPr lang="en-US" sz="2000" dirty="0">
                  <a:solidFill>
                    <a:srgbClr val="FFFFFF"/>
                  </a:solidFill>
                  <a:latin typeface=".VnTime" pitchFamily="34" charset="0"/>
                </a:rPr>
                <a:t> V</a:t>
              </a:r>
              <a:r>
                <a:rPr lang="vi-VN" sz="2000" dirty="0">
                  <a:solidFill>
                    <a:srgbClr val="FFFFFF"/>
                  </a:solidFill>
                  <a:latin typeface=".VnTime" pitchFamily="34" charset="0"/>
                </a:rPr>
                <a:t>ư</a:t>
              </a:r>
              <a:r>
                <a:rPr lang="en-US" sz="2000" dirty="0" err="1">
                  <a:solidFill>
                    <a:srgbClr val="FFFFFF"/>
                  </a:solidFill>
                  <a:latin typeface=".VnTime" pitchFamily="34" charset="0"/>
                </a:rPr>
                <a:t>ơng</a:t>
              </a:r>
              <a:endParaRPr lang="en-US" sz="2000" dirty="0">
                <a:solidFill>
                  <a:srgbClr val="FFFFFF"/>
                </a:solidFill>
                <a:latin typeface=".VnTime" pitchFamily="34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8534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6709410" y="2086184"/>
            <a:ext cx="5314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93370" y="491491"/>
            <a:ext cx="113080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CC0000"/>
                </a:solidFill>
              </a:rPr>
              <a:t>Các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em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có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biết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câu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danh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ngôn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nào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Bác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Hồ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nói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về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các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vua</a:t>
            </a:r>
            <a:r>
              <a:rPr lang="en-US" altLang="en-US" sz="3200" b="1" i="1" dirty="0">
                <a:solidFill>
                  <a:srgbClr val="CC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C0000"/>
                </a:solidFill>
              </a:rPr>
              <a:t>Hùng</a:t>
            </a:r>
            <a:r>
              <a:rPr lang="en-US" altLang="en-US" sz="3200" b="1" i="1" dirty="0">
                <a:solidFill>
                  <a:srgbClr val="CC0000"/>
                </a:solidFill>
              </a:rPr>
              <a:t>?</a:t>
            </a: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788670" y="5532121"/>
            <a:ext cx="558927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C00000"/>
                </a:solidFill>
              </a:rPr>
              <a:t>Bác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Hồ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đến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thăm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đền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Hùng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vào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ngày</a:t>
            </a:r>
            <a:r>
              <a:rPr lang="en-US" altLang="en-US" b="1" dirty="0">
                <a:solidFill>
                  <a:srgbClr val="C00000"/>
                </a:solidFill>
              </a:rPr>
              <a:t> 11/9/1954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1273493"/>
            <a:ext cx="6023610" cy="4258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5388420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32" grpId="0"/>
      <p:bldP spid="266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96" y="143827"/>
            <a:ext cx="4489133" cy="2885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143827"/>
            <a:ext cx="4857750" cy="2885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96" y="3145155"/>
            <a:ext cx="4489133" cy="3038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3145155"/>
            <a:ext cx="4857750" cy="3038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7"/>
          <p:cNvSpPr/>
          <p:nvPr/>
        </p:nvSpPr>
        <p:spPr>
          <a:xfrm>
            <a:off x="4080510" y="6242686"/>
            <a:ext cx="4594860" cy="558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5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71550"/>
            <a:ext cx="9163050" cy="639128"/>
          </a:xfrm>
        </p:spPr>
        <p:txBody>
          <a:bodyPr/>
          <a:lstStyle/>
          <a:p>
            <a:pPr algn="ctr" eaLnBrk="1" hangingPunct="1"/>
            <a:r>
              <a:rPr lang="en-US" altLang="en-US" sz="3200" dirty="0" err="1">
                <a:latin typeface="Times New Roman" panose="02020603050405020304" pitchFamily="18" charset="0"/>
              </a:rPr>
              <a:t>Hãy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câu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đúng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câu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hỏi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sau</a:t>
            </a:r>
            <a:r>
              <a:rPr lang="en-US" altLang="en-US" sz="32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08455"/>
            <a:ext cx="10515600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1.Nhà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Lang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A.Mâu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thuẫn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B.Xuất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nhu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thuỷ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màng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C.Xung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đột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D.Cả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A,B,C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6666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dirty="0">
                <a:solidFill>
                  <a:srgbClr val="6666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838200" y="3558540"/>
            <a:ext cx="6096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Horizontal Scroll 1"/>
          <p:cNvSpPr/>
          <p:nvPr/>
        </p:nvSpPr>
        <p:spPr>
          <a:xfrm>
            <a:off x="2914650" y="0"/>
            <a:ext cx="5612130" cy="10515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5" grpId="0" build="p"/>
      <p:bldP spid="645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4050" y="490855"/>
            <a:ext cx="7677150" cy="777875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Lang ra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5580" y="1356995"/>
            <a:ext cx="3745230" cy="2140585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A.Thế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VIII TCN.</a:t>
            </a:r>
          </a:p>
          <a:p>
            <a:pPr eaLnBrk="1" hangingPunct="1"/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B.Thế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VII TCN.</a:t>
            </a:r>
          </a:p>
          <a:p>
            <a:pPr eaLnBrk="1" hangingPunct="1"/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C.Thế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VI TCN.</a:t>
            </a:r>
          </a:p>
          <a:p>
            <a:pPr eaLnBrk="1" hangingPunct="1"/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D.Thế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V TCN.</a:t>
            </a: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2865120" y="1728787"/>
            <a:ext cx="457200" cy="6985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236" descr="happyfac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490855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7" descr="1012-0~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405" y="539115"/>
            <a:ext cx="9588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00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621280" y="513716"/>
            <a:ext cx="7665720" cy="78613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Lang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đóng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?</a:t>
            </a:r>
            <a:br>
              <a:rPr lang="en-US" altLang="en-US" sz="3200" b="1" dirty="0">
                <a:solidFill>
                  <a:srgbClr val="66FFFF"/>
                </a:solidFill>
                <a:latin typeface="Times New Roman" panose="02020603050405020304" pitchFamily="18" charset="0"/>
              </a:rPr>
            </a:br>
            <a:endParaRPr lang="en-US" altLang="en-US" sz="3200" b="1" dirty="0">
              <a:solidFill>
                <a:srgbClr val="66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4180" y="1151255"/>
            <a:ext cx="6305550" cy="236918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Thuận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B.Thăng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Long (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C.Cổ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Loa (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Anh-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D.Bạch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Trì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Thọ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9636" name="Oval 4"/>
          <p:cNvSpPr>
            <a:spLocks noChangeArrowheads="1"/>
          </p:cNvSpPr>
          <p:nvPr/>
        </p:nvSpPr>
        <p:spPr bwMode="auto">
          <a:xfrm>
            <a:off x="3086100" y="2636520"/>
            <a:ext cx="4572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993366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236" descr="happyfac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" y="513716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7" descr="1012-0~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945" y="513716"/>
            <a:ext cx="9588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5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5" grpId="0" build="p"/>
      <p:bldP spid="696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 Lang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? Ai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08455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A.13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hầu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B.14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tướng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C.15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Hùng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D.16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, Quan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lang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7589" name="Oval 5"/>
          <p:cNvSpPr>
            <a:spLocks noChangeArrowheads="1"/>
          </p:cNvSpPr>
          <p:nvPr/>
        </p:nvSpPr>
        <p:spPr bwMode="auto">
          <a:xfrm>
            <a:off x="960120" y="2591118"/>
            <a:ext cx="533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77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7" grpId="0" build="p"/>
      <p:bldP spid="6758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48997" y="859156"/>
            <a:ext cx="5375910" cy="579438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*HƯỚNG DẪN VỀ NHÀ: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62288" y="2138369"/>
            <a:ext cx="7924800" cy="22907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marL="609600" indent="-609600">
              <a:buFontTx/>
              <a:buChar char="-"/>
            </a:pP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1,2 SGK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37.</a:t>
            </a:r>
          </a:p>
          <a:p>
            <a:pPr marL="609600" indent="-609600">
              <a:buFontTx/>
              <a:buChar char="-"/>
            </a:pP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Chuẩn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  “ĐỜI SỐNG VẬT CHẤT VÀ TINH THẦN CỦA CƯ DÂN VĂN LANG”</a:t>
            </a:r>
          </a:p>
          <a:p>
            <a:pPr marL="609600" indent="-609600">
              <a:buFontTx/>
              <a:buChar char="-"/>
            </a:pP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hướng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dẫn</a:t>
            </a: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SGK.</a:t>
            </a:r>
          </a:p>
        </p:txBody>
      </p:sp>
      <p:pic>
        <p:nvPicPr>
          <p:cNvPr id="24580" name="Picture 4" descr="Book-09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10" y="4271964"/>
            <a:ext cx="25908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989" y="4780604"/>
            <a:ext cx="76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390" y="4754880"/>
            <a:ext cx="76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06450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4800"/>
            <a:ext cx="8077200" cy="12954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  <p:pic>
        <p:nvPicPr>
          <p:cNvPr id="32771" name="Picture 3" descr="CCA00264">
            <a:hlinkClick r:id="" action="ppaction://noaction"/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828800"/>
            <a:ext cx="6324600" cy="3810000"/>
          </a:xfrm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191000" y="3733801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CC0000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7315200" y="3748088"/>
            <a:ext cx="9906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CC0000"/>
                </a:solidFill>
                <a:latin typeface="Arial" panose="020B0604020202020204" pitchFamily="34" charset="0"/>
              </a:rPr>
              <a:t>10</a:t>
            </a:r>
          </a:p>
        </p:txBody>
      </p:sp>
      <p:pic>
        <p:nvPicPr>
          <p:cNvPr id="32774" name="Picture 6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76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953000"/>
            <a:ext cx="76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0"/>
            <a:ext cx="76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93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0"/>
            <a:ext cx="73660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04987" y="1528762"/>
            <a:ext cx="8367713" cy="22467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 u="sng" dirty="0" err="1">
                <a:solidFill>
                  <a:srgbClr val="FF33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FF3300"/>
                </a:solidFill>
                <a:latin typeface="Arial" panose="020B0604020202020204" pitchFamily="34" charset="0"/>
              </a:rPr>
              <a:t> 12</a:t>
            </a:r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:</a:t>
            </a:r>
          </a:p>
          <a:p>
            <a:pPr algn="ctr"/>
            <a:endParaRPr lang="en-US" altLang="en-US" sz="4000" b="1" dirty="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NƯỚC VĂN LANG</a:t>
            </a:r>
            <a:endParaRPr lang="vi-VN" altLang="en-US" sz="60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103192" y="492918"/>
            <a:ext cx="4432300" cy="646331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990000"/>
                </a:solidFill>
              </a:rPr>
              <a:t>Tuần</a:t>
            </a:r>
            <a:r>
              <a:rPr lang="en-US" altLang="en-US" sz="3600" b="1" dirty="0">
                <a:solidFill>
                  <a:srgbClr val="990000"/>
                </a:solidFill>
              </a:rPr>
              <a:t> 13- </a:t>
            </a:r>
            <a:r>
              <a:rPr lang="en-US" altLang="en-US" sz="3600" b="1" dirty="0" err="1">
                <a:solidFill>
                  <a:srgbClr val="990000"/>
                </a:solidFill>
              </a:rPr>
              <a:t>Tiết</a:t>
            </a:r>
            <a:r>
              <a:rPr lang="en-US" altLang="en-US" sz="3600" b="1" dirty="0">
                <a:solidFill>
                  <a:srgbClr val="990000"/>
                </a:solidFill>
              </a:rPr>
              <a:t> 13:</a:t>
            </a:r>
          </a:p>
        </p:txBody>
      </p:sp>
    </p:spTree>
    <p:extLst>
      <p:ext uri="{BB962C8B-B14F-4D97-AF65-F5344CB8AC3E}">
        <p14:creationId xmlns:p14="http://schemas.microsoft.com/office/powerpoint/2010/main" val="45418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Hình 4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331" y="-80010"/>
            <a:ext cx="10763249" cy="6823075"/>
          </a:xfrm>
        </p:spPr>
      </p:pic>
    </p:spTree>
    <p:extLst>
      <p:ext uri="{BB962C8B-B14F-4D97-AF65-F5344CB8AC3E}">
        <p14:creationId xmlns:p14="http://schemas.microsoft.com/office/powerpoint/2010/main" val="2585660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0" y="865555"/>
            <a:ext cx="9441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fr-FR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fr-FR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fr-FR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fr-FR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Lang ra </a:t>
            </a:r>
            <a:r>
              <a:rPr lang="fr-FR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fr-FR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fr-FR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fr-FR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fr-FR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1404164"/>
            <a:ext cx="4160520" cy="507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6"/>
          <p:cNvSpPr>
            <a:spLocks noChangeArrowheads="1"/>
          </p:cNvSpPr>
          <p:nvPr/>
        </p:nvSpPr>
        <p:spPr bwMode="auto">
          <a:xfrm rot="2354793">
            <a:off x="8089949" y="2252474"/>
            <a:ext cx="1047538" cy="29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rgbClr val="FF0066"/>
                </a:solidFill>
                <a:latin typeface="Arial" panose="020B0604020202020204" pitchFamily="34" charset="0"/>
              </a:rPr>
              <a:t>SÔNG HỒNG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 rot="2140584">
            <a:off x="8069969" y="2814382"/>
            <a:ext cx="990600" cy="15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rgbClr val="FF0066"/>
                </a:solidFill>
                <a:latin typeface="Arial" panose="020B0604020202020204" pitchFamily="34" charset="0"/>
              </a:rPr>
              <a:t>SÔNG ĐÀ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 rot="1982545">
            <a:off x="8374380" y="4232910"/>
            <a:ext cx="990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rgbClr val="FF0066"/>
                </a:solidFill>
                <a:latin typeface="Arial" panose="020B0604020202020204" pitchFamily="34" charset="0"/>
              </a:rPr>
              <a:t>SÔNG CẢ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93943" y="6384809"/>
            <a:ext cx="4861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1165860" y="2220546"/>
            <a:ext cx="5132070" cy="3517314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TCN, ở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2975610" y="102870"/>
            <a:ext cx="5093970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u="sng" dirty="0" err="1"/>
              <a:t>Bài</a:t>
            </a:r>
            <a:r>
              <a:rPr lang="en-US" altLang="en-US" sz="3200" b="1" u="sng" dirty="0"/>
              <a:t> 12</a:t>
            </a:r>
            <a:r>
              <a:rPr lang="en-US" altLang="en-US" sz="2400" dirty="0"/>
              <a:t>: </a:t>
            </a:r>
            <a:r>
              <a:rPr lang="en-US" altLang="en-US" sz="3200" b="1" dirty="0">
                <a:solidFill>
                  <a:srgbClr val="C00000"/>
                </a:solidFill>
              </a:rPr>
              <a:t>NƯỚC VĂN LANG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6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524000" y="12192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Char char="-"/>
            </a:pPr>
            <a:endParaRPr lang="en-US" altLang="en-US" sz="2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TextBox 15"/>
          <p:cNvSpPr txBox="1">
            <a:spLocks noChangeArrowheads="1"/>
          </p:cNvSpPr>
          <p:nvPr/>
        </p:nvSpPr>
        <p:spPr bwMode="auto">
          <a:xfrm>
            <a:off x="3067050" y="34290"/>
            <a:ext cx="5013960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u="sng" dirty="0" err="1"/>
              <a:t>Bài</a:t>
            </a:r>
            <a:r>
              <a:rPr lang="en-US" altLang="en-US" sz="3200" b="1" u="sng" dirty="0"/>
              <a:t> 12</a:t>
            </a:r>
            <a:r>
              <a:rPr lang="en-US" altLang="en-US" sz="2400" dirty="0"/>
              <a:t>: </a:t>
            </a:r>
            <a:r>
              <a:rPr lang="en-US" altLang="en-US" sz="3200" b="1" dirty="0">
                <a:solidFill>
                  <a:srgbClr val="C00000"/>
                </a:solidFill>
              </a:rPr>
              <a:t>NƯỚC VĂN LANG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  <p:sp>
        <p:nvSpPr>
          <p:cNvPr id="10245" name="TextBox 16"/>
          <p:cNvSpPr txBox="1">
            <a:spLocks noChangeArrowheads="1"/>
          </p:cNvSpPr>
          <p:nvPr/>
        </p:nvSpPr>
        <p:spPr bwMode="auto">
          <a:xfrm>
            <a:off x="127636" y="629603"/>
            <a:ext cx="8848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chemeClr val="accent6"/>
                </a:solidFill>
              </a:rPr>
              <a:t>1.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Nhà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nước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Văn</a:t>
            </a:r>
            <a:r>
              <a:rPr lang="en-US" altLang="en-US" sz="2800" b="1" dirty="0">
                <a:solidFill>
                  <a:schemeClr val="accent6"/>
                </a:solidFill>
              </a:rPr>
              <a:t> Lang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ra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đời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trong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hoàn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cảnh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nào</a:t>
            </a:r>
            <a:r>
              <a:rPr lang="en-US" altLang="en-US" sz="2800" b="1" dirty="0">
                <a:solidFill>
                  <a:schemeClr val="accent6"/>
                </a:solidFill>
              </a:rPr>
              <a:t> ?</a:t>
            </a:r>
            <a:r>
              <a:rPr lang="en-US" altLang="en-US" b="1" dirty="0">
                <a:solidFill>
                  <a:schemeClr val="accent6"/>
                </a:solidFill>
                <a:latin typeface="VNI-Ariston" pitchFamily="2" charset="0"/>
              </a:rPr>
              <a:t> </a:t>
            </a:r>
          </a:p>
        </p:txBody>
      </p:sp>
      <p:sp>
        <p:nvSpPr>
          <p:cNvPr id="12" name="AutoShape 232"/>
          <p:cNvSpPr>
            <a:spLocks noChangeArrowheads="1"/>
          </p:cNvSpPr>
          <p:nvPr/>
        </p:nvSpPr>
        <p:spPr bwMode="auto">
          <a:xfrm>
            <a:off x="3783330" y="1336994"/>
            <a:ext cx="4674870" cy="4652326"/>
          </a:xfrm>
          <a:prstGeom prst="cloudCallout">
            <a:avLst>
              <a:gd name="adj1" fmla="val -71176"/>
              <a:gd name="adj2" fmla="val 6308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Việc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mở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rộng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nghề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nông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trồng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lúa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ven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con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sông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lớn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gặp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khó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khăn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Yêu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cầu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đặt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15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524000" y="12192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Char char="-"/>
            </a:pPr>
            <a:endParaRPr lang="en-US" altLang="en-US" sz="28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TextBox 15"/>
          <p:cNvSpPr txBox="1">
            <a:spLocks noChangeArrowheads="1"/>
          </p:cNvSpPr>
          <p:nvPr/>
        </p:nvSpPr>
        <p:spPr bwMode="auto">
          <a:xfrm>
            <a:off x="3067050" y="34290"/>
            <a:ext cx="5013960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u="sng" dirty="0" err="1"/>
              <a:t>Bài</a:t>
            </a:r>
            <a:r>
              <a:rPr lang="en-US" altLang="en-US" sz="3200" b="1" u="sng" dirty="0"/>
              <a:t> 12</a:t>
            </a:r>
            <a:r>
              <a:rPr lang="en-US" altLang="en-US" sz="2400" dirty="0"/>
              <a:t>: </a:t>
            </a:r>
            <a:r>
              <a:rPr lang="en-US" altLang="en-US" sz="3200" b="1" dirty="0">
                <a:solidFill>
                  <a:srgbClr val="C00000"/>
                </a:solidFill>
              </a:rPr>
              <a:t>NƯỚC VĂN LANG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  <p:sp>
        <p:nvSpPr>
          <p:cNvPr id="10245" name="TextBox 16"/>
          <p:cNvSpPr txBox="1">
            <a:spLocks noChangeArrowheads="1"/>
          </p:cNvSpPr>
          <p:nvPr/>
        </p:nvSpPr>
        <p:spPr bwMode="auto">
          <a:xfrm>
            <a:off x="413386" y="629603"/>
            <a:ext cx="8848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chemeClr val="accent6"/>
                </a:solidFill>
              </a:rPr>
              <a:t>1.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Nhà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nước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Văn</a:t>
            </a:r>
            <a:r>
              <a:rPr lang="en-US" altLang="en-US" sz="2800" b="1" dirty="0">
                <a:solidFill>
                  <a:schemeClr val="accent6"/>
                </a:solidFill>
              </a:rPr>
              <a:t> Lang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ra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đời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trong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hoàn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cảnh</a:t>
            </a:r>
            <a:r>
              <a:rPr lang="en-US" altLang="en-US" sz="2800" b="1" dirty="0">
                <a:solidFill>
                  <a:schemeClr val="accent6"/>
                </a:solidFill>
              </a:rPr>
              <a:t> </a:t>
            </a:r>
            <a:r>
              <a:rPr lang="en-US" altLang="en-US" sz="2800" b="1" dirty="0" err="1">
                <a:solidFill>
                  <a:schemeClr val="accent6"/>
                </a:solidFill>
              </a:rPr>
              <a:t>nào</a:t>
            </a:r>
            <a:r>
              <a:rPr lang="en-US" altLang="en-US" sz="2800" b="1" dirty="0">
                <a:solidFill>
                  <a:schemeClr val="accent6"/>
                </a:solidFill>
              </a:rPr>
              <a:t> ?</a:t>
            </a:r>
            <a:r>
              <a:rPr lang="en-US" altLang="en-US" b="1" dirty="0">
                <a:solidFill>
                  <a:schemeClr val="accent6"/>
                </a:solidFill>
                <a:latin typeface="VNI-Ariston" pitchFamily="2" charset="0"/>
              </a:rPr>
              <a:t> </a:t>
            </a:r>
          </a:p>
        </p:txBody>
      </p:sp>
      <p:pic>
        <p:nvPicPr>
          <p:cNvPr id="10249" name="Picture 11" descr="scan807'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05" y="1219200"/>
            <a:ext cx="4440235" cy="53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32"/>
          <p:cNvSpPr>
            <a:spLocks noChangeArrowheads="1"/>
          </p:cNvSpPr>
          <p:nvPr/>
        </p:nvSpPr>
        <p:spPr bwMode="auto">
          <a:xfrm>
            <a:off x="7085716" y="1488568"/>
            <a:ext cx="4121150" cy="3200716"/>
          </a:xfrm>
          <a:prstGeom prst="cloudCallout">
            <a:avLst>
              <a:gd name="adj1" fmla="val -71176"/>
              <a:gd name="adj2" fmla="val 6308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Truyện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Sơn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Tinh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Thủy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Tinh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nói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dân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ta </a:t>
            </a:r>
          </a:p>
          <a:p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       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800" i="1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2164080" y="6479692"/>
            <a:ext cx="268224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</a:rPr>
              <a:t>Sơn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Tinh</a:t>
            </a:r>
            <a:r>
              <a:rPr lang="en-US" altLang="en-US" b="1" dirty="0">
                <a:solidFill>
                  <a:srgbClr val="FF0000"/>
                </a:solidFill>
              </a:rPr>
              <a:t> – </a:t>
            </a:r>
            <a:r>
              <a:rPr lang="en-US" altLang="en-US" b="1" dirty="0" err="1">
                <a:solidFill>
                  <a:srgbClr val="FF0000"/>
                </a:solidFill>
              </a:rPr>
              <a:t>Thủy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Tinh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1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 descr="tranh 1'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4"/>
          <a:stretch>
            <a:fillRect/>
          </a:stretch>
        </p:blipFill>
        <p:spPr>
          <a:xfrm>
            <a:off x="534829" y="1573530"/>
            <a:ext cx="2947987" cy="3505200"/>
          </a:xfrm>
          <a:noFill/>
        </p:spPr>
      </p:pic>
      <p:pic>
        <p:nvPicPr>
          <p:cNvPr id="11268" name="Picture 7" descr="tranh 1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8"/>
          <a:stretch>
            <a:fillRect/>
          </a:stretch>
        </p:blipFill>
        <p:spPr bwMode="auto">
          <a:xfrm>
            <a:off x="4215856" y="1524923"/>
            <a:ext cx="2651760" cy="346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3851910" y="5173980"/>
            <a:ext cx="3909060" cy="122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US" altLang="en-US" sz="2800" dirty="0">
                <a:latin typeface="Arial Unicode MS" panose="020B0604020202020204" pitchFamily="34" charset="-128"/>
              </a:rPr>
              <a:t>    </a:t>
            </a:r>
            <a:r>
              <a:rPr lang="en-US" altLang="en-US" sz="2800" dirty="0" err="1"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cs typeface="Times New Roman" panose="02020603050405020304" pitchFamily="18" charset="0"/>
              </a:rPr>
              <a:t> 32 - Dao </a:t>
            </a:r>
            <a:r>
              <a:rPr lang="en-US" altLang="en-US" sz="2800" dirty="0" err="1">
                <a:cs typeface="Times New Roman" panose="02020603050405020304" pitchFamily="18" charset="0"/>
              </a:rPr>
              <a:t>găm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Đông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Sơn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441960" y="5090160"/>
            <a:ext cx="3227547" cy="1104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US" altLang="en-US" sz="2800" dirty="0" err="1"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cs typeface="Times New Roman" panose="02020603050405020304" pitchFamily="18" charset="0"/>
              </a:rPr>
              <a:t> 31- </a:t>
            </a:r>
            <a:r>
              <a:rPr lang="en-US" altLang="en-US" sz="2800" dirty="0" err="1">
                <a:cs typeface="Times New Roman" panose="02020603050405020304" pitchFamily="18" charset="0"/>
              </a:rPr>
              <a:t>Mũi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Đông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Sơn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  <p:sp>
        <p:nvSpPr>
          <p:cNvPr id="11271" name="TextBox 16"/>
          <p:cNvSpPr txBox="1">
            <a:spLocks noChangeArrowheads="1"/>
          </p:cNvSpPr>
          <p:nvPr/>
        </p:nvSpPr>
        <p:spPr bwMode="auto">
          <a:xfrm>
            <a:off x="194310" y="754381"/>
            <a:ext cx="9658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0000"/>
                </a:solidFill>
              </a:rPr>
              <a:t>    </a:t>
            </a:r>
            <a:r>
              <a:rPr lang="en-US" altLang="en-US" sz="2800" b="1" dirty="0">
                <a:solidFill>
                  <a:schemeClr val="accent6"/>
                </a:solidFill>
              </a:rPr>
              <a:t>1</a:t>
            </a:r>
            <a:r>
              <a:rPr lang="en-US" altLang="en-US" sz="3200" b="1" dirty="0">
                <a:solidFill>
                  <a:schemeClr val="accent6"/>
                </a:solidFill>
              </a:rPr>
              <a:t>.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Nhà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nước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Văn</a:t>
            </a:r>
            <a:r>
              <a:rPr lang="en-US" altLang="en-US" sz="3200" b="1" dirty="0">
                <a:solidFill>
                  <a:schemeClr val="accent6"/>
                </a:solidFill>
              </a:rPr>
              <a:t> Lang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ra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đời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trong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hoàn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cảnh</a:t>
            </a:r>
            <a:r>
              <a:rPr lang="en-US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en-US" sz="3200" b="1" dirty="0" err="1">
                <a:solidFill>
                  <a:schemeClr val="accent6"/>
                </a:solidFill>
              </a:rPr>
              <a:t>nào</a:t>
            </a:r>
            <a:r>
              <a:rPr lang="en-US" altLang="en-US" sz="3200" b="1" dirty="0">
                <a:solidFill>
                  <a:schemeClr val="accent6"/>
                </a:solidFill>
              </a:rPr>
              <a:t>?</a:t>
            </a:r>
            <a:r>
              <a:rPr lang="en-US" altLang="en-US" sz="3200" b="1" dirty="0">
                <a:solidFill>
                  <a:schemeClr val="accent6"/>
                </a:solidFill>
                <a:latin typeface="VNI-Ariston" pitchFamily="2" charset="0"/>
              </a:rPr>
              <a:t> </a:t>
            </a:r>
          </a:p>
        </p:txBody>
      </p:sp>
      <p:sp>
        <p:nvSpPr>
          <p:cNvPr id="11272" name="TextBox 15"/>
          <p:cNvSpPr txBox="1">
            <a:spLocks noChangeArrowheads="1"/>
          </p:cNvSpPr>
          <p:nvPr/>
        </p:nvSpPr>
        <p:spPr bwMode="auto">
          <a:xfrm>
            <a:off x="2781300" y="102870"/>
            <a:ext cx="4933950" cy="5794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u="sng" dirty="0" err="1"/>
              <a:t>Bài</a:t>
            </a:r>
            <a:r>
              <a:rPr lang="en-US" altLang="en-US" sz="3200" b="1" u="sng" dirty="0"/>
              <a:t> 12</a:t>
            </a:r>
            <a:r>
              <a:rPr lang="en-US" altLang="en-US" sz="2400" dirty="0"/>
              <a:t>: </a:t>
            </a:r>
            <a:r>
              <a:rPr lang="en-US" altLang="en-US" sz="3200" b="1" dirty="0">
                <a:solidFill>
                  <a:srgbClr val="C00000"/>
                </a:solidFill>
              </a:rPr>
              <a:t>NƯỚC VĂN LANG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7920990" y="2068830"/>
            <a:ext cx="3657600" cy="306324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31, 32)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706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6" grpId="0"/>
      <p:bldP spid="99337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C734DAF-2189-47A4-B1F8-89E8BBCECFF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1231</Words>
  <Application>Microsoft Office PowerPoint</Application>
  <PresentationFormat>Widescreen</PresentationFormat>
  <Paragraphs>177</Paragraphs>
  <Slides>39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.VnTime</vt:lpstr>
      <vt:lpstr>Arial</vt:lpstr>
      <vt:lpstr>Arial Unicode MS</vt:lpstr>
      <vt:lpstr>Calibri</vt:lpstr>
      <vt:lpstr>Calibri Light</vt:lpstr>
      <vt:lpstr>Tahoma</vt:lpstr>
      <vt:lpstr>Times New Roman</vt:lpstr>
      <vt:lpstr>VNI-Ariston</vt:lpstr>
      <vt:lpstr>Office Theme</vt:lpstr>
      <vt:lpstr>1_Office Theme</vt:lpstr>
      <vt:lpstr>2_Office Theme</vt:lpstr>
      <vt:lpstr>PowerPoint Presentation</vt:lpstr>
      <vt:lpstr>Kiểm tra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chọn câu trả lời đúng nhất cho mỗi câu hỏi sau:</vt:lpstr>
      <vt:lpstr>2. Nhà nước Văn Lang ra đời vào khoảng ?</vt:lpstr>
      <vt:lpstr>3. Kinh đô nước Văn Lang đóng ở đâu? </vt:lpstr>
      <vt:lpstr>4. Nhà nước Văn Lang được chia thành bao nhiêu bộ? Ai là người đứng đầu?</vt:lpstr>
      <vt:lpstr>*HƯỚNG DẪN VỀ NHÀ:</vt:lpstr>
      <vt:lpstr>CHÚC CÁC EM HỌC TỐT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SUU</dc:creator>
  <cp:lastModifiedBy>Thu Thuy</cp:lastModifiedBy>
  <cp:revision>144</cp:revision>
  <dcterms:created xsi:type="dcterms:W3CDTF">2015-11-03T00:27:32Z</dcterms:created>
  <dcterms:modified xsi:type="dcterms:W3CDTF">2019-10-27T09:30:32Z</dcterms:modified>
</cp:coreProperties>
</file>