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49" r:id="rId2"/>
    <p:sldId id="351" r:id="rId3"/>
    <p:sldId id="352" r:id="rId4"/>
    <p:sldId id="360" r:id="rId5"/>
    <p:sldId id="353" r:id="rId6"/>
    <p:sldId id="301" r:id="rId7"/>
    <p:sldId id="303" r:id="rId8"/>
    <p:sldId id="304" r:id="rId9"/>
    <p:sldId id="356" r:id="rId10"/>
    <p:sldId id="355" r:id="rId11"/>
    <p:sldId id="358" r:id="rId12"/>
    <p:sldId id="361" r:id="rId13"/>
    <p:sldId id="314" r:id="rId14"/>
    <p:sldId id="362" r:id="rId15"/>
    <p:sldId id="363" r:id="rId16"/>
    <p:sldId id="364" r:id="rId17"/>
    <p:sldId id="365" r:id="rId18"/>
    <p:sldId id="366" r:id="rId19"/>
    <p:sldId id="367" r:id="rId20"/>
    <p:sldId id="368" r:id="rId21"/>
  </p:sldIdLst>
  <p:sldSz cx="18288000" cy="10287000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6633"/>
    <a:srgbClr val="445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65528-F69E-429F-8A0C-CCBB24C0EA81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F0508-B4DC-4F0A-BFB5-C1AB9F374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F0508-B4DC-4F0A-BFB5-C1AB9F374C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F0508-B4DC-4F0A-BFB5-C1AB9F374C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9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1-2-3-4-5-6-7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“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” 1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)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E0BDF0-8F65-41D4-ADDD-C26BAE7EDCAD}"/>
              </a:ext>
            </a:extLst>
          </p:cNvPr>
          <p:cNvSpPr txBox="1"/>
          <p:nvPr/>
        </p:nvSpPr>
        <p:spPr>
          <a:xfrm>
            <a:off x="3722016" y="701505"/>
            <a:ext cx="122799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ột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00" dirty="0">
              <a:solidFill>
                <a:srgbClr val="FF0000"/>
              </a:solidFill>
            </a:endParaRPr>
          </a:p>
        </p:txBody>
      </p:sp>
      <p:pic>
        <p:nvPicPr>
          <p:cNvPr id="13" name="Picture 12" descr="A picture containing dark&#10;&#10;Description automatically generated">
            <a:extLst>
              <a:ext uri="{FF2B5EF4-FFF2-40B4-BE49-F238E27FC236}">
                <a16:creationId xmlns:a16="http://schemas.microsoft.com/office/drawing/2014/main" id="{3C527EA3-B385-4D3C-8054-5FF087568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43100"/>
            <a:ext cx="13615061" cy="7808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2EBF9B-56C0-45ED-91F7-24656BCC7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54" y="3819687"/>
            <a:ext cx="5418614" cy="39090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B2DE60-8E1E-431C-AEA5-F6DDDB436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38" y="6235760"/>
            <a:ext cx="7100336" cy="44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8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5C8DF1-2304-4CBD-8B92-919061BD53D6}"/>
              </a:ext>
            </a:extLst>
          </p:cNvPr>
          <p:cNvSpPr/>
          <p:nvPr/>
        </p:nvSpPr>
        <p:spPr>
          <a:xfrm>
            <a:off x="1133972" y="2447596"/>
            <a:ext cx="3334681" cy="87908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42FEA-C83D-4CFD-941B-8B158BB97DC5}"/>
              </a:ext>
            </a:extLst>
          </p:cNvPr>
          <p:cNvSpPr/>
          <p:nvPr/>
        </p:nvSpPr>
        <p:spPr>
          <a:xfrm>
            <a:off x="4709801" y="261962"/>
            <a:ext cx="94372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5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TÌM </a:t>
            </a:r>
            <a:r>
              <a:rPr lang="en-US" sz="5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CHUNG </a:t>
            </a:r>
            <a:endParaRPr lang="en-US" sz="5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52BD3-1D6F-4D83-8D1A-10B8A1CFB0C7}"/>
              </a:ext>
            </a:extLst>
          </p:cNvPr>
          <p:cNvSpPr txBox="1"/>
          <p:nvPr/>
        </p:nvSpPr>
        <p:spPr>
          <a:xfrm>
            <a:off x="1060374" y="1345552"/>
            <a:ext cx="31797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Elbow Connector 51">
            <a:extLst>
              <a:ext uri="{FF2B5EF4-FFF2-40B4-BE49-F238E27FC236}">
                <a16:creationId xmlns:a16="http://schemas.microsoft.com/office/drawing/2014/main" id="{6A37D369-EABA-43B8-96A1-8394943AF601}"/>
              </a:ext>
            </a:extLst>
          </p:cNvPr>
          <p:cNvCxnSpPr>
            <a:cxnSpLocks/>
          </p:cNvCxnSpPr>
          <p:nvPr/>
        </p:nvCxnSpPr>
        <p:spPr>
          <a:xfrm flipV="1">
            <a:off x="4521458" y="2780325"/>
            <a:ext cx="2786710" cy="303559"/>
          </a:xfrm>
          <a:prstGeom prst="bentConnector3">
            <a:avLst/>
          </a:prstGeom>
          <a:ln w="38100">
            <a:solidFill>
              <a:srgbClr val="FFFF0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CE2447-EF04-421C-B430-CCCC1FA7D130}"/>
              </a:ext>
            </a:extLst>
          </p:cNvPr>
          <p:cNvSpPr/>
          <p:nvPr/>
        </p:nvSpPr>
        <p:spPr>
          <a:xfrm>
            <a:off x="7308167" y="2437553"/>
            <a:ext cx="8084233" cy="7694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8EC10F-A729-411B-9AE6-9D633A5D0AF8}"/>
              </a:ext>
            </a:extLst>
          </p:cNvPr>
          <p:cNvSpPr/>
          <p:nvPr/>
        </p:nvSpPr>
        <p:spPr>
          <a:xfrm>
            <a:off x="937104" y="3619494"/>
            <a:ext cx="7545393" cy="87908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2496B6-12E6-4398-B296-5049A911E9C7}"/>
              </a:ext>
            </a:extLst>
          </p:cNvPr>
          <p:cNvSpPr/>
          <p:nvPr/>
        </p:nvSpPr>
        <p:spPr>
          <a:xfrm>
            <a:off x="5363112" y="4889735"/>
            <a:ext cx="2793672" cy="769441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1955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ECA04-38CA-401E-8BB3-12485D1301F3}"/>
              </a:ext>
            </a:extLst>
          </p:cNvPr>
          <p:cNvSpPr/>
          <p:nvPr/>
        </p:nvSpPr>
        <p:spPr>
          <a:xfrm>
            <a:off x="5403146" y="5699871"/>
            <a:ext cx="12427654" cy="280076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5B49F6-5714-47DD-8F1B-AB2538CAF906}"/>
              </a:ext>
            </a:extLst>
          </p:cNvPr>
          <p:cNvCxnSpPr>
            <a:cxnSpLocks/>
          </p:cNvCxnSpPr>
          <p:nvPr/>
        </p:nvCxnSpPr>
        <p:spPr>
          <a:xfrm flipH="1">
            <a:off x="4521457" y="4498583"/>
            <a:ext cx="2" cy="21641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552B24-D80E-4381-B08E-A88DB1BB62B7}"/>
              </a:ext>
            </a:extLst>
          </p:cNvPr>
          <p:cNvCxnSpPr>
            <a:cxnSpLocks/>
          </p:cNvCxnSpPr>
          <p:nvPr/>
        </p:nvCxnSpPr>
        <p:spPr>
          <a:xfrm>
            <a:off x="4521457" y="5174893"/>
            <a:ext cx="8568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709BF1-E3CC-4129-99B8-E176E137E98F}"/>
              </a:ext>
            </a:extLst>
          </p:cNvPr>
          <p:cNvCxnSpPr/>
          <p:nvPr/>
        </p:nvCxnSpPr>
        <p:spPr>
          <a:xfrm>
            <a:off x="4546251" y="6633791"/>
            <a:ext cx="85689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A558D0-9457-41CC-B18B-0B3BAC96C394}"/>
              </a:ext>
            </a:extLst>
          </p:cNvPr>
          <p:cNvSpPr/>
          <p:nvPr/>
        </p:nvSpPr>
        <p:spPr>
          <a:xfrm>
            <a:off x="766348" y="8675508"/>
            <a:ext cx="6244052" cy="87908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endParaRPr lang="en-US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Elbow Connector 51">
            <a:extLst>
              <a:ext uri="{FF2B5EF4-FFF2-40B4-BE49-F238E27FC236}">
                <a16:creationId xmlns:a16="http://schemas.microsoft.com/office/drawing/2014/main" id="{55E0212A-C0F1-41F1-991C-8E4AE3E5A39A}"/>
              </a:ext>
            </a:extLst>
          </p:cNvPr>
          <p:cNvCxnSpPr>
            <a:cxnSpLocks/>
          </p:cNvCxnSpPr>
          <p:nvPr/>
        </p:nvCxnSpPr>
        <p:spPr>
          <a:xfrm>
            <a:off x="7010400" y="9258300"/>
            <a:ext cx="1472097" cy="533400"/>
          </a:xfrm>
          <a:prstGeom prst="bentConnector3">
            <a:avLst/>
          </a:prstGeom>
          <a:ln w="38100">
            <a:solidFill>
              <a:srgbClr val="FFFF0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7F4D5F5-2EB7-437C-B2B5-D5263DAF4260}"/>
              </a:ext>
            </a:extLst>
          </p:cNvPr>
          <p:cNvSpPr/>
          <p:nvPr/>
        </p:nvSpPr>
        <p:spPr>
          <a:xfrm>
            <a:off x="8482497" y="9317205"/>
            <a:ext cx="9957903" cy="7694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 animBg="1"/>
      <p:bldP spid="10" grpId="0" animBg="1"/>
      <p:bldP spid="11" grpId="0" animBg="1"/>
      <p:bldP spid="12" grpId="0" animBg="1"/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ết quả hình ảnh cho cây tre&quot;">
            <a:extLst>
              <a:ext uri="{FF2B5EF4-FFF2-40B4-BE49-F238E27FC236}">
                <a16:creationId xmlns:a16="http://schemas.microsoft.com/office/drawing/2014/main" id="{68B1CC8B-D5D9-4D8D-879E-2270F3DB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18288000" cy="1030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BD31F6-AAFC-4ACC-BB89-2EC0723D243E}"/>
              </a:ext>
            </a:extLst>
          </p:cNvPr>
          <p:cNvSpPr/>
          <p:nvPr/>
        </p:nvSpPr>
        <p:spPr>
          <a:xfrm>
            <a:off x="7281865" y="285750"/>
            <a:ext cx="3805238" cy="1228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E861C8-6224-45BA-8833-1DC23FA5479E}"/>
              </a:ext>
            </a:extLst>
          </p:cNvPr>
          <p:cNvSpPr/>
          <p:nvPr/>
        </p:nvSpPr>
        <p:spPr>
          <a:xfrm>
            <a:off x="1028700" y="2602707"/>
            <a:ext cx="4686300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54017A-5F44-4C50-B27B-B5F5F5D36AE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3371851" y="1514475"/>
            <a:ext cx="5812634" cy="108823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19C7A7-C08A-43DA-B549-54B1AF180417}"/>
              </a:ext>
            </a:extLst>
          </p:cNvPr>
          <p:cNvSpPr/>
          <p:nvPr/>
        </p:nvSpPr>
        <p:spPr>
          <a:xfrm>
            <a:off x="6972437" y="2586038"/>
            <a:ext cx="4457564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F8410A-3098-40EA-BFC6-774A9F67C5C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9184484" y="1514476"/>
            <a:ext cx="16736" cy="10715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A514CEF-1986-4D52-8E04-8E719B1BCF9A}"/>
              </a:ext>
            </a:extLst>
          </p:cNvPr>
          <p:cNvSpPr/>
          <p:nvPr/>
        </p:nvSpPr>
        <p:spPr>
          <a:xfrm>
            <a:off x="12649339" y="2609850"/>
            <a:ext cx="4457564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B64ED4-4AEC-44C1-9278-39CA63CD6B29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184484" y="1514475"/>
            <a:ext cx="5693637" cy="10953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FDD42B-9841-40DB-989C-21A9551C6F8A}"/>
              </a:ext>
            </a:extLst>
          </p:cNvPr>
          <p:cNvSpPr/>
          <p:nvPr/>
        </p:nvSpPr>
        <p:spPr>
          <a:xfrm>
            <a:off x="1031490" y="5534025"/>
            <a:ext cx="4683510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1F12523-2E23-48C8-8B28-8CE1074120BA}"/>
              </a:ext>
            </a:extLst>
          </p:cNvPr>
          <p:cNvSpPr/>
          <p:nvPr/>
        </p:nvSpPr>
        <p:spPr>
          <a:xfrm>
            <a:off x="6746082" y="5517357"/>
            <a:ext cx="5026818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6439DB-DC3D-4289-B015-DBDC753C6B3D}"/>
              </a:ext>
            </a:extLst>
          </p:cNvPr>
          <p:cNvSpPr/>
          <p:nvPr/>
        </p:nvSpPr>
        <p:spPr>
          <a:xfrm>
            <a:off x="12394475" y="5541170"/>
            <a:ext cx="4864826" cy="16954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2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F33732-743E-430A-9767-B8D0E2AD1E2C}"/>
              </a:ext>
            </a:extLst>
          </p:cNvPr>
          <p:cNvSpPr/>
          <p:nvPr/>
        </p:nvSpPr>
        <p:spPr>
          <a:xfrm>
            <a:off x="6517482" y="8684420"/>
            <a:ext cx="5255418" cy="122634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AF36D0-90C7-4AE1-A02C-D21FD6819D53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H="1" flipV="1">
            <a:off x="3373245" y="7229476"/>
            <a:ext cx="5771946" cy="145494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9A2FEC-92C0-4F89-86FE-635319603CA0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9145191" y="7212808"/>
            <a:ext cx="114300" cy="1471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5F389F-50E2-4ACD-9368-C9B1DB19013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9145191" y="7236620"/>
            <a:ext cx="5681697" cy="14478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7CBC8D-2EF9-420A-9EBC-B7F3F9E999AC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3371850" y="4298157"/>
            <a:ext cx="1395" cy="1235868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29C008-CE56-464F-AD8B-194DC202E170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9201219" y="4281488"/>
            <a:ext cx="58272" cy="1235870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9FD236-436C-4C45-8280-5319CF6A8503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14826889" y="4305301"/>
            <a:ext cx="51233" cy="1235870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D22973-3BD0-4011-B1B4-39E162327B55}"/>
              </a:ext>
            </a:extLst>
          </p:cNvPr>
          <p:cNvSpPr txBox="1"/>
          <p:nvPr/>
        </p:nvSpPr>
        <p:spPr>
          <a:xfrm>
            <a:off x="1143001" y="2743199"/>
            <a:ext cx="45339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4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42F5E5-A56A-467C-AE78-31A01130C1D0}"/>
              </a:ext>
            </a:extLst>
          </p:cNvPr>
          <p:cNvSpPr txBox="1"/>
          <p:nvPr/>
        </p:nvSpPr>
        <p:spPr>
          <a:xfrm>
            <a:off x="1028700" y="5655440"/>
            <a:ext cx="4644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8423E-8923-4438-8951-323A3AA9EAC3}"/>
              </a:ext>
            </a:extLst>
          </p:cNvPr>
          <p:cNvSpPr txBox="1"/>
          <p:nvPr/>
        </p:nvSpPr>
        <p:spPr>
          <a:xfrm>
            <a:off x="7045238" y="2765665"/>
            <a:ext cx="43847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4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đấu</a:t>
            </a:r>
            <a:endParaRPr lang="en-US" sz="4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88BED-01B2-460D-BFDC-E3460F69FD4F}"/>
              </a:ext>
            </a:extLst>
          </p:cNvPr>
          <p:cNvSpPr txBox="1"/>
          <p:nvPr/>
        </p:nvSpPr>
        <p:spPr>
          <a:xfrm>
            <a:off x="6804354" y="5655440"/>
            <a:ext cx="49685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017898-F30C-496C-BC85-1BF31C15F050}"/>
              </a:ext>
            </a:extLst>
          </p:cNvPr>
          <p:cNvSpPr txBox="1"/>
          <p:nvPr/>
        </p:nvSpPr>
        <p:spPr>
          <a:xfrm>
            <a:off x="12896852" y="2741995"/>
            <a:ext cx="4019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A452D-B8B1-4FDA-86C9-696F9AE107A4}"/>
              </a:ext>
            </a:extLst>
          </p:cNvPr>
          <p:cNvSpPr txBox="1"/>
          <p:nvPr/>
        </p:nvSpPr>
        <p:spPr>
          <a:xfrm>
            <a:off x="12178536" y="5655440"/>
            <a:ext cx="52967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4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339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8288000" cy="100965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74" y="15417"/>
            <a:ext cx="146920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II. KHÁM PHÁ VĂN BẢN</a:t>
            </a:r>
          </a:p>
          <a:p>
            <a:pPr algn="ctr" eaLnBrk="1" hangingPunct="1"/>
            <a:endParaRPr lang="en-US" altLang="zh-CN" sz="6000" b="1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tre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Nam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758CDCAF-901B-4C94-A58A-DC1DAC618FD1}"/>
              </a:ext>
            </a:extLst>
          </p:cNvPr>
          <p:cNvSpPr txBox="1"/>
          <p:nvPr/>
        </p:nvSpPr>
        <p:spPr>
          <a:xfrm>
            <a:off x="1171551" y="3367332"/>
            <a:ext cx="16713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thiệu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tre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VN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40">
            <a:extLst>
              <a:ext uri="{FF2B5EF4-FFF2-40B4-BE49-F238E27FC236}">
                <a16:creationId xmlns:a16="http://schemas.microsoft.com/office/drawing/2014/main" id="{98A56206-1EF6-4F85-965E-6F59535E6014}"/>
              </a:ext>
            </a:extLst>
          </p:cNvPr>
          <p:cNvGrpSpPr/>
          <p:nvPr/>
        </p:nvGrpSpPr>
        <p:grpSpPr>
          <a:xfrm>
            <a:off x="6660625" y="4795898"/>
            <a:ext cx="5220615" cy="5231399"/>
            <a:chOff x="2789326" y="956359"/>
            <a:chExt cx="3480410" cy="3487599"/>
          </a:xfrm>
        </p:grpSpPr>
        <p:sp>
          <p:nvSpPr>
            <p:cNvPr id="9" name="椭圆 1">
              <a:extLst>
                <a:ext uri="{FF2B5EF4-FFF2-40B4-BE49-F238E27FC236}">
                  <a16:creationId xmlns:a16="http://schemas.microsoft.com/office/drawing/2014/main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57" tIns="68579" rIns="137157" bIns="68579" rtlCol="0" anchor="ctr"/>
            <a:lstStyle/>
            <a:p>
              <a:pPr algn="ctr"/>
              <a:endParaRPr lang="zh-CN" alt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57" tIns="68579" rIns="137157" bIns="68579" rtlCol="0" anchor="ctr"/>
            <a:lstStyle/>
            <a:p>
              <a:pPr algn="ctr"/>
              <a:endParaRPr lang="zh-CN" alt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椭圆 1">
              <a:extLst>
                <a:ext uri="{FF2B5EF4-FFF2-40B4-BE49-F238E27FC236}">
                  <a16:creationId xmlns:a16="http://schemas.microsoft.com/office/drawing/2014/main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57" tIns="68579" rIns="137157" bIns="68579" rtlCol="0" anchor="ctr"/>
            <a:lstStyle/>
            <a:p>
              <a:pPr algn="ctr"/>
              <a:endParaRPr lang="zh-CN" alt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30887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04</a:t>
              </a:r>
              <a:endPara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57" tIns="68579" rIns="137157" bIns="68579" rtlCol="0" anchor="ctr"/>
            <a:lstStyle/>
            <a:p>
              <a:pPr algn="ctr"/>
              <a:endParaRPr lang="zh-CN" alt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4912355D-5E26-4EA6-9D01-E4A411CB93FF}"/>
              </a:ext>
            </a:extLst>
          </p:cNvPr>
          <p:cNvSpPr txBox="1"/>
          <p:nvPr/>
        </p:nvSpPr>
        <p:spPr>
          <a:xfrm>
            <a:off x="636505" y="4560144"/>
            <a:ext cx="6019800" cy="258532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Mối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quan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endParaRPr lang="en-US" altLang="zh-CN" sz="81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882788EB-1DE6-488F-B702-F21FAA99E0A4}"/>
              </a:ext>
            </a:extLst>
          </p:cNvPr>
          <p:cNvSpPr txBox="1"/>
          <p:nvPr/>
        </p:nvSpPr>
        <p:spPr>
          <a:xfrm>
            <a:off x="12163233" y="5102403"/>
            <a:ext cx="4900197" cy="13388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dáng</a:t>
            </a:r>
            <a:endParaRPr lang="en-US" altLang="zh-CN" sz="81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84F1F972-257C-4F71-90EC-51C14FE16895}"/>
              </a:ext>
            </a:extLst>
          </p:cNvPr>
          <p:cNvSpPr txBox="1"/>
          <p:nvPr/>
        </p:nvSpPr>
        <p:spPr>
          <a:xfrm>
            <a:off x="910091" y="8373724"/>
            <a:ext cx="4900197" cy="13388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Phẩm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chất</a:t>
            </a:r>
            <a:endParaRPr lang="en-US" altLang="zh-CN" sz="81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24FD6E37-C709-4E0B-8B5A-75938FEBB369}"/>
              </a:ext>
            </a:extLst>
          </p:cNvPr>
          <p:cNvSpPr txBox="1"/>
          <p:nvPr/>
        </p:nvSpPr>
        <p:spPr>
          <a:xfrm>
            <a:off x="12394909" y="8305944"/>
            <a:ext cx="4900197" cy="13388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US" altLang="zh-CN" sz="8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zh-CN" altLang="en-US" sz="81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120" y="393591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10520" y="393591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sánh, nhân hóa, điệp ngữ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thiết, gần gũi, gắn bó với người dân Việt Nam…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120" y="2579171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dáng: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măng mọc thẳng, dáng vươn mộc mạc, màu tươi nhũn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n, …</a:t>
            </a:r>
            <a:endParaRPr lang="en-US" alt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10520" y="2517249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Liệt kê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ính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endParaRPr lang="en-US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mộc mạc, giản dị…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120" y="4735052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chất: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tre xanh tốt, cứng cáp, dẻo dai,…thanh cao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dị, chí khí như người</a:t>
            </a:r>
            <a:endParaRPr lang="en-US" alt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/>
          <a:srcRect r="-11872"/>
          <a:stretch/>
        </p:blipFill>
        <p:spPr>
          <a:xfrm>
            <a:off x="7792720" y="1649239"/>
            <a:ext cx="3097774" cy="55919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10520" y="4747425"/>
            <a:ext cx="746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Điệp ngữ, so sánh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mãnh liệt…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5107" y="7448592"/>
            <a:ext cx="17653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è"/>
            </a:pP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Cây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tre là người bạn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 dân tộc Việt Nam; tre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đẹ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những phẩm chất đẹp đẽ của nhân dân Việt Nam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Font typeface="Wingdings" panose="05000000000000000000" pitchFamily="2" charset="2"/>
              <a:buChar char="è"/>
            </a:pPr>
            <a:endParaRPr lang="en-US" sz="4400" dirty="0"/>
          </a:p>
        </p:txBody>
      </p:sp>
      <p:sp>
        <p:nvSpPr>
          <p:cNvPr id="15" name="Rectangle 14"/>
          <p:cNvSpPr/>
          <p:nvPr/>
        </p:nvSpPr>
        <p:spPr>
          <a:xfrm>
            <a:off x="325120" y="9479918"/>
            <a:ext cx="17373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gắn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bó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giả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319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26" name="Picture 2" descr="Truyện cổ tích: Cây tre trăm đốt">
            <a:extLst>
              <a:ext uri="{FF2B5EF4-FFF2-40B4-BE49-F238E27FC236}">
                <a16:creationId xmlns:a16="http://schemas.microsoft.com/office/drawing/2014/main" id="{8F0A87D9-BDC5-48B3-823C-A1F33DA6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2EA6A1-5A30-4B1C-9F26-D8509657933C}"/>
              </a:ext>
            </a:extLst>
          </p:cNvPr>
          <p:cNvSpPr/>
          <p:nvPr/>
        </p:nvSpPr>
        <p:spPr>
          <a:xfrm>
            <a:off x="0" y="8160041"/>
            <a:ext cx="18288000" cy="2126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9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9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CÂY TRE TRĂM ĐỐT</a:t>
            </a:r>
          </a:p>
        </p:txBody>
      </p:sp>
    </p:spTree>
    <p:extLst>
      <p:ext uri="{BB962C8B-B14F-4D97-AF65-F5344CB8AC3E}">
        <p14:creationId xmlns:p14="http://schemas.microsoft.com/office/powerpoint/2010/main" val="18029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EE52026-C7F6-4E0B-B3D3-38A38E944DB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974126" y="786975"/>
            <a:ext cx="12801600" cy="1138428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132">
            <a:extLst>
              <a:ext uri="{FF2B5EF4-FFF2-40B4-BE49-F238E27FC236}">
                <a16:creationId xmlns:a16="http://schemas.microsoft.com/office/drawing/2014/main" id="{A80D2F71-3BAF-4D68-91C0-2A9D11FB84D7}"/>
              </a:ext>
            </a:extLst>
          </p:cNvPr>
          <p:cNvGrpSpPr/>
          <p:nvPr/>
        </p:nvGrpSpPr>
        <p:grpSpPr>
          <a:xfrm>
            <a:off x="5326088" y="2717388"/>
            <a:ext cx="1415357" cy="1404794"/>
            <a:chOff x="1254722" y="1864234"/>
            <a:chExt cx="762943" cy="762943"/>
          </a:xfrm>
        </p:grpSpPr>
        <p:grpSp>
          <p:nvGrpSpPr>
            <p:cNvPr id="7" name="组合 133">
              <a:extLst>
                <a:ext uri="{FF2B5EF4-FFF2-40B4-BE49-F238E27FC236}">
                  <a16:creationId xmlns:a16="http://schemas.microsoft.com/office/drawing/2014/main" id="{D29026F0-5346-4E41-BD5C-756F7FD7C0A3}"/>
                </a:ext>
              </a:extLst>
            </p:cNvPr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9" name="组合 135">
                <a:extLst>
                  <a:ext uri="{FF2B5EF4-FFF2-40B4-BE49-F238E27FC236}">
                    <a16:creationId xmlns:a16="http://schemas.microsoft.com/office/drawing/2014/main" id="{D67427A0-1EF8-4B98-9ECC-C19E69DCF1EF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11" name="椭圆 137">
                  <a:extLst>
                    <a:ext uri="{FF2B5EF4-FFF2-40B4-BE49-F238E27FC236}">
                      <a16:creationId xmlns:a16="http://schemas.microsoft.com/office/drawing/2014/main" id="{986388CF-957F-4D41-B19D-19BF39A7999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椭圆 138">
                  <a:extLst>
                    <a:ext uri="{FF2B5EF4-FFF2-40B4-BE49-F238E27FC236}">
                      <a16:creationId xmlns:a16="http://schemas.microsoft.com/office/drawing/2014/main" id="{F7E19E92-79D1-44F3-A1F8-D7663FFF03C7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流程图: 联系 136">
                <a:extLst>
                  <a:ext uri="{FF2B5EF4-FFF2-40B4-BE49-F238E27FC236}">
                    <a16:creationId xmlns:a16="http://schemas.microsoft.com/office/drawing/2014/main" id="{81CD1C4A-78B4-4381-B286-912E4620F1F8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00B7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134">
              <a:extLst>
                <a:ext uri="{FF2B5EF4-FFF2-40B4-BE49-F238E27FC236}">
                  <a16:creationId xmlns:a16="http://schemas.microsoft.com/office/drawing/2014/main" id="{37DA8A01-9170-4697-9282-FF3009E0599D}"/>
                </a:ext>
              </a:extLst>
            </p:cNvPr>
            <p:cNvSpPr txBox="1"/>
            <p:nvPr/>
          </p:nvSpPr>
          <p:spPr>
            <a:xfrm>
              <a:off x="1378895" y="2045650"/>
              <a:ext cx="526473" cy="35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Times New Roman" panose="02020603050405020304" pitchFamily="18" charset="0"/>
                  <a:ea typeface="方正兰亭超细黑简体" panose="02000000000000000000" pitchFamily="2" charset="-122"/>
                  <a:cs typeface="Times New Roman" panose="02020603050405020304" pitchFamily="18" charset="0"/>
                </a:rPr>
                <a:t>01</a:t>
              </a:r>
              <a:endParaRPr lang="zh-CN" altLang="en-US" sz="3600" b="1" dirty="0">
                <a:latin typeface="Times New Roman" panose="02020603050405020304" pitchFamily="18" charset="0"/>
                <a:ea typeface="方正兰亭超细黑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72">
            <a:extLst>
              <a:ext uri="{FF2B5EF4-FFF2-40B4-BE49-F238E27FC236}">
                <a16:creationId xmlns:a16="http://schemas.microsoft.com/office/drawing/2014/main" id="{B34A7538-FD4D-4919-9FD5-D2DD106A3836}"/>
              </a:ext>
            </a:extLst>
          </p:cNvPr>
          <p:cNvGrpSpPr/>
          <p:nvPr/>
        </p:nvGrpSpPr>
        <p:grpSpPr>
          <a:xfrm rot="1771504">
            <a:off x="6309908" y="3633196"/>
            <a:ext cx="544488" cy="544418"/>
            <a:chOff x="1827622" y="1343919"/>
            <a:chExt cx="2304000" cy="2304000"/>
          </a:xfrm>
        </p:grpSpPr>
        <p:sp>
          <p:nvSpPr>
            <p:cNvPr id="14" name="椭圆 173">
              <a:extLst>
                <a:ext uri="{FF2B5EF4-FFF2-40B4-BE49-F238E27FC236}">
                  <a16:creationId xmlns:a16="http://schemas.microsoft.com/office/drawing/2014/main" id="{A12EB0F1-B3DF-4169-9133-BE1E385202E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椭圆 174">
              <a:extLst>
                <a:ext uri="{FF2B5EF4-FFF2-40B4-BE49-F238E27FC236}">
                  <a16:creationId xmlns:a16="http://schemas.microsoft.com/office/drawing/2014/main" id="{EECCDF71-0B86-4B33-8632-0AF9D86ADF74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18FAE52-5C60-4A52-BD2E-031104B23335}"/>
              </a:ext>
            </a:extLst>
          </p:cNvPr>
          <p:cNvSpPr txBox="1"/>
          <p:nvPr/>
        </p:nvSpPr>
        <p:spPr>
          <a:xfrm>
            <a:off x="7051993" y="2660601"/>
            <a:ext cx="106157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lvl="1"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组合 139">
            <a:extLst>
              <a:ext uri="{FF2B5EF4-FFF2-40B4-BE49-F238E27FC236}">
                <a16:creationId xmlns:a16="http://schemas.microsoft.com/office/drawing/2014/main" id="{D64A256C-56B2-47E9-B985-62EB15927979}"/>
              </a:ext>
            </a:extLst>
          </p:cNvPr>
          <p:cNvGrpSpPr/>
          <p:nvPr/>
        </p:nvGrpSpPr>
        <p:grpSpPr>
          <a:xfrm>
            <a:off x="5332657" y="5320827"/>
            <a:ext cx="1435697" cy="1377468"/>
            <a:chOff x="2705448" y="1864234"/>
            <a:chExt cx="762943" cy="762943"/>
          </a:xfrm>
        </p:grpSpPr>
        <p:grpSp>
          <p:nvGrpSpPr>
            <p:cNvPr id="18" name="组合 140">
              <a:extLst>
                <a:ext uri="{FF2B5EF4-FFF2-40B4-BE49-F238E27FC236}">
                  <a16:creationId xmlns:a16="http://schemas.microsoft.com/office/drawing/2014/main" id="{4CFB506B-D611-454B-8A17-C948655B04E5}"/>
                </a:ext>
              </a:extLst>
            </p:cNvPr>
            <p:cNvGrpSpPr/>
            <p:nvPr/>
          </p:nvGrpSpPr>
          <p:grpSpPr>
            <a:xfrm>
              <a:off x="2705448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20" name="组合 142">
                <a:extLst>
                  <a:ext uri="{FF2B5EF4-FFF2-40B4-BE49-F238E27FC236}">
                    <a16:creationId xmlns:a16="http://schemas.microsoft.com/office/drawing/2014/main" id="{D3A8123B-2DE9-43D9-BB0C-380798214A93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22" name="椭圆 144">
                  <a:extLst>
                    <a:ext uri="{FF2B5EF4-FFF2-40B4-BE49-F238E27FC236}">
                      <a16:creationId xmlns:a16="http://schemas.microsoft.com/office/drawing/2014/main" id="{D1DF16F6-16BC-41C9-A75E-856184F3CBA2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椭圆 145">
                  <a:extLst>
                    <a:ext uri="{FF2B5EF4-FFF2-40B4-BE49-F238E27FC236}">
                      <a16:creationId xmlns:a16="http://schemas.microsoft.com/office/drawing/2014/main" id="{C4EF839E-B13D-4573-A46C-3EF289B0AE4C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流程图: 联系 143">
                <a:extLst>
                  <a:ext uri="{FF2B5EF4-FFF2-40B4-BE49-F238E27FC236}">
                    <a16:creationId xmlns:a16="http://schemas.microsoft.com/office/drawing/2014/main" id="{CAD4885C-9E3C-4FF2-86AC-A73E1190C0D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FFB7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文本框 141">
              <a:extLst>
                <a:ext uri="{FF2B5EF4-FFF2-40B4-BE49-F238E27FC236}">
                  <a16:creationId xmlns:a16="http://schemas.microsoft.com/office/drawing/2014/main" id="{77C64754-8378-4C5D-96A0-D9C7B7F47744}"/>
                </a:ext>
              </a:extLst>
            </p:cNvPr>
            <p:cNvSpPr txBox="1"/>
            <p:nvPr/>
          </p:nvSpPr>
          <p:spPr>
            <a:xfrm>
              <a:off x="2824946" y="2053130"/>
              <a:ext cx="526473" cy="35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Times New Roman" panose="02020603050405020304" pitchFamily="18" charset="0"/>
                  <a:ea typeface="方正兰亭超细黑简体" panose="02000000000000000000" pitchFamily="2" charset="-122"/>
                  <a:cs typeface="Times New Roman" panose="02020603050405020304" pitchFamily="18" charset="0"/>
                </a:rPr>
                <a:t>02</a:t>
              </a:r>
              <a:endParaRPr lang="zh-CN" altLang="en-US" sz="3600" b="1" dirty="0">
                <a:latin typeface="Times New Roman" panose="02020603050405020304" pitchFamily="18" charset="0"/>
                <a:ea typeface="方正兰亭超细黑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175">
            <a:extLst>
              <a:ext uri="{FF2B5EF4-FFF2-40B4-BE49-F238E27FC236}">
                <a16:creationId xmlns:a16="http://schemas.microsoft.com/office/drawing/2014/main" id="{6F2187F8-E9DB-4E6A-B5BD-72F506720157}"/>
              </a:ext>
            </a:extLst>
          </p:cNvPr>
          <p:cNvGrpSpPr/>
          <p:nvPr/>
        </p:nvGrpSpPr>
        <p:grpSpPr>
          <a:xfrm rot="1771504">
            <a:off x="6275991" y="6236389"/>
            <a:ext cx="544488" cy="544418"/>
            <a:chOff x="1827622" y="1343919"/>
            <a:chExt cx="2304000" cy="2304000"/>
          </a:xfrm>
        </p:grpSpPr>
        <p:sp>
          <p:nvSpPr>
            <p:cNvPr id="25" name="椭圆 176">
              <a:extLst>
                <a:ext uri="{FF2B5EF4-FFF2-40B4-BE49-F238E27FC236}">
                  <a16:creationId xmlns:a16="http://schemas.microsoft.com/office/drawing/2014/main" id="{B8C5EA1B-9BDC-4AC7-8847-9C72790F0F38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椭圆 177">
              <a:extLst>
                <a:ext uri="{FF2B5EF4-FFF2-40B4-BE49-F238E27FC236}">
                  <a16:creationId xmlns:a16="http://schemas.microsoft.com/office/drawing/2014/main" id="{18A01BAD-A715-471A-8FB6-DB40DB887429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18CF999-FB6A-4ABD-9F5A-01871B228B92}"/>
              </a:ext>
            </a:extLst>
          </p:cNvPr>
          <p:cNvSpPr txBox="1"/>
          <p:nvPr/>
        </p:nvSpPr>
        <p:spPr>
          <a:xfrm>
            <a:off x="7064804" y="5232447"/>
            <a:ext cx="106029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lvl="1"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组合 146">
            <a:extLst>
              <a:ext uri="{FF2B5EF4-FFF2-40B4-BE49-F238E27FC236}">
                <a16:creationId xmlns:a16="http://schemas.microsoft.com/office/drawing/2014/main" id="{05F1F915-4735-465E-B779-5C26D605F047}"/>
              </a:ext>
            </a:extLst>
          </p:cNvPr>
          <p:cNvGrpSpPr/>
          <p:nvPr/>
        </p:nvGrpSpPr>
        <p:grpSpPr>
          <a:xfrm>
            <a:off x="5350151" y="7874372"/>
            <a:ext cx="1385969" cy="1341618"/>
            <a:chOff x="4132381" y="1864234"/>
            <a:chExt cx="762943" cy="762943"/>
          </a:xfrm>
        </p:grpSpPr>
        <p:grpSp>
          <p:nvGrpSpPr>
            <p:cNvPr id="29" name="组合 147">
              <a:extLst>
                <a:ext uri="{FF2B5EF4-FFF2-40B4-BE49-F238E27FC236}">
                  <a16:creationId xmlns:a16="http://schemas.microsoft.com/office/drawing/2014/main" id="{24DFE948-4775-423C-B326-EE4518913B00}"/>
                </a:ext>
              </a:extLst>
            </p:cNvPr>
            <p:cNvGrpSpPr/>
            <p:nvPr/>
          </p:nvGrpSpPr>
          <p:grpSpPr>
            <a:xfrm>
              <a:off x="4132381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31" name="组合 149">
                <a:extLst>
                  <a:ext uri="{FF2B5EF4-FFF2-40B4-BE49-F238E27FC236}">
                    <a16:creationId xmlns:a16="http://schemas.microsoft.com/office/drawing/2014/main" id="{A8CF7826-1A35-4927-9178-D89E9688BD88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33" name="椭圆 151">
                  <a:extLst>
                    <a:ext uri="{FF2B5EF4-FFF2-40B4-BE49-F238E27FC236}">
                      <a16:creationId xmlns:a16="http://schemas.microsoft.com/office/drawing/2014/main" id="{BFA624DC-DB83-4D05-8672-155BD5C1F1F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椭圆 152">
                  <a:extLst>
                    <a:ext uri="{FF2B5EF4-FFF2-40B4-BE49-F238E27FC236}">
                      <a16:creationId xmlns:a16="http://schemas.microsoft.com/office/drawing/2014/main" id="{678CDB98-CBD3-47C2-ADAB-BF62F483D8E5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675"/>
                  <a:endPara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细黑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流程图: 联系 150">
                <a:extLst>
                  <a:ext uri="{FF2B5EF4-FFF2-40B4-BE49-F238E27FC236}">
                    <a16:creationId xmlns:a16="http://schemas.microsoft.com/office/drawing/2014/main" id="{1C5E5379-198C-4046-A66E-2FA1D6B3CF1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714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本框 148">
              <a:extLst>
                <a:ext uri="{FF2B5EF4-FFF2-40B4-BE49-F238E27FC236}">
                  <a16:creationId xmlns:a16="http://schemas.microsoft.com/office/drawing/2014/main" id="{3F59640C-215F-4AD6-9B67-FA72BBB0A325}"/>
                </a:ext>
              </a:extLst>
            </p:cNvPr>
            <p:cNvSpPr txBox="1"/>
            <p:nvPr/>
          </p:nvSpPr>
          <p:spPr>
            <a:xfrm>
              <a:off x="4247985" y="2048949"/>
              <a:ext cx="526473" cy="36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Times New Roman" panose="02020603050405020304" pitchFamily="18" charset="0"/>
                  <a:ea typeface="方正兰亭超细黑简体" panose="02000000000000000000" pitchFamily="2" charset="-122"/>
                  <a:cs typeface="Times New Roman" panose="02020603050405020304" pitchFamily="18" charset="0"/>
                </a:rPr>
                <a:t>03</a:t>
              </a:r>
            </a:p>
          </p:txBody>
        </p:sp>
      </p:grpSp>
      <p:grpSp>
        <p:nvGrpSpPr>
          <p:cNvPr id="35" name="组合 178">
            <a:extLst>
              <a:ext uri="{FF2B5EF4-FFF2-40B4-BE49-F238E27FC236}">
                <a16:creationId xmlns:a16="http://schemas.microsoft.com/office/drawing/2014/main" id="{18FC23C1-B795-4B09-9A64-D564DF193C9C}"/>
              </a:ext>
            </a:extLst>
          </p:cNvPr>
          <p:cNvGrpSpPr/>
          <p:nvPr/>
        </p:nvGrpSpPr>
        <p:grpSpPr>
          <a:xfrm rot="1771504">
            <a:off x="6329019" y="8729368"/>
            <a:ext cx="544488" cy="544418"/>
            <a:chOff x="1827622" y="1343919"/>
            <a:chExt cx="2304000" cy="2304000"/>
          </a:xfrm>
        </p:grpSpPr>
        <p:sp>
          <p:nvSpPr>
            <p:cNvPr id="36" name="椭圆 179">
              <a:extLst>
                <a:ext uri="{FF2B5EF4-FFF2-40B4-BE49-F238E27FC236}">
                  <a16:creationId xmlns:a16="http://schemas.microsoft.com/office/drawing/2014/main" id="{E2E35FF9-0240-4444-8654-72985CABDF2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椭圆 180">
              <a:extLst>
                <a:ext uri="{FF2B5EF4-FFF2-40B4-BE49-F238E27FC236}">
                  <a16:creationId xmlns:a16="http://schemas.microsoft.com/office/drawing/2014/main" id="{A855E527-909F-468D-A7E9-1EDA9065CED7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8675"/>
              <a:endParaRPr lang="zh-CN" altLang="en-US" sz="2700">
                <a:solidFill>
                  <a:schemeClr val="tx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2C8CED-4474-43DC-AAB1-11CA595F361F}"/>
              </a:ext>
            </a:extLst>
          </p:cNvPr>
          <p:cNvSpPr txBox="1"/>
          <p:nvPr/>
        </p:nvSpPr>
        <p:spPr>
          <a:xfrm>
            <a:off x="6998120" y="8204247"/>
            <a:ext cx="10669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lvl="1"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10s</a:t>
            </a:r>
          </a:p>
        </p:txBody>
      </p:sp>
      <p:pic>
        <p:nvPicPr>
          <p:cNvPr id="40" name="Picture 3" descr="—Pngtree—bamboo natural illustration_3466443.png">
            <a:extLst>
              <a:ext uri="{FF2B5EF4-FFF2-40B4-BE49-F238E27FC236}">
                <a16:creationId xmlns:a16="http://schemas.microsoft.com/office/drawing/2014/main" id="{7CF6B977-1DEB-483F-BA42-9872B849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 flipH="1">
            <a:off x="-32657" y="16329"/>
            <a:ext cx="78867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6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6"/>
            <a:ext cx="18288000" cy="10254587"/>
          </a:xfrm>
          <a:prstGeom prst="rect">
            <a:avLst/>
          </a:prstGeom>
        </p:spPr>
      </p:pic>
      <p:pic>
        <p:nvPicPr>
          <p:cNvPr id="5" name="A Khoai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444" l="57500" r="995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-1481" r="-625" b="1481"/>
          <a:stretch/>
        </p:blipFill>
        <p:spPr>
          <a:xfrm>
            <a:off x="8982641" y="681618"/>
            <a:ext cx="9572967" cy="9572967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7701" y="8801100"/>
            <a:ext cx="728459" cy="148590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4030" y="7385668"/>
            <a:ext cx="728459" cy="1415435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4030" y="6057901"/>
            <a:ext cx="728459" cy="1327766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4030" y="4498382"/>
            <a:ext cx="728459" cy="1559517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8877" y="3010905"/>
            <a:ext cx="728459" cy="1559517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8877" y="1523429"/>
            <a:ext cx="728459" cy="1559517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8877" y="35952"/>
            <a:ext cx="728459" cy="1559517"/>
          </a:xfrm>
          <a:prstGeom prst="rect">
            <a:avLst/>
          </a:prstGeom>
        </p:spPr>
      </p:pic>
      <p:pic>
        <p:nvPicPr>
          <p:cNvPr id="19" name="Ảnh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5202905" y="3975188"/>
            <a:ext cx="685800" cy="957143"/>
          </a:xfrm>
          <a:prstGeom prst="rect">
            <a:avLst/>
          </a:prstGeom>
        </p:spPr>
      </p:pic>
      <p:pic>
        <p:nvPicPr>
          <p:cNvPr id="20" name="Ảnh 1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3891596" y="5398985"/>
            <a:ext cx="685800" cy="957143"/>
          </a:xfrm>
          <a:prstGeom prst="rect">
            <a:avLst/>
          </a:prstGeom>
        </p:spPr>
      </p:pic>
      <p:pic>
        <p:nvPicPr>
          <p:cNvPr id="21" name="Ảnh 2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3901587" y="2358233"/>
            <a:ext cx="685800" cy="957143"/>
          </a:xfrm>
          <a:prstGeom prst="rect">
            <a:avLst/>
          </a:prstGeom>
        </p:spPr>
      </p:pic>
      <p:pic>
        <p:nvPicPr>
          <p:cNvPr id="22" name="Ảnh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3901587" y="8322529"/>
            <a:ext cx="685800" cy="957143"/>
          </a:xfrm>
          <a:prstGeom prst="rect">
            <a:avLst/>
          </a:prstGeom>
        </p:spPr>
      </p:pic>
      <p:pic>
        <p:nvPicPr>
          <p:cNvPr id="23" name="Ảnh 2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5257800" y="1062839"/>
            <a:ext cx="685800" cy="957143"/>
          </a:xfrm>
          <a:prstGeom prst="rect">
            <a:avLst/>
          </a:prstGeom>
        </p:spPr>
      </p:pic>
      <p:pic>
        <p:nvPicPr>
          <p:cNvPr id="24" name="Ảnh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5202905" y="6887537"/>
            <a:ext cx="685800" cy="957143"/>
          </a:xfrm>
          <a:prstGeom prst="rect">
            <a:avLst/>
          </a:prstGeom>
        </p:spPr>
      </p:pic>
      <p:sp>
        <p:nvSpPr>
          <p:cNvPr id="27" name="01">
            <a:hlinkClick r:id="rId8" action="ppaction://hlinksldjump"/>
          </p:cNvPr>
          <p:cNvSpPr/>
          <p:nvPr/>
        </p:nvSpPr>
        <p:spPr>
          <a:xfrm>
            <a:off x="8214320" y="200078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</a:t>
            </a:r>
            <a:endParaRPr lang="vi-VN" sz="4200"/>
          </a:p>
        </p:txBody>
      </p:sp>
      <p:sp>
        <p:nvSpPr>
          <p:cNvPr id="28" name="02">
            <a:hlinkClick r:id="" action="ppaction://noaction"/>
          </p:cNvPr>
          <p:cNvSpPr/>
          <p:nvPr/>
        </p:nvSpPr>
        <p:spPr>
          <a:xfrm>
            <a:off x="9014420" y="200078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</a:t>
            </a:r>
            <a:endParaRPr lang="vi-VN" sz="4200"/>
          </a:p>
        </p:txBody>
      </p:sp>
      <p:sp>
        <p:nvSpPr>
          <p:cNvPr id="29" name="03">
            <a:hlinkClick r:id="" action="ppaction://noaction"/>
          </p:cNvPr>
          <p:cNvSpPr/>
          <p:nvPr/>
        </p:nvSpPr>
        <p:spPr>
          <a:xfrm>
            <a:off x="9829801" y="200078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3</a:t>
            </a:r>
            <a:endParaRPr lang="vi-VN" sz="4200"/>
          </a:p>
        </p:txBody>
      </p:sp>
      <p:sp>
        <p:nvSpPr>
          <p:cNvPr id="30" name="04">
            <a:hlinkClick r:id="" action="ppaction://noaction"/>
          </p:cNvPr>
          <p:cNvSpPr/>
          <p:nvPr/>
        </p:nvSpPr>
        <p:spPr>
          <a:xfrm>
            <a:off x="10609235" y="200078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4</a:t>
            </a:r>
            <a:endParaRPr lang="vi-VN" sz="4200"/>
          </a:p>
        </p:txBody>
      </p:sp>
      <p:sp>
        <p:nvSpPr>
          <p:cNvPr id="32" name="05">
            <a:hlinkClick r:id="" action="ppaction://noaction"/>
          </p:cNvPr>
          <p:cNvSpPr/>
          <p:nvPr/>
        </p:nvSpPr>
        <p:spPr>
          <a:xfrm>
            <a:off x="11430001" y="217580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5</a:t>
            </a:r>
            <a:endParaRPr lang="vi-VN" sz="4200"/>
          </a:p>
        </p:txBody>
      </p:sp>
      <p:sp>
        <p:nvSpPr>
          <p:cNvPr id="33" name="06">
            <a:hlinkClick r:id="" action="ppaction://noaction"/>
          </p:cNvPr>
          <p:cNvSpPr/>
          <p:nvPr/>
        </p:nvSpPr>
        <p:spPr>
          <a:xfrm>
            <a:off x="12230101" y="217580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6</a:t>
            </a:r>
            <a:endParaRPr lang="vi-VN" sz="4200"/>
          </a:p>
        </p:txBody>
      </p:sp>
      <p:sp>
        <p:nvSpPr>
          <p:cNvPr id="34" name="07">
            <a:hlinkClick r:id="" action="ppaction://noaction"/>
          </p:cNvPr>
          <p:cNvSpPr/>
          <p:nvPr/>
        </p:nvSpPr>
        <p:spPr>
          <a:xfrm>
            <a:off x="13030201" y="217580"/>
            <a:ext cx="586781" cy="1725521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7</a:t>
            </a:r>
            <a:endParaRPr lang="vi-VN" sz="4200"/>
          </a:p>
        </p:txBody>
      </p:sp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E9BF703-8453-4D1C-B55E-0349A85C0C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8" y="284585"/>
            <a:ext cx="811745" cy="74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C133B53D-6483-4F1C-88E3-96BA2B5BA18A}"/>
              </a:ext>
            </a:extLst>
          </p:cNvPr>
          <p:cNvSpPr/>
          <p:nvPr/>
        </p:nvSpPr>
        <p:spPr>
          <a:xfrm>
            <a:off x="3657600" y="1286672"/>
            <a:ext cx="13940427" cy="217583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Câu 1.</a:t>
            </a:r>
            <a:r>
              <a:rPr lang="vi-VN" sz="60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 Cây tre Việt Nam thuộc thể loại gì?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374AC-27DF-47EF-998D-56F93F86F098}"/>
              </a:ext>
            </a:extLst>
          </p:cNvPr>
          <p:cNvSpPr/>
          <p:nvPr/>
        </p:nvSpPr>
        <p:spPr>
          <a:xfrm>
            <a:off x="3657600" y="4455482"/>
            <a:ext cx="6418731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SG" sz="48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D820-4F41-4D65-B59A-BE45E72E74ED}"/>
              </a:ext>
            </a:extLst>
          </p:cNvPr>
          <p:cNvSpPr/>
          <p:nvPr/>
        </p:nvSpPr>
        <p:spPr>
          <a:xfrm>
            <a:off x="10858501" y="4461766"/>
            <a:ext cx="6514292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SG" sz="48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23F-F65E-4498-B3B8-A8D1CA536065}"/>
              </a:ext>
            </a:extLst>
          </p:cNvPr>
          <p:cNvSpPr/>
          <p:nvPr/>
        </p:nvSpPr>
        <p:spPr>
          <a:xfrm>
            <a:off x="3657600" y="7431694"/>
            <a:ext cx="6418731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SG" sz="48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5B2DF-9B7B-4460-A564-CD5475777EDE}"/>
              </a:ext>
            </a:extLst>
          </p:cNvPr>
          <p:cNvSpPr/>
          <p:nvPr/>
        </p:nvSpPr>
        <p:spPr>
          <a:xfrm>
            <a:off x="10858501" y="7437977"/>
            <a:ext cx="6514292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DB5E89-5521-455F-B6FA-9147AD94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626" y="4875236"/>
            <a:ext cx="1327706" cy="106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65687-D5EA-4BCF-8C8E-B05B7BAE8B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869527" y="7859268"/>
            <a:ext cx="1206804" cy="1056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8BF05C-72C0-4B91-A84C-615FE914F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104" y="7854605"/>
            <a:ext cx="1207113" cy="1060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AB94DF-2C8B-4FEE-BFC5-C25876440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104" y="5111405"/>
            <a:ext cx="120711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0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97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3C814E25-728F-428C-99E7-258D3971BE7E}"/>
              </a:ext>
            </a:extLst>
          </p:cNvPr>
          <p:cNvSpPr/>
          <p:nvPr/>
        </p:nvSpPr>
        <p:spPr>
          <a:xfrm>
            <a:off x="4800600" y="1143001"/>
            <a:ext cx="12932592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Ai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0BAA5-9A9A-4B6B-B70B-2C23A245C0EA}"/>
              </a:ext>
            </a:extLst>
          </p:cNvPr>
          <p:cNvSpPr/>
          <p:nvPr/>
        </p:nvSpPr>
        <p:spPr>
          <a:xfrm>
            <a:off x="4981676" y="4463984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10055-B1C5-4C81-90C3-94D2BF9750F4}"/>
              </a:ext>
            </a:extLst>
          </p:cNvPr>
          <p:cNvSpPr/>
          <p:nvPr/>
        </p:nvSpPr>
        <p:spPr>
          <a:xfrm>
            <a:off x="11957332" y="4463984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Nam Cao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72654-1812-4269-A616-236C8C654141}"/>
              </a:ext>
            </a:extLst>
          </p:cNvPr>
          <p:cNvSpPr/>
          <p:nvPr/>
        </p:nvSpPr>
        <p:spPr>
          <a:xfrm>
            <a:off x="4981676" y="7366025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8A4999-4F6D-47CA-8A8A-552EA50B2E56}"/>
              </a:ext>
            </a:extLst>
          </p:cNvPr>
          <p:cNvSpPr/>
          <p:nvPr/>
        </p:nvSpPr>
        <p:spPr>
          <a:xfrm>
            <a:off x="12024625" y="7366025"/>
            <a:ext cx="5708567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A05B59-3BEC-4CAE-B598-1E2FE09C0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80" y="4723253"/>
            <a:ext cx="1183613" cy="1062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F10B9-D9A1-4FF9-B3E5-06C3E4134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96" y="7738890"/>
            <a:ext cx="1206804" cy="965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488AC-DBE2-407F-9620-3637599EE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719" y="7737208"/>
            <a:ext cx="1207113" cy="106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F7DAC-680B-4AB6-9B39-6EF8C09D8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011" y="4723253"/>
            <a:ext cx="1076184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51E1FB1C-B5AB-4520-A5BD-B5A0B6310D78}"/>
              </a:ext>
            </a:extLst>
          </p:cNvPr>
          <p:cNvSpPr/>
          <p:nvPr/>
        </p:nvSpPr>
        <p:spPr>
          <a:xfrm>
            <a:off x="3657600" y="914400"/>
            <a:ext cx="13846992" cy="3038169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Câu 3.</a:t>
            </a:r>
            <a:r>
              <a:rPr lang="vi-VN" sz="60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 Trong bài, tác giả đã miêu tả những phẩm chất nổi bật nào của tre?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DAA1E-F7C9-4AFD-925A-56B4C2E23662}"/>
              </a:ext>
            </a:extLst>
          </p:cNvPr>
          <p:cNvSpPr/>
          <p:nvPr/>
        </p:nvSpPr>
        <p:spPr>
          <a:xfrm>
            <a:off x="3657600" y="4729957"/>
            <a:ext cx="6454464" cy="175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+mj-lt"/>
                <a:cs typeface="#9Slide03 Arima Madurai" panose="00000500000000000000" pitchFamily="2" charset="0"/>
              </a:rPr>
              <a:t>A. Mang vẻ đẹp thanh thoát, dẻo dai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B2EC30-E03E-47C5-8E68-6ABA417233B1}"/>
              </a:ext>
            </a:extLst>
          </p:cNvPr>
          <p:cNvSpPr/>
          <p:nvPr/>
        </p:nvSpPr>
        <p:spPr>
          <a:xfrm>
            <a:off x="10990629" y="4667660"/>
            <a:ext cx="6454464" cy="175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+mj-lt"/>
                <a:cs typeface="#9Slide03 Arima Madurai" panose="00000500000000000000" pitchFamily="2" charset="0"/>
              </a:rPr>
              <a:t>B. Có dáng thẳng thắn, bất khuất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62E10-F9EA-46AD-8CA0-ABB6487CABF6}"/>
              </a:ext>
            </a:extLst>
          </p:cNvPr>
          <p:cNvSpPr/>
          <p:nvPr/>
        </p:nvSpPr>
        <p:spPr>
          <a:xfrm>
            <a:off x="3657600" y="7219486"/>
            <a:ext cx="6454464" cy="175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vi-VN" sz="4800" dirty="0">
                <a:solidFill>
                  <a:schemeClr val="tx1"/>
                </a:solidFill>
                <a:latin typeface="+mj-lt"/>
                <a:cs typeface="#9Slide03 Arima Madurai" panose="00000500000000000000" pitchFamily="2" charset="0"/>
              </a:rPr>
              <a:t>C. Vẻ đẹp gắn bó, thủy chung với con người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B7BB3-5C08-420F-A06A-739CF354C203}"/>
              </a:ext>
            </a:extLst>
          </p:cNvPr>
          <p:cNvSpPr/>
          <p:nvPr/>
        </p:nvSpPr>
        <p:spPr>
          <a:xfrm>
            <a:off x="10990629" y="7225769"/>
            <a:ext cx="6454464" cy="175820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+mj-lt"/>
                <a:cs typeface="#9Slide03 Arima Madurai" panose="00000500000000000000" pitchFamily="2" charset="0"/>
              </a:rPr>
              <a:t>D. Gồm 3 ý: A, B, 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58810-CAE9-4FF3-BEB9-EA6E5704A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81" y="5088211"/>
            <a:ext cx="1208583" cy="1062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56E5D-5EE5-41EC-82FB-9CAFC1345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58" y="7607058"/>
            <a:ext cx="1098606" cy="965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66414-C0FD-4F7F-AE91-AA2E1EC4F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787" y="7606811"/>
            <a:ext cx="1207113" cy="965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D65BA-056F-444D-96F8-52AC02069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00" y="5230048"/>
            <a:ext cx="1098888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sket, container, fabric&#10;&#10;Description automatically generated">
            <a:extLst>
              <a:ext uri="{FF2B5EF4-FFF2-40B4-BE49-F238E27FC236}">
                <a16:creationId xmlns:a16="http://schemas.microsoft.com/office/drawing/2014/main" id="{B59C00F8-9B38-4386-8902-D99F0F06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" y="78746"/>
            <a:ext cx="5794093" cy="326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icture containing chair, floor, wooden&#10;&#10;Description automatically generated">
            <a:extLst>
              <a:ext uri="{FF2B5EF4-FFF2-40B4-BE49-F238E27FC236}">
                <a16:creationId xmlns:a16="http://schemas.microsoft.com/office/drawing/2014/main" id="{6F5C4ECD-0626-4268-91CB-0452B4FBFD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71" y="226841"/>
            <a:ext cx="4713097" cy="324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baby sitting in a basket&#10;&#10;Description automatically generated">
            <a:extLst>
              <a:ext uri="{FF2B5EF4-FFF2-40B4-BE49-F238E27FC236}">
                <a16:creationId xmlns:a16="http://schemas.microsoft.com/office/drawing/2014/main" id="{24F78651-776B-4231-9CFD-D3ED5EE77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26841"/>
            <a:ext cx="5079312" cy="324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4AA7986-A7DB-43E0-B3A5-B143D7E35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497" y="99847"/>
            <a:ext cx="4670156" cy="324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A picture containing ground, outdoor, bench, wooden&#10;&#10;Description automatically generated">
            <a:extLst>
              <a:ext uri="{FF2B5EF4-FFF2-40B4-BE49-F238E27FC236}">
                <a16:creationId xmlns:a16="http://schemas.microsoft.com/office/drawing/2014/main" id="{5B4D46C8-9B7D-429C-A407-4D979B2C5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3587939"/>
            <a:ext cx="5756656" cy="324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4A6267-A1AB-4FD2-89F2-5445E6361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35" y="3651434"/>
            <a:ext cx="5756653" cy="324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ACA44E3A-93FF-45D9-993D-01CE33743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3651434"/>
            <a:ext cx="6062242" cy="324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A picture containing outdoor, tree, plant, wood&#10;&#10;Description automatically generated">
            <a:extLst>
              <a:ext uri="{FF2B5EF4-FFF2-40B4-BE49-F238E27FC236}">
                <a16:creationId xmlns:a16="http://schemas.microsoft.com/office/drawing/2014/main" id="{1F4B6377-C369-4442-B8C7-0A165BB51F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" y="7076033"/>
            <a:ext cx="5361845" cy="2814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A picture containing outdoor, flag, colorful, shop&#10;&#10;Description automatically generated">
            <a:extLst>
              <a:ext uri="{FF2B5EF4-FFF2-40B4-BE49-F238E27FC236}">
                <a16:creationId xmlns:a16="http://schemas.microsoft.com/office/drawing/2014/main" id="{D1E14984-219E-43BD-8BDD-5F105041420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77" y="7076031"/>
            <a:ext cx="5466023" cy="2814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C70EB413-72FA-4BA1-AEDD-16C2CB2716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001" y="7076031"/>
            <a:ext cx="5440105" cy="2814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753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69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16DED564-9E7B-4B6C-800A-E0E48B1D0F3F}"/>
              </a:ext>
            </a:extLst>
          </p:cNvPr>
          <p:cNvSpPr/>
          <p:nvPr/>
        </p:nvSpPr>
        <p:spPr>
          <a:xfrm>
            <a:off x="4343401" y="1143001"/>
            <a:ext cx="13138061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Câu 4.</a:t>
            </a:r>
            <a:r>
              <a:rPr lang="vi-VN" sz="54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 Biện pháp tu từ nào được sử dụng để nêu lên phẩm chất của cây tre?</a:t>
            </a:r>
            <a:endParaRPr lang="en-US" sz="8100" dirty="0">
              <a:solidFill>
                <a:srgbClr val="FF0000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B249A-82C6-43A8-B98E-4905AE2E0CE7}"/>
              </a:ext>
            </a:extLst>
          </p:cNvPr>
          <p:cNvSpPr/>
          <p:nvPr/>
        </p:nvSpPr>
        <p:spPr>
          <a:xfrm>
            <a:off x="4686300" y="4463984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DAD792-0D6A-4CDE-A63C-24DB56098485}"/>
              </a:ext>
            </a:extLst>
          </p:cNvPr>
          <p:cNvSpPr/>
          <p:nvPr/>
        </p:nvSpPr>
        <p:spPr>
          <a:xfrm>
            <a:off x="11661956" y="4463984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D8655B-48B9-43F3-A02E-37E32A9031EF}"/>
              </a:ext>
            </a:extLst>
          </p:cNvPr>
          <p:cNvSpPr/>
          <p:nvPr/>
        </p:nvSpPr>
        <p:spPr>
          <a:xfrm>
            <a:off x="4686300" y="7366025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E8BB7C-848F-42B4-BC5E-F6BD9E6152CC}"/>
              </a:ext>
            </a:extLst>
          </p:cNvPr>
          <p:cNvSpPr/>
          <p:nvPr/>
        </p:nvSpPr>
        <p:spPr>
          <a:xfrm>
            <a:off x="11661956" y="7366025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4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CD927-4E4E-4437-ADC8-B6C16059F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803332"/>
            <a:ext cx="1183613" cy="1062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C22A77-E031-4D32-A4DC-E98F31CC2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2" y="7786193"/>
            <a:ext cx="1206804" cy="965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C4D836-F742-4885-8BC4-B0F80C871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467" y="7758506"/>
            <a:ext cx="1207113" cy="1060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7CEBC9-922A-4179-9A87-86E4D0A04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32" y="4778839"/>
            <a:ext cx="1076184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up, coffee, indoor, coffee cup&#10;&#10;Description automatically generated">
            <a:extLst>
              <a:ext uri="{FF2B5EF4-FFF2-40B4-BE49-F238E27FC236}">
                <a16:creationId xmlns:a16="http://schemas.microsoft.com/office/drawing/2014/main" id="{02A392CD-867F-471A-A237-9FE9FEEEA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r="1" b="8746"/>
          <a:stretch/>
        </p:blipFill>
        <p:spPr>
          <a:xfrm>
            <a:off x="35560" y="22875"/>
            <a:ext cx="9236189" cy="4453941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A picture containing basket, bandage, container, accessory&#10;&#10;Description automatically generated">
            <a:extLst>
              <a:ext uri="{FF2B5EF4-FFF2-40B4-BE49-F238E27FC236}">
                <a16:creationId xmlns:a16="http://schemas.microsoft.com/office/drawing/2014/main" id="{E48E4ADE-DDA0-42C6-A717-13AF5BC35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5" b="5535"/>
          <a:stretch/>
        </p:blipFill>
        <p:spPr>
          <a:xfrm>
            <a:off x="8611012" y="15"/>
            <a:ext cx="9524588" cy="5143485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588C9-0365-4950-A176-4C52E5537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r="2" b="21831"/>
          <a:stretch/>
        </p:blipFill>
        <p:spPr>
          <a:xfrm>
            <a:off x="7696200" y="5166360"/>
            <a:ext cx="10134600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" name="Picture 12" descr="A picture containing indoor, plant, tableware, bottle&#10;&#10;Description automatically generated">
            <a:extLst>
              <a:ext uri="{FF2B5EF4-FFF2-40B4-BE49-F238E27FC236}">
                <a16:creationId xmlns:a16="http://schemas.microsoft.com/office/drawing/2014/main" id="{BAFA29D0-8FD8-4E8D-8D15-3A2DB08D1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8" r="1" b="4119"/>
          <a:stretch/>
        </p:blipFill>
        <p:spPr>
          <a:xfrm>
            <a:off x="66039" y="4991100"/>
            <a:ext cx="9205709" cy="5627304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611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26" name="Picture 2" descr="Phân tích bài Cây tre Việt Nam - Văn 6 (5 mẫu)">
            <a:extLst>
              <a:ext uri="{FF2B5EF4-FFF2-40B4-BE49-F238E27FC236}">
                <a16:creationId xmlns:a16="http://schemas.microsoft.com/office/drawing/2014/main" id="{0EE53A05-A5C0-47AA-8CAD-2C9DB9A4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573757"/>
            <a:ext cx="5600700" cy="4786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i Văn - Tác phẩm: Cây tre Việt Nam">
            <a:extLst>
              <a:ext uri="{FF2B5EF4-FFF2-40B4-BE49-F238E27FC236}">
                <a16:creationId xmlns:a16="http://schemas.microsoft.com/office/drawing/2014/main" id="{7F5E6571-4DEB-4EF8-A3F8-F8BF6D9A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9488"/>
            <a:ext cx="5600700" cy="4514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làm đề văn Thuyết minh về cây tre - Novateen">
            <a:extLst>
              <a:ext uri="{FF2B5EF4-FFF2-40B4-BE49-F238E27FC236}">
                <a16:creationId xmlns:a16="http://schemas.microsoft.com/office/drawing/2014/main" id="{157C59B5-51B1-4FBC-AAE0-830A4C6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052" y="971550"/>
            <a:ext cx="5600700" cy="4514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4">
            <a:extLst>
              <a:ext uri="{FF2B5EF4-FFF2-40B4-BE49-F238E27FC236}">
                <a16:creationId xmlns:a16="http://schemas.microsoft.com/office/drawing/2014/main" id="{8BC99850-EB8B-4E72-8DFA-7FD135949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6203013"/>
            <a:ext cx="15114676" cy="2270283"/>
          </a:xfrm>
          <a:prstGeom prst="rect">
            <a:avLst/>
          </a:prstGeom>
        </p:spPr>
        <p:txBody>
          <a:bodyPr wrap="none" lIns="161595" tIns="80798" rIns="161595" bIns="8079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8534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50 – Văn bản 3: Cây </a:t>
            </a:r>
            <a:r>
              <a:rPr lang="pt-BR" sz="8534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Việt Nam</a:t>
            </a:r>
            <a:endParaRPr lang="en-US" sz="8534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1375D-BF8C-4498-8AE0-5C8700CE77FF}"/>
              </a:ext>
            </a:extLst>
          </p:cNvPr>
          <p:cNvSpPr txBox="1"/>
          <p:nvPr/>
        </p:nvSpPr>
        <p:spPr>
          <a:xfrm>
            <a:off x="12941736" y="876329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318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3B77E0-35DC-478C-822D-541BA3438563}"/>
              </a:ext>
            </a:extLst>
          </p:cNvPr>
          <p:cNvSpPr/>
          <p:nvPr/>
        </p:nvSpPr>
        <p:spPr>
          <a:xfrm>
            <a:off x="5181307" y="261962"/>
            <a:ext cx="84942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CHUNG </a:t>
            </a:r>
            <a:endParaRPr lang="en-US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8298D-CF64-465F-801A-DDB81AA24C71}"/>
              </a:ext>
            </a:extLst>
          </p:cNvPr>
          <p:cNvSpPr/>
          <p:nvPr/>
        </p:nvSpPr>
        <p:spPr>
          <a:xfrm>
            <a:off x="739359" y="1123736"/>
            <a:ext cx="44775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0" indent="-742950" algn="just">
              <a:buAutoNum type="arabicPeriod"/>
            </a:pPr>
            <a:r>
              <a:rPr lang="en-US" sz="45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45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5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4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7" descr="c748d1d6b82165f4d3cfdaf412d271aa.png">
            <a:extLst>
              <a:ext uri="{FF2B5EF4-FFF2-40B4-BE49-F238E27FC236}">
                <a16:creationId xmlns:a16="http://schemas.microsoft.com/office/drawing/2014/main" id="{E892E4A2-0BFC-4183-9EE5-18FA65C3DE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35" y="3144654"/>
            <a:ext cx="4755356" cy="6475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CC53F-57B0-4372-BBAB-436A15EC944C}"/>
              </a:ext>
            </a:extLst>
          </p:cNvPr>
          <p:cNvSpPr txBox="1"/>
          <p:nvPr/>
        </p:nvSpPr>
        <p:spPr>
          <a:xfrm>
            <a:off x="10078148" y="1795031"/>
            <a:ext cx="3942651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rgbClr val="FFFF00"/>
              </a:buClr>
            </a:pP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6C973-2FC3-49DE-BA88-7DC434D063AB}"/>
              </a:ext>
            </a:extLst>
          </p:cNvPr>
          <p:cNvSpPr txBox="1"/>
          <p:nvPr/>
        </p:nvSpPr>
        <p:spPr>
          <a:xfrm>
            <a:off x="4800601" y="2933700"/>
            <a:ext cx="13182600" cy="62478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“Tre,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alphaModFix amt="36000"/>
          </a:blip>
          <a:srcRect/>
          <a:stretch>
            <a:fillRect/>
          </a:stretch>
        </p:blipFill>
        <p:spPr>
          <a:xfrm>
            <a:off x="-1295400" y="4143263"/>
            <a:ext cx="15953990" cy="8229600"/>
          </a:xfrm>
          <a:prstGeom prst="rect">
            <a:avLst/>
          </a:prstGeom>
        </p:spPr>
      </p:pic>
      <p:pic>
        <p:nvPicPr>
          <p:cNvPr id="1030" name="Picture 6" descr="Hướng dẫn gây trồng cây tre mai | Farmvina Cây Hoa Kiể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77" y="3741426"/>
            <a:ext cx="6589686" cy="37099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495300"/>
            <a:ext cx="92821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 rot="16200000" flipH="1">
            <a:off x="93891" y="-1206591"/>
            <a:ext cx="345619" cy="3124200"/>
            <a:chOff x="0" y="0"/>
            <a:chExt cx="1092267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2267" cy="3479800"/>
            </a:xfrm>
            <a:custGeom>
              <a:avLst/>
              <a:gdLst/>
              <a:ahLst/>
              <a:cxnLst/>
              <a:rect l="l" t="t" r="r" b="b"/>
              <a:pathLst>
                <a:path w="1092267" h="3479800">
                  <a:moveTo>
                    <a:pt x="0" y="0"/>
                  </a:moveTo>
                  <a:lnTo>
                    <a:pt x="1092267" y="0"/>
                  </a:lnTo>
                  <a:lnTo>
                    <a:pt x="1092267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7754A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914400" y="1577342"/>
            <a:ext cx="92821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659384"/>
            <a:ext cx="1554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vầu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uôi&quot; nứa làm già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924" y="3860974"/>
            <a:ext cx="5774183" cy="3964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trúc vàng: Ý nghĩa, hình ảnh, cách trồng, chăm sóc tại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77" y="6761480"/>
            <a:ext cx="5730240" cy="35814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Xứ sở cây vầu ra những củ măng to bự, hễ nghe tiếng sấm là đ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Xứ sở cây vầu ra những củ măng to bự, hễ nghe tiếng sấm là đắ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378892"/>
            <a:ext cx="6334125" cy="42195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700252" y="-19230"/>
            <a:ext cx="4819880" cy="42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alphaModFix amt="36000"/>
          </a:blip>
          <a:srcRect/>
          <a:stretch>
            <a:fillRect/>
          </a:stretch>
        </p:blipFill>
        <p:spPr>
          <a:xfrm>
            <a:off x="-2286000" y="4754214"/>
            <a:ext cx="1595399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 flipH="1">
            <a:off x="93891" y="-1206591"/>
            <a:ext cx="345619" cy="3124200"/>
            <a:chOff x="0" y="0"/>
            <a:chExt cx="1092267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2267" cy="3479800"/>
            </a:xfrm>
            <a:custGeom>
              <a:avLst/>
              <a:gdLst/>
              <a:ahLst/>
              <a:cxnLst/>
              <a:rect l="l" t="t" r="r" b="b"/>
              <a:pathLst>
                <a:path w="1092267" h="3479800">
                  <a:moveTo>
                    <a:pt x="0" y="0"/>
                  </a:moveTo>
                  <a:lnTo>
                    <a:pt x="1092267" y="0"/>
                  </a:lnTo>
                  <a:lnTo>
                    <a:pt x="1092267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7754A"/>
            </a:solidFill>
          </p:spPr>
        </p:sp>
      </p:grpSp>
      <p:sp>
        <p:nvSpPr>
          <p:cNvPr id="9" name="Rectangle 8"/>
          <p:cNvSpPr/>
          <p:nvPr/>
        </p:nvSpPr>
        <p:spPr>
          <a:xfrm>
            <a:off x="919162" y="819434"/>
            <a:ext cx="1554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" descr="Xứ sở cây vầu ra những củ măng to bự, hễ nghe tiếng sấm là đ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Nam bộ là “thành đồng Tổ quốc” - Binh Phuoc, Tin tuc Binh Phuoc, Tin mới  tỉnh Bình Ph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3009900"/>
            <a:ext cx="15316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alphaModFix amt="36000"/>
          </a:blip>
          <a:srcRect/>
          <a:stretch>
            <a:fillRect/>
          </a:stretch>
        </p:blipFill>
        <p:spPr>
          <a:xfrm>
            <a:off x="-2321622" y="4754214"/>
            <a:ext cx="1595399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 flipH="1">
            <a:off x="93891" y="-1206591"/>
            <a:ext cx="345619" cy="3124200"/>
            <a:chOff x="0" y="0"/>
            <a:chExt cx="1092267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2267" cy="3479800"/>
            </a:xfrm>
            <a:custGeom>
              <a:avLst/>
              <a:gdLst/>
              <a:ahLst/>
              <a:cxnLst/>
              <a:rect l="l" t="t" r="r" b="b"/>
              <a:pathLst>
                <a:path w="1092267" h="3479800">
                  <a:moveTo>
                    <a:pt x="0" y="0"/>
                  </a:moveTo>
                  <a:lnTo>
                    <a:pt x="1092267" y="0"/>
                  </a:lnTo>
                  <a:lnTo>
                    <a:pt x="1092267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67754A"/>
            </a:solidFill>
          </p:spPr>
        </p:sp>
      </p:grpSp>
      <p:sp>
        <p:nvSpPr>
          <p:cNvPr id="9" name="Rectangle 8"/>
          <p:cNvSpPr/>
          <p:nvPr/>
        </p:nvSpPr>
        <p:spPr>
          <a:xfrm>
            <a:off x="1040442" y="1146179"/>
            <a:ext cx="164093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" descr="Xứ sở cây vầu ra những củ măng to bự, hễ nghe tiếng sấm là đ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42" y="3887697"/>
            <a:ext cx="7189159" cy="5599204"/>
          </a:xfrm>
          <a:prstGeom prst="rect">
            <a:avLst/>
          </a:prstGeom>
        </p:spPr>
      </p:pic>
      <p:pic>
        <p:nvPicPr>
          <p:cNvPr id="4100" name="Picture 4" descr="TrangBiQuanSuVietNam © 2014 TrangBịQuânSựViệtNam: 011113. Gậy Tầm V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887697"/>
            <a:ext cx="9176760" cy="55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C14EEF-B982-4BD1-8D68-1189ECF84298}"/>
              </a:ext>
            </a:extLst>
          </p:cNvPr>
          <p:cNvSpPr txBox="1"/>
          <p:nvPr/>
        </p:nvSpPr>
        <p:spPr>
          <a:xfrm>
            <a:off x="842216" y="1143289"/>
            <a:ext cx="39994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D7D1A-B583-4095-A5DA-9F6659F97BE1}"/>
              </a:ext>
            </a:extLst>
          </p:cNvPr>
          <p:cNvSpPr/>
          <p:nvPr/>
        </p:nvSpPr>
        <p:spPr>
          <a:xfrm>
            <a:off x="4768309" y="261962"/>
            <a:ext cx="93202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5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CHUNG </a:t>
            </a:r>
            <a:endParaRPr lang="en-US" sz="5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B9D0EF-85D6-4CE7-9180-EF8200F12FFB}"/>
              </a:ext>
            </a:extLst>
          </p:cNvPr>
          <p:cNvSpPr/>
          <p:nvPr/>
        </p:nvSpPr>
        <p:spPr>
          <a:xfrm>
            <a:off x="1752601" y="2683799"/>
            <a:ext cx="6504870" cy="1250616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(1925-1991),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26DC59-FD0D-49B2-B6F6-36DA8B2F6B7D}"/>
              </a:ext>
            </a:extLst>
          </p:cNvPr>
          <p:cNvSpPr/>
          <p:nvPr/>
        </p:nvSpPr>
        <p:spPr>
          <a:xfrm>
            <a:off x="11038352" y="2315553"/>
            <a:ext cx="7021048" cy="1825074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VN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6021F1-0D77-4399-8F3F-B3497D0D8717}"/>
              </a:ext>
            </a:extLst>
          </p:cNvPr>
          <p:cNvSpPr/>
          <p:nvPr/>
        </p:nvSpPr>
        <p:spPr>
          <a:xfrm>
            <a:off x="12416578" y="4838701"/>
            <a:ext cx="5871422" cy="217239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8B71BA-E8DD-4697-949C-613FAD09FB06}"/>
              </a:ext>
            </a:extLst>
          </p:cNvPr>
          <p:cNvSpPr/>
          <p:nvPr/>
        </p:nvSpPr>
        <p:spPr>
          <a:xfrm>
            <a:off x="7417300" y="8407117"/>
            <a:ext cx="11023100" cy="16981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phẩm của ông giàu chất trữ tình, cảm hứng nổi bật là ca ngợi tinh thần yêu nước của nhân dân ta.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9DD33C-8B69-43A5-B210-C66C61542C4A}"/>
              </a:ext>
            </a:extLst>
          </p:cNvPr>
          <p:cNvSpPr/>
          <p:nvPr/>
        </p:nvSpPr>
        <p:spPr>
          <a:xfrm>
            <a:off x="673271" y="4473527"/>
            <a:ext cx="6230386" cy="5551512"/>
          </a:xfrm>
          <a:prstGeom prst="roundRect">
            <a:avLst/>
          </a:prstGeom>
          <a:solidFill>
            <a:srgbClr val="0266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(1947), Qua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(1948),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(1955),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(1957),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Ba (1962),… 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 descr="Arrow Clockwise curve">
            <a:extLst>
              <a:ext uri="{FF2B5EF4-FFF2-40B4-BE49-F238E27FC236}">
                <a16:creationId xmlns:a16="http://schemas.microsoft.com/office/drawing/2014/main" id="{C33B77A0-99FD-471D-A62D-B19E010BB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40758">
            <a:off x="9754256" y="2775410"/>
            <a:ext cx="1085366" cy="1444083"/>
          </a:xfrm>
          <a:prstGeom prst="rect">
            <a:avLst/>
          </a:prstGeom>
        </p:spPr>
      </p:pic>
      <p:pic>
        <p:nvPicPr>
          <p:cNvPr id="19" name="Graphic 18" descr="Arrow Counterclockwise curve">
            <a:extLst>
              <a:ext uri="{FF2B5EF4-FFF2-40B4-BE49-F238E27FC236}">
                <a16:creationId xmlns:a16="http://schemas.microsoft.com/office/drawing/2014/main" id="{A7801AB1-8EC2-4383-ABFD-E95289004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77327">
            <a:off x="8231503" y="2899315"/>
            <a:ext cx="1296782" cy="1480091"/>
          </a:xfrm>
          <a:prstGeom prst="rect">
            <a:avLst/>
          </a:prstGeom>
        </p:spPr>
      </p:pic>
      <p:pic>
        <p:nvPicPr>
          <p:cNvPr id="20" name="Graphic 19" descr="Arrow Clockwise curve">
            <a:extLst>
              <a:ext uri="{FF2B5EF4-FFF2-40B4-BE49-F238E27FC236}">
                <a16:creationId xmlns:a16="http://schemas.microsoft.com/office/drawing/2014/main" id="{71A23F7E-FD06-4B15-9A0E-61869FA4B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211839">
            <a:off x="11115839" y="5351405"/>
            <a:ext cx="1251371" cy="1264137"/>
          </a:xfrm>
          <a:prstGeom prst="rect">
            <a:avLst/>
          </a:prstGeom>
        </p:spPr>
      </p:pic>
      <p:pic>
        <p:nvPicPr>
          <p:cNvPr id="21" name="Graphic 20" descr="Arrow Counterclockwise curve">
            <a:extLst>
              <a:ext uri="{FF2B5EF4-FFF2-40B4-BE49-F238E27FC236}">
                <a16:creationId xmlns:a16="http://schemas.microsoft.com/office/drawing/2014/main" id="{82A16E9A-0290-436E-854A-49465BA5F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380418">
            <a:off x="6815775" y="5321132"/>
            <a:ext cx="1505295" cy="1320206"/>
          </a:xfrm>
          <a:prstGeom prst="rect">
            <a:avLst/>
          </a:prstGeom>
        </p:spPr>
      </p:pic>
      <p:pic>
        <p:nvPicPr>
          <p:cNvPr id="24" name="Graphic 23" descr="Arrow Clockwise curve">
            <a:extLst>
              <a:ext uri="{FF2B5EF4-FFF2-40B4-BE49-F238E27FC236}">
                <a16:creationId xmlns:a16="http://schemas.microsoft.com/office/drawing/2014/main" id="{CEB39457-483B-4AD0-A640-2E1575876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145117">
            <a:off x="10792756" y="7152904"/>
            <a:ext cx="1382660" cy="1396766"/>
          </a:xfrm>
          <a:prstGeom prst="rect">
            <a:avLst/>
          </a:prstGeom>
        </p:spPr>
      </p:pic>
      <p:pic>
        <p:nvPicPr>
          <p:cNvPr id="16" name="Picture 15" descr="A picture containing person, young, posing&#10;&#10;Description automatically generated">
            <a:extLst>
              <a:ext uri="{FF2B5EF4-FFF2-40B4-BE49-F238E27FC236}">
                <a16:creationId xmlns:a16="http://schemas.microsoft.com/office/drawing/2014/main" id="{71CA7AA7-7FC6-4999-99C9-7F40900D6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69" y="4140627"/>
            <a:ext cx="2780885" cy="38393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9185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1011</Words>
  <Application>Microsoft Office PowerPoint</Application>
  <PresentationFormat>Custom</PresentationFormat>
  <Paragraphs>109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方正兰亭超细黑简体</vt:lpstr>
      <vt:lpstr>微软雅黑</vt:lpstr>
      <vt:lpstr>Arial</vt:lpstr>
      <vt:lpstr>Wingdings</vt:lpstr>
      <vt:lpstr>宋体</vt:lpstr>
      <vt:lpstr>Times New Roman</vt:lpstr>
      <vt:lpstr>#9Slide03 Arima Madurai</vt:lpstr>
      <vt:lpstr>华文细黑</vt:lpstr>
      <vt:lpstr>Calibri</vt:lpstr>
      <vt:lpstr>#9Slide03 Arima Madurai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&amp; White Company Presentation</dc:title>
  <cp:lastModifiedBy>Admin</cp:lastModifiedBy>
  <cp:revision>77</cp:revision>
  <dcterms:created xsi:type="dcterms:W3CDTF">2006-08-16T00:00:00Z</dcterms:created>
  <dcterms:modified xsi:type="dcterms:W3CDTF">2023-11-27T23:52:05Z</dcterms:modified>
  <dc:identifier>DAFbNv_Y6As</dc:identifier>
</cp:coreProperties>
</file>