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8" r:id="rId4"/>
    <p:sldId id="279" r:id="rId5"/>
    <p:sldId id="281" r:id="rId6"/>
    <p:sldId id="280" r:id="rId7"/>
    <p:sldId id="282" r:id="rId8"/>
    <p:sldId id="283" r:id="rId9"/>
    <p:sldId id="284" r:id="rId10"/>
    <p:sldId id="285" r:id="rId11"/>
    <p:sldId id="286" r:id="rId12"/>
    <p:sldId id="276" r:id="rId13"/>
    <p:sldId id="277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046" autoAdjust="0"/>
  </p:normalViewPr>
  <p:slideViewPr>
    <p:cSldViewPr snapToGrid="0">
      <p:cViewPr varScale="1">
        <p:scale>
          <a:sx n="89" d="100"/>
          <a:sy n="89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C4F8B-12F3-40E1-966F-24BC9F80D82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83C33-5137-400A-9E94-BFDAE023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đang dùng bút thử điện kiểm tra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nhằm mục đích xem điện có bị rò ra ở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hay không.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3C33-5137-400A-9E94-BFDAE0230D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4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12.2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28600" indent="-228600">
              <a:buAutoNum type="arabicParenR"/>
            </a:pP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arenR"/>
            </a:pP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ổ cắm có chân tiếp đất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và độ cao an toàn với lưới điện cao áp trạm biến áp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arenR"/>
            </a:pP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thiết bị chống rò điện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3C33-5137-400A-9E94-BFDAE0230D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8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12.3,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600" indent="-228600">
              <a:buAutoNum type="arabicPeriod"/>
            </a:pP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Chạm trực tiếp vào bóng đèn đang hoạt động</a:t>
            </a:r>
          </a:p>
          <a:p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Chạm trực tiếp vào dây điện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c)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Cắt nguồn điện trước khi chạm vào đồ vật hoặc cần sửa chữa</a:t>
            </a:r>
          </a:p>
          <a:p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đồ trang bị bảo hộ và dụng cụ bảo vệ an toàn điện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3C33-5137-400A-9E94-BFDAE0230D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1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200" baseline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12.4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3C33-5137-400A-9E94-BFDAE0230D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7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12.5,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Bút thử điện: dụng cụ thông dụng để kiểm tra nhanh tình trạng của các thiết bị.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Tuốc nơ vít điện: một dụng cụ dùng để siết chặt hoặc gỡ bỏ ốc vít.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Kìm điện: loại kìm chuyên dụng dùng để cắt dây điện, kẹp giữ chi tiết trong quá trình sửa chữa điện, tay cầm được bọc bởi vật liệu cách điện.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Cờ lê điện: dùng để siết chặt hoặc gỡ bỏ ốc vít</a:t>
            </a:r>
            <a:endParaRPr lang="vi-V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3C33-5137-400A-9E94-BFDAE0230D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0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2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12.6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3C33-5137-400A-9E94-BFDAE0230D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8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12.6.1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3C33-5137-400A-9E94-BFDAE0230D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2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2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12.7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3C33-5137-400A-9E94-BFDAE0230D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19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12.7.1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 vào phần tay cầm của kìm. 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đầu kìm vào vị trí của dây điện hoặc chi tiết. </a:t>
            </a:r>
            <a:endParaRPr lang="en-US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vi-V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lực cho phù hợp để giữ hoặc cắt.</a:t>
            </a:r>
          </a:p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83C33-5137-400A-9E94-BFDAE0230D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9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0D83-CFFE-4159-915C-43AAB60541E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6E1A-03F8-4970-8520-EC764B37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9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0D83-CFFE-4159-915C-43AAB60541E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6E1A-03F8-4970-8520-EC764B37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0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0D83-CFFE-4159-915C-43AAB60541E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6E1A-03F8-4970-8520-EC764B37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0D83-CFFE-4159-915C-43AAB60541E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6E1A-03F8-4970-8520-EC764B37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1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0D83-CFFE-4159-915C-43AAB60541E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6E1A-03F8-4970-8520-EC764B37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7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0D83-CFFE-4159-915C-43AAB60541E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6E1A-03F8-4970-8520-EC764B37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0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0D83-CFFE-4159-915C-43AAB60541E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6E1A-03F8-4970-8520-EC764B37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0D83-CFFE-4159-915C-43AAB60541E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6E1A-03F8-4970-8520-EC764B37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0D83-CFFE-4159-915C-43AAB60541E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6E1A-03F8-4970-8520-EC764B37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0D83-CFFE-4159-915C-43AAB60541E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6E1A-03F8-4970-8520-EC764B37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0D83-CFFE-4159-915C-43AAB60541E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6E1A-03F8-4970-8520-EC764B37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7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A0D83-CFFE-4159-915C-43AAB60541ED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66E1A-03F8-4970-8520-EC764B374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0992" y="8060"/>
            <a:ext cx="75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26 + 27: BÀI 12. BIỆN PHÁP AN TOÀN ĐIỆN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31" y="588352"/>
            <a:ext cx="5715000" cy="6146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5" y="588352"/>
            <a:ext cx="5967051" cy="61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0992" y="8060"/>
            <a:ext cx="75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12. BIỆN PHÁP AN TOÀN ĐIỆN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873" y="341045"/>
            <a:ext cx="111722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endParaRPr lang="en-US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209" r="9824"/>
          <a:stretch/>
        </p:blipFill>
        <p:spPr>
          <a:xfrm>
            <a:off x="6454588" y="2101758"/>
            <a:ext cx="4883971" cy="27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6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0992" y="8060"/>
            <a:ext cx="75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12. BIỆN PHÁP AN TOÀN ĐIỆN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873" y="341045"/>
            <a:ext cx="1117224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20725" indent="-365125"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20725" indent="-365125"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20725" indent="-365125"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00368" y="1994182"/>
            <a:ext cx="5715000" cy="3118944"/>
            <a:chOff x="6289610" y="1402511"/>
            <a:chExt cx="5715000" cy="31189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9610" y="1402511"/>
              <a:ext cx="5715000" cy="274961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048619" y="4152123"/>
              <a:ext cx="4196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12.7.1. Cách sử dụng kìm điện</a:t>
              </a:r>
              <a:endParaRPr lang="en-US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9965" y="96819"/>
            <a:ext cx="2732048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088" y="981183"/>
            <a:ext cx="11693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sử dụng một số dụng cụ bảo vệ </a:t>
            </a:r>
            <a:r>
              <a:rPr lang="nl-NL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điện: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220V.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091" y="577879"/>
            <a:ext cx="11537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latin typeface="+mj-lt"/>
              </a:rPr>
              <a:t>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>
                <a:latin typeface="+mj-lt"/>
              </a:rPr>
              <a:t>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hông Khí đơn Giản Hình Học Poster Công Ty Ppt Nền, Tối Giản, Không Khí,  Hình Học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44705" y="2903399"/>
            <a:ext cx="1006915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dirty="0">
                <a:solidFill>
                  <a:schemeClr val="tx2"/>
                </a:solidFill>
                <a:cs typeface="Arial" panose="020B0604020202020204" pitchFamily="34" charset="0"/>
              </a:rPr>
              <a:t>Học thuộc bài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dirty="0" err="1">
                <a:solidFill>
                  <a:schemeClr val="tx2"/>
                </a:solidFill>
                <a:cs typeface="Arial" panose="020B0604020202020204" pitchFamily="34" charset="0"/>
              </a:rPr>
              <a:t>Đọc</a:t>
            </a:r>
            <a:r>
              <a:rPr lang="en-US" altLang="vi-VN" sz="2800" b="1" dirty="0">
                <a:solidFill>
                  <a:schemeClr val="tx2"/>
                </a:solidFill>
                <a:cs typeface="Arial" panose="020B0604020202020204" pitchFamily="34" charset="0"/>
              </a:rPr>
              <a:t> trước </a:t>
            </a:r>
            <a:r>
              <a:rPr lang="en-US" altLang="vi-VN" sz="2800" b="1" dirty="0" err="1">
                <a:solidFill>
                  <a:schemeClr val="tx2"/>
                </a:solidFill>
                <a:cs typeface="Arial" panose="020B0604020202020204" pitchFamily="34" charset="0"/>
              </a:rPr>
              <a:t>bài</a:t>
            </a:r>
            <a:r>
              <a:rPr lang="en-US" altLang="vi-VN" sz="28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13: “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Sơ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cứu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bị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tai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nạn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điện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”</a:t>
            </a:r>
            <a:endParaRPr lang="en-US" altLang="vi-VN" sz="28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3943350" y="1443038"/>
            <a:ext cx="3857625" cy="10144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DẶN DÒ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295" y="700951"/>
            <a:ext cx="7050282" cy="5998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7387" y="319464"/>
            <a:ext cx="10565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12.1.</a:t>
            </a:r>
          </a:p>
        </p:txBody>
      </p:sp>
    </p:spTree>
    <p:extLst>
      <p:ext uri="{BB962C8B-B14F-4D97-AF65-F5344CB8AC3E}">
        <p14:creationId xmlns:p14="http://schemas.microsoft.com/office/powerpoint/2010/main" val="22803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0992" y="8060"/>
            <a:ext cx="75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26: BÀI 12. BIỆN PHÁP AN TOÀN ĐIỆN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910" y="375720"/>
            <a:ext cx="11172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910" y="110273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0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033477" y="927118"/>
            <a:ext cx="4954548" cy="5718493"/>
            <a:chOff x="7033477" y="927118"/>
            <a:chExt cx="4954548" cy="5718493"/>
          </a:xfrm>
        </p:grpSpPr>
        <p:grpSp>
          <p:nvGrpSpPr>
            <p:cNvPr id="12" name="Group 11"/>
            <p:cNvGrpSpPr/>
            <p:nvPr/>
          </p:nvGrpSpPr>
          <p:grpSpPr>
            <a:xfrm>
              <a:off x="7033477" y="927118"/>
              <a:ext cx="4954548" cy="5718493"/>
              <a:chOff x="7186108" y="1198608"/>
              <a:chExt cx="4954548" cy="571849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7186108" y="1198608"/>
                <a:ext cx="4954548" cy="5718493"/>
                <a:chOff x="4353226" y="1479814"/>
                <a:chExt cx="7788070" cy="5718493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51379"/>
                <a:stretch/>
              </p:blipFill>
              <p:spPr>
                <a:xfrm>
                  <a:off x="4353226" y="4321061"/>
                  <a:ext cx="7788070" cy="2877246"/>
                </a:xfrm>
                <a:prstGeom prst="rect">
                  <a:avLst/>
                </a:prstGeom>
              </p:spPr>
            </p:pic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9436" b="51987"/>
                <a:stretch/>
              </p:blipFill>
              <p:spPr>
                <a:xfrm>
                  <a:off x="8193849" y="1479814"/>
                  <a:ext cx="3793212" cy="2841247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/>
              <a:srcRect l="4833" t="5351" r="6974" b="17897"/>
              <a:stretch/>
            </p:blipFill>
            <p:spPr>
              <a:xfrm>
                <a:off x="7195960" y="1247375"/>
                <a:ext cx="2405109" cy="2743711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9542627" y="978434"/>
              <a:ext cx="464603" cy="519351"/>
            </a:xfrm>
            <a:prstGeom prst="ellipse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33477" y="3788422"/>
              <a:ext cx="464603" cy="519351"/>
            </a:xfrm>
            <a:prstGeom prst="ellipse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03933" y="3820661"/>
              <a:ext cx="464603" cy="519351"/>
            </a:xfrm>
            <a:prstGeom prst="ellipse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33477" y="978434"/>
              <a:ext cx="464603" cy="519351"/>
            </a:xfrm>
            <a:prstGeom prst="ellipse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8955150" y="6509714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8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0992" y="8060"/>
            <a:ext cx="75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26: BÀI 12. BIỆN PHÁP AN TOÀN ĐIỆN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186" y="354361"/>
            <a:ext cx="111722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4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endParaRPr lang="en-US" sz="24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AutoNum type="arabicPeriod"/>
            </a:pP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95995" y="3749165"/>
            <a:ext cx="5921392" cy="3108835"/>
            <a:chOff x="6095995" y="3749165"/>
            <a:chExt cx="5921392" cy="3108835"/>
          </a:xfrm>
        </p:grpSpPr>
        <p:grpSp>
          <p:nvGrpSpPr>
            <p:cNvPr id="9" name="Group 8"/>
            <p:cNvGrpSpPr/>
            <p:nvPr/>
          </p:nvGrpSpPr>
          <p:grpSpPr>
            <a:xfrm>
              <a:off x="6095995" y="3749165"/>
              <a:ext cx="5921392" cy="2739503"/>
              <a:chOff x="270381" y="3098201"/>
              <a:chExt cx="11331049" cy="293683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t="46098"/>
              <a:stretch/>
            </p:blipFill>
            <p:spPr>
              <a:xfrm>
                <a:off x="3863927" y="3098202"/>
                <a:ext cx="7737503" cy="293683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l="51504" t="8" b="52876"/>
              <a:stretch/>
            </p:blipFill>
            <p:spPr>
              <a:xfrm>
                <a:off x="270381" y="3098201"/>
                <a:ext cx="3752351" cy="2936838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8984004" y="6488668"/>
              <a:ext cx="1146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12.3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73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hông Khí đơn Giản Hình Học Poster Công Ty Ppt Nền, Tối Giản, Không Khí,  Hình Học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57400" y="2705100"/>
            <a:ext cx="8077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dirty="0">
                <a:solidFill>
                  <a:schemeClr val="tx2"/>
                </a:solidFill>
                <a:cs typeface="Arial" panose="020B0604020202020204" pitchFamily="34" charset="0"/>
              </a:rPr>
              <a:t>Học thuộc bài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dirty="0" err="1">
                <a:solidFill>
                  <a:schemeClr val="tx2"/>
                </a:solidFill>
                <a:cs typeface="Arial" panose="020B0604020202020204" pitchFamily="34" charset="0"/>
              </a:rPr>
              <a:t>Đọc</a:t>
            </a:r>
            <a:r>
              <a:rPr lang="en-US" altLang="vi-VN" sz="2800" b="1" dirty="0">
                <a:solidFill>
                  <a:schemeClr val="tx2"/>
                </a:solidFill>
                <a:cs typeface="Arial" panose="020B0604020202020204" pitchFamily="34" charset="0"/>
              </a:rPr>
              <a:t> trước </a:t>
            </a:r>
            <a:r>
              <a:rPr lang="en-US" altLang="vi-VN" sz="2800" b="1" dirty="0" err="1">
                <a:solidFill>
                  <a:schemeClr val="tx2"/>
                </a:solidFill>
                <a:cs typeface="Arial" panose="020B0604020202020204" pitchFamily="34" charset="0"/>
              </a:rPr>
              <a:t>bài</a:t>
            </a:r>
            <a:r>
              <a:rPr lang="en-US" altLang="vi-VN" sz="28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12 </a:t>
            </a:r>
            <a:r>
              <a:rPr lang="en-US" altLang="vi-VN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phần</a:t>
            </a:r>
            <a:r>
              <a:rPr lang="en-US" altLang="vi-VN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>
                <a:solidFill>
                  <a:schemeClr val="tx2"/>
                </a:solidFill>
                <a:cs typeface="Arial" panose="020B0604020202020204" pitchFamily="34" charset="0"/>
              </a:rPr>
              <a:t>II : </a:t>
            </a:r>
            <a:r>
              <a:rPr lang="en-US" sz="2800" b="1" dirty="0" err="1">
                <a:solidFill>
                  <a:schemeClr val="tx2"/>
                </a:solidFill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trang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bị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bảo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hộ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cụ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bảo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vệ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an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toàn</a:t>
            </a:r>
            <a:r>
              <a:rPr lang="en-US" sz="2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điện</a:t>
            </a:r>
            <a:endParaRPr lang="en-US" altLang="vi-VN" sz="28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3943350" y="1443038"/>
            <a:ext cx="3857625" cy="10144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DẶN DÒ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0992" y="8060"/>
            <a:ext cx="75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12. BIỆN PHÁP AN TOÀN ĐIỆN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873" y="469725"/>
            <a:ext cx="111722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42324" y="2950228"/>
            <a:ext cx="4006419" cy="3703376"/>
            <a:chOff x="366351" y="86673"/>
            <a:chExt cx="7378058" cy="69077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351" y="86673"/>
              <a:ext cx="7378058" cy="59875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8064" y="6248137"/>
              <a:ext cx="4863132" cy="746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12.4</a:t>
              </a:r>
              <a:endPara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5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0992" y="8060"/>
            <a:ext cx="75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12. BIỆN PHÁP AN TOÀN ĐIỆN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873" y="469725"/>
            <a:ext cx="111722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5995" y="3007472"/>
            <a:ext cx="5586121" cy="3487023"/>
            <a:chOff x="6095995" y="3007472"/>
            <a:chExt cx="5586121" cy="3487023"/>
          </a:xfrm>
        </p:grpSpPr>
        <p:grpSp>
          <p:nvGrpSpPr>
            <p:cNvPr id="8" name="Group 7"/>
            <p:cNvGrpSpPr/>
            <p:nvPr/>
          </p:nvGrpSpPr>
          <p:grpSpPr>
            <a:xfrm>
              <a:off x="6095995" y="3007472"/>
              <a:ext cx="5586121" cy="3487023"/>
              <a:chOff x="271366" y="95639"/>
              <a:chExt cx="7516979" cy="387334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680" y="95639"/>
                <a:ext cx="3712806" cy="164918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120303">
                <a:off x="4252044" y="150410"/>
                <a:ext cx="3536301" cy="164918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345500">
                <a:off x="271366" y="1906511"/>
                <a:ext cx="3843435" cy="145634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9935697">
                <a:off x="4485906" y="1994322"/>
                <a:ext cx="3247053" cy="1280724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997696" y="3524542"/>
                <a:ext cx="4196206" cy="44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12.5</a:t>
                </a:r>
                <a:endPara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292798" y="4163044"/>
              <a:ext cx="462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308580" y="4166078"/>
              <a:ext cx="462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25523" y="5725053"/>
              <a:ext cx="397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308579" y="5611239"/>
              <a:ext cx="462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52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0992" y="8060"/>
            <a:ext cx="75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12. BIỆN PHÁP AN TOÀN ĐIỆN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358" y="364247"/>
            <a:ext cx="111722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780" y="3905025"/>
            <a:ext cx="6096883" cy="29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0992" y="8060"/>
            <a:ext cx="7506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12. BIỆN PHÁP AN TOÀN ĐIỆN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873" y="341045"/>
            <a:ext cx="111722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4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4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endParaRPr lang="en-US" sz="24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63882" y="3775935"/>
            <a:ext cx="5366132" cy="2939292"/>
            <a:chOff x="6642366" y="1094066"/>
            <a:chExt cx="5366132" cy="35019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2366" y="1094066"/>
              <a:ext cx="5366132" cy="305805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37464" y="4226638"/>
              <a:ext cx="4196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12.6.1. Cách sử dụng bút thử điện</a:t>
              </a:r>
              <a:endParaRPr lang="en-US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75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2066</Words>
  <Application>Microsoft Office PowerPoint</Application>
  <PresentationFormat>Widescreen</PresentationFormat>
  <Paragraphs>183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11</cp:revision>
  <dcterms:created xsi:type="dcterms:W3CDTF">2023-11-04T01:40:41Z</dcterms:created>
  <dcterms:modified xsi:type="dcterms:W3CDTF">2023-11-04T02:50:52Z</dcterms:modified>
</cp:coreProperties>
</file>