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80" r:id="rId4"/>
    <p:sldId id="281" r:id="rId5"/>
    <p:sldId id="261" r:id="rId6"/>
    <p:sldId id="282" r:id="rId7"/>
    <p:sldId id="262" r:id="rId8"/>
    <p:sldId id="283" r:id="rId9"/>
    <p:sldId id="284" r:id="rId10"/>
    <p:sldId id="285" r:id="rId11"/>
    <p:sldId id="268" r:id="rId12"/>
    <p:sldId id="286" r:id="rId13"/>
    <p:sldId id="271" r:id="rId14"/>
    <p:sldId id="272" r:id="rId15"/>
    <p:sldId id="274" r:id="rId16"/>
    <p:sldId id="275" r:id="rId17"/>
    <p:sldId id="278" r:id="rId18"/>
    <p:sldId id="279" r:id="rId19"/>
    <p:sldId id="287" r:id="rId20"/>
    <p:sldId id="2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6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D4D5B9-B14F-4803-B55F-F102EB9F947B}" type="datetimeFigureOut">
              <a:rPr lang="en-US" smtClean="0"/>
              <a:t>10/31/2023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7A3AE-7C47-452F-A9FA-79A280B75590}" type="slidenum">
              <a:rPr lang="en-US" smtClean="0"/>
              <a:t>‹#›</a:t>
            </a:fld>
            <a:endParaRPr lang="en-US"/>
          </a:p>
        </p:txBody>
      </p:sp>
    </p:spTree>
    <p:extLst>
      <p:ext uri="{BB962C8B-B14F-4D97-AF65-F5344CB8AC3E}">
        <p14:creationId xmlns:p14="http://schemas.microsoft.com/office/powerpoint/2010/main" val="3105274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solidFill>
                  <a:srgbClr val="FF0000"/>
                </a:solidFill>
                <a:latin typeface="Times New Roman" panose="02020603050405020304" pitchFamily="18" charset="0"/>
                <a:cs typeface="Times New Roman" panose="02020603050405020304" pitchFamily="18" charset="0"/>
              </a:rPr>
              <a:t>Hãy</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chỉ</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ra</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trong</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những</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nghề</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trên</a:t>
            </a:r>
            <a:r>
              <a:rPr lang="en-US" sz="1200" b="1" baseline="0" dirty="0" smtClean="0">
                <a:solidFill>
                  <a:srgbClr val="FF0000"/>
                </a:solidFill>
                <a:latin typeface="Times New Roman" panose="02020603050405020304" pitchFamily="18" charset="0"/>
                <a:cs typeface="Times New Roman" panose="02020603050405020304" pitchFamily="18" charset="0"/>
              </a:rPr>
              <a:t> </a:t>
            </a:r>
            <a:r>
              <a:rPr lang="en-US" sz="1200" b="1" baseline="0" dirty="0" err="1" smtClean="0">
                <a:solidFill>
                  <a:srgbClr val="FF0000"/>
                </a:solidFill>
                <a:latin typeface="Times New Roman" panose="02020603050405020304" pitchFamily="18" charset="0"/>
                <a:cs typeface="Times New Roman" panose="02020603050405020304" pitchFamily="18" charset="0"/>
              </a:rPr>
              <a:t>màn</a:t>
            </a:r>
            <a:r>
              <a:rPr lang="en-US" sz="1200" b="1" baseline="0" dirty="0" smtClean="0">
                <a:solidFill>
                  <a:srgbClr val="FF0000"/>
                </a:solidFill>
                <a:latin typeface="Times New Roman" panose="02020603050405020304" pitchFamily="18" charset="0"/>
                <a:cs typeface="Times New Roman" panose="02020603050405020304" pitchFamily="18" charset="0"/>
              </a:rPr>
              <a:t> </a:t>
            </a:r>
            <a:r>
              <a:rPr lang="en-US" sz="1200" b="1" baseline="0" dirty="0" err="1" smtClean="0">
                <a:solidFill>
                  <a:srgbClr val="FF0000"/>
                </a:solidFill>
                <a:latin typeface="Times New Roman" panose="02020603050405020304" pitchFamily="18" charset="0"/>
                <a:cs typeface="Times New Roman" panose="02020603050405020304" pitchFamily="18" charset="0"/>
              </a:rPr>
              <a:t>hình</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nghề</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nào</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thuộc</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lĩnh</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vực</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cơ</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khí</a:t>
            </a:r>
            <a:r>
              <a:rPr lang="en-US" sz="1200" b="1" dirty="0" smtClean="0">
                <a:solidFill>
                  <a:srgbClr val="FF0000"/>
                </a:solidFill>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EBB7A3AE-7C47-452F-A9FA-79A280B75590}" type="slidenum">
              <a:rPr lang="en-US" smtClean="0"/>
              <a:t>3</a:t>
            </a:fld>
            <a:endParaRPr lang="en-US"/>
          </a:p>
        </p:txBody>
      </p:sp>
    </p:spTree>
    <p:extLst>
      <p:ext uri="{BB962C8B-B14F-4D97-AF65-F5344CB8AC3E}">
        <p14:creationId xmlns:p14="http://schemas.microsoft.com/office/powerpoint/2010/main" val="302544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solidFill>
                  <a:srgbClr val="FF0000"/>
                </a:solidFill>
                <a:latin typeface="Times New Roman" panose="02020603050405020304" pitchFamily="18" charset="0"/>
                <a:cs typeface="Times New Roman" panose="02020603050405020304" pitchFamily="18" charset="0"/>
              </a:rPr>
              <a:t>Hãy</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chỉ</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ra</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trong</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những</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nghề</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trên</a:t>
            </a:r>
            <a:r>
              <a:rPr lang="en-US" sz="1200" b="1" baseline="0" dirty="0" smtClean="0">
                <a:solidFill>
                  <a:srgbClr val="FF0000"/>
                </a:solidFill>
                <a:latin typeface="Times New Roman" panose="02020603050405020304" pitchFamily="18" charset="0"/>
                <a:cs typeface="Times New Roman" panose="02020603050405020304" pitchFamily="18" charset="0"/>
              </a:rPr>
              <a:t> </a:t>
            </a:r>
            <a:r>
              <a:rPr lang="en-US" sz="1200" b="1" baseline="0" dirty="0" err="1" smtClean="0">
                <a:solidFill>
                  <a:srgbClr val="FF0000"/>
                </a:solidFill>
                <a:latin typeface="Times New Roman" panose="02020603050405020304" pitchFamily="18" charset="0"/>
                <a:cs typeface="Times New Roman" panose="02020603050405020304" pitchFamily="18" charset="0"/>
              </a:rPr>
              <a:t>màn</a:t>
            </a:r>
            <a:r>
              <a:rPr lang="en-US" sz="1200" b="1" baseline="0" dirty="0" smtClean="0">
                <a:solidFill>
                  <a:srgbClr val="FF0000"/>
                </a:solidFill>
                <a:latin typeface="Times New Roman" panose="02020603050405020304" pitchFamily="18" charset="0"/>
                <a:cs typeface="Times New Roman" panose="02020603050405020304" pitchFamily="18" charset="0"/>
              </a:rPr>
              <a:t> </a:t>
            </a:r>
            <a:r>
              <a:rPr lang="en-US" sz="1200" b="1" baseline="0" dirty="0" err="1" smtClean="0">
                <a:solidFill>
                  <a:srgbClr val="FF0000"/>
                </a:solidFill>
                <a:latin typeface="Times New Roman" panose="02020603050405020304" pitchFamily="18" charset="0"/>
                <a:cs typeface="Times New Roman" panose="02020603050405020304" pitchFamily="18" charset="0"/>
              </a:rPr>
              <a:t>hình</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nghề</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nào</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thuộc</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lĩnh</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vực</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cơ</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khí</a:t>
            </a:r>
            <a:r>
              <a:rPr lang="en-US" sz="1200" b="1" dirty="0" smtClean="0">
                <a:solidFill>
                  <a:srgbClr val="FF0000"/>
                </a:solidFill>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EBB7A3AE-7C47-452F-A9FA-79A280B75590}" type="slidenum">
              <a:rPr lang="en-US" smtClean="0"/>
              <a:t>4</a:t>
            </a:fld>
            <a:endParaRPr lang="en-US"/>
          </a:p>
        </p:txBody>
      </p:sp>
    </p:spTree>
    <p:extLst>
      <p:ext uri="{BB962C8B-B14F-4D97-AF65-F5344CB8AC3E}">
        <p14:creationId xmlns:p14="http://schemas.microsoft.com/office/powerpoint/2010/main" val="698403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solidFill>
                  <a:srgbClr val="FF0000"/>
                </a:solidFill>
                <a:latin typeface="Times New Roman" panose="02020603050405020304" pitchFamily="18" charset="0"/>
                <a:cs typeface="Times New Roman" panose="02020603050405020304" pitchFamily="18" charset="0"/>
              </a:rPr>
              <a:t>Từ</a:t>
            </a:r>
            <a:r>
              <a:rPr lang="en-US" sz="1200" b="1" dirty="0" smtClean="0">
                <a:solidFill>
                  <a:srgbClr val="FF0000"/>
                </a:solidFill>
                <a:latin typeface="Times New Roman" panose="02020603050405020304" pitchFamily="18" charset="0"/>
                <a:cs typeface="Times New Roman" panose="02020603050405020304" pitchFamily="18" charset="0"/>
              </a:rPr>
              <a:t> B</a:t>
            </a:r>
            <a:r>
              <a:rPr lang="vi-VN" sz="1200" b="1" dirty="0" smtClean="0">
                <a:solidFill>
                  <a:srgbClr val="FF0000"/>
                </a:solidFill>
                <a:latin typeface="Times New Roman" panose="02020603050405020304" pitchFamily="18" charset="0"/>
                <a:cs typeface="Times New Roman" panose="02020603050405020304" pitchFamily="18" charset="0"/>
              </a:rPr>
              <a:t>ảng 9.1, em hãy tóm tắt các đặc điểm một số ngành nghề phổ biến thuộc lĩnh vực cơ khí. </a:t>
            </a:r>
            <a:endParaRPr lang="en-US" sz="1200" b="1" dirty="0" smtClean="0">
              <a:solidFill>
                <a:srgbClr val="FF0000"/>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BB7A3AE-7C47-452F-A9FA-79A280B75590}" type="slidenum">
              <a:rPr lang="en-US" smtClean="0"/>
              <a:t>5</a:t>
            </a:fld>
            <a:endParaRPr lang="en-US"/>
          </a:p>
        </p:txBody>
      </p:sp>
    </p:spTree>
    <p:extLst>
      <p:ext uri="{BB962C8B-B14F-4D97-AF65-F5344CB8AC3E}">
        <p14:creationId xmlns:p14="http://schemas.microsoft.com/office/powerpoint/2010/main" val="2113361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solidFill>
                  <a:srgbClr val="FF0000"/>
                </a:solidFill>
                <a:latin typeface="Times New Roman" panose="02020603050405020304" pitchFamily="18" charset="0"/>
                <a:cs typeface="Times New Roman" panose="02020603050405020304" pitchFamily="18" charset="0"/>
              </a:rPr>
              <a:t>Hãy</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chỉ</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ra</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trong</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những</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nghề</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trên</a:t>
            </a:r>
            <a:r>
              <a:rPr lang="en-US" sz="1200" b="1" baseline="0" dirty="0" smtClean="0">
                <a:solidFill>
                  <a:srgbClr val="FF0000"/>
                </a:solidFill>
                <a:latin typeface="Times New Roman" panose="02020603050405020304" pitchFamily="18" charset="0"/>
                <a:cs typeface="Times New Roman" panose="02020603050405020304" pitchFamily="18" charset="0"/>
              </a:rPr>
              <a:t> </a:t>
            </a:r>
            <a:r>
              <a:rPr lang="en-US" sz="1200" b="1" baseline="0" dirty="0" err="1" smtClean="0">
                <a:solidFill>
                  <a:srgbClr val="FF0000"/>
                </a:solidFill>
                <a:latin typeface="Times New Roman" panose="02020603050405020304" pitchFamily="18" charset="0"/>
                <a:cs typeface="Times New Roman" panose="02020603050405020304" pitchFamily="18" charset="0"/>
              </a:rPr>
              <a:t>màn</a:t>
            </a:r>
            <a:r>
              <a:rPr lang="en-US" sz="1200" b="1" baseline="0" dirty="0" smtClean="0">
                <a:solidFill>
                  <a:srgbClr val="FF0000"/>
                </a:solidFill>
                <a:latin typeface="Times New Roman" panose="02020603050405020304" pitchFamily="18" charset="0"/>
                <a:cs typeface="Times New Roman" panose="02020603050405020304" pitchFamily="18" charset="0"/>
              </a:rPr>
              <a:t> </a:t>
            </a:r>
            <a:r>
              <a:rPr lang="en-US" sz="1200" b="1" baseline="0" dirty="0" err="1" smtClean="0">
                <a:solidFill>
                  <a:srgbClr val="FF0000"/>
                </a:solidFill>
                <a:latin typeface="Times New Roman" panose="02020603050405020304" pitchFamily="18" charset="0"/>
                <a:cs typeface="Times New Roman" panose="02020603050405020304" pitchFamily="18" charset="0"/>
              </a:rPr>
              <a:t>hình</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nghề</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nào</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thuộc</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lĩnh</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vực</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cơ</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khí</a:t>
            </a:r>
            <a:r>
              <a:rPr lang="en-US" sz="1200" b="1" dirty="0" smtClean="0">
                <a:solidFill>
                  <a:srgbClr val="FF0000"/>
                </a:solidFill>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EBB7A3AE-7C47-452F-A9FA-79A280B75590}" type="slidenum">
              <a:rPr lang="en-US" smtClean="0"/>
              <a:t>6</a:t>
            </a:fld>
            <a:endParaRPr lang="en-US"/>
          </a:p>
        </p:txBody>
      </p:sp>
    </p:spTree>
    <p:extLst>
      <p:ext uri="{BB962C8B-B14F-4D97-AF65-F5344CB8AC3E}">
        <p14:creationId xmlns:p14="http://schemas.microsoft.com/office/powerpoint/2010/main" val="3162289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1" i="1" dirty="0" smtClean="0">
                <a:solidFill>
                  <a:srgbClr val="FF0000"/>
                </a:solidFill>
                <a:latin typeface="Times New Roman" panose="02020603050405020304" pitchFamily="18" charset="0"/>
                <a:cs typeface="Times New Roman" panose="02020603050405020304" pitchFamily="18" charset="0"/>
              </a:rPr>
              <a:t>Theo em </a:t>
            </a:r>
            <a:r>
              <a:rPr lang="en-US" sz="1200" b="1" i="1" dirty="0" err="1" smtClean="0">
                <a:solidFill>
                  <a:srgbClr val="FF0000"/>
                </a:solidFill>
                <a:latin typeface="Times New Roman" panose="02020603050405020304" pitchFamily="18" charset="0"/>
                <a:cs typeface="Times New Roman" panose="02020603050405020304" pitchFamily="18" charset="0"/>
              </a:rPr>
              <a:t>hình</a:t>
            </a:r>
            <a:r>
              <a:rPr lang="en-US" sz="1200" b="1" i="1" dirty="0" smtClean="0">
                <a:solidFill>
                  <a:srgbClr val="FF0000"/>
                </a:solidFill>
                <a:latin typeface="Times New Roman" panose="02020603050405020304" pitchFamily="18" charset="0"/>
                <a:cs typeface="Times New Roman" panose="02020603050405020304" pitchFamily="18" charset="0"/>
              </a:rPr>
              <a:t> </a:t>
            </a:r>
            <a:r>
              <a:rPr lang="en-US" sz="1200" b="1" i="1" dirty="0" err="1" smtClean="0">
                <a:solidFill>
                  <a:srgbClr val="FF0000"/>
                </a:solidFill>
                <a:latin typeface="Times New Roman" panose="02020603050405020304" pitchFamily="18" charset="0"/>
                <a:cs typeface="Times New Roman" panose="02020603050405020304" pitchFamily="18" charset="0"/>
              </a:rPr>
              <a:t>ảnh</a:t>
            </a:r>
            <a:r>
              <a:rPr lang="en-US" sz="1200" b="1" i="1" dirty="0" smtClean="0">
                <a:solidFill>
                  <a:srgbClr val="FF0000"/>
                </a:solidFill>
                <a:latin typeface="Times New Roman" panose="02020603050405020304" pitchFamily="18" charset="0"/>
                <a:cs typeface="Times New Roman" panose="02020603050405020304" pitchFamily="18" charset="0"/>
              </a:rPr>
              <a:t> </a:t>
            </a:r>
            <a:r>
              <a:rPr lang="en-US" sz="1200" b="1" i="1" dirty="0" err="1" smtClean="0">
                <a:solidFill>
                  <a:srgbClr val="FF0000"/>
                </a:solidFill>
                <a:latin typeface="Times New Roman" panose="02020603050405020304" pitchFamily="18" charset="0"/>
                <a:cs typeface="Times New Roman" panose="02020603050405020304" pitchFamily="18" charset="0"/>
              </a:rPr>
              <a:t>trên</a:t>
            </a:r>
            <a:r>
              <a:rPr lang="en-US" sz="1200" b="1" i="1" baseline="0" dirty="0" smtClean="0">
                <a:solidFill>
                  <a:srgbClr val="FF0000"/>
                </a:solidFill>
                <a:latin typeface="Times New Roman" panose="02020603050405020304" pitchFamily="18" charset="0"/>
                <a:cs typeface="Times New Roman" panose="02020603050405020304" pitchFamily="18" charset="0"/>
              </a:rPr>
              <a:t> </a:t>
            </a:r>
            <a:r>
              <a:rPr lang="en-US" sz="1200" b="1" i="1" baseline="0" dirty="0" err="1" smtClean="0">
                <a:solidFill>
                  <a:srgbClr val="FF0000"/>
                </a:solidFill>
                <a:latin typeface="Times New Roman" panose="02020603050405020304" pitchFamily="18" charset="0"/>
                <a:cs typeface="Times New Roman" panose="02020603050405020304" pitchFamily="18" charset="0"/>
              </a:rPr>
              <a:t>màn</a:t>
            </a:r>
            <a:r>
              <a:rPr lang="en-US" sz="1200" b="1" i="1" baseline="0" dirty="0" smtClean="0">
                <a:solidFill>
                  <a:srgbClr val="FF0000"/>
                </a:solidFill>
                <a:latin typeface="Times New Roman" panose="02020603050405020304" pitchFamily="18" charset="0"/>
                <a:cs typeface="Times New Roman" panose="02020603050405020304" pitchFamily="18" charset="0"/>
              </a:rPr>
              <a:t> </a:t>
            </a:r>
            <a:r>
              <a:rPr lang="en-US" sz="1200" b="1" i="1" baseline="0" dirty="0" err="1" smtClean="0">
                <a:solidFill>
                  <a:srgbClr val="FF0000"/>
                </a:solidFill>
                <a:latin typeface="Times New Roman" panose="02020603050405020304" pitchFamily="18" charset="0"/>
                <a:cs typeface="Times New Roman" panose="02020603050405020304" pitchFamily="18" charset="0"/>
              </a:rPr>
              <a:t>hình</a:t>
            </a:r>
            <a:r>
              <a:rPr lang="en-US" sz="1200" b="1" i="1" baseline="0" dirty="0" smtClean="0">
                <a:solidFill>
                  <a:srgbClr val="FF0000"/>
                </a:solidFill>
                <a:latin typeface="Times New Roman" panose="02020603050405020304" pitchFamily="18" charset="0"/>
                <a:cs typeface="Times New Roman" panose="02020603050405020304" pitchFamily="18" charset="0"/>
              </a:rPr>
              <a:t> </a:t>
            </a:r>
            <a:r>
              <a:rPr lang="vi-VN" sz="1200" b="1" i="1" dirty="0" smtClean="0">
                <a:solidFill>
                  <a:srgbClr val="FF0000"/>
                </a:solidFill>
                <a:latin typeface="Times New Roman" panose="02020603050405020304" pitchFamily="18" charset="0"/>
                <a:cs typeface="Times New Roman" panose="02020603050405020304" pitchFamily="18" charset="0"/>
              </a:rPr>
              <a:t>minh họa những ngành nghề nào trong lĩnh vực cơ khí?</a:t>
            </a:r>
          </a:p>
          <a:p>
            <a:pPr lvl="1"/>
            <a:r>
              <a:rPr lang="vi-VN" sz="1200" dirty="0" smtClean="0">
                <a:solidFill>
                  <a:srgbClr val="FF0000"/>
                </a:solidFill>
                <a:latin typeface="Times New Roman" panose="02020603050405020304" pitchFamily="18" charset="0"/>
                <a:cs typeface="Times New Roman" panose="02020603050405020304" pitchFamily="18" charset="0"/>
              </a:rPr>
              <a:t>a) Kĩ sư cơ khí</a:t>
            </a:r>
          </a:p>
          <a:p>
            <a:pPr lvl="1"/>
            <a:r>
              <a:rPr lang="vi-VN" sz="1200" dirty="0" smtClean="0">
                <a:solidFill>
                  <a:srgbClr val="FF0000"/>
                </a:solidFill>
                <a:latin typeface="Times New Roman" panose="02020603050405020304" pitchFamily="18" charset="0"/>
                <a:cs typeface="Times New Roman" panose="02020603050405020304" pitchFamily="18" charset="0"/>
              </a:rPr>
              <a:t>b) Kĩ sư cơ khí, kĩ thuật viên cơ khí</a:t>
            </a:r>
          </a:p>
          <a:p>
            <a:pPr lvl="1"/>
            <a:r>
              <a:rPr lang="vi-VN" sz="1200" dirty="0" smtClean="0">
                <a:solidFill>
                  <a:srgbClr val="FF0000"/>
                </a:solidFill>
                <a:latin typeface="Times New Roman" panose="02020603050405020304" pitchFamily="18" charset="0"/>
                <a:cs typeface="Times New Roman" panose="02020603050405020304" pitchFamily="18" charset="0"/>
              </a:rPr>
              <a:t>c) Thợ cơ khí</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và</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sửa</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chữa</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máy</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móc</a:t>
            </a:r>
            <a:endParaRPr lang="vi-VN" sz="1200" dirty="0" smtClean="0">
              <a:solidFill>
                <a:srgbClr val="FF0000"/>
              </a:solidFill>
              <a:latin typeface="Times New Roman" panose="02020603050405020304" pitchFamily="18" charset="0"/>
              <a:cs typeface="Times New Roman" panose="02020603050405020304" pitchFamily="18" charset="0"/>
            </a:endParaRPr>
          </a:p>
          <a:p>
            <a:pPr lvl="1"/>
            <a:r>
              <a:rPr lang="vi-VN" sz="1200" dirty="0" smtClean="0">
                <a:solidFill>
                  <a:srgbClr val="FF0000"/>
                </a:solidFill>
                <a:latin typeface="Times New Roman" panose="02020603050405020304" pitchFamily="18" charset="0"/>
                <a:cs typeface="Times New Roman" panose="02020603050405020304" pitchFamily="18" charset="0"/>
              </a:rPr>
              <a:t>d) Thợ cơ khí</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và</a:t>
            </a:r>
            <a:r>
              <a:rPr lang="en-US" sz="1200" dirty="0" smtClean="0">
                <a:solidFill>
                  <a:srgbClr val="FF0000"/>
                </a:solidFill>
                <a:latin typeface="Times New Roman" panose="02020603050405020304" pitchFamily="18" charset="0"/>
                <a:cs typeface="Times New Roman" panose="02020603050405020304" pitchFamily="18" charset="0"/>
              </a:rPr>
              <a:t> </a:t>
            </a:r>
            <a:r>
              <a:rPr lang="en-US" sz="1200" dirty="0" err="1" smtClean="0">
                <a:solidFill>
                  <a:srgbClr val="FF0000"/>
                </a:solidFill>
                <a:latin typeface="Times New Roman" panose="02020603050405020304" pitchFamily="18" charset="0"/>
                <a:cs typeface="Times New Roman" panose="02020603050405020304" pitchFamily="18" charset="0"/>
              </a:rPr>
              <a:t>sửa</a:t>
            </a:r>
            <a:endParaRPr lang="vi-VN" sz="1200" dirty="0" smtClean="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latin typeface="Times New Roman" panose="02020603050405020304" pitchFamily="18" charset="0"/>
                <a:cs typeface="Times New Roman" panose="02020603050405020304" pitchFamily="18" charset="0"/>
              </a:rPr>
              <a:t>Người</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lao</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động</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trong</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lĩnh</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vực</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cơ</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khí</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cần</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có</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những</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phẩm</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chất</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như</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thế</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nào</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để</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thực</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hiện</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được</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các</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công</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việc</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như</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trong</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hình</a:t>
            </a:r>
            <a:r>
              <a:rPr lang="en-US" sz="1200" b="1" dirty="0" smtClean="0">
                <a:latin typeface="Times New Roman" panose="02020603050405020304" pitchFamily="18" charset="0"/>
                <a:cs typeface="Times New Roman" panose="02020603050405020304" pitchFamily="18" charset="0"/>
              </a:rPr>
              <a:t>?</a:t>
            </a:r>
          </a:p>
          <a:p>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Biết</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sử</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dụng</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vận</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hành</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các</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loại</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dụng</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cụ</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thiết</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bị</a:t>
            </a:r>
            <a:endParaRPr lang="en-US" sz="1200" dirty="0" smtClean="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Biết</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đọc</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bản</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vẽ</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và</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phân</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tích</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kĩ</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thuật</a:t>
            </a:r>
            <a:endParaRPr lang="en-US" sz="1200" dirty="0" smtClean="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Biết</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giải</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quyết</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các</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vấn</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đề</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chuyên</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môn</a:t>
            </a:r>
            <a:endParaRPr lang="en-US" sz="1200" dirty="0" smtClean="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Biết</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sử</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dụng</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phần</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mềm</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phục</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vụ</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lĩnh</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vực</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này</a:t>
            </a:r>
            <a:endParaRPr lang="en-US" sz="1200" dirty="0" smtClean="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Có</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sức</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khoẻ</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đam</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mê</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với</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công</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việc</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cẩn</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thận</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kiên</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trì</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có</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tinh</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thần</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hợp</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tác</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tốt</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khả</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năng</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làm</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việc</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theo</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nhóm</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và</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chịu</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được</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áp</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lực</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công</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việc</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cao</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có</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phản</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ứng</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nhanh</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nhẹn</a:t>
            </a:r>
            <a:endParaRPr lang="en-US" sz="12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BB7A3AE-7C47-452F-A9FA-79A280B75590}" type="slidenum">
              <a:rPr lang="en-US" smtClean="0"/>
              <a:t>7</a:t>
            </a:fld>
            <a:endParaRPr lang="en-US"/>
          </a:p>
        </p:txBody>
      </p:sp>
    </p:spTree>
    <p:extLst>
      <p:ext uri="{BB962C8B-B14F-4D97-AF65-F5344CB8AC3E}">
        <p14:creationId xmlns:p14="http://schemas.microsoft.com/office/powerpoint/2010/main" val="3405614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solidFill>
                  <a:srgbClr val="FF0000"/>
                </a:solidFill>
                <a:latin typeface="Times New Roman" panose="02020603050405020304" pitchFamily="18" charset="0"/>
                <a:cs typeface="Times New Roman" panose="02020603050405020304" pitchFamily="18" charset="0"/>
              </a:rPr>
              <a:t>Hãy</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chỉ</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ra</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trong</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những</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nghề</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trên</a:t>
            </a:r>
            <a:r>
              <a:rPr lang="en-US" sz="1200" b="1" baseline="0" dirty="0" smtClean="0">
                <a:solidFill>
                  <a:srgbClr val="FF0000"/>
                </a:solidFill>
                <a:latin typeface="Times New Roman" panose="02020603050405020304" pitchFamily="18" charset="0"/>
                <a:cs typeface="Times New Roman" panose="02020603050405020304" pitchFamily="18" charset="0"/>
              </a:rPr>
              <a:t> </a:t>
            </a:r>
            <a:r>
              <a:rPr lang="en-US" sz="1200" b="1" baseline="0" dirty="0" err="1" smtClean="0">
                <a:solidFill>
                  <a:srgbClr val="FF0000"/>
                </a:solidFill>
                <a:latin typeface="Times New Roman" panose="02020603050405020304" pitchFamily="18" charset="0"/>
                <a:cs typeface="Times New Roman" panose="02020603050405020304" pitchFamily="18" charset="0"/>
              </a:rPr>
              <a:t>màn</a:t>
            </a:r>
            <a:r>
              <a:rPr lang="en-US" sz="1200" b="1" baseline="0" dirty="0" smtClean="0">
                <a:solidFill>
                  <a:srgbClr val="FF0000"/>
                </a:solidFill>
                <a:latin typeface="Times New Roman" panose="02020603050405020304" pitchFamily="18" charset="0"/>
                <a:cs typeface="Times New Roman" panose="02020603050405020304" pitchFamily="18" charset="0"/>
              </a:rPr>
              <a:t> </a:t>
            </a:r>
            <a:r>
              <a:rPr lang="en-US" sz="1200" b="1" baseline="0" dirty="0" err="1" smtClean="0">
                <a:solidFill>
                  <a:srgbClr val="FF0000"/>
                </a:solidFill>
                <a:latin typeface="Times New Roman" panose="02020603050405020304" pitchFamily="18" charset="0"/>
                <a:cs typeface="Times New Roman" panose="02020603050405020304" pitchFamily="18" charset="0"/>
              </a:rPr>
              <a:t>hình</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nghề</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nào</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thuộc</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lĩnh</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vực</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cơ</a:t>
            </a:r>
            <a:r>
              <a:rPr lang="en-US" sz="1200" b="1" dirty="0" smtClean="0">
                <a:solidFill>
                  <a:srgbClr val="FF0000"/>
                </a:solidFill>
                <a:latin typeface="Times New Roman" panose="02020603050405020304" pitchFamily="18" charset="0"/>
                <a:cs typeface="Times New Roman" panose="02020603050405020304" pitchFamily="18" charset="0"/>
              </a:rPr>
              <a:t> </a:t>
            </a:r>
            <a:r>
              <a:rPr lang="en-US" sz="1200" b="1" dirty="0" err="1" smtClean="0">
                <a:solidFill>
                  <a:srgbClr val="FF0000"/>
                </a:solidFill>
                <a:latin typeface="Times New Roman" panose="02020603050405020304" pitchFamily="18" charset="0"/>
                <a:cs typeface="Times New Roman" panose="02020603050405020304" pitchFamily="18" charset="0"/>
              </a:rPr>
              <a:t>khí</a:t>
            </a:r>
            <a:r>
              <a:rPr lang="en-US" sz="1200" b="1" dirty="0" smtClean="0">
                <a:solidFill>
                  <a:srgbClr val="FF0000"/>
                </a:solidFill>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EBB7A3AE-7C47-452F-A9FA-79A280B75590}" type="slidenum">
              <a:rPr lang="en-US" smtClean="0"/>
              <a:t>8</a:t>
            </a:fld>
            <a:endParaRPr lang="en-US"/>
          </a:p>
        </p:txBody>
      </p:sp>
    </p:spTree>
    <p:extLst>
      <p:ext uri="{BB962C8B-B14F-4D97-AF65-F5344CB8AC3E}">
        <p14:creationId xmlns:p14="http://schemas.microsoft.com/office/powerpoint/2010/main" val="251732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7A3AE-7C47-452F-A9FA-79A280B75590}" type="slidenum">
              <a:rPr lang="en-US" smtClean="0"/>
              <a:t>10</a:t>
            </a:fld>
            <a:endParaRPr lang="en-US"/>
          </a:p>
        </p:txBody>
      </p:sp>
    </p:spTree>
    <p:extLst>
      <p:ext uri="{BB962C8B-B14F-4D97-AF65-F5344CB8AC3E}">
        <p14:creationId xmlns:p14="http://schemas.microsoft.com/office/powerpoint/2010/main" val="2145872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1" dirty="0" smtClean="0">
                <a:latin typeface="Times New Roman" panose="02020603050405020304" pitchFamily="18" charset="0"/>
                <a:cs typeface="Times New Roman" panose="02020603050405020304" pitchFamily="18" charset="0"/>
              </a:rPr>
              <a:t>Dựa vào Bảng 9.3, khi xem xét về sự phù hợp của bản thân với những ngành nghề trong lĩnh vực cơ khí cần tìm hiểu những sở thích và khả năng gì?</a:t>
            </a:r>
            <a:endParaRPr lang="en-US" sz="1200" b="1"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BB7A3AE-7C47-452F-A9FA-79A280B75590}" type="slidenum">
              <a:rPr lang="en-US" smtClean="0"/>
              <a:t>11</a:t>
            </a:fld>
            <a:endParaRPr lang="en-US"/>
          </a:p>
        </p:txBody>
      </p:sp>
    </p:spTree>
    <p:extLst>
      <p:ext uri="{BB962C8B-B14F-4D97-AF65-F5344CB8AC3E}">
        <p14:creationId xmlns:p14="http://schemas.microsoft.com/office/powerpoint/2010/main" val="1920435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B7A3AE-7C47-452F-A9FA-79A280B75590}" type="slidenum">
              <a:rPr lang="en-US" smtClean="0"/>
              <a:t>12</a:t>
            </a:fld>
            <a:endParaRPr lang="en-US"/>
          </a:p>
        </p:txBody>
      </p:sp>
    </p:spTree>
    <p:extLst>
      <p:ext uri="{BB962C8B-B14F-4D97-AF65-F5344CB8AC3E}">
        <p14:creationId xmlns:p14="http://schemas.microsoft.com/office/powerpoint/2010/main" val="1826330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E3C431-FDA5-4C82-B0AD-2261B64980C9}"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5111A-5224-445F-8E72-F9E8CDDC4164}" type="slidenum">
              <a:rPr lang="en-US" smtClean="0"/>
              <a:t>‹#›</a:t>
            </a:fld>
            <a:endParaRPr lang="en-US"/>
          </a:p>
        </p:txBody>
      </p:sp>
    </p:spTree>
    <p:extLst>
      <p:ext uri="{BB962C8B-B14F-4D97-AF65-F5344CB8AC3E}">
        <p14:creationId xmlns:p14="http://schemas.microsoft.com/office/powerpoint/2010/main" val="3518318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E3C431-FDA5-4C82-B0AD-2261B64980C9}"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5111A-5224-445F-8E72-F9E8CDDC4164}" type="slidenum">
              <a:rPr lang="en-US" smtClean="0"/>
              <a:t>‹#›</a:t>
            </a:fld>
            <a:endParaRPr lang="en-US"/>
          </a:p>
        </p:txBody>
      </p:sp>
    </p:spTree>
    <p:extLst>
      <p:ext uri="{BB962C8B-B14F-4D97-AF65-F5344CB8AC3E}">
        <p14:creationId xmlns:p14="http://schemas.microsoft.com/office/powerpoint/2010/main" val="303829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E3C431-FDA5-4C82-B0AD-2261B64980C9}"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5111A-5224-445F-8E72-F9E8CDDC4164}" type="slidenum">
              <a:rPr lang="en-US" smtClean="0"/>
              <a:t>‹#›</a:t>
            </a:fld>
            <a:endParaRPr lang="en-US"/>
          </a:p>
        </p:txBody>
      </p:sp>
    </p:spTree>
    <p:extLst>
      <p:ext uri="{BB962C8B-B14F-4D97-AF65-F5344CB8AC3E}">
        <p14:creationId xmlns:p14="http://schemas.microsoft.com/office/powerpoint/2010/main" val="220201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E3C431-FDA5-4C82-B0AD-2261B64980C9}"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5111A-5224-445F-8E72-F9E8CDDC4164}" type="slidenum">
              <a:rPr lang="en-US" smtClean="0"/>
              <a:t>‹#›</a:t>
            </a:fld>
            <a:endParaRPr lang="en-US"/>
          </a:p>
        </p:txBody>
      </p:sp>
    </p:spTree>
    <p:extLst>
      <p:ext uri="{BB962C8B-B14F-4D97-AF65-F5344CB8AC3E}">
        <p14:creationId xmlns:p14="http://schemas.microsoft.com/office/powerpoint/2010/main" val="402927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E3C431-FDA5-4C82-B0AD-2261B64980C9}"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5111A-5224-445F-8E72-F9E8CDDC4164}" type="slidenum">
              <a:rPr lang="en-US" smtClean="0"/>
              <a:t>‹#›</a:t>
            </a:fld>
            <a:endParaRPr lang="en-US"/>
          </a:p>
        </p:txBody>
      </p:sp>
    </p:spTree>
    <p:extLst>
      <p:ext uri="{BB962C8B-B14F-4D97-AF65-F5344CB8AC3E}">
        <p14:creationId xmlns:p14="http://schemas.microsoft.com/office/powerpoint/2010/main" val="304563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E3C431-FDA5-4C82-B0AD-2261B64980C9}"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5111A-5224-445F-8E72-F9E8CDDC4164}" type="slidenum">
              <a:rPr lang="en-US" smtClean="0"/>
              <a:t>‹#›</a:t>
            </a:fld>
            <a:endParaRPr lang="en-US"/>
          </a:p>
        </p:txBody>
      </p:sp>
    </p:spTree>
    <p:extLst>
      <p:ext uri="{BB962C8B-B14F-4D97-AF65-F5344CB8AC3E}">
        <p14:creationId xmlns:p14="http://schemas.microsoft.com/office/powerpoint/2010/main" val="233334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E3C431-FDA5-4C82-B0AD-2261B64980C9}" type="datetimeFigureOut">
              <a:rPr lang="en-US" smtClean="0"/>
              <a:t>10/31/2023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E5111A-5224-445F-8E72-F9E8CDDC4164}" type="slidenum">
              <a:rPr lang="en-US" smtClean="0"/>
              <a:t>‹#›</a:t>
            </a:fld>
            <a:endParaRPr lang="en-US"/>
          </a:p>
        </p:txBody>
      </p:sp>
    </p:spTree>
    <p:extLst>
      <p:ext uri="{BB962C8B-B14F-4D97-AF65-F5344CB8AC3E}">
        <p14:creationId xmlns:p14="http://schemas.microsoft.com/office/powerpoint/2010/main" val="204916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E3C431-FDA5-4C82-B0AD-2261B64980C9}" type="datetimeFigureOut">
              <a:rPr lang="en-US" smtClean="0"/>
              <a:t>10/31/2023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5111A-5224-445F-8E72-F9E8CDDC4164}" type="slidenum">
              <a:rPr lang="en-US" smtClean="0"/>
              <a:t>‹#›</a:t>
            </a:fld>
            <a:endParaRPr lang="en-US"/>
          </a:p>
        </p:txBody>
      </p:sp>
    </p:spTree>
    <p:extLst>
      <p:ext uri="{BB962C8B-B14F-4D97-AF65-F5344CB8AC3E}">
        <p14:creationId xmlns:p14="http://schemas.microsoft.com/office/powerpoint/2010/main" val="1809061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E3C431-FDA5-4C82-B0AD-2261B64980C9}" type="datetimeFigureOut">
              <a:rPr lang="en-US" smtClean="0"/>
              <a:t>10/31/2023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E5111A-5224-445F-8E72-F9E8CDDC4164}" type="slidenum">
              <a:rPr lang="en-US" smtClean="0"/>
              <a:t>‹#›</a:t>
            </a:fld>
            <a:endParaRPr lang="en-US"/>
          </a:p>
        </p:txBody>
      </p:sp>
    </p:spTree>
    <p:extLst>
      <p:ext uri="{BB962C8B-B14F-4D97-AF65-F5344CB8AC3E}">
        <p14:creationId xmlns:p14="http://schemas.microsoft.com/office/powerpoint/2010/main" val="817081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E3C431-FDA5-4C82-B0AD-2261B64980C9}"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5111A-5224-445F-8E72-F9E8CDDC4164}" type="slidenum">
              <a:rPr lang="en-US" smtClean="0"/>
              <a:t>‹#›</a:t>
            </a:fld>
            <a:endParaRPr lang="en-US"/>
          </a:p>
        </p:txBody>
      </p:sp>
    </p:spTree>
    <p:extLst>
      <p:ext uri="{BB962C8B-B14F-4D97-AF65-F5344CB8AC3E}">
        <p14:creationId xmlns:p14="http://schemas.microsoft.com/office/powerpoint/2010/main" val="2665673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E3C431-FDA5-4C82-B0AD-2261B64980C9}"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5111A-5224-445F-8E72-F9E8CDDC4164}" type="slidenum">
              <a:rPr lang="en-US" smtClean="0"/>
              <a:t>‹#›</a:t>
            </a:fld>
            <a:endParaRPr lang="en-US"/>
          </a:p>
        </p:txBody>
      </p:sp>
    </p:spTree>
    <p:extLst>
      <p:ext uri="{BB962C8B-B14F-4D97-AF65-F5344CB8AC3E}">
        <p14:creationId xmlns:p14="http://schemas.microsoft.com/office/powerpoint/2010/main" val="1750677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3C431-FDA5-4C82-B0AD-2261B64980C9}" type="datetimeFigureOut">
              <a:rPr lang="en-US" smtClean="0"/>
              <a:t>10/31/2023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5111A-5224-445F-8E72-F9E8CDDC4164}" type="slidenum">
              <a:rPr lang="en-US" smtClean="0"/>
              <a:t>‹#›</a:t>
            </a:fld>
            <a:endParaRPr lang="en-US"/>
          </a:p>
        </p:txBody>
      </p:sp>
    </p:spTree>
    <p:extLst>
      <p:ext uri="{BB962C8B-B14F-4D97-AF65-F5344CB8AC3E}">
        <p14:creationId xmlns:p14="http://schemas.microsoft.com/office/powerpoint/2010/main" val="1477602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4778" y="94900"/>
            <a:ext cx="9381451"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TIẾT 21+22: BÀI 9. NGÀNH NGHỀ TRONG LĨNH VỰC CƠ KHÍ</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274026" y="619487"/>
            <a:ext cx="6188319" cy="2904216"/>
          </a:xfrm>
          <a:prstGeom prst="rect">
            <a:avLst/>
          </a:prstGeom>
        </p:spPr>
      </p:pic>
      <p:pic>
        <p:nvPicPr>
          <p:cNvPr id="6" name="Picture 5"/>
          <p:cNvPicPr>
            <a:picLocks noChangeAspect="1"/>
          </p:cNvPicPr>
          <p:nvPr/>
        </p:nvPicPr>
        <p:blipFill>
          <a:blip r:embed="rId4"/>
          <a:stretch>
            <a:fillRect/>
          </a:stretch>
        </p:blipFill>
        <p:spPr>
          <a:xfrm>
            <a:off x="6576647" y="619486"/>
            <a:ext cx="5495192" cy="2904215"/>
          </a:xfrm>
          <a:prstGeom prst="rect">
            <a:avLst/>
          </a:prstGeom>
        </p:spPr>
      </p:pic>
      <p:pic>
        <p:nvPicPr>
          <p:cNvPr id="7" name="Picture 6"/>
          <p:cNvPicPr>
            <a:picLocks noChangeAspect="1"/>
          </p:cNvPicPr>
          <p:nvPr/>
        </p:nvPicPr>
        <p:blipFill>
          <a:blip r:embed="rId5"/>
          <a:stretch>
            <a:fillRect/>
          </a:stretch>
        </p:blipFill>
        <p:spPr>
          <a:xfrm>
            <a:off x="274027" y="3649543"/>
            <a:ext cx="6188319" cy="3134092"/>
          </a:xfrm>
          <a:prstGeom prst="rect">
            <a:avLst/>
          </a:prstGeom>
        </p:spPr>
      </p:pic>
      <p:pic>
        <p:nvPicPr>
          <p:cNvPr id="8" name="Picture 7"/>
          <p:cNvPicPr>
            <a:picLocks noChangeAspect="1"/>
          </p:cNvPicPr>
          <p:nvPr/>
        </p:nvPicPr>
        <p:blipFill>
          <a:blip r:embed="rId6"/>
          <a:stretch>
            <a:fillRect/>
          </a:stretch>
        </p:blipFill>
        <p:spPr>
          <a:xfrm>
            <a:off x="6576647" y="3649542"/>
            <a:ext cx="5495191" cy="3067781"/>
          </a:xfrm>
          <a:prstGeom prst="rect">
            <a:avLst/>
          </a:prstGeom>
        </p:spPr>
      </p:pic>
    </p:spTree>
    <p:extLst>
      <p:ext uri="{BB962C8B-B14F-4D97-AF65-F5344CB8AC3E}">
        <p14:creationId xmlns:p14="http://schemas.microsoft.com/office/powerpoint/2010/main" val="333511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8468" y="-14453"/>
            <a:ext cx="9381451"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TIẾT </a:t>
            </a:r>
            <a:r>
              <a:rPr lang="en-US" sz="2400" b="1" dirty="0" smtClean="0">
                <a:solidFill>
                  <a:srgbClr val="FF0000"/>
                </a:solidFill>
                <a:latin typeface="Times New Roman" panose="02020603050405020304" pitchFamily="18" charset="0"/>
                <a:cs typeface="Times New Roman" panose="02020603050405020304" pitchFamily="18" charset="0"/>
              </a:rPr>
              <a:t>22</a:t>
            </a:r>
            <a:r>
              <a:rPr lang="en-US" sz="2400" b="1" dirty="0" smtClean="0">
                <a:solidFill>
                  <a:srgbClr val="FF0000"/>
                </a:solidFill>
                <a:latin typeface="Times New Roman" panose="02020603050405020304" pitchFamily="18" charset="0"/>
                <a:cs typeface="Times New Roman" panose="02020603050405020304" pitchFamily="18" charset="0"/>
              </a:rPr>
              <a:t>: BÀI 9. NGÀNH NGHỀ TRONG LĨNH VỰC CƠ KHÍ</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13128" y="411146"/>
            <a:ext cx="11632222" cy="1569660"/>
          </a:xfrm>
          <a:prstGeom prst="rect">
            <a:avLst/>
          </a:prstGeom>
        </p:spPr>
        <p:txBody>
          <a:bodyPr wrap="square">
            <a:spAutoFit/>
          </a:bodyPr>
          <a:lstStyle/>
          <a:p>
            <a:pPr marL="514350" indent="-514350">
              <a:buAutoNum type="arabicPeriod"/>
            </a:pPr>
            <a:r>
              <a:rPr lang="en-US" sz="2400" b="1" i="1" dirty="0" err="1" smtClean="0">
                <a:latin typeface="Times New Roman" panose="02020603050405020304" pitchFamily="18" charset="0"/>
                <a:cs typeface="Times New Roman" panose="02020603050405020304" pitchFamily="18" charset="0"/>
              </a:rPr>
              <a:t>Đặc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điểm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một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số</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ngành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cơ</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khí</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phổ</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biến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trong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lĩnh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vực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cơ</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khí</a:t>
            </a:r>
            <a:r>
              <a:rPr lang="en-US" sz="2400" b="1" i="1" dirty="0" smtClean="0">
                <a:latin typeface="Times New Roman" panose="02020603050405020304" pitchFamily="18" charset="0"/>
                <a:cs typeface="Times New Roman" panose="02020603050405020304" pitchFamily="18" charset="0"/>
              </a:rPr>
              <a:t>:</a:t>
            </a:r>
          </a:p>
          <a:p>
            <a:pPr marL="457200" indent="-457200">
              <a:buFont typeface="+mj-lt"/>
              <a:buAutoNum type="arabicPeriod" startAt="2"/>
            </a:pPr>
            <a:r>
              <a:rPr lang="en-US" sz="2400" b="1" i="1" dirty="0" err="1" smtClean="0">
                <a:latin typeface="Times New Roman" panose="02020603050405020304" pitchFamily="18" charset="0"/>
                <a:cs typeface="Times New Roman" panose="02020603050405020304" pitchFamily="18" charset="0"/>
              </a:rPr>
              <a:t>Các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yêu</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cầu</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của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người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làm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nghề</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trong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lĩnh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vực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cơ</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khí</a:t>
            </a:r>
            <a:endParaRPr lang="en-US" sz="2400" b="1" i="1" dirty="0" smtClean="0">
              <a:latin typeface="Times New Roman" panose="02020603050405020304" pitchFamily="18" charset="0"/>
              <a:cs typeface="Times New Roman" panose="02020603050405020304" pitchFamily="18" charset="0"/>
            </a:endParaRPr>
          </a:p>
          <a:p>
            <a:pPr marL="457200" indent="-457200">
              <a:buFont typeface="+mj-lt"/>
              <a:buAutoNum type="arabicPeriod" startAt="2"/>
            </a:pPr>
            <a:r>
              <a:rPr lang="en-US" sz="2400" b="1" i="1" dirty="0" err="1" smtClean="0">
                <a:latin typeface="Times New Roman" panose="02020603050405020304" pitchFamily="18" charset="0"/>
                <a:cs typeface="Times New Roman" panose="02020603050405020304" pitchFamily="18" charset="0"/>
              </a:rPr>
              <a:t>Tìm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hiểu</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về</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sự</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phù</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hợp</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của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bản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thân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với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ngành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nghề</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trong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lĩnh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vực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cơ</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khí</a:t>
            </a:r>
            <a:endParaRPr lang="en-US" sz="2400" b="1" i="1" dirty="0" smtClean="0">
              <a:latin typeface="Times New Roman" panose="02020603050405020304" pitchFamily="18" charset="0"/>
              <a:cs typeface="Times New Roman" panose="02020603050405020304" pitchFamily="18" charset="0"/>
            </a:endParaRPr>
          </a:p>
          <a:p>
            <a:endParaRPr lang="en-US" sz="2400" b="1"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7777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06941" y="0"/>
            <a:ext cx="2072267" cy="523220"/>
          </a:xfrm>
          <a:prstGeom prst="rect">
            <a:avLst/>
          </a:prstGeom>
        </p:spPr>
        <p:txBody>
          <a:bodyPr wrap="square">
            <a:spAutoFit/>
          </a:bodyPr>
          <a:lstStyle/>
          <a:p>
            <a:r>
              <a:rPr lang="vi-VN" sz="2800" b="1" dirty="0" smtClean="0">
                <a:solidFill>
                  <a:srgbClr val="FF0000"/>
                </a:solidFill>
                <a:latin typeface="Times New Roman" panose="02020603050405020304" pitchFamily="18" charset="0"/>
                <a:cs typeface="Times New Roman" panose="02020603050405020304" pitchFamily="18" charset="0"/>
              </a:rPr>
              <a:t>Bảng 9.3</a:t>
            </a:r>
            <a:endParaRPr lang="en-US"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37348710"/>
              </p:ext>
            </p:extLst>
          </p:nvPr>
        </p:nvGraphicFramePr>
        <p:xfrm>
          <a:off x="566927" y="617845"/>
          <a:ext cx="10908793" cy="4149260"/>
        </p:xfrm>
        <a:graphic>
          <a:graphicData uri="http://schemas.openxmlformats.org/drawingml/2006/table">
            <a:tbl>
              <a:tblPr firstRow="1" firstCol="1" bandRow="1"/>
              <a:tblGrid>
                <a:gridCol w="3801767">
                  <a:extLst>
                    <a:ext uri="{9D8B030D-6E8A-4147-A177-3AD203B41FA5}">
                      <a16:colId xmlns:a16="http://schemas.microsoft.com/office/drawing/2014/main" val="1714095217"/>
                    </a:ext>
                  </a:extLst>
                </a:gridCol>
                <a:gridCol w="7107026">
                  <a:extLst>
                    <a:ext uri="{9D8B030D-6E8A-4147-A177-3AD203B41FA5}">
                      <a16:colId xmlns:a16="http://schemas.microsoft.com/office/drawing/2014/main" val="80520382"/>
                    </a:ext>
                  </a:extLst>
                </a:gridCol>
              </a:tblGrid>
              <a:tr h="344391">
                <a:tc>
                  <a:txBody>
                    <a:bodyPr/>
                    <a:lstStyle/>
                    <a:p>
                      <a:pPr marL="0" marR="0" algn="ctr">
                        <a:spcBef>
                          <a:spcPts val="0"/>
                        </a:spcBef>
                        <a:spcAft>
                          <a:spcPts val="0"/>
                        </a:spcAft>
                      </a:pPr>
                      <a:r>
                        <a:rPr lang="en-US" sz="2400" b="1"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4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endPar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2400" b="1"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4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endPar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92372208"/>
                  </a:ext>
                </a:extLst>
              </a:tr>
              <a:tr h="3783500">
                <a:tc>
                  <a:txBody>
                    <a:bodyPr/>
                    <a:lstStyle/>
                    <a:p>
                      <a:pPr marL="0" marR="0">
                        <a:spcBef>
                          <a:spcPts val="0"/>
                        </a:spcBef>
                        <a:spcAft>
                          <a:spcPts val="0"/>
                        </a:spcAft>
                      </a:pP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endPar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đuổi</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dàng</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khiếu</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đế</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Vễ</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651034"/>
                  </a:ext>
                </a:extLst>
              </a:tr>
            </a:tbl>
          </a:graphicData>
        </a:graphic>
      </p:graphicFrame>
      <p:sp>
        <p:nvSpPr>
          <p:cNvPr id="6" name="Rectangle 5"/>
          <p:cNvSpPr/>
          <p:nvPr/>
        </p:nvSpPr>
        <p:spPr>
          <a:xfrm>
            <a:off x="566927" y="4767105"/>
            <a:ext cx="10908793" cy="1569660"/>
          </a:xfrm>
          <a:prstGeom prst="rect">
            <a:avLst/>
          </a:prstGeom>
        </p:spPr>
        <p:txBody>
          <a:bodyPr wrap="square">
            <a:spAutoFit/>
          </a:bodyPr>
          <a:lstStyle/>
          <a:p>
            <a:r>
              <a:rPr lang="vi-VN" sz="2400" i="1" dirty="0">
                <a:solidFill>
                  <a:srgbClr val="0000FF"/>
                </a:solidFill>
                <a:latin typeface="Times New Roman" panose="02020603050405020304" pitchFamily="18" charset="0"/>
                <a:cs typeface="Times New Roman" panose="02020603050405020304" pitchFamily="18" charset="0"/>
              </a:rPr>
              <a:t>- Sở thích: có niềm đam mê với máy móc và lắp ráp tạo ra sản phẩm, sự quyết tâm theo đuổi nghề</a:t>
            </a:r>
          </a:p>
          <a:p>
            <a:r>
              <a:rPr lang="vi-VN" sz="2400" i="1" dirty="0">
                <a:solidFill>
                  <a:srgbClr val="0000FF"/>
                </a:solidFill>
                <a:latin typeface="Times New Roman" panose="02020603050405020304" pitchFamily="18" charset="0"/>
                <a:cs typeface="Times New Roman" panose="02020603050405020304" pitchFamily="18" charset="0"/>
              </a:rPr>
              <a:t>- Khả năng: Có năng lực về những nội dung liên quan đến cơ khí, có khả năng trình bày, sáng tạo/giải quyết vấn đề</a:t>
            </a:r>
          </a:p>
        </p:txBody>
      </p:sp>
    </p:spTree>
    <p:extLst>
      <p:ext uri="{BB962C8B-B14F-4D97-AF65-F5344CB8AC3E}">
        <p14:creationId xmlns:p14="http://schemas.microsoft.com/office/powerpoint/2010/main" val="6620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heel(1)">
                                      <p:cBhvr>
                                        <p:cTn id="19" dur="2000"/>
                                        <p:tgtEl>
                                          <p:spTgt spid="6">
                                            <p:txEl>
                                              <p:pRg st="0" end="0"/>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heel(1)">
                                      <p:cBhvr>
                                        <p:cTn id="2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8468" y="-14453"/>
            <a:ext cx="9381451"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TIẾT </a:t>
            </a:r>
            <a:r>
              <a:rPr lang="en-US" sz="2400" b="1" dirty="0" smtClean="0">
                <a:solidFill>
                  <a:srgbClr val="FF0000"/>
                </a:solidFill>
                <a:latin typeface="Times New Roman" panose="02020603050405020304" pitchFamily="18" charset="0"/>
                <a:cs typeface="Times New Roman" panose="02020603050405020304" pitchFamily="18" charset="0"/>
              </a:rPr>
              <a:t>22</a:t>
            </a:r>
            <a:r>
              <a:rPr lang="en-US" sz="2400" b="1" dirty="0" smtClean="0">
                <a:solidFill>
                  <a:srgbClr val="FF0000"/>
                </a:solidFill>
                <a:latin typeface="Times New Roman" panose="02020603050405020304" pitchFamily="18" charset="0"/>
                <a:cs typeface="Times New Roman" panose="02020603050405020304" pitchFamily="18" charset="0"/>
              </a:rPr>
              <a:t>: BÀI 9. NGÀNH NGHỀ TRONG LĨNH VỰC CƠ KHÍ</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13128" y="411146"/>
            <a:ext cx="11632222" cy="3046988"/>
          </a:xfrm>
          <a:prstGeom prst="rect">
            <a:avLst/>
          </a:prstGeom>
        </p:spPr>
        <p:txBody>
          <a:bodyPr wrap="square">
            <a:spAutoFit/>
          </a:bodyPr>
          <a:lstStyle/>
          <a:p>
            <a:pPr marL="514350" indent="-514350">
              <a:buAutoNum type="arabicPeriod"/>
            </a:pPr>
            <a:r>
              <a:rPr lang="en-US" sz="2400" b="1" i="1" dirty="0" err="1" smtClean="0">
                <a:latin typeface="Times New Roman" panose="02020603050405020304" pitchFamily="18" charset="0"/>
                <a:cs typeface="Times New Roman" panose="02020603050405020304" pitchFamily="18" charset="0"/>
              </a:rPr>
              <a:t>Đặc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điểm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một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số</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ngành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cơ</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khí</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phổ</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biến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trong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lĩnh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vực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cơ</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khí</a:t>
            </a:r>
            <a:r>
              <a:rPr lang="en-US" sz="2400" b="1" i="1" dirty="0" smtClean="0">
                <a:latin typeface="Times New Roman" panose="02020603050405020304" pitchFamily="18" charset="0"/>
                <a:cs typeface="Times New Roman" panose="02020603050405020304" pitchFamily="18" charset="0"/>
              </a:rPr>
              <a:t>:</a:t>
            </a:r>
          </a:p>
          <a:p>
            <a:pPr marL="457200" indent="-457200">
              <a:buFont typeface="+mj-lt"/>
              <a:buAutoNum type="arabicPeriod" startAt="2"/>
            </a:pPr>
            <a:r>
              <a:rPr lang="en-US" sz="2400" b="1" i="1" dirty="0" err="1" smtClean="0">
                <a:latin typeface="Times New Roman" panose="02020603050405020304" pitchFamily="18" charset="0"/>
                <a:cs typeface="Times New Roman" panose="02020603050405020304" pitchFamily="18" charset="0"/>
              </a:rPr>
              <a:t>Các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yêu</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cầu</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của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người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làm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nghề</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trong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lĩnh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vực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cơ</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khí</a:t>
            </a:r>
            <a:endParaRPr lang="en-US" sz="2400" b="1" i="1" dirty="0" smtClean="0">
              <a:latin typeface="Times New Roman" panose="02020603050405020304" pitchFamily="18" charset="0"/>
              <a:cs typeface="Times New Roman" panose="02020603050405020304" pitchFamily="18" charset="0"/>
            </a:endParaRPr>
          </a:p>
          <a:p>
            <a:pPr marL="457200" indent="-457200">
              <a:buFont typeface="+mj-lt"/>
              <a:buAutoNum type="arabicPeriod" startAt="2"/>
            </a:pPr>
            <a:r>
              <a:rPr lang="en-US" sz="2400" b="1" i="1" dirty="0" err="1" smtClean="0">
                <a:latin typeface="Times New Roman" panose="02020603050405020304" pitchFamily="18" charset="0"/>
                <a:cs typeface="Times New Roman" panose="02020603050405020304" pitchFamily="18" charset="0"/>
              </a:rPr>
              <a:t>Tìm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hiểu</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về</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sự</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phù</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hợp</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của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bản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thân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với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ngành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nghề</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trong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lĩnh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vực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cơ</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khí</a:t>
            </a:r>
            <a:endParaRPr lang="en-US" sz="2400" b="1" i="1" dirty="0" smtClean="0">
              <a:latin typeface="Times New Roman" panose="02020603050405020304" pitchFamily="18" charset="0"/>
              <a:cs typeface="Times New Roman" panose="02020603050405020304" pitchFamily="18" charset="0"/>
            </a:endParaRPr>
          </a:p>
          <a:p>
            <a:pPr marL="342900" indent="-342900">
              <a:buFontTx/>
              <a:buChar char="-"/>
            </a:pPr>
            <a:r>
              <a:rPr lang="en-US" sz="2400" i="1" dirty="0" err="1" smtClean="0">
                <a:solidFill>
                  <a:srgbClr val="0000FF"/>
                </a:solidFill>
                <a:latin typeface="Times New Roman" panose="02020603050405020304" pitchFamily="18" charset="0"/>
                <a:cs typeface="Times New Roman" panose="02020603050405020304" pitchFamily="18" charset="0"/>
              </a:rPr>
              <a:t>Sở</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thích</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có</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niềm</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đam</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mê</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với</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máy</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móc</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và</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lắp</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ráp</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tạo</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ra</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sản</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phẩm</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sự</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quyết</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tâm</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theo</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đuổi</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nghề</a:t>
            </a:r>
            <a:endParaRPr lang="en-US" sz="2400" i="1" dirty="0" smtClean="0">
              <a:solidFill>
                <a:srgbClr val="0000FF"/>
              </a:solidFill>
              <a:latin typeface="Times New Roman" panose="02020603050405020304" pitchFamily="18" charset="0"/>
              <a:cs typeface="Times New Roman" panose="02020603050405020304" pitchFamily="18" charset="0"/>
            </a:endParaRPr>
          </a:p>
          <a:p>
            <a:pPr marL="342900" indent="-342900">
              <a:buFontTx/>
              <a:buChar char="-"/>
            </a:pPr>
            <a:r>
              <a:rPr lang="en-US" sz="2400" i="1" dirty="0" err="1" smtClean="0">
                <a:solidFill>
                  <a:srgbClr val="0000FF"/>
                </a:solidFill>
                <a:latin typeface="Times New Roman" panose="02020603050405020304" pitchFamily="18" charset="0"/>
                <a:cs typeface="Times New Roman" panose="02020603050405020304" pitchFamily="18" charset="0"/>
              </a:rPr>
              <a:t>Khả</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năng</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Có</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năng</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lực</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về</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những</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nội</a:t>
            </a:r>
            <a:r>
              <a:rPr lang="en-US" sz="2400" i="1" dirty="0" smtClean="0">
                <a:solidFill>
                  <a:srgbClr val="0000FF"/>
                </a:solidFill>
                <a:latin typeface="Times New Roman" panose="02020603050405020304" pitchFamily="18" charset="0"/>
                <a:cs typeface="Times New Roman" panose="02020603050405020304" pitchFamily="18" charset="0"/>
              </a:rPr>
              <a:t> dung </a:t>
            </a:r>
            <a:r>
              <a:rPr lang="en-US" sz="2400" i="1" dirty="0" err="1" smtClean="0">
                <a:solidFill>
                  <a:srgbClr val="0000FF"/>
                </a:solidFill>
                <a:latin typeface="Times New Roman" panose="02020603050405020304" pitchFamily="18" charset="0"/>
                <a:cs typeface="Times New Roman" panose="02020603050405020304" pitchFamily="18" charset="0"/>
              </a:rPr>
              <a:t>liên</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quan</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đến</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cơ</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khí</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có</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khả</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năng</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trình</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bày</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sáng</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tạo</a:t>
            </a:r>
            <a:r>
              <a:rPr lang="en-US" sz="2400" i="1" dirty="0" smtClean="0">
                <a:solidFill>
                  <a:srgbClr val="0000FF"/>
                </a:solidFill>
                <a:latin typeface="Times New Roman" panose="02020603050405020304" pitchFamily="18" charset="0"/>
                <a:cs typeface="Times New Roman" panose="02020603050405020304" pitchFamily="18" charset="0"/>
              </a:rPr>
              <a:t>/</a:t>
            </a:r>
            <a:r>
              <a:rPr lang="en-US" sz="2400" i="1" dirty="0" err="1" smtClean="0">
                <a:solidFill>
                  <a:srgbClr val="0000FF"/>
                </a:solidFill>
                <a:latin typeface="Times New Roman" panose="02020603050405020304" pitchFamily="18" charset="0"/>
                <a:cs typeface="Times New Roman" panose="02020603050405020304" pitchFamily="18" charset="0"/>
              </a:rPr>
              <a:t>giải</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quyết</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vấn</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đề</a:t>
            </a:r>
            <a:endParaRPr lang="en-US" sz="2400" i="1" dirty="0" smtClean="0">
              <a:solidFill>
                <a:srgbClr val="0000FF"/>
              </a:solidFill>
              <a:latin typeface="Times New Roman" panose="02020603050405020304" pitchFamily="18" charset="0"/>
              <a:cs typeface="Times New Roman" panose="02020603050405020304" pitchFamily="18" charset="0"/>
            </a:endParaRPr>
          </a:p>
          <a:p>
            <a:endParaRPr lang="en-US" sz="2400" b="1"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5101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18612" y="0"/>
            <a:ext cx="2732048" cy="646986"/>
          </a:xfrm>
          <a:prstGeom prst="roundRect">
            <a:avLst/>
          </a:prstGeom>
          <a:solidFill>
            <a:schemeClr val="accent1">
              <a:lumMod val="20000"/>
              <a:lumOff val="80000"/>
            </a:schemeClr>
          </a:solid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LUYỆN TẬP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86193" y="791847"/>
            <a:ext cx="11693912" cy="1384995"/>
          </a:xfrm>
          <a:prstGeom prst="rect">
            <a:avLst/>
          </a:prstGeom>
          <a:ln>
            <a:noFill/>
          </a:ln>
        </p:spPr>
        <p:txBody>
          <a:bodyPr wrap="square">
            <a:spAutoFit/>
          </a:bodyPr>
          <a:lstStyle/>
          <a:p>
            <a:r>
              <a:rPr lang="en-US" sz="2800" b="1" i="1" dirty="0" err="1">
                <a:latin typeface="Times New Roman" panose="02020603050405020304" pitchFamily="18" charset="0"/>
                <a:cs typeface="Times New Roman" panose="02020603050405020304" pitchFamily="18" charset="0"/>
              </a:rPr>
              <a:t>Bài</a:t>
            </a:r>
            <a:r>
              <a:rPr lang="en-US" sz="2800" b="1" i="1" dirty="0">
                <a:latin typeface="Times New Roman" panose="02020603050405020304" pitchFamily="18" charset="0"/>
                <a:cs typeface="Times New Roman" panose="02020603050405020304" pitchFamily="18" charset="0"/>
              </a:rPr>
              <a:t> 1. </a:t>
            </a:r>
            <a:r>
              <a:rPr lang="en-US" sz="2800" b="1" i="1" dirty="0" err="1">
                <a:latin typeface="Times New Roman" panose="02020603050405020304" pitchFamily="18" charset="0"/>
                <a:cs typeface="Times New Roman" panose="02020603050405020304" pitchFamily="18" charset="0"/>
              </a:rPr>
              <a:t>Dựa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yêu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cầu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về</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phẩm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chất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năng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lực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của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một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số</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ngành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nghề</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khí</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hãy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tự</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đánh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sự</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phù</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hợp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của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bản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thân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với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một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nghề</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khí</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thể</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mong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muốn</a:t>
            </a:r>
            <a:r>
              <a:rPr lang="en-US" sz="2800" b="1"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7078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521208" y="585830"/>
            <a:ext cx="10963656" cy="830997"/>
          </a:xfrm>
          <a:prstGeom prst="rect">
            <a:avLst/>
          </a:prstGeom>
          <a:ln>
            <a:noFill/>
          </a:ln>
        </p:spPr>
        <p:txBody>
          <a:bodyPr wrap="square">
            <a:spAutoFit/>
          </a:bodyPr>
          <a:lstStyle/>
          <a:p>
            <a:r>
              <a:rPr lang="en-US" sz="2400" b="1" i="1" dirty="0" err="1">
                <a:latin typeface="Times New Roman" panose="02020603050405020304" pitchFamily="18" charset="0"/>
                <a:cs typeface="Times New Roman" panose="02020603050405020304" pitchFamily="18" charset="0"/>
              </a:rPr>
              <a:t>Bài</a:t>
            </a:r>
            <a:r>
              <a:rPr lang="en-US" sz="2400" b="1" i="1" dirty="0">
                <a:latin typeface="Times New Roman" panose="02020603050405020304" pitchFamily="18" charset="0"/>
                <a:cs typeface="Times New Roman" panose="02020603050405020304" pitchFamily="18" charset="0"/>
              </a:rPr>
              <a:t> 2. </a:t>
            </a:r>
            <a:r>
              <a:rPr lang="en-US" sz="2400" b="1" i="1" dirty="0" err="1">
                <a:latin typeface="Times New Roman" panose="02020603050405020304" pitchFamily="18" charset="0"/>
                <a:cs typeface="Times New Roman" panose="02020603050405020304" pitchFamily="18" charset="0"/>
              </a:rPr>
              <a:t>Với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mỗi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ngành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nghề</a:t>
            </a:r>
            <a:r>
              <a:rPr lang="en-US" sz="2400" b="1" i="1" dirty="0">
                <a:latin typeface="Times New Roman" panose="02020603050405020304" pitchFamily="18" charset="0"/>
                <a:cs typeface="Times New Roman" panose="02020603050405020304" pitchFamily="18" charset="0"/>
              </a:rPr>
              <a:t> ở </a:t>
            </a:r>
            <a:r>
              <a:rPr lang="en-US" sz="2400" b="1" i="1" dirty="0" err="1">
                <a:latin typeface="Times New Roman" panose="02020603050405020304" pitchFamily="18" charset="0"/>
                <a:cs typeface="Times New Roman" panose="02020603050405020304" pitchFamily="18" charset="0"/>
              </a:rPr>
              <a:t>cột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trái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hãy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xác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định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những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yêu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cầu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ngành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đó</a:t>
            </a:r>
            <a:r>
              <a:rPr lang="en-US" sz="2400" b="1" i="1" dirty="0">
                <a:latin typeface="Times New Roman" panose="02020603050405020304" pitchFamily="18" charset="0"/>
                <a:cs typeface="Times New Roman" panose="02020603050405020304" pitchFamily="18" charset="0"/>
              </a:rPr>
              <a:t> ở </a:t>
            </a:r>
            <a:r>
              <a:rPr lang="en-US" sz="2400" b="1" i="1" dirty="0" err="1">
                <a:latin typeface="Times New Roman" panose="02020603050405020304" pitchFamily="18" charset="0"/>
                <a:cs typeface="Times New Roman" panose="02020603050405020304" pitchFamily="18" charset="0"/>
              </a:rPr>
              <a:t>cột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phải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trong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Bảng</a:t>
            </a:r>
            <a:r>
              <a:rPr lang="en-US" sz="2400" b="1" i="1" dirty="0">
                <a:latin typeface="Times New Roman" panose="02020603050405020304" pitchFamily="18" charset="0"/>
                <a:cs typeface="Times New Roman" panose="02020603050405020304" pitchFamily="18" charset="0"/>
              </a:rPr>
              <a:t> 9.2</a:t>
            </a:r>
            <a:r>
              <a:rPr lang="en-US" sz="2400" b="1" i="1" dirty="0" smtClean="0">
                <a:latin typeface="Times New Roman" panose="02020603050405020304" pitchFamily="18" charset="0"/>
                <a:cs typeface="Times New Roman" panose="02020603050405020304" pitchFamily="18" charset="0"/>
              </a:rPr>
              <a:t>.</a:t>
            </a:r>
          </a:p>
        </p:txBody>
      </p:sp>
      <p:graphicFrame>
        <p:nvGraphicFramePr>
          <p:cNvPr id="2" name="Table 1"/>
          <p:cNvGraphicFramePr>
            <a:graphicFrameLocks noGrp="1"/>
          </p:cNvGraphicFramePr>
          <p:nvPr>
            <p:extLst>
              <p:ext uri="{D42A27DB-BD31-4B8C-83A1-F6EECF244321}">
                <p14:modId xmlns:p14="http://schemas.microsoft.com/office/powerpoint/2010/main" val="4028565990"/>
              </p:ext>
            </p:extLst>
          </p:nvPr>
        </p:nvGraphicFramePr>
        <p:xfrm>
          <a:off x="521208" y="2464997"/>
          <a:ext cx="10963656" cy="3838682"/>
        </p:xfrm>
        <a:graphic>
          <a:graphicData uri="http://schemas.openxmlformats.org/drawingml/2006/table">
            <a:tbl>
              <a:tblPr firstRow="1" firstCol="1" bandRow="1"/>
              <a:tblGrid>
                <a:gridCol w="4231666">
                  <a:extLst>
                    <a:ext uri="{9D8B030D-6E8A-4147-A177-3AD203B41FA5}">
                      <a16:colId xmlns:a16="http://schemas.microsoft.com/office/drawing/2014/main" val="1922513657"/>
                    </a:ext>
                  </a:extLst>
                </a:gridCol>
                <a:gridCol w="6731990">
                  <a:extLst>
                    <a:ext uri="{9D8B030D-6E8A-4147-A177-3AD203B41FA5}">
                      <a16:colId xmlns:a16="http://schemas.microsoft.com/office/drawing/2014/main" val="3066688897"/>
                    </a:ext>
                  </a:extLst>
                </a:gridCol>
              </a:tblGrid>
              <a:tr h="194310">
                <a:tc>
                  <a:txBody>
                    <a:bodyPr/>
                    <a:lstStyle/>
                    <a:p>
                      <a:pPr marL="0" marR="0" algn="ctr">
                        <a:spcBef>
                          <a:spcPts val="0"/>
                        </a:spcBef>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6478444"/>
                  </a:ext>
                </a:extLst>
              </a:tr>
              <a:tr h="766505">
                <a:tc>
                  <a:txBody>
                    <a:bodyPr/>
                    <a:lstStyle/>
                    <a:p>
                      <a:pPr marL="0" marR="0">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1.Có kiến thức chuyên môn liên quan đến ngành nghề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2.Có kỹ năng sửa chữa, lắp ráp máy móc thiết bị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3.Có thể tham gia nghiên cứu, thiết kế sản phẩm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Có kỹ năng đọc bản vẽ và phân tích yêu cầu kỹ thuật của bản vẽ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Có kỹ năng tổ chức, quản lý, phân công công việc trong phân xưởng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Có kĩ năng lập quy trình công nghệ để gia công chi tiết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Có kỹ năng cập nhập kiến thức chuyên môn liên quan để đáp ứng yêu cầu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Có thể trực tiếp gia công sản phẩm cơ khí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342747"/>
                  </a:ext>
                </a:extLst>
              </a:tr>
              <a:tr h="1407207">
                <a:tc>
                  <a:txBody>
                    <a:bodyPr/>
                    <a:lstStyle/>
                    <a:p>
                      <a:pPr marL="0" marR="0">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71237184"/>
                  </a:ext>
                </a:extLst>
              </a:tr>
              <a:tr h="1360170">
                <a:tc>
                  <a:txBody>
                    <a:bodyPr/>
                    <a:lstStyle/>
                    <a:p>
                      <a:pPr marL="0" marR="0">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Thợ</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thợ</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móc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477401873"/>
                  </a:ext>
                </a:extLst>
              </a:tr>
            </a:tbl>
          </a:graphicData>
        </a:graphic>
      </p:graphicFrame>
      <p:sp>
        <p:nvSpPr>
          <p:cNvPr id="6" name="TextBox 5"/>
          <p:cNvSpPr txBox="1"/>
          <p:nvPr/>
        </p:nvSpPr>
        <p:spPr>
          <a:xfrm>
            <a:off x="4637012" y="-16450"/>
            <a:ext cx="2732048" cy="646986"/>
          </a:xfrm>
          <a:prstGeom prst="roundRect">
            <a:avLst/>
          </a:prstGeom>
          <a:solidFill>
            <a:schemeClr val="accent1">
              <a:lumMod val="20000"/>
              <a:lumOff val="80000"/>
            </a:schemeClr>
          </a:solid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LUYỆN TẬP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649224" y="1587213"/>
            <a:ext cx="10707624" cy="461665"/>
          </a:xfrm>
          <a:prstGeom prst="rect">
            <a:avLst/>
          </a:prstGeom>
        </p:spPr>
        <p:txBody>
          <a:bodyPr wrap="square">
            <a:spAutoFit/>
          </a:bodyPr>
          <a:lstStyle/>
          <a:p>
            <a:r>
              <a:rPr lang="en-US" sz="2400" b="1" i="1" dirty="0" err="1">
                <a:solidFill>
                  <a:srgbClr val="0000FF"/>
                </a:solidFill>
                <a:latin typeface="Times New Roman" panose="02020603050405020304" pitchFamily="18" charset="0"/>
                <a:cs typeface="Times New Roman" panose="02020603050405020304" pitchFamily="18" charset="0"/>
              </a:rPr>
              <a:t>Bảng</a:t>
            </a:r>
            <a:r>
              <a:rPr lang="en-US" sz="2400" b="1" i="1" dirty="0">
                <a:solidFill>
                  <a:srgbClr val="0000FF"/>
                </a:solidFill>
                <a:latin typeface="Times New Roman" panose="02020603050405020304" pitchFamily="18" charset="0"/>
                <a:cs typeface="Times New Roman" panose="02020603050405020304" pitchFamily="18" charset="0"/>
              </a:rPr>
              <a:t> 9.2. </a:t>
            </a:r>
            <a:r>
              <a:rPr lang="en-US" sz="2400" b="1" i="1" dirty="0" err="1">
                <a:solidFill>
                  <a:srgbClr val="0000FF"/>
                </a:solidFill>
                <a:latin typeface="Times New Roman" panose="02020603050405020304" pitchFamily="18" charset="0"/>
                <a:cs typeface="Times New Roman" panose="02020603050405020304" pitchFamily="18" charset="0"/>
              </a:rPr>
              <a:t>Một</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số</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yêu</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cầu</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đối</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với</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người</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làm</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việc</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trong</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lĩnh</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vực</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cơ</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khí</a:t>
            </a:r>
            <a:endParaRPr lang="en-US" sz="2400" b="1" i="1" dirty="0">
              <a:solidFill>
                <a:srgbClr val="0000FF"/>
              </a:solidFill>
              <a:latin typeface="Times New Roman" panose="02020603050405020304" pitchFamily="18" charset="0"/>
              <a:cs typeface="Times New Roman" panose="02020603050405020304" pitchFamily="18" charset="0"/>
            </a:endParaRPr>
          </a:p>
        </p:txBody>
      </p:sp>
      <p:sp>
        <p:nvSpPr>
          <p:cNvPr id="8" name="Rectangle 7"/>
          <p:cNvSpPr/>
          <p:nvPr/>
        </p:nvSpPr>
        <p:spPr>
          <a:xfrm>
            <a:off x="1958166" y="3153261"/>
            <a:ext cx="1454244" cy="369332"/>
          </a:xfrm>
          <a:prstGeom prst="rect">
            <a:avLst/>
          </a:prstGeom>
        </p:spPr>
        <p:txBody>
          <a:bodyPr wrap="none">
            <a:spAutoFit/>
          </a:bodyPr>
          <a:lstStyle/>
          <a:p>
            <a:r>
              <a:rPr lang="vi-VN" dirty="0" smtClean="0">
                <a:solidFill>
                  <a:srgbClr val="FF0000"/>
                </a:solidFill>
                <a:latin typeface="Times New Roman" panose="02020603050405020304" pitchFamily="18" charset="0"/>
                <a:cs typeface="Times New Roman" panose="02020603050405020304" pitchFamily="18" charset="0"/>
              </a:rPr>
              <a:t>1, 2, 3, 4, 7, 8</a:t>
            </a:r>
            <a:endParaRPr lang="vi-VN"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051838" y="4141289"/>
            <a:ext cx="992579" cy="369332"/>
          </a:xfrm>
          <a:prstGeom prst="rect">
            <a:avLst/>
          </a:prstGeom>
        </p:spPr>
        <p:txBody>
          <a:bodyPr wrap="none">
            <a:spAutoFit/>
          </a:bodyPr>
          <a:lstStyle/>
          <a:p>
            <a:r>
              <a:rPr lang="vi-VN" dirty="0" smtClean="0">
                <a:solidFill>
                  <a:srgbClr val="FF0000"/>
                </a:solidFill>
                <a:latin typeface="Times New Roman" panose="02020603050405020304" pitchFamily="18" charset="0"/>
                <a:cs typeface="Times New Roman" panose="02020603050405020304" pitchFamily="18" charset="0"/>
              </a:rPr>
              <a:t>1, 3, 6, 7</a:t>
            </a:r>
            <a:endParaRPr lang="vi-VN"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051838" y="5621774"/>
            <a:ext cx="992579" cy="369332"/>
          </a:xfrm>
          <a:prstGeom prst="rect">
            <a:avLst/>
          </a:prstGeom>
        </p:spPr>
        <p:txBody>
          <a:bodyPr wrap="none">
            <a:spAutoFit/>
          </a:bodyPr>
          <a:lstStyle/>
          <a:p>
            <a:r>
              <a:rPr lang="vi-VN" dirty="0" smtClean="0">
                <a:solidFill>
                  <a:srgbClr val="FF0000"/>
                </a:solidFill>
                <a:latin typeface="Times New Roman" panose="02020603050405020304" pitchFamily="18" charset="0"/>
                <a:cs typeface="Times New Roman" panose="02020603050405020304" pitchFamily="18" charset="0"/>
              </a:rPr>
              <a:t>1, 2, 5, 7</a:t>
            </a:r>
            <a:endParaRPr lang="vi-VN"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658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249033" y="0"/>
            <a:ext cx="11693912" cy="830997"/>
          </a:xfrm>
          <a:prstGeom prst="rect">
            <a:avLst/>
          </a:prstGeom>
        </p:spPr>
        <p:txBody>
          <a:bodyPr wrap="square">
            <a:spAutoFit/>
          </a:bodyPr>
          <a:lstStyle/>
          <a:p>
            <a:r>
              <a:rPr lang="en-US" sz="2400" b="1" i="1" dirty="0" err="1">
                <a:latin typeface="Times New Roman" panose="02020603050405020304" pitchFamily="18" charset="0"/>
                <a:cs typeface="Times New Roman" panose="02020603050405020304" pitchFamily="18" charset="0"/>
              </a:rPr>
              <a:t>Bài</a:t>
            </a:r>
            <a:r>
              <a:rPr lang="en-US" sz="2400" b="1" i="1" dirty="0">
                <a:latin typeface="Times New Roman" panose="02020603050405020304" pitchFamily="18" charset="0"/>
                <a:cs typeface="Times New Roman" panose="02020603050405020304" pitchFamily="18" charset="0"/>
              </a:rPr>
              <a:t> 3. </a:t>
            </a:r>
            <a:r>
              <a:rPr lang="en-US" sz="2400" b="1" i="1" dirty="0" err="1">
                <a:latin typeface="Times New Roman" panose="02020603050405020304" pitchFamily="18" charset="0"/>
                <a:cs typeface="Times New Roman" panose="02020603050405020304" pitchFamily="18" charset="0"/>
              </a:rPr>
              <a:t>Dựa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một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số</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gợi</a:t>
            </a:r>
            <a:r>
              <a:rPr lang="en-US" sz="2400" b="1" i="1" dirty="0">
                <a:latin typeface="Times New Roman" panose="02020603050405020304" pitchFamily="18" charset="0"/>
                <a:cs typeface="Times New Roman" panose="02020603050405020304" pitchFamily="18" charset="0"/>
              </a:rPr>
              <a:t> ý ở </a:t>
            </a:r>
            <a:r>
              <a:rPr lang="en-US" sz="2400" b="1" i="1" dirty="0" err="1">
                <a:latin typeface="Times New Roman" panose="02020603050405020304" pitchFamily="18" charset="0"/>
                <a:cs typeface="Times New Roman" panose="02020603050405020304" pitchFamily="18" charset="0"/>
              </a:rPr>
              <a:t>Bảng</a:t>
            </a:r>
            <a:r>
              <a:rPr lang="en-US" sz="2400" b="1" i="1" dirty="0">
                <a:latin typeface="Times New Roman" panose="02020603050405020304" pitchFamily="18" charset="0"/>
                <a:cs typeface="Times New Roman" panose="02020603050405020304" pitchFamily="18" charset="0"/>
              </a:rPr>
              <a:t> 9.4, </a:t>
            </a:r>
            <a:r>
              <a:rPr lang="en-US" sz="2400" b="1" i="1" dirty="0" err="1">
                <a:latin typeface="Times New Roman" panose="02020603050405020304" pitchFamily="18" charset="0"/>
                <a:cs typeface="Times New Roman" panose="02020603050405020304" pitchFamily="18" charset="0"/>
              </a:rPr>
              <a:t>hãy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lập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bảng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liệt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kê</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những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sở</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thích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khả</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năng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thân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có</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thể</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phù</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hợp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đối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với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ngành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trong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lĩnh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vực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cơ</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khí</a:t>
            </a:r>
            <a:r>
              <a:rPr lang="en-US" sz="2400" b="1" i="1" dirty="0">
                <a:latin typeface="Times New Roman" panose="02020603050405020304" pitchFamily="18" charset="0"/>
                <a:cs typeface="Times New Roman" panose="02020603050405020304" pitchFamily="18" charset="0"/>
              </a:rPr>
              <a:t>.</a:t>
            </a:r>
          </a:p>
        </p:txBody>
      </p:sp>
      <p:pic>
        <p:nvPicPr>
          <p:cNvPr id="6" name="Picture 5"/>
          <p:cNvPicPr/>
          <p:nvPr/>
        </p:nvPicPr>
        <p:blipFill>
          <a:blip r:embed="rId3"/>
          <a:stretch>
            <a:fillRect/>
          </a:stretch>
        </p:blipFill>
        <p:spPr>
          <a:xfrm>
            <a:off x="689719" y="830997"/>
            <a:ext cx="10972799" cy="6058791"/>
          </a:xfrm>
          <a:prstGeom prst="rect">
            <a:avLst/>
          </a:prstGeom>
        </p:spPr>
      </p:pic>
    </p:spTree>
    <p:extLst>
      <p:ext uri="{BB962C8B-B14F-4D97-AF65-F5344CB8AC3E}">
        <p14:creationId xmlns:p14="http://schemas.microsoft.com/office/powerpoint/2010/main" val="312181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LUYỆN TẬP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476827"/>
            <a:ext cx="11693912" cy="830997"/>
          </a:xfrm>
          <a:prstGeom prst="rect">
            <a:avLst/>
          </a:prstGeom>
        </p:spPr>
        <p:txBody>
          <a:bodyPr wrap="square">
            <a:spAutoFit/>
          </a:bodyPr>
          <a:lstStyle/>
          <a:p>
            <a:r>
              <a:rPr lang="en-US" sz="2400" b="1" i="1" dirty="0" err="1">
                <a:latin typeface="Times New Roman" panose="02020603050405020304" pitchFamily="18" charset="0"/>
                <a:cs typeface="Times New Roman" panose="02020603050405020304" pitchFamily="18" charset="0"/>
              </a:rPr>
              <a:t>Bài</a:t>
            </a:r>
            <a:r>
              <a:rPr lang="en-US" sz="2400" b="1" i="1" dirty="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4. </a:t>
            </a:r>
            <a:r>
              <a:rPr lang="en-US" sz="2400" b="1" i="1" dirty="0" err="1">
                <a:latin typeface="Times New Roman" panose="02020603050405020304" pitchFamily="18" charset="0"/>
                <a:cs typeface="Times New Roman" panose="02020603050405020304" pitchFamily="18" charset="0"/>
              </a:rPr>
              <a:t>Nêu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mô</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tả</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đặc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điểm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cơ</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ngành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được</a:t>
            </a:r>
            <a:r>
              <a:rPr lang="en-US" sz="2400" b="1" i="1" dirty="0">
                <a:latin typeface="Times New Roman" panose="02020603050405020304" pitchFamily="18" charset="0"/>
                <a:cs typeface="Times New Roman" panose="02020603050405020304" pitchFamily="18" charset="0"/>
              </a:rPr>
              <a:t> minh </a:t>
            </a:r>
            <a:r>
              <a:rPr lang="en-US" sz="2400" b="1" i="1" dirty="0" err="1">
                <a:latin typeface="Times New Roman" panose="02020603050405020304" pitchFamily="18" charset="0"/>
                <a:cs typeface="Times New Roman" panose="02020603050405020304" pitchFamily="18" charset="0"/>
              </a:rPr>
              <a:t>họa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trong</a:t>
            </a:r>
            <a:r>
              <a:rPr lang="en-US" sz="2400" b="1" i="1" dirty="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hình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dưới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đây</a:t>
            </a:r>
            <a:endParaRPr lang="en-US" sz="2400" b="1" i="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249033" y="1526498"/>
            <a:ext cx="4223737" cy="3099007"/>
          </a:xfrm>
          <a:prstGeom prst="rect">
            <a:avLst/>
          </a:prstGeom>
        </p:spPr>
      </p:pic>
      <p:pic>
        <p:nvPicPr>
          <p:cNvPr id="8" name="Picture 7"/>
          <p:cNvPicPr>
            <a:picLocks noChangeAspect="1"/>
          </p:cNvPicPr>
          <p:nvPr/>
        </p:nvPicPr>
        <p:blipFill>
          <a:blip r:embed="rId4"/>
          <a:stretch>
            <a:fillRect/>
          </a:stretch>
        </p:blipFill>
        <p:spPr>
          <a:xfrm>
            <a:off x="4627756" y="1606366"/>
            <a:ext cx="3751134" cy="2928312"/>
          </a:xfrm>
          <a:prstGeom prst="rect">
            <a:avLst/>
          </a:prstGeom>
        </p:spPr>
      </p:pic>
      <p:pic>
        <p:nvPicPr>
          <p:cNvPr id="9" name="Picture 8"/>
          <p:cNvPicPr>
            <a:picLocks noChangeAspect="1"/>
          </p:cNvPicPr>
          <p:nvPr/>
        </p:nvPicPr>
        <p:blipFill>
          <a:blip r:embed="rId5"/>
          <a:stretch>
            <a:fillRect/>
          </a:stretch>
        </p:blipFill>
        <p:spPr>
          <a:xfrm>
            <a:off x="8533877" y="1606366"/>
            <a:ext cx="3409068" cy="2928312"/>
          </a:xfrm>
          <a:prstGeom prst="rect">
            <a:avLst/>
          </a:prstGeom>
        </p:spPr>
      </p:pic>
      <p:sp>
        <p:nvSpPr>
          <p:cNvPr id="10" name="TextBox 9"/>
          <p:cNvSpPr txBox="1"/>
          <p:nvPr/>
        </p:nvSpPr>
        <p:spPr>
          <a:xfrm>
            <a:off x="1231641" y="4702629"/>
            <a:ext cx="10571583" cy="677108"/>
          </a:xfrm>
          <a:prstGeom prst="rect">
            <a:avLst/>
          </a:prstGeom>
          <a:noFill/>
        </p:spPr>
        <p:txBody>
          <a:bodyPr wrap="square" rtlCol="0">
            <a:spAutoFit/>
          </a:bodyPr>
          <a:lstStyle/>
          <a:p>
            <a:r>
              <a:rPr lang="en-US" smtClean="0"/>
              <a:t>        a)                                                            b)                                                             c)</a:t>
            </a:r>
          </a:p>
          <a:p>
            <a:r>
              <a:rPr lang="en-US" sz="2000" b="1" i="1" smtClean="0">
                <a:latin typeface="Times New Roman" panose="02020603050405020304" pitchFamily="18" charset="0"/>
                <a:cs typeface="Times New Roman" panose="02020603050405020304" pitchFamily="18" charset="0"/>
              </a:rPr>
              <a:t>                                            Một số ngành nghề trong lĩnh vực cơ khí</a:t>
            </a:r>
            <a:endParaRPr lang="en-US" sz="2000" b="1" i="1">
              <a:latin typeface="Times New Roman" panose="02020603050405020304" pitchFamily="18" charset="0"/>
              <a:cs typeface="Times New Roman" panose="02020603050405020304" pitchFamily="18" charset="0"/>
            </a:endParaRPr>
          </a:p>
        </p:txBody>
      </p:sp>
      <p:sp>
        <p:nvSpPr>
          <p:cNvPr id="11" name="Rectangle 10"/>
          <p:cNvSpPr/>
          <p:nvPr/>
        </p:nvSpPr>
        <p:spPr>
          <a:xfrm>
            <a:off x="704461" y="5321412"/>
            <a:ext cx="11625942" cy="1107996"/>
          </a:xfrm>
          <a:prstGeom prst="rect">
            <a:avLst/>
          </a:prstGeom>
        </p:spPr>
        <p:txBody>
          <a:bodyPr wrap="square">
            <a:spAutoFit/>
          </a:bodyPr>
          <a:lstStyle/>
          <a:p>
            <a:r>
              <a:rPr lang="vi-VN" sz="2200" dirty="0" smtClean="0">
                <a:solidFill>
                  <a:srgbClr val="0000FF"/>
                </a:solidFill>
                <a:latin typeface="Times New Roman" panose="02020603050405020304" pitchFamily="18" charset="0"/>
                <a:cs typeface="Times New Roman" panose="02020603050405020304" pitchFamily="18" charset="0"/>
              </a:rPr>
              <a:t>a</a:t>
            </a:r>
            <a:r>
              <a:rPr lang="vi-VN" sz="2200" dirty="0">
                <a:solidFill>
                  <a:srgbClr val="0000FF"/>
                </a:solidFill>
                <a:latin typeface="Times New Roman" panose="02020603050405020304" pitchFamily="18" charset="0"/>
                <a:cs typeface="Times New Roman" panose="02020603050405020304" pitchFamily="18" charset="0"/>
              </a:rPr>
              <a:t>) Thợ cơ khí: trực tiếp lắp ráp, sửa chữa, động cơ và các thiết bị cơ khí của các loại xe cơ giới.</a:t>
            </a:r>
          </a:p>
          <a:p>
            <a:r>
              <a:rPr lang="vi-VN" sz="2200" dirty="0">
                <a:solidFill>
                  <a:srgbClr val="0000FF"/>
                </a:solidFill>
                <a:latin typeface="Times New Roman" panose="02020603050405020304" pitchFamily="18" charset="0"/>
                <a:cs typeface="Times New Roman" panose="02020603050405020304" pitchFamily="18" charset="0"/>
              </a:rPr>
              <a:t>b) Kĩ thuật viên cơ khí: hỗ trợ kĩ thuật, lắp ráp, sửa chữa, gia công cơ khí.</a:t>
            </a:r>
          </a:p>
          <a:p>
            <a:r>
              <a:rPr lang="vi-VN" sz="2200" dirty="0">
                <a:solidFill>
                  <a:srgbClr val="0000FF"/>
                </a:solidFill>
                <a:latin typeface="Times New Roman" panose="02020603050405020304" pitchFamily="18" charset="0"/>
                <a:cs typeface="Times New Roman" panose="02020603050405020304" pitchFamily="18" charset="0"/>
              </a:rPr>
              <a:t>c) Kĩ sư cơ khí: thiết kế, giám sát, tham gia vận hành, sửa chữa máy móc, thiết bị cơ khí</a:t>
            </a:r>
            <a:r>
              <a:rPr lang="vi-VN" sz="2200" dirty="0" smtClean="0">
                <a:solidFill>
                  <a:srgbClr val="0000FF"/>
                </a:solidFill>
                <a:latin typeface="Times New Roman" panose="02020603050405020304" pitchFamily="18" charset="0"/>
                <a:cs typeface="Times New Roman" panose="02020603050405020304" pitchFamily="18" charset="0"/>
              </a:rPr>
              <a:t>.</a:t>
            </a:r>
            <a:endParaRPr lang="vi-VN" sz="2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561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heel(1)">
                                      <p:cBhvr>
                                        <p:cTn id="27" dur="2000"/>
                                        <p:tgtEl>
                                          <p:spTgt spid="11">
                                            <p:txEl>
                                              <p:pRg st="0" end="0"/>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animEffect transition="in" filter="wheel(1)">
                                      <p:cBhvr>
                                        <p:cTn id="30" dur="2000"/>
                                        <p:tgtEl>
                                          <p:spTgt spid="11">
                                            <p:txEl>
                                              <p:pRg st="1" end="1"/>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Effect transition="in" filter="wheel(1)">
                                      <p:cBhvr>
                                        <p:cTn id="33"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3108543"/>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 Kể tên một số công ty, xí nghiệp hoạt động trong lĩnh vực cơ khí.</a:t>
            </a:r>
          </a:p>
          <a:p>
            <a:r>
              <a:rPr lang="en-US" sz="2800" b="1">
                <a:latin typeface="Times New Roman" panose="02020603050405020304" pitchFamily="18" charset="0"/>
                <a:cs typeface="Times New Roman" panose="02020603050405020304" pitchFamily="18" charset="0"/>
              </a:rPr>
              <a:t> 2. Em hãy kể tên một số trường đại học, cao đẳng và trung cấp tại địa phương em ở có đào tạo các ngành nghề thuộc lĩnh vực cơ khí</a:t>
            </a:r>
            <a:r>
              <a:rPr lang="en-US" sz="2800" b="1" smtClean="0">
                <a:latin typeface="Times New Roman" panose="02020603050405020304" pitchFamily="18" charset="0"/>
                <a:cs typeface="Times New Roman" panose="02020603050405020304" pitchFamily="18" charset="0"/>
              </a:rPr>
              <a:t>.</a:t>
            </a:r>
          </a:p>
          <a:p>
            <a:r>
              <a:rPr lang="en-US" sz="2800" b="1">
                <a:latin typeface="Times New Roman" panose="02020603050405020304" pitchFamily="18" charset="0"/>
                <a:cs typeface="Times New Roman" panose="02020603050405020304" pitchFamily="18" charset="0"/>
              </a:rPr>
              <a:t>3. Em hãy lựa chọn và tìm hiểu các yêu cầu của một ngành nghề cụ thể thuộc lĩnh vực cơ khí. Sau đó tự đánh giá sự phù hợp của bản thân với ngành nghề đó.</a:t>
            </a:r>
          </a:p>
          <a:p>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866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vi-VN" dirty="0"/>
              <a:t> </a:t>
            </a:r>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ty, </a:t>
            </a:r>
            <a:r>
              <a:rPr lang="en-US" sz="2800" b="1" dirty="0" err="1">
                <a:latin typeface="Times New Roman" panose="02020603050405020304" pitchFamily="18" charset="0"/>
                <a:cs typeface="Times New Roman" panose="02020603050405020304" pitchFamily="18" charset="0"/>
              </a:rPr>
              <a:t>xí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lĩnh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a:t>
            </a:r>
          </a:p>
          <a:p>
            <a:endParaRPr lang="en-US" sz="2800" b="1" dirty="0">
              <a:latin typeface="Times New Roman" panose="02020603050405020304" pitchFamily="18" charset="0"/>
              <a:cs typeface="Times New Roman" panose="02020603050405020304" pitchFamily="18" charset="0"/>
            </a:endParaRPr>
          </a:p>
        </p:txBody>
      </p:sp>
      <p:sp>
        <p:nvSpPr>
          <p:cNvPr id="2" name="Rectangle 1"/>
          <p:cNvSpPr/>
          <p:nvPr/>
        </p:nvSpPr>
        <p:spPr>
          <a:xfrm>
            <a:off x="1441641" y="1742356"/>
            <a:ext cx="8979160" cy="2246769"/>
          </a:xfrm>
          <a:prstGeom prst="rect">
            <a:avLst/>
          </a:prstGeom>
        </p:spPr>
        <p:txBody>
          <a:bodyPr wrap="square">
            <a:spAutoFit/>
          </a:bodyPr>
          <a:lstStyle/>
          <a:p>
            <a:pPr marL="342900" indent="-342900">
              <a:buFontTx/>
              <a:buChar char="-"/>
            </a:pPr>
            <a:r>
              <a:rPr lang="vi-VN" sz="2000" dirty="0" smtClean="0">
                <a:solidFill>
                  <a:srgbClr val="0000FF"/>
                </a:solidFill>
                <a:latin typeface="Times New Roman" panose="02020603050405020304" pitchFamily="18" charset="0"/>
                <a:cs typeface="Times New Roman" panose="02020603050405020304" pitchFamily="18" charset="0"/>
              </a:rPr>
              <a:t>PROSTEEL </a:t>
            </a:r>
            <a:r>
              <a:rPr lang="vi-VN" sz="2000" dirty="0">
                <a:solidFill>
                  <a:srgbClr val="0000FF"/>
                </a:solidFill>
                <a:latin typeface="Times New Roman" panose="02020603050405020304" pitchFamily="18" charset="0"/>
                <a:cs typeface="Times New Roman" panose="02020603050405020304" pitchFamily="18" charset="0"/>
              </a:rPr>
              <a:t>TECHNO Việt Nam – Công Ty TNHH PROSTEEL TECHNO Việt </a:t>
            </a:r>
            <a:r>
              <a:rPr lang="vi-VN" sz="2000" dirty="0" smtClean="0">
                <a:solidFill>
                  <a:srgbClr val="0000FF"/>
                </a:solidFill>
                <a:latin typeface="Times New Roman" panose="02020603050405020304" pitchFamily="18" charset="0"/>
                <a:cs typeface="Times New Roman" panose="02020603050405020304" pitchFamily="18" charset="0"/>
              </a:rPr>
              <a:t>Nam</a:t>
            </a:r>
            <a:endParaRPr lang="en-US" sz="2000" dirty="0" smtClean="0">
              <a:solidFill>
                <a:srgbClr val="0000FF"/>
              </a:solidFill>
              <a:latin typeface="Times New Roman" panose="02020603050405020304" pitchFamily="18" charset="0"/>
              <a:cs typeface="Times New Roman" panose="02020603050405020304" pitchFamily="18" charset="0"/>
            </a:endParaRPr>
          </a:p>
          <a:p>
            <a:pPr marL="342900" indent="-342900">
              <a:buFontTx/>
              <a:buChar char="-"/>
            </a:pPr>
            <a:r>
              <a:rPr lang="vi-VN" sz="2000" dirty="0" smtClean="0">
                <a:solidFill>
                  <a:srgbClr val="0000FF"/>
                </a:solidFill>
                <a:latin typeface="Times New Roman" panose="02020603050405020304" pitchFamily="18" charset="0"/>
                <a:cs typeface="Times New Roman" panose="02020603050405020304" pitchFamily="18" charset="0"/>
              </a:rPr>
              <a:t>Cơ </a:t>
            </a:r>
            <a:r>
              <a:rPr lang="vi-VN" sz="2000" dirty="0">
                <a:solidFill>
                  <a:srgbClr val="0000FF"/>
                </a:solidFill>
                <a:latin typeface="Times New Roman" panose="02020603050405020304" pitchFamily="18" charset="0"/>
                <a:cs typeface="Times New Roman" panose="02020603050405020304" pitchFamily="18" charset="0"/>
              </a:rPr>
              <a:t>Khí Thông Phát – Công Ty TNHH Cơ Khí Thông </a:t>
            </a:r>
            <a:r>
              <a:rPr lang="vi-VN" sz="2000" dirty="0" smtClean="0">
                <a:solidFill>
                  <a:srgbClr val="0000FF"/>
                </a:solidFill>
                <a:latin typeface="Times New Roman" panose="02020603050405020304" pitchFamily="18" charset="0"/>
                <a:cs typeface="Times New Roman" panose="02020603050405020304" pitchFamily="18" charset="0"/>
              </a:rPr>
              <a:t>Phát</a:t>
            </a:r>
            <a:endParaRPr lang="en-US" sz="2000" dirty="0" smtClean="0">
              <a:solidFill>
                <a:srgbClr val="0000FF"/>
              </a:solidFill>
              <a:latin typeface="Times New Roman" panose="02020603050405020304" pitchFamily="18" charset="0"/>
              <a:cs typeface="Times New Roman" panose="02020603050405020304" pitchFamily="18" charset="0"/>
            </a:endParaRPr>
          </a:p>
          <a:p>
            <a:pPr marL="342900" indent="-342900">
              <a:buFontTx/>
              <a:buChar char="-"/>
            </a:pPr>
            <a:r>
              <a:rPr lang="vi-VN" sz="2000" dirty="0" smtClean="0">
                <a:solidFill>
                  <a:srgbClr val="0000FF"/>
                </a:solidFill>
                <a:latin typeface="Times New Roman" panose="02020603050405020304" pitchFamily="18" charset="0"/>
                <a:cs typeface="Times New Roman" panose="02020603050405020304" pitchFamily="18" charset="0"/>
              </a:rPr>
              <a:t>Cơ </a:t>
            </a:r>
            <a:r>
              <a:rPr lang="vi-VN" sz="2000" dirty="0">
                <a:solidFill>
                  <a:srgbClr val="0000FF"/>
                </a:solidFill>
                <a:latin typeface="Times New Roman" panose="02020603050405020304" pitchFamily="18" charset="0"/>
                <a:cs typeface="Times New Roman" panose="02020603050405020304" pitchFamily="18" charset="0"/>
              </a:rPr>
              <a:t>Khí Công Nghiệp Long Thành – Công Ty Cổ Phần Cơ Khí Công Nghiệp Long </a:t>
            </a:r>
            <a:r>
              <a:rPr lang="vi-VN" sz="2000" dirty="0" smtClean="0">
                <a:solidFill>
                  <a:srgbClr val="0000FF"/>
                </a:solidFill>
                <a:latin typeface="Times New Roman" panose="02020603050405020304" pitchFamily="18" charset="0"/>
                <a:cs typeface="Times New Roman" panose="02020603050405020304" pitchFamily="18" charset="0"/>
              </a:rPr>
              <a:t>Thành</a:t>
            </a:r>
            <a:endParaRPr lang="en-US" sz="2000" dirty="0" smtClean="0">
              <a:solidFill>
                <a:srgbClr val="0000FF"/>
              </a:solidFill>
              <a:latin typeface="Times New Roman" panose="02020603050405020304" pitchFamily="18" charset="0"/>
              <a:cs typeface="Times New Roman" panose="02020603050405020304" pitchFamily="18" charset="0"/>
            </a:endParaRPr>
          </a:p>
          <a:p>
            <a:pPr marL="342900" indent="-342900">
              <a:buFontTx/>
              <a:buChar char="-"/>
            </a:pPr>
            <a:r>
              <a:rPr lang="vi-VN" sz="2000" dirty="0" smtClean="0">
                <a:solidFill>
                  <a:srgbClr val="0000FF"/>
                </a:solidFill>
                <a:latin typeface="Times New Roman" panose="02020603050405020304" pitchFamily="18" charset="0"/>
                <a:cs typeface="Times New Roman" panose="02020603050405020304" pitchFamily="18" charset="0"/>
              </a:rPr>
              <a:t>Cơ </a:t>
            </a:r>
            <a:r>
              <a:rPr lang="vi-VN" sz="2000" dirty="0">
                <a:solidFill>
                  <a:srgbClr val="0000FF"/>
                </a:solidFill>
                <a:latin typeface="Times New Roman" panose="02020603050405020304" pitchFamily="18" charset="0"/>
                <a:cs typeface="Times New Roman" panose="02020603050405020304" pitchFamily="18" charset="0"/>
              </a:rPr>
              <a:t>Khí Quang Khôi – Công Ty TNHH Thương Mại Kĩ Thuật Quang </a:t>
            </a:r>
            <a:r>
              <a:rPr lang="vi-VN" sz="2000" dirty="0" smtClean="0">
                <a:solidFill>
                  <a:srgbClr val="0000FF"/>
                </a:solidFill>
                <a:latin typeface="Times New Roman" panose="02020603050405020304" pitchFamily="18" charset="0"/>
                <a:cs typeface="Times New Roman" panose="02020603050405020304" pitchFamily="18" charset="0"/>
              </a:rPr>
              <a:t>Khôi</a:t>
            </a:r>
            <a:endParaRPr lang="en-US" sz="2000" dirty="0" smtClean="0">
              <a:solidFill>
                <a:srgbClr val="0000FF"/>
              </a:solidFill>
              <a:latin typeface="Times New Roman" panose="02020603050405020304" pitchFamily="18" charset="0"/>
              <a:cs typeface="Times New Roman" panose="02020603050405020304" pitchFamily="18" charset="0"/>
            </a:endParaRPr>
          </a:p>
          <a:p>
            <a:pPr marL="342900" indent="-342900">
              <a:buFontTx/>
              <a:buChar char="-"/>
            </a:pPr>
            <a:r>
              <a:rPr lang="vi-VN" sz="2000" dirty="0" smtClean="0">
                <a:solidFill>
                  <a:srgbClr val="0000FF"/>
                </a:solidFill>
                <a:latin typeface="Times New Roman" panose="02020603050405020304" pitchFamily="18" charset="0"/>
                <a:cs typeface="Times New Roman" panose="02020603050405020304" pitchFamily="18" charset="0"/>
              </a:rPr>
              <a:t>Cơ </a:t>
            </a:r>
            <a:r>
              <a:rPr lang="vi-VN" sz="2000" dirty="0">
                <a:solidFill>
                  <a:srgbClr val="0000FF"/>
                </a:solidFill>
                <a:latin typeface="Times New Roman" panose="02020603050405020304" pitchFamily="18" charset="0"/>
                <a:cs typeface="Times New Roman" panose="02020603050405020304" pitchFamily="18" charset="0"/>
              </a:rPr>
              <a:t>Khí Vạn Kim Bảo – Công Ty TNHH Vạn Kim </a:t>
            </a:r>
            <a:r>
              <a:rPr lang="vi-VN" sz="2000" dirty="0" smtClean="0">
                <a:solidFill>
                  <a:srgbClr val="0000FF"/>
                </a:solidFill>
                <a:latin typeface="Times New Roman" panose="02020603050405020304" pitchFamily="18" charset="0"/>
                <a:cs typeface="Times New Roman" panose="02020603050405020304" pitchFamily="18" charset="0"/>
              </a:rPr>
              <a:t>Bảo</a:t>
            </a:r>
            <a:endParaRPr lang="vi-VN" sz="2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837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830997"/>
          </a:xfrm>
          <a:prstGeom prst="rect">
            <a:avLst/>
          </a:prstGeom>
        </p:spPr>
        <p:txBody>
          <a:bodyPr wrap="square">
            <a:spAutoFit/>
          </a:bodyPr>
          <a:lstStyle/>
          <a:p>
            <a:r>
              <a:rPr lang="vi-VN" sz="2400" i="1" dirty="0">
                <a:latin typeface="+mj-lt"/>
              </a:rPr>
              <a:t> </a:t>
            </a:r>
            <a:r>
              <a:rPr lang="en-US" sz="2400" b="1" i="1" dirty="0" smtClean="0">
                <a:latin typeface="+mj-lt"/>
                <a:cs typeface="Times New Roman" panose="02020603050405020304" pitchFamily="18" charset="0"/>
              </a:rPr>
              <a:t>2</a:t>
            </a:r>
            <a:r>
              <a:rPr lang="en-US" sz="2400" b="1" i="1" dirty="0">
                <a:latin typeface="+mj-lt"/>
                <a:cs typeface="Times New Roman" panose="02020603050405020304" pitchFamily="18" charset="0"/>
              </a:rPr>
              <a:t>. </a:t>
            </a:r>
            <a:r>
              <a:rPr lang="en-US" sz="2400" b="1" i="1" dirty="0" err="1">
                <a:latin typeface="+mj-lt"/>
                <a:cs typeface="Times New Roman" panose="02020603050405020304" pitchFamily="18" charset="0"/>
              </a:rPr>
              <a:t>Em</a:t>
            </a:r>
            <a:r>
              <a:rPr lang="en-US" sz="2400" b="1" i="1" dirty="0">
                <a:latin typeface="+mj-lt"/>
                <a:cs typeface="Times New Roman" panose="02020603050405020304" pitchFamily="18" charset="0"/>
              </a:rPr>
              <a:t> </a:t>
            </a:r>
            <a:r>
              <a:rPr lang="en-US" sz="2400" b="1" i="1" dirty="0" err="1">
                <a:latin typeface="+mj-lt"/>
                <a:cs typeface="Times New Roman" panose="02020603050405020304" pitchFamily="18" charset="0"/>
              </a:rPr>
              <a:t>hãy</a:t>
            </a:r>
            <a:r>
              <a:rPr lang="en-US" sz="2400" b="1" i="1" dirty="0">
                <a:latin typeface="+mj-lt"/>
                <a:cs typeface="Times New Roman" panose="02020603050405020304" pitchFamily="18" charset="0"/>
              </a:rPr>
              <a:t> </a:t>
            </a:r>
            <a:r>
              <a:rPr lang="en-US" sz="2400" b="1" i="1" dirty="0" err="1">
                <a:latin typeface="+mj-lt"/>
                <a:cs typeface="Times New Roman" panose="02020603050405020304" pitchFamily="18" charset="0"/>
              </a:rPr>
              <a:t>kể</a:t>
            </a:r>
            <a:r>
              <a:rPr lang="en-US" sz="2400" b="1" i="1" dirty="0">
                <a:latin typeface="+mj-lt"/>
                <a:cs typeface="Times New Roman" panose="02020603050405020304" pitchFamily="18" charset="0"/>
              </a:rPr>
              <a:t> </a:t>
            </a:r>
            <a:r>
              <a:rPr lang="en-US" sz="2400" b="1" i="1" dirty="0" err="1">
                <a:latin typeface="+mj-lt"/>
                <a:cs typeface="Times New Roman" panose="02020603050405020304" pitchFamily="18" charset="0"/>
              </a:rPr>
              <a:t>tên</a:t>
            </a:r>
            <a:r>
              <a:rPr lang="en-US" sz="2400" b="1" i="1" dirty="0">
                <a:latin typeface="+mj-lt"/>
                <a:cs typeface="Times New Roman" panose="02020603050405020304" pitchFamily="18" charset="0"/>
              </a:rPr>
              <a:t> </a:t>
            </a:r>
            <a:r>
              <a:rPr lang="en-US" sz="2400" b="1" i="1" dirty="0" err="1">
                <a:latin typeface="+mj-lt"/>
                <a:cs typeface="Times New Roman" panose="02020603050405020304" pitchFamily="18" charset="0"/>
              </a:rPr>
              <a:t>một</a:t>
            </a:r>
            <a:r>
              <a:rPr lang="en-US" sz="2400" b="1" i="1" dirty="0">
                <a:latin typeface="+mj-lt"/>
                <a:cs typeface="Times New Roman" panose="02020603050405020304" pitchFamily="18" charset="0"/>
              </a:rPr>
              <a:t> </a:t>
            </a:r>
            <a:r>
              <a:rPr lang="en-US" sz="2400" b="1" i="1" dirty="0" err="1">
                <a:latin typeface="+mj-lt"/>
                <a:cs typeface="Times New Roman" panose="02020603050405020304" pitchFamily="18" charset="0"/>
              </a:rPr>
              <a:t>số</a:t>
            </a:r>
            <a:r>
              <a:rPr lang="en-US" sz="2400" b="1" i="1" dirty="0">
                <a:latin typeface="+mj-lt"/>
                <a:cs typeface="Times New Roman" panose="02020603050405020304" pitchFamily="18" charset="0"/>
              </a:rPr>
              <a:t> </a:t>
            </a:r>
            <a:r>
              <a:rPr lang="en-US" sz="2400" b="1" i="1" dirty="0" err="1">
                <a:latin typeface="+mj-lt"/>
                <a:cs typeface="Times New Roman" panose="02020603050405020304" pitchFamily="18" charset="0"/>
              </a:rPr>
              <a:t>trường</a:t>
            </a:r>
            <a:r>
              <a:rPr lang="en-US" sz="2400" b="1" i="1" dirty="0">
                <a:latin typeface="+mj-lt"/>
                <a:cs typeface="Times New Roman" panose="02020603050405020304" pitchFamily="18" charset="0"/>
              </a:rPr>
              <a:t> </a:t>
            </a:r>
            <a:r>
              <a:rPr lang="en-US" sz="2400" b="1" i="1" dirty="0" err="1">
                <a:latin typeface="+mj-lt"/>
                <a:cs typeface="Times New Roman" panose="02020603050405020304" pitchFamily="18" charset="0"/>
              </a:rPr>
              <a:t>đại</a:t>
            </a:r>
            <a:r>
              <a:rPr lang="en-US" sz="2400" b="1" i="1" dirty="0">
                <a:latin typeface="+mj-lt"/>
                <a:cs typeface="Times New Roman" panose="02020603050405020304" pitchFamily="18" charset="0"/>
              </a:rPr>
              <a:t> </a:t>
            </a:r>
            <a:r>
              <a:rPr lang="en-US" sz="2400" b="1" i="1" dirty="0" err="1">
                <a:latin typeface="+mj-lt"/>
                <a:cs typeface="Times New Roman" panose="02020603050405020304" pitchFamily="18" charset="0"/>
              </a:rPr>
              <a:t>học</a:t>
            </a:r>
            <a:r>
              <a:rPr lang="en-US" sz="2400" b="1" i="1" dirty="0">
                <a:latin typeface="+mj-lt"/>
                <a:cs typeface="Times New Roman" panose="02020603050405020304" pitchFamily="18" charset="0"/>
              </a:rPr>
              <a:t>, </a:t>
            </a:r>
            <a:r>
              <a:rPr lang="en-US" sz="2400" b="1" i="1" dirty="0" err="1">
                <a:latin typeface="+mj-lt"/>
                <a:cs typeface="Times New Roman" panose="02020603050405020304" pitchFamily="18" charset="0"/>
              </a:rPr>
              <a:t>cao</a:t>
            </a:r>
            <a:r>
              <a:rPr lang="en-US" sz="2400" b="1" i="1" dirty="0">
                <a:latin typeface="+mj-lt"/>
                <a:cs typeface="Times New Roman" panose="02020603050405020304" pitchFamily="18" charset="0"/>
              </a:rPr>
              <a:t> </a:t>
            </a:r>
            <a:r>
              <a:rPr lang="en-US" sz="2400" b="1" i="1" dirty="0" err="1">
                <a:latin typeface="+mj-lt"/>
                <a:cs typeface="Times New Roman" panose="02020603050405020304" pitchFamily="18" charset="0"/>
              </a:rPr>
              <a:t>đẳng</a:t>
            </a:r>
            <a:r>
              <a:rPr lang="en-US" sz="2400" b="1" i="1" dirty="0">
                <a:latin typeface="+mj-lt"/>
                <a:cs typeface="Times New Roman" panose="02020603050405020304" pitchFamily="18" charset="0"/>
              </a:rPr>
              <a:t> </a:t>
            </a:r>
            <a:r>
              <a:rPr lang="en-US" sz="2400" b="1" i="1" dirty="0" err="1">
                <a:latin typeface="+mj-lt"/>
                <a:cs typeface="Times New Roman" panose="02020603050405020304" pitchFamily="18" charset="0"/>
              </a:rPr>
              <a:t>và</a:t>
            </a:r>
            <a:r>
              <a:rPr lang="en-US" sz="2400" b="1" i="1" dirty="0">
                <a:latin typeface="+mj-lt"/>
                <a:cs typeface="Times New Roman" panose="02020603050405020304" pitchFamily="18" charset="0"/>
              </a:rPr>
              <a:t> </a:t>
            </a:r>
            <a:r>
              <a:rPr lang="en-US" sz="2400" b="1" i="1" dirty="0" err="1">
                <a:latin typeface="+mj-lt"/>
                <a:cs typeface="Times New Roman" panose="02020603050405020304" pitchFamily="18" charset="0"/>
              </a:rPr>
              <a:t>trung</a:t>
            </a:r>
            <a:r>
              <a:rPr lang="en-US" sz="2400" b="1" i="1" dirty="0">
                <a:latin typeface="+mj-lt"/>
                <a:cs typeface="Times New Roman" panose="02020603050405020304" pitchFamily="18" charset="0"/>
              </a:rPr>
              <a:t> </a:t>
            </a:r>
            <a:r>
              <a:rPr lang="en-US" sz="2400" b="1" i="1" dirty="0" err="1">
                <a:latin typeface="+mj-lt"/>
                <a:cs typeface="Times New Roman" panose="02020603050405020304" pitchFamily="18" charset="0"/>
              </a:rPr>
              <a:t>cấp</a:t>
            </a:r>
            <a:r>
              <a:rPr lang="en-US" sz="2400" b="1" i="1" dirty="0">
                <a:latin typeface="+mj-lt"/>
                <a:cs typeface="Times New Roman" panose="02020603050405020304" pitchFamily="18" charset="0"/>
              </a:rPr>
              <a:t> </a:t>
            </a:r>
            <a:r>
              <a:rPr lang="en-US" sz="2400" b="1" i="1" dirty="0" err="1">
                <a:latin typeface="+mj-lt"/>
                <a:cs typeface="Times New Roman" panose="02020603050405020304" pitchFamily="18" charset="0"/>
              </a:rPr>
              <a:t>tại</a:t>
            </a:r>
            <a:r>
              <a:rPr lang="en-US" sz="2400" b="1" i="1" dirty="0">
                <a:latin typeface="+mj-lt"/>
                <a:cs typeface="Times New Roman" panose="02020603050405020304" pitchFamily="18" charset="0"/>
              </a:rPr>
              <a:t> </a:t>
            </a:r>
            <a:r>
              <a:rPr lang="en-US" sz="2400" b="1" i="1" dirty="0" err="1">
                <a:latin typeface="+mj-lt"/>
                <a:cs typeface="Times New Roman" panose="02020603050405020304" pitchFamily="18" charset="0"/>
              </a:rPr>
              <a:t>địa</a:t>
            </a:r>
            <a:r>
              <a:rPr lang="en-US" sz="2400" b="1" i="1" dirty="0">
                <a:latin typeface="+mj-lt"/>
                <a:cs typeface="Times New Roman" panose="02020603050405020304" pitchFamily="18" charset="0"/>
              </a:rPr>
              <a:t> </a:t>
            </a:r>
            <a:r>
              <a:rPr lang="en-US" sz="2400" b="1" i="1" dirty="0" err="1">
                <a:latin typeface="+mj-lt"/>
                <a:cs typeface="Times New Roman" panose="02020603050405020304" pitchFamily="18" charset="0"/>
              </a:rPr>
              <a:t>phương</a:t>
            </a:r>
            <a:r>
              <a:rPr lang="en-US" sz="2400" b="1" i="1" dirty="0">
                <a:latin typeface="+mj-lt"/>
                <a:cs typeface="Times New Roman" panose="02020603050405020304" pitchFamily="18" charset="0"/>
              </a:rPr>
              <a:t> </a:t>
            </a:r>
            <a:r>
              <a:rPr lang="en-US" sz="2400" b="1" i="1" dirty="0" err="1">
                <a:latin typeface="+mj-lt"/>
                <a:cs typeface="Times New Roman" panose="02020603050405020304" pitchFamily="18" charset="0"/>
              </a:rPr>
              <a:t>em</a:t>
            </a:r>
            <a:r>
              <a:rPr lang="en-US" sz="2400" b="1" i="1" dirty="0">
                <a:latin typeface="+mj-lt"/>
                <a:cs typeface="Times New Roman" panose="02020603050405020304" pitchFamily="18" charset="0"/>
              </a:rPr>
              <a:t> ở </a:t>
            </a:r>
            <a:r>
              <a:rPr lang="en-US" sz="2400" b="1" i="1" dirty="0" err="1">
                <a:latin typeface="+mj-lt"/>
                <a:cs typeface="Times New Roman" panose="02020603050405020304" pitchFamily="18" charset="0"/>
              </a:rPr>
              <a:t>có</a:t>
            </a:r>
            <a:r>
              <a:rPr lang="en-US" sz="2400" b="1" i="1" dirty="0">
                <a:latin typeface="+mj-lt"/>
                <a:cs typeface="Times New Roman" panose="02020603050405020304" pitchFamily="18" charset="0"/>
              </a:rPr>
              <a:t> </a:t>
            </a:r>
            <a:r>
              <a:rPr lang="en-US" sz="2400" b="1" i="1" dirty="0" err="1">
                <a:latin typeface="+mj-lt"/>
                <a:cs typeface="Times New Roman" panose="02020603050405020304" pitchFamily="18" charset="0"/>
              </a:rPr>
              <a:t>đào</a:t>
            </a:r>
            <a:r>
              <a:rPr lang="en-US" sz="2400" b="1" i="1" dirty="0">
                <a:latin typeface="+mj-lt"/>
                <a:cs typeface="Times New Roman" panose="02020603050405020304" pitchFamily="18" charset="0"/>
              </a:rPr>
              <a:t> </a:t>
            </a:r>
            <a:r>
              <a:rPr lang="en-US" sz="2400" b="1" i="1" dirty="0" err="1">
                <a:latin typeface="+mj-lt"/>
                <a:cs typeface="Times New Roman" panose="02020603050405020304" pitchFamily="18" charset="0"/>
              </a:rPr>
              <a:t>tạo</a:t>
            </a:r>
            <a:r>
              <a:rPr lang="en-US" sz="2400" b="1" i="1" dirty="0">
                <a:latin typeface="+mj-lt"/>
                <a:cs typeface="Times New Roman" panose="02020603050405020304" pitchFamily="18" charset="0"/>
              </a:rPr>
              <a:t> </a:t>
            </a:r>
            <a:r>
              <a:rPr lang="en-US" sz="2400" b="1" i="1" dirty="0" err="1">
                <a:latin typeface="+mj-lt"/>
                <a:cs typeface="Times New Roman" panose="02020603050405020304" pitchFamily="18" charset="0"/>
              </a:rPr>
              <a:t>các</a:t>
            </a:r>
            <a:r>
              <a:rPr lang="en-US" sz="2400" b="1" i="1" dirty="0">
                <a:latin typeface="+mj-lt"/>
                <a:cs typeface="Times New Roman" panose="02020603050405020304" pitchFamily="18" charset="0"/>
              </a:rPr>
              <a:t> </a:t>
            </a:r>
            <a:r>
              <a:rPr lang="en-US" sz="2400" b="1" i="1" dirty="0" err="1">
                <a:latin typeface="+mj-lt"/>
                <a:cs typeface="Times New Roman" panose="02020603050405020304" pitchFamily="18" charset="0"/>
              </a:rPr>
              <a:t>ngành</a:t>
            </a:r>
            <a:r>
              <a:rPr lang="en-US" sz="2400" b="1" i="1" dirty="0">
                <a:latin typeface="+mj-lt"/>
                <a:cs typeface="Times New Roman" panose="02020603050405020304" pitchFamily="18" charset="0"/>
              </a:rPr>
              <a:t> </a:t>
            </a:r>
            <a:r>
              <a:rPr lang="en-US" sz="2400" b="1" i="1" dirty="0" err="1">
                <a:latin typeface="+mj-lt"/>
                <a:cs typeface="Times New Roman" panose="02020603050405020304" pitchFamily="18" charset="0"/>
              </a:rPr>
              <a:t>nghề</a:t>
            </a:r>
            <a:r>
              <a:rPr lang="en-US" sz="2400" b="1" i="1" dirty="0">
                <a:latin typeface="+mj-lt"/>
                <a:cs typeface="Times New Roman" panose="02020603050405020304" pitchFamily="18" charset="0"/>
              </a:rPr>
              <a:t> </a:t>
            </a:r>
            <a:r>
              <a:rPr lang="en-US" sz="2400" b="1" i="1" dirty="0" err="1">
                <a:latin typeface="+mj-lt"/>
                <a:cs typeface="Times New Roman" panose="02020603050405020304" pitchFamily="18" charset="0"/>
              </a:rPr>
              <a:t>thuộc</a:t>
            </a:r>
            <a:r>
              <a:rPr lang="en-US" sz="2400" b="1" i="1" dirty="0">
                <a:latin typeface="+mj-lt"/>
                <a:cs typeface="Times New Roman" panose="02020603050405020304" pitchFamily="18" charset="0"/>
              </a:rPr>
              <a:t> </a:t>
            </a:r>
            <a:r>
              <a:rPr lang="en-US" sz="2400" b="1" i="1" dirty="0" err="1">
                <a:latin typeface="+mj-lt"/>
                <a:cs typeface="Times New Roman" panose="02020603050405020304" pitchFamily="18" charset="0"/>
              </a:rPr>
              <a:t>lĩnh</a:t>
            </a:r>
            <a:r>
              <a:rPr lang="en-US" sz="2400" b="1" i="1" dirty="0">
                <a:latin typeface="+mj-lt"/>
                <a:cs typeface="Times New Roman" panose="02020603050405020304" pitchFamily="18" charset="0"/>
              </a:rPr>
              <a:t> </a:t>
            </a:r>
            <a:r>
              <a:rPr lang="en-US" sz="2400" b="1" i="1" dirty="0" err="1">
                <a:latin typeface="+mj-lt"/>
                <a:cs typeface="Times New Roman" panose="02020603050405020304" pitchFamily="18" charset="0"/>
              </a:rPr>
              <a:t>vực</a:t>
            </a:r>
            <a:r>
              <a:rPr lang="en-US" sz="2400" b="1" i="1" dirty="0">
                <a:latin typeface="+mj-lt"/>
                <a:cs typeface="Times New Roman" panose="02020603050405020304" pitchFamily="18" charset="0"/>
              </a:rPr>
              <a:t> </a:t>
            </a:r>
            <a:r>
              <a:rPr lang="en-US" sz="2400" b="1" i="1" dirty="0" err="1">
                <a:latin typeface="+mj-lt"/>
                <a:cs typeface="Times New Roman" panose="02020603050405020304" pitchFamily="18" charset="0"/>
              </a:rPr>
              <a:t>cơ</a:t>
            </a:r>
            <a:r>
              <a:rPr lang="en-US" sz="2400" b="1" i="1" dirty="0">
                <a:latin typeface="+mj-lt"/>
                <a:cs typeface="Times New Roman" panose="02020603050405020304" pitchFamily="18" charset="0"/>
              </a:rPr>
              <a:t> </a:t>
            </a:r>
            <a:r>
              <a:rPr lang="en-US" sz="2400" b="1" i="1" dirty="0" err="1">
                <a:latin typeface="+mj-lt"/>
                <a:cs typeface="Times New Roman" panose="02020603050405020304" pitchFamily="18" charset="0"/>
              </a:rPr>
              <a:t>khí</a:t>
            </a:r>
            <a:r>
              <a:rPr lang="en-US" sz="2400" b="1" i="1" dirty="0">
                <a:latin typeface="+mj-lt"/>
                <a:cs typeface="Times New Roman" panose="02020603050405020304" pitchFamily="18" charset="0"/>
              </a:rPr>
              <a:t>.</a:t>
            </a:r>
          </a:p>
        </p:txBody>
      </p:sp>
      <p:sp>
        <p:nvSpPr>
          <p:cNvPr id="2" name="Rectangle 1"/>
          <p:cNvSpPr/>
          <p:nvPr/>
        </p:nvSpPr>
        <p:spPr>
          <a:xfrm>
            <a:off x="1606409" y="2053252"/>
            <a:ext cx="8979160" cy="2246769"/>
          </a:xfrm>
          <a:prstGeom prst="rect">
            <a:avLst/>
          </a:prstGeom>
        </p:spPr>
        <p:txBody>
          <a:bodyPr wrap="square">
            <a:spAutoFit/>
          </a:bodyPr>
          <a:lstStyle/>
          <a:p>
            <a:pPr marL="342900" indent="-342900">
              <a:buFontTx/>
              <a:buChar char="-"/>
            </a:pPr>
            <a:r>
              <a:rPr lang="vi-VN" sz="2000" dirty="0" smtClean="0">
                <a:solidFill>
                  <a:srgbClr val="0000FF"/>
                </a:solidFill>
                <a:latin typeface="Times New Roman" panose="02020603050405020304" pitchFamily="18" charset="0"/>
                <a:cs typeface="Times New Roman" panose="02020603050405020304" pitchFamily="18" charset="0"/>
              </a:rPr>
              <a:t>ĐH </a:t>
            </a:r>
            <a:r>
              <a:rPr lang="vi-VN" sz="2000" dirty="0">
                <a:solidFill>
                  <a:srgbClr val="0000FF"/>
                </a:solidFill>
                <a:latin typeface="Times New Roman" panose="02020603050405020304" pitchFamily="18" charset="0"/>
                <a:cs typeface="Times New Roman" panose="02020603050405020304" pitchFamily="18" charset="0"/>
              </a:rPr>
              <a:t>Hàng Hải Việt Nam</a:t>
            </a:r>
            <a:r>
              <a:rPr lang="vi-VN" sz="2000" dirty="0" smtClean="0">
                <a:solidFill>
                  <a:srgbClr val="0000FF"/>
                </a:solidFill>
                <a:latin typeface="Times New Roman" panose="02020603050405020304" pitchFamily="18" charset="0"/>
                <a:cs typeface="Times New Roman" panose="02020603050405020304" pitchFamily="18" charset="0"/>
              </a:rPr>
              <a:t>.</a:t>
            </a:r>
            <a:endParaRPr lang="en-US" sz="2000" dirty="0" smtClean="0">
              <a:solidFill>
                <a:srgbClr val="0000FF"/>
              </a:solidFill>
              <a:latin typeface="Times New Roman" panose="02020603050405020304" pitchFamily="18" charset="0"/>
              <a:cs typeface="Times New Roman" panose="02020603050405020304" pitchFamily="18" charset="0"/>
            </a:endParaRPr>
          </a:p>
          <a:p>
            <a:pPr marL="342900" indent="-342900">
              <a:buFontTx/>
              <a:buChar char="-"/>
            </a:pPr>
            <a:r>
              <a:rPr lang="vi-VN" sz="2000" dirty="0" smtClean="0">
                <a:solidFill>
                  <a:srgbClr val="0000FF"/>
                </a:solidFill>
                <a:latin typeface="Times New Roman" panose="02020603050405020304" pitchFamily="18" charset="0"/>
                <a:cs typeface="Times New Roman" panose="02020603050405020304" pitchFamily="18" charset="0"/>
              </a:rPr>
              <a:t>ĐH </a:t>
            </a:r>
            <a:r>
              <a:rPr lang="vi-VN" sz="2000" dirty="0">
                <a:solidFill>
                  <a:srgbClr val="0000FF"/>
                </a:solidFill>
                <a:latin typeface="Times New Roman" panose="02020603050405020304" pitchFamily="18" charset="0"/>
                <a:cs typeface="Times New Roman" panose="02020603050405020304" pitchFamily="18" charset="0"/>
              </a:rPr>
              <a:t>Sư phạm Kỹ thuật </a:t>
            </a:r>
            <a:r>
              <a:rPr lang="vi-VN" sz="2000" dirty="0" smtClean="0">
                <a:solidFill>
                  <a:srgbClr val="0000FF"/>
                </a:solidFill>
                <a:latin typeface="Times New Roman" panose="02020603050405020304" pitchFamily="18" charset="0"/>
                <a:cs typeface="Times New Roman" panose="02020603050405020304" pitchFamily="18" charset="0"/>
              </a:rPr>
              <a:t>TPHCM.</a:t>
            </a:r>
            <a:endParaRPr lang="en-US" sz="2000" dirty="0" smtClean="0">
              <a:solidFill>
                <a:srgbClr val="0000FF"/>
              </a:solidFill>
              <a:latin typeface="Times New Roman" panose="02020603050405020304" pitchFamily="18" charset="0"/>
              <a:cs typeface="Times New Roman" panose="02020603050405020304" pitchFamily="18" charset="0"/>
            </a:endParaRPr>
          </a:p>
          <a:p>
            <a:pPr marL="342900" indent="-342900">
              <a:buFontTx/>
              <a:buChar char="-"/>
            </a:pPr>
            <a:r>
              <a:rPr lang="vi-VN" sz="2000" dirty="0" smtClean="0">
                <a:solidFill>
                  <a:srgbClr val="0000FF"/>
                </a:solidFill>
                <a:latin typeface="Times New Roman" panose="02020603050405020304" pitchFamily="18" charset="0"/>
                <a:cs typeface="Times New Roman" panose="02020603050405020304" pitchFamily="18" charset="0"/>
              </a:rPr>
              <a:t>ĐH </a:t>
            </a:r>
            <a:r>
              <a:rPr lang="vi-VN" sz="2000" dirty="0">
                <a:solidFill>
                  <a:srgbClr val="0000FF"/>
                </a:solidFill>
                <a:latin typeface="Times New Roman" panose="02020603050405020304" pitchFamily="18" charset="0"/>
                <a:cs typeface="Times New Roman" panose="02020603050405020304" pitchFamily="18" charset="0"/>
              </a:rPr>
              <a:t>Công nghiệp </a:t>
            </a:r>
            <a:r>
              <a:rPr lang="vi-VN" sz="2000" dirty="0" smtClean="0">
                <a:solidFill>
                  <a:srgbClr val="0000FF"/>
                </a:solidFill>
                <a:latin typeface="Times New Roman" panose="02020603050405020304" pitchFamily="18" charset="0"/>
                <a:cs typeface="Times New Roman" panose="02020603050405020304" pitchFamily="18" charset="0"/>
              </a:rPr>
              <a:t>TPHCM.</a:t>
            </a:r>
            <a:endParaRPr lang="en-US" sz="2000" dirty="0" smtClean="0">
              <a:solidFill>
                <a:srgbClr val="0000FF"/>
              </a:solidFill>
              <a:latin typeface="Times New Roman" panose="02020603050405020304" pitchFamily="18" charset="0"/>
              <a:cs typeface="Times New Roman" panose="02020603050405020304" pitchFamily="18" charset="0"/>
            </a:endParaRPr>
          </a:p>
          <a:p>
            <a:pPr marL="342900" indent="-342900">
              <a:buFontTx/>
              <a:buChar char="-"/>
            </a:pPr>
            <a:r>
              <a:rPr lang="vi-VN" sz="2000" dirty="0" smtClean="0">
                <a:solidFill>
                  <a:srgbClr val="0000FF"/>
                </a:solidFill>
                <a:latin typeface="Times New Roman" panose="02020603050405020304" pitchFamily="18" charset="0"/>
                <a:cs typeface="Times New Roman" panose="02020603050405020304" pitchFamily="18" charset="0"/>
              </a:rPr>
              <a:t>ĐH </a:t>
            </a:r>
            <a:r>
              <a:rPr lang="vi-VN" sz="2000" dirty="0">
                <a:solidFill>
                  <a:srgbClr val="0000FF"/>
                </a:solidFill>
                <a:latin typeface="Times New Roman" panose="02020603050405020304" pitchFamily="18" charset="0"/>
                <a:cs typeface="Times New Roman" panose="02020603050405020304" pitchFamily="18" charset="0"/>
              </a:rPr>
              <a:t>Giao thông Vận </a:t>
            </a:r>
            <a:r>
              <a:rPr lang="vi-VN" sz="2000" dirty="0" smtClean="0">
                <a:solidFill>
                  <a:srgbClr val="0000FF"/>
                </a:solidFill>
                <a:latin typeface="Times New Roman" panose="02020603050405020304" pitchFamily="18" charset="0"/>
                <a:cs typeface="Times New Roman" panose="02020603050405020304" pitchFamily="18" charset="0"/>
              </a:rPr>
              <a:t>tải.</a:t>
            </a:r>
            <a:endParaRPr lang="en-US" sz="2000" dirty="0" smtClean="0">
              <a:solidFill>
                <a:srgbClr val="0000FF"/>
              </a:solidFill>
              <a:latin typeface="Times New Roman" panose="02020603050405020304" pitchFamily="18" charset="0"/>
              <a:cs typeface="Times New Roman" panose="02020603050405020304" pitchFamily="18" charset="0"/>
            </a:endParaRPr>
          </a:p>
          <a:p>
            <a:pPr marL="342900" indent="-342900">
              <a:buFontTx/>
              <a:buChar char="-"/>
            </a:pPr>
            <a:r>
              <a:rPr lang="vi-VN" sz="2000" dirty="0" smtClean="0">
                <a:solidFill>
                  <a:srgbClr val="0000FF"/>
                </a:solidFill>
                <a:latin typeface="Times New Roman" panose="02020603050405020304" pitchFamily="18" charset="0"/>
                <a:cs typeface="Times New Roman" panose="02020603050405020304" pitchFamily="18" charset="0"/>
              </a:rPr>
              <a:t>CĐ </a:t>
            </a:r>
            <a:r>
              <a:rPr lang="vi-VN" sz="2000" dirty="0">
                <a:solidFill>
                  <a:srgbClr val="0000FF"/>
                </a:solidFill>
                <a:latin typeface="Times New Roman" panose="02020603050405020304" pitchFamily="18" charset="0"/>
                <a:cs typeface="Times New Roman" panose="02020603050405020304" pitchFamily="18" charset="0"/>
              </a:rPr>
              <a:t>Kinh tế - Kĩ thuật Vinatex TP. HCM</a:t>
            </a:r>
            <a:r>
              <a:rPr lang="vi-VN" sz="2000" dirty="0" smtClean="0">
                <a:solidFill>
                  <a:srgbClr val="0000FF"/>
                </a:solidFill>
                <a:latin typeface="Times New Roman" panose="02020603050405020304" pitchFamily="18" charset="0"/>
                <a:cs typeface="Times New Roman" panose="02020603050405020304" pitchFamily="18" charset="0"/>
              </a:rPr>
              <a:t>.</a:t>
            </a:r>
            <a:endParaRPr lang="en-US" sz="2000" dirty="0" smtClean="0">
              <a:solidFill>
                <a:srgbClr val="0000FF"/>
              </a:solidFill>
              <a:latin typeface="Times New Roman" panose="02020603050405020304" pitchFamily="18" charset="0"/>
              <a:cs typeface="Times New Roman" panose="02020603050405020304" pitchFamily="18" charset="0"/>
            </a:endParaRPr>
          </a:p>
          <a:p>
            <a:pPr marL="342900" indent="-342900">
              <a:buFontTx/>
              <a:buChar char="-"/>
            </a:pPr>
            <a:r>
              <a:rPr lang="vi-VN" sz="2000" dirty="0" smtClean="0">
                <a:solidFill>
                  <a:srgbClr val="0000FF"/>
                </a:solidFill>
                <a:latin typeface="Times New Roman" panose="02020603050405020304" pitchFamily="18" charset="0"/>
                <a:cs typeface="Times New Roman" panose="02020603050405020304" pitchFamily="18" charset="0"/>
              </a:rPr>
              <a:t>CĐ </a:t>
            </a:r>
            <a:r>
              <a:rPr lang="vi-VN" sz="2000" dirty="0">
                <a:solidFill>
                  <a:srgbClr val="0000FF"/>
                </a:solidFill>
                <a:latin typeface="Times New Roman" panose="02020603050405020304" pitchFamily="18" charset="0"/>
                <a:cs typeface="Times New Roman" panose="02020603050405020304" pitchFamily="18" charset="0"/>
              </a:rPr>
              <a:t>Kĩ thuật cao </a:t>
            </a:r>
            <a:r>
              <a:rPr lang="vi-VN" sz="2000" dirty="0" smtClean="0">
                <a:solidFill>
                  <a:srgbClr val="0000FF"/>
                </a:solidFill>
                <a:latin typeface="Times New Roman" panose="02020603050405020304" pitchFamily="18" charset="0"/>
                <a:cs typeface="Times New Roman" panose="02020603050405020304" pitchFamily="18" charset="0"/>
              </a:rPr>
              <a:t>Thắng.</a:t>
            </a:r>
            <a:endParaRPr lang="en-US" sz="2000" dirty="0" smtClean="0">
              <a:solidFill>
                <a:srgbClr val="0000FF"/>
              </a:solidFill>
              <a:latin typeface="Times New Roman" panose="02020603050405020304" pitchFamily="18" charset="0"/>
              <a:cs typeface="Times New Roman" panose="02020603050405020304" pitchFamily="18" charset="0"/>
            </a:endParaRPr>
          </a:p>
          <a:p>
            <a:pPr marL="342900" indent="-342900">
              <a:buFontTx/>
              <a:buChar char="-"/>
            </a:pPr>
            <a:r>
              <a:rPr lang="vi-VN" sz="2000" dirty="0" smtClean="0">
                <a:solidFill>
                  <a:srgbClr val="0000FF"/>
                </a:solidFill>
                <a:latin typeface="Times New Roman" panose="02020603050405020304" pitchFamily="18" charset="0"/>
                <a:cs typeface="Times New Roman" panose="02020603050405020304" pitchFamily="18" charset="0"/>
              </a:rPr>
              <a:t>CĐ </a:t>
            </a:r>
            <a:r>
              <a:rPr lang="vi-VN" sz="2000" dirty="0">
                <a:solidFill>
                  <a:srgbClr val="0000FF"/>
                </a:solidFill>
                <a:latin typeface="Times New Roman" panose="02020603050405020304" pitchFamily="18" charset="0"/>
                <a:cs typeface="Times New Roman" panose="02020603050405020304" pitchFamily="18" charset="0"/>
              </a:rPr>
              <a:t>Công nghệ Hà Nội.</a:t>
            </a:r>
          </a:p>
        </p:txBody>
      </p:sp>
    </p:spTree>
    <p:extLst>
      <p:ext uri="{BB962C8B-B14F-4D97-AF65-F5344CB8AC3E}">
        <p14:creationId xmlns:p14="http://schemas.microsoft.com/office/powerpoint/2010/main" val="93559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0278" y="5247733"/>
            <a:ext cx="5589036" cy="400110"/>
          </a:xfrm>
          <a:prstGeom prst="rect">
            <a:avLst/>
          </a:prstGeom>
          <a:noFill/>
        </p:spPr>
        <p:txBody>
          <a:bodyPr wrap="square" rtlCol="0">
            <a:spAutoFit/>
          </a:bodyPr>
          <a:lstStyle/>
          <a:p>
            <a:r>
              <a:rPr lang="en-US" sz="2000" b="1" i="1" dirty="0" err="1" smtClean="0">
                <a:latin typeface="Times New Roman" panose="02020603050405020304" pitchFamily="18" charset="0"/>
                <a:cs typeface="Times New Roman" panose="02020603050405020304" pitchFamily="18" charset="0"/>
              </a:rPr>
              <a:t>Hình</a:t>
            </a:r>
            <a:r>
              <a:rPr lang="en-US" sz="2000" b="1" i="1" dirty="0" smtClean="0">
                <a:latin typeface="Times New Roman" panose="02020603050405020304" pitchFamily="18" charset="0"/>
                <a:cs typeface="Times New Roman" panose="02020603050405020304" pitchFamily="18" charset="0"/>
              </a:rPr>
              <a:t> 9.1. </a:t>
            </a:r>
            <a:r>
              <a:rPr lang="en-US" sz="2000" b="1" i="1" dirty="0" err="1" smtClean="0">
                <a:latin typeface="Times New Roman" panose="02020603050405020304" pitchFamily="18" charset="0"/>
                <a:cs typeface="Times New Roman" panose="02020603050405020304" pitchFamily="18" charset="0"/>
              </a:rPr>
              <a:t>Một</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công</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việc</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trong</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nghề</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cơ</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khí</a:t>
            </a:r>
            <a:endParaRPr lang="en-US" sz="2000" b="1" i="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622991" y="1309545"/>
            <a:ext cx="5123941" cy="3938188"/>
          </a:xfrm>
          <a:prstGeom prst="rect">
            <a:avLst/>
          </a:prstGeom>
        </p:spPr>
      </p:pic>
      <p:sp>
        <p:nvSpPr>
          <p:cNvPr id="3" name="Rectangle 2"/>
          <p:cNvSpPr/>
          <p:nvPr/>
        </p:nvSpPr>
        <p:spPr>
          <a:xfrm>
            <a:off x="555477" y="71562"/>
            <a:ext cx="10699333" cy="830997"/>
          </a:xfrm>
          <a:prstGeom prst="rect">
            <a:avLst/>
          </a:prstGeom>
        </p:spPr>
        <p:txBody>
          <a:bodyPr wrap="square">
            <a:spAutoFit/>
          </a:bodyPr>
          <a:lstStyle/>
          <a:p>
            <a:r>
              <a:rPr lang="en-US" sz="2400" b="1" i="1" dirty="0" err="1">
                <a:solidFill>
                  <a:srgbClr val="FF0000"/>
                </a:solidFill>
                <a:latin typeface="Times New Roman" panose="02020603050405020304" pitchFamily="18" charset="0"/>
                <a:cs typeface="Times New Roman" panose="02020603050405020304" pitchFamily="18" charset="0"/>
              </a:rPr>
              <a:t>Quan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sát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Hình</a:t>
            </a:r>
            <a:r>
              <a:rPr lang="en-US" sz="2400" b="1" i="1" dirty="0">
                <a:solidFill>
                  <a:srgbClr val="FF0000"/>
                </a:solidFill>
                <a:latin typeface="Times New Roman" panose="02020603050405020304" pitchFamily="18" charset="0"/>
                <a:cs typeface="Times New Roman" panose="02020603050405020304" pitchFamily="18" charset="0"/>
              </a:rPr>
              <a:t> 9.1 </a:t>
            </a:r>
            <a:r>
              <a:rPr lang="en-US" sz="2400" b="1" i="1" dirty="0" err="1">
                <a:solidFill>
                  <a:srgbClr val="FF0000"/>
                </a:solidFill>
                <a:latin typeface="Times New Roman" panose="02020603050405020304" pitchFamily="18" charset="0"/>
                <a:cs typeface="Times New Roman" panose="02020603050405020304" pitchFamily="18" charset="0"/>
              </a:rPr>
              <a:t>và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cho</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biết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Người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công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nhân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đang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làm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công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việc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gì</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trong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nghề</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cơ</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khí</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Em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có</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nhận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xét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gì</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về</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đặc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điểm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của</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nghề</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đó</a:t>
            </a:r>
            <a:r>
              <a:rPr lang="en-US" sz="2400" b="1" i="1" dirty="0">
                <a:solidFill>
                  <a:srgbClr val="FF0000"/>
                </a:solidFill>
                <a:latin typeface="Times New Roman" panose="02020603050405020304" pitchFamily="18" charset="0"/>
                <a:cs typeface="Times New Roman" panose="02020603050405020304" pitchFamily="18" charset="0"/>
              </a:rPr>
              <a:t>?</a:t>
            </a:r>
          </a:p>
        </p:txBody>
      </p:sp>
      <p:sp>
        <p:nvSpPr>
          <p:cNvPr id="6" name="Rectangle 5"/>
          <p:cNvSpPr/>
          <p:nvPr/>
        </p:nvSpPr>
        <p:spPr>
          <a:xfrm>
            <a:off x="751574" y="1757601"/>
            <a:ext cx="5420626" cy="2554545"/>
          </a:xfrm>
          <a:prstGeom prst="rect">
            <a:avLst/>
          </a:prstGeom>
        </p:spPr>
        <p:txBody>
          <a:bodyPr wrap="square">
            <a:spAutoFit/>
          </a:bodyPr>
          <a:lstStyle/>
          <a:p>
            <a:pPr marL="342900" indent="-342900" algn="just">
              <a:buFontTx/>
              <a:buChar char="-"/>
            </a:pPr>
            <a:r>
              <a:rPr lang="vi-VN" sz="2000" i="1" dirty="0" smtClean="0">
                <a:solidFill>
                  <a:srgbClr val="0000FF"/>
                </a:solidFill>
                <a:latin typeface="Times New Roman" panose="02020603050405020304" pitchFamily="18" charset="0"/>
                <a:cs typeface="Times New Roman" panose="02020603050405020304" pitchFamily="18" charset="0"/>
              </a:rPr>
              <a:t>Người </a:t>
            </a:r>
            <a:r>
              <a:rPr lang="vi-VN" sz="2000" i="1" dirty="0">
                <a:solidFill>
                  <a:srgbClr val="0000FF"/>
                </a:solidFill>
                <a:latin typeface="Times New Roman" panose="02020603050405020304" pitchFamily="18" charset="0"/>
                <a:cs typeface="Times New Roman" panose="02020603050405020304" pitchFamily="18" charset="0"/>
              </a:rPr>
              <a:t>công nhân đang làm công việc giám sát máy móc hoạt động và theo dõi các bộ phận máy móc qua máy </a:t>
            </a:r>
            <a:r>
              <a:rPr lang="vi-VN" sz="2000" i="1" dirty="0" smtClean="0">
                <a:solidFill>
                  <a:srgbClr val="0000FF"/>
                </a:solidFill>
                <a:latin typeface="Times New Roman" panose="02020603050405020304" pitchFamily="18" charset="0"/>
                <a:cs typeface="Times New Roman" panose="02020603050405020304" pitchFamily="18" charset="0"/>
              </a:rPr>
              <a:t>tính</a:t>
            </a:r>
            <a:endParaRPr lang="en-US" sz="2000" i="1" dirty="0" smtClean="0">
              <a:solidFill>
                <a:srgbClr val="0000FF"/>
              </a:solidFill>
              <a:latin typeface="Times New Roman" panose="02020603050405020304" pitchFamily="18" charset="0"/>
              <a:cs typeface="Times New Roman" panose="02020603050405020304" pitchFamily="18" charset="0"/>
            </a:endParaRPr>
          </a:p>
          <a:p>
            <a:pPr algn="just"/>
            <a:endParaRPr lang="en-US" sz="2000" i="1" dirty="0">
              <a:solidFill>
                <a:srgbClr val="0000FF"/>
              </a:solidFill>
              <a:latin typeface="Times New Roman" panose="02020603050405020304" pitchFamily="18" charset="0"/>
              <a:cs typeface="Times New Roman" panose="02020603050405020304" pitchFamily="18" charset="0"/>
            </a:endParaRPr>
          </a:p>
          <a:p>
            <a:pPr marL="342900" indent="-342900" algn="just">
              <a:buFontTx/>
              <a:buChar char="-"/>
            </a:pPr>
            <a:r>
              <a:rPr lang="vi-VN" sz="2000" i="1" dirty="0" smtClean="0">
                <a:solidFill>
                  <a:srgbClr val="0000FF"/>
                </a:solidFill>
                <a:latin typeface="Times New Roman" panose="02020603050405020304" pitchFamily="18" charset="0"/>
                <a:cs typeface="Times New Roman" panose="02020603050405020304" pitchFamily="18" charset="0"/>
              </a:rPr>
              <a:t>Đặc </a:t>
            </a:r>
            <a:r>
              <a:rPr lang="vi-VN" sz="2000" i="1" dirty="0">
                <a:solidFill>
                  <a:srgbClr val="0000FF"/>
                </a:solidFill>
                <a:latin typeface="Times New Roman" panose="02020603050405020304" pitchFamily="18" charset="0"/>
                <a:cs typeface="Times New Roman" panose="02020603050405020304" pitchFamily="18" charset="0"/>
              </a:rPr>
              <a:t>điểm của nghề này: cần có kiến thức công nghệ để hỗ trợ nghiên cứu kĩ thuật cơ khí và biết thiết kế, lắp ráp, ... để giám sát giai đoạn sản xuất</a:t>
            </a:r>
          </a:p>
        </p:txBody>
      </p:sp>
    </p:spTree>
    <p:extLst>
      <p:ext uri="{BB962C8B-B14F-4D97-AF65-F5344CB8AC3E}">
        <p14:creationId xmlns:p14="http://schemas.microsoft.com/office/powerpoint/2010/main" val="264919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Không Khí đơn Giản Hình Học Poster Công Ty Ppt Nền, Tối Giản, Không Khí,  Hình Học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7"/>
          <p:cNvSpPr txBox="1">
            <a:spLocks noChangeArrowheads="1"/>
          </p:cNvSpPr>
          <p:nvPr/>
        </p:nvSpPr>
        <p:spPr bwMode="auto">
          <a:xfrm>
            <a:off x="2057400" y="2705100"/>
            <a:ext cx="8077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457200" indent="-457200" eaLnBrk="1" hangingPunct="1">
              <a:spcBef>
                <a:spcPct val="50000"/>
              </a:spcBef>
              <a:buFontTx/>
              <a:buChar char="-"/>
            </a:pPr>
            <a:r>
              <a:rPr lang="en-US" altLang="vi-VN" sz="2800" b="1" dirty="0">
                <a:solidFill>
                  <a:schemeClr val="tx2"/>
                </a:solidFill>
                <a:cs typeface="Arial" panose="020B0604020202020204" pitchFamily="34" charset="0"/>
              </a:rPr>
              <a:t>Học thuộc bài</a:t>
            </a:r>
          </a:p>
          <a:p>
            <a:r>
              <a:rPr lang="en-US" altLang="vi-VN" sz="2800" b="1" dirty="0" err="1">
                <a:solidFill>
                  <a:schemeClr val="tx2"/>
                </a:solidFill>
                <a:cs typeface="Arial" panose="020B0604020202020204" pitchFamily="34" charset="0"/>
              </a:rPr>
              <a:t>Đọc</a:t>
            </a:r>
            <a:r>
              <a:rPr lang="en-US" altLang="vi-VN" sz="2800" b="1" dirty="0">
                <a:solidFill>
                  <a:schemeClr val="tx2"/>
                </a:solidFill>
                <a:cs typeface="Arial" panose="020B0604020202020204" pitchFamily="34" charset="0"/>
              </a:rPr>
              <a:t> trước </a:t>
            </a:r>
            <a:r>
              <a:rPr lang="en-US" altLang="vi-VN" sz="2800" b="1" dirty="0" err="1">
                <a:solidFill>
                  <a:schemeClr val="tx2"/>
                </a:solidFill>
                <a:cs typeface="Arial" panose="020B0604020202020204" pitchFamily="34" charset="0"/>
              </a:rPr>
              <a:t>bài</a:t>
            </a:r>
            <a:r>
              <a:rPr lang="en-US" altLang="vi-VN" sz="2800" b="1" dirty="0">
                <a:solidFill>
                  <a:schemeClr val="tx2"/>
                </a:solidFill>
                <a:cs typeface="Arial" panose="020B0604020202020204" pitchFamily="34" charset="0"/>
              </a:rPr>
              <a:t> </a:t>
            </a:r>
            <a:r>
              <a:rPr lang="en-US" altLang="vi-VN" sz="2800" b="1" dirty="0" smtClean="0">
                <a:solidFill>
                  <a:schemeClr val="tx2"/>
                </a:solidFill>
                <a:cs typeface="Arial" panose="020B0604020202020204" pitchFamily="34" charset="0"/>
              </a:rPr>
              <a:t>9: </a:t>
            </a:r>
            <a:r>
              <a:rPr lang="en-US" altLang="vi-VN" sz="2800" b="1" dirty="0" err="1">
                <a:solidFill>
                  <a:schemeClr val="tx2"/>
                </a:solidFill>
                <a:cs typeface="Arial" panose="020B0604020202020204" pitchFamily="34" charset="0"/>
              </a:rPr>
              <a:t>phần</a:t>
            </a:r>
            <a:r>
              <a:rPr lang="en-US" altLang="vi-VN" sz="2800" b="1" dirty="0">
                <a:solidFill>
                  <a:schemeClr val="tx2"/>
                </a:solidFill>
                <a:cs typeface="Arial" panose="020B0604020202020204" pitchFamily="34" charset="0"/>
              </a:rPr>
              <a:t> </a:t>
            </a:r>
            <a:r>
              <a:rPr lang="en-US" altLang="vi-VN" sz="2800" b="1" dirty="0" smtClean="0">
                <a:solidFill>
                  <a:schemeClr val="tx2"/>
                </a:solidFill>
                <a:cs typeface="Arial" panose="020B0604020202020204" pitchFamily="34" charset="0"/>
              </a:rPr>
              <a:t>3 </a:t>
            </a:r>
            <a:r>
              <a:rPr lang="en-US" altLang="vi-VN" sz="2800" b="1" dirty="0">
                <a:solidFill>
                  <a:schemeClr val="tx2"/>
                </a:solidFill>
                <a:cs typeface="Arial" panose="020B0604020202020204" pitchFamily="34" charset="0"/>
              </a:rPr>
              <a:t>: </a:t>
            </a:r>
            <a:r>
              <a:rPr lang="en-US" sz="2800" b="1" dirty="0" err="1" smtClean="0">
                <a:latin typeface="Times New Roman" panose="02020603050405020304" pitchFamily="18" charset="0"/>
                <a:cs typeface="Times New Roman" panose="02020603050405020304" pitchFamily="18" charset="0"/>
              </a:rPr>
              <a:t>Tìm</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lĩnh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endParaRPr lang="en-US" sz="2800" b="1" dirty="0">
              <a:latin typeface="Times New Roman" panose="02020603050405020304" pitchFamily="18" charset="0"/>
              <a:cs typeface="Times New Roman" panose="02020603050405020304" pitchFamily="18" charset="0"/>
            </a:endParaRPr>
          </a:p>
        </p:txBody>
      </p:sp>
      <p:sp>
        <p:nvSpPr>
          <p:cNvPr id="2" name="Horizontal Scroll 1"/>
          <p:cNvSpPr/>
          <p:nvPr/>
        </p:nvSpPr>
        <p:spPr>
          <a:xfrm>
            <a:off x="3943350" y="1443038"/>
            <a:ext cx="3857625" cy="101441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22225">
                  <a:solidFill>
                    <a:schemeClr val="accent2"/>
                  </a:solidFill>
                  <a:prstDash val="solid"/>
                </a:ln>
                <a:solidFill>
                  <a:schemeClr val="accent2">
                    <a:lumMod val="40000"/>
                    <a:lumOff val="60000"/>
                  </a:schemeClr>
                </a:solidFill>
              </a:rPr>
              <a:t>DẶN DÒ</a:t>
            </a:r>
            <a:endParaRPr lang="vi-VN"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859206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8468" y="-14453"/>
            <a:ext cx="9381451"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TIẾT </a:t>
            </a:r>
            <a:r>
              <a:rPr lang="en-US" sz="2400" b="1" dirty="0" smtClean="0">
                <a:solidFill>
                  <a:srgbClr val="FF0000"/>
                </a:solidFill>
                <a:latin typeface="Times New Roman" panose="02020603050405020304" pitchFamily="18" charset="0"/>
                <a:cs typeface="Times New Roman" panose="02020603050405020304" pitchFamily="18" charset="0"/>
              </a:rPr>
              <a:t>21: </a:t>
            </a:r>
            <a:r>
              <a:rPr lang="en-US" sz="2400" b="1" dirty="0" smtClean="0">
                <a:solidFill>
                  <a:srgbClr val="FF0000"/>
                </a:solidFill>
                <a:latin typeface="Times New Roman" panose="02020603050405020304" pitchFamily="18" charset="0"/>
                <a:cs typeface="Times New Roman" panose="02020603050405020304" pitchFamily="18" charset="0"/>
              </a:rPr>
              <a:t>BÀI 9. NGÀNH NGHỀ TRONG LĨNH VỰC CƠ KHÍ</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13128" y="411146"/>
            <a:ext cx="11632222" cy="523220"/>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1. </a:t>
            </a:r>
            <a:r>
              <a:rPr lang="en-US" sz="2800" b="1" dirty="0" err="1" smtClean="0">
                <a:latin typeface="Times New Roman" panose="02020603050405020304" pitchFamily="18" charset="0"/>
                <a:cs typeface="Times New Roman" panose="02020603050405020304" pitchFamily="18" charset="0"/>
              </a:rPr>
              <a:t>Đặc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điểm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một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số</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ngành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khí</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phổ</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biến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lĩnh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vực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khí</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6" name="Rectangle 5"/>
          <p:cNvSpPr/>
          <p:nvPr/>
        </p:nvSpPr>
        <p:spPr>
          <a:xfrm>
            <a:off x="905605" y="890689"/>
            <a:ext cx="3235569"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Kỹ</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sư</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môi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trường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905606" y="1821319"/>
            <a:ext cx="3235569"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Thợ</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kim</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hoàn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905606" y="2798064"/>
            <a:ext cx="3235569" cy="82834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Kiểm</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soát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viên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không</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lưu</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905606" y="395037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sư máy tính</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905606" y="4881001"/>
            <a:ext cx="3235569"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sư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905606" y="5696712"/>
            <a:ext cx="3235569" cy="822082"/>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Kỹ</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thuật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viên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siêu</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âm</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141464" y="905608"/>
            <a:ext cx="3648456" cy="88016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Thợ lắp đặt và sửa chữa thiết bị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7141464" y="2018628"/>
            <a:ext cx="3648455"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sư luyện kim</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7167664" y="2888699"/>
            <a:ext cx="3622255"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kết cấu</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7141464" y="3680314"/>
            <a:ext cx="3648455" cy="758337"/>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máy tự động</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7141464" y="4700016"/>
            <a:ext cx="3648455" cy="90877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Thợ</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lắp</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ráp</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và</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thợ</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nối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cáp</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7141464" y="5696712"/>
            <a:ext cx="3648455" cy="82208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Kỹ</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thuật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viên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kỹ</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thuật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điện</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543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8468" y="-14453"/>
            <a:ext cx="9381451"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TIẾT </a:t>
            </a:r>
            <a:r>
              <a:rPr lang="en-US" sz="2400" b="1" dirty="0" smtClean="0">
                <a:solidFill>
                  <a:srgbClr val="FF0000"/>
                </a:solidFill>
                <a:latin typeface="Times New Roman" panose="02020603050405020304" pitchFamily="18" charset="0"/>
                <a:cs typeface="Times New Roman" panose="02020603050405020304" pitchFamily="18" charset="0"/>
              </a:rPr>
              <a:t>21: </a:t>
            </a:r>
            <a:r>
              <a:rPr lang="en-US" sz="2400" b="1" dirty="0" smtClean="0">
                <a:solidFill>
                  <a:srgbClr val="FF0000"/>
                </a:solidFill>
                <a:latin typeface="Times New Roman" panose="02020603050405020304" pitchFamily="18" charset="0"/>
                <a:cs typeface="Times New Roman" panose="02020603050405020304" pitchFamily="18" charset="0"/>
              </a:rPr>
              <a:t>BÀI 9. NGÀNH NGHỀ TRONG LĨNH VỰC CƠ KHÍ</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13128" y="411146"/>
            <a:ext cx="11632222" cy="1569660"/>
          </a:xfrm>
          <a:prstGeom prst="rect">
            <a:avLst/>
          </a:prstGeom>
        </p:spPr>
        <p:txBody>
          <a:bodyPr wrap="square">
            <a:spAutoFit/>
          </a:bodyPr>
          <a:lstStyle/>
          <a:p>
            <a:pPr marL="514350" indent="-514350">
              <a:buAutoNum type="arabicPeriod"/>
            </a:pPr>
            <a:r>
              <a:rPr lang="en-US" sz="2400" b="1" dirty="0" err="1" smtClean="0">
                <a:latin typeface="Times New Roman" panose="02020603050405020304" pitchFamily="18" charset="0"/>
                <a:cs typeface="Times New Roman" panose="02020603050405020304" pitchFamily="18" charset="0"/>
              </a:rPr>
              <a:t>Đặc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điểm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một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số</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ngành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khí</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phổ</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biến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trong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lĩnh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vực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khí</a:t>
            </a:r>
            <a:r>
              <a:rPr lang="en-US" sz="2400" b="1" dirty="0" smtClean="0">
                <a:latin typeface="Times New Roman" panose="02020603050405020304" pitchFamily="18" charset="0"/>
                <a:cs typeface="Times New Roman" panose="02020603050405020304" pitchFamily="18" charset="0"/>
              </a:rPr>
              <a:t>:</a:t>
            </a:r>
          </a:p>
          <a:p>
            <a:pPr marL="342900" indent="-342900">
              <a:buFontTx/>
              <a:buChar char="-"/>
            </a:pPr>
            <a:r>
              <a:rPr lang="en-US" sz="2400" i="1" dirty="0" err="1" smtClean="0">
                <a:solidFill>
                  <a:srgbClr val="0000FF"/>
                </a:solidFill>
                <a:latin typeface="Times New Roman" panose="02020603050405020304" pitchFamily="18" charset="0"/>
                <a:cs typeface="Times New Roman" panose="02020603050405020304" pitchFamily="18" charset="0"/>
              </a:rPr>
              <a:t>Có</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mặt</a:t>
            </a:r>
            <a:r>
              <a:rPr lang="en-US" sz="2400" i="1" dirty="0" smtClean="0">
                <a:solidFill>
                  <a:srgbClr val="0000FF"/>
                </a:solidFill>
                <a:latin typeface="Times New Roman" panose="02020603050405020304" pitchFamily="18" charset="0"/>
                <a:cs typeface="Times New Roman" panose="02020603050405020304" pitchFamily="18" charset="0"/>
              </a:rPr>
              <a:t> ở </a:t>
            </a:r>
            <a:r>
              <a:rPr lang="en-US" sz="2400" i="1" dirty="0" err="1" smtClean="0">
                <a:solidFill>
                  <a:srgbClr val="0000FF"/>
                </a:solidFill>
                <a:latin typeface="Times New Roman" panose="02020603050405020304" pitchFamily="18" charset="0"/>
                <a:cs typeface="Times New Roman" panose="02020603050405020304" pitchFamily="18" charset="0"/>
              </a:rPr>
              <a:t>hầu</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hết</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các</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lĩnh</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vực</a:t>
            </a:r>
            <a:r>
              <a:rPr lang="en-US" sz="2400" i="1" dirty="0" smtClean="0">
                <a:solidFill>
                  <a:srgbClr val="0000FF"/>
                </a:solidFill>
                <a:latin typeface="Times New Roman" panose="02020603050405020304" pitchFamily="18" charset="0"/>
                <a:cs typeface="Times New Roman" panose="02020603050405020304" pitchFamily="18" charset="0"/>
              </a:rPr>
              <a:t>.</a:t>
            </a:r>
          </a:p>
          <a:p>
            <a:pPr marL="342900" indent="-342900">
              <a:buFontTx/>
              <a:buChar char="-"/>
            </a:pPr>
            <a:r>
              <a:rPr lang="en-US" sz="2400" i="1" dirty="0" err="1" smtClean="0">
                <a:solidFill>
                  <a:srgbClr val="0000FF"/>
                </a:solidFill>
                <a:latin typeface="Times New Roman" panose="02020603050405020304" pitchFamily="18" charset="0"/>
                <a:cs typeface="Times New Roman" panose="02020603050405020304" pitchFamily="18" charset="0"/>
              </a:rPr>
              <a:t>Một</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số</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ngành</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phổ</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biến</a:t>
            </a:r>
            <a:r>
              <a:rPr lang="en-US" sz="2400" i="1" dirty="0" smtClean="0">
                <a:solidFill>
                  <a:srgbClr val="0000FF"/>
                </a:solidFill>
                <a:latin typeface="Times New Roman" panose="02020603050405020304" pitchFamily="18" charset="0"/>
                <a:cs typeface="Times New Roman" panose="02020603050405020304" pitchFamily="18" charset="0"/>
              </a:rPr>
              <a:t>:</a:t>
            </a:r>
          </a:p>
          <a:p>
            <a:endParaRPr lang="en-US" sz="2400"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619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91910" y="73152"/>
            <a:ext cx="2765122" cy="461665"/>
          </a:xfrm>
          <a:prstGeom prst="rect">
            <a:avLst/>
          </a:prstGeom>
        </p:spPr>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B</a:t>
            </a:r>
            <a:r>
              <a:rPr lang="vi-VN" sz="2400" b="1" dirty="0" smtClean="0">
                <a:solidFill>
                  <a:srgbClr val="FF0000"/>
                </a:solidFill>
                <a:latin typeface="Times New Roman" panose="02020603050405020304" pitchFamily="18" charset="0"/>
                <a:cs typeface="Times New Roman" panose="02020603050405020304" pitchFamily="18" charset="0"/>
              </a:rPr>
              <a:t>ảng 9.1</a:t>
            </a:r>
            <a:endParaRPr lang="en-US" sz="2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68570202"/>
              </p:ext>
            </p:extLst>
          </p:nvPr>
        </p:nvGraphicFramePr>
        <p:xfrm>
          <a:off x="402335" y="707219"/>
          <a:ext cx="11509835" cy="4784581"/>
        </p:xfrm>
        <a:graphic>
          <a:graphicData uri="http://schemas.openxmlformats.org/drawingml/2006/table">
            <a:tbl>
              <a:tblPr firstRow="1" firstCol="1" bandRow="1"/>
              <a:tblGrid>
                <a:gridCol w="862008">
                  <a:extLst>
                    <a:ext uri="{9D8B030D-6E8A-4147-A177-3AD203B41FA5}">
                      <a16:colId xmlns:a16="http://schemas.microsoft.com/office/drawing/2014/main" val="712131685"/>
                    </a:ext>
                  </a:extLst>
                </a:gridCol>
                <a:gridCol w="1881193">
                  <a:extLst>
                    <a:ext uri="{9D8B030D-6E8A-4147-A177-3AD203B41FA5}">
                      <a16:colId xmlns:a16="http://schemas.microsoft.com/office/drawing/2014/main" val="2894686579"/>
                    </a:ext>
                  </a:extLst>
                </a:gridCol>
                <a:gridCol w="8766634">
                  <a:extLst>
                    <a:ext uri="{9D8B030D-6E8A-4147-A177-3AD203B41FA5}">
                      <a16:colId xmlns:a16="http://schemas.microsoft.com/office/drawing/2014/main" val="3781914965"/>
                    </a:ext>
                  </a:extLst>
                </a:gridCol>
              </a:tblGrid>
              <a:tr h="592488">
                <a:tc>
                  <a:txBody>
                    <a:bodyPr/>
                    <a:lstStyle/>
                    <a:p>
                      <a:pPr marL="0" marR="0" algn="ctr">
                        <a:spcBef>
                          <a:spcPts val="0"/>
                        </a:spcBef>
                        <a:spcAft>
                          <a:spcPts val="0"/>
                        </a:spcAft>
                      </a:pPr>
                      <a:r>
                        <a:rPr lang="en-US" sz="2400" b="1" i="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i="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2400" b="1" i="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Tên ngành</a:t>
                      </a:r>
                      <a:endParaRPr lang="en-US" sz="2400" i="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2400" b="1"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ngành</a:t>
                      </a:r>
                      <a:r>
                        <a:rPr lang="en-US" sz="24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endPar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27701598"/>
                  </a:ext>
                </a:extLst>
              </a:tr>
              <a:tr h="1617229">
                <a:tc>
                  <a:txBody>
                    <a:bodyPr/>
                    <a:lstStyle/>
                    <a:p>
                      <a:pPr marL="0" marR="0" algn="ctr">
                        <a:spcBef>
                          <a:spcPts val="0"/>
                        </a:spcBef>
                        <a:spcAft>
                          <a:spcPts val="0"/>
                        </a:spcAft>
                      </a:pP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endPar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nghiêm</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móc</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tàu</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trì</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chữa</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thể</a:t>
                      </a:r>
                      <a:endPar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6809943"/>
                  </a:ext>
                </a:extLst>
              </a:tr>
              <a:tr h="1389888">
                <a:tc>
                  <a:txBody>
                    <a:bodyPr/>
                    <a:lstStyle/>
                    <a:p>
                      <a:pPr marL="0" marR="0" algn="ctr">
                        <a:spcBef>
                          <a:spcPts val="0"/>
                        </a:spcBef>
                        <a:spcAft>
                          <a:spcPts val="0"/>
                        </a:spcAft>
                      </a:pPr>
                      <a:r>
                        <a:rPr lang="en-US" sz="2400" i="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i="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endPar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hỗ</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ráp</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trì</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chữa</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móc</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linh</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3786996"/>
                  </a:ext>
                </a:extLst>
              </a:tr>
              <a:tr h="1184976">
                <a:tc>
                  <a:txBody>
                    <a:bodyPr/>
                    <a:lstStyle/>
                    <a:p>
                      <a:pPr marL="0" marR="0" algn="ctr">
                        <a:spcBef>
                          <a:spcPts val="0"/>
                        </a:spcBef>
                        <a:spcAft>
                          <a:spcPts val="0"/>
                        </a:spcAft>
                      </a:pP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Thợ</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chữa</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móc</a:t>
                      </a:r>
                      <a:endPar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Thợ</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sủa</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chữa</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móc</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ráp</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trì</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chữa</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cộ</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móc</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tự</a:t>
                      </a:r>
                      <a:endPar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433069"/>
                  </a:ext>
                </a:extLst>
              </a:tr>
            </a:tbl>
          </a:graphicData>
        </a:graphic>
      </p:graphicFrame>
    </p:spTree>
    <p:extLst>
      <p:ext uri="{BB962C8B-B14F-4D97-AF65-F5344CB8AC3E}">
        <p14:creationId xmlns:p14="http://schemas.microsoft.com/office/powerpoint/2010/main" val="1038244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8468" y="-14453"/>
            <a:ext cx="9381451"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TIẾT </a:t>
            </a:r>
            <a:r>
              <a:rPr lang="en-US" sz="2400" b="1" dirty="0" smtClean="0">
                <a:solidFill>
                  <a:srgbClr val="FF0000"/>
                </a:solidFill>
                <a:latin typeface="Times New Roman" panose="02020603050405020304" pitchFamily="18" charset="0"/>
                <a:cs typeface="Times New Roman" panose="02020603050405020304" pitchFamily="18" charset="0"/>
              </a:rPr>
              <a:t>21: </a:t>
            </a:r>
            <a:r>
              <a:rPr lang="en-US" sz="2400" b="1" dirty="0" smtClean="0">
                <a:solidFill>
                  <a:srgbClr val="FF0000"/>
                </a:solidFill>
                <a:latin typeface="Times New Roman" panose="02020603050405020304" pitchFamily="18" charset="0"/>
                <a:cs typeface="Times New Roman" panose="02020603050405020304" pitchFamily="18" charset="0"/>
              </a:rPr>
              <a:t>BÀI 9. NGÀNH NGHỀ TRONG LĨNH VỰC CƠ KHÍ</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13128" y="411146"/>
            <a:ext cx="11632222" cy="3416320"/>
          </a:xfrm>
          <a:prstGeom prst="rect">
            <a:avLst/>
          </a:prstGeom>
        </p:spPr>
        <p:txBody>
          <a:bodyPr wrap="square">
            <a:spAutoFit/>
          </a:bodyPr>
          <a:lstStyle/>
          <a:p>
            <a:pPr marL="514350" indent="-514350">
              <a:buAutoNum type="arabicPeriod"/>
            </a:pPr>
            <a:r>
              <a:rPr lang="en-US" sz="2400" b="1" dirty="0" err="1" smtClean="0">
                <a:latin typeface="Times New Roman" panose="02020603050405020304" pitchFamily="18" charset="0"/>
                <a:cs typeface="Times New Roman" panose="02020603050405020304" pitchFamily="18" charset="0"/>
              </a:rPr>
              <a:t>Đặc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điểm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một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số</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ngành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khí</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phổ</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biến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trong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lĩnh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vực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khí</a:t>
            </a:r>
            <a:r>
              <a:rPr lang="en-US" sz="2400" b="1" dirty="0" smtClean="0">
                <a:latin typeface="Times New Roman" panose="02020603050405020304" pitchFamily="18" charset="0"/>
                <a:cs typeface="Times New Roman" panose="02020603050405020304" pitchFamily="18" charset="0"/>
              </a:rPr>
              <a:t>:</a:t>
            </a:r>
          </a:p>
          <a:p>
            <a:pPr marL="342900" indent="-342900">
              <a:buFontTx/>
              <a:buChar char="-"/>
            </a:pPr>
            <a:r>
              <a:rPr lang="en-US" sz="2400" i="1" dirty="0" err="1" smtClean="0">
                <a:solidFill>
                  <a:srgbClr val="0000FF"/>
                </a:solidFill>
                <a:latin typeface="Times New Roman" panose="02020603050405020304" pitchFamily="18" charset="0"/>
                <a:cs typeface="Times New Roman" panose="02020603050405020304" pitchFamily="18" charset="0"/>
              </a:rPr>
              <a:t>Có</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mặt</a:t>
            </a:r>
            <a:r>
              <a:rPr lang="en-US" sz="2400" i="1" dirty="0" smtClean="0">
                <a:solidFill>
                  <a:srgbClr val="0000FF"/>
                </a:solidFill>
                <a:latin typeface="Times New Roman" panose="02020603050405020304" pitchFamily="18" charset="0"/>
                <a:cs typeface="Times New Roman" panose="02020603050405020304" pitchFamily="18" charset="0"/>
              </a:rPr>
              <a:t> ở </a:t>
            </a:r>
            <a:r>
              <a:rPr lang="en-US" sz="2400" i="1" dirty="0" err="1" smtClean="0">
                <a:solidFill>
                  <a:srgbClr val="0000FF"/>
                </a:solidFill>
                <a:latin typeface="Times New Roman" panose="02020603050405020304" pitchFamily="18" charset="0"/>
                <a:cs typeface="Times New Roman" panose="02020603050405020304" pitchFamily="18" charset="0"/>
              </a:rPr>
              <a:t>hầu</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hết</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các</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lĩnh</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vực</a:t>
            </a:r>
            <a:endParaRPr lang="en-US" sz="2400" i="1" dirty="0" smtClean="0">
              <a:solidFill>
                <a:srgbClr val="0000FF"/>
              </a:solidFill>
              <a:latin typeface="Times New Roman" panose="02020603050405020304" pitchFamily="18" charset="0"/>
              <a:cs typeface="Times New Roman" panose="02020603050405020304" pitchFamily="18" charset="0"/>
            </a:endParaRPr>
          </a:p>
          <a:p>
            <a:pPr marL="342900" indent="-342900">
              <a:buFontTx/>
              <a:buChar char="-"/>
            </a:pPr>
            <a:r>
              <a:rPr lang="en-US" sz="2400" i="1" dirty="0" err="1" smtClean="0">
                <a:solidFill>
                  <a:srgbClr val="0000FF"/>
                </a:solidFill>
                <a:latin typeface="Times New Roman" panose="02020603050405020304" pitchFamily="18" charset="0"/>
                <a:cs typeface="Times New Roman" panose="02020603050405020304" pitchFamily="18" charset="0"/>
              </a:rPr>
              <a:t>Một</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số</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ngành</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phổ</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biến</a:t>
            </a:r>
            <a:r>
              <a:rPr lang="en-US" sz="2400" i="1" dirty="0" smtClean="0">
                <a:solidFill>
                  <a:srgbClr val="0000FF"/>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r>
              <a:rPr lang="en-US" sz="2400" i="1" dirty="0" err="1" smtClean="0">
                <a:solidFill>
                  <a:srgbClr val="0000FF"/>
                </a:solidFill>
                <a:latin typeface="Times New Roman" panose="02020603050405020304" pitchFamily="18" charset="0"/>
                <a:cs typeface="Times New Roman" panose="02020603050405020304" pitchFamily="18" charset="0"/>
              </a:rPr>
              <a:t>Kĩ</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sư</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cơ</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khí</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trì</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chữa</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Ø"/>
            </a:pP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hỗ</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ráp</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trì</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chữa</a:t>
            </a:r>
            <a:endPar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Thợ</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chữa</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móc</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ráp</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trì</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chữa</a:t>
            </a:r>
            <a:endParaRPr lang="en-US" sz="2400" i="1" dirty="0" smtClean="0">
              <a:solidFill>
                <a:srgbClr val="0000FF"/>
              </a:solidFill>
              <a:latin typeface="Times New Roman" panose="02020603050405020304" pitchFamily="18" charset="0"/>
              <a:cs typeface="Times New Roman" panose="02020603050405020304" pitchFamily="18" charset="0"/>
            </a:endParaRPr>
          </a:p>
          <a:p>
            <a:pPr marL="342900" indent="-342900">
              <a:buFontTx/>
              <a:buChar char="-"/>
            </a:pPr>
            <a:endParaRPr lang="en-US" sz="2400"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195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7975" y="131015"/>
            <a:ext cx="10204704" cy="461665"/>
          </a:xfrm>
          <a:prstGeom prst="rect">
            <a:avLst/>
          </a:prstGeom>
        </p:spPr>
        <p:txBody>
          <a:bodyPr wrap="square">
            <a:spAutoFit/>
          </a:bodyPr>
          <a:lstStyle/>
          <a:p>
            <a:r>
              <a:rPr lang="en-US" sz="2400" b="1" i="1" dirty="0" err="1" smtClean="0">
                <a:solidFill>
                  <a:srgbClr val="FF0000"/>
                </a:solidFill>
                <a:latin typeface="Times New Roman" panose="02020603050405020304" pitchFamily="18" charset="0"/>
                <a:cs typeface="Times New Roman" panose="02020603050405020304" pitchFamily="18" charset="0"/>
              </a:rPr>
              <a:t>Hình</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ảnh</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sau</a:t>
            </a:r>
            <a:r>
              <a:rPr lang="en-US" sz="2400" b="1" i="1" dirty="0" smtClean="0">
                <a:solidFill>
                  <a:srgbClr val="FF0000"/>
                </a:solidFill>
                <a:latin typeface="Times New Roman" panose="02020603050405020304" pitchFamily="18" charset="0"/>
                <a:cs typeface="Times New Roman" panose="02020603050405020304" pitchFamily="18" charset="0"/>
              </a:rPr>
              <a:t> </a:t>
            </a:r>
            <a:r>
              <a:rPr lang="vi-VN" sz="2400" b="1" i="1" dirty="0" smtClean="0">
                <a:solidFill>
                  <a:srgbClr val="FF0000"/>
                </a:solidFill>
                <a:latin typeface="Times New Roman" panose="02020603050405020304" pitchFamily="18" charset="0"/>
                <a:cs typeface="Times New Roman" panose="02020603050405020304" pitchFamily="18" charset="0"/>
              </a:rPr>
              <a:t>minh </a:t>
            </a:r>
            <a:r>
              <a:rPr lang="vi-VN" sz="2400" b="1" i="1" dirty="0">
                <a:solidFill>
                  <a:srgbClr val="FF0000"/>
                </a:solidFill>
                <a:latin typeface="Times New Roman" panose="02020603050405020304" pitchFamily="18" charset="0"/>
                <a:cs typeface="Times New Roman" panose="02020603050405020304" pitchFamily="18" charset="0"/>
              </a:rPr>
              <a:t>họa những ngành nghề </a:t>
            </a:r>
            <a:r>
              <a:rPr lang="vi-VN" sz="2400" b="1" i="1" dirty="0" smtClean="0">
                <a:solidFill>
                  <a:srgbClr val="FF0000"/>
                </a:solidFill>
                <a:latin typeface="Times New Roman" panose="02020603050405020304" pitchFamily="18" charset="0"/>
                <a:cs typeface="Times New Roman" panose="02020603050405020304" pitchFamily="18" charset="0"/>
              </a:rPr>
              <a:t>trong </a:t>
            </a:r>
            <a:r>
              <a:rPr lang="vi-VN" sz="2400" b="1" i="1" dirty="0">
                <a:solidFill>
                  <a:srgbClr val="FF0000"/>
                </a:solidFill>
                <a:latin typeface="Times New Roman" panose="02020603050405020304" pitchFamily="18" charset="0"/>
                <a:cs typeface="Times New Roman" panose="02020603050405020304" pitchFamily="18" charset="0"/>
              </a:rPr>
              <a:t>lĩnh vực cơ </a:t>
            </a:r>
            <a:r>
              <a:rPr lang="vi-VN" sz="2400" b="1" i="1" dirty="0" smtClean="0">
                <a:solidFill>
                  <a:srgbClr val="FF0000"/>
                </a:solidFill>
                <a:latin typeface="Times New Roman" panose="02020603050405020304" pitchFamily="18" charset="0"/>
                <a:cs typeface="Times New Roman" panose="02020603050405020304" pitchFamily="18" charset="0"/>
              </a:rPr>
              <a:t>khí</a:t>
            </a:r>
            <a:endParaRPr lang="vi-VN" sz="2400" b="1" i="1" dirty="0">
              <a:solidFill>
                <a:srgbClr val="FF0000"/>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936809" y="632429"/>
            <a:ext cx="4258103" cy="2230237"/>
          </a:xfrm>
          <a:prstGeom prst="rect">
            <a:avLst/>
          </a:prstGeom>
        </p:spPr>
      </p:pic>
      <p:pic>
        <p:nvPicPr>
          <p:cNvPr id="13" name="Picture 12"/>
          <p:cNvPicPr>
            <a:picLocks noChangeAspect="1"/>
          </p:cNvPicPr>
          <p:nvPr/>
        </p:nvPicPr>
        <p:blipFill>
          <a:blip r:embed="rId4"/>
          <a:stretch>
            <a:fillRect/>
          </a:stretch>
        </p:blipFill>
        <p:spPr>
          <a:xfrm>
            <a:off x="5779941" y="621404"/>
            <a:ext cx="4397331" cy="2249009"/>
          </a:xfrm>
          <a:prstGeom prst="rect">
            <a:avLst/>
          </a:prstGeom>
        </p:spPr>
      </p:pic>
      <p:pic>
        <p:nvPicPr>
          <p:cNvPr id="14" name="Picture 13"/>
          <p:cNvPicPr>
            <a:picLocks noChangeAspect="1"/>
          </p:cNvPicPr>
          <p:nvPr/>
        </p:nvPicPr>
        <p:blipFill>
          <a:blip r:embed="rId5"/>
          <a:stretch>
            <a:fillRect/>
          </a:stretch>
        </p:blipFill>
        <p:spPr>
          <a:xfrm>
            <a:off x="936809" y="3681026"/>
            <a:ext cx="4258103" cy="2220115"/>
          </a:xfrm>
          <a:prstGeom prst="rect">
            <a:avLst/>
          </a:prstGeom>
        </p:spPr>
      </p:pic>
      <p:pic>
        <p:nvPicPr>
          <p:cNvPr id="15" name="Picture 14"/>
          <p:cNvPicPr>
            <a:picLocks noChangeAspect="1"/>
          </p:cNvPicPr>
          <p:nvPr/>
        </p:nvPicPr>
        <p:blipFill>
          <a:blip r:embed="rId6"/>
          <a:stretch>
            <a:fillRect/>
          </a:stretch>
        </p:blipFill>
        <p:spPr>
          <a:xfrm>
            <a:off x="5779941" y="3681026"/>
            <a:ext cx="4397331" cy="2220115"/>
          </a:xfrm>
          <a:prstGeom prst="rect">
            <a:avLst/>
          </a:prstGeom>
        </p:spPr>
      </p:pic>
      <p:sp>
        <p:nvSpPr>
          <p:cNvPr id="16" name="TextBox 15"/>
          <p:cNvSpPr txBox="1"/>
          <p:nvPr/>
        </p:nvSpPr>
        <p:spPr>
          <a:xfrm>
            <a:off x="1784247" y="2826087"/>
            <a:ext cx="2852006" cy="400110"/>
          </a:xfrm>
          <a:prstGeom prst="rect">
            <a:avLst/>
          </a:prstGeom>
          <a:noFill/>
        </p:spPr>
        <p:txBody>
          <a:bodyPr wrap="square" rtlCol="0">
            <a:spAutoFit/>
          </a:bodyPr>
          <a:lstStyle/>
          <a:p>
            <a:r>
              <a:rPr lang="en-US" sz="2000" i="1" dirty="0" smtClean="0">
                <a:latin typeface="Times New Roman" panose="02020603050405020304" pitchFamily="18" charset="0"/>
                <a:cs typeface="Times New Roman" panose="02020603050405020304" pitchFamily="18" charset="0"/>
              </a:rPr>
              <a:t>a) </a:t>
            </a:r>
            <a:r>
              <a:rPr lang="en-US" sz="2000" i="1" dirty="0" err="1" smtClean="0">
                <a:latin typeface="Times New Roman" panose="02020603050405020304" pitchFamily="18" charset="0"/>
                <a:cs typeface="Times New Roman" panose="02020603050405020304" pitchFamily="18" charset="0"/>
              </a:rPr>
              <a:t>Thiết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kế</a:t>
            </a:r>
            <a:r>
              <a:rPr lang="en-US" sz="2000" i="1" dirty="0" smtClean="0">
                <a:latin typeface="Times New Roman" panose="02020603050405020304" pitchFamily="18" charset="0"/>
                <a:cs typeface="Times New Roman" panose="02020603050405020304" pitchFamily="18" charset="0"/>
              </a:rPr>
              <a:t> chi </a:t>
            </a:r>
            <a:r>
              <a:rPr lang="en-US" sz="2000" i="1" dirty="0" err="1" smtClean="0">
                <a:latin typeface="Times New Roman" panose="02020603050405020304" pitchFamily="18" charset="0"/>
                <a:cs typeface="Times New Roman" panose="02020603050405020304" pitchFamily="18" charset="0"/>
              </a:rPr>
              <a:t>tiết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máy</a:t>
            </a:r>
            <a:endParaRPr lang="en-US" sz="2000" i="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5779941" y="2896923"/>
            <a:ext cx="4397331" cy="461665"/>
          </a:xfrm>
          <a:prstGeom prst="rect">
            <a:avLst/>
          </a:prstGeom>
          <a:noFill/>
        </p:spPr>
        <p:txBody>
          <a:bodyPr wrap="square" rtlCol="0">
            <a:spAutoFit/>
          </a:bodyPr>
          <a:lstStyle/>
          <a:p>
            <a:r>
              <a:rPr lang="en-US" sz="2400" i="1" dirty="0" smtClean="0">
                <a:latin typeface="Times New Roman" panose="02020603050405020304" pitchFamily="18" charset="0"/>
                <a:cs typeface="Times New Roman" panose="02020603050405020304" pitchFamily="18" charset="0"/>
              </a:rPr>
              <a:t>b) </a:t>
            </a:r>
            <a:r>
              <a:rPr lang="en-US" sz="2400" i="1" dirty="0" err="1" smtClean="0">
                <a:latin typeface="Times New Roman" panose="02020603050405020304" pitchFamily="18" charset="0"/>
                <a:cs typeface="Times New Roman" panose="02020603050405020304" pitchFamily="18" charset="0"/>
              </a:rPr>
              <a:t>Kiểm</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tra</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hoạt</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động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của</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rô</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bốt</a:t>
            </a:r>
            <a:endParaRPr lang="en-US" sz="2400" i="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062660" y="5901141"/>
            <a:ext cx="4006399" cy="400110"/>
          </a:xfrm>
          <a:prstGeom prst="rect">
            <a:avLst/>
          </a:prstGeom>
          <a:noFill/>
        </p:spPr>
        <p:txBody>
          <a:bodyPr wrap="square" rtlCol="0">
            <a:spAutoFit/>
          </a:bodyPr>
          <a:lstStyle/>
          <a:p>
            <a:r>
              <a:rPr lang="en-US" sz="2000" i="1" dirty="0" smtClean="0">
                <a:latin typeface="Times New Roman" panose="02020603050405020304" pitchFamily="18" charset="0"/>
                <a:cs typeface="Times New Roman" panose="02020603050405020304" pitchFamily="18" charset="0"/>
              </a:rPr>
              <a:t>c) </a:t>
            </a:r>
            <a:r>
              <a:rPr lang="en-US" sz="2000" i="1" dirty="0" err="1" smtClean="0">
                <a:latin typeface="Times New Roman" panose="02020603050405020304" pitchFamily="18" charset="0"/>
                <a:cs typeface="Times New Roman" panose="02020603050405020304" pitchFamily="18" charset="0"/>
              </a:rPr>
              <a:t>Đo</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mức</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dầu</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của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động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cơ</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xe</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máy</a:t>
            </a:r>
            <a:endParaRPr lang="en-US" sz="2000" i="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5629027" y="5901141"/>
            <a:ext cx="5426103" cy="400110"/>
          </a:xfrm>
          <a:prstGeom prst="rect">
            <a:avLst/>
          </a:prstGeom>
          <a:noFill/>
        </p:spPr>
        <p:txBody>
          <a:bodyPr wrap="square" rtlCol="0">
            <a:spAutoFit/>
          </a:bodyPr>
          <a:lstStyle/>
          <a:p>
            <a:r>
              <a:rPr lang="en-US" sz="2000" i="1" dirty="0" smtClean="0">
                <a:latin typeface="Times New Roman" panose="02020603050405020304" pitchFamily="18" charset="0"/>
                <a:cs typeface="Times New Roman" panose="02020603050405020304" pitchFamily="18" charset="0"/>
              </a:rPr>
              <a:t>d) </a:t>
            </a:r>
            <a:r>
              <a:rPr lang="en-US" sz="2000" i="1" dirty="0" err="1" smtClean="0">
                <a:latin typeface="Times New Roman" panose="02020603050405020304" pitchFamily="18" charset="0"/>
                <a:cs typeface="Times New Roman" panose="02020603050405020304" pitchFamily="18" charset="0"/>
              </a:rPr>
              <a:t>Kiểm</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tra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tình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trạng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các</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bộ</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phận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của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động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cơ</a:t>
            </a:r>
            <a:endParaRPr lang="en-US" sz="2000" i="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046504" y="3158533"/>
            <a:ext cx="2038708" cy="400110"/>
          </a:xfrm>
          <a:prstGeom prst="rect">
            <a:avLst/>
          </a:prstGeom>
          <a:noFill/>
        </p:spPr>
        <p:txBody>
          <a:bodyPr wrap="square" rtlCol="0">
            <a:spAutoFit/>
          </a:bodyPr>
          <a:lstStyle/>
          <a:p>
            <a:r>
              <a:rPr lang="en-US" sz="2000" i="1" dirty="0" smtClean="0">
                <a:solidFill>
                  <a:srgbClr val="FF0000"/>
                </a:solidFill>
                <a:latin typeface="Times New Roman" panose="02020603050405020304" pitchFamily="18" charset="0"/>
                <a:cs typeface="Times New Roman" panose="02020603050405020304" pitchFamily="18" charset="0"/>
              </a:rPr>
              <a:t> - </a:t>
            </a:r>
            <a:r>
              <a:rPr lang="en-US" sz="2000" i="1" dirty="0" err="1" smtClean="0">
                <a:solidFill>
                  <a:srgbClr val="FF0000"/>
                </a:solidFill>
                <a:latin typeface="Times New Roman" panose="02020603050405020304" pitchFamily="18" charset="0"/>
                <a:cs typeface="Times New Roman" panose="02020603050405020304" pitchFamily="18" charset="0"/>
              </a:rPr>
              <a:t>Kĩ</a:t>
            </a:r>
            <a:r>
              <a:rPr lang="en-US" sz="2000" i="1" dirty="0" smtClean="0">
                <a:solidFill>
                  <a:srgbClr val="FF0000"/>
                </a:solidFill>
                <a:latin typeface="Times New Roman" panose="02020603050405020304" pitchFamily="18" charset="0"/>
                <a:cs typeface="Times New Roman" panose="02020603050405020304" pitchFamily="18" charset="0"/>
              </a:rPr>
              <a:t> </a:t>
            </a:r>
            <a:r>
              <a:rPr lang="en-US" sz="2000" i="1" dirty="0" err="1" smtClean="0">
                <a:solidFill>
                  <a:srgbClr val="FF0000"/>
                </a:solidFill>
                <a:latin typeface="Times New Roman" panose="02020603050405020304" pitchFamily="18" charset="0"/>
                <a:cs typeface="Times New Roman" panose="02020603050405020304" pitchFamily="18" charset="0"/>
              </a:rPr>
              <a:t>sư</a:t>
            </a:r>
            <a:r>
              <a:rPr lang="en-US" sz="2000" i="1" dirty="0" smtClean="0">
                <a:solidFill>
                  <a:srgbClr val="FF0000"/>
                </a:solidFill>
                <a:latin typeface="Times New Roman" panose="02020603050405020304" pitchFamily="18" charset="0"/>
                <a:cs typeface="Times New Roman" panose="02020603050405020304" pitchFamily="18" charset="0"/>
              </a:rPr>
              <a:t> </a:t>
            </a:r>
            <a:r>
              <a:rPr lang="en-US" sz="2000" i="1" dirty="0" err="1" smtClean="0">
                <a:solidFill>
                  <a:srgbClr val="FF0000"/>
                </a:solidFill>
                <a:latin typeface="Times New Roman" panose="02020603050405020304" pitchFamily="18" charset="0"/>
                <a:cs typeface="Times New Roman" panose="02020603050405020304" pitchFamily="18" charset="0"/>
              </a:rPr>
              <a:t>cơ</a:t>
            </a:r>
            <a:r>
              <a:rPr lang="en-US" sz="2000" i="1" dirty="0" smtClean="0">
                <a:solidFill>
                  <a:srgbClr val="FF0000"/>
                </a:solidFill>
                <a:latin typeface="Times New Roman" panose="02020603050405020304" pitchFamily="18" charset="0"/>
                <a:cs typeface="Times New Roman" panose="02020603050405020304" pitchFamily="18" charset="0"/>
              </a:rPr>
              <a:t> </a:t>
            </a:r>
            <a:r>
              <a:rPr lang="en-US" sz="2000" i="1" dirty="0" err="1" smtClean="0">
                <a:solidFill>
                  <a:srgbClr val="FF0000"/>
                </a:solidFill>
                <a:latin typeface="Times New Roman" panose="02020603050405020304" pitchFamily="18" charset="0"/>
                <a:cs typeface="Times New Roman" panose="02020603050405020304" pitchFamily="18" charset="0"/>
              </a:rPr>
              <a:t>khí</a:t>
            </a:r>
            <a:endParaRPr lang="en-US" sz="2000" i="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6020826" y="3248750"/>
            <a:ext cx="4156446" cy="400110"/>
          </a:xfrm>
          <a:prstGeom prst="rect">
            <a:avLst/>
          </a:prstGeom>
          <a:noFill/>
        </p:spPr>
        <p:txBody>
          <a:bodyPr wrap="square" rtlCol="0">
            <a:spAutoFit/>
          </a:bodyPr>
          <a:lstStyle/>
          <a:p>
            <a:r>
              <a:rPr lang="en-US" sz="2000" i="1" dirty="0" smtClean="0">
                <a:solidFill>
                  <a:srgbClr val="FF0000"/>
                </a:solidFill>
                <a:latin typeface="Times New Roman" panose="02020603050405020304" pitchFamily="18" charset="0"/>
                <a:cs typeface="Times New Roman" panose="02020603050405020304" pitchFamily="18" charset="0"/>
              </a:rPr>
              <a:t> - </a:t>
            </a:r>
            <a:r>
              <a:rPr lang="en-US" sz="2000" i="1" dirty="0" err="1" smtClean="0">
                <a:solidFill>
                  <a:srgbClr val="FF0000"/>
                </a:solidFill>
                <a:latin typeface="Times New Roman" panose="02020603050405020304" pitchFamily="18" charset="0"/>
                <a:cs typeface="Times New Roman" panose="02020603050405020304" pitchFamily="18" charset="0"/>
              </a:rPr>
              <a:t>Kĩ</a:t>
            </a:r>
            <a:r>
              <a:rPr lang="en-US" sz="2000" i="1" dirty="0" smtClean="0">
                <a:solidFill>
                  <a:srgbClr val="FF0000"/>
                </a:solidFill>
                <a:latin typeface="Times New Roman" panose="02020603050405020304" pitchFamily="18" charset="0"/>
                <a:cs typeface="Times New Roman" panose="02020603050405020304" pitchFamily="18" charset="0"/>
              </a:rPr>
              <a:t> </a:t>
            </a:r>
            <a:r>
              <a:rPr lang="en-US" sz="2000" i="1" dirty="0" err="1" smtClean="0">
                <a:solidFill>
                  <a:srgbClr val="FF0000"/>
                </a:solidFill>
                <a:latin typeface="Times New Roman" panose="02020603050405020304" pitchFamily="18" charset="0"/>
                <a:cs typeface="Times New Roman" panose="02020603050405020304" pitchFamily="18" charset="0"/>
              </a:rPr>
              <a:t>sư</a:t>
            </a:r>
            <a:r>
              <a:rPr lang="en-US" sz="2000" i="1" dirty="0" smtClean="0">
                <a:solidFill>
                  <a:srgbClr val="FF0000"/>
                </a:solidFill>
                <a:latin typeface="Times New Roman" panose="02020603050405020304" pitchFamily="18" charset="0"/>
                <a:cs typeface="Times New Roman" panose="02020603050405020304" pitchFamily="18" charset="0"/>
              </a:rPr>
              <a:t> </a:t>
            </a:r>
            <a:r>
              <a:rPr lang="en-US" sz="2000" i="1" dirty="0" err="1" smtClean="0">
                <a:solidFill>
                  <a:srgbClr val="FF0000"/>
                </a:solidFill>
                <a:latin typeface="Times New Roman" panose="02020603050405020304" pitchFamily="18" charset="0"/>
                <a:cs typeface="Times New Roman" panose="02020603050405020304" pitchFamily="18" charset="0"/>
              </a:rPr>
              <a:t>cơ</a:t>
            </a:r>
            <a:r>
              <a:rPr lang="en-US" sz="2000" i="1" dirty="0" smtClean="0">
                <a:solidFill>
                  <a:srgbClr val="FF0000"/>
                </a:solidFill>
                <a:latin typeface="Times New Roman" panose="02020603050405020304" pitchFamily="18" charset="0"/>
                <a:cs typeface="Times New Roman" panose="02020603050405020304" pitchFamily="18" charset="0"/>
              </a:rPr>
              <a:t> </a:t>
            </a:r>
            <a:r>
              <a:rPr lang="en-US" sz="2000" i="1" dirty="0" err="1" smtClean="0">
                <a:solidFill>
                  <a:srgbClr val="FF0000"/>
                </a:solidFill>
                <a:latin typeface="Times New Roman" panose="02020603050405020304" pitchFamily="18" charset="0"/>
                <a:cs typeface="Times New Roman" panose="02020603050405020304" pitchFamily="18" charset="0"/>
              </a:rPr>
              <a:t>khí</a:t>
            </a:r>
            <a:r>
              <a:rPr lang="en-US" sz="2000" i="1" dirty="0" smtClean="0">
                <a:solidFill>
                  <a:srgbClr val="FF0000"/>
                </a:solidFill>
                <a:latin typeface="Times New Roman" panose="02020603050405020304" pitchFamily="18" charset="0"/>
                <a:cs typeface="Times New Roman" panose="02020603050405020304" pitchFamily="18" charset="0"/>
              </a:rPr>
              <a:t>, </a:t>
            </a:r>
            <a:r>
              <a:rPr lang="en-US" sz="2000" i="1" dirty="0" err="1" smtClean="0">
                <a:solidFill>
                  <a:srgbClr val="FF0000"/>
                </a:solidFill>
                <a:latin typeface="Times New Roman" panose="02020603050405020304" pitchFamily="18" charset="0"/>
                <a:cs typeface="Times New Roman" panose="02020603050405020304" pitchFamily="18" charset="0"/>
              </a:rPr>
              <a:t>kĩ</a:t>
            </a:r>
            <a:r>
              <a:rPr lang="en-US" sz="2000" i="1" dirty="0" smtClean="0">
                <a:solidFill>
                  <a:srgbClr val="FF0000"/>
                </a:solidFill>
                <a:latin typeface="Times New Roman" panose="02020603050405020304" pitchFamily="18" charset="0"/>
                <a:cs typeface="Times New Roman" panose="02020603050405020304" pitchFamily="18" charset="0"/>
              </a:rPr>
              <a:t> </a:t>
            </a:r>
            <a:r>
              <a:rPr lang="en-US" sz="2000" i="1" dirty="0" err="1" smtClean="0">
                <a:solidFill>
                  <a:srgbClr val="FF0000"/>
                </a:solidFill>
                <a:latin typeface="Times New Roman" panose="02020603050405020304" pitchFamily="18" charset="0"/>
                <a:cs typeface="Times New Roman" panose="02020603050405020304" pitchFamily="18" charset="0"/>
              </a:rPr>
              <a:t>thuật</a:t>
            </a:r>
            <a:r>
              <a:rPr lang="en-US" sz="2000" i="1" dirty="0" smtClean="0">
                <a:solidFill>
                  <a:srgbClr val="FF0000"/>
                </a:solidFill>
                <a:latin typeface="Times New Roman" panose="02020603050405020304" pitchFamily="18" charset="0"/>
                <a:cs typeface="Times New Roman" panose="02020603050405020304" pitchFamily="18" charset="0"/>
              </a:rPr>
              <a:t> </a:t>
            </a:r>
            <a:r>
              <a:rPr lang="en-US" sz="2000" i="1" dirty="0" err="1" smtClean="0">
                <a:solidFill>
                  <a:srgbClr val="FF0000"/>
                </a:solidFill>
                <a:latin typeface="Times New Roman" panose="02020603050405020304" pitchFamily="18" charset="0"/>
                <a:cs typeface="Times New Roman" panose="02020603050405020304" pitchFamily="18" charset="0"/>
              </a:rPr>
              <a:t>viên</a:t>
            </a:r>
            <a:r>
              <a:rPr lang="en-US" sz="2000" i="1" dirty="0" smtClean="0">
                <a:solidFill>
                  <a:srgbClr val="FF0000"/>
                </a:solidFill>
                <a:latin typeface="Times New Roman" panose="02020603050405020304" pitchFamily="18" charset="0"/>
                <a:cs typeface="Times New Roman" panose="02020603050405020304" pitchFamily="18" charset="0"/>
              </a:rPr>
              <a:t> </a:t>
            </a:r>
            <a:r>
              <a:rPr lang="en-US" sz="2000" i="1" dirty="0" err="1" smtClean="0">
                <a:solidFill>
                  <a:srgbClr val="FF0000"/>
                </a:solidFill>
                <a:latin typeface="Times New Roman" panose="02020603050405020304" pitchFamily="18" charset="0"/>
                <a:cs typeface="Times New Roman" panose="02020603050405020304" pitchFamily="18" charset="0"/>
              </a:rPr>
              <a:t>cơ</a:t>
            </a:r>
            <a:r>
              <a:rPr lang="en-US" sz="2000" i="1" dirty="0" smtClean="0">
                <a:solidFill>
                  <a:srgbClr val="FF0000"/>
                </a:solidFill>
                <a:latin typeface="Times New Roman" panose="02020603050405020304" pitchFamily="18" charset="0"/>
                <a:cs typeface="Times New Roman" panose="02020603050405020304" pitchFamily="18" charset="0"/>
              </a:rPr>
              <a:t> </a:t>
            </a:r>
            <a:r>
              <a:rPr lang="en-US" sz="2000" i="1" dirty="0" err="1" smtClean="0">
                <a:solidFill>
                  <a:srgbClr val="FF0000"/>
                </a:solidFill>
                <a:latin typeface="Times New Roman" panose="02020603050405020304" pitchFamily="18" charset="0"/>
                <a:cs typeface="Times New Roman" panose="02020603050405020304" pitchFamily="18" charset="0"/>
              </a:rPr>
              <a:t>khí</a:t>
            </a:r>
            <a:endParaRPr lang="en-US" sz="2000" i="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216314" y="6293142"/>
            <a:ext cx="3823561" cy="400110"/>
          </a:xfrm>
          <a:prstGeom prst="rect">
            <a:avLst/>
          </a:prstGeom>
          <a:noFill/>
        </p:spPr>
        <p:txBody>
          <a:bodyPr wrap="square" rtlCol="0">
            <a:spAutoFit/>
          </a:bodyPr>
          <a:lstStyle/>
          <a:p>
            <a:r>
              <a:rPr lang="en-US" sz="2000" i="1" dirty="0" smtClean="0">
                <a:solidFill>
                  <a:srgbClr val="FF0000"/>
                </a:solidFill>
                <a:latin typeface="Times New Roman" panose="02020603050405020304" pitchFamily="18" charset="0"/>
                <a:cs typeface="Times New Roman" panose="02020603050405020304" pitchFamily="18" charset="0"/>
              </a:rPr>
              <a:t> - </a:t>
            </a:r>
            <a:r>
              <a:rPr lang="en-US" sz="2000" i="1" dirty="0" err="1" smtClean="0">
                <a:solidFill>
                  <a:srgbClr val="FF0000"/>
                </a:solidFill>
                <a:latin typeface="Times New Roman" panose="02020603050405020304" pitchFamily="18" charset="0"/>
                <a:cs typeface="Times New Roman" panose="02020603050405020304" pitchFamily="18" charset="0"/>
              </a:rPr>
              <a:t>Thợ</a:t>
            </a:r>
            <a:r>
              <a:rPr lang="en-US" sz="2000" i="1" dirty="0" smtClean="0">
                <a:solidFill>
                  <a:srgbClr val="FF0000"/>
                </a:solidFill>
                <a:latin typeface="Times New Roman" panose="02020603050405020304" pitchFamily="18" charset="0"/>
                <a:cs typeface="Times New Roman" panose="02020603050405020304" pitchFamily="18" charset="0"/>
              </a:rPr>
              <a:t> </a:t>
            </a:r>
            <a:r>
              <a:rPr lang="en-US" sz="2000" i="1" dirty="0" err="1" smtClean="0">
                <a:solidFill>
                  <a:srgbClr val="FF0000"/>
                </a:solidFill>
                <a:latin typeface="Times New Roman" panose="02020603050405020304" pitchFamily="18" charset="0"/>
                <a:cs typeface="Times New Roman" panose="02020603050405020304" pitchFamily="18" charset="0"/>
              </a:rPr>
              <a:t>cơ</a:t>
            </a:r>
            <a:r>
              <a:rPr lang="en-US" sz="2000" i="1" dirty="0" smtClean="0">
                <a:solidFill>
                  <a:srgbClr val="FF0000"/>
                </a:solidFill>
                <a:latin typeface="Times New Roman" panose="02020603050405020304" pitchFamily="18" charset="0"/>
                <a:cs typeface="Times New Roman" panose="02020603050405020304" pitchFamily="18" charset="0"/>
              </a:rPr>
              <a:t> </a:t>
            </a:r>
            <a:r>
              <a:rPr lang="en-US" sz="2000" i="1" dirty="0" err="1" smtClean="0">
                <a:solidFill>
                  <a:srgbClr val="FF0000"/>
                </a:solidFill>
                <a:latin typeface="Times New Roman" panose="02020603050405020304" pitchFamily="18" charset="0"/>
                <a:cs typeface="Times New Roman" panose="02020603050405020304" pitchFamily="18" charset="0"/>
              </a:rPr>
              <a:t>khí</a:t>
            </a:r>
            <a:r>
              <a:rPr lang="en-US" sz="2000" i="1" dirty="0" smtClean="0">
                <a:solidFill>
                  <a:srgbClr val="FF0000"/>
                </a:solidFill>
                <a:latin typeface="Times New Roman" panose="02020603050405020304" pitchFamily="18" charset="0"/>
                <a:cs typeface="Times New Roman" panose="02020603050405020304" pitchFamily="18" charset="0"/>
              </a:rPr>
              <a:t> </a:t>
            </a:r>
            <a:r>
              <a:rPr lang="en-US" sz="2000" i="1" dirty="0" err="1" smtClean="0">
                <a:solidFill>
                  <a:srgbClr val="FF0000"/>
                </a:solidFill>
                <a:latin typeface="Times New Roman" panose="02020603050405020304" pitchFamily="18" charset="0"/>
                <a:cs typeface="Times New Roman" panose="02020603050405020304" pitchFamily="18" charset="0"/>
              </a:rPr>
              <a:t>và</a:t>
            </a:r>
            <a:r>
              <a:rPr lang="en-US" sz="2000" i="1" dirty="0" smtClean="0">
                <a:solidFill>
                  <a:srgbClr val="FF0000"/>
                </a:solidFill>
                <a:latin typeface="Times New Roman" panose="02020603050405020304" pitchFamily="18" charset="0"/>
                <a:cs typeface="Times New Roman" panose="02020603050405020304" pitchFamily="18" charset="0"/>
              </a:rPr>
              <a:t> </a:t>
            </a:r>
            <a:r>
              <a:rPr lang="en-US" sz="2000" i="1" dirty="0" err="1" smtClean="0">
                <a:solidFill>
                  <a:srgbClr val="FF0000"/>
                </a:solidFill>
                <a:latin typeface="Times New Roman" panose="02020603050405020304" pitchFamily="18" charset="0"/>
                <a:cs typeface="Times New Roman" panose="02020603050405020304" pitchFamily="18" charset="0"/>
              </a:rPr>
              <a:t>sữa</a:t>
            </a:r>
            <a:r>
              <a:rPr lang="en-US" sz="2000" i="1" dirty="0" smtClean="0">
                <a:solidFill>
                  <a:srgbClr val="FF0000"/>
                </a:solidFill>
                <a:latin typeface="Times New Roman" panose="02020603050405020304" pitchFamily="18" charset="0"/>
                <a:cs typeface="Times New Roman" panose="02020603050405020304" pitchFamily="18" charset="0"/>
              </a:rPr>
              <a:t> </a:t>
            </a:r>
            <a:r>
              <a:rPr lang="en-US" sz="2000" i="1" dirty="0" err="1" smtClean="0">
                <a:solidFill>
                  <a:srgbClr val="FF0000"/>
                </a:solidFill>
                <a:latin typeface="Times New Roman" panose="02020603050405020304" pitchFamily="18" charset="0"/>
                <a:cs typeface="Times New Roman" panose="02020603050405020304" pitchFamily="18" charset="0"/>
              </a:rPr>
              <a:t>chữa</a:t>
            </a:r>
            <a:endParaRPr lang="en-US" sz="2000" i="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5819493" y="6279478"/>
            <a:ext cx="3083824" cy="400110"/>
          </a:xfrm>
          <a:prstGeom prst="rect">
            <a:avLst/>
          </a:prstGeom>
          <a:noFill/>
        </p:spPr>
        <p:txBody>
          <a:bodyPr wrap="square" rtlCol="0">
            <a:spAutoFit/>
          </a:bodyPr>
          <a:lstStyle/>
          <a:p>
            <a:r>
              <a:rPr lang="en-US" sz="2000" i="1" dirty="0" smtClean="0">
                <a:solidFill>
                  <a:srgbClr val="FF0000"/>
                </a:solidFill>
                <a:latin typeface="Times New Roman" panose="02020603050405020304" pitchFamily="18" charset="0"/>
                <a:cs typeface="Times New Roman" panose="02020603050405020304" pitchFamily="18" charset="0"/>
              </a:rPr>
              <a:t> - </a:t>
            </a:r>
            <a:r>
              <a:rPr lang="en-US" sz="2000" i="1" dirty="0" err="1" smtClean="0">
                <a:solidFill>
                  <a:srgbClr val="FF0000"/>
                </a:solidFill>
                <a:latin typeface="Times New Roman" panose="02020603050405020304" pitchFamily="18" charset="0"/>
                <a:cs typeface="Times New Roman" panose="02020603050405020304" pitchFamily="18" charset="0"/>
              </a:rPr>
              <a:t>Thợ</a:t>
            </a:r>
            <a:r>
              <a:rPr lang="en-US" sz="2000" i="1" dirty="0" smtClean="0">
                <a:solidFill>
                  <a:srgbClr val="FF0000"/>
                </a:solidFill>
                <a:latin typeface="Times New Roman" panose="02020603050405020304" pitchFamily="18" charset="0"/>
                <a:cs typeface="Times New Roman" panose="02020603050405020304" pitchFamily="18" charset="0"/>
              </a:rPr>
              <a:t> </a:t>
            </a:r>
            <a:r>
              <a:rPr lang="en-US" sz="2000" i="1" dirty="0" err="1" smtClean="0">
                <a:solidFill>
                  <a:srgbClr val="FF0000"/>
                </a:solidFill>
                <a:latin typeface="Times New Roman" panose="02020603050405020304" pitchFamily="18" charset="0"/>
                <a:cs typeface="Times New Roman" panose="02020603050405020304" pitchFamily="18" charset="0"/>
              </a:rPr>
              <a:t>cơ</a:t>
            </a:r>
            <a:r>
              <a:rPr lang="en-US" sz="2000" i="1" dirty="0" smtClean="0">
                <a:solidFill>
                  <a:srgbClr val="FF0000"/>
                </a:solidFill>
                <a:latin typeface="Times New Roman" panose="02020603050405020304" pitchFamily="18" charset="0"/>
                <a:cs typeface="Times New Roman" panose="02020603050405020304" pitchFamily="18" charset="0"/>
              </a:rPr>
              <a:t> </a:t>
            </a:r>
            <a:r>
              <a:rPr lang="en-US" sz="2000" i="1" dirty="0" err="1" smtClean="0">
                <a:solidFill>
                  <a:srgbClr val="FF0000"/>
                </a:solidFill>
                <a:latin typeface="Times New Roman" panose="02020603050405020304" pitchFamily="18" charset="0"/>
                <a:cs typeface="Times New Roman" panose="02020603050405020304" pitchFamily="18" charset="0"/>
              </a:rPr>
              <a:t>khí</a:t>
            </a:r>
            <a:r>
              <a:rPr lang="en-US" sz="2000" i="1" dirty="0" smtClean="0">
                <a:solidFill>
                  <a:srgbClr val="FF0000"/>
                </a:solidFill>
                <a:latin typeface="Times New Roman" panose="02020603050405020304" pitchFamily="18" charset="0"/>
                <a:cs typeface="Times New Roman" panose="02020603050405020304" pitchFamily="18" charset="0"/>
              </a:rPr>
              <a:t> </a:t>
            </a:r>
            <a:r>
              <a:rPr lang="en-US" sz="2000" i="1" dirty="0" err="1" smtClean="0">
                <a:solidFill>
                  <a:srgbClr val="FF0000"/>
                </a:solidFill>
                <a:latin typeface="Times New Roman" panose="02020603050405020304" pitchFamily="18" charset="0"/>
                <a:cs typeface="Times New Roman" panose="02020603050405020304" pitchFamily="18" charset="0"/>
              </a:rPr>
              <a:t>và</a:t>
            </a:r>
            <a:r>
              <a:rPr lang="en-US" sz="2000" i="1" dirty="0" smtClean="0">
                <a:solidFill>
                  <a:srgbClr val="FF0000"/>
                </a:solidFill>
                <a:latin typeface="Times New Roman" panose="02020603050405020304" pitchFamily="18" charset="0"/>
                <a:cs typeface="Times New Roman" panose="02020603050405020304" pitchFamily="18" charset="0"/>
              </a:rPr>
              <a:t> </a:t>
            </a:r>
            <a:r>
              <a:rPr lang="en-US" sz="2000" i="1" dirty="0" err="1" smtClean="0">
                <a:solidFill>
                  <a:srgbClr val="FF0000"/>
                </a:solidFill>
                <a:latin typeface="Times New Roman" panose="02020603050405020304" pitchFamily="18" charset="0"/>
                <a:cs typeface="Times New Roman" panose="02020603050405020304" pitchFamily="18" charset="0"/>
              </a:rPr>
              <a:t>sữa</a:t>
            </a:r>
            <a:r>
              <a:rPr lang="en-US" sz="2000" i="1" dirty="0" smtClean="0">
                <a:solidFill>
                  <a:srgbClr val="FF0000"/>
                </a:solidFill>
                <a:latin typeface="Times New Roman" panose="02020603050405020304" pitchFamily="18" charset="0"/>
                <a:cs typeface="Times New Roman" panose="02020603050405020304" pitchFamily="18" charset="0"/>
              </a:rPr>
              <a:t> </a:t>
            </a:r>
            <a:r>
              <a:rPr lang="en-US" sz="2000" i="1" dirty="0" err="1" smtClean="0">
                <a:solidFill>
                  <a:srgbClr val="FF0000"/>
                </a:solidFill>
                <a:latin typeface="Times New Roman" panose="02020603050405020304" pitchFamily="18" charset="0"/>
                <a:cs typeface="Times New Roman" panose="02020603050405020304" pitchFamily="18" charset="0"/>
              </a:rPr>
              <a:t>chữa</a:t>
            </a:r>
            <a:endParaRPr lang="en-US" sz="20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9" grpId="0"/>
      <p:bldP spid="20" grpId="0"/>
      <p:bldP spid="21" grpId="0"/>
      <p:bldP spid="11" grpId="0"/>
      <p:bldP spid="17" grpId="0"/>
      <p:bldP spid="18"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8468" y="-14453"/>
            <a:ext cx="9381451"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TIẾT </a:t>
            </a:r>
            <a:r>
              <a:rPr lang="en-US" sz="2400" b="1" dirty="0" smtClean="0">
                <a:solidFill>
                  <a:srgbClr val="FF0000"/>
                </a:solidFill>
                <a:latin typeface="Times New Roman" panose="02020603050405020304" pitchFamily="18" charset="0"/>
                <a:cs typeface="Times New Roman" panose="02020603050405020304" pitchFamily="18" charset="0"/>
              </a:rPr>
              <a:t>21: </a:t>
            </a:r>
            <a:r>
              <a:rPr lang="en-US" sz="2400" b="1" dirty="0" smtClean="0">
                <a:solidFill>
                  <a:srgbClr val="FF0000"/>
                </a:solidFill>
                <a:latin typeface="Times New Roman" panose="02020603050405020304" pitchFamily="18" charset="0"/>
                <a:cs typeface="Times New Roman" panose="02020603050405020304" pitchFamily="18" charset="0"/>
              </a:rPr>
              <a:t>BÀI 9. NGÀNH NGHỀ TRONG LĨNH VỰC CƠ KHÍ</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13128" y="411146"/>
            <a:ext cx="11632222" cy="6001643"/>
          </a:xfrm>
          <a:prstGeom prst="rect">
            <a:avLst/>
          </a:prstGeom>
        </p:spPr>
        <p:txBody>
          <a:bodyPr wrap="square">
            <a:spAutoFit/>
          </a:bodyPr>
          <a:lstStyle/>
          <a:p>
            <a:pPr marL="514350" indent="-514350">
              <a:buAutoNum type="arabicPeriod"/>
            </a:pPr>
            <a:r>
              <a:rPr lang="en-US" sz="2400" b="1" i="1" dirty="0" err="1" smtClean="0">
                <a:latin typeface="Times New Roman" panose="02020603050405020304" pitchFamily="18" charset="0"/>
                <a:cs typeface="Times New Roman" panose="02020603050405020304" pitchFamily="18" charset="0"/>
              </a:rPr>
              <a:t>Đặc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điểm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một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số</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ngành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cơ</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khí</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phổ</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biến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trong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lĩnh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vực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cơ</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khí</a:t>
            </a:r>
            <a:r>
              <a:rPr lang="en-US" sz="2400" b="1" i="1" dirty="0" smtClean="0">
                <a:latin typeface="Times New Roman" panose="02020603050405020304" pitchFamily="18" charset="0"/>
                <a:cs typeface="Times New Roman" panose="02020603050405020304" pitchFamily="18" charset="0"/>
              </a:rPr>
              <a:t>:</a:t>
            </a:r>
          </a:p>
          <a:p>
            <a:pPr marL="342900" indent="-342900">
              <a:buFontTx/>
              <a:buChar char="-"/>
            </a:pPr>
            <a:r>
              <a:rPr lang="en-US" sz="2400" i="1" dirty="0" err="1" smtClean="0">
                <a:solidFill>
                  <a:srgbClr val="0000FF"/>
                </a:solidFill>
                <a:latin typeface="Times New Roman" panose="02020603050405020304" pitchFamily="18" charset="0"/>
                <a:cs typeface="Times New Roman" panose="02020603050405020304" pitchFamily="18" charset="0"/>
              </a:rPr>
              <a:t>Có</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mặt</a:t>
            </a:r>
            <a:r>
              <a:rPr lang="en-US" sz="2400" i="1" dirty="0" smtClean="0">
                <a:solidFill>
                  <a:srgbClr val="0000FF"/>
                </a:solidFill>
                <a:latin typeface="Times New Roman" panose="02020603050405020304" pitchFamily="18" charset="0"/>
                <a:cs typeface="Times New Roman" panose="02020603050405020304" pitchFamily="18" charset="0"/>
              </a:rPr>
              <a:t> ở </a:t>
            </a:r>
            <a:r>
              <a:rPr lang="en-US" sz="2400" i="1" dirty="0" err="1" smtClean="0">
                <a:solidFill>
                  <a:srgbClr val="0000FF"/>
                </a:solidFill>
                <a:latin typeface="Times New Roman" panose="02020603050405020304" pitchFamily="18" charset="0"/>
                <a:cs typeface="Times New Roman" panose="02020603050405020304" pitchFamily="18" charset="0"/>
              </a:rPr>
              <a:t>hầu</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hết</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các</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lĩnh</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vực</a:t>
            </a:r>
            <a:endParaRPr lang="en-US" sz="2400" i="1" dirty="0" smtClean="0">
              <a:solidFill>
                <a:srgbClr val="0000FF"/>
              </a:solidFill>
              <a:latin typeface="Times New Roman" panose="02020603050405020304" pitchFamily="18" charset="0"/>
              <a:cs typeface="Times New Roman" panose="02020603050405020304" pitchFamily="18" charset="0"/>
            </a:endParaRPr>
          </a:p>
          <a:p>
            <a:pPr marL="342900" indent="-342900">
              <a:buFontTx/>
              <a:buChar char="-"/>
            </a:pPr>
            <a:r>
              <a:rPr lang="en-US" sz="2400" i="1" dirty="0" err="1" smtClean="0">
                <a:solidFill>
                  <a:srgbClr val="0000FF"/>
                </a:solidFill>
                <a:latin typeface="Times New Roman" panose="02020603050405020304" pitchFamily="18" charset="0"/>
                <a:cs typeface="Times New Roman" panose="02020603050405020304" pitchFamily="18" charset="0"/>
              </a:rPr>
              <a:t>Một</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số</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ngành</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phổ</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biến</a:t>
            </a:r>
            <a:r>
              <a:rPr lang="en-US" sz="2400" i="1" dirty="0" smtClean="0">
                <a:solidFill>
                  <a:srgbClr val="0000FF"/>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r>
              <a:rPr lang="en-US" sz="2400" i="1" dirty="0" err="1" smtClean="0">
                <a:solidFill>
                  <a:srgbClr val="0000FF"/>
                </a:solidFill>
                <a:latin typeface="Times New Roman" panose="02020603050405020304" pitchFamily="18" charset="0"/>
                <a:cs typeface="Times New Roman" panose="02020603050405020304" pitchFamily="18" charset="0"/>
              </a:rPr>
              <a:t>Kĩ</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sư</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cơ</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khí</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trì</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chữa</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Ø"/>
            </a:pP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hỗ</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ráp</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trì</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chữa</a:t>
            </a:r>
            <a:endPar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Thợ</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chữa</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móc</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ráp</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trì</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400" i="1"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chữa</a:t>
            </a:r>
            <a:endParaRPr lang="en-US" sz="2400" i="1" dirty="0" smtClean="0">
              <a:solidFill>
                <a:srgbClr val="0000FF"/>
              </a:solidFill>
              <a:latin typeface="Times New Roman" panose="02020603050405020304" pitchFamily="18" charset="0"/>
              <a:cs typeface="Times New Roman" panose="02020603050405020304" pitchFamily="18" charset="0"/>
            </a:endParaRPr>
          </a:p>
          <a:p>
            <a:pPr marL="457200" indent="-457200">
              <a:buFont typeface="+mj-lt"/>
              <a:buAutoNum type="arabicPeriod" startAt="2"/>
            </a:pPr>
            <a:r>
              <a:rPr lang="en-US" sz="2400" b="1" i="1" dirty="0" err="1" smtClean="0">
                <a:latin typeface="Times New Roman" panose="02020603050405020304" pitchFamily="18" charset="0"/>
                <a:cs typeface="Times New Roman" panose="02020603050405020304" pitchFamily="18" charset="0"/>
              </a:rPr>
              <a:t>Các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yêu</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cầu</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của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người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làm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nghề</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trong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lĩnh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vực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cơ</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khí</a:t>
            </a:r>
            <a:endParaRPr lang="en-US" sz="2400" b="1" i="1"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i="1" dirty="0" err="1" smtClean="0">
                <a:solidFill>
                  <a:srgbClr val="0000FF"/>
                </a:solidFill>
                <a:latin typeface="Times New Roman" panose="02020603050405020304" pitchFamily="18" charset="0"/>
                <a:cs typeface="Times New Roman" panose="02020603050405020304" pitchFamily="18" charset="0"/>
              </a:rPr>
              <a:t>Biết</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sử</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dụng</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vận</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hành</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các</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loại</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dụng</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cụ</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thiết</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bị</a:t>
            </a:r>
            <a:endParaRPr lang="en-US" sz="2400" i="1" dirty="0" smtClean="0">
              <a:solidFill>
                <a:srgbClr val="0000FF"/>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i="1" dirty="0" err="1" smtClean="0">
                <a:solidFill>
                  <a:srgbClr val="0000FF"/>
                </a:solidFill>
                <a:latin typeface="Times New Roman" panose="02020603050405020304" pitchFamily="18" charset="0"/>
                <a:cs typeface="Times New Roman" panose="02020603050405020304" pitchFamily="18" charset="0"/>
              </a:rPr>
              <a:t>Biết</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đọc</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bản</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vẽ</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và</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phân</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tích</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kĩ</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thuật</a:t>
            </a:r>
            <a:endParaRPr lang="en-US" sz="2400" i="1" dirty="0" smtClean="0">
              <a:solidFill>
                <a:srgbClr val="0000FF"/>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i="1" dirty="0" err="1" smtClean="0">
                <a:solidFill>
                  <a:srgbClr val="0000FF"/>
                </a:solidFill>
                <a:latin typeface="Times New Roman" panose="02020603050405020304" pitchFamily="18" charset="0"/>
                <a:cs typeface="Times New Roman" panose="02020603050405020304" pitchFamily="18" charset="0"/>
              </a:rPr>
              <a:t>Biết</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giải</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quyết</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các</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vấn</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đề</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chuyên</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môn</a:t>
            </a:r>
            <a:endParaRPr lang="en-US" sz="2400" i="1" dirty="0" smtClean="0">
              <a:solidFill>
                <a:srgbClr val="0000FF"/>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i="1" dirty="0" err="1" smtClean="0">
                <a:solidFill>
                  <a:srgbClr val="0000FF"/>
                </a:solidFill>
                <a:latin typeface="Times New Roman" panose="02020603050405020304" pitchFamily="18" charset="0"/>
                <a:cs typeface="Times New Roman" panose="02020603050405020304" pitchFamily="18" charset="0"/>
              </a:rPr>
              <a:t>Biết</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sử</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dụng</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phần</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mềm</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phục</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vụ</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lĩnh</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vực</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này</a:t>
            </a:r>
            <a:endParaRPr lang="en-US" sz="2400" i="1" dirty="0" smtClean="0">
              <a:solidFill>
                <a:srgbClr val="0000FF"/>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i="1" dirty="0" err="1" smtClean="0">
                <a:solidFill>
                  <a:srgbClr val="0000FF"/>
                </a:solidFill>
                <a:latin typeface="Times New Roman" panose="02020603050405020304" pitchFamily="18" charset="0"/>
                <a:cs typeface="Times New Roman" panose="02020603050405020304" pitchFamily="18" charset="0"/>
              </a:rPr>
              <a:t>Có</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sức</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khoẻ</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đam</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mê</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với</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công</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việc</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cẩn</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thận</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kiên</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trì</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có</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tinh</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thần</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hợp</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tác</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tốt</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khả</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năng</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làm</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việc</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theo</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nhóm</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và</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chịu</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được</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áp</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lực</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công</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việc</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cao</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có</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phản</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ứng</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nhanh</a:t>
            </a:r>
            <a:r>
              <a:rPr lang="en-US" sz="2400" i="1" dirty="0" smtClean="0">
                <a:solidFill>
                  <a:srgbClr val="0000FF"/>
                </a:solidFill>
                <a:latin typeface="Times New Roman" panose="02020603050405020304" pitchFamily="18" charset="0"/>
                <a:cs typeface="Times New Roman" panose="02020603050405020304" pitchFamily="18" charset="0"/>
              </a:rPr>
              <a:t> </a:t>
            </a:r>
            <a:r>
              <a:rPr lang="en-US" sz="2400" i="1" dirty="0" err="1" smtClean="0">
                <a:solidFill>
                  <a:srgbClr val="0000FF"/>
                </a:solidFill>
                <a:latin typeface="Times New Roman" panose="02020603050405020304" pitchFamily="18" charset="0"/>
                <a:cs typeface="Times New Roman" panose="02020603050405020304" pitchFamily="18" charset="0"/>
              </a:rPr>
              <a:t>nhẹn</a:t>
            </a:r>
            <a:endParaRPr lang="en-US" sz="2400" i="1" dirty="0" smtClean="0">
              <a:solidFill>
                <a:srgbClr val="0000FF"/>
              </a:solidFill>
              <a:latin typeface="Times New Roman" panose="02020603050405020304" pitchFamily="18" charset="0"/>
              <a:cs typeface="Times New Roman" panose="02020603050405020304" pitchFamily="18" charset="0"/>
            </a:endParaRPr>
          </a:p>
          <a:p>
            <a:endParaRPr lang="en-US" sz="2400"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617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Không Khí đơn Giản Hình Học Poster Công Ty Ppt Nền, Tối Giản, Không Khí,  Hình Học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7"/>
          <p:cNvSpPr txBox="1">
            <a:spLocks noChangeArrowheads="1"/>
          </p:cNvSpPr>
          <p:nvPr/>
        </p:nvSpPr>
        <p:spPr bwMode="auto">
          <a:xfrm>
            <a:off x="2057400" y="2705100"/>
            <a:ext cx="8077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457200" indent="-457200" eaLnBrk="1" hangingPunct="1">
              <a:spcBef>
                <a:spcPct val="50000"/>
              </a:spcBef>
              <a:buFontTx/>
              <a:buChar char="-"/>
            </a:pPr>
            <a:r>
              <a:rPr lang="en-US" altLang="vi-VN" sz="2800" b="1" dirty="0">
                <a:solidFill>
                  <a:schemeClr val="tx2"/>
                </a:solidFill>
                <a:cs typeface="Arial" panose="020B0604020202020204" pitchFamily="34" charset="0"/>
              </a:rPr>
              <a:t>Học thuộc bài</a:t>
            </a:r>
          </a:p>
          <a:p>
            <a:r>
              <a:rPr lang="en-US" altLang="vi-VN" sz="2800" b="1" dirty="0" err="1">
                <a:solidFill>
                  <a:schemeClr val="tx2"/>
                </a:solidFill>
                <a:cs typeface="Arial" panose="020B0604020202020204" pitchFamily="34" charset="0"/>
              </a:rPr>
              <a:t>Đọc</a:t>
            </a:r>
            <a:r>
              <a:rPr lang="en-US" altLang="vi-VN" sz="2800" b="1" dirty="0">
                <a:solidFill>
                  <a:schemeClr val="tx2"/>
                </a:solidFill>
                <a:cs typeface="Arial" panose="020B0604020202020204" pitchFamily="34" charset="0"/>
              </a:rPr>
              <a:t> trước </a:t>
            </a:r>
            <a:r>
              <a:rPr lang="en-US" altLang="vi-VN" sz="2800" b="1" dirty="0" err="1">
                <a:solidFill>
                  <a:schemeClr val="tx2"/>
                </a:solidFill>
                <a:cs typeface="Arial" panose="020B0604020202020204" pitchFamily="34" charset="0"/>
              </a:rPr>
              <a:t>bài</a:t>
            </a:r>
            <a:r>
              <a:rPr lang="en-US" altLang="vi-VN" sz="2800" b="1" dirty="0">
                <a:solidFill>
                  <a:schemeClr val="tx2"/>
                </a:solidFill>
                <a:cs typeface="Arial" panose="020B0604020202020204" pitchFamily="34" charset="0"/>
              </a:rPr>
              <a:t> </a:t>
            </a:r>
            <a:r>
              <a:rPr lang="en-US" altLang="vi-VN" sz="2800" b="1" dirty="0" smtClean="0">
                <a:solidFill>
                  <a:schemeClr val="tx2"/>
                </a:solidFill>
                <a:cs typeface="Arial" panose="020B0604020202020204" pitchFamily="34" charset="0"/>
              </a:rPr>
              <a:t>9: </a:t>
            </a:r>
            <a:r>
              <a:rPr lang="en-US" altLang="vi-VN" sz="2800" b="1" dirty="0" err="1">
                <a:solidFill>
                  <a:schemeClr val="tx2"/>
                </a:solidFill>
                <a:cs typeface="Arial" panose="020B0604020202020204" pitchFamily="34" charset="0"/>
              </a:rPr>
              <a:t>phần</a:t>
            </a:r>
            <a:r>
              <a:rPr lang="en-US" altLang="vi-VN" sz="2800" b="1" dirty="0">
                <a:solidFill>
                  <a:schemeClr val="tx2"/>
                </a:solidFill>
                <a:cs typeface="Arial" panose="020B0604020202020204" pitchFamily="34" charset="0"/>
              </a:rPr>
              <a:t> </a:t>
            </a:r>
            <a:r>
              <a:rPr lang="en-US" altLang="vi-VN" sz="2800" b="1" dirty="0" smtClean="0">
                <a:solidFill>
                  <a:schemeClr val="tx2"/>
                </a:solidFill>
                <a:cs typeface="Arial" panose="020B0604020202020204" pitchFamily="34" charset="0"/>
              </a:rPr>
              <a:t>3 </a:t>
            </a:r>
            <a:r>
              <a:rPr lang="en-US" altLang="vi-VN" sz="2800" b="1" dirty="0">
                <a:solidFill>
                  <a:schemeClr val="tx2"/>
                </a:solidFill>
                <a:cs typeface="Arial" panose="020B0604020202020204" pitchFamily="34" charset="0"/>
              </a:rPr>
              <a:t>: </a:t>
            </a:r>
            <a:r>
              <a:rPr lang="en-US" sz="2800" b="1" dirty="0" err="1" smtClean="0">
                <a:latin typeface="Times New Roman" panose="02020603050405020304" pitchFamily="18" charset="0"/>
                <a:cs typeface="Times New Roman" panose="02020603050405020304" pitchFamily="18" charset="0"/>
              </a:rPr>
              <a:t>Tìm</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lĩnh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endParaRPr lang="en-US" sz="2800" b="1" dirty="0">
              <a:latin typeface="Times New Roman" panose="02020603050405020304" pitchFamily="18" charset="0"/>
              <a:cs typeface="Times New Roman" panose="02020603050405020304" pitchFamily="18" charset="0"/>
            </a:endParaRPr>
          </a:p>
        </p:txBody>
      </p:sp>
      <p:sp>
        <p:nvSpPr>
          <p:cNvPr id="2" name="Horizontal Scroll 1"/>
          <p:cNvSpPr/>
          <p:nvPr/>
        </p:nvSpPr>
        <p:spPr>
          <a:xfrm>
            <a:off x="3943350" y="1443038"/>
            <a:ext cx="3857625" cy="101441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22225">
                  <a:solidFill>
                    <a:schemeClr val="accent2"/>
                  </a:solidFill>
                  <a:prstDash val="solid"/>
                </a:ln>
                <a:solidFill>
                  <a:schemeClr val="accent2">
                    <a:lumMod val="40000"/>
                    <a:lumOff val="60000"/>
                  </a:schemeClr>
                </a:solidFill>
              </a:rPr>
              <a:t>DẶN DÒ</a:t>
            </a:r>
            <a:endParaRPr lang="vi-VN"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74011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2247</Words>
  <Application>Microsoft Office PowerPoint</Application>
  <PresentationFormat>Widescreen</PresentationFormat>
  <Paragraphs>179</Paragraphs>
  <Slides>20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Techsi.vn</dc:creator>
  <cp:lastModifiedBy>Techsi.vn</cp:lastModifiedBy>
  <cp:revision>9</cp:revision>
  <dcterms:created xsi:type="dcterms:W3CDTF">2023-10-31T00:50:27Z</dcterms:created>
  <dcterms:modified xsi:type="dcterms:W3CDTF">2023-10-31T02:12:26Z</dcterms:modified>
</cp:coreProperties>
</file>