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303" r:id="rId13"/>
    <p:sldId id="304" r:id="rId14"/>
    <p:sldId id="297" r:id="rId15"/>
    <p:sldId id="298" r:id="rId16"/>
    <p:sldId id="264" r:id="rId17"/>
    <p:sldId id="299" r:id="rId18"/>
    <p:sldId id="300" r:id="rId19"/>
    <p:sldId id="285" r:id="rId20"/>
    <p:sldId id="270" r:id="rId21"/>
    <p:sldId id="301" r:id="rId22"/>
    <p:sldId id="302" r:id="rId23"/>
    <p:sldId id="287" r:id="rId24"/>
    <p:sldId id="279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51" d="100"/>
          <a:sy n="51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59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28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6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8.wmf"/><Relationship Id="rId5" Type="http://schemas.openxmlformats.org/officeDocument/2006/relationships/image" Target="../media/image19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41.png"/><Relationship Id="rId9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18" Type="http://schemas.openxmlformats.org/officeDocument/2006/relationships/image" Target="../media/image15.gif"/><Relationship Id="rId3" Type="http://schemas.openxmlformats.org/officeDocument/2006/relationships/audio" Target="file:///D:\Rung%20Chuong%20Vang\chaomung.wav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9.gif"/><Relationship Id="rId17" Type="http://schemas.openxmlformats.org/officeDocument/2006/relationships/image" Target="../media/image14.gif"/><Relationship Id="rId2" Type="http://schemas.openxmlformats.org/officeDocument/2006/relationships/audio" Target="../media/audio1.wav"/><Relationship Id="rId16" Type="http://schemas.openxmlformats.org/officeDocument/2006/relationships/image" Target="../media/image13.gif"/><Relationship Id="rId20" Type="http://schemas.openxmlformats.org/officeDocument/2006/relationships/image" Target="../media/image17.png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" Target="slide2.xml"/><Relationship Id="rId11" Type="http://schemas.openxmlformats.org/officeDocument/2006/relationships/image" Target="../media/image8.gif"/><Relationship Id="rId5" Type="http://schemas.openxmlformats.org/officeDocument/2006/relationships/audio" Target="../media/audio2.wav"/><Relationship Id="rId15" Type="http://schemas.openxmlformats.org/officeDocument/2006/relationships/image" Target="../media/image12.gif"/><Relationship Id="rId10" Type="http://schemas.openxmlformats.org/officeDocument/2006/relationships/image" Target="../media/image7.gif"/><Relationship Id="rId19" Type="http://schemas.openxmlformats.org/officeDocument/2006/relationships/image" Target="../media/image16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gif"/><Relationship Id="rId1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audio" Target="../media/audio4.wav"/><Relationship Id="rId7" Type="http://schemas.openxmlformats.org/officeDocument/2006/relationships/image" Target="../media/image18.gif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0.xml"/><Relationship Id="rId5" Type="http://schemas.openxmlformats.org/officeDocument/2006/relationships/image" Target="../media/image15.gif"/><Relationship Id="rId15" Type="http://schemas.openxmlformats.org/officeDocument/2006/relationships/slide" Target="slide11.xml"/><Relationship Id="rId10" Type="http://schemas.openxmlformats.org/officeDocument/2006/relationships/slide" Target="slide4.xml"/><Relationship Id="rId4" Type="http://schemas.openxmlformats.org/officeDocument/2006/relationships/image" Target="../media/image14.gif"/><Relationship Id="rId9" Type="http://schemas.openxmlformats.org/officeDocument/2006/relationships/slide" Target="slide6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12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7.wav"/><Relationship Id="rId10" Type="http://schemas.openxmlformats.org/officeDocument/2006/relationships/image" Target="../media/image18.gif"/><Relationship Id="rId4" Type="http://schemas.openxmlformats.org/officeDocument/2006/relationships/audio" Target="../media/audio6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437" y="2909632"/>
            <a:ext cx="11952372" cy="141712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 TRONG BIỂU THỨC CHỨA DẤU NGOẶC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GD&amp;ĐT………..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S6-C1-T30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593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213318" y="1632843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C©u hái </a:t>
            </a:r>
            <a:r>
              <a:rPr lang="en-US" b="0" dirty="0" smtClean="0">
                <a:latin typeface=".VnBlack" pitchFamily="34" charset="0"/>
              </a:rPr>
              <a:t>7</a:t>
            </a:r>
            <a:endParaRPr lang="en-US" b="0" dirty="0">
              <a:latin typeface=".VnBlack" pitchFamily="34" charset="0"/>
            </a:endParaRP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133600" y="3359468"/>
            <a:ext cx="7823200" cy="1406539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66</a:t>
            </a:r>
          </a:p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.3−60:</m:t>
                      </m:r>
                      <m:r>
                        <a:rPr lang="en-US" sz="3200" b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6" y="464877"/>
            <a:ext cx="101250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4 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3761" y="99749"/>
            <a:ext cx="1524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5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  <a:endPara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THỨC CHỨA DẤU NGOẶC</a:t>
              </a:r>
            </a:p>
          </p:txBody>
        </p:sp>
        <p:sp>
          <p:nvSpPr>
            <p:cNvPr id="7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2" descr="Kid boy thinking face Premium Vector">
            <a:extLst>
              <a:ext uri="{FF2B5EF4-FFF2-40B4-BE49-F238E27FC236}">
                <a16:creationId xmlns:a16="http://schemas.microsoft.com/office/drawing/2014/main" xmlns="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28329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58">
            <a:extLst>
              <a:ext uri="{FF2B5EF4-FFF2-40B4-BE49-F238E27FC236}">
                <a16:creationId xmlns:a16="http://schemas.microsoft.com/office/drawing/2014/main" xmlns="" id="{63193FE6-CF2A-4312-81FB-22CCAC8F73F6}"/>
              </a:ext>
            </a:extLst>
          </p:cNvPr>
          <p:cNvSpPr/>
          <p:nvPr/>
        </p:nvSpPr>
        <p:spPr>
          <a:xfrm>
            <a:off x="1559851" y="1581374"/>
            <a:ext cx="9542032" cy="1344706"/>
          </a:xfrm>
          <a:prstGeom prst="wedgeRoundRectCallout">
            <a:avLst>
              <a:gd name="adj1" fmla="val -37118"/>
              <a:gd name="adj2" fmla="val 69600"/>
              <a:gd name="adj3" fmla="val 16667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trước</a:t>
            </a:r>
            <a:endParaRPr lang="en-US" sz="28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VD4 – SGK/T28: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48+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(12−8)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:8.2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134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245924"/>
              </p:ext>
            </p:extLst>
          </p:nvPr>
        </p:nvGraphicFramePr>
        <p:xfrm>
          <a:off x="2463349" y="1177617"/>
          <a:ext cx="3508385" cy="146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Equation" r:id="rId4" imgW="1981080" imgH="825480" progId="Equation.DSMT4">
                  <p:embed/>
                </p:oleObj>
              </mc:Choice>
              <mc:Fallback>
                <p:oleObj name="Equation" r:id="rId4" imgW="1981080" imgH="825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349" y="1177617"/>
                        <a:ext cx="3508385" cy="14674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LT4 – SGK/T28: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15+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39:3−8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.4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blipFill rotWithShape="1">
                <a:blip r:embed="rId6"/>
                <a:stretch>
                  <a:fillRect l="-1428"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431287"/>
              </p:ext>
            </p:extLst>
          </p:nvPr>
        </p:nvGraphicFramePr>
        <p:xfrm>
          <a:off x="5886854" y="4241018"/>
          <a:ext cx="2555512" cy="2502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r:id="rId7" imgW="1371600" imgH="1333500" progId="Equation.DSMT4">
                  <p:embed/>
                </p:oleObj>
              </mc:Choice>
              <mc:Fallback>
                <p:oleObj r:id="rId7" imgW="1371600" imgH="1333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6854" y="4241018"/>
                        <a:ext cx="2555512" cy="25022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7" y="1067857"/>
            <a:ext cx="102393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</a:t>
            </a:r>
            <a:r>
              <a:rPr lang="en-US" sz="2800" dirty="0" smtClean="0">
                <a:solidFill>
                  <a:srgbClr val="00B0F0"/>
                </a:solidFill>
                <a:latin typeface="Arial" pitchFamily="34" charset="0"/>
              </a:rPr>
              <a:t>2 </a:t>
            </a:r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3071" y="99749"/>
            <a:ext cx="1524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id boy thinking face Premium Vector">
            <a:extLst>
              <a:ext uri="{FF2B5EF4-FFF2-40B4-BE49-F238E27FC236}">
                <a16:creationId xmlns:a16="http://schemas.microsoft.com/office/drawing/2014/main" xmlns="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16858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7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  <a:endPara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THỨC CHỨA DẤU NGOẶC</a:t>
              </a:r>
            </a:p>
          </p:txBody>
        </p:sp>
        <p:sp>
          <p:nvSpPr>
            <p:cNvPr id="9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xmlns="" id="{63193FE6-CF2A-4312-81FB-22CCAC8F73F6}"/>
                  </a:ext>
                </a:extLst>
              </p:cNvPr>
              <p:cNvSpPr/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Nếu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chứa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dấu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ngoặc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cs typeface="Arial" pitchFamily="34" charset="0"/>
                      </a:rPr>
                      <m:t>,  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,  </m:t>
                    </m:r>
                    <m:r>
                      <a:rPr lang="en-US" sz="2800" i="1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{ }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sz="2800" dirty="0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thì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tự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thực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hiện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phép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như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sau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→{ }</m:t>
                    </m:r>
                  </m:oMath>
                </a14:m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xmlns="" id="{63193FE6-CF2A-4312-81FB-22CCAC8F73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blipFill rotWithShape="1">
                <a:blip r:embed="rId3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0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VD5 – SGK/T29: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80−[130−8.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7−4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blipFill rotWithShape="1">
                <a:blip r:embed="rId3"/>
                <a:stretch>
                  <a:fillRect l="-108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LT5 – SGK/T29: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35−{5.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16+12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:4+3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−2.10}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blipFill rotWithShape="1">
                <a:blip r:embed="rId4"/>
                <a:stretch>
                  <a:fillRect l="-1107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234865"/>
              </p:ext>
            </p:extLst>
          </p:nvPr>
        </p:nvGraphicFramePr>
        <p:xfrm>
          <a:off x="1746119" y="1440065"/>
          <a:ext cx="3802460" cy="1410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7" name="Equation" r:id="rId5" imgW="2616120" imgH="965160" progId="Equation.DSMT4">
                  <p:embed/>
                </p:oleObj>
              </mc:Choice>
              <mc:Fallback>
                <p:oleObj name="Equation" r:id="rId5" imgW="2616120" imgH="9651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119" y="1440065"/>
                        <a:ext cx="3802460" cy="14103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227522"/>
              </p:ext>
            </p:extLst>
          </p:nvPr>
        </p:nvGraphicFramePr>
        <p:xfrm>
          <a:off x="1784274" y="3727936"/>
          <a:ext cx="3435481" cy="2695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r:id="rId7" imgW="2476500" imgH="1930400" progId="Equation.DSMT4">
                  <p:embed/>
                </p:oleObj>
              </mc:Choice>
              <mc:Fallback>
                <p:oleObj r:id="rId7" imgW="2476500" imgH="19304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274" y="3727936"/>
                        <a:ext cx="3435481" cy="26955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114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32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BT4a – SGK/T29: </a:t>
                </a:r>
                <a:endParaRPr lang="en-US" sz="3200" b="1" i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blipFill rotWithShape="1">
                <a:blip r:embed="rId4"/>
                <a:stretch>
                  <a:fillRect l="-1599" t="-6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2. BT5a – SGK/T29: </a:t>
                </a:r>
                <a:endParaRPr lang="en-US" sz="3200" b="1" i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𝟗𝟐𝟑𝟒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:[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.(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blipFill rotWithShape="1">
                <a:blip r:embed="rId5"/>
                <a:stretch>
                  <a:fillRect l="-1891" t="-7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400786"/>
              </p:ext>
            </p:extLst>
          </p:nvPr>
        </p:nvGraphicFramePr>
        <p:xfrm>
          <a:off x="247157" y="1863894"/>
          <a:ext cx="3076618" cy="1792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4" r:id="rId6" imgW="1435100" imgH="838200" progId="Equation.DSMT4">
                  <p:embed/>
                </p:oleObj>
              </mc:Choice>
              <mc:Fallback>
                <p:oleObj r:id="rId6" imgW="1435100" imgH="838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57" y="1863894"/>
                        <a:ext cx="3076618" cy="17929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924313"/>
              </p:ext>
            </p:extLst>
          </p:nvPr>
        </p:nvGraphicFramePr>
        <p:xfrm>
          <a:off x="229572" y="3616142"/>
          <a:ext cx="2239308" cy="983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5" r:id="rId8" imgW="1015559" imgH="444307" progId="Equation.DSMT4">
                  <p:embed/>
                </p:oleObj>
              </mc:Choice>
              <mc:Fallback>
                <p:oleObj r:id="rId8" imgW="1015559" imgH="44430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572" y="3616142"/>
                        <a:ext cx="2239308" cy="9836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949748"/>
              </p:ext>
            </p:extLst>
          </p:nvPr>
        </p:nvGraphicFramePr>
        <p:xfrm>
          <a:off x="6622004" y="1812213"/>
          <a:ext cx="3488918" cy="3138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" r:id="rId10" imgW="1701800" imgH="1536700" progId="Equation.DSMT4">
                  <p:embed/>
                </p:oleObj>
              </mc:Choice>
              <mc:Fallback>
                <p:oleObj r:id="rId10" imgW="1701800" imgH="1536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2004" y="1812213"/>
                        <a:ext cx="3488918" cy="31380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26777" y="2193591"/>
            <a:ext cx="5809496" cy="4646209"/>
            <a:chOff x="3404134" y="-1171488"/>
            <a:chExt cx="5809496" cy="4646209"/>
          </a:xfrm>
        </p:grpSpPr>
        <p:grpSp>
          <p:nvGrpSpPr>
            <p:cNvPr id="3" name="Group 2"/>
            <p:cNvGrpSpPr/>
            <p:nvPr/>
          </p:nvGrpSpPr>
          <p:grpSpPr>
            <a:xfrm>
              <a:off x="3404134" y="-1171488"/>
              <a:ext cx="5809496" cy="4646209"/>
              <a:chOff x="3404134" y="-1203762"/>
              <a:chExt cx="5809496" cy="4646209"/>
            </a:xfrm>
          </p:grpSpPr>
          <p:grpSp>
            <p:nvGrpSpPr>
              <p:cNvPr id="14" name="组合 16">
                <a:extLst>
                  <a:ext uri="{FF2B5EF4-FFF2-40B4-BE49-F238E27FC236}">
                    <a16:creationId xmlns="" xmlns:a16="http://schemas.microsoft.com/office/drawing/2014/main" id="{FDD56F46-78C0-48A0-80AE-43E1B08C2906}"/>
                  </a:ext>
                </a:extLst>
              </p:cNvPr>
              <p:cNvGrpSpPr/>
              <p:nvPr/>
            </p:nvGrpSpPr>
            <p:grpSpPr>
              <a:xfrm>
                <a:off x="3617017" y="-1203762"/>
                <a:ext cx="5596613" cy="4646209"/>
                <a:chOff x="3297693" y="-335112"/>
                <a:chExt cx="5596613" cy="5760000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="" xmlns:a16="http://schemas.microsoft.com/office/drawing/2014/main" id="{9E63ACBC-0502-4C24-A228-135B9D7FD2C8}"/>
                    </a:ext>
                  </a:extLst>
                </p:cNvPr>
                <p:cNvCxnSpPr/>
                <p:nvPr/>
              </p:nvCxnSpPr>
              <p:spPr>
                <a:xfrm>
                  <a:off x="6154058" y="-335112"/>
                  <a:ext cx="0" cy="5760000"/>
                </a:xfrm>
                <a:prstGeom prst="line">
                  <a:avLst/>
                </a:prstGeom>
                <a:ln w="76200" cap="rnd">
                  <a:solidFill>
                    <a:srgbClr val="F7E3A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" name="图片 12">
                  <a:extLst>
                    <a:ext uri="{FF2B5EF4-FFF2-40B4-BE49-F238E27FC236}">
                      <a16:creationId xmlns="" xmlns:a16="http://schemas.microsoft.com/office/drawing/2014/main" id="{2785C2FF-6646-4D8E-A4D4-4477539FA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48492"/>
                <a:stretch/>
              </p:blipFill>
              <p:spPr>
                <a:xfrm>
                  <a:off x="3297693" y="2256270"/>
                  <a:ext cx="5596613" cy="2885850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6">
                <a:extLst>
                  <a:ext uri="{FF2B5EF4-FFF2-40B4-BE49-F238E27FC236}">
                    <a16:creationId xmlns="" xmlns:a16="http://schemas.microsoft.com/office/drawing/2014/main" id="{E3262840-AD48-47F6-A0A1-446DB542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43" b="95561" l="226" r="99266">
                            <a14:foregroundMark x1="16431" y1="13785" x2="20327" y2="37150"/>
                            <a14:foregroundMark x1="39921" y1="33178" x2="43422" y2="49065"/>
                            <a14:foregroundMark x1="55901" y1="12617" x2="55901" y2="27336"/>
                            <a14:foregroundMark x1="85545" y1="32710" x2="90683" y2="77804"/>
                            <a14:foregroundMark x1="93958" y1="35514" x2="97233" y2="58178"/>
                            <a14:foregroundMark x1="74534" y1="26636" x2="79616" y2="28271"/>
                            <a14:foregroundMark x1="76228" y1="80374" x2="79390" y2="63551"/>
                            <a14:foregroundMark x1="90006" y1="92523" x2="82778" y2="45794"/>
                            <a14:foregroundMark x1="93958" y1="84813" x2="89723" y2="80374"/>
                            <a14:foregroundMark x1="95652" y1="27336" x2="282" y2="15888"/>
                            <a14:foregroundMark x1="14568" y1="7710" x2="21287" y2="10514"/>
                            <a14:foregroundMark x1="46979" y1="10514" x2="48278" y2="17523"/>
                            <a14:foregroundMark x1="45398" y1="13084" x2="53473" y2="3505"/>
                            <a14:foregroundMark x1="53473" y1="3505" x2="62055" y2="14720"/>
                            <a14:foregroundMark x1="62055" y1="14720" x2="44156" y2="29907"/>
                            <a14:foregroundMark x1="44156" y1="29907" x2="45680" y2="7243"/>
                            <a14:foregroundMark x1="99209" y1="50000" x2="565" y2="68692"/>
                            <a14:foregroundMark x1="565" y1="68692" x2="734" y2="27336"/>
                            <a14:foregroundMark x1="734" y1="27336" x2="9034" y2="5140"/>
                            <a14:foregroundMark x1="9034" y1="5140" x2="28176" y2="234"/>
                            <a14:foregroundMark x1="28176" y1="234" x2="99774" y2="1168"/>
                            <a14:foregroundMark x1="99774" y1="1168" x2="99322" y2="48131"/>
                            <a14:foregroundMark x1="99322" y1="48131" x2="90175" y2="56776"/>
                            <a14:foregroundMark x1="90175" y1="56776" x2="86957" y2="50701"/>
                            <a14:foregroundMark x1="30322" y1="26168" x2="29136" y2="37150"/>
                            <a14:foregroundMark x1="2146" y1="13785" x2="3670" y2="47196"/>
                            <a14:foregroundMark x1="3670" y1="47196" x2="10446" y2="71028"/>
                            <a14:foregroundMark x1="10446" y1="71028" x2="12366" y2="73364"/>
                            <a14:foregroundMark x1="10277" y1="52804" x2="10277" y2="45794"/>
                            <a14:foregroundMark x1="31508" y1="27336" x2="39582" y2="13084"/>
                            <a14:foregroundMark x1="39582" y1="13084" x2="43704" y2="13084"/>
                            <a14:foregroundMark x1="51158" y1="26168" x2="42801" y2="28037"/>
                            <a14:foregroundMark x1="42801" y1="28037" x2="27612" y2="62617"/>
                            <a14:foregroundMark x1="27612" y1="62617" x2="33879" y2="85981"/>
                            <a14:foregroundMark x1="33879" y1="85981" x2="42518" y2="86449"/>
                            <a14:foregroundMark x1="42518" y1="86449" x2="67024" y2="84346"/>
                            <a14:foregroundMark x1="67024" y1="84346" x2="79503" y2="84346"/>
                            <a14:foregroundMark x1="79503" y1="84346" x2="97233" y2="81075"/>
                            <a14:foregroundMark x1="97233" y1="81075" x2="95088" y2="43458"/>
                            <a14:foregroundMark x1="95088" y1="43458" x2="85432" y2="37150"/>
                            <a14:foregroundMark x1="64427" y1="26636" x2="58667" y2="53972"/>
                            <a14:foregroundMark x1="58667" y1="53972" x2="58667" y2="54907"/>
                            <a14:foregroundMark x1="94579" y1="84813" x2="91417" y2="95561"/>
                            <a14:foregroundMark x1="51553" y1="37150" x2="53924" y2="45093"/>
                            <a14:foregroundMark x1="56973" y1="42991" x2="59063" y2="49065"/>
                            <a14:foregroundMark x1="48278" y1="59346" x2="51835" y2="45794"/>
                            <a14:foregroundMark x1="47883" y1="32243" x2="46979" y2="56075"/>
                            <a14:foregroundMark x1="50367" y1="47430" x2="48842" y2="54907"/>
                            <a14:foregroundMark x1="18102" y1="77255" x2="19198" y2="71262"/>
                            <a14:foregroundMark x1="12366" y1="81542" x2="12971" y2="82201"/>
                            <a14:foregroundMark x1="16750" y1="77255" x2="14003" y2="67991"/>
                            <a14:foregroundMark x1="14003" y1="67991" x2="11971" y2="80374"/>
                            <a14:foregroundMark x1="9091" y1="22430" x2="10107" y2="46262"/>
                            <a14:foregroundMark x1="1863" y1="13084" x2="791" y2="22430"/>
                            <a14:foregroundMark x1="8413" y1="24065" x2="10898" y2="51168"/>
                            <a14:foregroundMark x1="8809" y1="21262" x2="9317" y2="45794"/>
                            <a14:foregroundMark x1="29305" y1="76168" x2="28684" y2="87850"/>
                            <a14:foregroundMark x1="22078" y1="78037" x2="23433" y2="85280"/>
                            <a14:foregroundMark x1="83286" y1="86449" x2="85601" y2="88785"/>
                            <a14:foregroundMark x1="94918" y1="87850" x2="93902" y2="92056"/>
                            <a14:foregroundMark x1="59458" y1="86916" x2="59797" y2="93224"/>
                            <a14:foregroundMark x1="14899" y1="78987" x2="18402" y2="79487"/>
                            <a14:foregroundMark x1="13156" y1="78738" x2="14106" y2="78874"/>
                            <a14:foregroundMark x1="19819" y1="73832" x2="19029" y2="77570"/>
                            <a14:foregroundMark x1="18690" y1="80140" x2="19819" y2="80140"/>
                            <a14:foregroundMark x1="21005" y1="77103" x2="19706" y2="74299"/>
                            <a14:backgroundMark x1="12503" y1="86288" x2="20440" y2="96028"/>
                            <a14:backgroundMark x1="12253" y1="85981" x2="12421" y2="86187"/>
                            <a14:backgroundMark x1="20440" y1="96028" x2="20553" y2="99766"/>
                            <a14:backgroundMark x1="15156" y1="86673" x2="19029" y2="89252"/>
                            <a14:backgroundMark x1="12931" y1="82477" x2="14455" y2="82009"/>
                            <a14:backgroundMark x1="17843" y1="82944" x2="18240" y2="83065"/>
                            <a14:backgroundMark x1="19255" y1="87383" x2="19819" y2="92056"/>
                            <a14:backgroundMark x1="19368" y1="85981" x2="13890" y2="83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4134" y="-24869"/>
                <a:ext cx="5809496" cy="1132504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625778" y="1204856"/>
              <a:ext cx="371138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THỨ TỰ THỰC HIỆN CÁC PHÉP TÍNH TRONG BIỂU THỨC</a:t>
              </a:r>
              <a:endPara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0" name="Shape 505"/>
          <p:cNvSpPr/>
          <p:nvPr/>
        </p:nvSpPr>
        <p:spPr>
          <a:xfrm>
            <a:off x="6286657" y="-70991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505"/>
          <p:cNvSpPr/>
          <p:nvPr/>
        </p:nvSpPr>
        <p:spPr>
          <a:xfrm>
            <a:off x="28033" y="-157434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1482539" y="527202"/>
            <a:ext cx="305601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KHÔNG NGOẶC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25872" y="1232943"/>
            <a:ext cx="1535956" cy="1538720"/>
            <a:chOff x="419122" y="2691928"/>
            <a:chExt cx="1535956" cy="1538720"/>
          </a:xfrm>
        </p:grpSpPr>
        <p:grpSp>
          <p:nvGrpSpPr>
            <p:cNvPr id="25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26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570172" y="3125977"/>
              <a:ext cx="120898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LŨY 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THỪA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401773" y="1358380"/>
            <a:ext cx="1556499" cy="1534954"/>
            <a:chOff x="345642" y="4419976"/>
            <a:chExt cx="1556499" cy="1534954"/>
          </a:xfrm>
        </p:grpSpPr>
        <p:grpSp>
          <p:nvGrpSpPr>
            <p:cNvPr id="40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41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405267" y="4860603"/>
              <a:ext cx="1401346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NHÂN, </a:t>
              </a:r>
            </a:p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CHIA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162674" y="1474362"/>
            <a:ext cx="1556499" cy="1534954"/>
            <a:chOff x="2114621" y="5283051"/>
            <a:chExt cx="1556499" cy="1534954"/>
          </a:xfrm>
        </p:grpSpPr>
        <p:grpSp>
          <p:nvGrpSpPr>
            <p:cNvPr id="53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54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2191096" y="5725452"/>
              <a:ext cx="146065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smtClean="0">
                  <a:latin typeface="Arial" pitchFamily="34" charset="0"/>
                  <a:cs typeface="Arial" pitchFamily="34" charset="0"/>
                </a:rPr>
                <a:t>CỘNG, 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TRỪ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3" name="Google Shape;881;p39">
            <a:extLst>
              <a:ext uri="{FF2B5EF4-FFF2-40B4-BE49-F238E27FC236}">
                <a16:creationId xmlns=""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2077390" y="965998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881;p39">
            <a:extLst>
              <a:ext uri="{FF2B5EF4-FFF2-40B4-BE49-F238E27FC236}">
                <a16:creationId xmlns=""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3789700" y="1215220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510672" y="612300"/>
            <a:ext cx="2182450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 NGOẶC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7248378" y="1393347"/>
            <a:ext cx="1535956" cy="1538720"/>
            <a:chOff x="419122" y="2691928"/>
            <a:chExt cx="1535956" cy="1538720"/>
          </a:xfrm>
        </p:grpSpPr>
        <p:grpSp>
          <p:nvGrpSpPr>
            <p:cNvPr id="77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79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828364" y="3125977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( )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924279" y="1518784"/>
            <a:ext cx="1556499" cy="1534954"/>
            <a:chOff x="345642" y="4419976"/>
            <a:chExt cx="1556499" cy="1534954"/>
          </a:xfrm>
        </p:grpSpPr>
        <p:grpSp>
          <p:nvGrpSpPr>
            <p:cNvPr id="91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93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768098" y="4796055"/>
              <a:ext cx="76174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[ ]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685180" y="1634766"/>
            <a:ext cx="1556499" cy="1534954"/>
            <a:chOff x="2114621" y="5283051"/>
            <a:chExt cx="1556499" cy="1534954"/>
          </a:xfrm>
        </p:grpSpPr>
        <p:grpSp>
          <p:nvGrpSpPr>
            <p:cNvPr id="105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107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2502079" y="5725452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{ }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8" name="Google Shape;881;p39">
            <a:extLst>
              <a:ext uri="{FF2B5EF4-FFF2-40B4-BE49-F238E27FC236}">
                <a16:creationId xmlns=""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8599896" y="1126402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881;p39">
            <a:extLst>
              <a:ext uri="{FF2B5EF4-FFF2-40B4-BE49-F238E27FC236}">
                <a16:creationId xmlns=""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10312206" y="1375624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1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82" y="4813979"/>
            <a:ext cx="3299814" cy="14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69" grpId="0" animBg="1"/>
      <p:bldP spid="23" grpId="0"/>
      <p:bldP spid="73" grpId="0" animBg="1"/>
      <p:bldP spid="74" grpId="0" animBg="1"/>
      <p:bldP spid="75" grpId="0" animBg="1"/>
      <p:bldP spid="118" grpId="0" animBg="1"/>
      <p:bldP spid="1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ln w="19050">
                <a:solidFill>
                  <a:schemeClr val="accent6"/>
                </a:solidFill>
                <a:prstDash val="sysDash"/>
              </a:ln>
            </p:spPr>
            <p:txBody>
              <a:bodyPr>
                <a:normAutofit/>
              </a:bodyPr>
              <a:lstStyle/>
              <a:p>
                <a:r>
                  <a:rPr lang="en-US" sz="3200" b="1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Bài 6: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khoảng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30 000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tổng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chiếc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lần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lượt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  <m:r>
                      <a:rPr lang="en-US" sz="3200" b="0" i="0" smtClean="0">
                        <a:solidFill>
                          <a:srgbClr val="2404AA"/>
                        </a:solidFill>
                        <a:latin typeface="Cambria Math"/>
                        <a:cs typeface="Arial" pitchFamily="34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2404AA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blipFill rotWithShape="1">
                <a:blip r:embed="rId3"/>
                <a:stretch>
                  <a:fillRect l="-1253"/>
                </a:stretch>
              </a:blipFill>
              <a:ln w="19050">
                <a:solidFill>
                  <a:schemeClr val="accent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517750" y="2108499"/>
            <a:ext cx="6960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giải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chiếc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(7+15).30 000 = 660 000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4" y="1862372"/>
            <a:ext cx="326707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2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rId6" action="ppaction://hlinksldjump" tooltip="Nhấn Enter">
              <a:snd r:embed="rId7" name="push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1" y="6521450"/>
            <a:ext cx="1130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1185333" y="5372100"/>
            <a:ext cx="9787467" cy="1028700"/>
            <a:chOff x="560" y="3384"/>
            <a:chExt cx="4624" cy="648"/>
          </a:xfrm>
        </p:grpSpPr>
        <p:pic>
          <p:nvPicPr>
            <p:cNvPr id="2063" name="Picture 5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6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7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8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9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12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404284" y="304800"/>
            <a:ext cx="11334749" cy="1905000"/>
            <a:chOff x="191" y="192"/>
            <a:chExt cx="5355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191" y="696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818" y="681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1524000" y="3505200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422400" y="2362200"/>
            <a:ext cx="924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Trß ch¬i</a:t>
            </a: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3456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eep.wav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9582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6" grpId="0" animBg="1"/>
      <p:bldP spid="20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36141" y="711011"/>
            <a:ext cx="83843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BT4: 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x, 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𝟑𝟔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4161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−36</m:t>
                        </m:r>
                      </m:e>
                    </m:d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:18=12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403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−2=12</m:t>
                      </m:r>
                    </m:oMath>
                  </m:oMathPara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=12+2</m:t>
                      </m:r>
                    </m:oMath>
                  </m:oMathPara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=14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  =18.12</m:t>
                      </m:r>
                    </m:oMath>
                  </m:oMathPara>
                </a14:m>
                <a:endParaRPr lang="en-US" sz="36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−36=216</m:t>
                      </m:r>
                    </m:oMath>
                  </m:oMathPara>
                </a14:m>
                <a:endParaRPr lang="en-US" sz="3600" b="0" dirty="0" smtClean="0"/>
              </a:p>
              <a:p>
                <a:r>
                  <a:rPr lang="en-US" sz="3600" b="0" dirty="0" smtClean="0"/>
                  <a:t>            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=216+36</m:t>
                    </m:r>
                  </m:oMath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=252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7286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8" grpId="0"/>
      <p:bldP spid="5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lại toàn bộ nội dung đã học</a:t>
            </a:r>
            <a:endParaRPr lang="nl-NL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 thuộc: Thứ tự thực hiện các phép tính trong biểu thức chứa dấu ngoặc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Làm BT4, 5 ý b, BT8, 9 – SGK/T29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nội dung bài tiếp theo: Quan hệ chia hết. Tính chất chia hết.</a:t>
            </a:r>
            <a:endParaRPr lang="en-US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653316" y="319088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3075" name="Picture 3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pic>
        <p:nvPicPr>
          <p:cNvPr id="3109" name="Picture 98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637524" y="211691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8" action="ppaction://hlinksldjump"/>
              </a:rPr>
              <a:t>CÂU 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5559082" y="215533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9" action="ppaction://hlinksldjump"/>
              </a:rPr>
              <a:t>CÂU 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1" name="Oval 100">
            <a:hlinkClick r:id="rId10" action="ppaction://hlinksldjump"/>
          </p:cNvPr>
          <p:cNvSpPr/>
          <p:nvPr/>
        </p:nvSpPr>
        <p:spPr>
          <a:xfrm>
            <a:off x="1969477" y="2155337"/>
            <a:ext cx="1496646" cy="15863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0" action="ppaction://hlinksldjump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6342916" y="414996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1" action="ppaction://hlinksldjump"/>
              </a:rPr>
              <a:t>CÂU 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421358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2" action="ppaction://hlinksldjump"/>
              </a:rPr>
              <a:t>CÂU 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524517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3" action="ppaction://hlinksldjump"/>
              </a:rPr>
              <a:t>CÂU 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7276855" y="197650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4" action="ppaction://hlinksldjump"/>
              </a:rPr>
              <a:t>CÂU 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4677" y="1475936"/>
            <a:ext cx="2747839" cy="5155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LUẬT CHƠI:</a:t>
            </a:r>
          </a:p>
          <a:p>
            <a:pPr algn="ctr"/>
            <a:r>
              <a:rPr lang="en-US" sz="2000" dirty="0" smtClean="0"/>
              <a:t>1 HS SẼ LẦN LƯỢT TRẢ LỜI CÁC CÂU HỎI.</a:t>
            </a:r>
          </a:p>
          <a:p>
            <a:pPr algn="ctr"/>
            <a:r>
              <a:rPr lang="en-US" sz="2000" dirty="0" smtClean="0"/>
              <a:t>NẾU TRẢ LỜI SAI SẼ NHƯỜNG QUYỀN TRẢ LỜI CHO BẠN KHÁC.</a:t>
            </a:r>
          </a:p>
          <a:p>
            <a:pPr algn="ctr"/>
            <a:r>
              <a:rPr lang="en-US" sz="2000" dirty="0" smtClean="0"/>
              <a:t>HS ĐI ĐẾN CÂU HỎI CUỐI CÙNG SẼ CHIẾN THẮNG.</a:t>
            </a:r>
          </a:p>
          <a:p>
            <a:pPr algn="ctr"/>
            <a:endParaRPr lang="en-US" sz="20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</p:txBody>
      </p:sp>
      <p:sp>
        <p:nvSpPr>
          <p:cNvPr id="4" name="Right Arrow 3">
            <a:hlinkClick r:id="rId15" action="ppaction://hlinksldjump"/>
          </p:cNvPr>
          <p:cNvSpPr/>
          <p:nvPr/>
        </p:nvSpPr>
        <p:spPr>
          <a:xfrm>
            <a:off x="8060689" y="5992837"/>
            <a:ext cx="534671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07873"/>
      </p:ext>
    </p:extLst>
  </p:cSld>
  <p:clrMapOvr>
    <a:masterClrMapping/>
  </p:clrMapOvr>
  <p:transition spd="slow" advClick="0">
    <p:zoom/>
    <p:sndAc>
      <p:stSnd>
        <p:snd r:embed="rId3" name="bomb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3759200" y="3962400"/>
            <a:ext cx="26416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304800" y="174406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4100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1</a:t>
            </a:r>
          </a:p>
        </p:txBody>
      </p:sp>
      <p:grpSp>
        <p:nvGrpSpPr>
          <p:cNvPr id="4106" name="Group 9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10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12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lvl="3" indent="0" eaLnBrk="1" hangingPunct="1">
                  <a:spcBef>
                    <a:spcPct val="50000"/>
                  </a:spcBef>
                </a:pPr>
                <a:r>
                  <a:rPr lang="en-US" sz="2800" dirty="0" smtClean="0">
                    <a:solidFill>
                      <a:srgbClr val="0070C0"/>
                    </a:solidFill>
                    <a:latin typeface="Arial" pitchFamily="34" charset="0"/>
                    <a:ea typeface="Tahoma"/>
                    <a:cs typeface="Arial" pitchFamily="34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ahoma"/>
                        <a:cs typeface="Times New Roman" panose="02020603050405020304" pitchFamily="18" charset="0"/>
                      </a:rPr>
                      <m:t>25.4+18:3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/>
                        <a:ea typeface="Tahoma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endParaRPr lang="en-US" sz="2800" dirty="0">
                  <a:solidFill>
                    <a:srgbClr val="0070C0"/>
                  </a:solidFill>
                  <a:latin typeface="Arial" pitchFamily="34" charset="0"/>
                  <a:ea typeface="Tahom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112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blipFill rotWithShape="1">
                <a:blip r:embed="rId12"/>
                <a:stretch>
                  <a:fillRect l="-1091"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115" name="Group 1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4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118" name="Group 2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3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121" name="Group 2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0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1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124" name="Group 2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8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127" name="Group 3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8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4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133" name="Group 37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2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136" name="Group 4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10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139" name="Group 4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28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142" name="Group 46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4126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5892800" y="6096000"/>
            <a:ext cx="111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3860800" y="3886200"/>
            <a:ext cx="23368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4368800" y="3200401"/>
            <a:ext cx="3962400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a.100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b.106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c.150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d.37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16456274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2</a:t>
            </a: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117600" y="2438400"/>
            <a:ext cx="106680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chỉ có phép tính cộng và trừ (hoặc chỉ có phép tính nhân và chia) ta thực hiện theo thứ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tự  nào?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4351867" y="3530600"/>
            <a:ext cx="3776133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267200" y="3505200"/>
            <a:ext cx="3962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Từ trái sang phải</a:t>
            </a:r>
            <a:endParaRPr lang="en-US" sz="3000" dirty="0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3962400" y="7000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041396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6147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6193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4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6151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3</a:t>
            </a:r>
          </a:p>
        </p:txBody>
      </p:sp>
      <p:pic>
        <p:nvPicPr>
          <p:cNvPr id="6154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491067" y="2209800"/>
            <a:ext cx="112776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 và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ta thực hiện phép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tính 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2343151" y="3809999"/>
            <a:ext cx="6038849" cy="90719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2641600" y="3886200"/>
            <a:ext cx="487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 smtClean="0">
                <a:latin typeface="Times New Roman" pitchFamily="18" charset="0"/>
              </a:rPr>
              <a:t>Nhân và chia, rồi đến cộng và trừ sau. 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6254" name="Group 11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91" name="AutoShape 11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2" name="Text Box 11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6257" name="Group 11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9" name="AutoShape 11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0" name="Text Box 11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6260" name="Group 116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7" name="AutoShape 11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Text Box 11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6263" name="Group 1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5" name="AutoShape 1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Text Box 1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6266" name="Group 1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3" name="AutoShape 1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4" name="Text Box 1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6269" name="Group 1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1" name="AutoShape 1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2" name="Text Box 1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6272" name="Group 1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9" name="AutoShape 1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0" name="Text Box 1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6275" name="Group 1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7" name="AutoShape 1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8" name="Text Box 1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6278" name="Group 1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5" name="AutoShape 1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Text Box 1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6281" name="Group 137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6173" name="AutoShape 1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Text Box 1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6284" name="Text Box 14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25922131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4"/>
                  </p:tgtEl>
                </p:cond>
              </p:nextCondLst>
            </p:seq>
          </p:childTnLst>
        </p:cTn>
      </p:par>
    </p:tnLst>
    <p:bldLst>
      <p:bldP spid="6160" grpId="0"/>
      <p:bldP spid="6161" grpId="0" animBg="1"/>
      <p:bldP spid="6161" grpId="1" animBg="1"/>
      <p:bldP spid="61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7171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9550400" y="6019806"/>
            <a:ext cx="1507067" cy="554038"/>
            <a:chOff x="4512" y="3792"/>
            <a:chExt cx="712" cy="349"/>
          </a:xfrm>
        </p:grpSpPr>
        <p:pic>
          <p:nvPicPr>
            <p:cNvPr id="7216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17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28" y="3891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7175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4</a:t>
            </a:r>
          </a:p>
        </p:txBody>
      </p:sp>
      <p:pic>
        <p:nvPicPr>
          <p:cNvPr id="7178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3086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508000" y="2209801"/>
            <a:ext cx="1117600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nhân,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nâng lên lũy thừa, ta thực hiện phép tính 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812800" y="3886200"/>
            <a:ext cx="10871200" cy="461665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 smtClean="0"/>
              <a:t>Tính lũy thừa trước, rồi đến nhân và chia, cuối cùng đến cộng và trừ.</a:t>
            </a:r>
            <a:endParaRPr lang="en-US" sz="2400" dirty="0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7247" name="Group 7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4" name="AutoShape 8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Text Box 8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7250" name="Group 8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2" name="AutoShape 8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Text Box 8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7253" name="Group 8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0" name="AutoShape 8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Text Box 8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7256" name="Group 8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8" name="AutoShape 8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Text Box 9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7259" name="Group 9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6" name="AutoShape 9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Text Box 9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7262" name="Group 9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4" name="AutoShape 9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Text Box 9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7265" name="Group 9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2" name="AutoShape 9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9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7268" name="Group 10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0" name="AutoShape 10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Text Box 10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7271" name="Group 10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198" name="AutoShape 10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" name="Text Box 10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7274" name="Group 10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7196" name="AutoShape 10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Text Box 10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7277" name="Text Box 109"/>
          <p:cNvSpPr txBox="1">
            <a:spLocks noChangeArrowheads="1"/>
          </p:cNvSpPr>
          <p:nvPr/>
        </p:nvSpPr>
        <p:spPr bwMode="auto">
          <a:xfrm>
            <a:off x="5564717" y="6019801"/>
            <a:ext cx="785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8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1420099490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7"/>
                  </p:tgtEl>
                </p:cond>
              </p:nextCondLst>
            </p:seq>
          </p:childTnLst>
        </p:cTn>
      </p:par>
    </p:tnLst>
    <p:bldLst>
      <p:bldP spid="71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5</a:t>
            </a: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2021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578043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27 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7070332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C©u hái </a:t>
            </a:r>
            <a:r>
              <a:rPr lang="en-US" b="0" dirty="0" smtClean="0">
                <a:latin typeface=".VnBlack" pitchFamily="34" charset="0"/>
              </a:rPr>
              <a:t>6</a:t>
            </a:r>
            <a:endParaRPr lang="en-US" b="0" dirty="0">
              <a:latin typeface=".VnBlack" pitchFamily="34" charset="0"/>
            </a:endParaRP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240:12.2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pPr eaLnBrk="1" hangingPunct="1">
                  <a:spcBef>
                    <a:spcPct val="50000"/>
                  </a:spcBef>
                </a:pP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630942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40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6c05727-aa75-4e4a-9b5f-8a80a1165891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713</TotalTime>
  <Words>907</Words>
  <Application>Microsoft Office PowerPoint</Application>
  <PresentationFormat>Custom</PresentationFormat>
  <Paragraphs>221</Paragraphs>
  <Slides>22</Slides>
  <Notes>5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Equation</vt:lpstr>
      <vt:lpstr>MathType 7.0 Equation</vt:lpstr>
      <vt:lpstr> THỨ TỰ THỰC HIỆN CÁC PHÉP TÍNH TRONG BIỂU THỨC CHỨA DẤU NGOẶC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6: Trên 1 cm^2 mặt lá có khoảng 30 000 lỗ khí. Tính tổng số lỗ khí trên hai chiếc lá có diện tích lần lượt là 7 cm^2 và 15 cm^2.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Asus</cp:lastModifiedBy>
  <cp:revision>48</cp:revision>
  <dcterms:created xsi:type="dcterms:W3CDTF">2021-06-07T13:44:30Z</dcterms:created>
  <dcterms:modified xsi:type="dcterms:W3CDTF">2021-08-19T11:32:26Z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