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9" r:id="rId2"/>
    <p:sldId id="278" r:id="rId3"/>
    <p:sldId id="279" r:id="rId4"/>
    <p:sldId id="258" r:id="rId5"/>
    <p:sldId id="256" r:id="rId6"/>
    <p:sldId id="262" r:id="rId7"/>
    <p:sldId id="270" r:id="rId8"/>
    <p:sldId id="261" r:id="rId9"/>
    <p:sldId id="280" r:id="rId10"/>
    <p:sldId id="267" r:id="rId11"/>
    <p:sldId id="281" r:id="rId12"/>
    <p:sldId id="282" r:id="rId13"/>
    <p:sldId id="283" r:id="rId14"/>
    <p:sldId id="265" r:id="rId15"/>
    <p:sldId id="284" r:id="rId16"/>
    <p:sldId id="263" r:id="rId17"/>
    <p:sldId id="285" r:id="rId18"/>
    <p:sldId id="286" r:id="rId19"/>
    <p:sldId id="288" r:id="rId20"/>
    <p:sldId id="289" r:id="rId21"/>
    <p:sldId id="272" r:id="rId22"/>
    <p:sldId id="264" r:id="rId23"/>
    <p:sldId id="274" r:id="rId24"/>
    <p:sldId id="290" r:id="rId25"/>
    <p:sldId id="291" r:id="rId26"/>
    <p:sldId id="292" r:id="rId27"/>
    <p:sldId id="257" r:id="rId28"/>
    <p:sldId id="259" r:id="rId29"/>
    <p:sldId id="276" r:id="rId30"/>
    <p:sldId id="293" r:id="rId31"/>
    <p:sldId id="294" r:id="rId32"/>
    <p:sldId id="275" r:id="rId33"/>
    <p:sldId id="295" r:id="rId34"/>
    <p:sldId id="296" r:id="rId35"/>
    <p:sldId id="268" r:id="rId36"/>
  </p:sldIdLst>
  <p:sldSz cx="18288000" cy="10287000"/>
  <p:notesSz cx="6858000" cy="9144000"/>
  <p:embeddedFontLst>
    <p:embeddedFont>
      <p:font typeface="Calibri" panose="020F050202020403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F4F8"/>
    <a:srgbClr val="FDF0CF"/>
    <a:srgbClr val="FDEFCB"/>
    <a:srgbClr val="E8DDEF"/>
    <a:srgbClr val="DFD0E8"/>
    <a:srgbClr val="DBC9E5"/>
    <a:srgbClr val="E5F4E0"/>
    <a:srgbClr val="E1F1FF"/>
    <a:srgbClr val="EDE6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09EEEA-0D7A-4705-819B-D190A8C1E295}" v="889" dt="2022-11-20T09:12:44.8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42" d="100"/>
          <a:sy n="42" d="100"/>
        </p:scale>
        <p:origin x="78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51.svg"/><Relationship Id="rId7"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0.svg"/><Relationship Id="rId7" Type="http://schemas.openxmlformats.org/officeDocument/2006/relationships/image" Target="../media/image58.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60.svg"/></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0.svg"/><Relationship Id="rId7" Type="http://schemas.openxmlformats.org/officeDocument/2006/relationships/image" Target="../media/image58.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60.sv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0.svg"/><Relationship Id="rId7" Type="http://schemas.openxmlformats.org/officeDocument/2006/relationships/image" Target="../media/image58.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60.svg"/></Relationships>
</file>

<file path=ppt/slides/_rels/slide1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6.svg"/><Relationship Id="rId7" Type="http://schemas.openxmlformats.org/officeDocument/2006/relationships/image" Target="../media/image62.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45.svg"/><Relationship Id="rId10" Type="http://schemas.openxmlformats.org/officeDocument/2006/relationships/image" Target="../media/image65.png"/><Relationship Id="rId4" Type="http://schemas.openxmlformats.org/officeDocument/2006/relationships/image" Target="../media/image44.png"/><Relationship Id="rId9" Type="http://schemas.openxmlformats.org/officeDocument/2006/relationships/image" Target="../media/image64.svg"/></Relationships>
</file>

<file path=ppt/slides/_rels/slide1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6.svg"/><Relationship Id="rId7" Type="http://schemas.openxmlformats.org/officeDocument/2006/relationships/image" Target="../media/image62.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9.png"/><Relationship Id="rId5" Type="http://schemas.openxmlformats.org/officeDocument/2006/relationships/image" Target="../media/image45.svg"/><Relationship Id="rId10" Type="http://schemas.openxmlformats.org/officeDocument/2006/relationships/image" Target="../media/image68.svg"/><Relationship Id="rId4" Type="http://schemas.openxmlformats.org/officeDocument/2006/relationships/image" Target="../media/image44.png"/><Relationship Id="rId9"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17.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76.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3.svg"/><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76.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3.svg"/><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20.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0.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3.sv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svg"/><Relationship Id="rId4" Type="http://schemas.openxmlformats.org/officeDocument/2006/relationships/image" Target="../media/image79.png"/><Relationship Id="rId9" Type="http://schemas.openxmlformats.org/officeDocument/2006/relationships/image" Target="../media/image84.svg"/></Relationships>
</file>

<file path=ppt/slides/_rels/slide22.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88.svg"/><Relationship Id="rId4" Type="http://schemas.openxmlformats.org/officeDocument/2006/relationships/image" Target="../media/image87.png"/></Relationships>
</file>

<file path=ppt/slides/_rels/slide2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73.svg"/><Relationship Id="rId7" Type="http://schemas.openxmlformats.org/officeDocument/2006/relationships/image" Target="../media/image92.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svg"/><Relationship Id="rId10" Type="http://schemas.openxmlformats.org/officeDocument/2006/relationships/image" Target="../media/image80.svg"/><Relationship Id="rId4" Type="http://schemas.openxmlformats.org/officeDocument/2006/relationships/image" Target="../media/image89.png"/><Relationship Id="rId9" Type="http://schemas.openxmlformats.org/officeDocument/2006/relationships/image" Target="../media/image79.png"/></Relationships>
</file>

<file path=ppt/slides/_rels/slide24.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73.svg"/><Relationship Id="rId7" Type="http://schemas.openxmlformats.org/officeDocument/2006/relationships/image" Target="../media/image92.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svg"/><Relationship Id="rId10" Type="http://schemas.openxmlformats.org/officeDocument/2006/relationships/image" Target="../media/image80.svg"/><Relationship Id="rId4" Type="http://schemas.openxmlformats.org/officeDocument/2006/relationships/image" Target="../media/image89.png"/><Relationship Id="rId9" Type="http://schemas.openxmlformats.org/officeDocument/2006/relationships/image" Target="../media/image79.png"/></Relationships>
</file>

<file path=ppt/slides/_rels/slide2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73.svg"/><Relationship Id="rId7" Type="http://schemas.openxmlformats.org/officeDocument/2006/relationships/image" Target="../media/image92.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svg"/><Relationship Id="rId10" Type="http://schemas.openxmlformats.org/officeDocument/2006/relationships/image" Target="../media/image80.svg"/><Relationship Id="rId4" Type="http://schemas.openxmlformats.org/officeDocument/2006/relationships/image" Target="../media/image89.png"/><Relationship Id="rId9" Type="http://schemas.openxmlformats.org/officeDocument/2006/relationships/image" Target="../media/image79.png"/></Relationships>
</file>

<file path=ppt/slides/_rels/slide2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71.svg"/><Relationship Id="rId7" Type="http://schemas.openxmlformats.org/officeDocument/2006/relationships/image" Target="../media/image47.svg"/><Relationship Id="rId12" Type="http://schemas.openxmlformats.org/officeDocument/2006/relationships/image" Target="../media/image98.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97.png"/><Relationship Id="rId5" Type="http://schemas.openxmlformats.org/officeDocument/2006/relationships/image" Target="../media/image73.svg"/><Relationship Id="rId10" Type="http://schemas.openxmlformats.org/officeDocument/2006/relationships/image" Target="../media/image96.svg"/><Relationship Id="rId4" Type="http://schemas.openxmlformats.org/officeDocument/2006/relationships/image" Target="../media/image72.png"/><Relationship Id="rId9" Type="http://schemas.openxmlformats.org/officeDocument/2006/relationships/image" Target="../media/image95.png"/></Relationships>
</file>

<file path=ppt/slides/_rels/slide2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svg"/><Relationship Id="rId7" Type="http://schemas.openxmlformats.org/officeDocument/2006/relationships/image" Target="../media/image104.svg"/><Relationship Id="rId12" Type="http://schemas.openxmlformats.org/officeDocument/2006/relationships/image" Target="../media/image45.sv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3.png"/><Relationship Id="rId11" Type="http://schemas.openxmlformats.org/officeDocument/2006/relationships/image" Target="../media/image44.png"/><Relationship Id="rId5" Type="http://schemas.openxmlformats.org/officeDocument/2006/relationships/image" Target="../media/image102.sv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s>
</file>

<file path=ppt/slides/_rels/slide28.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9.svg"/><Relationship Id="rId7" Type="http://schemas.openxmlformats.org/officeDocument/2006/relationships/image" Target="../media/image86.sv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111.svg"/><Relationship Id="rId4" Type="http://schemas.openxmlformats.org/officeDocument/2006/relationships/image" Target="../media/image110.png"/></Relationships>
</file>

<file path=ppt/slides/_rels/slide29.xml.rels><?xml version="1.0" encoding="UTF-8" standalone="yes"?>
<Relationships xmlns="http://schemas.openxmlformats.org/package/2006/relationships"><Relationship Id="rId3" Type="http://schemas.openxmlformats.org/officeDocument/2006/relationships/image" Target="../media/image114.svg"/><Relationship Id="rId7" Type="http://schemas.openxmlformats.org/officeDocument/2006/relationships/image" Target="../media/image54.sv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30.sv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30.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0.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3.sv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118.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svg"/><Relationship Id="rId4" Type="http://schemas.openxmlformats.org/officeDocument/2006/relationships/image" Target="../media/image115.png"/></Relationships>
</file>

<file path=ppt/slides/_rels/slide3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80.svg"/><Relationship Id="rId7" Type="http://schemas.openxmlformats.org/officeDocument/2006/relationships/image" Target="../media/image122.sv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 Id="rId9" Type="http://schemas.openxmlformats.org/officeDocument/2006/relationships/image" Target="../media/image68.svg"/></Relationships>
</file>

<file path=ppt/slides/_rels/slide33.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124.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73.svg"/><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26.svg"/><Relationship Id="rId7" Type="http://schemas.openxmlformats.org/officeDocument/2006/relationships/image" Target="../media/image80.svg"/><Relationship Id="rId2"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128.svg"/><Relationship Id="rId4" Type="http://schemas.openxmlformats.org/officeDocument/2006/relationships/image" Target="../media/image127.png"/><Relationship Id="rId9" Type="http://schemas.openxmlformats.org/officeDocument/2006/relationships/image" Target="../media/image73.svg"/></Relationships>
</file>

<file path=ppt/slides/_rels/slide35.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svg"/><Relationship Id="rId7" Type="http://schemas.openxmlformats.org/officeDocument/2006/relationships/image" Target="../media/image134.svg"/><Relationship Id="rId2" Type="http://schemas.openxmlformats.org/officeDocument/2006/relationships/image" Target="../media/image129.png"/><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32.svg"/><Relationship Id="rId4" Type="http://schemas.openxmlformats.org/officeDocument/2006/relationships/image" Target="../media/image131.png"/><Relationship Id="rId9" Type="http://schemas.openxmlformats.org/officeDocument/2006/relationships/image" Target="../media/image136.sv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image" Target="../media/image41.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s>
</file>

<file path=ppt/slides/_rels/slide7.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0.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3.sv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0.svg"/><Relationship Id="rId7" Type="http://schemas.openxmlformats.org/officeDocument/2006/relationships/image" Target="../media/image47.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45.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9.sv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DD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359037" y="7119920"/>
            <a:ext cx="1851206" cy="1777158"/>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3217264" y="1346203"/>
            <a:ext cx="1851206" cy="1777158"/>
          </a:xfrm>
          <a:prstGeom prst="rect">
            <a:avLst/>
          </a:prstGeom>
        </p:spPr>
      </p:pic>
      <p:grpSp>
        <p:nvGrpSpPr>
          <p:cNvPr id="17" name="Group 16">
            <a:extLst>
              <a:ext uri="{FF2B5EF4-FFF2-40B4-BE49-F238E27FC236}">
                <a16:creationId xmlns:a16="http://schemas.microsoft.com/office/drawing/2014/main" id="{D7C39B6C-D25A-CAD9-8AC0-BC29E2F5117F}"/>
              </a:ext>
            </a:extLst>
          </p:cNvPr>
          <p:cNvGrpSpPr/>
          <p:nvPr/>
        </p:nvGrpSpPr>
        <p:grpSpPr>
          <a:xfrm>
            <a:off x="1295400" y="1666883"/>
            <a:ext cx="15582900" cy="7230196"/>
            <a:chOff x="3858269" y="1779549"/>
            <a:chExt cx="10571461" cy="6727902"/>
          </a:xfrm>
        </p:grpSpPr>
        <p:grpSp>
          <p:nvGrpSpPr>
            <p:cNvPr id="4" name="Group 4"/>
            <p:cNvGrpSpPr/>
            <p:nvPr/>
          </p:nvGrpSpPr>
          <p:grpSpPr>
            <a:xfrm>
              <a:off x="3858269" y="1779549"/>
              <a:ext cx="10571461" cy="6727902"/>
              <a:chOff x="0" y="0"/>
              <a:chExt cx="3976518" cy="2530741"/>
            </a:xfrm>
          </p:grpSpPr>
          <p:sp>
            <p:nvSpPr>
              <p:cNvPr id="5" name="Freeform 5"/>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BDE0FE"/>
              </a:solidFill>
            </p:spPr>
            <p:txBody>
              <a:bodyPr/>
              <a:lstStyle/>
              <a:p>
                <a:endParaRPr lang="en-US"/>
              </a:p>
            </p:txBody>
          </p:sp>
        </p:grpSp>
        <p:grpSp>
          <p:nvGrpSpPr>
            <p:cNvPr id="7" name="Group 7"/>
            <p:cNvGrpSpPr/>
            <p:nvPr/>
          </p:nvGrpSpPr>
          <p:grpSpPr>
            <a:xfrm>
              <a:off x="4142867" y="1960673"/>
              <a:ext cx="10002266" cy="6365654"/>
              <a:chOff x="0" y="0"/>
              <a:chExt cx="3976518" cy="2530741"/>
            </a:xfrm>
          </p:grpSpPr>
          <p:sp>
            <p:nvSpPr>
              <p:cNvPr id="8" name="Freeform 8"/>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FFFFFF"/>
              </a:solidFill>
            </p:spPr>
            <p:txBody>
              <a:bodyPr/>
              <a:lstStyle/>
              <a:p>
                <a:endParaRPr lang="en-US"/>
              </a:p>
            </p:txBody>
          </p:sp>
        </p:gr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32102">
            <a:off x="14513178" y="7407223"/>
            <a:ext cx="2169254" cy="1411987"/>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14031">
            <a:off x="15183655" y="711028"/>
            <a:ext cx="2665246" cy="2137043"/>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483449">
            <a:off x="1484445" y="2025059"/>
            <a:ext cx="968979" cy="968979"/>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29931">
            <a:off x="790213" y="6113812"/>
            <a:ext cx="1914019" cy="2202324"/>
          </a:xfrm>
          <a:prstGeom prst="rect">
            <a:avLst/>
          </a:prstGeom>
        </p:spPr>
      </p:pic>
      <p:sp>
        <p:nvSpPr>
          <p:cNvPr id="18" name="TextBox 17">
            <a:extLst>
              <a:ext uri="{FF2B5EF4-FFF2-40B4-BE49-F238E27FC236}">
                <a16:creationId xmlns:a16="http://schemas.microsoft.com/office/drawing/2014/main" id="{56233A88-084A-2A28-5FD9-06580DD403C3}"/>
              </a:ext>
            </a:extLst>
          </p:cNvPr>
          <p:cNvSpPr txBox="1"/>
          <p:nvPr/>
        </p:nvSpPr>
        <p:spPr>
          <a:xfrm>
            <a:off x="2810086" y="3333561"/>
            <a:ext cx="12411075" cy="3465179"/>
          </a:xfrm>
          <a:prstGeom prst="rect">
            <a:avLst/>
          </a:prstGeom>
        </p:spPr>
        <p:txBody>
          <a:bodyPr wrap="square" lIns="0" tIns="0" rIns="0" bIns="0" rtlCol="0" anchor="t">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EM ĐẾN VỚI TIẾT HỌC MỚI!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DE0FE"/>
        </a:solidFill>
        <a:effectLst/>
      </p:bgPr>
    </p:bg>
    <p:spTree>
      <p:nvGrpSpPr>
        <p:cNvPr id="1" name=""/>
        <p:cNvGrpSpPr/>
        <p:nvPr/>
      </p:nvGrpSpPr>
      <p:grpSpPr>
        <a:xfrm>
          <a:off x="0" y="0"/>
          <a:ext cx="0" cy="0"/>
          <a:chOff x="0" y="0"/>
          <a:chExt cx="0" cy="0"/>
        </a:xfrm>
      </p:grpSpPr>
      <p:pic>
        <p:nvPicPr>
          <p:cNvPr id="29" name="Picture 2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916400" y="8722769"/>
            <a:ext cx="1191584" cy="1003097"/>
          </a:xfrm>
          <a:prstGeom prst="rect">
            <a:avLst/>
          </a:prstGeom>
        </p:spPr>
      </p:pic>
      <p:sp>
        <p:nvSpPr>
          <p:cNvPr id="55" name="Freeform 3">
            <a:extLst>
              <a:ext uri="{FF2B5EF4-FFF2-40B4-BE49-F238E27FC236}">
                <a16:creationId xmlns:a16="http://schemas.microsoft.com/office/drawing/2014/main" id="{7AC28622-F24B-1F44-2865-72F46727A27F}"/>
              </a:ext>
            </a:extLst>
          </p:cNvPr>
          <p:cNvSpPr/>
          <p:nvPr/>
        </p:nvSpPr>
        <p:spPr>
          <a:xfrm>
            <a:off x="980777" y="2846251"/>
            <a:ext cx="16487056" cy="6057141"/>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6">
              <a:lumMod val="20000"/>
              <a:lumOff val="80000"/>
            </a:schemeClr>
          </a:solidFill>
        </p:spPr>
        <p:txBody>
          <a:bodyPr/>
          <a:lstStyle/>
          <a:p>
            <a:endParaRPr lang="en-US"/>
          </a:p>
        </p:txBody>
      </p:sp>
      <p:sp>
        <p:nvSpPr>
          <p:cNvPr id="56" name="TextBox 55">
            <a:extLst>
              <a:ext uri="{FF2B5EF4-FFF2-40B4-BE49-F238E27FC236}">
                <a16:creationId xmlns:a16="http://schemas.microsoft.com/office/drawing/2014/main" id="{94C29E21-AE07-DEAC-52D7-C515F6AA5528}"/>
              </a:ext>
            </a:extLst>
          </p:cNvPr>
          <p:cNvSpPr txBox="1"/>
          <p:nvPr/>
        </p:nvSpPr>
        <p:spPr>
          <a:xfrm>
            <a:off x="6629400" y="3448193"/>
            <a:ext cx="10057848" cy="4594912"/>
          </a:xfrm>
          <a:prstGeom prst="rect">
            <a:avLst/>
          </a:prstGeom>
          <a:noFill/>
        </p:spPr>
        <p:txBody>
          <a:bodyPr wrap="square">
            <a:spAutoFit/>
          </a:bodyPr>
          <a:lstStyle/>
          <a:p>
            <a:pPr algn="just">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Em có một người bạn thân từ nhỏ. Chúng em ở đối diện nhà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nhau nên thường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cùng nhau đi học, cùng nhau lớn lên</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và</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cùng nhau trải qua những năm tháng. Em luôn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tr</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ân trọng và yêu quý người bạn này.</a:t>
            </a:r>
            <a:endParaRPr lang="vi-VN"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57" name="Group 56">
            <a:extLst>
              <a:ext uri="{FF2B5EF4-FFF2-40B4-BE49-F238E27FC236}">
                <a16:creationId xmlns:a16="http://schemas.microsoft.com/office/drawing/2014/main" id="{59AD087F-4664-03F9-6D56-8164788D6A3F}"/>
              </a:ext>
            </a:extLst>
          </p:cNvPr>
          <p:cNvGrpSpPr/>
          <p:nvPr/>
        </p:nvGrpSpPr>
        <p:grpSpPr>
          <a:xfrm>
            <a:off x="-1981200" y="661245"/>
            <a:ext cx="11582400" cy="1363710"/>
            <a:chOff x="3467284" y="414578"/>
            <a:chExt cx="11582400" cy="1363710"/>
          </a:xfrm>
        </p:grpSpPr>
        <p:grpSp>
          <p:nvGrpSpPr>
            <p:cNvPr id="58" name="Group 18">
              <a:extLst>
                <a:ext uri="{FF2B5EF4-FFF2-40B4-BE49-F238E27FC236}">
                  <a16:creationId xmlns:a16="http://schemas.microsoft.com/office/drawing/2014/main" id="{6F0DFF34-3257-9D56-1B32-E78CAF660EC2}"/>
                </a:ext>
              </a:extLst>
            </p:cNvPr>
            <p:cNvGrpSpPr/>
            <p:nvPr/>
          </p:nvGrpSpPr>
          <p:grpSpPr>
            <a:xfrm>
              <a:off x="3467284" y="414578"/>
              <a:ext cx="11582400" cy="1363710"/>
              <a:chOff x="0" y="0"/>
              <a:chExt cx="3160916" cy="406400"/>
            </a:xfrm>
          </p:grpSpPr>
          <p:sp>
            <p:nvSpPr>
              <p:cNvPr id="60" name="Freeform 19">
                <a:extLst>
                  <a:ext uri="{FF2B5EF4-FFF2-40B4-BE49-F238E27FC236}">
                    <a16:creationId xmlns:a16="http://schemas.microsoft.com/office/drawing/2014/main" id="{71A86555-77B9-8D69-853F-9C6E66DE79B2}"/>
                  </a:ext>
                </a:extLst>
              </p:cNvPr>
              <p:cNvSpPr/>
              <p:nvPr/>
            </p:nvSpPr>
            <p:spPr>
              <a:xfrm>
                <a:off x="203200" y="-326"/>
                <a:ext cx="2754516"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3">
                  <a:lumMod val="75000"/>
                </a:schemeClr>
              </a:solidFill>
            </p:spPr>
            <p:txBody>
              <a:bodyPr/>
              <a:lstStyle/>
              <a:p>
                <a:endParaRPr lang="en-US"/>
              </a:p>
            </p:txBody>
          </p:sp>
          <p:sp>
            <p:nvSpPr>
              <p:cNvPr id="61" name="TextBox 20">
                <a:extLst>
                  <a:ext uri="{FF2B5EF4-FFF2-40B4-BE49-F238E27FC236}">
                    <a16:creationId xmlns:a16="http://schemas.microsoft.com/office/drawing/2014/main" id="{4EDFE5E2-1B3B-11F7-D1C6-FD0D5D47A8B9}"/>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59" name="TextBox 58">
              <a:extLst>
                <a:ext uri="{FF2B5EF4-FFF2-40B4-BE49-F238E27FC236}">
                  <a16:creationId xmlns:a16="http://schemas.microsoft.com/office/drawing/2014/main" id="{FBCE3045-698D-09A1-8A22-79EE197200A4}"/>
                </a:ext>
              </a:extLst>
            </p:cNvPr>
            <p:cNvSpPr txBox="1"/>
            <p:nvPr/>
          </p:nvSpPr>
          <p:spPr>
            <a:xfrm>
              <a:off x="5509746" y="590412"/>
              <a:ext cx="7148064" cy="923330"/>
            </a:xfrm>
            <a:prstGeom prst="rect">
              <a:avLst/>
            </a:prstGeom>
            <a:noFill/>
          </p:spPr>
          <p:txBody>
            <a:bodyPr wrap="square" rtlCol="0">
              <a:spAutoFit/>
            </a:bodyPr>
            <a:lstStyle/>
            <a:p>
              <a:pPr algn="ctr"/>
              <a:r>
                <a:rPr lang="en-US" sz="5400" b="1" dirty="0">
                  <a:solidFill>
                    <a:schemeClr val="bg1"/>
                  </a:solidFill>
                  <a:latin typeface="Arial" panose="020B0604020202020204" pitchFamily="34" charset="0"/>
                  <a:cs typeface="Arial" panose="020B0604020202020204" pitchFamily="34" charset="0"/>
                </a:rPr>
                <a:t>Gợi ý </a:t>
              </a:r>
              <a:r>
                <a:rPr lang="en-US" sz="5400" b="1" dirty="0" err="1">
                  <a:solidFill>
                    <a:schemeClr val="bg1"/>
                  </a:solidFill>
                  <a:latin typeface="Arial" panose="020B0604020202020204" pitchFamily="34" charset="0"/>
                  <a:cs typeface="Arial" panose="020B0604020202020204" pitchFamily="34" charset="0"/>
                </a:rPr>
                <a:t>trả</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lời</a:t>
              </a:r>
              <a:endParaRPr lang="en-US" sz="5400" b="1" dirty="0">
                <a:solidFill>
                  <a:schemeClr val="bg1"/>
                </a:solidFill>
                <a:latin typeface="Arial" panose="020B0604020202020204" pitchFamily="34" charset="0"/>
                <a:cs typeface="Arial" panose="020B0604020202020204" pitchFamily="34" charset="0"/>
              </a:endParaRPr>
            </a:p>
          </p:txBody>
        </p:sp>
      </p:grpSp>
      <p:pic>
        <p:nvPicPr>
          <p:cNvPr id="62" name="Picture 61" descr="Icon&#10;&#10;Description automatically generated">
            <a:extLst>
              <a:ext uri="{FF2B5EF4-FFF2-40B4-BE49-F238E27FC236}">
                <a16:creationId xmlns:a16="http://schemas.microsoft.com/office/drawing/2014/main" id="{9ABB1CC2-95AC-668B-131D-A53F685C49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34915" y="1778788"/>
            <a:ext cx="1973069" cy="1973069"/>
          </a:xfrm>
          <a:prstGeom prst="rect">
            <a:avLst/>
          </a:prstGeom>
        </p:spPr>
      </p:pic>
      <p:pic>
        <p:nvPicPr>
          <p:cNvPr id="27" name="Picture 2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55915" y="8370655"/>
            <a:ext cx="1044494" cy="1600200"/>
          </a:xfrm>
          <a:prstGeom prst="rect">
            <a:avLst/>
          </a:prstGeom>
        </p:spPr>
      </p:pic>
      <p:grpSp>
        <p:nvGrpSpPr>
          <p:cNvPr id="69" name="Group 68">
            <a:extLst>
              <a:ext uri="{FF2B5EF4-FFF2-40B4-BE49-F238E27FC236}">
                <a16:creationId xmlns:a16="http://schemas.microsoft.com/office/drawing/2014/main" id="{CBDE4620-D248-D73E-2B53-3AF0D4F71115}"/>
              </a:ext>
            </a:extLst>
          </p:cNvPr>
          <p:cNvGrpSpPr/>
          <p:nvPr/>
        </p:nvGrpSpPr>
        <p:grpSpPr>
          <a:xfrm>
            <a:off x="1720463" y="4039254"/>
            <a:ext cx="4179071" cy="3831044"/>
            <a:chOff x="1720463" y="4039254"/>
            <a:chExt cx="4179071" cy="3831044"/>
          </a:xfrm>
        </p:grpSpPr>
        <p:grpSp>
          <p:nvGrpSpPr>
            <p:cNvPr id="64" name="Group 8">
              <a:extLst>
                <a:ext uri="{FF2B5EF4-FFF2-40B4-BE49-F238E27FC236}">
                  <a16:creationId xmlns:a16="http://schemas.microsoft.com/office/drawing/2014/main" id="{5D5CED43-C40B-C286-0820-7FFFD57B8276}"/>
                </a:ext>
              </a:extLst>
            </p:cNvPr>
            <p:cNvGrpSpPr/>
            <p:nvPr/>
          </p:nvGrpSpPr>
          <p:grpSpPr>
            <a:xfrm>
              <a:off x="1720463" y="4039254"/>
              <a:ext cx="4179071" cy="3671134"/>
              <a:chOff x="0" y="0"/>
              <a:chExt cx="1100661" cy="893945"/>
            </a:xfrm>
          </p:grpSpPr>
          <p:sp>
            <p:nvSpPr>
              <p:cNvPr id="66" name="Freeform 9">
                <a:extLst>
                  <a:ext uri="{FF2B5EF4-FFF2-40B4-BE49-F238E27FC236}">
                    <a16:creationId xmlns:a16="http://schemas.microsoft.com/office/drawing/2014/main" id="{CE5B9505-395A-3EB9-EEE0-068485A0133A}"/>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p>
            </p:txBody>
          </p:sp>
          <p:sp>
            <p:nvSpPr>
              <p:cNvPr id="67" name="TextBox 10">
                <a:extLst>
                  <a:ext uri="{FF2B5EF4-FFF2-40B4-BE49-F238E27FC236}">
                    <a16:creationId xmlns:a16="http://schemas.microsoft.com/office/drawing/2014/main" id="{E0C628C0-E7CA-4160-42C5-9CA3278568BE}"/>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p>
            </p:txBody>
          </p:sp>
        </p:grpSp>
        <p:pic>
          <p:nvPicPr>
            <p:cNvPr id="68" name="Picture 10">
              <a:extLst>
                <a:ext uri="{FF2B5EF4-FFF2-40B4-BE49-F238E27FC236}">
                  <a16:creationId xmlns:a16="http://schemas.microsoft.com/office/drawing/2014/main" id="{BE06ED1A-F289-04C6-0CFB-557117438FF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89903" y="4736646"/>
              <a:ext cx="3063145" cy="3133652"/>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randombar(horizontal)">
                                      <p:cBhvr>
                                        <p:cTn id="7" dur="500"/>
                                        <p:tgtEl>
                                          <p:spTgt spid="5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randombar(horizontal)">
                                      <p:cBhvr>
                                        <p:cTn id="10" dur="5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barn(inVertical)">
                                      <p:cBhvr>
                                        <p:cTn id="15" dur="500"/>
                                        <p:tgtEl>
                                          <p:spTgt spid="69"/>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barn(outVertical)">
                                      <p:cBhvr>
                                        <p:cTn id="1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317295" y="-47465"/>
            <a:ext cx="987034" cy="1512170"/>
          </a:xfrm>
          <a:prstGeom prst="rect">
            <a:avLst/>
          </a:prstGeom>
        </p:spPr>
      </p:pic>
      <p:sp>
        <p:nvSpPr>
          <p:cNvPr id="23" name="TextBox 22">
            <a:extLst>
              <a:ext uri="{FF2B5EF4-FFF2-40B4-BE49-F238E27FC236}">
                <a16:creationId xmlns:a16="http://schemas.microsoft.com/office/drawing/2014/main" id="{585254DB-79C2-5D47-D143-962D1CE43F1F}"/>
              </a:ext>
            </a:extLst>
          </p:cNvPr>
          <p:cNvSpPr txBox="1"/>
          <p:nvPr/>
        </p:nvSpPr>
        <p:spPr>
          <a:xfrm>
            <a:off x="390658" y="809556"/>
            <a:ext cx="17506684" cy="769441"/>
          </a:xfrm>
          <a:prstGeom prst="rect">
            <a:avLst/>
          </a:prstGeom>
          <a:noFill/>
        </p:spPr>
        <p:txBody>
          <a:bodyPr wrap="square">
            <a:spAutoFit/>
          </a:bodyPr>
          <a:lstStyle/>
          <a:p>
            <a:pPr algn="ctr">
              <a:spcAft>
                <a:spcPts val="1000"/>
              </a:spcAft>
            </a:pPr>
            <a:r>
              <a:rPr lang="vi-VN" sz="4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Nhiệm </a:t>
            </a:r>
            <a:r>
              <a:rPr lang="vi-VN" sz="4400" b="1">
                <a:solidFill>
                  <a:srgbClr val="C00000"/>
                </a:solidFill>
                <a:effectLst/>
                <a:latin typeface="Arial" panose="020B0604020202020204" pitchFamily="34" charset="0"/>
                <a:ea typeface="Calibri" panose="020F0502020204030204" pitchFamily="34" charset="0"/>
                <a:cs typeface="Arial" panose="020B0604020202020204" pitchFamily="34" charset="0"/>
              </a:rPr>
              <a:t>vụ </a:t>
            </a: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2</a:t>
            </a:r>
            <a:r>
              <a:rPr lang="vi-VN" sz="4400" b="1">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Thảo luận về cách xây dựng và giữ gìn tình bạn</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Freeform 7">
            <a:extLst>
              <a:ext uri="{FF2B5EF4-FFF2-40B4-BE49-F238E27FC236}">
                <a16:creationId xmlns:a16="http://schemas.microsoft.com/office/drawing/2014/main" id="{53F8ECBC-6D3A-9434-E865-EBAA332132F2}"/>
              </a:ext>
            </a:extLst>
          </p:cNvPr>
          <p:cNvSpPr/>
          <p:nvPr/>
        </p:nvSpPr>
        <p:spPr>
          <a:xfrm>
            <a:off x="7391401" y="2512490"/>
            <a:ext cx="10158858" cy="690054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E3EBF5"/>
          </a:solidFill>
        </p:spPr>
        <p:txBody>
          <a:bodyPr/>
          <a:lstStyle/>
          <a:p>
            <a:endParaRPr lang="en-US">
              <a:latin typeface="Arial" panose="020B0604020202020204" pitchFamily="34" charset="0"/>
              <a:cs typeface="Arial" panose="020B0604020202020204" pitchFamily="34" charset="0"/>
            </a:endParaRPr>
          </a:p>
        </p:txBody>
      </p:sp>
      <p:sp>
        <p:nvSpPr>
          <p:cNvPr id="5" name="TextBox 9">
            <a:extLst>
              <a:ext uri="{FF2B5EF4-FFF2-40B4-BE49-F238E27FC236}">
                <a16:creationId xmlns:a16="http://schemas.microsoft.com/office/drawing/2014/main" id="{20B282CF-DDBF-BE1F-6601-05DB52047D0F}"/>
              </a:ext>
            </a:extLst>
          </p:cNvPr>
          <p:cNvSpPr txBox="1"/>
          <p:nvPr/>
        </p:nvSpPr>
        <p:spPr>
          <a:xfrm>
            <a:off x="7774582" y="3385456"/>
            <a:ext cx="9392495" cy="5154616"/>
          </a:xfrm>
          <a:prstGeom prst="rect">
            <a:avLst/>
          </a:prstGeom>
        </p:spPr>
        <p:txBody>
          <a:bodyPr wrap="square" lIns="0" tIns="0" rIns="0" bIns="0" rtlCol="0" anchor="t">
            <a:spAutoFit/>
          </a:bodyPr>
          <a:lstStyle/>
          <a:p>
            <a:pPr marL="571500" indent="-571500" algn="just">
              <a:lnSpc>
                <a:spcPct val="150000"/>
              </a:lnSpc>
              <a:buFont typeface="Courier New" panose="02070309020205020404" pitchFamily="49" charset="0"/>
              <a:buChar char="o"/>
            </a:pPr>
            <a:r>
              <a:rPr lang="vi-VN" sz="3800">
                <a:latin typeface="Arial" panose="020B0604020202020204" pitchFamily="34" charset="0"/>
                <a:cs typeface="Arial" panose="020B0604020202020204" pitchFamily="34" charset="0"/>
              </a:rPr>
              <a:t>Các em đưa ra ý tưởng về hình tượng </a:t>
            </a:r>
            <a:r>
              <a:rPr lang="vi-VN" sz="3800" i="1">
                <a:latin typeface="Arial" panose="020B0604020202020204" pitchFamily="34" charset="0"/>
                <a:cs typeface="Arial" panose="020B0604020202020204" pitchFamily="34" charset="0"/>
              </a:rPr>
              <a:t>“Cây tình bạn” </a:t>
            </a:r>
            <a:r>
              <a:rPr lang="vi-VN" sz="3800">
                <a:latin typeface="Arial" panose="020B0604020202020204" pitchFamily="34" charset="0"/>
                <a:cs typeface="Arial" panose="020B0604020202020204" pitchFamily="34" charset="0"/>
              </a:rPr>
              <a:t>và sắp xếp các thẻ màu thành một cây xanh có đầy đủ rễ cây, thân cây, lá, hoa và quả trên tờ giấy A0, ở dưới ghi chữ </a:t>
            </a:r>
            <a:r>
              <a:rPr lang="vi-VN" sz="3800" i="1">
                <a:latin typeface="Arial" panose="020B0604020202020204" pitchFamily="34" charset="0"/>
                <a:cs typeface="Arial" panose="020B0604020202020204" pitchFamily="34" charset="0"/>
              </a:rPr>
              <a:t>“Cây tình bạn”.</a:t>
            </a:r>
          </a:p>
          <a:p>
            <a:pPr marL="571500" indent="-571500" algn="just">
              <a:lnSpc>
                <a:spcPct val="150000"/>
              </a:lnSpc>
              <a:buFont typeface="Courier New" panose="02070309020205020404" pitchFamily="49" charset="0"/>
              <a:buChar char="o"/>
            </a:pPr>
            <a:r>
              <a:rPr lang="vi-VN" sz="3800">
                <a:latin typeface="Arial" panose="020B0604020202020204" pitchFamily="34" charset="0"/>
                <a:cs typeface="Arial" panose="020B0604020202020204" pitchFamily="34" charset="0"/>
              </a:rPr>
              <a:t>Các em sẽ cắt/ viết chữ lên các thẻ màu.</a:t>
            </a:r>
            <a:endParaRPr lang="vi-VN" sz="3800" dirty="0">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871AD60B-DC3B-97DB-6DAB-4834ECDA8FE2}"/>
              </a:ext>
            </a:extLst>
          </p:cNvPr>
          <p:cNvGrpSpPr/>
          <p:nvPr/>
        </p:nvGrpSpPr>
        <p:grpSpPr>
          <a:xfrm>
            <a:off x="9296400" y="1978557"/>
            <a:ext cx="7105949" cy="1067866"/>
            <a:chOff x="8169251" y="427369"/>
            <a:chExt cx="7105949" cy="1067866"/>
          </a:xfrm>
        </p:grpSpPr>
        <p:pic>
          <p:nvPicPr>
            <p:cNvPr id="18" name="Picture 9">
              <a:extLst>
                <a:ext uri="{FF2B5EF4-FFF2-40B4-BE49-F238E27FC236}">
                  <a16:creationId xmlns:a16="http://schemas.microsoft.com/office/drawing/2014/main" id="{BA9E965A-CD44-0590-F541-F39F26046B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69251" y="427369"/>
              <a:ext cx="6990848" cy="1067866"/>
            </a:xfrm>
            <a:prstGeom prst="rect">
              <a:avLst/>
            </a:prstGeom>
          </p:spPr>
        </p:pic>
        <p:sp>
          <p:nvSpPr>
            <p:cNvPr id="19" name="TextBox 18">
              <a:extLst>
                <a:ext uri="{FF2B5EF4-FFF2-40B4-BE49-F238E27FC236}">
                  <a16:creationId xmlns:a16="http://schemas.microsoft.com/office/drawing/2014/main" id="{EE24D30F-EDA2-4D17-5AAE-5E65576B5A2D}"/>
                </a:ext>
              </a:extLst>
            </p:cNvPr>
            <p:cNvSpPr txBox="1"/>
            <p:nvPr/>
          </p:nvSpPr>
          <p:spPr>
            <a:xfrm>
              <a:off x="8284352" y="551702"/>
              <a:ext cx="6990848"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Hướng dẫn thực hiện</a:t>
              </a:r>
              <a:endParaRPr lang="en-US" sz="4400" b="1" dirty="0">
                <a:solidFill>
                  <a:schemeClr val="bg1"/>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E07FA49D-3D72-8150-678E-D144E9909355}"/>
              </a:ext>
            </a:extLst>
          </p:cNvPr>
          <p:cNvGrpSpPr/>
          <p:nvPr/>
        </p:nvGrpSpPr>
        <p:grpSpPr>
          <a:xfrm>
            <a:off x="537049" y="2512490"/>
            <a:ext cx="6324600" cy="6900549"/>
            <a:chOff x="537049" y="2512490"/>
            <a:chExt cx="6324600" cy="6900549"/>
          </a:xfrm>
        </p:grpSpPr>
        <p:grpSp>
          <p:nvGrpSpPr>
            <p:cNvPr id="7" name="Group 6">
              <a:extLst>
                <a:ext uri="{FF2B5EF4-FFF2-40B4-BE49-F238E27FC236}">
                  <a16:creationId xmlns:a16="http://schemas.microsoft.com/office/drawing/2014/main" id="{CBFBD16C-7DE6-C84F-E213-E8B530DBF412}"/>
                </a:ext>
              </a:extLst>
            </p:cNvPr>
            <p:cNvGrpSpPr/>
            <p:nvPr/>
          </p:nvGrpSpPr>
          <p:grpSpPr>
            <a:xfrm>
              <a:off x="537049" y="2512490"/>
              <a:ext cx="6324600" cy="6900549"/>
              <a:chOff x="849062" y="2765272"/>
              <a:chExt cx="6324600" cy="6900549"/>
            </a:xfrm>
          </p:grpSpPr>
          <p:sp>
            <p:nvSpPr>
              <p:cNvPr id="10" name="Freeform 7">
                <a:extLst>
                  <a:ext uri="{FF2B5EF4-FFF2-40B4-BE49-F238E27FC236}">
                    <a16:creationId xmlns:a16="http://schemas.microsoft.com/office/drawing/2014/main" id="{8C55B02A-2CCA-41DC-C07F-0BACCED2AD7D}"/>
                  </a:ext>
                </a:extLst>
              </p:cNvPr>
              <p:cNvSpPr/>
              <p:nvPr/>
            </p:nvSpPr>
            <p:spPr>
              <a:xfrm>
                <a:off x="849062" y="2765272"/>
                <a:ext cx="6324600" cy="6900549"/>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2">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8087E5DE-6CEF-0D52-9952-A31C78A66DB2}"/>
                  </a:ext>
                </a:extLst>
              </p:cNvPr>
              <p:cNvGrpSpPr/>
              <p:nvPr/>
            </p:nvGrpSpPr>
            <p:grpSpPr>
              <a:xfrm>
                <a:off x="1097992" y="3249943"/>
                <a:ext cx="5826740" cy="1439688"/>
                <a:chOff x="1411853" y="3447021"/>
                <a:chExt cx="5826740" cy="1439688"/>
              </a:xfrm>
            </p:grpSpPr>
            <p:sp>
              <p:nvSpPr>
                <p:cNvPr id="22" name="Freeform 10">
                  <a:extLst>
                    <a:ext uri="{FF2B5EF4-FFF2-40B4-BE49-F238E27FC236}">
                      <a16:creationId xmlns:a16="http://schemas.microsoft.com/office/drawing/2014/main" id="{078B2EDA-EA30-465B-5715-8D1E32917536}"/>
                    </a:ext>
                  </a:extLst>
                </p:cNvPr>
                <p:cNvSpPr/>
                <p:nvPr/>
              </p:nvSpPr>
              <p:spPr>
                <a:xfrm>
                  <a:off x="1411853" y="3447021"/>
                  <a:ext cx="5826740" cy="1439688"/>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F4D2F58D-788B-4A6A-B34F-275136CCFBE5}"/>
                    </a:ext>
                  </a:extLst>
                </p:cNvPr>
                <p:cNvSpPr txBox="1"/>
                <p:nvPr/>
              </p:nvSpPr>
              <p:spPr>
                <a:xfrm>
                  <a:off x="1411853" y="3706686"/>
                  <a:ext cx="5664849" cy="830997"/>
                </a:xfrm>
                <a:prstGeom prst="rect">
                  <a:avLst/>
                </a:prstGeom>
                <a:noFill/>
              </p:spPr>
              <p:txBody>
                <a:bodyPr wrap="square" rtlCol="0">
                  <a:spAutoFit/>
                </a:bodyPr>
                <a:lstStyle/>
                <a:p>
                  <a:pPr algn="ctr"/>
                  <a:r>
                    <a:rPr lang="en-US" sz="4800" b="1">
                      <a:solidFill>
                        <a:srgbClr val="FF0000"/>
                      </a:solidFill>
                      <a:latin typeface="Arial" panose="020B0604020202020204" pitchFamily="34" charset="0"/>
                      <a:cs typeface="Arial" panose="020B0604020202020204" pitchFamily="34" charset="0"/>
                    </a:rPr>
                    <a:t>Thảo luận nhóm</a:t>
                  </a:r>
                  <a:endParaRPr lang="vi-VN" sz="4800" b="1" dirty="0">
                    <a:solidFill>
                      <a:srgbClr val="FF0000"/>
                    </a:solidFill>
                    <a:latin typeface="Arial" panose="020B0604020202020204" pitchFamily="34" charset="0"/>
                    <a:cs typeface="Arial" panose="020B0604020202020204" pitchFamily="34" charset="0"/>
                  </a:endParaRPr>
                </a:p>
              </p:txBody>
            </p:sp>
          </p:grpSp>
        </p:grpSp>
        <p:pic>
          <p:nvPicPr>
            <p:cNvPr id="25" name="Picture 10">
              <a:extLst>
                <a:ext uri="{FF2B5EF4-FFF2-40B4-BE49-F238E27FC236}">
                  <a16:creationId xmlns:a16="http://schemas.microsoft.com/office/drawing/2014/main" id="{C8EB64A7-26F5-1F4A-7155-3AFB7341BCC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5400" y="4696514"/>
              <a:ext cx="4347778" cy="4716525"/>
            </a:xfrm>
            <a:prstGeom prst="rect">
              <a:avLst/>
            </a:prstGeom>
          </p:spPr>
        </p:pic>
      </p:grpSp>
      <p:pic>
        <p:nvPicPr>
          <p:cNvPr id="21" name="Picture 17">
            <a:extLst>
              <a:ext uri="{FF2B5EF4-FFF2-40B4-BE49-F238E27FC236}">
                <a16:creationId xmlns:a16="http://schemas.microsoft.com/office/drawing/2014/main" id="{AE7DAFDF-AD95-B0FD-711A-58ABA3058CE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245998" y="8885509"/>
            <a:ext cx="1057168" cy="971273"/>
          </a:xfrm>
          <a:prstGeom prst="rect">
            <a:avLst/>
          </a:prstGeom>
        </p:spPr>
      </p:pic>
    </p:spTree>
    <p:extLst>
      <p:ext uri="{BB962C8B-B14F-4D97-AF65-F5344CB8AC3E}">
        <p14:creationId xmlns:p14="http://schemas.microsoft.com/office/powerpoint/2010/main" val="410318258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left)">
                                      <p:cBhvr>
                                        <p:cTn id="23" dur="500"/>
                                        <p:tgtEl>
                                          <p:spTgt spid="5">
                                            <p:txEl>
                                              <p:pRg st="0" end="0"/>
                                            </p:txEl>
                                          </p:spTgt>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left)">
                                      <p:cBhvr>
                                        <p:cTn id="2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 grpId="0" animBg="1"/>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317295" y="-47465"/>
            <a:ext cx="987034" cy="1512170"/>
          </a:xfrm>
          <a:prstGeom prst="rect">
            <a:avLst/>
          </a:prstGeom>
        </p:spPr>
      </p:pic>
      <p:sp>
        <p:nvSpPr>
          <p:cNvPr id="3" name="Freeform 7">
            <a:extLst>
              <a:ext uri="{FF2B5EF4-FFF2-40B4-BE49-F238E27FC236}">
                <a16:creationId xmlns:a16="http://schemas.microsoft.com/office/drawing/2014/main" id="{53F8ECBC-6D3A-9434-E865-EBAA332132F2}"/>
              </a:ext>
            </a:extLst>
          </p:cNvPr>
          <p:cNvSpPr/>
          <p:nvPr/>
        </p:nvSpPr>
        <p:spPr>
          <a:xfrm>
            <a:off x="7391401" y="2512490"/>
            <a:ext cx="10158858" cy="690054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E3EBF5"/>
          </a:solidFill>
        </p:spPr>
        <p:txBody>
          <a:bodyPr/>
          <a:lstStyle/>
          <a:p>
            <a:endParaRPr lang="en-US">
              <a:latin typeface="Arial" panose="020B0604020202020204" pitchFamily="34" charset="0"/>
              <a:cs typeface="Arial" panose="020B0604020202020204" pitchFamily="34" charset="0"/>
            </a:endParaRPr>
          </a:p>
        </p:txBody>
      </p:sp>
      <p:sp>
        <p:nvSpPr>
          <p:cNvPr id="5" name="TextBox 9">
            <a:extLst>
              <a:ext uri="{FF2B5EF4-FFF2-40B4-BE49-F238E27FC236}">
                <a16:creationId xmlns:a16="http://schemas.microsoft.com/office/drawing/2014/main" id="{20B282CF-DDBF-BE1F-6601-05DB52047D0F}"/>
              </a:ext>
            </a:extLst>
          </p:cNvPr>
          <p:cNvSpPr txBox="1"/>
          <p:nvPr/>
        </p:nvSpPr>
        <p:spPr>
          <a:xfrm>
            <a:off x="7900466" y="3385456"/>
            <a:ext cx="9140727" cy="5154616"/>
          </a:xfrm>
          <a:prstGeom prst="rect">
            <a:avLst/>
          </a:prstGeom>
        </p:spPr>
        <p:txBody>
          <a:bodyPr wrap="square" lIns="0" tIns="0" rIns="0" bIns="0" rtlCol="0" anchor="t">
            <a:spAutoFit/>
          </a:bodyPr>
          <a:lstStyle/>
          <a:p>
            <a:pPr algn="ctr">
              <a:lnSpc>
                <a:spcPct val="150000"/>
              </a:lnSpc>
            </a:pPr>
            <a:r>
              <a:rPr lang="vi-VN" sz="4000" b="1">
                <a:latin typeface="Arial" panose="020B0604020202020204" pitchFamily="34" charset="0"/>
                <a:cs typeface="Arial" panose="020B0604020202020204" pitchFamily="34" charset="0"/>
              </a:rPr>
              <a:t>Các chữ được ghi trên thẻ màu gồm:</a:t>
            </a:r>
          </a:p>
          <a:p>
            <a:pPr marL="571500" indent="-571500" algn="just">
              <a:lnSpc>
                <a:spcPct val="150000"/>
              </a:lnSpc>
              <a:buFont typeface="Arial" panose="020B0604020202020204" pitchFamily="34" charset="0"/>
              <a:buChar char="•"/>
            </a:pPr>
            <a:r>
              <a:rPr lang="vi-VN" sz="3800">
                <a:latin typeface="Arial" panose="020B0604020202020204" pitchFamily="34" charset="0"/>
                <a:cs typeface="Arial" panose="020B0604020202020204" pitchFamily="34" charset="0"/>
              </a:rPr>
              <a:t>Chủ động, mạnh dạn</a:t>
            </a:r>
            <a:r>
              <a:rPr lang="en-US" sz="3800">
                <a:latin typeface="Arial" panose="020B0604020202020204" pitchFamily="34" charset="0"/>
                <a:cs typeface="Arial" panose="020B0604020202020204" pitchFamily="34" charset="0"/>
              </a:rPr>
              <a:t>, </a:t>
            </a:r>
            <a:r>
              <a:rPr lang="vi-VN" sz="3800">
                <a:latin typeface="Arial" panose="020B0604020202020204" pitchFamily="34" charset="0"/>
                <a:cs typeface="Arial" panose="020B0604020202020204" pitchFamily="34" charset="0"/>
              </a:rPr>
              <a:t>tự tin khi làm quen với bạn mới. </a:t>
            </a:r>
          </a:p>
          <a:p>
            <a:pPr marL="571500" indent="-571500" algn="just">
              <a:lnSpc>
                <a:spcPct val="150000"/>
              </a:lnSpc>
              <a:buFont typeface="Arial" panose="020B0604020202020204" pitchFamily="34" charset="0"/>
              <a:buChar char="•"/>
            </a:pPr>
            <a:r>
              <a:rPr lang="vi-VN" sz="3800">
                <a:latin typeface="Arial" panose="020B0604020202020204" pitchFamily="34" charset="0"/>
                <a:cs typeface="Arial" panose="020B0604020202020204" pitchFamily="34" charset="0"/>
              </a:rPr>
              <a:t>Chia sẻ chân thành, cởi mở</a:t>
            </a:r>
            <a:r>
              <a:rPr lang="en-US" sz="3800">
                <a:latin typeface="Arial" panose="020B0604020202020204" pitchFamily="34" charset="0"/>
                <a:cs typeface="Arial" panose="020B0604020202020204" pitchFamily="34" charset="0"/>
              </a:rPr>
              <a:t>.</a:t>
            </a:r>
            <a:endParaRPr lang="vi-VN" sz="38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800">
                <a:latin typeface="Arial" panose="020B0604020202020204" pitchFamily="34" charset="0"/>
                <a:cs typeface="Arial" panose="020B0604020202020204" pitchFamily="34" charset="0"/>
              </a:rPr>
              <a:t>Không phán xét, tin tưởng lẫn nhau, luôn tôn trọng, lắng nghe bạn</a:t>
            </a:r>
            <a:r>
              <a:rPr lang="en-US" sz="3800">
                <a:latin typeface="Arial" panose="020B0604020202020204" pitchFamily="34" charset="0"/>
                <a:cs typeface="Arial" panose="020B0604020202020204" pitchFamily="34" charset="0"/>
              </a:rPr>
              <a:t>.</a:t>
            </a:r>
            <a:endParaRPr lang="vi-VN" sz="3800">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871AD60B-DC3B-97DB-6DAB-4834ECDA8FE2}"/>
              </a:ext>
            </a:extLst>
          </p:cNvPr>
          <p:cNvGrpSpPr/>
          <p:nvPr/>
        </p:nvGrpSpPr>
        <p:grpSpPr>
          <a:xfrm>
            <a:off x="9296400" y="1978557"/>
            <a:ext cx="7105949" cy="1067866"/>
            <a:chOff x="8169251" y="427369"/>
            <a:chExt cx="7105949" cy="1067866"/>
          </a:xfrm>
        </p:grpSpPr>
        <p:pic>
          <p:nvPicPr>
            <p:cNvPr id="18" name="Picture 9">
              <a:extLst>
                <a:ext uri="{FF2B5EF4-FFF2-40B4-BE49-F238E27FC236}">
                  <a16:creationId xmlns:a16="http://schemas.microsoft.com/office/drawing/2014/main" id="{BA9E965A-CD44-0590-F541-F39F26046B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69251" y="427369"/>
              <a:ext cx="6990848" cy="1067866"/>
            </a:xfrm>
            <a:prstGeom prst="rect">
              <a:avLst/>
            </a:prstGeom>
          </p:spPr>
        </p:pic>
        <p:sp>
          <p:nvSpPr>
            <p:cNvPr id="19" name="TextBox 18">
              <a:extLst>
                <a:ext uri="{FF2B5EF4-FFF2-40B4-BE49-F238E27FC236}">
                  <a16:creationId xmlns:a16="http://schemas.microsoft.com/office/drawing/2014/main" id="{EE24D30F-EDA2-4D17-5AAE-5E65576B5A2D}"/>
                </a:ext>
              </a:extLst>
            </p:cNvPr>
            <p:cNvSpPr txBox="1"/>
            <p:nvPr/>
          </p:nvSpPr>
          <p:spPr>
            <a:xfrm>
              <a:off x="8284352" y="551702"/>
              <a:ext cx="6990848"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Hướng dẫn thực hiện</a:t>
              </a:r>
              <a:endParaRPr lang="en-US" sz="4400" b="1" dirty="0">
                <a:solidFill>
                  <a:schemeClr val="bg1"/>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E07FA49D-3D72-8150-678E-D144E9909355}"/>
              </a:ext>
            </a:extLst>
          </p:cNvPr>
          <p:cNvGrpSpPr/>
          <p:nvPr/>
        </p:nvGrpSpPr>
        <p:grpSpPr>
          <a:xfrm>
            <a:off x="537049" y="2512490"/>
            <a:ext cx="6324600" cy="6900549"/>
            <a:chOff x="537049" y="2512490"/>
            <a:chExt cx="6324600" cy="6900549"/>
          </a:xfrm>
        </p:grpSpPr>
        <p:grpSp>
          <p:nvGrpSpPr>
            <p:cNvPr id="7" name="Group 6">
              <a:extLst>
                <a:ext uri="{FF2B5EF4-FFF2-40B4-BE49-F238E27FC236}">
                  <a16:creationId xmlns:a16="http://schemas.microsoft.com/office/drawing/2014/main" id="{CBFBD16C-7DE6-C84F-E213-E8B530DBF412}"/>
                </a:ext>
              </a:extLst>
            </p:cNvPr>
            <p:cNvGrpSpPr/>
            <p:nvPr/>
          </p:nvGrpSpPr>
          <p:grpSpPr>
            <a:xfrm>
              <a:off x="537049" y="2512490"/>
              <a:ext cx="6324600" cy="6900549"/>
              <a:chOff x="849062" y="2765272"/>
              <a:chExt cx="6324600" cy="6900549"/>
            </a:xfrm>
          </p:grpSpPr>
          <p:sp>
            <p:nvSpPr>
              <p:cNvPr id="10" name="Freeform 7">
                <a:extLst>
                  <a:ext uri="{FF2B5EF4-FFF2-40B4-BE49-F238E27FC236}">
                    <a16:creationId xmlns:a16="http://schemas.microsoft.com/office/drawing/2014/main" id="{8C55B02A-2CCA-41DC-C07F-0BACCED2AD7D}"/>
                  </a:ext>
                </a:extLst>
              </p:cNvPr>
              <p:cNvSpPr/>
              <p:nvPr/>
            </p:nvSpPr>
            <p:spPr>
              <a:xfrm>
                <a:off x="849062" y="2765272"/>
                <a:ext cx="6324600" cy="6900549"/>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2">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8087E5DE-6CEF-0D52-9952-A31C78A66DB2}"/>
                  </a:ext>
                </a:extLst>
              </p:cNvPr>
              <p:cNvGrpSpPr/>
              <p:nvPr/>
            </p:nvGrpSpPr>
            <p:grpSpPr>
              <a:xfrm>
                <a:off x="1097992" y="3249943"/>
                <a:ext cx="5826740" cy="1439688"/>
                <a:chOff x="1411853" y="3447021"/>
                <a:chExt cx="5826740" cy="1439688"/>
              </a:xfrm>
            </p:grpSpPr>
            <p:sp>
              <p:nvSpPr>
                <p:cNvPr id="22" name="Freeform 10">
                  <a:extLst>
                    <a:ext uri="{FF2B5EF4-FFF2-40B4-BE49-F238E27FC236}">
                      <a16:creationId xmlns:a16="http://schemas.microsoft.com/office/drawing/2014/main" id="{078B2EDA-EA30-465B-5715-8D1E32917536}"/>
                    </a:ext>
                  </a:extLst>
                </p:cNvPr>
                <p:cNvSpPr/>
                <p:nvPr/>
              </p:nvSpPr>
              <p:spPr>
                <a:xfrm>
                  <a:off x="1411853" y="3447021"/>
                  <a:ext cx="5826740" cy="1439688"/>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F4D2F58D-788B-4A6A-B34F-275136CCFBE5}"/>
                    </a:ext>
                  </a:extLst>
                </p:cNvPr>
                <p:cNvSpPr txBox="1"/>
                <p:nvPr/>
              </p:nvSpPr>
              <p:spPr>
                <a:xfrm>
                  <a:off x="1411853" y="3706686"/>
                  <a:ext cx="5664849" cy="830997"/>
                </a:xfrm>
                <a:prstGeom prst="rect">
                  <a:avLst/>
                </a:prstGeom>
                <a:noFill/>
              </p:spPr>
              <p:txBody>
                <a:bodyPr wrap="square" rtlCol="0">
                  <a:spAutoFit/>
                </a:bodyPr>
                <a:lstStyle/>
                <a:p>
                  <a:pPr algn="ctr"/>
                  <a:r>
                    <a:rPr lang="en-US" sz="4800" b="1">
                      <a:solidFill>
                        <a:srgbClr val="FF0000"/>
                      </a:solidFill>
                      <a:latin typeface="Arial" panose="020B0604020202020204" pitchFamily="34" charset="0"/>
                      <a:cs typeface="Arial" panose="020B0604020202020204" pitchFamily="34" charset="0"/>
                    </a:rPr>
                    <a:t>Thảo luận nhóm</a:t>
                  </a:r>
                  <a:endParaRPr lang="vi-VN" sz="4800" b="1" dirty="0">
                    <a:solidFill>
                      <a:srgbClr val="FF0000"/>
                    </a:solidFill>
                    <a:latin typeface="Arial" panose="020B0604020202020204" pitchFamily="34" charset="0"/>
                    <a:cs typeface="Arial" panose="020B0604020202020204" pitchFamily="34" charset="0"/>
                  </a:endParaRPr>
                </a:p>
              </p:txBody>
            </p:sp>
          </p:grpSp>
        </p:grpSp>
        <p:pic>
          <p:nvPicPr>
            <p:cNvPr id="25" name="Picture 10">
              <a:extLst>
                <a:ext uri="{FF2B5EF4-FFF2-40B4-BE49-F238E27FC236}">
                  <a16:creationId xmlns:a16="http://schemas.microsoft.com/office/drawing/2014/main" id="{C8EB64A7-26F5-1F4A-7155-3AFB7341BCC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5400" y="4696514"/>
              <a:ext cx="4347778" cy="4716525"/>
            </a:xfrm>
            <a:prstGeom prst="rect">
              <a:avLst/>
            </a:prstGeom>
          </p:spPr>
        </p:pic>
      </p:grpSp>
      <p:pic>
        <p:nvPicPr>
          <p:cNvPr id="21" name="Picture 17">
            <a:extLst>
              <a:ext uri="{FF2B5EF4-FFF2-40B4-BE49-F238E27FC236}">
                <a16:creationId xmlns:a16="http://schemas.microsoft.com/office/drawing/2014/main" id="{AE7DAFDF-AD95-B0FD-711A-58ABA3058CE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245998" y="8885509"/>
            <a:ext cx="1057168" cy="971273"/>
          </a:xfrm>
          <a:prstGeom prst="rect">
            <a:avLst/>
          </a:prstGeom>
        </p:spPr>
      </p:pic>
      <p:sp>
        <p:nvSpPr>
          <p:cNvPr id="2" name="TextBox 1">
            <a:extLst>
              <a:ext uri="{FF2B5EF4-FFF2-40B4-BE49-F238E27FC236}">
                <a16:creationId xmlns:a16="http://schemas.microsoft.com/office/drawing/2014/main" id="{63EAA547-7820-E912-B4DB-5482166FA8EB}"/>
              </a:ext>
            </a:extLst>
          </p:cNvPr>
          <p:cNvSpPr txBox="1"/>
          <p:nvPr/>
        </p:nvSpPr>
        <p:spPr>
          <a:xfrm>
            <a:off x="390658" y="809556"/>
            <a:ext cx="17506684" cy="769441"/>
          </a:xfrm>
          <a:prstGeom prst="rect">
            <a:avLst/>
          </a:prstGeom>
          <a:noFill/>
        </p:spPr>
        <p:txBody>
          <a:bodyPr wrap="square">
            <a:spAutoFit/>
          </a:bodyPr>
          <a:lstStyle/>
          <a:p>
            <a:pPr algn="ctr">
              <a:spcAft>
                <a:spcPts val="1000"/>
              </a:spcAft>
            </a:pPr>
            <a:r>
              <a:rPr lang="vi-VN" sz="4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Nhiệm </a:t>
            </a:r>
            <a:r>
              <a:rPr lang="vi-VN" sz="4400" b="1">
                <a:solidFill>
                  <a:srgbClr val="C00000"/>
                </a:solidFill>
                <a:effectLst/>
                <a:latin typeface="Arial" panose="020B0604020202020204" pitchFamily="34" charset="0"/>
                <a:ea typeface="Calibri" panose="020F0502020204030204" pitchFamily="34" charset="0"/>
                <a:cs typeface="Arial" panose="020B0604020202020204" pitchFamily="34" charset="0"/>
              </a:rPr>
              <a:t>vụ </a:t>
            </a: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2</a:t>
            </a:r>
            <a:r>
              <a:rPr lang="vi-VN" sz="4400" b="1">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Thảo luận về cách xây dựng và giữ gìn tình bạn</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0515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317295" y="-47465"/>
            <a:ext cx="987034" cy="1512170"/>
          </a:xfrm>
          <a:prstGeom prst="rect">
            <a:avLst/>
          </a:prstGeom>
        </p:spPr>
      </p:pic>
      <p:sp>
        <p:nvSpPr>
          <p:cNvPr id="3" name="Freeform 7">
            <a:extLst>
              <a:ext uri="{FF2B5EF4-FFF2-40B4-BE49-F238E27FC236}">
                <a16:creationId xmlns:a16="http://schemas.microsoft.com/office/drawing/2014/main" id="{53F8ECBC-6D3A-9434-E865-EBAA332132F2}"/>
              </a:ext>
            </a:extLst>
          </p:cNvPr>
          <p:cNvSpPr/>
          <p:nvPr/>
        </p:nvSpPr>
        <p:spPr>
          <a:xfrm>
            <a:off x="7391401" y="2512490"/>
            <a:ext cx="10158858" cy="690054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E3EBF5"/>
          </a:solidFill>
        </p:spPr>
        <p:txBody>
          <a:bodyPr/>
          <a:lstStyle/>
          <a:p>
            <a:endParaRPr lang="en-US">
              <a:latin typeface="Arial" panose="020B0604020202020204" pitchFamily="34" charset="0"/>
              <a:cs typeface="Arial" panose="020B0604020202020204" pitchFamily="34" charset="0"/>
            </a:endParaRPr>
          </a:p>
        </p:txBody>
      </p:sp>
      <p:sp>
        <p:nvSpPr>
          <p:cNvPr id="5" name="TextBox 9">
            <a:extLst>
              <a:ext uri="{FF2B5EF4-FFF2-40B4-BE49-F238E27FC236}">
                <a16:creationId xmlns:a16="http://schemas.microsoft.com/office/drawing/2014/main" id="{20B282CF-DDBF-BE1F-6601-05DB52047D0F}"/>
              </a:ext>
            </a:extLst>
          </p:cNvPr>
          <p:cNvSpPr txBox="1"/>
          <p:nvPr/>
        </p:nvSpPr>
        <p:spPr>
          <a:xfrm>
            <a:off x="7900466" y="3385456"/>
            <a:ext cx="9140727" cy="4323620"/>
          </a:xfrm>
          <a:prstGeom prst="rect">
            <a:avLst/>
          </a:prstGeom>
        </p:spPr>
        <p:txBody>
          <a:bodyPr wrap="square" lIns="0" tIns="0" rIns="0" bIns="0" rtlCol="0" anchor="t">
            <a:spAutoFit/>
          </a:bodyPr>
          <a:lstStyle/>
          <a:p>
            <a:pPr algn="ctr">
              <a:lnSpc>
                <a:spcPct val="150000"/>
              </a:lnSpc>
            </a:pPr>
            <a:r>
              <a:rPr lang="vi-VN" sz="4000" b="1">
                <a:latin typeface="Arial" panose="020B0604020202020204" pitchFamily="34" charset="0"/>
                <a:cs typeface="Arial" panose="020B0604020202020204" pitchFamily="34" charset="0"/>
              </a:rPr>
              <a:t>Các chữ được ghi trên thẻ màu gồm:</a:t>
            </a:r>
          </a:p>
          <a:p>
            <a:pPr marL="571500" indent="-571500" algn="just">
              <a:lnSpc>
                <a:spcPct val="150000"/>
              </a:lnSpc>
              <a:buFont typeface="Arial" panose="020B0604020202020204" pitchFamily="34" charset="0"/>
              <a:buChar char="•"/>
            </a:pPr>
            <a:r>
              <a:rPr lang="vi-VN" sz="3800">
                <a:latin typeface="Arial" panose="020B0604020202020204" pitchFamily="34" charset="0"/>
                <a:cs typeface="Arial" panose="020B0604020202020204" pitchFamily="34" charset="0"/>
              </a:rPr>
              <a:t>Chia sẻ với nhau khi vui buồn, có khó khăn, vướng mắc</a:t>
            </a:r>
            <a:r>
              <a:rPr lang="en-US" sz="3800">
                <a:latin typeface="Arial" panose="020B0604020202020204" pitchFamily="34" charset="0"/>
                <a:cs typeface="Arial" panose="020B0604020202020204" pitchFamily="34" charset="0"/>
              </a:rPr>
              <a:t>.</a:t>
            </a:r>
            <a:endParaRPr lang="vi-VN" sz="38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800">
                <a:latin typeface="Arial" panose="020B0604020202020204" pitchFamily="34" charset="0"/>
                <a:cs typeface="Arial" panose="020B0604020202020204" pitchFamily="34" charset="0"/>
              </a:rPr>
              <a:t>Dành thời gian cho nhau, không có lời nói và hành vị làm tổn thương bạn.</a:t>
            </a:r>
          </a:p>
        </p:txBody>
      </p:sp>
      <p:grpSp>
        <p:nvGrpSpPr>
          <p:cNvPr id="17" name="Group 16">
            <a:extLst>
              <a:ext uri="{FF2B5EF4-FFF2-40B4-BE49-F238E27FC236}">
                <a16:creationId xmlns:a16="http://schemas.microsoft.com/office/drawing/2014/main" id="{871AD60B-DC3B-97DB-6DAB-4834ECDA8FE2}"/>
              </a:ext>
            </a:extLst>
          </p:cNvPr>
          <p:cNvGrpSpPr/>
          <p:nvPr/>
        </p:nvGrpSpPr>
        <p:grpSpPr>
          <a:xfrm>
            <a:off x="9296400" y="1978557"/>
            <a:ext cx="7105949" cy="1067866"/>
            <a:chOff x="8169251" y="427369"/>
            <a:chExt cx="7105949" cy="1067866"/>
          </a:xfrm>
        </p:grpSpPr>
        <p:pic>
          <p:nvPicPr>
            <p:cNvPr id="18" name="Picture 9">
              <a:extLst>
                <a:ext uri="{FF2B5EF4-FFF2-40B4-BE49-F238E27FC236}">
                  <a16:creationId xmlns:a16="http://schemas.microsoft.com/office/drawing/2014/main" id="{BA9E965A-CD44-0590-F541-F39F26046B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69251" y="427369"/>
              <a:ext cx="6990848" cy="1067866"/>
            </a:xfrm>
            <a:prstGeom prst="rect">
              <a:avLst/>
            </a:prstGeom>
          </p:spPr>
        </p:pic>
        <p:sp>
          <p:nvSpPr>
            <p:cNvPr id="19" name="TextBox 18">
              <a:extLst>
                <a:ext uri="{FF2B5EF4-FFF2-40B4-BE49-F238E27FC236}">
                  <a16:creationId xmlns:a16="http://schemas.microsoft.com/office/drawing/2014/main" id="{EE24D30F-EDA2-4D17-5AAE-5E65576B5A2D}"/>
                </a:ext>
              </a:extLst>
            </p:cNvPr>
            <p:cNvSpPr txBox="1"/>
            <p:nvPr/>
          </p:nvSpPr>
          <p:spPr>
            <a:xfrm>
              <a:off x="8284352" y="551702"/>
              <a:ext cx="6990848"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Hướng dẫn thực hiện</a:t>
              </a:r>
              <a:endParaRPr lang="en-US" sz="4400" b="1" dirty="0">
                <a:solidFill>
                  <a:schemeClr val="bg1"/>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E07FA49D-3D72-8150-678E-D144E9909355}"/>
              </a:ext>
            </a:extLst>
          </p:cNvPr>
          <p:cNvGrpSpPr/>
          <p:nvPr/>
        </p:nvGrpSpPr>
        <p:grpSpPr>
          <a:xfrm>
            <a:off x="537049" y="2512490"/>
            <a:ext cx="6324600" cy="6900549"/>
            <a:chOff x="537049" y="2512490"/>
            <a:chExt cx="6324600" cy="6900549"/>
          </a:xfrm>
        </p:grpSpPr>
        <p:grpSp>
          <p:nvGrpSpPr>
            <p:cNvPr id="7" name="Group 6">
              <a:extLst>
                <a:ext uri="{FF2B5EF4-FFF2-40B4-BE49-F238E27FC236}">
                  <a16:creationId xmlns:a16="http://schemas.microsoft.com/office/drawing/2014/main" id="{CBFBD16C-7DE6-C84F-E213-E8B530DBF412}"/>
                </a:ext>
              </a:extLst>
            </p:cNvPr>
            <p:cNvGrpSpPr/>
            <p:nvPr/>
          </p:nvGrpSpPr>
          <p:grpSpPr>
            <a:xfrm>
              <a:off x="537049" y="2512490"/>
              <a:ext cx="6324600" cy="6900549"/>
              <a:chOff x="849062" y="2765272"/>
              <a:chExt cx="6324600" cy="6900549"/>
            </a:xfrm>
          </p:grpSpPr>
          <p:sp>
            <p:nvSpPr>
              <p:cNvPr id="10" name="Freeform 7">
                <a:extLst>
                  <a:ext uri="{FF2B5EF4-FFF2-40B4-BE49-F238E27FC236}">
                    <a16:creationId xmlns:a16="http://schemas.microsoft.com/office/drawing/2014/main" id="{8C55B02A-2CCA-41DC-C07F-0BACCED2AD7D}"/>
                  </a:ext>
                </a:extLst>
              </p:cNvPr>
              <p:cNvSpPr/>
              <p:nvPr/>
            </p:nvSpPr>
            <p:spPr>
              <a:xfrm>
                <a:off x="849062" y="2765272"/>
                <a:ext cx="6324600" cy="6900549"/>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2">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8087E5DE-6CEF-0D52-9952-A31C78A66DB2}"/>
                  </a:ext>
                </a:extLst>
              </p:cNvPr>
              <p:cNvGrpSpPr/>
              <p:nvPr/>
            </p:nvGrpSpPr>
            <p:grpSpPr>
              <a:xfrm>
                <a:off x="1097992" y="3249943"/>
                <a:ext cx="5826740" cy="1439688"/>
                <a:chOff x="1411853" y="3447021"/>
                <a:chExt cx="5826740" cy="1439688"/>
              </a:xfrm>
            </p:grpSpPr>
            <p:sp>
              <p:nvSpPr>
                <p:cNvPr id="22" name="Freeform 10">
                  <a:extLst>
                    <a:ext uri="{FF2B5EF4-FFF2-40B4-BE49-F238E27FC236}">
                      <a16:creationId xmlns:a16="http://schemas.microsoft.com/office/drawing/2014/main" id="{078B2EDA-EA30-465B-5715-8D1E32917536}"/>
                    </a:ext>
                  </a:extLst>
                </p:cNvPr>
                <p:cNvSpPr/>
                <p:nvPr/>
              </p:nvSpPr>
              <p:spPr>
                <a:xfrm>
                  <a:off x="1411853" y="3447021"/>
                  <a:ext cx="5826740" cy="1439688"/>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F4D2F58D-788B-4A6A-B34F-275136CCFBE5}"/>
                    </a:ext>
                  </a:extLst>
                </p:cNvPr>
                <p:cNvSpPr txBox="1"/>
                <p:nvPr/>
              </p:nvSpPr>
              <p:spPr>
                <a:xfrm>
                  <a:off x="1411853" y="3706686"/>
                  <a:ext cx="5664849" cy="830997"/>
                </a:xfrm>
                <a:prstGeom prst="rect">
                  <a:avLst/>
                </a:prstGeom>
                <a:noFill/>
              </p:spPr>
              <p:txBody>
                <a:bodyPr wrap="square" rtlCol="0">
                  <a:spAutoFit/>
                </a:bodyPr>
                <a:lstStyle/>
                <a:p>
                  <a:pPr algn="ctr"/>
                  <a:r>
                    <a:rPr lang="en-US" sz="4800" b="1">
                      <a:solidFill>
                        <a:srgbClr val="FF0000"/>
                      </a:solidFill>
                      <a:latin typeface="Arial" panose="020B0604020202020204" pitchFamily="34" charset="0"/>
                      <a:cs typeface="Arial" panose="020B0604020202020204" pitchFamily="34" charset="0"/>
                    </a:rPr>
                    <a:t>Thảo luận nhóm</a:t>
                  </a:r>
                  <a:endParaRPr lang="vi-VN" sz="4800" b="1" dirty="0">
                    <a:solidFill>
                      <a:srgbClr val="FF0000"/>
                    </a:solidFill>
                    <a:latin typeface="Arial" panose="020B0604020202020204" pitchFamily="34" charset="0"/>
                    <a:cs typeface="Arial" panose="020B0604020202020204" pitchFamily="34" charset="0"/>
                  </a:endParaRPr>
                </a:p>
              </p:txBody>
            </p:sp>
          </p:grpSp>
        </p:grpSp>
        <p:pic>
          <p:nvPicPr>
            <p:cNvPr id="25" name="Picture 10">
              <a:extLst>
                <a:ext uri="{FF2B5EF4-FFF2-40B4-BE49-F238E27FC236}">
                  <a16:creationId xmlns:a16="http://schemas.microsoft.com/office/drawing/2014/main" id="{C8EB64A7-26F5-1F4A-7155-3AFB7341BCC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5400" y="4696514"/>
              <a:ext cx="4347778" cy="4716525"/>
            </a:xfrm>
            <a:prstGeom prst="rect">
              <a:avLst/>
            </a:prstGeom>
          </p:spPr>
        </p:pic>
      </p:grpSp>
      <p:pic>
        <p:nvPicPr>
          <p:cNvPr id="21" name="Picture 17">
            <a:extLst>
              <a:ext uri="{FF2B5EF4-FFF2-40B4-BE49-F238E27FC236}">
                <a16:creationId xmlns:a16="http://schemas.microsoft.com/office/drawing/2014/main" id="{AE7DAFDF-AD95-B0FD-711A-58ABA3058CE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245998" y="8885509"/>
            <a:ext cx="1057168" cy="971273"/>
          </a:xfrm>
          <a:prstGeom prst="rect">
            <a:avLst/>
          </a:prstGeom>
        </p:spPr>
      </p:pic>
      <p:sp>
        <p:nvSpPr>
          <p:cNvPr id="2" name="TextBox 1">
            <a:extLst>
              <a:ext uri="{FF2B5EF4-FFF2-40B4-BE49-F238E27FC236}">
                <a16:creationId xmlns:a16="http://schemas.microsoft.com/office/drawing/2014/main" id="{B8A75780-9E60-0697-7D83-D3EA3987CDF1}"/>
              </a:ext>
            </a:extLst>
          </p:cNvPr>
          <p:cNvSpPr txBox="1"/>
          <p:nvPr/>
        </p:nvSpPr>
        <p:spPr>
          <a:xfrm>
            <a:off x="390658" y="809556"/>
            <a:ext cx="17506684" cy="769441"/>
          </a:xfrm>
          <a:prstGeom prst="rect">
            <a:avLst/>
          </a:prstGeom>
          <a:noFill/>
        </p:spPr>
        <p:txBody>
          <a:bodyPr wrap="square">
            <a:spAutoFit/>
          </a:bodyPr>
          <a:lstStyle/>
          <a:p>
            <a:pPr algn="ctr">
              <a:spcAft>
                <a:spcPts val="1000"/>
              </a:spcAft>
            </a:pPr>
            <a:r>
              <a:rPr lang="vi-VN" sz="4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Nhiệm </a:t>
            </a:r>
            <a:r>
              <a:rPr lang="vi-VN" sz="4400" b="1">
                <a:solidFill>
                  <a:srgbClr val="C00000"/>
                </a:solidFill>
                <a:effectLst/>
                <a:latin typeface="Arial" panose="020B0604020202020204" pitchFamily="34" charset="0"/>
                <a:ea typeface="Calibri" panose="020F0502020204030204" pitchFamily="34" charset="0"/>
                <a:cs typeface="Arial" panose="020B0604020202020204" pitchFamily="34" charset="0"/>
              </a:rPr>
              <a:t>vụ </a:t>
            </a: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2</a:t>
            </a:r>
            <a:r>
              <a:rPr lang="vi-VN" sz="4400" b="1">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Thảo luận về cách xây dựng và giữ gìn tình bạn</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5543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DD92"/>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408" y="116477"/>
            <a:ext cx="1439936" cy="973920"/>
          </a:xfrm>
          <a:prstGeom prst="rect">
            <a:avLst/>
          </a:prstGeom>
        </p:spPr>
      </p:pic>
      <p:pic>
        <p:nvPicPr>
          <p:cNvPr id="4" name="Picture 12">
            <a:extLst>
              <a:ext uri="{FF2B5EF4-FFF2-40B4-BE49-F238E27FC236}">
                <a16:creationId xmlns:a16="http://schemas.microsoft.com/office/drawing/2014/main" id="{8CD9A4BE-ECBB-005C-245F-95AB58F89BE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96407">
            <a:off x="17334020" y="267688"/>
            <a:ext cx="1005060" cy="1163754"/>
          </a:xfrm>
          <a:prstGeom prst="rect">
            <a:avLst/>
          </a:prstGeom>
        </p:spPr>
      </p:pic>
      <p:grpSp>
        <p:nvGrpSpPr>
          <p:cNvPr id="39" name="Group 38">
            <a:extLst>
              <a:ext uri="{FF2B5EF4-FFF2-40B4-BE49-F238E27FC236}">
                <a16:creationId xmlns:a16="http://schemas.microsoft.com/office/drawing/2014/main" id="{ACFA468B-DC4F-7D15-5B45-18A53DA6B68E}"/>
              </a:ext>
            </a:extLst>
          </p:cNvPr>
          <p:cNvGrpSpPr/>
          <p:nvPr/>
        </p:nvGrpSpPr>
        <p:grpSpPr>
          <a:xfrm>
            <a:off x="5446400" y="0"/>
            <a:ext cx="7583876" cy="1388058"/>
            <a:chOff x="4834930" y="84191"/>
            <a:chExt cx="7359542" cy="1232175"/>
          </a:xfrm>
        </p:grpSpPr>
        <p:sp>
          <p:nvSpPr>
            <p:cNvPr id="40" name="Round Same Side Corner Rectangle 11">
              <a:extLst>
                <a:ext uri="{FF2B5EF4-FFF2-40B4-BE49-F238E27FC236}">
                  <a16:creationId xmlns:a16="http://schemas.microsoft.com/office/drawing/2014/main" id="{BD314B52-F3C5-A88A-56DC-BB2605BE55ED}"/>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049516E3-5B40-B539-4936-F2114A5C2844}"/>
                </a:ext>
              </a:extLst>
            </p:cNvPr>
            <p:cNvSpPr txBox="1"/>
            <p:nvPr/>
          </p:nvSpPr>
          <p:spPr>
            <a:xfrm>
              <a:off x="5254230" y="277036"/>
              <a:ext cx="6403317" cy="792316"/>
            </a:xfrm>
            <a:prstGeom prst="rect">
              <a:avLst/>
            </a:prstGeom>
            <a:noFill/>
          </p:spPr>
          <p:txBody>
            <a:bodyPr wrap="square" rtlCol="0">
              <a:spAutoFit/>
            </a:bodyPr>
            <a:lstStyle/>
            <a:p>
              <a:pPr algn="ctr"/>
              <a:r>
                <a:rPr lang="en-US" sz="5200" b="1" dirty="0" err="1">
                  <a:solidFill>
                    <a:schemeClr val="bg1"/>
                  </a:solidFill>
                  <a:latin typeface="Arial" panose="020B0604020202020204" pitchFamily="34" charset="0"/>
                  <a:cs typeface="Arial" panose="020B0604020202020204" pitchFamily="34" charset="0"/>
                </a:rPr>
                <a:t>Gợi</a:t>
              </a:r>
              <a:r>
                <a:rPr lang="en-US" sz="5200" b="1" dirty="0">
                  <a:solidFill>
                    <a:schemeClr val="bg1"/>
                  </a:solidFill>
                  <a:latin typeface="Arial" panose="020B0604020202020204" pitchFamily="34" charset="0"/>
                  <a:cs typeface="Arial" panose="020B0604020202020204" pitchFamily="34" charset="0"/>
                </a:rPr>
                <a:t> ý </a:t>
              </a:r>
              <a:r>
                <a:rPr lang="en-US" sz="5200" b="1" dirty="0" err="1">
                  <a:solidFill>
                    <a:schemeClr val="bg1"/>
                  </a:solidFill>
                  <a:latin typeface="Arial" panose="020B0604020202020204" pitchFamily="34" charset="0"/>
                  <a:cs typeface="Arial" panose="020B0604020202020204" pitchFamily="34" charset="0"/>
                </a:rPr>
                <a:t>câu</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trả</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lời</a:t>
              </a:r>
              <a:endParaRPr lang="en-US" sz="5200" b="1" dirty="0">
                <a:solidFill>
                  <a:schemeClr val="bg1"/>
                </a:solidFill>
                <a:latin typeface="Arial" panose="020B0604020202020204" pitchFamily="34" charset="0"/>
                <a:cs typeface="Arial" panose="020B0604020202020204" pitchFamily="34" charset="0"/>
              </a:endParaRPr>
            </a:p>
          </p:txBody>
        </p:sp>
      </p:grpSp>
      <p:sp>
        <p:nvSpPr>
          <p:cNvPr id="43" name="Rectangle: Rounded Corners 42">
            <a:extLst>
              <a:ext uri="{FF2B5EF4-FFF2-40B4-BE49-F238E27FC236}">
                <a16:creationId xmlns:a16="http://schemas.microsoft.com/office/drawing/2014/main" id="{16B9C963-10BC-4487-D52F-DBC6A84B7B87}"/>
              </a:ext>
            </a:extLst>
          </p:cNvPr>
          <p:cNvSpPr/>
          <p:nvPr/>
        </p:nvSpPr>
        <p:spPr>
          <a:xfrm>
            <a:off x="1143000" y="3827082"/>
            <a:ext cx="6971288" cy="2454072"/>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Chủ động, mạnh dạn, tự tin khi làm quen với bạn mới.</a:t>
            </a:r>
            <a:endParaRPr lang="en-US" sz="3800" dirty="0">
              <a:solidFill>
                <a:schemeClr val="tx1"/>
              </a:solidFill>
              <a:latin typeface="Arial" panose="020B0604020202020204" pitchFamily="34" charset="0"/>
              <a:cs typeface="Arial" panose="020B0604020202020204" pitchFamily="34" charset="0"/>
            </a:endParaRPr>
          </a:p>
        </p:txBody>
      </p:sp>
      <p:sp>
        <p:nvSpPr>
          <p:cNvPr id="49" name="Rectangle: Rounded Corners 48">
            <a:extLst>
              <a:ext uri="{FF2B5EF4-FFF2-40B4-BE49-F238E27FC236}">
                <a16:creationId xmlns:a16="http://schemas.microsoft.com/office/drawing/2014/main" id="{03F93E5D-317D-E69D-170B-C671C9439B82}"/>
              </a:ext>
            </a:extLst>
          </p:cNvPr>
          <p:cNvSpPr/>
          <p:nvPr/>
        </p:nvSpPr>
        <p:spPr>
          <a:xfrm>
            <a:off x="9642808" y="3827082"/>
            <a:ext cx="7273591" cy="2454072"/>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Chia sẻ chân thành, cởi mở với bạn khi vui, buồn, khó khăn.</a:t>
            </a:r>
            <a:endParaRPr lang="en-US" sz="3800" dirty="0">
              <a:solidFill>
                <a:schemeClr val="tx1"/>
              </a:solidFill>
              <a:latin typeface="Arial" panose="020B0604020202020204" pitchFamily="34" charset="0"/>
              <a:cs typeface="Arial" panose="020B0604020202020204" pitchFamily="34" charset="0"/>
            </a:endParaRPr>
          </a:p>
        </p:txBody>
      </p:sp>
      <p:grpSp>
        <p:nvGrpSpPr>
          <p:cNvPr id="52" name="Group 51">
            <a:extLst>
              <a:ext uri="{FF2B5EF4-FFF2-40B4-BE49-F238E27FC236}">
                <a16:creationId xmlns:a16="http://schemas.microsoft.com/office/drawing/2014/main" id="{C4829713-1945-F861-63C1-9D60F5F9A094}"/>
              </a:ext>
            </a:extLst>
          </p:cNvPr>
          <p:cNvGrpSpPr/>
          <p:nvPr/>
        </p:nvGrpSpPr>
        <p:grpSpPr>
          <a:xfrm>
            <a:off x="0" y="1919171"/>
            <a:ext cx="15757547" cy="1466180"/>
            <a:chOff x="0" y="2023727"/>
            <a:chExt cx="15757547" cy="1466180"/>
          </a:xfrm>
        </p:grpSpPr>
        <p:sp>
          <p:nvSpPr>
            <p:cNvPr id="25" name="Rectangle 24">
              <a:extLst>
                <a:ext uri="{FF2B5EF4-FFF2-40B4-BE49-F238E27FC236}">
                  <a16:creationId xmlns:a16="http://schemas.microsoft.com/office/drawing/2014/main" id="{A4806E35-06AF-7811-5BF4-C9DB293BA997}"/>
                </a:ext>
              </a:extLst>
            </p:cNvPr>
            <p:cNvSpPr/>
            <p:nvPr/>
          </p:nvSpPr>
          <p:spPr>
            <a:xfrm>
              <a:off x="0" y="2086627"/>
              <a:ext cx="15011400" cy="124046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Arial" panose="020B0604020202020204" pitchFamily="34" charset="0"/>
                  <a:cs typeface="Arial" panose="020B0604020202020204" pitchFamily="34" charset="0"/>
                </a:rPr>
                <a:t>Một số cách xây dựng và giữ gìn tình bạn:</a:t>
              </a:r>
              <a:endParaRPr lang="en-US" sz="4400" b="1" dirty="0">
                <a:solidFill>
                  <a:schemeClr val="tx1"/>
                </a:solidFill>
                <a:latin typeface="Arial" panose="020B0604020202020204" pitchFamily="34" charset="0"/>
                <a:cs typeface="Arial" panose="020B0604020202020204" pitchFamily="34" charset="0"/>
              </a:endParaRPr>
            </a:p>
          </p:txBody>
        </p:sp>
        <p:pic>
          <p:nvPicPr>
            <p:cNvPr id="51" name="Picture 13">
              <a:extLst>
                <a:ext uri="{FF2B5EF4-FFF2-40B4-BE49-F238E27FC236}">
                  <a16:creationId xmlns:a16="http://schemas.microsoft.com/office/drawing/2014/main" id="{686E3494-5265-30EB-5374-29AE4D03764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265252" y="2023727"/>
              <a:ext cx="1492295" cy="1466180"/>
            </a:xfrm>
            <a:prstGeom prst="rect">
              <a:avLst/>
            </a:prstGeom>
          </p:spPr>
        </p:pic>
      </p:grpSp>
      <p:pic>
        <p:nvPicPr>
          <p:cNvPr id="54" name="Picture 10">
            <a:extLst>
              <a:ext uri="{FF2B5EF4-FFF2-40B4-BE49-F238E27FC236}">
                <a16:creationId xmlns:a16="http://schemas.microsoft.com/office/drawing/2014/main" id="{3C0E1E05-351A-DDA7-E3D7-AAB2B2E9F6D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903703" y="6885696"/>
            <a:ext cx="5449881" cy="2861187"/>
          </a:xfrm>
          <a:prstGeom prst="rect">
            <a:avLst/>
          </a:prstGeom>
        </p:spPr>
      </p:pic>
      <p:pic>
        <p:nvPicPr>
          <p:cNvPr id="57" name="Picture 56" descr="A group of people wearing clothing&#10;&#10;Description automatically generated with medium confidence">
            <a:extLst>
              <a:ext uri="{FF2B5EF4-FFF2-40B4-BE49-F238E27FC236}">
                <a16:creationId xmlns:a16="http://schemas.microsoft.com/office/drawing/2014/main" id="{0D80B447-1209-5F82-DF5C-8566B4A404F7}"/>
              </a:ext>
            </a:extLst>
          </p:cNvPr>
          <p:cNvPicPr>
            <a:picLocks noChangeAspect="1"/>
          </p:cNvPicPr>
          <p:nvPr/>
        </p:nvPicPr>
        <p:blipFill rotWithShape="1">
          <a:blip r:embed="rId10">
            <a:extLst>
              <a:ext uri="{28A0092B-C50C-407E-A947-70E740481C1C}">
                <a14:useLocalDpi xmlns:a14="http://schemas.microsoft.com/office/drawing/2010/main" val="0"/>
              </a:ext>
            </a:extLst>
          </a:blip>
          <a:srcRect t="7258" b="9276"/>
          <a:stretch/>
        </p:blipFill>
        <p:spPr>
          <a:xfrm>
            <a:off x="10997248" y="6641899"/>
            <a:ext cx="4564710" cy="3810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left)">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inVertical)">
                                      <p:cBhvr>
                                        <p:cTn id="17" dur="500"/>
                                        <p:tgtEl>
                                          <p:spTgt spid="43"/>
                                        </p:tgtEl>
                                      </p:cBhvr>
                                    </p:animEffect>
                                  </p:childTnLst>
                                </p:cTn>
                              </p:par>
                              <p:par>
                                <p:cTn id="18" presetID="16" presetClass="entr" presetSubtype="21" fill="hold" nodeType="with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barn(inVertical)">
                                      <p:cBhvr>
                                        <p:cTn id="20" dur="500"/>
                                        <p:tgtEl>
                                          <p:spTgt spid="5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barn(outVertical)">
                                      <p:cBhvr>
                                        <p:cTn id="25" dur="500"/>
                                        <p:tgtEl>
                                          <p:spTgt spid="49"/>
                                        </p:tgtEl>
                                      </p:cBhvr>
                                    </p:animEffect>
                                  </p:childTnLst>
                                </p:cTn>
                              </p:par>
                              <p:par>
                                <p:cTn id="26" presetID="16" presetClass="entr" presetSubtype="37" fill="hold"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barn(outVertical)">
                                      <p:cBhvr>
                                        <p:cTn id="2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DD92"/>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408" y="116477"/>
            <a:ext cx="1439936" cy="973920"/>
          </a:xfrm>
          <a:prstGeom prst="rect">
            <a:avLst/>
          </a:prstGeom>
        </p:spPr>
      </p:pic>
      <p:pic>
        <p:nvPicPr>
          <p:cNvPr id="4" name="Picture 12">
            <a:extLst>
              <a:ext uri="{FF2B5EF4-FFF2-40B4-BE49-F238E27FC236}">
                <a16:creationId xmlns:a16="http://schemas.microsoft.com/office/drawing/2014/main" id="{8CD9A4BE-ECBB-005C-245F-95AB58F89BE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96407">
            <a:off x="17334020" y="267688"/>
            <a:ext cx="1005060" cy="1163754"/>
          </a:xfrm>
          <a:prstGeom prst="rect">
            <a:avLst/>
          </a:prstGeom>
        </p:spPr>
      </p:pic>
      <p:grpSp>
        <p:nvGrpSpPr>
          <p:cNvPr id="39" name="Group 38">
            <a:extLst>
              <a:ext uri="{FF2B5EF4-FFF2-40B4-BE49-F238E27FC236}">
                <a16:creationId xmlns:a16="http://schemas.microsoft.com/office/drawing/2014/main" id="{ACFA468B-DC4F-7D15-5B45-18A53DA6B68E}"/>
              </a:ext>
            </a:extLst>
          </p:cNvPr>
          <p:cNvGrpSpPr/>
          <p:nvPr/>
        </p:nvGrpSpPr>
        <p:grpSpPr>
          <a:xfrm>
            <a:off x="5446400" y="0"/>
            <a:ext cx="7583876" cy="1388058"/>
            <a:chOff x="4834930" y="84191"/>
            <a:chExt cx="7359542" cy="1232175"/>
          </a:xfrm>
        </p:grpSpPr>
        <p:sp>
          <p:nvSpPr>
            <p:cNvPr id="40" name="Round Same Side Corner Rectangle 11">
              <a:extLst>
                <a:ext uri="{FF2B5EF4-FFF2-40B4-BE49-F238E27FC236}">
                  <a16:creationId xmlns:a16="http://schemas.microsoft.com/office/drawing/2014/main" id="{BD314B52-F3C5-A88A-56DC-BB2605BE55ED}"/>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049516E3-5B40-B539-4936-F2114A5C2844}"/>
                </a:ext>
              </a:extLst>
            </p:cNvPr>
            <p:cNvSpPr txBox="1"/>
            <p:nvPr/>
          </p:nvSpPr>
          <p:spPr>
            <a:xfrm>
              <a:off x="5254230" y="277036"/>
              <a:ext cx="6403317" cy="792316"/>
            </a:xfrm>
            <a:prstGeom prst="rect">
              <a:avLst/>
            </a:prstGeom>
            <a:noFill/>
          </p:spPr>
          <p:txBody>
            <a:bodyPr wrap="square" rtlCol="0">
              <a:spAutoFit/>
            </a:bodyPr>
            <a:lstStyle/>
            <a:p>
              <a:pPr algn="ctr"/>
              <a:r>
                <a:rPr lang="en-US" sz="5200" b="1" dirty="0" err="1">
                  <a:solidFill>
                    <a:schemeClr val="bg1"/>
                  </a:solidFill>
                  <a:latin typeface="Arial" panose="020B0604020202020204" pitchFamily="34" charset="0"/>
                  <a:cs typeface="Arial" panose="020B0604020202020204" pitchFamily="34" charset="0"/>
                </a:rPr>
                <a:t>Gợi</a:t>
              </a:r>
              <a:r>
                <a:rPr lang="en-US" sz="5200" b="1" dirty="0">
                  <a:solidFill>
                    <a:schemeClr val="bg1"/>
                  </a:solidFill>
                  <a:latin typeface="Arial" panose="020B0604020202020204" pitchFamily="34" charset="0"/>
                  <a:cs typeface="Arial" panose="020B0604020202020204" pitchFamily="34" charset="0"/>
                </a:rPr>
                <a:t> ý </a:t>
              </a:r>
              <a:r>
                <a:rPr lang="en-US" sz="5200" b="1" dirty="0" err="1">
                  <a:solidFill>
                    <a:schemeClr val="bg1"/>
                  </a:solidFill>
                  <a:latin typeface="Arial" panose="020B0604020202020204" pitchFamily="34" charset="0"/>
                  <a:cs typeface="Arial" panose="020B0604020202020204" pitchFamily="34" charset="0"/>
                </a:rPr>
                <a:t>câu</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trả</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lời</a:t>
              </a:r>
              <a:endParaRPr lang="en-US" sz="5200" b="1" dirty="0">
                <a:solidFill>
                  <a:schemeClr val="bg1"/>
                </a:solidFill>
                <a:latin typeface="Arial" panose="020B0604020202020204" pitchFamily="34" charset="0"/>
                <a:cs typeface="Arial" panose="020B0604020202020204" pitchFamily="34" charset="0"/>
              </a:endParaRPr>
            </a:p>
          </p:txBody>
        </p:sp>
      </p:grpSp>
      <p:sp>
        <p:nvSpPr>
          <p:cNvPr id="43" name="Rectangle: Rounded Corners 42">
            <a:extLst>
              <a:ext uri="{FF2B5EF4-FFF2-40B4-BE49-F238E27FC236}">
                <a16:creationId xmlns:a16="http://schemas.microsoft.com/office/drawing/2014/main" id="{16B9C963-10BC-4487-D52F-DBC6A84B7B87}"/>
              </a:ext>
            </a:extLst>
          </p:cNvPr>
          <p:cNvSpPr/>
          <p:nvPr/>
        </p:nvSpPr>
        <p:spPr>
          <a:xfrm>
            <a:off x="392081" y="3916464"/>
            <a:ext cx="5486400" cy="2454072"/>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Trao đổi thẳng thắn với bạn khi có hiểu lầm.</a:t>
            </a:r>
            <a:endParaRPr lang="en-US" sz="3800" dirty="0">
              <a:solidFill>
                <a:schemeClr val="tx1"/>
              </a:solidFill>
              <a:latin typeface="Arial" panose="020B0604020202020204" pitchFamily="34" charset="0"/>
              <a:cs typeface="Arial" panose="020B0604020202020204" pitchFamily="34" charset="0"/>
            </a:endParaRPr>
          </a:p>
        </p:txBody>
      </p:sp>
      <p:grpSp>
        <p:nvGrpSpPr>
          <p:cNvPr id="52" name="Group 51">
            <a:extLst>
              <a:ext uri="{FF2B5EF4-FFF2-40B4-BE49-F238E27FC236}">
                <a16:creationId xmlns:a16="http://schemas.microsoft.com/office/drawing/2014/main" id="{C4829713-1945-F861-63C1-9D60F5F9A094}"/>
              </a:ext>
            </a:extLst>
          </p:cNvPr>
          <p:cNvGrpSpPr/>
          <p:nvPr/>
        </p:nvGrpSpPr>
        <p:grpSpPr>
          <a:xfrm>
            <a:off x="0" y="1919171"/>
            <a:ext cx="15757547" cy="1466180"/>
            <a:chOff x="0" y="2023727"/>
            <a:chExt cx="15757547" cy="1466180"/>
          </a:xfrm>
        </p:grpSpPr>
        <p:sp>
          <p:nvSpPr>
            <p:cNvPr id="25" name="Rectangle 24">
              <a:extLst>
                <a:ext uri="{FF2B5EF4-FFF2-40B4-BE49-F238E27FC236}">
                  <a16:creationId xmlns:a16="http://schemas.microsoft.com/office/drawing/2014/main" id="{A4806E35-06AF-7811-5BF4-C9DB293BA997}"/>
                </a:ext>
              </a:extLst>
            </p:cNvPr>
            <p:cNvSpPr/>
            <p:nvPr/>
          </p:nvSpPr>
          <p:spPr>
            <a:xfrm>
              <a:off x="0" y="2086627"/>
              <a:ext cx="15011400" cy="124046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Arial" panose="020B0604020202020204" pitchFamily="34" charset="0"/>
                  <a:cs typeface="Arial" panose="020B0604020202020204" pitchFamily="34" charset="0"/>
                </a:rPr>
                <a:t>Một số cách xây dựng và giữ gìn tình bạn:</a:t>
              </a:r>
              <a:endParaRPr lang="en-US" sz="4400" b="1" dirty="0">
                <a:solidFill>
                  <a:schemeClr val="tx1"/>
                </a:solidFill>
                <a:latin typeface="Arial" panose="020B0604020202020204" pitchFamily="34" charset="0"/>
                <a:cs typeface="Arial" panose="020B0604020202020204" pitchFamily="34" charset="0"/>
              </a:endParaRPr>
            </a:p>
          </p:txBody>
        </p:sp>
        <p:pic>
          <p:nvPicPr>
            <p:cNvPr id="51" name="Picture 13">
              <a:extLst>
                <a:ext uri="{FF2B5EF4-FFF2-40B4-BE49-F238E27FC236}">
                  <a16:creationId xmlns:a16="http://schemas.microsoft.com/office/drawing/2014/main" id="{686E3494-5265-30EB-5374-29AE4D03764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265252" y="2023727"/>
              <a:ext cx="1492295" cy="1466180"/>
            </a:xfrm>
            <a:prstGeom prst="rect">
              <a:avLst/>
            </a:prstGeom>
          </p:spPr>
        </p:pic>
      </p:grpSp>
      <p:sp>
        <p:nvSpPr>
          <p:cNvPr id="2" name="Rectangle: Rounded Corners 1">
            <a:extLst>
              <a:ext uri="{FF2B5EF4-FFF2-40B4-BE49-F238E27FC236}">
                <a16:creationId xmlns:a16="http://schemas.microsoft.com/office/drawing/2014/main" id="{589E3638-71BA-94BB-9886-A9B5F50FAFDA}"/>
              </a:ext>
            </a:extLst>
          </p:cNvPr>
          <p:cNvSpPr/>
          <p:nvPr/>
        </p:nvSpPr>
        <p:spPr>
          <a:xfrm>
            <a:off x="6400800" y="3916464"/>
            <a:ext cx="5486400" cy="2454072"/>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Luôn tin tưởng, tôn trọng, lắng nghe bạn.</a:t>
            </a:r>
            <a:endParaRPr lang="en-US" sz="3800" dirty="0">
              <a:solidFill>
                <a:schemeClr val="tx1"/>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B2C10647-DD8A-D939-DAB2-AE807A9F7EDA}"/>
              </a:ext>
            </a:extLst>
          </p:cNvPr>
          <p:cNvSpPr/>
          <p:nvPr/>
        </p:nvSpPr>
        <p:spPr>
          <a:xfrm>
            <a:off x="12350150" y="3916463"/>
            <a:ext cx="5486400" cy="2454072"/>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Không có lời nói, hành vi làm tổn thương bạn.</a:t>
            </a:r>
            <a:endParaRPr lang="en-US" sz="3800" dirty="0">
              <a:solidFill>
                <a:schemeClr val="tx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6FA546F-EA31-2305-8EF2-44A227A4D2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410" y="6827165"/>
            <a:ext cx="4610451" cy="3459835"/>
          </a:xfrm>
          <a:prstGeom prst="rect">
            <a:avLst/>
          </a:prstGeom>
        </p:spPr>
      </p:pic>
      <p:pic>
        <p:nvPicPr>
          <p:cNvPr id="7" name="Picture 21">
            <a:extLst>
              <a:ext uri="{FF2B5EF4-FFF2-40B4-BE49-F238E27FC236}">
                <a16:creationId xmlns:a16="http://schemas.microsoft.com/office/drawing/2014/main" id="{6E5A1780-788C-B9DD-6F9D-B6DA1FDFCE1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086600" y="6763296"/>
            <a:ext cx="3794028" cy="3523704"/>
          </a:xfrm>
          <a:prstGeom prst="rect">
            <a:avLst/>
          </a:prstGeom>
        </p:spPr>
      </p:pic>
      <p:pic>
        <p:nvPicPr>
          <p:cNvPr id="9" name="Picture 8">
            <a:extLst>
              <a:ext uri="{FF2B5EF4-FFF2-40B4-BE49-F238E27FC236}">
                <a16:creationId xmlns:a16="http://schemas.microsoft.com/office/drawing/2014/main" id="{E88AF148-C55D-4A19-296E-5FDFFDB771B3}"/>
              </a:ext>
            </a:extLst>
          </p:cNvPr>
          <p:cNvPicPr>
            <a:picLocks noChangeAspect="1"/>
          </p:cNvPicPr>
          <p:nvPr/>
        </p:nvPicPr>
        <p:blipFill rotWithShape="1">
          <a:blip r:embed="rId11">
            <a:extLst>
              <a:ext uri="{28A0092B-C50C-407E-A947-70E740481C1C}">
                <a14:useLocalDpi xmlns:a14="http://schemas.microsoft.com/office/drawing/2010/main" val="0"/>
              </a:ext>
            </a:extLst>
          </a:blip>
          <a:srcRect t="17912" b="24235"/>
          <a:stretch/>
        </p:blipFill>
        <p:spPr>
          <a:xfrm>
            <a:off x="12203805" y="6901647"/>
            <a:ext cx="5779090" cy="3343360"/>
          </a:xfrm>
          <a:prstGeom prst="rect">
            <a:avLst/>
          </a:prstGeom>
        </p:spPr>
      </p:pic>
    </p:spTree>
    <p:extLst>
      <p:ext uri="{BB962C8B-B14F-4D97-AF65-F5344CB8AC3E}">
        <p14:creationId xmlns:p14="http://schemas.microsoft.com/office/powerpoint/2010/main" val="73167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outVertical)">
                                      <p:cBhvr>
                                        <p:cTn id="15" dur="500"/>
                                        <p:tgtEl>
                                          <p:spTgt spid="2"/>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0CF"/>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170137" y="0"/>
            <a:ext cx="1069363" cy="1638300"/>
          </a:xfrm>
          <a:prstGeom prst="rect">
            <a:avLst/>
          </a:prstGeom>
        </p:spPr>
      </p:pic>
      <p:sp>
        <p:nvSpPr>
          <p:cNvPr id="24" name="Freeform 8">
            <a:extLst>
              <a:ext uri="{FF2B5EF4-FFF2-40B4-BE49-F238E27FC236}">
                <a16:creationId xmlns:a16="http://schemas.microsoft.com/office/drawing/2014/main" id="{333777CD-8C57-7710-D659-D66A55A350FB}"/>
              </a:ext>
            </a:extLst>
          </p:cNvPr>
          <p:cNvSpPr/>
          <p:nvPr/>
        </p:nvSpPr>
        <p:spPr>
          <a:xfrm flipH="1">
            <a:off x="434583" y="266700"/>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343B8E70-17F4-E5EA-D68C-16212994E934}"/>
              </a:ext>
            </a:extLst>
          </p:cNvPr>
          <p:cNvSpPr txBox="1"/>
          <p:nvPr/>
        </p:nvSpPr>
        <p:spPr>
          <a:xfrm>
            <a:off x="876300" y="1922053"/>
            <a:ext cx="16535399" cy="3850541"/>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200" b="1">
                <a:solidFill>
                  <a:srgbClr val="000000"/>
                </a:solidFill>
                <a:latin typeface="Arial" panose="020B0604020202020204" pitchFamily="34" charset="0"/>
                <a:ea typeface="Calibri" panose="020F0502020204030204" pitchFamily="34" charset="0"/>
                <a:cs typeface="Arial" panose="020B0604020202020204" pitchFamily="34" charset="0"/>
              </a:rPr>
              <a:t>Khái niệm tình bạn: </a:t>
            </a:r>
            <a:r>
              <a:rPr lang="vi-VN" sz="4200">
                <a:solidFill>
                  <a:srgbClr val="000000"/>
                </a:solidFill>
                <a:latin typeface="Arial" panose="020B0604020202020204" pitchFamily="34" charset="0"/>
                <a:ea typeface="Calibri" panose="020F0502020204030204" pitchFamily="34" charset="0"/>
                <a:cs typeface="Arial" panose="020B0604020202020204" pitchFamily="34" charset="0"/>
              </a:rPr>
              <a:t>là sự cam kết một cách tự nguyện giữa hai hay nhiều cá nhân với nhau, người này luôn tạo cảm xúc tích cực cho người kia, sẵn sàng chia sẻ vui buồn và giúp đỡ lẫn nhau khi gặp khó khăn. </a:t>
            </a:r>
            <a:endParaRPr lang="en-US" sz="42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38" name="Picture 37" descr="A group of cartoon children holding hands&#10;&#10;Description automatically generated">
            <a:extLst>
              <a:ext uri="{FF2B5EF4-FFF2-40B4-BE49-F238E27FC236}">
                <a16:creationId xmlns:a16="http://schemas.microsoft.com/office/drawing/2014/main" id="{D4419BA6-9BD7-1996-7EE4-045FB9D50891}"/>
              </a:ext>
            </a:extLst>
          </p:cNvPr>
          <p:cNvPicPr>
            <a:picLocks noChangeAspect="1"/>
          </p:cNvPicPr>
          <p:nvPr/>
        </p:nvPicPr>
        <p:blipFill rotWithShape="1">
          <a:blip r:embed="rId6">
            <a:extLst>
              <a:ext uri="{28A0092B-C50C-407E-A947-70E740481C1C}">
                <a14:useLocalDpi xmlns:a14="http://schemas.microsoft.com/office/drawing/2010/main" val="0"/>
              </a:ext>
            </a:extLst>
          </a:blip>
          <a:srcRect t="23504" b="25061"/>
          <a:stretch/>
        </p:blipFill>
        <p:spPr>
          <a:xfrm>
            <a:off x="2121059" y="5981700"/>
            <a:ext cx="14045882" cy="4635721"/>
          </a:xfrm>
          <a:prstGeom prst="rect">
            <a:avLst/>
          </a:prstGeom>
        </p:spPr>
      </p:pic>
      <p:sp>
        <p:nvSpPr>
          <p:cNvPr id="39" name="TextBox 38">
            <a:extLst>
              <a:ext uri="{FF2B5EF4-FFF2-40B4-BE49-F238E27FC236}">
                <a16:creationId xmlns:a16="http://schemas.microsoft.com/office/drawing/2014/main" id="{D4102201-5EF6-E1F8-0CAB-BDA0CF52A75E}"/>
              </a:ext>
            </a:extLst>
          </p:cNvPr>
          <p:cNvSpPr txBox="1"/>
          <p:nvPr/>
        </p:nvSpPr>
        <p:spPr>
          <a:xfrm>
            <a:off x="904898" y="954854"/>
            <a:ext cx="16535399" cy="892552"/>
          </a:xfrm>
          <a:prstGeom prst="rect">
            <a:avLst/>
          </a:prstGeom>
          <a:noFill/>
        </p:spPr>
        <p:txBody>
          <a:bodyPr wrap="square">
            <a:spAutoFit/>
          </a:bodyPr>
          <a:lstStyle/>
          <a:p>
            <a:pPr algn="ctr"/>
            <a:r>
              <a:rPr lang="en-US" sz="5200" b="1" dirty="0">
                <a:solidFill>
                  <a:srgbClr val="FF0000"/>
                </a:solidFill>
                <a:latin typeface="Arial" panose="020B0604020202020204" pitchFamily="34" charset="0"/>
                <a:ea typeface="Calibri" panose="020F0502020204030204" pitchFamily="34" charset="0"/>
                <a:cs typeface="Arial" panose="020B0604020202020204" pitchFamily="34" charset="0"/>
              </a:rPr>
              <a:t>TỔNG KẾT </a:t>
            </a:r>
            <a:r>
              <a:rPr lang="en-US" sz="5200" b="1">
                <a:solidFill>
                  <a:srgbClr val="FF0000"/>
                </a:solidFill>
                <a:latin typeface="Arial" panose="020B0604020202020204" pitchFamily="34" charset="0"/>
                <a:ea typeface="Calibri" panose="020F0502020204030204" pitchFamily="34" charset="0"/>
                <a:cs typeface="Arial" panose="020B0604020202020204" pitchFamily="34" charset="0"/>
              </a:rPr>
              <a:t>HOẠT ĐỘNG</a:t>
            </a:r>
            <a:endParaRPr lang="en-US" sz="5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0CF"/>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170137" y="0"/>
            <a:ext cx="1069363" cy="1638300"/>
          </a:xfrm>
          <a:prstGeom prst="rect">
            <a:avLst/>
          </a:prstGeom>
        </p:spPr>
      </p:pic>
      <p:sp>
        <p:nvSpPr>
          <p:cNvPr id="24" name="Freeform 8">
            <a:extLst>
              <a:ext uri="{FF2B5EF4-FFF2-40B4-BE49-F238E27FC236}">
                <a16:creationId xmlns:a16="http://schemas.microsoft.com/office/drawing/2014/main" id="{333777CD-8C57-7710-D659-D66A55A350FB}"/>
              </a:ext>
            </a:extLst>
          </p:cNvPr>
          <p:cNvSpPr/>
          <p:nvPr/>
        </p:nvSpPr>
        <p:spPr>
          <a:xfrm flipH="1">
            <a:off x="434583" y="266700"/>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343B8E70-17F4-E5EA-D68C-16212994E934}"/>
              </a:ext>
            </a:extLst>
          </p:cNvPr>
          <p:cNvSpPr txBox="1"/>
          <p:nvPr/>
        </p:nvSpPr>
        <p:spPr>
          <a:xfrm>
            <a:off x="876300" y="2027754"/>
            <a:ext cx="16563997" cy="2881045"/>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200" b="1">
                <a:solidFill>
                  <a:srgbClr val="000000"/>
                </a:solidFill>
                <a:latin typeface="Arial" panose="020B0604020202020204" pitchFamily="34" charset="0"/>
                <a:ea typeface="Calibri" panose="020F0502020204030204" pitchFamily="34" charset="0"/>
                <a:cs typeface="Arial" panose="020B0604020202020204" pitchFamily="34" charset="0"/>
              </a:rPr>
              <a:t>Cơ sở để xây dựng tình bạn: </a:t>
            </a:r>
            <a:r>
              <a:rPr lang="vi-VN" sz="4200">
                <a:solidFill>
                  <a:srgbClr val="000000"/>
                </a:solidFill>
                <a:latin typeface="Arial" panose="020B0604020202020204" pitchFamily="34" charset="0"/>
                <a:ea typeface="Calibri" panose="020F0502020204030204" pitchFamily="34" charset="0"/>
                <a:cs typeface="Arial" panose="020B0604020202020204" pitchFamily="34" charset="0"/>
              </a:rPr>
              <a:t>từ những giá trị như tôn trọng, trung thực, yêu thương, đoàn kết, lắng nghe,... và thái độ chân thành, cởi mở, tin cậy. </a:t>
            </a:r>
            <a:endParaRPr lang="en-US" sz="42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38" name="Picture 37" descr="A group of cartoon children holding hands&#10;&#10;Description automatically generated">
            <a:extLst>
              <a:ext uri="{FF2B5EF4-FFF2-40B4-BE49-F238E27FC236}">
                <a16:creationId xmlns:a16="http://schemas.microsoft.com/office/drawing/2014/main" id="{D4419BA6-9BD7-1996-7EE4-045FB9D50891}"/>
              </a:ext>
            </a:extLst>
          </p:cNvPr>
          <p:cNvPicPr>
            <a:picLocks noChangeAspect="1"/>
          </p:cNvPicPr>
          <p:nvPr/>
        </p:nvPicPr>
        <p:blipFill rotWithShape="1">
          <a:blip r:embed="rId6">
            <a:extLst>
              <a:ext uri="{28A0092B-C50C-407E-A947-70E740481C1C}">
                <a14:useLocalDpi xmlns:a14="http://schemas.microsoft.com/office/drawing/2010/main" val="0"/>
              </a:ext>
            </a:extLst>
          </a:blip>
          <a:srcRect t="23504" b="25061"/>
          <a:stretch/>
        </p:blipFill>
        <p:spPr>
          <a:xfrm>
            <a:off x="2121059" y="5981700"/>
            <a:ext cx="14045882" cy="4635721"/>
          </a:xfrm>
          <a:prstGeom prst="rect">
            <a:avLst/>
          </a:prstGeom>
        </p:spPr>
      </p:pic>
      <p:sp>
        <p:nvSpPr>
          <p:cNvPr id="2" name="TextBox 1">
            <a:extLst>
              <a:ext uri="{FF2B5EF4-FFF2-40B4-BE49-F238E27FC236}">
                <a16:creationId xmlns:a16="http://schemas.microsoft.com/office/drawing/2014/main" id="{62712CA2-49ED-3188-FC45-8FE774ECBDA6}"/>
              </a:ext>
            </a:extLst>
          </p:cNvPr>
          <p:cNvSpPr txBox="1"/>
          <p:nvPr/>
        </p:nvSpPr>
        <p:spPr>
          <a:xfrm>
            <a:off x="904898" y="954854"/>
            <a:ext cx="16535399" cy="892552"/>
          </a:xfrm>
          <a:prstGeom prst="rect">
            <a:avLst/>
          </a:prstGeom>
          <a:noFill/>
        </p:spPr>
        <p:txBody>
          <a:bodyPr wrap="square">
            <a:spAutoFit/>
          </a:bodyPr>
          <a:lstStyle/>
          <a:p>
            <a:pPr algn="ctr"/>
            <a:r>
              <a:rPr lang="en-US" sz="5200" b="1" dirty="0">
                <a:solidFill>
                  <a:srgbClr val="FF0000"/>
                </a:solidFill>
                <a:latin typeface="Arial" panose="020B0604020202020204" pitchFamily="34" charset="0"/>
                <a:ea typeface="Calibri" panose="020F0502020204030204" pitchFamily="34" charset="0"/>
                <a:cs typeface="Arial" panose="020B0604020202020204" pitchFamily="34" charset="0"/>
              </a:rPr>
              <a:t>TỔNG KẾT </a:t>
            </a:r>
            <a:r>
              <a:rPr lang="en-US" sz="5200" b="1">
                <a:solidFill>
                  <a:srgbClr val="FF0000"/>
                </a:solidFill>
                <a:latin typeface="Arial" panose="020B0604020202020204" pitchFamily="34" charset="0"/>
                <a:ea typeface="Calibri" panose="020F0502020204030204" pitchFamily="34" charset="0"/>
                <a:cs typeface="Arial" panose="020B0604020202020204" pitchFamily="34" charset="0"/>
              </a:rPr>
              <a:t>HOẠT ĐỘNG</a:t>
            </a:r>
            <a:endParaRPr lang="en-US" sz="5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0101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0CF"/>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170137" y="0"/>
            <a:ext cx="1069363" cy="1638300"/>
          </a:xfrm>
          <a:prstGeom prst="rect">
            <a:avLst/>
          </a:prstGeom>
        </p:spPr>
      </p:pic>
      <p:sp>
        <p:nvSpPr>
          <p:cNvPr id="24" name="Freeform 8">
            <a:extLst>
              <a:ext uri="{FF2B5EF4-FFF2-40B4-BE49-F238E27FC236}">
                <a16:creationId xmlns:a16="http://schemas.microsoft.com/office/drawing/2014/main" id="{333777CD-8C57-7710-D659-D66A55A350FB}"/>
              </a:ext>
            </a:extLst>
          </p:cNvPr>
          <p:cNvSpPr/>
          <p:nvPr/>
        </p:nvSpPr>
        <p:spPr>
          <a:xfrm flipH="1">
            <a:off x="434583" y="266700"/>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Speech Bubble: Rectangle with Corners Rounded 2">
            <a:extLst>
              <a:ext uri="{FF2B5EF4-FFF2-40B4-BE49-F238E27FC236}">
                <a16:creationId xmlns:a16="http://schemas.microsoft.com/office/drawing/2014/main" id="{6F8588EC-83F9-34E8-AC27-9A6C5674D056}"/>
              </a:ext>
            </a:extLst>
          </p:cNvPr>
          <p:cNvSpPr/>
          <p:nvPr/>
        </p:nvSpPr>
        <p:spPr>
          <a:xfrm>
            <a:off x="7387987" y="2310658"/>
            <a:ext cx="10429897" cy="1954818"/>
          </a:xfrm>
          <a:prstGeom prst="wedgeRoundRectCallout">
            <a:avLst>
              <a:gd name="adj1" fmla="val -54607"/>
              <a:gd name="adj2" fmla="val 49670"/>
              <a:gd name="adj3" fmla="val 16667"/>
            </a:avLst>
          </a:prstGeom>
          <a:solidFill>
            <a:schemeClr val="accent5">
              <a:lumMod val="20000"/>
              <a:lumOff val="8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Biết nói lời xin lỗi nếu gây ra tổn thương cho bạn, làm bạn xấu hổ và lo lắng</a:t>
            </a:r>
          </a:p>
        </p:txBody>
      </p:sp>
      <p:sp>
        <p:nvSpPr>
          <p:cNvPr id="4" name="Speech Bubble: Rectangle with Corners Rounded 3">
            <a:extLst>
              <a:ext uri="{FF2B5EF4-FFF2-40B4-BE49-F238E27FC236}">
                <a16:creationId xmlns:a16="http://schemas.microsoft.com/office/drawing/2014/main" id="{548514CB-0DBD-7051-F0AA-12901062651E}"/>
              </a:ext>
            </a:extLst>
          </p:cNvPr>
          <p:cNvSpPr/>
          <p:nvPr/>
        </p:nvSpPr>
        <p:spPr>
          <a:xfrm>
            <a:off x="7387986" y="4736752"/>
            <a:ext cx="10429897" cy="2340200"/>
          </a:xfrm>
          <a:prstGeom prst="wedgeRoundRectCallout">
            <a:avLst>
              <a:gd name="adj1" fmla="val -53708"/>
              <a:gd name="adj2" fmla="val -43883"/>
              <a:gd name="adj3" fmla="val 16667"/>
            </a:avLst>
          </a:prstGeom>
          <a:solidFill>
            <a:srgbClr val="E8DDEF"/>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Biết lắng nghe, không phán xét</a:t>
            </a:r>
          </a:p>
        </p:txBody>
      </p:sp>
      <p:sp>
        <p:nvSpPr>
          <p:cNvPr id="5" name="Speech Bubble: Rectangle with Corners Rounded 4">
            <a:extLst>
              <a:ext uri="{FF2B5EF4-FFF2-40B4-BE49-F238E27FC236}">
                <a16:creationId xmlns:a16="http://schemas.microsoft.com/office/drawing/2014/main" id="{ED26F0B2-E9FE-2E31-5207-351D098DD7C7}"/>
              </a:ext>
            </a:extLst>
          </p:cNvPr>
          <p:cNvSpPr/>
          <p:nvPr/>
        </p:nvSpPr>
        <p:spPr>
          <a:xfrm>
            <a:off x="7515683" y="7631244"/>
            <a:ext cx="10429897" cy="1954818"/>
          </a:xfrm>
          <a:prstGeom prst="wedgeRoundRectCallout">
            <a:avLst>
              <a:gd name="adj1" fmla="val -52680"/>
              <a:gd name="adj2" fmla="val -50167"/>
              <a:gd name="adj3" fmla="val 16667"/>
            </a:avLst>
          </a:prstGeom>
          <a:solidFill>
            <a:schemeClr val="accent3">
              <a:lumMod val="20000"/>
              <a:lumOff val="80000"/>
            </a:schemeClr>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Quan tâm đến bạn và dành thời gian cho nhau</a:t>
            </a:r>
          </a:p>
        </p:txBody>
      </p:sp>
      <p:sp>
        <p:nvSpPr>
          <p:cNvPr id="10" name="Line Callout 1 (Border and Accent Bar) 3">
            <a:extLst>
              <a:ext uri="{FF2B5EF4-FFF2-40B4-BE49-F238E27FC236}">
                <a16:creationId xmlns:a16="http://schemas.microsoft.com/office/drawing/2014/main" id="{FF169795-4BD6-A977-6B96-AB06842C3B16}"/>
              </a:ext>
            </a:extLst>
          </p:cNvPr>
          <p:cNvSpPr/>
          <p:nvPr/>
        </p:nvSpPr>
        <p:spPr>
          <a:xfrm>
            <a:off x="152400" y="2802260"/>
            <a:ext cx="6248400" cy="2102058"/>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Kĩ năng để xây dựng một tình bạn đẹp</a:t>
            </a:r>
            <a:endParaRPr lang="en-US" sz="4000" b="1" dirty="0">
              <a:solidFill>
                <a:schemeClr val="tx1"/>
              </a:solidFill>
              <a:latin typeface="Arial" panose="020B0604020202020204" pitchFamily="34" charset="0"/>
              <a:cs typeface="Arial" panose="020B0604020202020204" pitchFamily="34" charset="0"/>
            </a:endParaRPr>
          </a:p>
        </p:txBody>
      </p:sp>
      <p:pic>
        <p:nvPicPr>
          <p:cNvPr id="11" name="Picture 9">
            <a:extLst>
              <a:ext uri="{FF2B5EF4-FFF2-40B4-BE49-F238E27FC236}">
                <a16:creationId xmlns:a16="http://schemas.microsoft.com/office/drawing/2014/main" id="{12FBCB12-793C-9E9A-F106-BD8A040715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48266" y="5282613"/>
            <a:ext cx="4759950" cy="5015273"/>
          </a:xfrm>
          <a:prstGeom prst="rect">
            <a:avLst/>
          </a:prstGeom>
        </p:spPr>
      </p:pic>
      <p:sp>
        <p:nvSpPr>
          <p:cNvPr id="12" name="TextBox 11">
            <a:extLst>
              <a:ext uri="{FF2B5EF4-FFF2-40B4-BE49-F238E27FC236}">
                <a16:creationId xmlns:a16="http://schemas.microsoft.com/office/drawing/2014/main" id="{205A3270-A46C-6F3A-EC3D-B1AAF8FB7C39}"/>
              </a:ext>
            </a:extLst>
          </p:cNvPr>
          <p:cNvSpPr txBox="1"/>
          <p:nvPr/>
        </p:nvSpPr>
        <p:spPr>
          <a:xfrm>
            <a:off x="904898" y="954854"/>
            <a:ext cx="16535399" cy="892552"/>
          </a:xfrm>
          <a:prstGeom prst="rect">
            <a:avLst/>
          </a:prstGeom>
          <a:noFill/>
        </p:spPr>
        <p:txBody>
          <a:bodyPr wrap="square">
            <a:spAutoFit/>
          </a:bodyPr>
          <a:lstStyle/>
          <a:p>
            <a:pPr algn="ctr"/>
            <a:r>
              <a:rPr lang="en-US" sz="5200" b="1" dirty="0">
                <a:solidFill>
                  <a:srgbClr val="FF0000"/>
                </a:solidFill>
                <a:latin typeface="Arial" panose="020B0604020202020204" pitchFamily="34" charset="0"/>
                <a:ea typeface="Calibri" panose="020F0502020204030204" pitchFamily="34" charset="0"/>
                <a:cs typeface="Arial" panose="020B0604020202020204" pitchFamily="34" charset="0"/>
              </a:rPr>
              <a:t>TỔNG KẾT </a:t>
            </a:r>
            <a:r>
              <a:rPr lang="en-US" sz="5200" b="1">
                <a:solidFill>
                  <a:srgbClr val="FF0000"/>
                </a:solidFill>
                <a:latin typeface="Arial" panose="020B0604020202020204" pitchFamily="34" charset="0"/>
                <a:ea typeface="Calibri" panose="020F0502020204030204" pitchFamily="34" charset="0"/>
                <a:cs typeface="Arial" panose="020B0604020202020204" pitchFamily="34" charset="0"/>
              </a:rPr>
              <a:t>HOẠT ĐỘNG</a:t>
            </a:r>
            <a:endParaRPr lang="en-US" sz="5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7481658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0CF"/>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170137" y="0"/>
            <a:ext cx="1069363" cy="1638300"/>
          </a:xfrm>
          <a:prstGeom prst="rect">
            <a:avLst/>
          </a:prstGeom>
        </p:spPr>
      </p:pic>
      <p:sp>
        <p:nvSpPr>
          <p:cNvPr id="24" name="Freeform 8">
            <a:extLst>
              <a:ext uri="{FF2B5EF4-FFF2-40B4-BE49-F238E27FC236}">
                <a16:creationId xmlns:a16="http://schemas.microsoft.com/office/drawing/2014/main" id="{333777CD-8C57-7710-D659-D66A55A350FB}"/>
              </a:ext>
            </a:extLst>
          </p:cNvPr>
          <p:cNvSpPr/>
          <p:nvPr/>
        </p:nvSpPr>
        <p:spPr>
          <a:xfrm flipH="1">
            <a:off x="434583" y="266700"/>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Speech Bubble: Rectangle with Corners Rounded 2">
            <a:extLst>
              <a:ext uri="{FF2B5EF4-FFF2-40B4-BE49-F238E27FC236}">
                <a16:creationId xmlns:a16="http://schemas.microsoft.com/office/drawing/2014/main" id="{6F8588EC-83F9-34E8-AC27-9A6C5674D056}"/>
              </a:ext>
            </a:extLst>
          </p:cNvPr>
          <p:cNvSpPr/>
          <p:nvPr/>
        </p:nvSpPr>
        <p:spPr>
          <a:xfrm>
            <a:off x="7658146" y="3086100"/>
            <a:ext cx="9782151" cy="2451842"/>
          </a:xfrm>
          <a:prstGeom prst="wedgeRoundRectCallout">
            <a:avLst>
              <a:gd name="adj1" fmla="val -54607"/>
              <a:gd name="adj2" fmla="val 49670"/>
              <a:gd name="adj3" fmla="val 16667"/>
            </a:avLst>
          </a:prstGeom>
          <a:solidFill>
            <a:schemeClr val="accent3">
              <a:lumMod val="20000"/>
              <a:lumOff val="80000"/>
            </a:schemeClr>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cs typeface="Arial" panose="020B0604020202020204" pitchFamily="34" charset="0"/>
              </a:rPr>
              <a:t>Cùng nhau tiến bộ, hỗ trợ nhau vượt qua khó khăn</a:t>
            </a:r>
          </a:p>
        </p:txBody>
      </p:sp>
      <p:sp>
        <p:nvSpPr>
          <p:cNvPr id="4" name="Speech Bubble: Rectangle with Corners Rounded 3">
            <a:extLst>
              <a:ext uri="{FF2B5EF4-FFF2-40B4-BE49-F238E27FC236}">
                <a16:creationId xmlns:a16="http://schemas.microsoft.com/office/drawing/2014/main" id="{548514CB-0DBD-7051-F0AA-12901062651E}"/>
              </a:ext>
            </a:extLst>
          </p:cNvPr>
          <p:cNvSpPr/>
          <p:nvPr/>
        </p:nvSpPr>
        <p:spPr>
          <a:xfrm>
            <a:off x="7658148" y="6534653"/>
            <a:ext cx="9782150" cy="2692748"/>
          </a:xfrm>
          <a:prstGeom prst="wedgeRoundRectCallout">
            <a:avLst>
              <a:gd name="adj1" fmla="val -53708"/>
              <a:gd name="adj2" fmla="val -43883"/>
              <a:gd name="adj3" fmla="val 16667"/>
            </a:avLst>
          </a:prstGeom>
          <a:solidFill>
            <a:srgbClr val="E8F4F8"/>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cs typeface="Arial" panose="020B0604020202020204" pitchFamily="34" charset="0"/>
              </a:rPr>
              <a:t>Cảm thấy mọi thứ tốt hơn là chính mình.</a:t>
            </a:r>
          </a:p>
        </p:txBody>
      </p:sp>
      <p:sp>
        <p:nvSpPr>
          <p:cNvPr id="10" name="Line Callout 1 (Border and Accent Bar) 3">
            <a:extLst>
              <a:ext uri="{FF2B5EF4-FFF2-40B4-BE49-F238E27FC236}">
                <a16:creationId xmlns:a16="http://schemas.microsoft.com/office/drawing/2014/main" id="{FF169795-4BD6-A977-6B96-AB06842C3B16}"/>
              </a:ext>
            </a:extLst>
          </p:cNvPr>
          <p:cNvSpPr/>
          <p:nvPr/>
        </p:nvSpPr>
        <p:spPr>
          <a:xfrm>
            <a:off x="152400" y="2802260"/>
            <a:ext cx="6248400" cy="2102058"/>
          </a:xfrm>
          <a:prstGeom prst="accentBorderCallout1">
            <a:avLst>
              <a:gd name="adj1" fmla="val 18750"/>
              <a:gd name="adj2" fmla="val -3127"/>
              <a:gd name="adj3" fmla="val 17954"/>
              <a:gd name="adj4" fmla="val -17509"/>
            </a:avLst>
          </a:prstGeom>
          <a:solidFill>
            <a:schemeClr val="bg1"/>
          </a:solidFill>
          <a:ln>
            <a:solidFill>
              <a:schemeClr val="accent4">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Kết quả của một tình bạn đẹp là:</a:t>
            </a:r>
          </a:p>
        </p:txBody>
      </p:sp>
      <p:pic>
        <p:nvPicPr>
          <p:cNvPr id="11" name="Picture 9">
            <a:extLst>
              <a:ext uri="{FF2B5EF4-FFF2-40B4-BE49-F238E27FC236}">
                <a16:creationId xmlns:a16="http://schemas.microsoft.com/office/drawing/2014/main" id="{12FBCB12-793C-9E9A-F106-BD8A040715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48266" y="5282613"/>
            <a:ext cx="4759950" cy="5015273"/>
          </a:xfrm>
          <a:prstGeom prst="rect">
            <a:avLst/>
          </a:prstGeom>
        </p:spPr>
      </p:pic>
      <p:sp>
        <p:nvSpPr>
          <p:cNvPr id="2" name="TextBox 1">
            <a:extLst>
              <a:ext uri="{FF2B5EF4-FFF2-40B4-BE49-F238E27FC236}">
                <a16:creationId xmlns:a16="http://schemas.microsoft.com/office/drawing/2014/main" id="{5617D707-5EAC-64C7-69D8-C32DE8997962}"/>
              </a:ext>
            </a:extLst>
          </p:cNvPr>
          <p:cNvSpPr txBox="1"/>
          <p:nvPr/>
        </p:nvSpPr>
        <p:spPr>
          <a:xfrm>
            <a:off x="904898" y="954854"/>
            <a:ext cx="16535399" cy="892552"/>
          </a:xfrm>
          <a:prstGeom prst="rect">
            <a:avLst/>
          </a:prstGeom>
          <a:noFill/>
        </p:spPr>
        <p:txBody>
          <a:bodyPr wrap="square">
            <a:spAutoFit/>
          </a:bodyPr>
          <a:lstStyle/>
          <a:p>
            <a:pPr algn="ctr"/>
            <a:r>
              <a:rPr lang="en-US" sz="5200" b="1" dirty="0">
                <a:solidFill>
                  <a:srgbClr val="FF0000"/>
                </a:solidFill>
                <a:latin typeface="Arial" panose="020B0604020202020204" pitchFamily="34" charset="0"/>
                <a:ea typeface="Calibri" panose="020F0502020204030204" pitchFamily="34" charset="0"/>
                <a:cs typeface="Arial" panose="020B0604020202020204" pitchFamily="34" charset="0"/>
              </a:rPr>
              <a:t>TỔNG KẾT </a:t>
            </a:r>
            <a:r>
              <a:rPr lang="en-US" sz="5200" b="1">
                <a:solidFill>
                  <a:srgbClr val="FF0000"/>
                </a:solidFill>
                <a:latin typeface="Arial" panose="020B0604020202020204" pitchFamily="34" charset="0"/>
                <a:ea typeface="Calibri" panose="020F0502020204030204" pitchFamily="34" charset="0"/>
                <a:cs typeface="Arial" panose="020B0604020202020204" pitchFamily="34" charset="0"/>
              </a:rPr>
              <a:t>HOẠT ĐỘNG</a:t>
            </a:r>
            <a:endParaRPr lang="en-US" sz="5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9707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DD92"/>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634690">
            <a:off x="56703" y="8425932"/>
            <a:ext cx="1851206" cy="1777158"/>
          </a:xfrm>
          <a:prstGeom prst="rect">
            <a:avLst/>
          </a:prstGeom>
        </p:spPr>
      </p:pic>
      <p:sp>
        <p:nvSpPr>
          <p:cNvPr id="11" name="Freeform 5">
            <a:extLst>
              <a:ext uri="{FF2B5EF4-FFF2-40B4-BE49-F238E27FC236}">
                <a16:creationId xmlns:a16="http://schemas.microsoft.com/office/drawing/2014/main" id="{7F25E596-786F-16C5-CC62-2890623F065B}"/>
              </a:ext>
            </a:extLst>
          </p:cNvPr>
          <p:cNvSpPr/>
          <p:nvPr/>
        </p:nvSpPr>
        <p:spPr>
          <a:xfrm>
            <a:off x="685800" y="2182641"/>
            <a:ext cx="17145000" cy="7757321"/>
          </a:xfrm>
          <a:custGeom>
            <a:avLst/>
            <a:gdLst/>
            <a:ahLst/>
            <a:cxnLst/>
            <a:rect l="l" t="t" r="r" b="b"/>
            <a:pathLst>
              <a:path w="14875164" h="5894776">
                <a:moveTo>
                  <a:pt x="0" y="0"/>
                </a:moveTo>
                <a:lnTo>
                  <a:pt x="14875164" y="0"/>
                </a:lnTo>
                <a:lnTo>
                  <a:pt x="14875164" y="5894776"/>
                </a:lnTo>
                <a:lnTo>
                  <a:pt x="0" y="5894776"/>
                </a:lnTo>
                <a:lnTo>
                  <a:pt x="0" y="0"/>
                </a:lnTo>
                <a:close/>
              </a:path>
            </a:pathLst>
          </a:custGeom>
          <a:blipFill>
            <a:blip r:embed="rId4">
              <a:alphaModFix amt="77000"/>
              <a:extLst>
                <a:ext uri="{96DAC541-7B7A-43D3-8B79-37D633B846F1}">
                  <asvg:svgBlip xmlns:asvg="http://schemas.microsoft.com/office/drawing/2016/SVG/main" r:embed="rId5"/>
                </a:ext>
              </a:extLst>
            </a:blip>
            <a:stretch>
              <a:fillRect l="-614" t="-16216" b="-53893"/>
            </a:stretch>
          </a:blipFill>
        </p:spPr>
        <p:txBody>
          <a:bodyPr/>
          <a:lstStyle/>
          <a:p>
            <a:endParaRPr lang="en-US">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BA19EFC6-2709-C0BF-94A1-2EBABDFC310A}"/>
              </a:ext>
            </a:extLst>
          </p:cNvPr>
          <p:cNvGrpSpPr/>
          <p:nvPr/>
        </p:nvGrpSpPr>
        <p:grpSpPr>
          <a:xfrm>
            <a:off x="5981700" y="-28898"/>
            <a:ext cx="6324600" cy="1580477"/>
            <a:chOff x="5715000" y="-1"/>
            <a:chExt cx="6324600" cy="1563773"/>
          </a:xfrm>
        </p:grpSpPr>
        <p:sp>
          <p:nvSpPr>
            <p:cNvPr id="19" name="Round Same Side Corner Rectangle 11">
              <a:extLst>
                <a:ext uri="{FF2B5EF4-FFF2-40B4-BE49-F238E27FC236}">
                  <a16:creationId xmlns:a16="http://schemas.microsoft.com/office/drawing/2014/main" id="{4F70CEDA-7F1C-134F-8C56-9A51E28218A9}"/>
                </a:ext>
              </a:extLst>
            </p:cNvPr>
            <p:cNvSpPr/>
            <p:nvPr/>
          </p:nvSpPr>
          <p:spPr>
            <a:xfrm flipV="1">
              <a:off x="5715000" y="-1"/>
              <a:ext cx="6324600" cy="1563773"/>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C8AE3882-D449-C320-184A-36A6A3967B39}"/>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21" name="TextBox 20">
            <a:extLst>
              <a:ext uri="{FF2B5EF4-FFF2-40B4-BE49-F238E27FC236}">
                <a16:creationId xmlns:a16="http://schemas.microsoft.com/office/drawing/2014/main" id="{3BE9BD86-4C0B-A6AD-BAA6-CBBA441FF1A8}"/>
              </a:ext>
            </a:extLst>
          </p:cNvPr>
          <p:cNvSpPr txBox="1"/>
          <p:nvPr/>
        </p:nvSpPr>
        <p:spPr>
          <a:xfrm>
            <a:off x="1828800" y="2525499"/>
            <a:ext cx="14401799" cy="769441"/>
          </a:xfrm>
          <a:prstGeom prst="rect">
            <a:avLst/>
          </a:prstGeom>
          <a:noFill/>
        </p:spPr>
        <p:txBody>
          <a:bodyPr wrap="square">
            <a:spAutoFit/>
          </a:bodyPr>
          <a:lstStyle/>
          <a:p>
            <a:pPr algn="ctr"/>
            <a:r>
              <a:rPr lang="en-US" sz="4400" b="1" dirty="0" err="1">
                <a:solidFill>
                  <a:srgbClr val="C00000"/>
                </a:solidFill>
                <a:latin typeface="Arial" panose="020B0604020202020204" pitchFamily="34" charset="0"/>
                <a:cs typeface="Arial" panose="020B0604020202020204" pitchFamily="34" charset="0"/>
              </a:rPr>
              <a:t>Trò</a:t>
            </a:r>
            <a:r>
              <a:rPr lang="en-US" sz="4400" b="1" dirty="0">
                <a:solidFill>
                  <a:srgbClr val="C00000"/>
                </a:solidFill>
                <a:latin typeface="Arial" panose="020B0604020202020204" pitchFamily="34" charset="0"/>
                <a:cs typeface="Arial" panose="020B0604020202020204" pitchFamily="34" charset="0"/>
              </a:rPr>
              <a:t> </a:t>
            </a:r>
            <a:r>
              <a:rPr lang="en-US" sz="4400" b="1" err="1">
                <a:solidFill>
                  <a:srgbClr val="C00000"/>
                </a:solidFill>
                <a:latin typeface="Arial" panose="020B0604020202020204" pitchFamily="34" charset="0"/>
                <a:cs typeface="Arial" panose="020B0604020202020204" pitchFamily="34" charset="0"/>
              </a:rPr>
              <a:t>chơi</a:t>
            </a:r>
            <a:r>
              <a:rPr lang="en-US" sz="4400" b="1">
                <a:solidFill>
                  <a:srgbClr val="C00000"/>
                </a:solidFill>
                <a:latin typeface="Arial" panose="020B0604020202020204" pitchFamily="34" charset="0"/>
                <a:cs typeface="Arial" panose="020B0604020202020204" pitchFamily="34" charset="0"/>
              </a:rPr>
              <a:t> “Vũ điệu tự do”</a:t>
            </a:r>
            <a:endParaRPr lang="en-US" sz="4400" b="1" dirty="0">
              <a:solidFill>
                <a:srgbClr val="C0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2EC7B119-06C1-9544-E215-602BB733917D}"/>
              </a:ext>
            </a:extLst>
          </p:cNvPr>
          <p:cNvSpPr txBox="1"/>
          <p:nvPr/>
        </p:nvSpPr>
        <p:spPr>
          <a:xfrm>
            <a:off x="1148741" y="3227022"/>
            <a:ext cx="16219118" cy="6170279"/>
          </a:xfrm>
          <a:prstGeom prst="rect">
            <a:avLst/>
          </a:prstGeom>
          <a:noFill/>
        </p:spPr>
        <p:txBody>
          <a:bodyPr wrap="square">
            <a:spAutoFit/>
          </a:bodyPr>
          <a:lstStyle/>
          <a:p>
            <a:pPr marL="571500" indent="-571500" algn="just">
              <a:lnSpc>
                <a:spcPct val="150000"/>
              </a:lnSpc>
              <a:buClr>
                <a:schemeClr val="tx1"/>
              </a:buClr>
              <a:buFont typeface="Courier New" panose="02070309020205020404" pitchFamily="49" charset="0"/>
              <a:buChar char="o"/>
            </a:pPr>
            <a:r>
              <a:rPr lang="en-US" sz="4000" b="1">
                <a:latin typeface="Arial" panose="020B0604020202020204" pitchFamily="34" charset="0"/>
                <a:ea typeface="Calibri" panose="020F0502020204030204" pitchFamily="34" charset="0"/>
                <a:cs typeface="Arial" panose="020B0604020202020204" pitchFamily="34" charset="0"/>
              </a:rPr>
              <a:t>Luật chơi:</a:t>
            </a:r>
          </a:p>
          <a:p>
            <a:pPr marL="571500" indent="-571500" algn="just">
              <a:lnSpc>
                <a:spcPct val="150000"/>
              </a:lnSpc>
              <a:buClr>
                <a:schemeClr val="tx1"/>
              </a:buClr>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Cả lớp đúng thành vòng tròn hoặc xếp hàng ngang (tuỳ theo không gian của lớp học). </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Clr>
                <a:schemeClr val="tx1"/>
              </a:buClr>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Quản trò làm một động tác bất kì như giơ tay, đứng bằng một chân, nhảy múa,... khi quản trò thực hiện hoạt động nào thì cả lớp làm theo. </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Clr>
                <a:schemeClr val="tx1"/>
              </a:buClr>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Quản trò đi qua từng </a:t>
            </a:r>
            <a:r>
              <a:rPr lang="en-US" sz="3800">
                <a:latin typeface="Arial" panose="020B0604020202020204" pitchFamily="34" charset="0"/>
                <a:ea typeface="Calibri" panose="020F0502020204030204" pitchFamily="34" charset="0"/>
                <a:cs typeface="Arial" panose="020B0604020202020204" pitchFamily="34" charset="0"/>
              </a:rPr>
              <a:t>học sinh</a:t>
            </a:r>
            <a:r>
              <a:rPr lang="vi-VN" sz="3800">
                <a:latin typeface="Arial" panose="020B0604020202020204" pitchFamily="34" charset="0"/>
                <a:ea typeface="Calibri" panose="020F0502020204030204" pitchFamily="34" charset="0"/>
                <a:cs typeface="Arial" panose="020B0604020202020204" pitchFamily="34" charset="0"/>
              </a:rPr>
              <a:t>, bất chợt dừng trước mặt hoặc </a:t>
            </a:r>
            <a:r>
              <a:rPr lang="en-US" sz="3800">
                <a:latin typeface="Arial" panose="020B0604020202020204" pitchFamily="34" charset="0"/>
                <a:ea typeface="Calibri" panose="020F0502020204030204" pitchFamily="34" charset="0"/>
                <a:cs typeface="Arial" panose="020B0604020202020204" pitchFamily="34" charset="0"/>
              </a:rPr>
              <a:t>có thể</a:t>
            </a:r>
            <a:r>
              <a:rPr lang="vi-VN" sz="3800">
                <a:latin typeface="Arial" panose="020B0604020202020204" pitchFamily="34" charset="0"/>
                <a:ea typeface="Calibri" panose="020F0502020204030204" pitchFamily="34" charset="0"/>
                <a:cs typeface="Arial" panose="020B0604020202020204" pitchFamily="34" charset="0"/>
              </a:rPr>
              <a:t>gọi tên 1 bạn. </a:t>
            </a:r>
          </a:p>
        </p:txBody>
      </p:sp>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126169" y="9166459"/>
            <a:ext cx="1357775" cy="1143000"/>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8864" y="1500020"/>
            <a:ext cx="1439936" cy="973920"/>
          </a:xfrm>
          <a:prstGeom prst="rect">
            <a:avLst/>
          </a:prstGeom>
        </p:spPr>
      </p:pic>
      <p:pic>
        <p:nvPicPr>
          <p:cNvPr id="3" name="Picture 2" descr="A child and child running&#10;&#10;Description automatically generated">
            <a:extLst>
              <a:ext uri="{FF2B5EF4-FFF2-40B4-BE49-F238E27FC236}">
                <a16:creationId xmlns:a16="http://schemas.microsoft.com/office/drawing/2014/main" id="{F90D432B-574F-3B5C-6FD4-BEDC6CC2ED93}"/>
              </a:ext>
            </a:extLst>
          </p:cNvPr>
          <p:cNvPicPr>
            <a:picLocks noChangeAspect="1"/>
          </p:cNvPicPr>
          <p:nvPr/>
        </p:nvPicPr>
        <p:blipFill rotWithShape="1">
          <a:blip r:embed="rId10">
            <a:extLst>
              <a:ext uri="{28A0092B-C50C-407E-A947-70E740481C1C}">
                <a14:useLocalDpi xmlns:a14="http://schemas.microsoft.com/office/drawing/2010/main" val="0"/>
              </a:ext>
            </a:extLst>
          </a:blip>
          <a:srcRect t="12066" r="7082" b="14333"/>
          <a:stretch/>
        </p:blipFill>
        <p:spPr>
          <a:xfrm>
            <a:off x="14825848" y="1077698"/>
            <a:ext cx="3655594" cy="2895601"/>
          </a:xfrm>
          <a:prstGeom prst="rect">
            <a:avLst/>
          </a:prstGeom>
        </p:spPr>
      </p:pic>
    </p:spTree>
    <p:extLst>
      <p:ext uri="{BB962C8B-B14F-4D97-AF65-F5344CB8AC3E}">
        <p14:creationId xmlns:p14="http://schemas.microsoft.com/office/powerpoint/2010/main" val="363674205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wipe(left)">
                                      <p:cBhvr>
                                        <p:cTn id="12" dur="500"/>
                                        <p:tgtEl>
                                          <p:spTgt spid="22">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2">
                                            <p:txEl>
                                              <p:pRg st="1" end="1"/>
                                            </p:txEl>
                                          </p:spTgt>
                                        </p:tgtEl>
                                        <p:attrNameLst>
                                          <p:attrName>style.visibility</p:attrName>
                                        </p:attrNameLst>
                                      </p:cBhvr>
                                      <p:to>
                                        <p:strVal val="visible"/>
                                      </p:to>
                                    </p:set>
                                    <p:animEffect transition="in" filter="wipe(left)">
                                      <p:cBhvr>
                                        <p:cTn id="16" dur="500"/>
                                        <p:tgtEl>
                                          <p:spTgt spid="22">
                                            <p:txEl>
                                              <p:pRg st="1" end="1"/>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2">
                                            <p:txEl>
                                              <p:pRg st="2" end="2"/>
                                            </p:txEl>
                                          </p:spTgt>
                                        </p:tgtEl>
                                        <p:attrNameLst>
                                          <p:attrName>style.visibility</p:attrName>
                                        </p:attrNameLst>
                                      </p:cBhvr>
                                      <p:to>
                                        <p:strVal val="visible"/>
                                      </p:to>
                                    </p:set>
                                    <p:animEffect transition="in" filter="wipe(left)">
                                      <p:cBhvr>
                                        <p:cTn id="20" dur="500"/>
                                        <p:tgtEl>
                                          <p:spTgt spid="22">
                                            <p:txEl>
                                              <p:pRg st="2" end="2"/>
                                            </p:txEl>
                                          </p:spTgt>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22">
                                            <p:txEl>
                                              <p:pRg st="3" end="3"/>
                                            </p:txEl>
                                          </p:spTgt>
                                        </p:tgtEl>
                                        <p:attrNameLst>
                                          <p:attrName>style.visibility</p:attrName>
                                        </p:attrNameLst>
                                      </p:cBhvr>
                                      <p:to>
                                        <p:strVal val="visible"/>
                                      </p:to>
                                    </p:set>
                                    <p:animEffect transition="in" filter="wipe(left)">
                                      <p:cBhvr>
                                        <p:cTn id="24"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843952" y="7267976"/>
            <a:ext cx="1851206" cy="1777158"/>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2672822" y="1028700"/>
            <a:ext cx="1851206" cy="1777158"/>
          </a:xfrm>
          <a:prstGeom prst="rect">
            <a:avLst/>
          </a:prstGeom>
        </p:spPr>
      </p:pic>
      <p:grpSp>
        <p:nvGrpSpPr>
          <p:cNvPr id="5" name="Group 5"/>
          <p:cNvGrpSpPr/>
          <p:nvPr/>
        </p:nvGrpSpPr>
        <p:grpSpPr>
          <a:xfrm>
            <a:off x="3272490" y="1406747"/>
            <a:ext cx="11743019" cy="7473507"/>
            <a:chOff x="0" y="0"/>
            <a:chExt cx="3976518" cy="2530741"/>
          </a:xfrm>
        </p:grpSpPr>
        <p:sp>
          <p:nvSpPr>
            <p:cNvPr id="6" name="Freeform 6"/>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CDB4DB"/>
            </a:solidFill>
          </p:spPr>
          <p:txBody>
            <a:bodyPr/>
            <a:lstStyle/>
            <a:p>
              <a:endParaRPr lang="en-US"/>
            </a:p>
          </p:txBody>
        </p:sp>
      </p:grpSp>
      <p:grpSp>
        <p:nvGrpSpPr>
          <p:cNvPr id="7" name="Group 7"/>
          <p:cNvGrpSpPr/>
          <p:nvPr/>
        </p:nvGrpSpPr>
        <p:grpSpPr>
          <a:xfrm>
            <a:off x="3588628" y="1607943"/>
            <a:ext cx="11110744" cy="7071114"/>
            <a:chOff x="0" y="0"/>
            <a:chExt cx="3976518" cy="2530741"/>
          </a:xfrm>
        </p:grpSpPr>
        <p:sp>
          <p:nvSpPr>
            <p:cNvPr id="8" name="Freeform 8"/>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E8F4F8"/>
            </a:solidFill>
          </p:spPr>
          <p:txBody>
            <a:bodyPr/>
            <a:lstStyle/>
            <a:p>
              <a:endParaRPr lang="en-US"/>
            </a:p>
          </p:txBody>
        </p:sp>
      </p:gr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80120">
            <a:off x="2672822" y="6597323"/>
            <a:ext cx="2549699" cy="2660977"/>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322802" y="1073210"/>
            <a:ext cx="1446752" cy="2216473"/>
          </a:xfrm>
          <a:prstGeom prst="rect">
            <a:avLst/>
          </a:prstGeom>
        </p:spPr>
      </p:pic>
      <p:sp>
        <p:nvSpPr>
          <p:cNvPr id="14" name="TextBox 13">
            <a:extLst>
              <a:ext uri="{FF2B5EF4-FFF2-40B4-BE49-F238E27FC236}">
                <a16:creationId xmlns:a16="http://schemas.microsoft.com/office/drawing/2014/main" id="{A758185A-126C-5FFD-3564-65859CC6D7B3}"/>
              </a:ext>
            </a:extLst>
          </p:cNvPr>
          <p:cNvSpPr txBox="1"/>
          <p:nvPr/>
        </p:nvSpPr>
        <p:spPr>
          <a:xfrm>
            <a:off x="3818414" y="4635668"/>
            <a:ext cx="10639757" cy="1015663"/>
          </a:xfrm>
          <a:prstGeom prst="rect">
            <a:avLst/>
          </a:prstGeom>
        </p:spPr>
        <p:txBody>
          <a:bodyPr wrap="square" lIns="0" tIns="0" rIns="0" bIns="0" rtlCol="0" anchor="t">
            <a:spAutoFit/>
          </a:bodyPr>
          <a:lstStyle/>
          <a:p>
            <a:pPr algn="ctr">
              <a:spcBef>
                <a:spcPct val="0"/>
              </a:spcBef>
            </a:pPr>
            <a:r>
              <a:rPr lang="en-US" sz="6600" b="1" spc="84">
                <a:latin typeface="Arial" panose="020B0604020202020204" pitchFamily="34" charset="0"/>
                <a:cs typeface="Arial" panose="020B0604020202020204" pitchFamily="34" charset="0"/>
              </a:rPr>
              <a:t>HOẠT ĐỘNG LUYỆN TẬP</a:t>
            </a:r>
            <a:endParaRPr lang="en-US" sz="6600" b="1" spc="84"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379832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31315F-5527-3EEB-2286-148368E850D2}"/>
              </a:ext>
            </a:extLst>
          </p:cNvPr>
          <p:cNvSpPr txBox="1"/>
          <p:nvPr/>
        </p:nvSpPr>
        <p:spPr>
          <a:xfrm>
            <a:off x="2935685" y="429593"/>
            <a:ext cx="13301292" cy="1998176"/>
          </a:xfrm>
          <a:prstGeom prst="rect">
            <a:avLst/>
          </a:prstGeom>
          <a:noFill/>
        </p:spPr>
        <p:txBody>
          <a:bodyPr wrap="square">
            <a:spAutoFit/>
          </a:bodyPr>
          <a:lstStyle/>
          <a:p>
            <a:pPr algn="ctr">
              <a:lnSpc>
                <a:spcPct val="150000"/>
              </a:lnSpc>
            </a:pPr>
            <a:r>
              <a:rPr lang="en-US" sz="4400" b="1">
                <a:solidFill>
                  <a:srgbClr val="C00000"/>
                </a:solidFill>
                <a:latin typeface="Arial" panose="020B0604020202020204" pitchFamily="34" charset="0"/>
                <a:cs typeface="Arial" panose="020B0604020202020204" pitchFamily="34" charset="0"/>
              </a:rPr>
              <a:t>1</a:t>
            </a:r>
            <a:r>
              <a:rPr lang="vi-VN" sz="4400" b="1">
                <a:solidFill>
                  <a:srgbClr val="C00000"/>
                </a:solidFill>
                <a:latin typeface="Arial" panose="020B0604020202020204" pitchFamily="34" charset="0"/>
                <a:cs typeface="Arial" panose="020B0604020202020204" pitchFamily="34" charset="0"/>
              </a:rPr>
              <a:t>. </a:t>
            </a:r>
            <a:r>
              <a:rPr lang="en-US" sz="4400" b="1">
                <a:solidFill>
                  <a:srgbClr val="C00000"/>
                </a:solidFill>
                <a:latin typeface="Arial" panose="020B0604020202020204" pitchFamily="34" charset="0"/>
                <a:cs typeface="Arial" panose="020B0604020202020204" pitchFamily="34" charset="0"/>
              </a:rPr>
              <a:t>Đề xuất cách xây dựng và giữ gìn tình bạn trong các tình huống</a:t>
            </a:r>
          </a:p>
        </p:txBody>
      </p:sp>
      <p:pic>
        <p:nvPicPr>
          <p:cNvPr id="41" name="Picture 12">
            <a:extLst>
              <a:ext uri="{FF2B5EF4-FFF2-40B4-BE49-F238E27FC236}">
                <a16:creationId xmlns:a16="http://schemas.microsoft.com/office/drawing/2014/main" id="{797B3D34-0E62-B555-4CF5-B14FBD44A21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772" y="87981"/>
            <a:ext cx="1401819" cy="259596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612040" y="108711"/>
            <a:ext cx="1675960" cy="1520552"/>
          </a:xfrm>
          <a:prstGeom prst="rect">
            <a:avLst/>
          </a:prstGeom>
        </p:spPr>
      </p:pic>
      <p:grpSp>
        <p:nvGrpSpPr>
          <p:cNvPr id="52" name="Group 51">
            <a:extLst>
              <a:ext uri="{FF2B5EF4-FFF2-40B4-BE49-F238E27FC236}">
                <a16:creationId xmlns:a16="http://schemas.microsoft.com/office/drawing/2014/main" id="{5672A167-EC1D-A3F7-F2BF-21E4A7CB4207}"/>
              </a:ext>
            </a:extLst>
          </p:cNvPr>
          <p:cNvGrpSpPr/>
          <p:nvPr/>
        </p:nvGrpSpPr>
        <p:grpSpPr>
          <a:xfrm>
            <a:off x="1828801" y="2857500"/>
            <a:ext cx="9067800" cy="6324601"/>
            <a:chOff x="1143001" y="2164196"/>
            <a:chExt cx="9067800" cy="6324601"/>
          </a:xfrm>
        </p:grpSpPr>
        <p:sp>
          <p:nvSpPr>
            <p:cNvPr id="53" name="Freeform 5">
              <a:extLst>
                <a:ext uri="{FF2B5EF4-FFF2-40B4-BE49-F238E27FC236}">
                  <a16:creationId xmlns:a16="http://schemas.microsoft.com/office/drawing/2014/main" id="{F2768F1A-A4EB-F757-F185-730C922B98AA}"/>
                </a:ext>
              </a:extLst>
            </p:cNvPr>
            <p:cNvSpPr/>
            <p:nvPr/>
          </p:nvSpPr>
          <p:spPr>
            <a:xfrm>
              <a:off x="1143001" y="2781301"/>
              <a:ext cx="9067800" cy="5707496"/>
            </a:xfrm>
            <a:custGeom>
              <a:avLst/>
              <a:gdLst/>
              <a:ahLst/>
              <a:cxnLst/>
              <a:rect l="l" t="t" r="r" b="b"/>
              <a:pathLst>
                <a:path w="2140210" h="1631507">
                  <a:moveTo>
                    <a:pt x="48589" y="0"/>
                  </a:moveTo>
                  <a:lnTo>
                    <a:pt x="2091622" y="0"/>
                  </a:lnTo>
                  <a:cubicBezTo>
                    <a:pt x="2104508" y="0"/>
                    <a:pt x="2116867" y="5119"/>
                    <a:pt x="2125979" y="14231"/>
                  </a:cubicBezTo>
                  <a:cubicBezTo>
                    <a:pt x="2135091" y="23343"/>
                    <a:pt x="2140210" y="35702"/>
                    <a:pt x="2140210" y="48589"/>
                  </a:cubicBezTo>
                  <a:lnTo>
                    <a:pt x="2140210" y="1582918"/>
                  </a:lnTo>
                  <a:cubicBezTo>
                    <a:pt x="2140210" y="1595804"/>
                    <a:pt x="2135091" y="1608163"/>
                    <a:pt x="2125979" y="1617275"/>
                  </a:cubicBezTo>
                  <a:cubicBezTo>
                    <a:pt x="2116867" y="1626388"/>
                    <a:pt x="2104508" y="1631507"/>
                    <a:pt x="2091622" y="1631507"/>
                  </a:cubicBezTo>
                  <a:lnTo>
                    <a:pt x="48589" y="1631507"/>
                  </a:lnTo>
                  <a:cubicBezTo>
                    <a:pt x="35702" y="1631507"/>
                    <a:pt x="23343" y="1626388"/>
                    <a:pt x="14231" y="1617275"/>
                  </a:cubicBezTo>
                  <a:cubicBezTo>
                    <a:pt x="5119" y="1608163"/>
                    <a:pt x="0" y="1595804"/>
                    <a:pt x="0" y="1582918"/>
                  </a:cubicBezTo>
                  <a:lnTo>
                    <a:pt x="0" y="48589"/>
                  </a:lnTo>
                  <a:cubicBezTo>
                    <a:pt x="0" y="35702"/>
                    <a:pt x="5119" y="23343"/>
                    <a:pt x="14231" y="14231"/>
                  </a:cubicBezTo>
                  <a:cubicBezTo>
                    <a:pt x="23343" y="5119"/>
                    <a:pt x="35702" y="0"/>
                    <a:pt x="48589" y="0"/>
                  </a:cubicBezTo>
                  <a:close/>
                </a:path>
              </a:pathLst>
            </a:custGeom>
            <a:solidFill>
              <a:schemeClr val="accent4">
                <a:lumMod val="20000"/>
                <a:lumOff val="80000"/>
              </a:schemeClr>
            </a:solidFill>
          </p:spPr>
          <p:txBody>
            <a:bodyPr/>
            <a:lstStyle/>
            <a:p>
              <a:endParaRPr lang="en-US"/>
            </a:p>
          </p:txBody>
        </p:sp>
        <p:grpSp>
          <p:nvGrpSpPr>
            <p:cNvPr id="54" name="Group 53">
              <a:extLst>
                <a:ext uri="{FF2B5EF4-FFF2-40B4-BE49-F238E27FC236}">
                  <a16:creationId xmlns:a16="http://schemas.microsoft.com/office/drawing/2014/main" id="{F8ECE530-8792-74BB-9B2B-2BBF3D58D944}"/>
                </a:ext>
              </a:extLst>
            </p:cNvPr>
            <p:cNvGrpSpPr/>
            <p:nvPr/>
          </p:nvGrpSpPr>
          <p:grpSpPr>
            <a:xfrm>
              <a:off x="2034533" y="2164196"/>
              <a:ext cx="7276528" cy="1234207"/>
              <a:chOff x="5488010" y="665623"/>
              <a:chExt cx="7276528" cy="1234207"/>
            </a:xfrm>
          </p:grpSpPr>
          <p:pic>
            <p:nvPicPr>
              <p:cNvPr id="56" name="Picture 9">
                <a:extLst>
                  <a:ext uri="{FF2B5EF4-FFF2-40B4-BE49-F238E27FC236}">
                    <a16:creationId xmlns:a16="http://schemas.microsoft.com/office/drawing/2014/main" id="{51930720-D230-76CB-AA84-FADE1DF17B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741462" y="665623"/>
                <a:ext cx="6816052" cy="1234207"/>
              </a:xfrm>
              <a:prstGeom prst="rect">
                <a:avLst/>
              </a:prstGeom>
            </p:spPr>
          </p:pic>
          <p:sp>
            <p:nvSpPr>
              <p:cNvPr id="57" name="TextBox 56">
                <a:extLst>
                  <a:ext uri="{FF2B5EF4-FFF2-40B4-BE49-F238E27FC236}">
                    <a16:creationId xmlns:a16="http://schemas.microsoft.com/office/drawing/2014/main" id="{88567924-819B-1673-1081-D8442C810BC9}"/>
                  </a:ext>
                </a:extLst>
              </p:cNvPr>
              <p:cNvSpPr txBox="1"/>
              <p:nvPr/>
            </p:nvSpPr>
            <p:spPr>
              <a:xfrm>
                <a:off x="5488010" y="839701"/>
                <a:ext cx="7276528" cy="830997"/>
              </a:xfrm>
              <a:prstGeom prst="rect">
                <a:avLst/>
              </a:prstGeom>
              <a:noFill/>
            </p:spPr>
            <p:txBody>
              <a:bodyPr wrap="square" rtlCol="0">
                <a:spAutoFit/>
              </a:bodyPr>
              <a:lstStyle/>
              <a:p>
                <a:pPr algn="ctr"/>
                <a:r>
                  <a:rPr lang="en-US" sz="4800" b="1" dirty="0" err="1">
                    <a:solidFill>
                      <a:schemeClr val="bg1"/>
                    </a:solidFill>
                    <a:latin typeface="Arial" panose="020B0604020202020204" pitchFamily="34" charset="0"/>
                    <a:cs typeface="Arial" panose="020B0604020202020204" pitchFamily="34" charset="0"/>
                  </a:rPr>
                  <a:t>Hoạt</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động</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nhóm</a:t>
                </a:r>
                <a:endParaRPr lang="en-US" sz="4800" b="1" dirty="0">
                  <a:solidFill>
                    <a:schemeClr val="bg1"/>
                  </a:solidFill>
                  <a:latin typeface="Arial" panose="020B0604020202020204" pitchFamily="34" charset="0"/>
                  <a:cs typeface="Arial" panose="020B0604020202020204" pitchFamily="34" charset="0"/>
                </a:endParaRPr>
              </a:p>
            </p:txBody>
          </p:sp>
        </p:grpSp>
        <p:sp>
          <p:nvSpPr>
            <p:cNvPr id="55" name="TextBox 54">
              <a:extLst>
                <a:ext uri="{FF2B5EF4-FFF2-40B4-BE49-F238E27FC236}">
                  <a16:creationId xmlns:a16="http://schemas.microsoft.com/office/drawing/2014/main" id="{24EFB8DC-C59E-E195-854E-991E30D4CDBF}"/>
                </a:ext>
              </a:extLst>
            </p:cNvPr>
            <p:cNvSpPr txBox="1"/>
            <p:nvPr/>
          </p:nvSpPr>
          <p:spPr>
            <a:xfrm>
              <a:off x="1946587" y="3773080"/>
              <a:ext cx="7364474" cy="3850541"/>
            </a:xfrm>
            <a:prstGeom prst="rect">
              <a:avLst/>
            </a:prstGeom>
            <a:noFill/>
          </p:spPr>
          <p:txBody>
            <a:bodyPr wrap="square">
              <a:spAutoFit/>
            </a:bodyPr>
            <a:lstStyle/>
            <a:p>
              <a:pPr algn="just">
                <a:lnSpc>
                  <a:spcPct val="150000"/>
                </a:lnSpc>
              </a:pPr>
              <a:r>
                <a:rPr lang="en-US" sz="4200">
                  <a:solidFill>
                    <a:srgbClr val="000000"/>
                  </a:solidFill>
                  <a:latin typeface="Arial" panose="020B0604020202020204" pitchFamily="34" charset="0"/>
                  <a:ea typeface="Calibri" panose="020F0502020204030204" pitchFamily="34" charset="0"/>
                  <a:cs typeface="Arial" panose="020B0604020202020204" pitchFamily="34" charset="0"/>
                </a:rPr>
                <a:t>Các em thảo luận với bạn, nghiên cứu và đề xuất cách giải quyết các tình huống ở </a:t>
              </a:r>
              <a:r>
                <a:rPr lang="en-US" sz="4200" b="1" i="1">
                  <a:solidFill>
                    <a:srgbClr val="000000"/>
                  </a:solidFill>
                  <a:latin typeface="Arial" panose="020B0604020202020204" pitchFamily="34" charset="0"/>
                  <a:ea typeface="Calibri" panose="020F0502020204030204" pitchFamily="34" charset="0"/>
                  <a:cs typeface="Arial" panose="020B0604020202020204" pitchFamily="34" charset="0"/>
                </a:rPr>
                <a:t>Hoạt động 2 </a:t>
              </a:r>
              <a:r>
                <a:rPr lang="en-US" sz="4200" i="1">
                  <a:solidFill>
                    <a:srgbClr val="000000"/>
                  </a:solidFill>
                  <a:latin typeface="Arial" panose="020B0604020202020204" pitchFamily="34" charset="0"/>
                  <a:ea typeface="Calibri" panose="020F0502020204030204" pitchFamily="34" charset="0"/>
                  <a:cs typeface="Arial" panose="020B0604020202020204" pitchFamily="34" charset="0"/>
                </a:rPr>
                <a:t>(SHS – trang 6).</a:t>
              </a:r>
              <a:endParaRPr lang="en-US" sz="4200" b="1" i="1" dirty="0">
                <a:latin typeface="Arial" panose="020B0604020202020204" pitchFamily="34" charset="0"/>
                <a:cs typeface="Arial" panose="020B0604020202020204" pitchFamily="34" charset="0"/>
              </a:endParaRPr>
            </a:p>
          </p:txBody>
        </p:sp>
      </p:grpSp>
      <p:pic>
        <p:nvPicPr>
          <p:cNvPr id="58" name="Picture 11">
            <a:extLst>
              <a:ext uri="{FF2B5EF4-FFF2-40B4-BE49-F238E27FC236}">
                <a16:creationId xmlns:a16="http://schemas.microsoft.com/office/drawing/2014/main" id="{464E0FFA-5808-7B34-E1EC-E25FDE98CD9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363200" y="5390752"/>
            <a:ext cx="5509139" cy="4896248"/>
          </a:xfrm>
          <a:prstGeom prst="rect">
            <a:avLst/>
          </a:prstGeom>
        </p:spPr>
      </p:pic>
    </p:spTree>
    <p:extLst>
      <p:ext uri="{BB962C8B-B14F-4D97-AF65-F5344CB8AC3E}">
        <p14:creationId xmlns:p14="http://schemas.microsoft.com/office/powerpoint/2010/main" val="227696960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randombar(horizontal)">
                                      <p:cBhvr>
                                        <p:cTn id="12" dur="500"/>
                                        <p:tgtEl>
                                          <p:spTgt spid="52"/>
                                        </p:tgtEl>
                                      </p:cBhvr>
                                    </p:animEffect>
                                  </p:childTnLst>
                                </p:cTn>
                              </p:par>
                              <p:par>
                                <p:cTn id="13" presetID="14" presetClass="entr" presetSubtype="10"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randombar(horizontal)">
                                      <p:cBhvr>
                                        <p:cTn id="1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DE0FE"/>
        </a:solidFill>
        <a:effectLst/>
      </p:bgPr>
    </p:bg>
    <p:spTree>
      <p:nvGrpSpPr>
        <p:cNvPr id="1" name=""/>
        <p:cNvGrpSpPr/>
        <p:nvPr/>
      </p:nvGrpSpPr>
      <p:grpSpPr>
        <a:xfrm>
          <a:off x="0" y="0"/>
          <a:ext cx="0" cy="0"/>
          <a:chOff x="0" y="0"/>
          <a:chExt cx="0" cy="0"/>
        </a:xfrm>
      </p:grpSpPr>
      <p:pic>
        <p:nvPicPr>
          <p:cNvPr id="30" name="Picture 3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444403">
            <a:off x="-4295" y="225111"/>
            <a:ext cx="1532594" cy="997579"/>
          </a:xfrm>
          <a:prstGeom prst="rect">
            <a:avLst/>
          </a:prstGeom>
        </p:spPr>
      </p:pic>
      <p:sp>
        <p:nvSpPr>
          <p:cNvPr id="7" name="Rectangle: Rounded Corners 6">
            <a:extLst>
              <a:ext uri="{FF2B5EF4-FFF2-40B4-BE49-F238E27FC236}">
                <a16:creationId xmlns:a16="http://schemas.microsoft.com/office/drawing/2014/main" id="{AD7C760E-AE40-5B1E-B34C-C0905B0295FD}"/>
              </a:ext>
            </a:extLst>
          </p:cNvPr>
          <p:cNvSpPr/>
          <p:nvPr/>
        </p:nvSpPr>
        <p:spPr>
          <a:xfrm>
            <a:off x="5562601" y="7658100"/>
            <a:ext cx="12268199" cy="2057396"/>
          </a:xfrm>
          <a:prstGeom prst="roundRect">
            <a:avLst/>
          </a:prstGeom>
          <a:solidFill>
            <a:schemeClr val="bg1"/>
          </a:solidFill>
          <a:ln>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3600" b="1">
                <a:solidFill>
                  <a:schemeClr val="tx1"/>
                </a:solidFill>
                <a:latin typeface="Arial" panose="020B0604020202020204" pitchFamily="34" charset="0"/>
                <a:cs typeface="Arial" panose="020B0604020202020204" pitchFamily="34" charset="0"/>
              </a:rPr>
              <a:t>Tình huống 3: </a:t>
            </a:r>
            <a:r>
              <a:rPr lang="vi-VN" sz="3600">
                <a:solidFill>
                  <a:schemeClr val="tx1"/>
                </a:solidFill>
                <a:latin typeface="Arial" panose="020B0604020202020204" pitchFamily="34" charset="0"/>
                <a:cs typeface="Arial" panose="020B0604020202020204" pitchFamily="34" charset="0"/>
              </a:rPr>
              <a:t>Hiền rất buồn khi nghe tin người bạn thân của mình sắp chuyển trường.</a:t>
            </a:r>
          </a:p>
        </p:txBody>
      </p:sp>
      <p:sp>
        <p:nvSpPr>
          <p:cNvPr id="8" name="Rectangle: Rounded Corners 7">
            <a:extLst>
              <a:ext uri="{FF2B5EF4-FFF2-40B4-BE49-F238E27FC236}">
                <a16:creationId xmlns:a16="http://schemas.microsoft.com/office/drawing/2014/main" id="{178C9A45-5188-694D-AD8A-0509D9AF69F1}"/>
              </a:ext>
            </a:extLst>
          </p:cNvPr>
          <p:cNvSpPr/>
          <p:nvPr/>
        </p:nvSpPr>
        <p:spPr>
          <a:xfrm>
            <a:off x="5562597" y="4546253"/>
            <a:ext cx="12268197" cy="2677571"/>
          </a:xfrm>
          <a:prstGeom prst="roundRect">
            <a:avLst/>
          </a:prstGeom>
          <a:solidFill>
            <a:schemeClr val="bg1"/>
          </a:solidFill>
          <a:ln>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3600" b="1">
                <a:solidFill>
                  <a:schemeClr val="tx1"/>
                </a:solidFill>
                <a:latin typeface="Arial" panose="020B0604020202020204" pitchFamily="34" charset="0"/>
                <a:cs typeface="Arial" panose="020B0604020202020204" pitchFamily="34" charset="0"/>
              </a:rPr>
              <a:t>Tình huống 2: </a:t>
            </a:r>
            <a:r>
              <a:rPr lang="vi-VN" sz="3600">
                <a:solidFill>
                  <a:schemeClr val="tx1"/>
                </a:solidFill>
                <a:latin typeface="Arial" panose="020B0604020202020204" pitchFamily="34" charset="0"/>
                <a:cs typeface="Arial" panose="020B0604020202020204" pitchFamily="34" charset="0"/>
              </a:rPr>
              <a:t>Minh và Khanh học cùng lớp và chơi thân với nhau. Nhưng hôm nay Minh rất buồn vì một bạn trong lớp kể là đã nghe thấy Khanh nói xấu mình</a:t>
            </a:r>
            <a:r>
              <a:rPr lang="en-US" sz="3600">
                <a:solidFill>
                  <a:schemeClr val="tx1"/>
                </a:solidFill>
                <a:latin typeface="Arial" panose="020B0604020202020204" pitchFamily="34" charset="0"/>
                <a:cs typeface="Arial" panose="020B0604020202020204" pitchFamily="34" charset="0"/>
              </a:rPr>
              <a:t>.</a:t>
            </a:r>
            <a:endParaRPr lang="vi-VN" sz="3600">
              <a:solidFill>
                <a:schemeClr val="tx1"/>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1B19574F-6C5D-96D1-D3C7-9268F9770171}"/>
              </a:ext>
            </a:extLst>
          </p:cNvPr>
          <p:cNvSpPr/>
          <p:nvPr/>
        </p:nvSpPr>
        <p:spPr>
          <a:xfrm>
            <a:off x="5562600" y="723900"/>
            <a:ext cx="12268193" cy="3388077"/>
          </a:xfrm>
          <a:prstGeom prst="roundRect">
            <a:avLst/>
          </a:prstGeom>
          <a:solidFill>
            <a:schemeClr val="bg1"/>
          </a:solidFill>
          <a:ln>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en-US" sz="3600" b="1">
                <a:solidFill>
                  <a:schemeClr val="tx1"/>
                </a:solidFill>
                <a:latin typeface="Arial" panose="020B0604020202020204" pitchFamily="34" charset="0"/>
                <a:cs typeface="Arial" panose="020B0604020202020204" pitchFamily="34" charset="0"/>
              </a:rPr>
              <a:t>Tình huống 1</a:t>
            </a:r>
            <a:r>
              <a:rPr lang="vi-VN" sz="3600" b="1">
                <a:solidFill>
                  <a:schemeClr val="tx1"/>
                </a:solidFill>
                <a:latin typeface="Arial" panose="020B0604020202020204" pitchFamily="34" charset="0"/>
                <a:cs typeface="Arial" panose="020B0604020202020204" pitchFamily="34" charset="0"/>
              </a:rPr>
              <a:t>: </a:t>
            </a:r>
            <a:r>
              <a:rPr lang="vi-VN" sz="3600">
                <a:solidFill>
                  <a:schemeClr val="tx1"/>
                </a:solidFill>
                <a:latin typeface="Arial" panose="020B0604020202020204" pitchFamily="34" charset="0"/>
                <a:cs typeface="Arial" panose="020B0604020202020204" pitchFamily="34" charset="0"/>
              </a:rPr>
              <a:t>Minh Hà vẽ rất đẹp nhưng lại nhút nhát, ít nói và ngại giao tiếp với các bạn. Trong lớp, thấy Hồng Ánh có nhiều điểm chung giống mình, Minh Hà rất muốn kết bạn với Hồng Ánh.</a:t>
            </a:r>
          </a:p>
        </p:txBody>
      </p:sp>
      <p:cxnSp>
        <p:nvCxnSpPr>
          <p:cNvPr id="15" name="Straight Arrow Connector 14">
            <a:extLst>
              <a:ext uri="{FF2B5EF4-FFF2-40B4-BE49-F238E27FC236}">
                <a16:creationId xmlns:a16="http://schemas.microsoft.com/office/drawing/2014/main" id="{1F1FC514-97C0-CE4F-02E6-36719B0F1E2B}"/>
              </a:ext>
            </a:extLst>
          </p:cNvPr>
          <p:cNvCxnSpPr>
            <a:cxnSpLocks/>
            <a:stCxn id="23" idx="3"/>
          </p:cNvCxnSpPr>
          <p:nvPr/>
        </p:nvCxnSpPr>
        <p:spPr>
          <a:xfrm>
            <a:off x="4191000" y="5280436"/>
            <a:ext cx="838200" cy="0"/>
          </a:xfrm>
          <a:prstGeom prst="straightConnector1">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19CE8B2-FE00-0135-8D91-96FC85C2F017}"/>
              </a:ext>
            </a:extLst>
          </p:cNvPr>
          <p:cNvGrpSpPr/>
          <p:nvPr/>
        </p:nvGrpSpPr>
        <p:grpSpPr>
          <a:xfrm rot="16200000">
            <a:off x="3522840" y="3924303"/>
            <a:ext cx="3546118" cy="533390"/>
            <a:chOff x="6498137" y="3625822"/>
            <a:chExt cx="558104" cy="973671"/>
          </a:xfrm>
        </p:grpSpPr>
        <p:cxnSp>
          <p:nvCxnSpPr>
            <p:cNvPr id="18" name="Straight Connector 17">
              <a:extLst>
                <a:ext uri="{FF2B5EF4-FFF2-40B4-BE49-F238E27FC236}">
                  <a16:creationId xmlns:a16="http://schemas.microsoft.com/office/drawing/2014/main" id="{1201F3CD-00DD-54A4-0E56-AE81574FB6DF}"/>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C891B12-1962-7F27-E29C-AAA4796F4533}"/>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28DE7219-50F1-0FBC-7C71-E3986E72EF95}"/>
              </a:ext>
            </a:extLst>
          </p:cNvPr>
          <p:cNvGrpSpPr/>
          <p:nvPr/>
        </p:nvGrpSpPr>
        <p:grpSpPr>
          <a:xfrm rot="16200000">
            <a:off x="3388430" y="6626939"/>
            <a:ext cx="3814933" cy="533391"/>
            <a:chOff x="6498137" y="3625822"/>
            <a:chExt cx="558104" cy="973671"/>
          </a:xfrm>
        </p:grpSpPr>
        <p:cxnSp>
          <p:nvCxnSpPr>
            <p:cNvPr id="21" name="Straight Connector 20">
              <a:extLst>
                <a:ext uri="{FF2B5EF4-FFF2-40B4-BE49-F238E27FC236}">
                  <a16:creationId xmlns:a16="http://schemas.microsoft.com/office/drawing/2014/main" id="{1C6A8CC2-5691-8553-5F4F-F84053A2934D}"/>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1DA5040-7A2D-BB32-4884-0E0BC0C42F25}"/>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sp>
        <p:nvSpPr>
          <p:cNvPr id="23" name="Rectangle: Rounded Corners 22">
            <a:extLst>
              <a:ext uri="{FF2B5EF4-FFF2-40B4-BE49-F238E27FC236}">
                <a16:creationId xmlns:a16="http://schemas.microsoft.com/office/drawing/2014/main" id="{1890CBB4-2AE1-F7E3-BEC5-9BAA083D6689}"/>
              </a:ext>
            </a:extLst>
          </p:cNvPr>
          <p:cNvSpPr/>
          <p:nvPr/>
        </p:nvSpPr>
        <p:spPr>
          <a:xfrm>
            <a:off x="762002" y="4409289"/>
            <a:ext cx="3428998" cy="1742294"/>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bg1"/>
                </a:solidFill>
                <a:latin typeface="Arial" panose="020B0604020202020204" pitchFamily="34" charset="0"/>
                <a:cs typeface="Arial" panose="020B0604020202020204" pitchFamily="34" charset="0"/>
              </a:rPr>
              <a:t>Tình huống</a:t>
            </a:r>
            <a:endParaRPr lang="en-US" sz="4200" b="1" dirty="0" err="1">
              <a:solidFill>
                <a:schemeClr val="bg1"/>
              </a:solidFill>
              <a:latin typeface="Arial" panose="020B0604020202020204" pitchFamily="34" charset="0"/>
              <a:cs typeface="Arial" panose="020B0604020202020204" pitchFamily="34" charset="0"/>
            </a:endParaRPr>
          </a:p>
        </p:txBody>
      </p:sp>
      <p:pic>
        <p:nvPicPr>
          <p:cNvPr id="51" name="Picture 14">
            <a:extLst>
              <a:ext uri="{FF2B5EF4-FFF2-40B4-BE49-F238E27FC236}">
                <a16:creationId xmlns:a16="http://schemas.microsoft.com/office/drawing/2014/main" id="{9928419E-DDA2-865C-3764-B62D0DFEE2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2" y="6505549"/>
            <a:ext cx="2761059" cy="3814935"/>
          </a:xfrm>
          <a:prstGeom prst="rect">
            <a:avLst/>
          </a:prstGeom>
        </p:spPr>
      </p:pic>
      <p:grpSp>
        <p:nvGrpSpPr>
          <p:cNvPr id="53" name="Group 52">
            <a:extLst>
              <a:ext uri="{FF2B5EF4-FFF2-40B4-BE49-F238E27FC236}">
                <a16:creationId xmlns:a16="http://schemas.microsoft.com/office/drawing/2014/main" id="{61B0E5B0-0512-B818-582B-A5503E790A71}"/>
              </a:ext>
            </a:extLst>
          </p:cNvPr>
          <p:cNvGrpSpPr/>
          <p:nvPr/>
        </p:nvGrpSpPr>
        <p:grpSpPr>
          <a:xfrm rot="16200000" flipH="1">
            <a:off x="2104310" y="5342826"/>
            <a:ext cx="6383162" cy="533392"/>
            <a:chOff x="6498137" y="3625822"/>
            <a:chExt cx="558104" cy="973671"/>
          </a:xfrm>
        </p:grpSpPr>
        <p:cxnSp>
          <p:nvCxnSpPr>
            <p:cNvPr id="54" name="Straight Connector 53">
              <a:extLst>
                <a:ext uri="{FF2B5EF4-FFF2-40B4-BE49-F238E27FC236}">
                  <a16:creationId xmlns:a16="http://schemas.microsoft.com/office/drawing/2014/main" id="{26D9BB91-53BE-F5C2-CA51-0E5E13239CE1}"/>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74BFBC8-FDAA-DF74-9C25-7D7F4E5264D3}"/>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14" presetClass="entr" presetSubtype="1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randombar(horizontal)">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wipe(left)">
                                      <p:cBhvr>
                                        <p:cTn id="20" dur="500"/>
                                        <p:tgtEl>
                                          <p:spTgt spid="53"/>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childTnLst>
                          </p:cTn>
                        </p:par>
                        <p:par>
                          <p:cTn id="39" fill="hold">
                            <p:stCondLst>
                              <p:cond delay="500"/>
                            </p:stCondLst>
                            <p:childTnLst>
                              <p:par>
                                <p:cTn id="40" presetID="16" presetClass="entr" presetSubtype="21"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CF7EE4CB-4FE2-4455-2201-B9BCF574A17D}"/>
              </a:ext>
            </a:extLst>
          </p:cNvPr>
          <p:cNvSpPr/>
          <p:nvPr/>
        </p:nvSpPr>
        <p:spPr>
          <a:xfrm flipH="1">
            <a:off x="700284" y="461485"/>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2" name="Group 11">
            <a:extLst>
              <a:ext uri="{FF2B5EF4-FFF2-40B4-BE49-F238E27FC236}">
                <a16:creationId xmlns:a16="http://schemas.microsoft.com/office/drawing/2014/main" id="{487824E0-8A55-A97E-DDF6-2242530F4D52}"/>
              </a:ext>
            </a:extLst>
          </p:cNvPr>
          <p:cNvGrpSpPr/>
          <p:nvPr/>
        </p:nvGrpSpPr>
        <p:grpSpPr>
          <a:xfrm>
            <a:off x="6576071" y="1153996"/>
            <a:ext cx="10255874" cy="7700007"/>
            <a:chOff x="0" y="-47625"/>
            <a:chExt cx="2701136" cy="2027985"/>
          </a:xfrm>
        </p:grpSpPr>
        <p:sp>
          <p:nvSpPr>
            <p:cNvPr id="16" name="Freeform 4">
              <a:extLst>
                <a:ext uri="{FF2B5EF4-FFF2-40B4-BE49-F238E27FC236}">
                  <a16:creationId xmlns:a16="http://schemas.microsoft.com/office/drawing/2014/main" id="{73D56713-37F4-5494-00FC-2DE985159B57}"/>
                </a:ext>
              </a:extLst>
            </p:cNvPr>
            <p:cNvSpPr/>
            <p:nvPr/>
          </p:nvSpPr>
          <p:spPr>
            <a:xfrm>
              <a:off x="69921" y="153337"/>
              <a:ext cx="2631215" cy="1827023"/>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5">
                <a:lumMod val="20000"/>
                <a:lumOff val="80000"/>
              </a:schemeClr>
            </a:solidFill>
          </p:spPr>
          <p:txBody>
            <a:bodyPr/>
            <a:lstStyle/>
            <a:p>
              <a:endParaRPr lang="en-US"/>
            </a:p>
          </p:txBody>
        </p:sp>
        <p:sp>
          <p:nvSpPr>
            <p:cNvPr id="22" name="TextBox 5">
              <a:extLst>
                <a:ext uri="{FF2B5EF4-FFF2-40B4-BE49-F238E27FC236}">
                  <a16:creationId xmlns:a16="http://schemas.microsoft.com/office/drawing/2014/main" id="{5A217F54-3D10-9CEF-D310-FCFEE1C54B1D}"/>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3" name="Group 12">
            <a:extLst>
              <a:ext uri="{FF2B5EF4-FFF2-40B4-BE49-F238E27FC236}">
                <a16:creationId xmlns:a16="http://schemas.microsoft.com/office/drawing/2014/main" id="{90C9BDDC-DA80-C04D-CE60-13EA1FD3C1C9}"/>
              </a:ext>
            </a:extLst>
          </p:cNvPr>
          <p:cNvGrpSpPr/>
          <p:nvPr/>
        </p:nvGrpSpPr>
        <p:grpSpPr>
          <a:xfrm>
            <a:off x="8419139" y="1294929"/>
            <a:ext cx="7276528" cy="1244189"/>
            <a:chOff x="5669635" y="1266521"/>
            <a:chExt cx="7276528" cy="1244189"/>
          </a:xfrm>
        </p:grpSpPr>
        <p:pic>
          <p:nvPicPr>
            <p:cNvPr id="14" name="Picture 9">
              <a:extLst>
                <a:ext uri="{FF2B5EF4-FFF2-40B4-BE49-F238E27FC236}">
                  <a16:creationId xmlns:a16="http://schemas.microsoft.com/office/drawing/2014/main" id="{04EE6B9F-A063-9106-25B4-6883BD5373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76376" y="1266521"/>
              <a:ext cx="6951410" cy="1244189"/>
            </a:xfrm>
            <a:prstGeom prst="rect">
              <a:avLst/>
            </a:prstGeom>
          </p:spPr>
        </p:pic>
        <p:sp>
          <p:nvSpPr>
            <p:cNvPr id="15" name="TextBox 14">
              <a:extLst>
                <a:ext uri="{FF2B5EF4-FFF2-40B4-BE49-F238E27FC236}">
                  <a16:creationId xmlns:a16="http://schemas.microsoft.com/office/drawing/2014/main" id="{B2B58CCC-4D01-7477-0471-BE7CFAC87AAC}"/>
                </a:ext>
              </a:extLst>
            </p:cNvPr>
            <p:cNvSpPr txBox="1"/>
            <p:nvPr/>
          </p:nvSpPr>
          <p:spPr>
            <a:xfrm>
              <a:off x="5669635" y="1438966"/>
              <a:ext cx="7276528" cy="861774"/>
            </a:xfrm>
            <a:prstGeom prst="rect">
              <a:avLst/>
            </a:prstGeom>
            <a:noFill/>
          </p:spPr>
          <p:txBody>
            <a:bodyPr wrap="square" rtlCol="0">
              <a:spAutoFit/>
            </a:bodyPr>
            <a:lstStyle/>
            <a:p>
              <a:pPr algn="ctr"/>
              <a:r>
                <a:rPr lang="en-US" sz="5000" b="1" dirty="0" err="1">
                  <a:latin typeface="Arial" panose="020B0604020202020204" pitchFamily="34" charset="0"/>
                  <a:cs typeface="Arial" panose="020B0604020202020204" pitchFamily="34" charset="0"/>
                </a:rPr>
                <a:t>Tình</a:t>
              </a:r>
              <a:r>
                <a:rPr lang="en-US" sz="5000" b="1" dirty="0">
                  <a:latin typeface="Arial" panose="020B0604020202020204" pitchFamily="34" charset="0"/>
                  <a:cs typeface="Arial" panose="020B0604020202020204" pitchFamily="34" charset="0"/>
                </a:rPr>
                <a:t> </a:t>
              </a:r>
              <a:r>
                <a:rPr lang="en-US" sz="5000" b="1" dirty="0" err="1">
                  <a:latin typeface="Arial" panose="020B0604020202020204" pitchFamily="34" charset="0"/>
                  <a:cs typeface="Arial" panose="020B0604020202020204" pitchFamily="34" charset="0"/>
                </a:rPr>
                <a:t>huống</a:t>
              </a:r>
              <a:r>
                <a:rPr lang="en-US" sz="5000" b="1" dirty="0">
                  <a:latin typeface="Arial" panose="020B0604020202020204" pitchFamily="34" charset="0"/>
                  <a:cs typeface="Arial" panose="020B0604020202020204" pitchFamily="34" charset="0"/>
                </a:rPr>
                <a:t> 1</a:t>
              </a:r>
            </a:p>
          </p:txBody>
        </p:sp>
      </p:grpSp>
      <p:grpSp>
        <p:nvGrpSpPr>
          <p:cNvPr id="23" name="Group 6">
            <a:extLst>
              <a:ext uri="{FF2B5EF4-FFF2-40B4-BE49-F238E27FC236}">
                <a16:creationId xmlns:a16="http://schemas.microsoft.com/office/drawing/2014/main" id="{8195C1A6-1FD3-0EEE-87B5-112CA2B81940}"/>
              </a:ext>
            </a:extLst>
          </p:cNvPr>
          <p:cNvGrpSpPr/>
          <p:nvPr/>
        </p:nvGrpSpPr>
        <p:grpSpPr>
          <a:xfrm>
            <a:off x="1080845" y="2078260"/>
            <a:ext cx="6229033" cy="6229033"/>
            <a:chOff x="0" y="0"/>
            <a:chExt cx="812800" cy="812800"/>
          </a:xfrm>
        </p:grpSpPr>
        <p:sp>
          <p:nvSpPr>
            <p:cNvPr id="24" name="Freeform 7">
              <a:extLst>
                <a:ext uri="{FF2B5EF4-FFF2-40B4-BE49-F238E27FC236}">
                  <a16:creationId xmlns:a16="http://schemas.microsoft.com/office/drawing/2014/main" id="{240F1156-8118-38BC-F5F8-99D1906BB3D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75000"/>
              </a:schemeClr>
            </a:solidFill>
          </p:spPr>
          <p:txBody>
            <a:bodyPr/>
            <a:lstStyle/>
            <a:p>
              <a:endParaRPr lang="en-US"/>
            </a:p>
          </p:txBody>
        </p:sp>
        <p:sp>
          <p:nvSpPr>
            <p:cNvPr id="25" name="TextBox 8">
              <a:extLst>
                <a:ext uri="{FF2B5EF4-FFF2-40B4-BE49-F238E27FC236}">
                  <a16:creationId xmlns:a16="http://schemas.microsoft.com/office/drawing/2014/main" id="{E70C88C2-83AB-E845-3492-63175F9F38D1}"/>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6" name="TextBox 25">
            <a:extLst>
              <a:ext uri="{FF2B5EF4-FFF2-40B4-BE49-F238E27FC236}">
                <a16:creationId xmlns:a16="http://schemas.microsoft.com/office/drawing/2014/main" id="{F3037315-330D-3D1E-377A-034BA0B16345}"/>
              </a:ext>
            </a:extLst>
          </p:cNvPr>
          <p:cNvSpPr txBox="1"/>
          <p:nvPr/>
        </p:nvSpPr>
        <p:spPr>
          <a:xfrm>
            <a:off x="8119120" y="3041573"/>
            <a:ext cx="7541567" cy="4820037"/>
          </a:xfrm>
          <a:prstGeom prst="rect">
            <a:avLst/>
          </a:prstGeom>
          <a:noFill/>
        </p:spPr>
        <p:txBody>
          <a:bodyPr wrap="square">
            <a:spAutoFit/>
          </a:bodyPr>
          <a:lstStyle/>
          <a:p>
            <a:pPr algn="just">
              <a:lnSpc>
                <a:spcPct val="150000"/>
              </a:lnSpc>
            </a:pPr>
            <a:r>
              <a:rPr lang="vi-VN" sz="4200">
                <a:latin typeface="Arial" panose="020B0604020202020204" pitchFamily="34" charset="0"/>
                <a:ea typeface="Calibri" panose="020F0502020204030204" pitchFamily="34" charset="0"/>
                <a:cs typeface="Arial" panose="020B0604020202020204" pitchFamily="34" charset="0"/>
              </a:rPr>
              <a:t>Bạn Hà nên chủ động hơn, cởi mở hơn với mọi người</a:t>
            </a:r>
            <a:r>
              <a:rPr lang="en-US" sz="4200">
                <a:latin typeface="Arial" panose="020B0604020202020204" pitchFamily="34" charset="0"/>
                <a:ea typeface="Calibri" panose="020F0502020204030204" pitchFamily="34" charset="0"/>
                <a:cs typeface="Arial" panose="020B0604020202020204" pitchFamily="34" charset="0"/>
              </a:rPr>
              <a:t> như </a:t>
            </a:r>
            <a:r>
              <a:rPr lang="vi-VN" sz="4200">
                <a:latin typeface="Arial" panose="020B0604020202020204" pitchFamily="34" charset="0"/>
                <a:ea typeface="Calibri" panose="020F0502020204030204" pitchFamily="34" charset="0"/>
                <a:cs typeface="Arial" panose="020B0604020202020204" pitchFamily="34" charset="0"/>
              </a:rPr>
              <a:t>chủ động ra kết bạn với Hồng Ánh để tạo lập mối quan hệ với bạn bè.</a:t>
            </a:r>
            <a:endParaRPr lang="en-US" sz="4200" dirty="0">
              <a:latin typeface="Arial" panose="020B0604020202020204" pitchFamily="34" charset="0"/>
              <a:cs typeface="Arial" panose="020B0604020202020204" pitchFamily="34" charset="0"/>
            </a:endParaRPr>
          </a:p>
        </p:txBody>
      </p:sp>
      <p:pic>
        <p:nvPicPr>
          <p:cNvPr id="27" name="Picture 15">
            <a:extLst>
              <a:ext uri="{FF2B5EF4-FFF2-40B4-BE49-F238E27FC236}">
                <a16:creationId xmlns:a16="http://schemas.microsoft.com/office/drawing/2014/main" id="{C68D15CE-01F1-64DD-8A76-231287C0C01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32160" y="1942554"/>
            <a:ext cx="4943911" cy="1600029"/>
          </a:xfrm>
          <a:prstGeom prst="rect">
            <a:avLst/>
          </a:prstGeom>
        </p:spPr>
      </p:pic>
      <p:sp>
        <p:nvSpPr>
          <p:cNvPr id="28" name="TextBox 27">
            <a:extLst>
              <a:ext uri="{FF2B5EF4-FFF2-40B4-BE49-F238E27FC236}">
                <a16:creationId xmlns:a16="http://schemas.microsoft.com/office/drawing/2014/main" id="{FB157EB7-9C8E-74E7-BF03-6301DB6E6D2A}"/>
              </a:ext>
            </a:extLst>
          </p:cNvPr>
          <p:cNvSpPr txBox="1"/>
          <p:nvPr/>
        </p:nvSpPr>
        <p:spPr>
          <a:xfrm>
            <a:off x="1899860" y="4146139"/>
            <a:ext cx="4441168" cy="2431371"/>
          </a:xfrm>
          <a:prstGeom prst="rect">
            <a:avLst/>
          </a:prstGeom>
          <a:noFill/>
        </p:spPr>
        <p:txBody>
          <a:bodyPr wrap="square" rtlCol="0">
            <a:spAutoFit/>
          </a:bodyPr>
          <a:lstStyle/>
          <a:p>
            <a:pPr algn="ctr">
              <a:lnSpc>
                <a:spcPct val="150000"/>
              </a:lnSpc>
            </a:pPr>
            <a:r>
              <a:rPr lang="en-US" sz="5400" b="1">
                <a:solidFill>
                  <a:schemeClr val="bg1"/>
                </a:solidFill>
                <a:latin typeface="Arial" panose="020B0604020202020204" pitchFamily="34" charset="0"/>
                <a:ea typeface="Calibri" panose="020F0502020204030204" pitchFamily="34" charset="0"/>
                <a:cs typeface="Arial" panose="020B0604020202020204" pitchFamily="34" charset="0"/>
              </a:rPr>
              <a:t>GỢI Ý CÂU TRẢ LỜI</a:t>
            </a:r>
            <a:endParaRPr lang="en-US" sz="54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29" name="Picture 28" descr="A group of people using laptops&#10;&#10;Description automatically generated with medium confidence">
            <a:extLst>
              <a:ext uri="{FF2B5EF4-FFF2-40B4-BE49-F238E27FC236}">
                <a16:creationId xmlns:a16="http://schemas.microsoft.com/office/drawing/2014/main" id="{106FF818-70D0-500B-CA14-15BFB1909CF3}"/>
              </a:ext>
            </a:extLst>
          </p:cNvPr>
          <p:cNvPicPr>
            <a:picLocks noChangeAspect="1"/>
          </p:cNvPicPr>
          <p:nvPr/>
        </p:nvPicPr>
        <p:blipFill rotWithShape="1">
          <a:blip r:embed="rId8">
            <a:extLst>
              <a:ext uri="{28A0092B-C50C-407E-A947-70E740481C1C}">
                <a14:useLocalDpi xmlns:a14="http://schemas.microsoft.com/office/drawing/2010/main" val="0"/>
              </a:ext>
            </a:extLst>
          </a:blip>
          <a:srcRect t="13421" b="14627"/>
          <a:stretch/>
        </p:blipFill>
        <p:spPr>
          <a:xfrm>
            <a:off x="1094739" y="6577510"/>
            <a:ext cx="5944100" cy="4276854"/>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986198" y="463928"/>
            <a:ext cx="2055854" cy="1865220"/>
          </a:xfrm>
          <a:prstGeom prst="rect">
            <a:avLst/>
          </a:prstGeom>
        </p:spPr>
      </p:pic>
      <p:sp>
        <p:nvSpPr>
          <p:cNvPr id="7" name="Freeform 9">
            <a:extLst>
              <a:ext uri="{FF2B5EF4-FFF2-40B4-BE49-F238E27FC236}">
                <a16:creationId xmlns:a16="http://schemas.microsoft.com/office/drawing/2014/main" id="{D57A14B7-AABE-4FCA-80C3-C636BDE11EA0}"/>
              </a:ext>
            </a:extLst>
          </p:cNvPr>
          <p:cNvSpPr/>
          <p:nvPr/>
        </p:nvSpPr>
        <p:spPr>
          <a:xfrm>
            <a:off x="16356952" y="8154617"/>
            <a:ext cx="740474" cy="1134430"/>
          </a:xfrm>
          <a:custGeom>
            <a:avLst/>
            <a:gdLst/>
            <a:ahLst/>
            <a:cxnLst/>
            <a:rect l="l" t="t" r="r" b="b"/>
            <a:pathLst>
              <a:path w="740474" h="1134430">
                <a:moveTo>
                  <a:pt x="0" y="0"/>
                </a:moveTo>
                <a:lnTo>
                  <a:pt x="740474" y="0"/>
                </a:lnTo>
                <a:lnTo>
                  <a:pt x="740474" y="1134430"/>
                </a:lnTo>
                <a:lnTo>
                  <a:pt x="0" y="11344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302449878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CF7EE4CB-4FE2-4455-2201-B9BCF574A17D}"/>
              </a:ext>
            </a:extLst>
          </p:cNvPr>
          <p:cNvSpPr/>
          <p:nvPr/>
        </p:nvSpPr>
        <p:spPr>
          <a:xfrm flipH="1">
            <a:off x="700284" y="461485"/>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2" name="Group 11">
            <a:extLst>
              <a:ext uri="{FF2B5EF4-FFF2-40B4-BE49-F238E27FC236}">
                <a16:creationId xmlns:a16="http://schemas.microsoft.com/office/drawing/2014/main" id="{487824E0-8A55-A97E-DDF6-2242530F4D52}"/>
              </a:ext>
            </a:extLst>
          </p:cNvPr>
          <p:cNvGrpSpPr/>
          <p:nvPr/>
        </p:nvGrpSpPr>
        <p:grpSpPr>
          <a:xfrm>
            <a:off x="6576071" y="1153996"/>
            <a:ext cx="10255874" cy="7700007"/>
            <a:chOff x="0" y="-47625"/>
            <a:chExt cx="2701136" cy="2027985"/>
          </a:xfrm>
        </p:grpSpPr>
        <p:sp>
          <p:nvSpPr>
            <p:cNvPr id="16" name="Freeform 4">
              <a:extLst>
                <a:ext uri="{FF2B5EF4-FFF2-40B4-BE49-F238E27FC236}">
                  <a16:creationId xmlns:a16="http://schemas.microsoft.com/office/drawing/2014/main" id="{73D56713-37F4-5494-00FC-2DE985159B57}"/>
                </a:ext>
              </a:extLst>
            </p:cNvPr>
            <p:cNvSpPr/>
            <p:nvPr/>
          </p:nvSpPr>
          <p:spPr>
            <a:xfrm>
              <a:off x="69921" y="153337"/>
              <a:ext cx="2631215" cy="1827023"/>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5">
                <a:lumMod val="20000"/>
                <a:lumOff val="80000"/>
              </a:schemeClr>
            </a:solidFill>
          </p:spPr>
          <p:txBody>
            <a:bodyPr/>
            <a:lstStyle/>
            <a:p>
              <a:endParaRPr lang="en-US"/>
            </a:p>
          </p:txBody>
        </p:sp>
        <p:sp>
          <p:nvSpPr>
            <p:cNvPr id="22" name="TextBox 5">
              <a:extLst>
                <a:ext uri="{FF2B5EF4-FFF2-40B4-BE49-F238E27FC236}">
                  <a16:creationId xmlns:a16="http://schemas.microsoft.com/office/drawing/2014/main" id="{5A217F54-3D10-9CEF-D310-FCFEE1C54B1D}"/>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3" name="Group 12">
            <a:extLst>
              <a:ext uri="{FF2B5EF4-FFF2-40B4-BE49-F238E27FC236}">
                <a16:creationId xmlns:a16="http://schemas.microsoft.com/office/drawing/2014/main" id="{90C9BDDC-DA80-C04D-CE60-13EA1FD3C1C9}"/>
              </a:ext>
            </a:extLst>
          </p:cNvPr>
          <p:cNvGrpSpPr/>
          <p:nvPr/>
        </p:nvGrpSpPr>
        <p:grpSpPr>
          <a:xfrm>
            <a:off x="8419139" y="1294929"/>
            <a:ext cx="7276528" cy="1244189"/>
            <a:chOff x="5669635" y="1266521"/>
            <a:chExt cx="7276528" cy="1244189"/>
          </a:xfrm>
        </p:grpSpPr>
        <p:pic>
          <p:nvPicPr>
            <p:cNvPr id="14" name="Picture 9">
              <a:extLst>
                <a:ext uri="{FF2B5EF4-FFF2-40B4-BE49-F238E27FC236}">
                  <a16:creationId xmlns:a16="http://schemas.microsoft.com/office/drawing/2014/main" id="{04EE6B9F-A063-9106-25B4-6883BD5373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76376" y="1266521"/>
              <a:ext cx="6951410" cy="1244189"/>
            </a:xfrm>
            <a:prstGeom prst="rect">
              <a:avLst/>
            </a:prstGeom>
          </p:spPr>
        </p:pic>
        <p:sp>
          <p:nvSpPr>
            <p:cNvPr id="15" name="TextBox 14">
              <a:extLst>
                <a:ext uri="{FF2B5EF4-FFF2-40B4-BE49-F238E27FC236}">
                  <a16:creationId xmlns:a16="http://schemas.microsoft.com/office/drawing/2014/main" id="{B2B58CCC-4D01-7477-0471-BE7CFAC87AAC}"/>
                </a:ext>
              </a:extLst>
            </p:cNvPr>
            <p:cNvSpPr txBox="1"/>
            <p:nvPr/>
          </p:nvSpPr>
          <p:spPr>
            <a:xfrm>
              <a:off x="5669635" y="1438966"/>
              <a:ext cx="7276528" cy="861774"/>
            </a:xfrm>
            <a:prstGeom prst="rect">
              <a:avLst/>
            </a:prstGeom>
            <a:noFill/>
          </p:spPr>
          <p:txBody>
            <a:bodyPr wrap="square" rtlCol="0">
              <a:spAutoFit/>
            </a:bodyPr>
            <a:lstStyle/>
            <a:p>
              <a:pPr algn="ctr"/>
              <a:r>
                <a:rPr lang="en-US" sz="5000" b="1" dirty="0" err="1">
                  <a:latin typeface="Arial" panose="020B0604020202020204" pitchFamily="34" charset="0"/>
                  <a:cs typeface="Arial" panose="020B0604020202020204" pitchFamily="34" charset="0"/>
                </a:rPr>
                <a:t>Tình</a:t>
              </a:r>
              <a:r>
                <a:rPr lang="en-US" sz="5000" b="1" dirty="0">
                  <a:latin typeface="Arial" panose="020B0604020202020204" pitchFamily="34" charset="0"/>
                  <a:cs typeface="Arial" panose="020B0604020202020204" pitchFamily="34" charset="0"/>
                </a:rPr>
                <a:t> </a:t>
              </a:r>
              <a:r>
                <a:rPr lang="en-US" sz="5000" b="1" err="1">
                  <a:latin typeface="Arial" panose="020B0604020202020204" pitchFamily="34" charset="0"/>
                  <a:cs typeface="Arial" panose="020B0604020202020204" pitchFamily="34" charset="0"/>
                </a:rPr>
                <a:t>huống</a:t>
              </a:r>
              <a:r>
                <a:rPr lang="en-US" sz="5000" b="1">
                  <a:latin typeface="Arial" panose="020B0604020202020204" pitchFamily="34" charset="0"/>
                  <a:cs typeface="Arial" panose="020B0604020202020204" pitchFamily="34" charset="0"/>
                </a:rPr>
                <a:t> 2</a:t>
              </a:r>
              <a:endParaRPr lang="en-US" sz="5000" b="1" dirty="0">
                <a:latin typeface="Arial" panose="020B0604020202020204" pitchFamily="34" charset="0"/>
                <a:cs typeface="Arial" panose="020B0604020202020204" pitchFamily="34" charset="0"/>
              </a:endParaRPr>
            </a:p>
          </p:txBody>
        </p:sp>
      </p:grpSp>
      <p:grpSp>
        <p:nvGrpSpPr>
          <p:cNvPr id="23" name="Group 6">
            <a:extLst>
              <a:ext uri="{FF2B5EF4-FFF2-40B4-BE49-F238E27FC236}">
                <a16:creationId xmlns:a16="http://schemas.microsoft.com/office/drawing/2014/main" id="{8195C1A6-1FD3-0EEE-87B5-112CA2B81940}"/>
              </a:ext>
            </a:extLst>
          </p:cNvPr>
          <p:cNvGrpSpPr/>
          <p:nvPr/>
        </p:nvGrpSpPr>
        <p:grpSpPr>
          <a:xfrm>
            <a:off x="1080845" y="2078260"/>
            <a:ext cx="6229033" cy="6229033"/>
            <a:chOff x="0" y="0"/>
            <a:chExt cx="812800" cy="812800"/>
          </a:xfrm>
        </p:grpSpPr>
        <p:sp>
          <p:nvSpPr>
            <p:cNvPr id="24" name="Freeform 7">
              <a:extLst>
                <a:ext uri="{FF2B5EF4-FFF2-40B4-BE49-F238E27FC236}">
                  <a16:creationId xmlns:a16="http://schemas.microsoft.com/office/drawing/2014/main" id="{240F1156-8118-38BC-F5F8-99D1906BB3D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75000"/>
              </a:schemeClr>
            </a:solidFill>
          </p:spPr>
          <p:txBody>
            <a:bodyPr/>
            <a:lstStyle/>
            <a:p>
              <a:endParaRPr lang="en-US"/>
            </a:p>
          </p:txBody>
        </p:sp>
        <p:sp>
          <p:nvSpPr>
            <p:cNvPr id="25" name="TextBox 8">
              <a:extLst>
                <a:ext uri="{FF2B5EF4-FFF2-40B4-BE49-F238E27FC236}">
                  <a16:creationId xmlns:a16="http://schemas.microsoft.com/office/drawing/2014/main" id="{E70C88C2-83AB-E845-3492-63175F9F38D1}"/>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6" name="TextBox 25">
            <a:extLst>
              <a:ext uri="{FF2B5EF4-FFF2-40B4-BE49-F238E27FC236}">
                <a16:creationId xmlns:a16="http://schemas.microsoft.com/office/drawing/2014/main" id="{F3037315-330D-3D1E-377A-034BA0B16345}"/>
              </a:ext>
            </a:extLst>
          </p:cNvPr>
          <p:cNvSpPr txBox="1"/>
          <p:nvPr/>
        </p:nvSpPr>
        <p:spPr>
          <a:xfrm>
            <a:off x="7608917" y="2972640"/>
            <a:ext cx="8620501" cy="4825745"/>
          </a:xfrm>
          <a:prstGeom prst="rect">
            <a:avLst/>
          </a:prstGeom>
          <a:noFill/>
        </p:spPr>
        <p:txBody>
          <a:bodyPr wrap="square">
            <a:spAutoFit/>
          </a:bodyPr>
          <a:lstStyle/>
          <a:p>
            <a:pPr marL="571500" indent="-571500" algn="just">
              <a:lnSpc>
                <a:spcPct val="200000"/>
              </a:lnSpc>
              <a:buFont typeface="Wingdings" panose="05000000000000000000" pitchFamily="2" charset="2"/>
              <a:buChar char="Ø"/>
            </a:pPr>
            <a:r>
              <a:rPr lang="vi-VN" sz="4000">
                <a:latin typeface="Arial" panose="020B0604020202020204" pitchFamily="34" charset="0"/>
                <a:ea typeface="Calibri" panose="020F0502020204030204" pitchFamily="34" charset="0"/>
                <a:cs typeface="Arial" panose="020B0604020202020204" pitchFamily="34" charset="0"/>
              </a:rPr>
              <a:t>Nếu là Minh, em sẽ gặp Khanh và thẳng thắn </a:t>
            </a:r>
            <a:r>
              <a:rPr lang="en-US" sz="4000">
                <a:latin typeface="Arial" panose="020B0604020202020204" pitchFamily="34" charset="0"/>
                <a:ea typeface="Calibri" panose="020F0502020204030204" pitchFamily="34" charset="0"/>
                <a:cs typeface="Arial" panose="020B0604020202020204" pitchFamily="34" charset="0"/>
              </a:rPr>
              <a:t>nói chuyện </a:t>
            </a:r>
            <a:r>
              <a:rPr lang="vi-VN" sz="4000">
                <a:latin typeface="Arial" panose="020B0604020202020204" pitchFamily="34" charset="0"/>
                <a:ea typeface="Calibri" panose="020F0502020204030204" pitchFamily="34" charset="0"/>
                <a:cs typeface="Arial" panose="020B0604020202020204" pitchFamily="34" charset="0"/>
              </a:rPr>
              <a:t>với nhau. </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buFont typeface="Wingdings" panose="05000000000000000000" pitchFamily="2" charset="2"/>
              <a:buChar char="Ø"/>
            </a:pPr>
            <a:r>
              <a:rPr lang="vi-VN" sz="4000">
                <a:latin typeface="Arial" panose="020B0604020202020204" pitchFamily="34" charset="0"/>
                <a:ea typeface="Calibri" panose="020F0502020204030204" pitchFamily="34" charset="0"/>
                <a:cs typeface="Arial" panose="020B0604020202020204" pitchFamily="34" charset="0"/>
              </a:rPr>
              <a:t>Nếu ai có lỗi thì sẽ xin lỗi người kia để cả hai làm hòa.</a:t>
            </a:r>
            <a:endParaRPr lang="en-US" sz="4000" dirty="0">
              <a:latin typeface="Arial" panose="020B0604020202020204" pitchFamily="34" charset="0"/>
              <a:cs typeface="Arial" panose="020B0604020202020204" pitchFamily="34" charset="0"/>
            </a:endParaRPr>
          </a:p>
        </p:txBody>
      </p:sp>
      <p:pic>
        <p:nvPicPr>
          <p:cNvPr id="27" name="Picture 15">
            <a:extLst>
              <a:ext uri="{FF2B5EF4-FFF2-40B4-BE49-F238E27FC236}">
                <a16:creationId xmlns:a16="http://schemas.microsoft.com/office/drawing/2014/main" id="{C68D15CE-01F1-64DD-8A76-231287C0C01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32160" y="1942554"/>
            <a:ext cx="4943911" cy="1600029"/>
          </a:xfrm>
          <a:prstGeom prst="rect">
            <a:avLst/>
          </a:prstGeom>
        </p:spPr>
      </p:pic>
      <p:sp>
        <p:nvSpPr>
          <p:cNvPr id="28" name="TextBox 27">
            <a:extLst>
              <a:ext uri="{FF2B5EF4-FFF2-40B4-BE49-F238E27FC236}">
                <a16:creationId xmlns:a16="http://schemas.microsoft.com/office/drawing/2014/main" id="{FB157EB7-9C8E-74E7-BF03-6301DB6E6D2A}"/>
              </a:ext>
            </a:extLst>
          </p:cNvPr>
          <p:cNvSpPr txBox="1"/>
          <p:nvPr/>
        </p:nvSpPr>
        <p:spPr>
          <a:xfrm>
            <a:off x="1899860" y="4146139"/>
            <a:ext cx="4441168" cy="2431371"/>
          </a:xfrm>
          <a:prstGeom prst="rect">
            <a:avLst/>
          </a:prstGeom>
          <a:noFill/>
        </p:spPr>
        <p:txBody>
          <a:bodyPr wrap="square" rtlCol="0">
            <a:spAutoFit/>
          </a:bodyPr>
          <a:lstStyle/>
          <a:p>
            <a:pPr algn="ctr">
              <a:lnSpc>
                <a:spcPct val="150000"/>
              </a:lnSpc>
            </a:pPr>
            <a:r>
              <a:rPr lang="en-US" sz="5400" b="1">
                <a:solidFill>
                  <a:schemeClr val="bg1"/>
                </a:solidFill>
                <a:latin typeface="Arial" panose="020B0604020202020204" pitchFamily="34" charset="0"/>
                <a:ea typeface="Calibri" panose="020F0502020204030204" pitchFamily="34" charset="0"/>
                <a:cs typeface="Arial" panose="020B0604020202020204" pitchFamily="34" charset="0"/>
              </a:rPr>
              <a:t>GỢI Ý CÂU TRẢ LỜI</a:t>
            </a:r>
            <a:endParaRPr lang="en-US" sz="54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29" name="Picture 28" descr="A group of people using laptops&#10;&#10;Description automatically generated with medium confidence">
            <a:extLst>
              <a:ext uri="{FF2B5EF4-FFF2-40B4-BE49-F238E27FC236}">
                <a16:creationId xmlns:a16="http://schemas.microsoft.com/office/drawing/2014/main" id="{106FF818-70D0-500B-CA14-15BFB1909CF3}"/>
              </a:ext>
            </a:extLst>
          </p:cNvPr>
          <p:cNvPicPr>
            <a:picLocks noChangeAspect="1"/>
          </p:cNvPicPr>
          <p:nvPr/>
        </p:nvPicPr>
        <p:blipFill rotWithShape="1">
          <a:blip r:embed="rId8">
            <a:extLst>
              <a:ext uri="{28A0092B-C50C-407E-A947-70E740481C1C}">
                <a14:useLocalDpi xmlns:a14="http://schemas.microsoft.com/office/drawing/2010/main" val="0"/>
              </a:ext>
            </a:extLst>
          </a:blip>
          <a:srcRect t="13421" b="14627"/>
          <a:stretch/>
        </p:blipFill>
        <p:spPr>
          <a:xfrm>
            <a:off x="1094739" y="6577510"/>
            <a:ext cx="5944100" cy="4276854"/>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986198" y="463928"/>
            <a:ext cx="2055854" cy="1865220"/>
          </a:xfrm>
          <a:prstGeom prst="rect">
            <a:avLst/>
          </a:prstGeom>
        </p:spPr>
      </p:pic>
      <p:sp>
        <p:nvSpPr>
          <p:cNvPr id="7" name="Freeform 9">
            <a:extLst>
              <a:ext uri="{FF2B5EF4-FFF2-40B4-BE49-F238E27FC236}">
                <a16:creationId xmlns:a16="http://schemas.microsoft.com/office/drawing/2014/main" id="{D57A14B7-AABE-4FCA-80C3-C636BDE11EA0}"/>
              </a:ext>
            </a:extLst>
          </p:cNvPr>
          <p:cNvSpPr/>
          <p:nvPr/>
        </p:nvSpPr>
        <p:spPr>
          <a:xfrm>
            <a:off x="16356952" y="8154617"/>
            <a:ext cx="740474" cy="1134430"/>
          </a:xfrm>
          <a:custGeom>
            <a:avLst/>
            <a:gdLst/>
            <a:ahLst/>
            <a:cxnLst/>
            <a:rect l="l" t="t" r="r" b="b"/>
            <a:pathLst>
              <a:path w="740474" h="1134430">
                <a:moveTo>
                  <a:pt x="0" y="0"/>
                </a:moveTo>
                <a:lnTo>
                  <a:pt x="740474" y="0"/>
                </a:lnTo>
                <a:lnTo>
                  <a:pt x="740474" y="1134430"/>
                </a:lnTo>
                <a:lnTo>
                  <a:pt x="0" y="11344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391913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Effect transition="in" filter="wipe(left)">
                                      <p:cBhvr>
                                        <p:cTn id="12" dur="500"/>
                                        <p:tgtEl>
                                          <p:spTgt spid="26">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6">
                                            <p:txEl>
                                              <p:pRg st="1" end="1"/>
                                            </p:txEl>
                                          </p:spTgt>
                                        </p:tgtEl>
                                        <p:attrNameLst>
                                          <p:attrName>style.visibility</p:attrName>
                                        </p:attrNameLst>
                                      </p:cBhvr>
                                      <p:to>
                                        <p:strVal val="visible"/>
                                      </p:to>
                                    </p:set>
                                    <p:animEffect transition="in" filter="wipe(left)">
                                      <p:cBhvr>
                                        <p:cTn id="16"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CF7EE4CB-4FE2-4455-2201-B9BCF574A17D}"/>
              </a:ext>
            </a:extLst>
          </p:cNvPr>
          <p:cNvSpPr/>
          <p:nvPr/>
        </p:nvSpPr>
        <p:spPr>
          <a:xfrm flipH="1">
            <a:off x="700284" y="461485"/>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487824E0-8A55-A97E-DDF6-2242530F4D52}"/>
              </a:ext>
            </a:extLst>
          </p:cNvPr>
          <p:cNvGrpSpPr/>
          <p:nvPr/>
        </p:nvGrpSpPr>
        <p:grpSpPr>
          <a:xfrm>
            <a:off x="6576071" y="1153996"/>
            <a:ext cx="10255874" cy="7700007"/>
            <a:chOff x="0" y="-47625"/>
            <a:chExt cx="2701136" cy="2027985"/>
          </a:xfrm>
        </p:grpSpPr>
        <p:sp>
          <p:nvSpPr>
            <p:cNvPr id="16" name="Freeform 4">
              <a:extLst>
                <a:ext uri="{FF2B5EF4-FFF2-40B4-BE49-F238E27FC236}">
                  <a16:creationId xmlns:a16="http://schemas.microsoft.com/office/drawing/2014/main" id="{73D56713-37F4-5494-00FC-2DE985159B57}"/>
                </a:ext>
              </a:extLst>
            </p:cNvPr>
            <p:cNvSpPr/>
            <p:nvPr/>
          </p:nvSpPr>
          <p:spPr>
            <a:xfrm>
              <a:off x="69921" y="153337"/>
              <a:ext cx="2631215" cy="1827023"/>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22" name="TextBox 5">
              <a:extLst>
                <a:ext uri="{FF2B5EF4-FFF2-40B4-BE49-F238E27FC236}">
                  <a16:creationId xmlns:a16="http://schemas.microsoft.com/office/drawing/2014/main" id="{5A217F54-3D10-9CEF-D310-FCFEE1C54B1D}"/>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90C9BDDC-DA80-C04D-CE60-13EA1FD3C1C9}"/>
              </a:ext>
            </a:extLst>
          </p:cNvPr>
          <p:cNvGrpSpPr/>
          <p:nvPr/>
        </p:nvGrpSpPr>
        <p:grpSpPr>
          <a:xfrm>
            <a:off x="8419139" y="1294929"/>
            <a:ext cx="7276528" cy="1244189"/>
            <a:chOff x="5669635" y="1266521"/>
            <a:chExt cx="7276528" cy="1244189"/>
          </a:xfrm>
        </p:grpSpPr>
        <p:pic>
          <p:nvPicPr>
            <p:cNvPr id="14" name="Picture 9">
              <a:extLst>
                <a:ext uri="{FF2B5EF4-FFF2-40B4-BE49-F238E27FC236}">
                  <a16:creationId xmlns:a16="http://schemas.microsoft.com/office/drawing/2014/main" id="{04EE6B9F-A063-9106-25B4-6883BD5373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76376" y="1266521"/>
              <a:ext cx="6951410" cy="1244189"/>
            </a:xfrm>
            <a:prstGeom prst="rect">
              <a:avLst/>
            </a:prstGeom>
          </p:spPr>
        </p:pic>
        <p:sp>
          <p:nvSpPr>
            <p:cNvPr id="15" name="TextBox 14">
              <a:extLst>
                <a:ext uri="{FF2B5EF4-FFF2-40B4-BE49-F238E27FC236}">
                  <a16:creationId xmlns:a16="http://schemas.microsoft.com/office/drawing/2014/main" id="{B2B58CCC-4D01-7477-0471-BE7CFAC87AAC}"/>
                </a:ext>
              </a:extLst>
            </p:cNvPr>
            <p:cNvSpPr txBox="1"/>
            <p:nvPr/>
          </p:nvSpPr>
          <p:spPr>
            <a:xfrm>
              <a:off x="5669635" y="1438966"/>
              <a:ext cx="7276528" cy="861774"/>
            </a:xfrm>
            <a:prstGeom prst="rect">
              <a:avLst/>
            </a:prstGeom>
            <a:noFill/>
          </p:spPr>
          <p:txBody>
            <a:bodyPr wrap="square" rtlCol="0">
              <a:spAutoFit/>
            </a:bodyPr>
            <a:lstStyle/>
            <a:p>
              <a:pPr algn="ctr"/>
              <a:r>
                <a:rPr lang="en-US" sz="5000" b="1" dirty="0" err="1">
                  <a:latin typeface="Arial" panose="020B0604020202020204" pitchFamily="34" charset="0"/>
                  <a:cs typeface="Arial" panose="020B0604020202020204" pitchFamily="34" charset="0"/>
                </a:rPr>
                <a:t>Tình</a:t>
              </a:r>
              <a:r>
                <a:rPr lang="en-US" sz="5000" b="1" dirty="0">
                  <a:latin typeface="Arial" panose="020B0604020202020204" pitchFamily="34" charset="0"/>
                  <a:cs typeface="Arial" panose="020B0604020202020204" pitchFamily="34" charset="0"/>
                </a:rPr>
                <a:t> </a:t>
              </a:r>
              <a:r>
                <a:rPr lang="en-US" sz="5000" b="1" err="1">
                  <a:latin typeface="Arial" panose="020B0604020202020204" pitchFamily="34" charset="0"/>
                  <a:cs typeface="Arial" panose="020B0604020202020204" pitchFamily="34" charset="0"/>
                </a:rPr>
                <a:t>huống</a:t>
              </a:r>
              <a:r>
                <a:rPr lang="en-US" sz="5000" b="1">
                  <a:latin typeface="Arial" panose="020B0604020202020204" pitchFamily="34" charset="0"/>
                  <a:cs typeface="Arial" panose="020B0604020202020204" pitchFamily="34" charset="0"/>
                </a:rPr>
                <a:t> 3</a:t>
              </a:r>
              <a:endParaRPr lang="en-US" sz="5000" b="1" dirty="0">
                <a:latin typeface="Arial" panose="020B0604020202020204" pitchFamily="34" charset="0"/>
                <a:cs typeface="Arial" panose="020B0604020202020204" pitchFamily="34" charset="0"/>
              </a:endParaRPr>
            </a:p>
          </p:txBody>
        </p:sp>
      </p:grpSp>
      <p:grpSp>
        <p:nvGrpSpPr>
          <p:cNvPr id="23" name="Group 6">
            <a:extLst>
              <a:ext uri="{FF2B5EF4-FFF2-40B4-BE49-F238E27FC236}">
                <a16:creationId xmlns:a16="http://schemas.microsoft.com/office/drawing/2014/main" id="{8195C1A6-1FD3-0EEE-87B5-112CA2B81940}"/>
              </a:ext>
            </a:extLst>
          </p:cNvPr>
          <p:cNvGrpSpPr/>
          <p:nvPr/>
        </p:nvGrpSpPr>
        <p:grpSpPr>
          <a:xfrm>
            <a:off x="1080845" y="2078260"/>
            <a:ext cx="6229033" cy="6229033"/>
            <a:chOff x="0" y="0"/>
            <a:chExt cx="812800" cy="812800"/>
          </a:xfrm>
        </p:grpSpPr>
        <p:sp>
          <p:nvSpPr>
            <p:cNvPr id="24" name="Freeform 7">
              <a:extLst>
                <a:ext uri="{FF2B5EF4-FFF2-40B4-BE49-F238E27FC236}">
                  <a16:creationId xmlns:a16="http://schemas.microsoft.com/office/drawing/2014/main" id="{240F1156-8118-38BC-F5F8-99D1906BB3D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25" name="TextBox 8">
              <a:extLst>
                <a:ext uri="{FF2B5EF4-FFF2-40B4-BE49-F238E27FC236}">
                  <a16:creationId xmlns:a16="http://schemas.microsoft.com/office/drawing/2014/main" id="{E70C88C2-83AB-E845-3492-63175F9F38D1}"/>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26" name="TextBox 25">
            <a:extLst>
              <a:ext uri="{FF2B5EF4-FFF2-40B4-BE49-F238E27FC236}">
                <a16:creationId xmlns:a16="http://schemas.microsoft.com/office/drawing/2014/main" id="{F3037315-330D-3D1E-377A-034BA0B16345}"/>
              </a:ext>
            </a:extLst>
          </p:cNvPr>
          <p:cNvSpPr txBox="1"/>
          <p:nvPr/>
        </p:nvSpPr>
        <p:spPr>
          <a:xfrm>
            <a:off x="7698009" y="2789051"/>
            <a:ext cx="8346010" cy="551824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Nếu là Hiền, em sẽ gặp và tặng </a:t>
            </a:r>
            <a:r>
              <a:rPr lang="en-US" sz="4000">
                <a:latin typeface="Arial" panose="020B0604020202020204" pitchFamily="34" charset="0"/>
                <a:ea typeface="Calibri" panose="020F0502020204030204" pitchFamily="34" charset="0"/>
                <a:cs typeface="Arial" panose="020B0604020202020204" pitchFamily="34" charset="0"/>
              </a:rPr>
              <a:t>bạn </a:t>
            </a:r>
            <a:r>
              <a:rPr lang="vi-VN" sz="4000">
                <a:latin typeface="Arial" panose="020B0604020202020204" pitchFamily="34" charset="0"/>
                <a:ea typeface="Calibri" panose="020F0502020204030204" pitchFamily="34" charset="0"/>
                <a:cs typeface="Arial" panose="020B0604020202020204" pitchFamily="34" charset="0"/>
              </a:rPr>
              <a:t>những món quà làm kỉ niệm để sau này còn hoài niệm. </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Em cũng bảo Hiền sẽ thường xuyên liên lạc với nhau khi có thời gian rảnh</a:t>
            </a:r>
            <a:r>
              <a:rPr lang="en-US" sz="400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27" name="Picture 15">
            <a:extLst>
              <a:ext uri="{FF2B5EF4-FFF2-40B4-BE49-F238E27FC236}">
                <a16:creationId xmlns:a16="http://schemas.microsoft.com/office/drawing/2014/main" id="{C68D15CE-01F1-64DD-8A76-231287C0C01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32160" y="1942554"/>
            <a:ext cx="4943911" cy="1600029"/>
          </a:xfrm>
          <a:prstGeom prst="rect">
            <a:avLst/>
          </a:prstGeom>
        </p:spPr>
      </p:pic>
      <p:sp>
        <p:nvSpPr>
          <p:cNvPr id="28" name="TextBox 27">
            <a:extLst>
              <a:ext uri="{FF2B5EF4-FFF2-40B4-BE49-F238E27FC236}">
                <a16:creationId xmlns:a16="http://schemas.microsoft.com/office/drawing/2014/main" id="{FB157EB7-9C8E-74E7-BF03-6301DB6E6D2A}"/>
              </a:ext>
            </a:extLst>
          </p:cNvPr>
          <p:cNvSpPr txBox="1"/>
          <p:nvPr/>
        </p:nvSpPr>
        <p:spPr>
          <a:xfrm>
            <a:off x="1899860" y="4146139"/>
            <a:ext cx="4441168" cy="2431371"/>
          </a:xfrm>
          <a:prstGeom prst="rect">
            <a:avLst/>
          </a:prstGeom>
          <a:noFill/>
        </p:spPr>
        <p:txBody>
          <a:bodyPr wrap="square" rtlCol="0">
            <a:spAutoFit/>
          </a:bodyPr>
          <a:lstStyle/>
          <a:p>
            <a:pPr algn="ctr">
              <a:lnSpc>
                <a:spcPct val="150000"/>
              </a:lnSpc>
            </a:pPr>
            <a:r>
              <a:rPr lang="en-US" sz="5400" b="1">
                <a:solidFill>
                  <a:schemeClr val="bg1"/>
                </a:solidFill>
                <a:latin typeface="Arial" panose="020B0604020202020204" pitchFamily="34" charset="0"/>
                <a:ea typeface="Calibri" panose="020F0502020204030204" pitchFamily="34" charset="0"/>
                <a:cs typeface="Arial" panose="020B0604020202020204" pitchFamily="34" charset="0"/>
              </a:rPr>
              <a:t>GỢI Ý CÂU TRẢ LỜI</a:t>
            </a:r>
            <a:endParaRPr lang="en-US" sz="54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29" name="Picture 28" descr="A group of people using laptops&#10;&#10;Description automatically generated with medium confidence">
            <a:extLst>
              <a:ext uri="{FF2B5EF4-FFF2-40B4-BE49-F238E27FC236}">
                <a16:creationId xmlns:a16="http://schemas.microsoft.com/office/drawing/2014/main" id="{106FF818-70D0-500B-CA14-15BFB1909CF3}"/>
              </a:ext>
            </a:extLst>
          </p:cNvPr>
          <p:cNvPicPr>
            <a:picLocks noChangeAspect="1"/>
          </p:cNvPicPr>
          <p:nvPr/>
        </p:nvPicPr>
        <p:blipFill rotWithShape="1">
          <a:blip r:embed="rId8">
            <a:extLst>
              <a:ext uri="{28A0092B-C50C-407E-A947-70E740481C1C}">
                <a14:useLocalDpi xmlns:a14="http://schemas.microsoft.com/office/drawing/2010/main" val="0"/>
              </a:ext>
            </a:extLst>
          </a:blip>
          <a:srcRect t="13421" b="14627"/>
          <a:stretch/>
        </p:blipFill>
        <p:spPr>
          <a:xfrm>
            <a:off x="1094739" y="6577510"/>
            <a:ext cx="5944100" cy="4276854"/>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986198" y="463928"/>
            <a:ext cx="2055854" cy="1865220"/>
          </a:xfrm>
          <a:prstGeom prst="rect">
            <a:avLst/>
          </a:prstGeom>
        </p:spPr>
      </p:pic>
      <p:sp>
        <p:nvSpPr>
          <p:cNvPr id="7" name="Freeform 9">
            <a:extLst>
              <a:ext uri="{FF2B5EF4-FFF2-40B4-BE49-F238E27FC236}">
                <a16:creationId xmlns:a16="http://schemas.microsoft.com/office/drawing/2014/main" id="{D57A14B7-AABE-4FCA-80C3-C636BDE11EA0}"/>
              </a:ext>
            </a:extLst>
          </p:cNvPr>
          <p:cNvSpPr/>
          <p:nvPr/>
        </p:nvSpPr>
        <p:spPr>
          <a:xfrm>
            <a:off x="16356952" y="8154617"/>
            <a:ext cx="740474" cy="1134430"/>
          </a:xfrm>
          <a:custGeom>
            <a:avLst/>
            <a:gdLst/>
            <a:ahLst/>
            <a:cxnLst/>
            <a:rect l="l" t="t" r="r" b="b"/>
            <a:pathLst>
              <a:path w="740474" h="1134430">
                <a:moveTo>
                  <a:pt x="0" y="0"/>
                </a:moveTo>
                <a:lnTo>
                  <a:pt x="740474" y="0"/>
                </a:lnTo>
                <a:lnTo>
                  <a:pt x="740474" y="1134430"/>
                </a:lnTo>
                <a:lnTo>
                  <a:pt x="0" y="11344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352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Effect transition="in" filter="wipe(left)">
                                      <p:cBhvr>
                                        <p:cTn id="12" dur="500"/>
                                        <p:tgtEl>
                                          <p:spTgt spid="26">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6">
                                            <p:txEl>
                                              <p:pRg st="1" end="1"/>
                                            </p:txEl>
                                          </p:spTgt>
                                        </p:tgtEl>
                                        <p:attrNameLst>
                                          <p:attrName>style.visibility</p:attrName>
                                        </p:attrNameLst>
                                      </p:cBhvr>
                                      <p:to>
                                        <p:strVal val="visible"/>
                                      </p:to>
                                    </p:set>
                                    <p:animEffect transition="in" filter="wipe(left)">
                                      <p:cBhvr>
                                        <p:cTn id="16"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0CF"/>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218637" y="8648700"/>
            <a:ext cx="1069363" cy="1638300"/>
          </a:xfrm>
          <a:prstGeom prst="rect">
            <a:avLst/>
          </a:prstGeom>
        </p:spPr>
      </p:pic>
      <p:sp>
        <p:nvSpPr>
          <p:cNvPr id="24" name="Freeform 8">
            <a:extLst>
              <a:ext uri="{FF2B5EF4-FFF2-40B4-BE49-F238E27FC236}">
                <a16:creationId xmlns:a16="http://schemas.microsoft.com/office/drawing/2014/main" id="{333777CD-8C57-7710-D659-D66A55A350FB}"/>
              </a:ext>
            </a:extLst>
          </p:cNvPr>
          <p:cNvSpPr/>
          <p:nvPr/>
        </p:nvSpPr>
        <p:spPr>
          <a:xfrm flipH="1">
            <a:off x="-600" y="9125356"/>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1ABB2E50-F368-F29D-C6CF-62E36C01E844}"/>
              </a:ext>
            </a:extLst>
          </p:cNvPr>
          <p:cNvGrpSpPr/>
          <p:nvPr/>
        </p:nvGrpSpPr>
        <p:grpSpPr>
          <a:xfrm>
            <a:off x="7772400" y="3180538"/>
            <a:ext cx="9446237" cy="5382445"/>
            <a:chOff x="7620001" y="2018506"/>
            <a:chExt cx="9446237" cy="5382445"/>
          </a:xfrm>
        </p:grpSpPr>
        <p:sp>
          <p:nvSpPr>
            <p:cNvPr id="6" name="Speech Bubble: Rectangle with Corners Rounded 5">
              <a:extLst>
                <a:ext uri="{FF2B5EF4-FFF2-40B4-BE49-F238E27FC236}">
                  <a16:creationId xmlns:a16="http://schemas.microsoft.com/office/drawing/2014/main" id="{6C28A037-093E-60D8-9713-EDADBE8E12C2}"/>
                </a:ext>
              </a:extLst>
            </p:cNvPr>
            <p:cNvSpPr/>
            <p:nvPr/>
          </p:nvSpPr>
          <p:spPr>
            <a:xfrm>
              <a:off x="7620001" y="2740496"/>
              <a:ext cx="9446237" cy="4660455"/>
            </a:xfrm>
            <a:prstGeom prst="wedgeRoundRectCallout">
              <a:avLst>
                <a:gd name="adj1" fmla="val -64919"/>
                <a:gd name="adj2" fmla="val 48841"/>
                <a:gd name="adj3" fmla="val 16667"/>
              </a:avLst>
            </a:prstGeom>
            <a:solidFill>
              <a:schemeClr val="bg1"/>
            </a:solidFill>
            <a:ln>
              <a:solidFill>
                <a:schemeClr val="accent5">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a:solidFill>
                    <a:schemeClr val="tx1"/>
                  </a:solidFill>
                  <a:latin typeface="Arial" panose="020B0604020202020204" pitchFamily="34" charset="0"/>
                  <a:cs typeface="Arial" panose="020B0604020202020204" pitchFamily="34" charset="0"/>
                </a:rPr>
                <a:t>Các </a:t>
              </a:r>
              <a:r>
                <a:rPr lang="en-US" sz="4400" err="1">
                  <a:solidFill>
                    <a:schemeClr val="tx1"/>
                  </a:solidFill>
                  <a:latin typeface="Arial" panose="020B0604020202020204" pitchFamily="34" charset="0"/>
                  <a:cs typeface="Arial" panose="020B0604020202020204" pitchFamily="34" charset="0"/>
                </a:rPr>
                <a:t>em</a:t>
              </a:r>
              <a:r>
                <a:rPr lang="en-US" sz="4400">
                  <a:solidFill>
                    <a:schemeClr val="tx1"/>
                  </a:solidFill>
                  <a:latin typeface="Arial" panose="020B0604020202020204" pitchFamily="34" charset="0"/>
                  <a:cs typeface="Arial" panose="020B0604020202020204" pitchFamily="34" charset="0"/>
                </a:rPr>
                <a:t> hãy t</a:t>
              </a:r>
              <a:r>
                <a:rPr lang="vi-VN" sz="4400">
                  <a:solidFill>
                    <a:schemeClr val="tx1"/>
                  </a:solidFill>
                  <a:latin typeface="Arial" panose="020B0604020202020204" pitchFamily="34" charset="0"/>
                  <a:cs typeface="Arial" panose="020B0604020202020204" pitchFamily="34" charset="0"/>
                </a:rPr>
                <a:t>hực hiện một việc làm để xây dựng và giữ gìn tình bạn với các bạn trong lớp</a:t>
              </a:r>
              <a:r>
                <a:rPr lang="en-US" sz="4400">
                  <a:solidFill>
                    <a:schemeClr val="tx1"/>
                  </a:solidFill>
                  <a:latin typeface="Arial" panose="020B0604020202020204" pitchFamily="34" charset="0"/>
                  <a:cs typeface="Arial" panose="020B0604020202020204" pitchFamily="34" charset="0"/>
                </a:rPr>
                <a:t> của mình</a:t>
              </a:r>
              <a:endParaRPr lang="vi-VN" sz="4400" dirty="0">
                <a:solidFill>
                  <a:schemeClr val="tx1"/>
                </a:solidFill>
                <a:latin typeface="Arial" panose="020B0604020202020204" pitchFamily="34" charset="0"/>
                <a:cs typeface="Arial" panose="020B0604020202020204" pitchFamily="34" charset="0"/>
              </a:endParaRPr>
            </a:p>
          </p:txBody>
        </p:sp>
        <p:pic>
          <p:nvPicPr>
            <p:cNvPr id="7" name="Picture 2">
              <a:extLst>
                <a:ext uri="{FF2B5EF4-FFF2-40B4-BE49-F238E27FC236}">
                  <a16:creationId xmlns:a16="http://schemas.microsoft.com/office/drawing/2014/main" id="{5BCF6A0E-3E7E-5291-E301-5DFAE7BBD1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803723" y="2018506"/>
              <a:ext cx="1078792" cy="1109038"/>
            </a:xfrm>
            <a:prstGeom prst="rect">
              <a:avLst/>
            </a:prstGeom>
          </p:spPr>
        </p:pic>
      </p:grpSp>
      <p:pic>
        <p:nvPicPr>
          <p:cNvPr id="8" name="Picture 7" descr="A picture containing vector graphics&#10;&#10;Description automatically generated">
            <a:extLst>
              <a:ext uri="{FF2B5EF4-FFF2-40B4-BE49-F238E27FC236}">
                <a16:creationId xmlns:a16="http://schemas.microsoft.com/office/drawing/2014/main" id="{26F7C5AA-5489-9016-F8C3-815A64D7F264}"/>
              </a:ext>
            </a:extLst>
          </p:cNvPr>
          <p:cNvPicPr>
            <a:picLocks noChangeAspect="1"/>
          </p:cNvPicPr>
          <p:nvPr/>
        </p:nvPicPr>
        <p:blipFill rotWithShape="1">
          <a:blip r:embed="rId8">
            <a:extLst>
              <a:ext uri="{28A0092B-C50C-407E-A947-70E740481C1C}">
                <a14:useLocalDpi xmlns:a14="http://schemas.microsoft.com/office/drawing/2010/main" val="0"/>
              </a:ext>
            </a:extLst>
          </a:blip>
          <a:srcRect l="5596" r="11864"/>
          <a:stretch/>
        </p:blipFill>
        <p:spPr>
          <a:xfrm>
            <a:off x="1717542" y="4915294"/>
            <a:ext cx="4495800" cy="5446872"/>
          </a:xfrm>
          <a:prstGeom prst="rect">
            <a:avLst/>
          </a:prstGeom>
        </p:spPr>
      </p:pic>
      <p:sp>
        <p:nvSpPr>
          <p:cNvPr id="9" name="AutoShape 24">
            <a:extLst>
              <a:ext uri="{FF2B5EF4-FFF2-40B4-BE49-F238E27FC236}">
                <a16:creationId xmlns:a16="http://schemas.microsoft.com/office/drawing/2014/main" id="{78198982-3071-E986-E4F3-E6D1B5720BB4}"/>
              </a:ext>
            </a:extLst>
          </p:cNvPr>
          <p:cNvSpPr/>
          <p:nvPr/>
        </p:nvSpPr>
        <p:spPr>
          <a:xfrm>
            <a:off x="-1981200" y="397140"/>
            <a:ext cx="22250400" cy="2169124"/>
          </a:xfrm>
          <a:prstGeom prst="rect">
            <a:avLst/>
          </a:prstGeom>
          <a:solidFill>
            <a:schemeClr val="bg1"/>
          </a:solidFill>
        </p:spPr>
        <p:txBody>
          <a:bodyPr/>
          <a:lstStyle/>
          <a:p>
            <a:endParaRPr lang="en-US"/>
          </a:p>
        </p:txBody>
      </p:sp>
      <p:sp>
        <p:nvSpPr>
          <p:cNvPr id="12" name="TextBox 11">
            <a:extLst>
              <a:ext uri="{FF2B5EF4-FFF2-40B4-BE49-F238E27FC236}">
                <a16:creationId xmlns:a16="http://schemas.microsoft.com/office/drawing/2014/main" id="{8527BB35-BEA0-9C95-6E57-E69C889D9AD1}"/>
              </a:ext>
            </a:extLst>
          </p:cNvPr>
          <p:cNvSpPr txBox="1"/>
          <p:nvPr/>
        </p:nvSpPr>
        <p:spPr>
          <a:xfrm>
            <a:off x="2969309" y="400617"/>
            <a:ext cx="13372208" cy="1998176"/>
          </a:xfrm>
          <a:prstGeom prst="rect">
            <a:avLst/>
          </a:prstGeom>
          <a:noFill/>
        </p:spPr>
        <p:txBody>
          <a:bodyPr wrap="square">
            <a:spAutoFit/>
          </a:bodyPr>
          <a:lstStyle/>
          <a:p>
            <a:pPr algn="ctr">
              <a:lnSpc>
                <a:spcPct val="150000"/>
              </a:lnSpc>
              <a:spcAft>
                <a:spcPts val="1000"/>
              </a:spcAft>
            </a:pPr>
            <a:r>
              <a:rPr lang="vi-VN" sz="4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Nhiệm vụ </a:t>
            </a:r>
            <a:r>
              <a:rPr lang="en-US" sz="4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2</a:t>
            </a:r>
            <a:r>
              <a:rPr lang="vi-VN" sz="4400" b="1">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vi-VN" sz="4400" b="1">
                <a:solidFill>
                  <a:srgbClr val="C00000"/>
                </a:solidFill>
                <a:ea typeface="Calibri" panose="020F0502020204030204" pitchFamily="34" charset="0"/>
                <a:cs typeface="Arial" panose="020B0604020202020204" pitchFamily="34" charset="0"/>
              </a:rPr>
              <a:t>Thực hiện một việc làm để xây dựng và giữ gìn tình bạn với các bạn trong lớp</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3D85B676-4975-0C80-E8A9-91718264870F}"/>
              </a:ext>
            </a:extLst>
          </p:cNvPr>
          <p:cNvGrpSpPr/>
          <p:nvPr/>
        </p:nvGrpSpPr>
        <p:grpSpPr>
          <a:xfrm rot="702940">
            <a:off x="16511111" y="718808"/>
            <a:ext cx="2499012" cy="1705583"/>
            <a:chOff x="15794001" y="8493661"/>
            <a:chExt cx="2246574" cy="1599902"/>
          </a:xfrm>
        </p:grpSpPr>
        <p:sp>
          <p:nvSpPr>
            <p:cNvPr id="14" name="Freeform 9">
              <a:extLst>
                <a:ext uri="{FF2B5EF4-FFF2-40B4-BE49-F238E27FC236}">
                  <a16:creationId xmlns:a16="http://schemas.microsoft.com/office/drawing/2014/main" id="{BFCC415C-9C17-C4AC-7094-2F00B693C304}"/>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Freeform 11">
              <a:extLst>
                <a:ext uri="{FF2B5EF4-FFF2-40B4-BE49-F238E27FC236}">
                  <a16:creationId xmlns:a16="http://schemas.microsoft.com/office/drawing/2014/main" id="{D19C3616-FDC1-610B-B954-92BCEB9CAA75}"/>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grpSp>
        <p:nvGrpSpPr>
          <p:cNvPr id="16" name="Group 15">
            <a:extLst>
              <a:ext uri="{FF2B5EF4-FFF2-40B4-BE49-F238E27FC236}">
                <a16:creationId xmlns:a16="http://schemas.microsoft.com/office/drawing/2014/main" id="{D624080A-F332-E690-A8E7-60F444A52D73}"/>
              </a:ext>
            </a:extLst>
          </p:cNvPr>
          <p:cNvGrpSpPr/>
          <p:nvPr/>
        </p:nvGrpSpPr>
        <p:grpSpPr>
          <a:xfrm rot="6949130">
            <a:off x="97843" y="566933"/>
            <a:ext cx="2506785" cy="1782556"/>
            <a:chOff x="15794001" y="8493661"/>
            <a:chExt cx="2246574" cy="1599902"/>
          </a:xfrm>
        </p:grpSpPr>
        <p:sp>
          <p:nvSpPr>
            <p:cNvPr id="17" name="Freeform 9">
              <a:extLst>
                <a:ext uri="{FF2B5EF4-FFF2-40B4-BE49-F238E27FC236}">
                  <a16:creationId xmlns:a16="http://schemas.microsoft.com/office/drawing/2014/main" id="{4B954BB8-CFE4-A672-B0EC-F55608186DBA}"/>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8" name="Freeform 11">
              <a:extLst>
                <a:ext uri="{FF2B5EF4-FFF2-40B4-BE49-F238E27FC236}">
                  <a16:creationId xmlns:a16="http://schemas.microsoft.com/office/drawing/2014/main" id="{A2F920F8-DB73-B627-3F56-8F54F0BD3E02}"/>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Tree>
    <p:extLst>
      <p:ext uri="{BB962C8B-B14F-4D97-AF65-F5344CB8AC3E}">
        <p14:creationId xmlns:p14="http://schemas.microsoft.com/office/powerpoint/2010/main" val="414174056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DE0FE"/>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2078" y="1161"/>
            <a:ext cx="1447800" cy="1687055"/>
          </a:xfrm>
          <a:prstGeom prst="rect">
            <a:avLst/>
          </a:prstGeom>
        </p:spPr>
      </p:pic>
      <p:grpSp>
        <p:nvGrpSpPr>
          <p:cNvPr id="80" name="Group 79">
            <a:extLst>
              <a:ext uri="{FF2B5EF4-FFF2-40B4-BE49-F238E27FC236}">
                <a16:creationId xmlns:a16="http://schemas.microsoft.com/office/drawing/2014/main" id="{46475162-CE38-95EA-9B62-7458000436F4}"/>
              </a:ext>
            </a:extLst>
          </p:cNvPr>
          <p:cNvGrpSpPr/>
          <p:nvPr/>
        </p:nvGrpSpPr>
        <p:grpSpPr>
          <a:xfrm>
            <a:off x="7365791" y="1233165"/>
            <a:ext cx="10321280" cy="8548742"/>
            <a:chOff x="7365791" y="1233165"/>
            <a:chExt cx="10321280" cy="8548742"/>
          </a:xfrm>
        </p:grpSpPr>
        <p:sp>
          <p:nvSpPr>
            <p:cNvPr id="57" name="Freeform 7">
              <a:extLst>
                <a:ext uri="{FF2B5EF4-FFF2-40B4-BE49-F238E27FC236}">
                  <a16:creationId xmlns:a16="http://schemas.microsoft.com/office/drawing/2014/main" id="{C33450BF-AF25-2358-743B-55CA407CD011}"/>
                </a:ext>
              </a:extLst>
            </p:cNvPr>
            <p:cNvSpPr/>
            <p:nvPr/>
          </p:nvSpPr>
          <p:spPr>
            <a:xfrm>
              <a:off x="7365791" y="1642556"/>
              <a:ext cx="10321280" cy="8139351"/>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FDF0CF"/>
            </a:solidFill>
          </p:spPr>
          <p:txBody>
            <a:bodyPr/>
            <a:lstStyle/>
            <a:p>
              <a:endParaRPr lang="en-US">
                <a:latin typeface="Arial" panose="020B0604020202020204" pitchFamily="34" charset="0"/>
                <a:cs typeface="Arial" panose="020B0604020202020204" pitchFamily="34" charset="0"/>
              </a:endParaRPr>
            </a:p>
          </p:txBody>
        </p:sp>
        <p:pic>
          <p:nvPicPr>
            <p:cNvPr id="56" name="Picture 9">
              <a:extLst>
                <a:ext uri="{FF2B5EF4-FFF2-40B4-BE49-F238E27FC236}">
                  <a16:creationId xmlns:a16="http://schemas.microsoft.com/office/drawing/2014/main" id="{1C4D3A7E-768C-A4FF-558A-8F34B1E01E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635928" y="1233165"/>
              <a:ext cx="3339128" cy="818782"/>
            </a:xfrm>
            <a:prstGeom prst="rect">
              <a:avLst/>
            </a:prstGeom>
          </p:spPr>
        </p:pic>
      </p:grpSp>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01520">
            <a:off x="15240024" y="289479"/>
            <a:ext cx="3183081" cy="1423705"/>
          </a:xfrm>
          <a:prstGeom prst="rect">
            <a:avLst/>
          </a:prstGeom>
        </p:spPr>
      </p:pic>
      <p:grpSp>
        <p:nvGrpSpPr>
          <p:cNvPr id="79" name="Group 78">
            <a:extLst>
              <a:ext uri="{FF2B5EF4-FFF2-40B4-BE49-F238E27FC236}">
                <a16:creationId xmlns:a16="http://schemas.microsoft.com/office/drawing/2014/main" id="{C622FBAD-FE57-512F-35FA-1C16A259E1A3}"/>
              </a:ext>
            </a:extLst>
          </p:cNvPr>
          <p:cNvGrpSpPr/>
          <p:nvPr/>
        </p:nvGrpSpPr>
        <p:grpSpPr>
          <a:xfrm>
            <a:off x="600929" y="2309667"/>
            <a:ext cx="6324600" cy="7048702"/>
            <a:chOff x="809825" y="1960411"/>
            <a:chExt cx="6324600" cy="7048702"/>
          </a:xfrm>
        </p:grpSpPr>
        <p:grpSp>
          <p:nvGrpSpPr>
            <p:cNvPr id="61" name="Group 60">
              <a:extLst>
                <a:ext uri="{FF2B5EF4-FFF2-40B4-BE49-F238E27FC236}">
                  <a16:creationId xmlns:a16="http://schemas.microsoft.com/office/drawing/2014/main" id="{C03C7555-C240-1725-EC37-DB1C81C22FA9}"/>
                </a:ext>
              </a:extLst>
            </p:cNvPr>
            <p:cNvGrpSpPr/>
            <p:nvPr/>
          </p:nvGrpSpPr>
          <p:grpSpPr>
            <a:xfrm>
              <a:off x="809825" y="1960411"/>
              <a:ext cx="6324600" cy="7048702"/>
              <a:chOff x="812040" y="2102692"/>
              <a:chExt cx="6324600" cy="7048702"/>
            </a:xfrm>
          </p:grpSpPr>
          <p:sp>
            <p:nvSpPr>
              <p:cNvPr id="65" name="Freeform 7">
                <a:extLst>
                  <a:ext uri="{FF2B5EF4-FFF2-40B4-BE49-F238E27FC236}">
                    <a16:creationId xmlns:a16="http://schemas.microsoft.com/office/drawing/2014/main" id="{FB893E84-81F8-F65E-7172-FA9432EE0100}"/>
                  </a:ext>
                </a:extLst>
              </p:cNvPr>
              <p:cNvSpPr/>
              <p:nvPr/>
            </p:nvSpPr>
            <p:spPr>
              <a:xfrm>
                <a:off x="812040" y="2102692"/>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66" name="Group 65">
                <a:extLst>
                  <a:ext uri="{FF2B5EF4-FFF2-40B4-BE49-F238E27FC236}">
                    <a16:creationId xmlns:a16="http://schemas.microsoft.com/office/drawing/2014/main" id="{ACD22F18-649A-EA10-A939-6AF885ECBAE1}"/>
                  </a:ext>
                </a:extLst>
              </p:cNvPr>
              <p:cNvGrpSpPr/>
              <p:nvPr/>
            </p:nvGrpSpPr>
            <p:grpSpPr>
              <a:xfrm>
                <a:off x="1075815" y="2487557"/>
                <a:ext cx="5826740" cy="1867726"/>
                <a:chOff x="1426698" y="3199063"/>
                <a:chExt cx="5826740" cy="1867726"/>
              </a:xfrm>
            </p:grpSpPr>
            <p:sp>
              <p:nvSpPr>
                <p:cNvPr id="67" name="Freeform 10">
                  <a:extLst>
                    <a:ext uri="{FF2B5EF4-FFF2-40B4-BE49-F238E27FC236}">
                      <a16:creationId xmlns:a16="http://schemas.microsoft.com/office/drawing/2014/main" id="{0503384F-24D3-798B-54CC-D37A895B5DFE}"/>
                    </a:ext>
                  </a:extLst>
                </p:cNvPr>
                <p:cNvSpPr/>
                <p:nvPr/>
              </p:nvSpPr>
              <p:spPr>
                <a:xfrm>
                  <a:off x="1426698" y="3199063"/>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CFF41490-3309-C189-643B-5F883A9EEE28}"/>
                    </a:ext>
                  </a:extLst>
                </p:cNvPr>
                <p:cNvSpPr txBox="1"/>
                <p:nvPr/>
              </p:nvSpPr>
              <p:spPr>
                <a:xfrm>
                  <a:off x="1426698" y="3755260"/>
                  <a:ext cx="5826740" cy="738664"/>
                </a:xfrm>
                <a:prstGeom prst="rect">
                  <a:avLst/>
                </a:prstGeom>
                <a:noFill/>
              </p:spPr>
              <p:txBody>
                <a:bodyPr wrap="square" rtlCol="0">
                  <a:spAutoFit/>
                </a:bodyPr>
                <a:lstStyle/>
                <a:p>
                  <a:pPr algn="ctr"/>
                  <a:r>
                    <a:rPr lang="en-US" sz="4200" b="1">
                      <a:solidFill>
                        <a:srgbClr val="FF0000"/>
                      </a:solidFill>
                      <a:latin typeface="Arial" panose="020B0604020202020204" pitchFamily="34" charset="0"/>
                      <a:cs typeface="Arial" panose="020B0604020202020204" pitchFamily="34" charset="0"/>
                    </a:rPr>
                    <a:t>Hướng dẫn thực hiện</a:t>
                  </a:r>
                  <a:endParaRPr lang="en-US" sz="4200" b="1" dirty="0">
                    <a:solidFill>
                      <a:srgbClr val="FF0000"/>
                    </a:solidFill>
                    <a:latin typeface="Arial" panose="020B0604020202020204" pitchFamily="34" charset="0"/>
                    <a:cs typeface="Arial" panose="020B0604020202020204" pitchFamily="34" charset="0"/>
                  </a:endParaRPr>
                </a:p>
              </p:txBody>
            </p:sp>
          </p:grpSp>
        </p:grpSp>
        <p:grpSp>
          <p:nvGrpSpPr>
            <p:cNvPr id="78" name="Group 77">
              <a:extLst>
                <a:ext uri="{FF2B5EF4-FFF2-40B4-BE49-F238E27FC236}">
                  <a16:creationId xmlns:a16="http://schemas.microsoft.com/office/drawing/2014/main" id="{696C0C10-D44C-B092-30DB-F0E26B3E0C6C}"/>
                </a:ext>
              </a:extLst>
            </p:cNvPr>
            <p:cNvGrpSpPr/>
            <p:nvPr/>
          </p:nvGrpSpPr>
          <p:grpSpPr>
            <a:xfrm>
              <a:off x="1432255" y="4515752"/>
              <a:ext cx="5079740" cy="4234153"/>
              <a:chOff x="1504333" y="4440554"/>
              <a:chExt cx="5079740" cy="4234153"/>
            </a:xfrm>
          </p:grpSpPr>
          <p:pic>
            <p:nvPicPr>
              <p:cNvPr id="73" name="Picture 72">
                <a:extLst>
                  <a:ext uri="{FF2B5EF4-FFF2-40B4-BE49-F238E27FC236}">
                    <a16:creationId xmlns:a16="http://schemas.microsoft.com/office/drawing/2014/main" id="{14693ED7-6148-9D01-23D3-08CC76269A1B}"/>
                  </a:ext>
                </a:extLst>
              </p:cNvPr>
              <p:cNvPicPr>
                <a:picLocks noChangeAspect="1"/>
              </p:cNvPicPr>
              <p:nvPr/>
            </p:nvPicPr>
            <p:blipFill>
              <a:blip r:embed="rId8"/>
              <a:stretch>
                <a:fillRect/>
              </a:stretch>
            </p:blipFill>
            <p:spPr>
              <a:xfrm>
                <a:off x="1504333" y="4540697"/>
                <a:ext cx="2436552" cy="2487103"/>
              </a:xfrm>
              <a:prstGeom prst="ellipse">
                <a:avLst/>
              </a:prstGeom>
            </p:spPr>
          </p:pic>
          <p:pic>
            <p:nvPicPr>
              <p:cNvPr id="77" name="Picture 76">
                <a:extLst>
                  <a:ext uri="{FF2B5EF4-FFF2-40B4-BE49-F238E27FC236}">
                    <a16:creationId xmlns:a16="http://schemas.microsoft.com/office/drawing/2014/main" id="{A0DF8222-EF65-F29B-F162-FB3DAF97FD43}"/>
                  </a:ext>
                </a:extLst>
              </p:cNvPr>
              <p:cNvPicPr>
                <a:picLocks noChangeAspect="1"/>
              </p:cNvPicPr>
              <p:nvPr/>
            </p:nvPicPr>
            <p:blipFill>
              <a:blip r:embed="rId9"/>
              <a:stretch>
                <a:fillRect/>
              </a:stretch>
            </p:blipFill>
            <p:spPr>
              <a:xfrm>
                <a:off x="3940885" y="4440554"/>
                <a:ext cx="2643188" cy="2687388"/>
              </a:xfrm>
              <a:prstGeom prst="ellipse">
                <a:avLst/>
              </a:prstGeom>
            </p:spPr>
          </p:pic>
          <p:pic>
            <p:nvPicPr>
              <p:cNvPr id="75" name="Picture 74">
                <a:extLst>
                  <a:ext uri="{FF2B5EF4-FFF2-40B4-BE49-F238E27FC236}">
                    <a16:creationId xmlns:a16="http://schemas.microsoft.com/office/drawing/2014/main" id="{596A5707-8BB3-C083-26D3-0F2BBDBFE899}"/>
                  </a:ext>
                </a:extLst>
              </p:cNvPr>
              <p:cNvPicPr>
                <a:picLocks noChangeAspect="1"/>
              </p:cNvPicPr>
              <p:nvPr/>
            </p:nvPicPr>
            <p:blipFill>
              <a:blip r:embed="rId10"/>
              <a:stretch>
                <a:fillRect/>
              </a:stretch>
            </p:blipFill>
            <p:spPr>
              <a:xfrm>
                <a:off x="2676725" y="6036282"/>
                <a:ext cx="2590800" cy="2638425"/>
              </a:xfrm>
              <a:prstGeom prst="ellipse">
                <a:avLst/>
              </a:prstGeom>
            </p:spPr>
          </p:pic>
        </p:grpSp>
      </p:grpSp>
      <p:sp>
        <p:nvSpPr>
          <p:cNvPr id="59" name="TextBox 9">
            <a:extLst>
              <a:ext uri="{FF2B5EF4-FFF2-40B4-BE49-F238E27FC236}">
                <a16:creationId xmlns:a16="http://schemas.microsoft.com/office/drawing/2014/main" id="{FB8CCF16-5192-EBC8-0B05-D7744C8B8566}"/>
              </a:ext>
            </a:extLst>
          </p:cNvPr>
          <p:cNvSpPr txBox="1"/>
          <p:nvPr/>
        </p:nvSpPr>
        <p:spPr>
          <a:xfrm>
            <a:off x="7855199" y="2379547"/>
            <a:ext cx="9209441" cy="6908943"/>
          </a:xfrm>
          <a:prstGeom prst="rect">
            <a:avLst/>
          </a:prstGeom>
        </p:spPr>
        <p:txBody>
          <a:bodyPr wrap="square" lIns="0" tIns="0" rIns="0" bIns="0" rtlCol="0" anchor="t">
            <a:spAutoFit/>
          </a:bodyPr>
          <a:lstStyle/>
          <a:p>
            <a:pPr marL="571500" indent="-571500" algn="just">
              <a:lnSpc>
                <a:spcPct val="150000"/>
              </a:lnSpc>
              <a:buFont typeface="Wingdings" panose="05000000000000000000" pitchFamily="2" charset="2"/>
              <a:buChar char="§"/>
            </a:pPr>
            <a:r>
              <a:rPr lang="en-US" sz="3800">
                <a:latin typeface="Arial" panose="020B0604020202020204" pitchFamily="34" charset="0"/>
                <a:cs typeface="Arial" panose="020B0604020202020204" pitchFamily="34" charset="0"/>
              </a:rPr>
              <a:t>Có thể l</a:t>
            </a:r>
            <a:r>
              <a:rPr lang="vi-VN" sz="3800">
                <a:latin typeface="Arial" panose="020B0604020202020204" pitchFamily="34" charset="0"/>
                <a:cs typeface="Arial" panose="020B0604020202020204" pitchFamily="34" charset="0"/>
              </a:rPr>
              <a:t>àm một đoạn phim ngắn kể về kỉ niệm hoặc viết một bức thư bày tỏ điều em muốn nói với một người bạn. Trên bức thư không cần ghi rõ thông tin cá nhân người viết hoặc người nhận. </a:t>
            </a:r>
          </a:p>
          <a:p>
            <a:pPr marL="571500" indent="-571500" algn="just">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Thực hiện hành động khác, phù hợp với việc xây dựng và giữ gìn tình bạn của cá nhân mình.</a:t>
            </a:r>
            <a:endParaRPr lang="vi-VN" sz="3800" dirty="0">
              <a:latin typeface="Arial" panose="020B0604020202020204" pitchFamily="34" charset="0"/>
              <a:cs typeface="Arial" panose="020B0604020202020204" pitchFamily="34" charset="0"/>
            </a:endParaRPr>
          </a:p>
        </p:txBody>
      </p:sp>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396407">
            <a:off x="7118496" y="8879579"/>
            <a:ext cx="1026047" cy="118805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down)">
                                      <p:cBhvr>
                                        <p:cTn id="7" dur="500"/>
                                        <p:tgtEl>
                                          <p:spTgt spid="80"/>
                                        </p:tgtEl>
                                      </p:cBhvr>
                                    </p:animEffect>
                                  </p:childTnLst>
                                </p:cTn>
                              </p:par>
                              <p:par>
                                <p:cTn id="8" presetID="22" presetClass="entr" presetSubtype="1" fill="hold"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wipe(up)">
                                      <p:cBhvr>
                                        <p:cTn id="10" dur="500"/>
                                        <p:tgtEl>
                                          <p:spTgt spid="7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59">
                                            <p:txEl>
                                              <p:pRg st="0" end="0"/>
                                            </p:txEl>
                                          </p:spTgt>
                                        </p:tgtEl>
                                        <p:attrNameLst>
                                          <p:attrName>style.visibility</p:attrName>
                                        </p:attrNameLst>
                                      </p:cBhvr>
                                      <p:to>
                                        <p:strVal val="visible"/>
                                      </p:to>
                                    </p:set>
                                    <p:animEffect transition="in" filter="wipe(right)">
                                      <p:cBhvr>
                                        <p:cTn id="15" dur="500"/>
                                        <p:tgtEl>
                                          <p:spTgt spid="59">
                                            <p:txEl>
                                              <p:pRg st="0" end="0"/>
                                            </p:txEl>
                                          </p:spTgt>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59">
                                            <p:txEl>
                                              <p:pRg st="1" end="1"/>
                                            </p:txEl>
                                          </p:spTgt>
                                        </p:tgtEl>
                                        <p:attrNameLst>
                                          <p:attrName>style.visibility</p:attrName>
                                        </p:attrNameLst>
                                      </p:cBhvr>
                                      <p:to>
                                        <p:strVal val="visible"/>
                                      </p:to>
                                    </p:set>
                                    <p:animEffect transition="in" filter="wipe(right)">
                                      <p:cBhvr>
                                        <p:cTn id="19" dur="500"/>
                                        <p:tgtEl>
                                          <p:spTgt spid="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DE0FE"/>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6E4AA9A-563D-1B41-C7BA-CDA47946B7D8}"/>
              </a:ext>
            </a:extLst>
          </p:cNvPr>
          <p:cNvGrpSpPr/>
          <p:nvPr/>
        </p:nvGrpSpPr>
        <p:grpSpPr>
          <a:xfrm>
            <a:off x="10120936" y="3104608"/>
            <a:ext cx="6717335" cy="4267199"/>
            <a:chOff x="10120938" y="3238502"/>
            <a:chExt cx="6717335" cy="4267199"/>
          </a:xfrm>
        </p:grpSpPr>
        <p:grpSp>
          <p:nvGrpSpPr>
            <p:cNvPr id="11" name="Group 11"/>
            <p:cNvGrpSpPr/>
            <p:nvPr/>
          </p:nvGrpSpPr>
          <p:grpSpPr>
            <a:xfrm rot="5400000">
              <a:off x="11346006" y="2013434"/>
              <a:ext cx="4267199" cy="6717335"/>
              <a:chOff x="211325" y="-6508"/>
              <a:chExt cx="2680984" cy="4220350"/>
            </a:xfrm>
          </p:grpSpPr>
          <p:sp>
            <p:nvSpPr>
              <p:cNvPr id="12" name="Freeform 12"/>
              <p:cNvSpPr/>
              <p:nvPr/>
            </p:nvSpPr>
            <p:spPr>
              <a:xfrm>
                <a:off x="211325" y="-6508"/>
                <a:ext cx="2680984" cy="4220350"/>
              </a:xfrm>
              <a:custGeom>
                <a:avLst/>
                <a:gdLst/>
                <a:ahLst/>
                <a:cxnLst/>
                <a:rect l="l" t="t" r="r" b="b"/>
                <a:pathLst>
                  <a:path w="3257425" h="4220350">
                    <a:moveTo>
                      <a:pt x="63030" y="3626797"/>
                    </a:moveTo>
                    <a:cubicBezTo>
                      <a:pt x="63030" y="3626797"/>
                      <a:pt x="0" y="3380233"/>
                      <a:pt x="10218" y="1214762"/>
                    </a:cubicBezTo>
                    <a:cubicBezTo>
                      <a:pt x="18651" y="990971"/>
                      <a:pt x="65033" y="645332"/>
                      <a:pt x="65033" y="645332"/>
                    </a:cubicBezTo>
                    <a:cubicBezTo>
                      <a:pt x="82233" y="502466"/>
                      <a:pt x="56685" y="337866"/>
                      <a:pt x="181385" y="223925"/>
                    </a:cubicBezTo>
                    <a:cubicBezTo>
                      <a:pt x="346794" y="72788"/>
                      <a:pt x="621643" y="0"/>
                      <a:pt x="2364352" y="6965"/>
                    </a:cubicBezTo>
                    <a:lnTo>
                      <a:pt x="2364353" y="6965"/>
                    </a:lnTo>
                    <a:cubicBezTo>
                      <a:pt x="2581100" y="16819"/>
                      <a:pt x="2785415" y="36481"/>
                      <a:pt x="2919603" y="101690"/>
                    </a:cubicBezTo>
                    <a:cubicBezTo>
                      <a:pt x="3175649" y="226120"/>
                      <a:pt x="3257425" y="459160"/>
                      <a:pt x="3251937" y="704684"/>
                    </a:cubicBezTo>
                    <a:cubicBezTo>
                      <a:pt x="3251937" y="704684"/>
                      <a:pt x="3208649" y="1013073"/>
                      <a:pt x="3216082" y="1248607"/>
                    </a:cubicBezTo>
                    <a:cubicBezTo>
                      <a:pt x="3223206" y="3368598"/>
                      <a:pt x="3230362" y="3564201"/>
                      <a:pt x="3230362" y="3564201"/>
                    </a:cubicBezTo>
                    <a:cubicBezTo>
                      <a:pt x="3213681" y="3779933"/>
                      <a:pt x="3099037" y="3990545"/>
                      <a:pt x="2902167" y="4102169"/>
                    </a:cubicBezTo>
                    <a:cubicBezTo>
                      <a:pt x="2751816" y="4187418"/>
                      <a:pt x="2553785" y="4202516"/>
                      <a:pt x="2021784" y="4191774"/>
                    </a:cubicBezTo>
                    <a:lnTo>
                      <a:pt x="2021765" y="4191774"/>
                    </a:lnTo>
                    <a:cubicBezTo>
                      <a:pt x="645952" y="4186497"/>
                      <a:pt x="384604" y="4220350"/>
                      <a:pt x="254278" y="4111193"/>
                    </a:cubicBezTo>
                    <a:cubicBezTo>
                      <a:pt x="145767" y="4020307"/>
                      <a:pt x="81795" y="3826996"/>
                      <a:pt x="63030" y="3626797"/>
                    </a:cubicBezTo>
                    <a:close/>
                  </a:path>
                </a:pathLst>
              </a:custGeom>
              <a:solidFill>
                <a:srgbClr val="FFFFFF"/>
              </a:solidFill>
            </p:spPr>
            <p:txBody>
              <a:bodyPr/>
              <a:lstStyle/>
              <a:p>
                <a:endParaRPr lang="en-US"/>
              </a:p>
            </p:txBody>
          </p:sp>
        </p:grpSp>
        <p:sp>
          <p:nvSpPr>
            <p:cNvPr id="13" name="TextBox 12">
              <a:extLst>
                <a:ext uri="{FF2B5EF4-FFF2-40B4-BE49-F238E27FC236}">
                  <a16:creationId xmlns:a16="http://schemas.microsoft.com/office/drawing/2014/main" id="{B40B5D8B-7DC1-C57F-AED7-20675641838A}"/>
                </a:ext>
              </a:extLst>
            </p:cNvPr>
            <p:cNvSpPr txBox="1"/>
            <p:nvPr/>
          </p:nvSpPr>
          <p:spPr>
            <a:xfrm>
              <a:off x="11346954" y="4123038"/>
              <a:ext cx="4236066" cy="2339038"/>
            </a:xfrm>
            <a:prstGeom prst="rect">
              <a:avLst/>
            </a:prstGeom>
          </p:spPr>
          <p:txBody>
            <a:bodyPr wrap="square" lIns="0" tIns="0" rIns="0" bIns="0" rtlCol="0" anchor="t">
              <a:spAutoFit/>
            </a:bodyPr>
            <a:lstStyle/>
            <a:p>
              <a:pPr algn="ctr">
                <a:lnSpc>
                  <a:spcPct val="150000"/>
                </a:lnSpc>
                <a:spcBef>
                  <a:spcPct val="0"/>
                </a:spcBef>
              </a:pPr>
              <a:r>
                <a:rPr lang="en-US" sz="5400" b="1" spc="84">
                  <a:solidFill>
                    <a:srgbClr val="FF0000"/>
                  </a:solidFill>
                  <a:latin typeface="Arial" panose="020B0604020202020204" pitchFamily="34" charset="0"/>
                  <a:cs typeface="Arial" panose="020B0604020202020204" pitchFamily="34" charset="0"/>
                </a:rPr>
                <a:t>GỢI Ý CÂU TRẢ LỜI</a:t>
              </a:r>
              <a:endParaRPr lang="en-US" sz="5400" b="1" spc="84" dirty="0">
                <a:solidFill>
                  <a:srgbClr val="FF0000"/>
                </a:solidFill>
                <a:latin typeface="Arial" panose="020B0604020202020204" pitchFamily="34" charset="0"/>
                <a:cs typeface="Arial" panose="020B0604020202020204" pitchFamily="34" charset="0"/>
              </a:endParaRPr>
            </a:p>
          </p:txBody>
        </p:sp>
      </p:gr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941001" y="1641012"/>
            <a:ext cx="2348622" cy="2552850"/>
          </a:xfrm>
          <a:prstGeom prst="rect">
            <a:avLst/>
          </a:prstGeom>
        </p:spPr>
      </p:pic>
      <p:grpSp>
        <p:nvGrpSpPr>
          <p:cNvPr id="16" name="Group 15">
            <a:extLst>
              <a:ext uri="{FF2B5EF4-FFF2-40B4-BE49-F238E27FC236}">
                <a16:creationId xmlns:a16="http://schemas.microsoft.com/office/drawing/2014/main" id="{AAB5D4D5-2246-7FE4-89D4-B2616D2F3B64}"/>
              </a:ext>
            </a:extLst>
          </p:cNvPr>
          <p:cNvGrpSpPr/>
          <p:nvPr/>
        </p:nvGrpSpPr>
        <p:grpSpPr>
          <a:xfrm>
            <a:off x="1101985" y="532317"/>
            <a:ext cx="8281308" cy="4705891"/>
            <a:chOff x="1101985" y="532317"/>
            <a:chExt cx="8281308" cy="4705891"/>
          </a:xfrm>
        </p:grpSpPr>
        <p:grpSp>
          <p:nvGrpSpPr>
            <p:cNvPr id="24" name="Group 23">
              <a:extLst>
                <a:ext uri="{FF2B5EF4-FFF2-40B4-BE49-F238E27FC236}">
                  <a16:creationId xmlns:a16="http://schemas.microsoft.com/office/drawing/2014/main" id="{516BF832-F727-6E54-6E76-CE22EF9D8DA8}"/>
                </a:ext>
              </a:extLst>
            </p:cNvPr>
            <p:cNvGrpSpPr/>
            <p:nvPr/>
          </p:nvGrpSpPr>
          <p:grpSpPr>
            <a:xfrm>
              <a:off x="1101985" y="971009"/>
              <a:ext cx="8115300" cy="4267199"/>
              <a:chOff x="1028700" y="5338043"/>
              <a:chExt cx="8115300" cy="4267199"/>
            </a:xfrm>
          </p:grpSpPr>
          <p:grpSp>
            <p:nvGrpSpPr>
              <p:cNvPr id="19" name="Group 18">
                <a:extLst>
                  <a:ext uri="{FF2B5EF4-FFF2-40B4-BE49-F238E27FC236}">
                    <a16:creationId xmlns:a16="http://schemas.microsoft.com/office/drawing/2014/main" id="{2094B1B5-9FDF-0A71-2962-CFD36E5BD96B}"/>
                  </a:ext>
                </a:extLst>
              </p:cNvPr>
              <p:cNvGrpSpPr/>
              <p:nvPr/>
            </p:nvGrpSpPr>
            <p:grpSpPr>
              <a:xfrm>
                <a:off x="1028700" y="5338043"/>
                <a:ext cx="8115300" cy="4267199"/>
                <a:chOff x="1028700" y="5338044"/>
                <a:chExt cx="8115300" cy="3920256"/>
              </a:xfrm>
            </p:grpSpPr>
            <p:grpSp>
              <p:nvGrpSpPr>
                <p:cNvPr id="3" name="Group 3"/>
                <p:cNvGrpSpPr/>
                <p:nvPr/>
              </p:nvGrpSpPr>
              <p:grpSpPr>
                <a:xfrm>
                  <a:off x="1028700" y="5483087"/>
                  <a:ext cx="7973720" cy="3775213"/>
                  <a:chOff x="0" y="0"/>
                  <a:chExt cx="10805670" cy="5116019"/>
                </a:xfrm>
              </p:grpSpPr>
              <p:sp>
                <p:nvSpPr>
                  <p:cNvPr id="4" name="Freeform 4"/>
                  <p:cNvSpPr/>
                  <p:nvPr/>
                </p:nvSpPr>
                <p:spPr>
                  <a:xfrm>
                    <a:off x="-4213" y="0"/>
                    <a:ext cx="10809882" cy="5116019"/>
                  </a:xfrm>
                  <a:custGeom>
                    <a:avLst/>
                    <a:gdLst/>
                    <a:ahLst/>
                    <a:cxnLst/>
                    <a:rect l="l" t="t" r="r" b="b"/>
                    <a:pathLst>
                      <a:path w="10809882" h="5116019">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10440"/>
                          <a:pt x="10800735" y="4353435"/>
                        </a:cubicBezTo>
                        <a:cubicBezTo>
                          <a:pt x="10800735" y="4567594"/>
                          <a:pt x="10809883" y="4866773"/>
                          <a:pt x="10809883" y="4866773"/>
                        </a:cubicBezTo>
                        <a:cubicBezTo>
                          <a:pt x="10809883" y="4995442"/>
                          <a:pt x="10805713" y="5116019"/>
                          <a:pt x="10552875" y="5107885"/>
                        </a:cubicBezTo>
                        <a:cubicBezTo>
                          <a:pt x="10552875" y="5107885"/>
                          <a:pt x="10176403" y="5087586"/>
                          <a:pt x="9081481" y="5095185"/>
                        </a:cubicBezTo>
                        <a:cubicBezTo>
                          <a:pt x="2545013" y="5103319"/>
                          <a:pt x="304023" y="5116019"/>
                          <a:pt x="304023" y="5116019"/>
                        </a:cubicBezTo>
                        <a:cubicBezTo>
                          <a:pt x="132548" y="5116019"/>
                          <a:pt x="4213" y="5014950"/>
                          <a:pt x="8532" y="4812403"/>
                        </a:cubicBezTo>
                        <a:cubicBezTo>
                          <a:pt x="8532" y="4812403"/>
                          <a:pt x="9630" y="4313862"/>
                          <a:pt x="4815" y="1388604"/>
                        </a:cubicBezTo>
                        <a:cubicBezTo>
                          <a:pt x="0" y="663668"/>
                          <a:pt x="25592" y="330596"/>
                          <a:pt x="25592" y="330596"/>
                        </a:cubicBezTo>
                        <a:cubicBezTo>
                          <a:pt x="27224" y="150571"/>
                          <a:pt x="143504" y="16918"/>
                          <a:pt x="278431" y="16918"/>
                        </a:cubicBezTo>
                        <a:close/>
                      </a:path>
                    </a:pathLst>
                  </a:custGeom>
                  <a:solidFill>
                    <a:srgbClr val="FFFFFF"/>
                  </a:solidFill>
                </p:spPr>
                <p:txBody>
                  <a:bodyPr/>
                  <a:lstStyle/>
                  <a:p>
                    <a:endParaRPr lang="en-US"/>
                  </a:p>
                </p:txBody>
              </p:sp>
            </p:grpSp>
            <p:grpSp>
              <p:nvGrpSpPr>
                <p:cNvPr id="7" name="Group 7"/>
                <p:cNvGrpSpPr/>
                <p:nvPr/>
              </p:nvGrpSpPr>
              <p:grpSpPr>
                <a:xfrm>
                  <a:off x="1178371" y="5338044"/>
                  <a:ext cx="7965629" cy="3758427"/>
                  <a:chOff x="0" y="0"/>
                  <a:chExt cx="10821129" cy="5105739"/>
                </a:xfrm>
              </p:grpSpPr>
              <p:sp>
                <p:nvSpPr>
                  <p:cNvPr id="8" name="Freeform 8"/>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rgbClr val="FDF0CF"/>
                  </a:solidFill>
                </p:spPr>
                <p:txBody>
                  <a:bodyPr/>
                  <a:lstStyle/>
                  <a:p>
                    <a:endParaRPr lang="en-US"/>
                  </a:p>
                </p:txBody>
              </p:sp>
            </p:grpSp>
          </p:grpSp>
          <p:sp>
            <p:nvSpPr>
              <p:cNvPr id="23" name="TextBox 22">
                <a:extLst>
                  <a:ext uri="{FF2B5EF4-FFF2-40B4-BE49-F238E27FC236}">
                    <a16:creationId xmlns:a16="http://schemas.microsoft.com/office/drawing/2014/main" id="{C94A4AE7-5576-6584-5B7B-2B077FA4DF70}"/>
                  </a:ext>
                </a:extLst>
              </p:cNvPr>
              <p:cNvSpPr txBox="1"/>
              <p:nvPr/>
            </p:nvSpPr>
            <p:spPr>
              <a:xfrm>
                <a:off x="1519076" y="5458296"/>
                <a:ext cx="7281117" cy="3671583"/>
              </a:xfrm>
              <a:prstGeom prst="rect">
                <a:avLst/>
              </a:prstGeom>
              <a:noFill/>
            </p:spPr>
            <p:txBody>
              <a:bodyPr wrap="square">
                <a:spAutoFit/>
              </a:bodyPr>
              <a:lstStyle/>
              <a:p>
                <a:pPr algn="just">
                  <a:lnSpc>
                    <a:spcPct val="150000"/>
                  </a:lnSpc>
                </a:pPr>
                <a:r>
                  <a:rPr lang="vi-VN" sz="4000">
                    <a:latin typeface="Arial" panose="020B0604020202020204" pitchFamily="34" charset="0"/>
                    <a:ea typeface="Calibri" panose="020F0502020204030204" pitchFamily="34" charset="0"/>
                    <a:cs typeface="Arial" panose="020B0604020202020204" pitchFamily="34" charset="0"/>
                  </a:rPr>
                  <a:t>Tổ chức buổi sinh hoạt lớp cuối tuần, mọi người cùng nhau chia sẻ về cảm nhận của mình với người kia.</a:t>
                </a:r>
                <a:endParaRPr lang="en-US" sz="4000" dirty="0">
                  <a:latin typeface="Arial" panose="020B0604020202020204" pitchFamily="34" charset="0"/>
                  <a:cs typeface="Arial" panose="020B0604020202020204" pitchFamily="34" charset="0"/>
                </a:endParaRPr>
              </a:p>
            </p:txBody>
          </p:sp>
        </p:grpSp>
        <p:pic>
          <p:nvPicPr>
            <p:cNvPr id="14" name="Picture 9">
              <a:extLst>
                <a:ext uri="{FF2B5EF4-FFF2-40B4-BE49-F238E27FC236}">
                  <a16:creationId xmlns:a16="http://schemas.microsoft.com/office/drawing/2014/main" id="{F5941AE3-A7AF-AB99-E18E-BE64C99E09E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736438" y="532317"/>
              <a:ext cx="646855" cy="869853"/>
            </a:xfrm>
            <a:prstGeom prst="rect">
              <a:avLst/>
            </a:prstGeom>
          </p:spPr>
        </p:pic>
      </p:grpSp>
      <p:grpSp>
        <p:nvGrpSpPr>
          <p:cNvPr id="26" name="Group 25">
            <a:extLst>
              <a:ext uri="{FF2B5EF4-FFF2-40B4-BE49-F238E27FC236}">
                <a16:creationId xmlns:a16="http://schemas.microsoft.com/office/drawing/2014/main" id="{085C7543-A15E-F9C8-2E6F-67834DC0B22A}"/>
              </a:ext>
            </a:extLst>
          </p:cNvPr>
          <p:cNvGrpSpPr/>
          <p:nvPr/>
        </p:nvGrpSpPr>
        <p:grpSpPr>
          <a:xfrm>
            <a:off x="1028700" y="5372512"/>
            <a:ext cx="8262523" cy="4224644"/>
            <a:chOff x="1028700" y="5372512"/>
            <a:chExt cx="8262523" cy="4224644"/>
          </a:xfrm>
        </p:grpSpPr>
        <p:grpSp>
          <p:nvGrpSpPr>
            <p:cNvPr id="21" name="Group 20">
              <a:extLst>
                <a:ext uri="{FF2B5EF4-FFF2-40B4-BE49-F238E27FC236}">
                  <a16:creationId xmlns:a16="http://schemas.microsoft.com/office/drawing/2014/main" id="{19D1E6D1-4F27-B174-F3EF-CA6D9E6B7312}"/>
                </a:ext>
              </a:extLst>
            </p:cNvPr>
            <p:cNvGrpSpPr/>
            <p:nvPr/>
          </p:nvGrpSpPr>
          <p:grpSpPr>
            <a:xfrm>
              <a:off x="1028700" y="5676900"/>
              <a:ext cx="8115300" cy="3920256"/>
              <a:chOff x="1028700" y="1038225"/>
              <a:chExt cx="8115300" cy="3920256"/>
            </a:xfrm>
          </p:grpSpPr>
          <p:grpSp>
            <p:nvGrpSpPr>
              <p:cNvPr id="18" name="Group 17">
                <a:extLst>
                  <a:ext uri="{FF2B5EF4-FFF2-40B4-BE49-F238E27FC236}">
                    <a16:creationId xmlns:a16="http://schemas.microsoft.com/office/drawing/2014/main" id="{CF66A623-8703-4C53-17D2-B3020B5A016B}"/>
                  </a:ext>
                </a:extLst>
              </p:cNvPr>
              <p:cNvGrpSpPr/>
              <p:nvPr/>
            </p:nvGrpSpPr>
            <p:grpSpPr>
              <a:xfrm>
                <a:off x="1028700" y="1038225"/>
                <a:ext cx="8115300" cy="3920256"/>
                <a:chOff x="1028700" y="1038225"/>
                <a:chExt cx="8115300" cy="3920256"/>
              </a:xfrm>
            </p:grpSpPr>
            <p:grpSp>
              <p:nvGrpSpPr>
                <p:cNvPr id="5" name="Group 5"/>
                <p:cNvGrpSpPr/>
                <p:nvPr/>
              </p:nvGrpSpPr>
              <p:grpSpPr>
                <a:xfrm>
                  <a:off x="1028700" y="1168764"/>
                  <a:ext cx="7973720" cy="3789717"/>
                  <a:chOff x="0" y="0"/>
                  <a:chExt cx="10805670" cy="5135675"/>
                </a:xfrm>
              </p:grpSpPr>
              <p:sp>
                <p:nvSpPr>
                  <p:cNvPr id="6" name="Freeform 6"/>
                  <p:cNvSpPr/>
                  <p:nvPr/>
                </p:nvSpPr>
                <p:spPr>
                  <a:xfrm>
                    <a:off x="-4213" y="0"/>
                    <a:ext cx="10809882" cy="5135675"/>
                  </a:xfrm>
                  <a:custGeom>
                    <a:avLst/>
                    <a:gdLst/>
                    <a:ahLst/>
                    <a:cxnLst/>
                    <a:rect l="l" t="t" r="r" b="b"/>
                    <a:pathLst>
                      <a:path w="10809882" h="5135675">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26703"/>
                          <a:pt x="10800735" y="4373090"/>
                        </a:cubicBezTo>
                        <a:cubicBezTo>
                          <a:pt x="10800735" y="4587249"/>
                          <a:pt x="10809883" y="4886428"/>
                          <a:pt x="10809883" y="4886428"/>
                        </a:cubicBezTo>
                        <a:cubicBezTo>
                          <a:pt x="10809883" y="5015097"/>
                          <a:pt x="10805713" y="5135675"/>
                          <a:pt x="10552875" y="5127541"/>
                        </a:cubicBezTo>
                        <a:cubicBezTo>
                          <a:pt x="10552875" y="5127541"/>
                          <a:pt x="10176403" y="5107242"/>
                          <a:pt x="9081481" y="5114841"/>
                        </a:cubicBezTo>
                        <a:cubicBezTo>
                          <a:pt x="2545013" y="5122975"/>
                          <a:pt x="304023" y="5135675"/>
                          <a:pt x="304023" y="5135675"/>
                        </a:cubicBezTo>
                        <a:cubicBezTo>
                          <a:pt x="132548" y="5135675"/>
                          <a:pt x="4213" y="5034605"/>
                          <a:pt x="8532" y="4832059"/>
                        </a:cubicBezTo>
                        <a:cubicBezTo>
                          <a:pt x="8532" y="4832059"/>
                          <a:pt x="9630" y="4333517"/>
                          <a:pt x="4815" y="1391373"/>
                        </a:cubicBezTo>
                        <a:cubicBezTo>
                          <a:pt x="0" y="663668"/>
                          <a:pt x="25592" y="330596"/>
                          <a:pt x="25592" y="330596"/>
                        </a:cubicBezTo>
                        <a:cubicBezTo>
                          <a:pt x="27224" y="150571"/>
                          <a:pt x="143504" y="16918"/>
                          <a:pt x="278431" y="16918"/>
                        </a:cubicBezTo>
                        <a:close/>
                      </a:path>
                    </a:pathLst>
                  </a:custGeom>
                  <a:solidFill>
                    <a:srgbClr val="FFFFFF"/>
                  </a:solidFill>
                </p:spPr>
                <p:txBody>
                  <a:bodyPr/>
                  <a:lstStyle/>
                  <a:p>
                    <a:endParaRPr lang="en-US"/>
                  </a:p>
                </p:txBody>
              </p:sp>
            </p:grpSp>
            <p:grpSp>
              <p:nvGrpSpPr>
                <p:cNvPr id="9" name="Group 9"/>
                <p:cNvGrpSpPr/>
                <p:nvPr/>
              </p:nvGrpSpPr>
              <p:grpSpPr>
                <a:xfrm>
                  <a:off x="1178371" y="1038225"/>
                  <a:ext cx="7965629" cy="3758427"/>
                  <a:chOff x="0" y="0"/>
                  <a:chExt cx="10821129" cy="5105739"/>
                </a:xfrm>
              </p:grpSpPr>
              <p:sp>
                <p:nvSpPr>
                  <p:cNvPr id="10" name="Freeform 10"/>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chemeClr val="accent3">
                      <a:lumMod val="20000"/>
                      <a:lumOff val="80000"/>
                    </a:schemeClr>
                  </a:solidFill>
                </p:spPr>
                <p:txBody>
                  <a:bodyPr/>
                  <a:lstStyle/>
                  <a:p>
                    <a:endParaRPr lang="en-US"/>
                  </a:p>
                </p:txBody>
              </p:sp>
            </p:grpSp>
          </p:grpSp>
          <p:sp>
            <p:nvSpPr>
              <p:cNvPr id="20" name="TextBox 19">
                <a:extLst>
                  <a:ext uri="{FF2B5EF4-FFF2-40B4-BE49-F238E27FC236}">
                    <a16:creationId xmlns:a16="http://schemas.microsoft.com/office/drawing/2014/main" id="{E1AD2731-99F6-E35E-1C74-BA7546238033}"/>
                  </a:ext>
                </a:extLst>
              </p:cNvPr>
              <p:cNvSpPr txBox="1"/>
              <p:nvPr/>
            </p:nvSpPr>
            <p:spPr>
              <a:xfrm>
                <a:off x="1586432" y="1911251"/>
                <a:ext cx="7001716" cy="1824923"/>
              </a:xfrm>
              <a:prstGeom prst="rect">
                <a:avLst/>
              </a:prstGeom>
              <a:noFill/>
            </p:spPr>
            <p:txBody>
              <a:bodyPr wrap="square">
                <a:spAutoFit/>
              </a:bodyPr>
              <a:lstStyle/>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Viết điều muốn nói với bạn vào giấy và đổi cho nhau.</a:t>
                </a:r>
                <a:endParaRPr lang="en-US" sz="4000" dirty="0">
                  <a:latin typeface="Arial" panose="020B0604020202020204" pitchFamily="34" charset="0"/>
                  <a:cs typeface="Arial" panose="020B0604020202020204" pitchFamily="34" charset="0"/>
                </a:endParaRPr>
              </a:p>
            </p:txBody>
          </p:sp>
        </p:grpSp>
        <p:pic>
          <p:nvPicPr>
            <p:cNvPr id="25" name="Picture 9">
              <a:extLst>
                <a:ext uri="{FF2B5EF4-FFF2-40B4-BE49-F238E27FC236}">
                  <a16:creationId xmlns:a16="http://schemas.microsoft.com/office/drawing/2014/main" id="{30CAFB9A-2EAF-16B4-6254-FCD815A64F1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44368" y="5372512"/>
              <a:ext cx="646855" cy="869853"/>
            </a:xfrm>
            <a:prstGeom prst="rect">
              <a:avLst/>
            </a:prstGeom>
          </p:spPr>
        </p:pic>
      </p:grpSp>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077" y="207684"/>
            <a:ext cx="1357452" cy="883578"/>
          </a:xfrm>
          <a:prstGeom prst="rect">
            <a:avLst/>
          </a:prstGeom>
        </p:spPr>
      </p:pic>
      <p:pic>
        <p:nvPicPr>
          <p:cNvPr id="27" name="Picture 26" descr="A picture containing toy, doll&#10;&#10;Description automatically generated">
            <a:extLst>
              <a:ext uri="{FF2B5EF4-FFF2-40B4-BE49-F238E27FC236}">
                <a16:creationId xmlns:a16="http://schemas.microsoft.com/office/drawing/2014/main" id="{F171D643-E9AC-A5C9-BEEB-2B56E1030FCE}"/>
              </a:ext>
            </a:extLst>
          </p:cNvPr>
          <p:cNvPicPr>
            <a:picLocks noChangeAspect="1"/>
          </p:cNvPicPr>
          <p:nvPr/>
        </p:nvPicPr>
        <p:blipFill rotWithShape="1">
          <a:blip r:embed="rId8">
            <a:extLst>
              <a:ext uri="{28A0092B-C50C-407E-A947-70E740481C1C}">
                <a14:useLocalDpi xmlns:a14="http://schemas.microsoft.com/office/drawing/2010/main" val="0"/>
              </a:ext>
            </a:extLst>
          </a:blip>
          <a:srcRect t="26331"/>
          <a:stretch/>
        </p:blipFill>
        <p:spPr>
          <a:xfrm>
            <a:off x="10259059" y="6582262"/>
            <a:ext cx="6853671" cy="375842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outVertical)">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E3E623F1-B7E7-37E6-160A-E77EBDA078F4}"/>
              </a:ext>
            </a:extLst>
          </p:cNvPr>
          <p:cNvGrpSpPr/>
          <p:nvPr/>
        </p:nvGrpSpPr>
        <p:grpSpPr>
          <a:xfrm>
            <a:off x="3182327" y="6566314"/>
            <a:ext cx="11923346" cy="3014643"/>
            <a:chOff x="3153026" y="3524160"/>
            <a:chExt cx="11923346" cy="3014643"/>
          </a:xfrm>
        </p:grpSpPr>
        <p:sp>
          <p:nvSpPr>
            <p:cNvPr id="53" name="Rectangle 52">
              <a:extLst>
                <a:ext uri="{FF2B5EF4-FFF2-40B4-BE49-F238E27FC236}">
                  <a16:creationId xmlns:a16="http://schemas.microsoft.com/office/drawing/2014/main" id="{086705D6-6D14-2F3A-CF53-A0205A30A3F8}"/>
                </a:ext>
              </a:extLst>
            </p:cNvPr>
            <p:cNvSpPr/>
            <p:nvPr/>
          </p:nvSpPr>
          <p:spPr>
            <a:xfrm>
              <a:off x="3153026" y="3916356"/>
              <a:ext cx="11631696" cy="2622447"/>
            </a:xfrm>
            <a:prstGeom prst="rect">
              <a:avLst/>
            </a:prstGeom>
            <a:solidFill>
              <a:schemeClr val="accent6">
                <a:lumMod val="20000"/>
                <a:lumOff val="80000"/>
              </a:schemeClr>
            </a:solidFill>
            <a:ln w="57150">
              <a:solidFill>
                <a:schemeClr val="accent6">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r>
                <a:rPr lang="vi-VN" sz="3800">
                  <a:latin typeface="Arial" panose="020B0604020202020204" pitchFamily="34" charset="0"/>
                  <a:cs typeface="Arial" panose="020B0604020202020204" pitchFamily="34" charset="0"/>
                </a:rPr>
                <a:t>Duy trì sự liên hệ, chia sẻ thông tin và biết khích lệ nhau sẽ giúp chúng ta gìn giữ được tình bạn.</a:t>
              </a:r>
              <a:endParaRPr lang="en-US" sz="3800">
                <a:latin typeface="Arial" panose="020B0604020202020204" pitchFamily="34" charset="0"/>
                <a:cs typeface="Arial" panose="020B0604020202020204" pitchFamily="34" charset="0"/>
              </a:endParaRPr>
            </a:p>
          </p:txBody>
        </p:sp>
        <p:pic>
          <p:nvPicPr>
            <p:cNvPr id="54" name="Picture 34">
              <a:extLst>
                <a:ext uri="{FF2B5EF4-FFF2-40B4-BE49-F238E27FC236}">
                  <a16:creationId xmlns:a16="http://schemas.microsoft.com/office/drawing/2014/main" id="{82465DDD-5130-8B2A-F459-EE86D8673F9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06183">
              <a:off x="14493072" y="3524160"/>
              <a:ext cx="583300" cy="784389"/>
            </a:xfrm>
            <a:prstGeom prst="rect">
              <a:avLst/>
            </a:prstGeom>
          </p:spPr>
        </p:pic>
      </p:grpSp>
      <p:grpSp>
        <p:nvGrpSpPr>
          <p:cNvPr id="58" name="Group 57">
            <a:extLst>
              <a:ext uri="{FF2B5EF4-FFF2-40B4-BE49-F238E27FC236}">
                <a16:creationId xmlns:a16="http://schemas.microsoft.com/office/drawing/2014/main" id="{56A1AF4F-0DD1-1F59-084F-A07FC3D4B1E1}"/>
              </a:ext>
            </a:extLst>
          </p:cNvPr>
          <p:cNvGrpSpPr/>
          <p:nvPr/>
        </p:nvGrpSpPr>
        <p:grpSpPr>
          <a:xfrm>
            <a:off x="770017" y="3454650"/>
            <a:ext cx="7032845" cy="2807457"/>
            <a:chOff x="2546815" y="6611236"/>
            <a:chExt cx="7032845" cy="2807457"/>
          </a:xfrm>
        </p:grpSpPr>
        <p:sp>
          <p:nvSpPr>
            <p:cNvPr id="59" name="Rectangle 58">
              <a:extLst>
                <a:ext uri="{FF2B5EF4-FFF2-40B4-BE49-F238E27FC236}">
                  <a16:creationId xmlns:a16="http://schemas.microsoft.com/office/drawing/2014/main" id="{0AA28769-B44C-2306-22BA-C9B5F633E507}"/>
                </a:ext>
              </a:extLst>
            </p:cNvPr>
            <p:cNvSpPr/>
            <p:nvPr/>
          </p:nvSpPr>
          <p:spPr>
            <a:xfrm>
              <a:off x="2546815" y="7016237"/>
              <a:ext cx="6843003" cy="2402456"/>
            </a:xfrm>
            <a:prstGeom prst="rect">
              <a:avLst/>
            </a:prstGeom>
            <a:solidFill>
              <a:schemeClr val="accent6">
                <a:lumMod val="20000"/>
                <a:lumOff val="80000"/>
              </a:schemeClr>
            </a:solidFill>
            <a:ln w="57150">
              <a:solidFill>
                <a:schemeClr val="accent6">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r>
                <a:rPr lang="en-US" sz="3800">
                  <a:latin typeface="Arial" panose="020B0604020202020204" pitchFamily="34" charset="0"/>
                  <a:cs typeface="Arial" panose="020B0604020202020204" pitchFamily="34" charset="0"/>
                </a:rPr>
                <a:t>Có những điểm chung và sự bình đẳng với nhau.</a:t>
              </a:r>
            </a:p>
          </p:txBody>
        </p:sp>
        <p:pic>
          <p:nvPicPr>
            <p:cNvPr id="60" name="Picture 34">
              <a:extLst>
                <a:ext uri="{FF2B5EF4-FFF2-40B4-BE49-F238E27FC236}">
                  <a16:creationId xmlns:a16="http://schemas.microsoft.com/office/drawing/2014/main" id="{72B2A99E-1506-4F3C-4068-9A8681D84E8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06183">
              <a:off x="8996360" y="6611236"/>
              <a:ext cx="583300" cy="784389"/>
            </a:xfrm>
            <a:prstGeom prst="rect">
              <a:avLst/>
            </a:prstGeom>
          </p:spPr>
        </p:pic>
      </p:gr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855756" y="237397"/>
            <a:ext cx="988517" cy="1514441"/>
          </a:xfrm>
          <a:prstGeom prst="rect">
            <a:avLst/>
          </a:prstGeom>
        </p:spPr>
      </p:pic>
      <p:sp>
        <p:nvSpPr>
          <p:cNvPr id="62" name="Line Callout 1 (Border and Accent Bar) 3">
            <a:extLst>
              <a:ext uri="{FF2B5EF4-FFF2-40B4-BE49-F238E27FC236}">
                <a16:creationId xmlns:a16="http://schemas.microsoft.com/office/drawing/2014/main" id="{61B03786-C23C-FC15-4798-0EFAAEB2B69A}"/>
              </a:ext>
            </a:extLst>
          </p:cNvPr>
          <p:cNvSpPr/>
          <p:nvPr/>
        </p:nvSpPr>
        <p:spPr>
          <a:xfrm>
            <a:off x="449170" y="539374"/>
            <a:ext cx="16107436" cy="2409629"/>
          </a:xfrm>
          <a:prstGeom prst="accentBorderCallout1">
            <a:avLst>
              <a:gd name="adj1" fmla="val 18750"/>
              <a:gd name="adj2" fmla="val -3127"/>
              <a:gd name="adj3" fmla="val 17954"/>
              <a:gd name="adj4" fmla="val -17509"/>
            </a:avLst>
          </a:prstGeom>
          <a:solidFill>
            <a:schemeClr val="accent3">
              <a:lumMod val="20000"/>
              <a:lumOff val="80000"/>
            </a:schemeClr>
          </a:solidFill>
          <a:ln>
            <a:solidFill>
              <a:schemeClr val="accent3">
                <a:lumMod val="7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5200" b="1">
                <a:solidFill>
                  <a:srgbClr val="C00000"/>
                </a:solidFill>
                <a:latin typeface="Arial" panose="020B0604020202020204" pitchFamily="34" charset="0"/>
                <a:cs typeface="Arial" panose="020B0604020202020204" pitchFamily="34" charset="0"/>
              </a:rPr>
              <a:t>KẾT LUẬN: </a:t>
            </a:r>
          </a:p>
          <a:p>
            <a:pPr algn="ctr">
              <a:lnSpc>
                <a:spcPct val="150000"/>
              </a:lnSpc>
            </a:pPr>
            <a:r>
              <a:rPr lang="en-US" sz="4200">
                <a:solidFill>
                  <a:schemeClr val="tx1"/>
                </a:solidFill>
                <a:latin typeface="Arial" panose="020B0604020202020204" pitchFamily="34" charset="0"/>
                <a:cs typeface="Arial" panose="020B0604020202020204" pitchFamily="34" charset="0"/>
              </a:rPr>
              <a:t>Cách xây dựng và giữ gìn tình bạn trong các tình huống:</a:t>
            </a:r>
          </a:p>
        </p:txBody>
      </p:sp>
      <p:pic>
        <p:nvPicPr>
          <p:cNvPr id="63" name="Picture 10">
            <a:extLst>
              <a:ext uri="{FF2B5EF4-FFF2-40B4-BE49-F238E27FC236}">
                <a16:creationId xmlns:a16="http://schemas.microsoft.com/office/drawing/2014/main" id="{A7E3EF9B-BC8B-7A34-1673-9189ABED236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8170" y="7642782"/>
            <a:ext cx="2563443" cy="2622447"/>
          </a:xfrm>
          <a:prstGeom prst="rect">
            <a:avLst/>
          </a:prstGeom>
        </p:spPr>
      </p:pic>
      <p:grpSp>
        <p:nvGrpSpPr>
          <p:cNvPr id="64" name="Group 63">
            <a:extLst>
              <a:ext uri="{FF2B5EF4-FFF2-40B4-BE49-F238E27FC236}">
                <a16:creationId xmlns:a16="http://schemas.microsoft.com/office/drawing/2014/main" id="{7187271F-4DBD-811F-8D2B-3E82306B6203}"/>
              </a:ext>
            </a:extLst>
          </p:cNvPr>
          <p:cNvGrpSpPr/>
          <p:nvPr/>
        </p:nvGrpSpPr>
        <p:grpSpPr>
          <a:xfrm>
            <a:off x="8077200" y="3253211"/>
            <a:ext cx="9440783" cy="3008896"/>
            <a:chOff x="2672430" y="6102075"/>
            <a:chExt cx="9440783" cy="3008896"/>
          </a:xfrm>
        </p:grpSpPr>
        <p:sp>
          <p:nvSpPr>
            <p:cNvPr id="65" name="Rectangle 64">
              <a:extLst>
                <a:ext uri="{FF2B5EF4-FFF2-40B4-BE49-F238E27FC236}">
                  <a16:creationId xmlns:a16="http://schemas.microsoft.com/office/drawing/2014/main" id="{67063644-DA57-911F-4878-D836DFC8C6C3}"/>
                </a:ext>
              </a:extLst>
            </p:cNvPr>
            <p:cNvSpPr/>
            <p:nvPr/>
          </p:nvSpPr>
          <p:spPr>
            <a:xfrm>
              <a:off x="2672430" y="6708515"/>
              <a:ext cx="9440783" cy="2402456"/>
            </a:xfrm>
            <a:prstGeom prst="rect">
              <a:avLst/>
            </a:prstGeom>
            <a:solidFill>
              <a:schemeClr val="accent6">
                <a:lumMod val="20000"/>
                <a:lumOff val="80000"/>
              </a:schemeClr>
            </a:solidFill>
            <a:ln w="57150">
              <a:solidFill>
                <a:schemeClr val="accent6">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r>
                <a:rPr lang="en-US" sz="3800">
                  <a:latin typeface="Arial" panose="020B0604020202020204" pitchFamily="34" charset="0"/>
                  <a:cs typeface="Arial" panose="020B0604020202020204" pitchFamily="34" charset="0"/>
                </a:rPr>
                <a:t>Biết đồng hành cùng nhau khi xảy ra mâu thuẫn, giận dỗi, khó khăn, trở ngại.</a:t>
              </a:r>
            </a:p>
          </p:txBody>
        </p:sp>
        <p:pic>
          <p:nvPicPr>
            <p:cNvPr id="66" name="Picture 34">
              <a:extLst>
                <a:ext uri="{FF2B5EF4-FFF2-40B4-BE49-F238E27FC236}">
                  <a16:creationId xmlns:a16="http://schemas.microsoft.com/office/drawing/2014/main" id="{EE8DB3B2-758A-F9C1-B141-F66E14604BC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06183">
              <a:off x="11125013" y="6102075"/>
              <a:ext cx="583300" cy="784389"/>
            </a:xfrm>
            <a:prstGeom prst="rect">
              <a:avLst/>
            </a:prstGeom>
          </p:spPr>
        </p:pic>
      </p:grpSp>
    </p:spTree>
    <p:extLst>
      <p:ext uri="{BB962C8B-B14F-4D97-AF65-F5344CB8AC3E}">
        <p14:creationId xmlns:p14="http://schemas.microsoft.com/office/powerpoint/2010/main" val="332121706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barn(inVertical)">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barn(inVertical)">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barn(inVertical)">
                                      <p:cBhvr>
                                        <p:cTn id="2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DD92"/>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634690">
            <a:off x="56703" y="8425932"/>
            <a:ext cx="1851206" cy="1777158"/>
          </a:xfrm>
          <a:prstGeom prst="rect">
            <a:avLst/>
          </a:prstGeom>
        </p:spPr>
      </p:pic>
      <p:sp>
        <p:nvSpPr>
          <p:cNvPr id="11" name="Freeform 5">
            <a:extLst>
              <a:ext uri="{FF2B5EF4-FFF2-40B4-BE49-F238E27FC236}">
                <a16:creationId xmlns:a16="http://schemas.microsoft.com/office/drawing/2014/main" id="{7F25E596-786F-16C5-CC62-2890623F065B}"/>
              </a:ext>
            </a:extLst>
          </p:cNvPr>
          <p:cNvSpPr/>
          <p:nvPr/>
        </p:nvSpPr>
        <p:spPr>
          <a:xfrm>
            <a:off x="685800" y="2182641"/>
            <a:ext cx="17145000" cy="7757321"/>
          </a:xfrm>
          <a:custGeom>
            <a:avLst/>
            <a:gdLst/>
            <a:ahLst/>
            <a:cxnLst/>
            <a:rect l="l" t="t" r="r" b="b"/>
            <a:pathLst>
              <a:path w="14875164" h="5894776">
                <a:moveTo>
                  <a:pt x="0" y="0"/>
                </a:moveTo>
                <a:lnTo>
                  <a:pt x="14875164" y="0"/>
                </a:lnTo>
                <a:lnTo>
                  <a:pt x="14875164" y="5894776"/>
                </a:lnTo>
                <a:lnTo>
                  <a:pt x="0" y="5894776"/>
                </a:lnTo>
                <a:lnTo>
                  <a:pt x="0" y="0"/>
                </a:lnTo>
                <a:close/>
              </a:path>
            </a:pathLst>
          </a:custGeom>
          <a:blipFill>
            <a:blip r:embed="rId4">
              <a:alphaModFix amt="77000"/>
              <a:extLst>
                <a:ext uri="{96DAC541-7B7A-43D3-8B79-37D633B846F1}">
                  <asvg:svgBlip xmlns:asvg="http://schemas.microsoft.com/office/drawing/2016/SVG/main" r:embed="rId5"/>
                </a:ext>
              </a:extLst>
            </a:blip>
            <a:stretch>
              <a:fillRect l="-614" t="-16216" b="-53893"/>
            </a:stretch>
          </a:blipFill>
        </p:spPr>
        <p:txBody>
          <a:bodyPr/>
          <a:lstStyle/>
          <a:p>
            <a:endParaRPr lang="en-US">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BA19EFC6-2709-C0BF-94A1-2EBABDFC310A}"/>
              </a:ext>
            </a:extLst>
          </p:cNvPr>
          <p:cNvGrpSpPr/>
          <p:nvPr/>
        </p:nvGrpSpPr>
        <p:grpSpPr>
          <a:xfrm>
            <a:off x="5981700" y="-28898"/>
            <a:ext cx="6324600" cy="1580477"/>
            <a:chOff x="5715000" y="-1"/>
            <a:chExt cx="6324600" cy="1563773"/>
          </a:xfrm>
        </p:grpSpPr>
        <p:sp>
          <p:nvSpPr>
            <p:cNvPr id="19" name="Round Same Side Corner Rectangle 11">
              <a:extLst>
                <a:ext uri="{FF2B5EF4-FFF2-40B4-BE49-F238E27FC236}">
                  <a16:creationId xmlns:a16="http://schemas.microsoft.com/office/drawing/2014/main" id="{4F70CEDA-7F1C-134F-8C56-9A51E28218A9}"/>
                </a:ext>
              </a:extLst>
            </p:cNvPr>
            <p:cNvSpPr/>
            <p:nvPr/>
          </p:nvSpPr>
          <p:spPr>
            <a:xfrm flipV="1">
              <a:off x="5715000" y="-1"/>
              <a:ext cx="6324600" cy="1563773"/>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C8AE3882-D449-C320-184A-36A6A3967B39}"/>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21" name="TextBox 20">
            <a:extLst>
              <a:ext uri="{FF2B5EF4-FFF2-40B4-BE49-F238E27FC236}">
                <a16:creationId xmlns:a16="http://schemas.microsoft.com/office/drawing/2014/main" id="{3BE9BD86-4C0B-A6AD-BAA6-CBBA441FF1A8}"/>
              </a:ext>
            </a:extLst>
          </p:cNvPr>
          <p:cNvSpPr txBox="1"/>
          <p:nvPr/>
        </p:nvSpPr>
        <p:spPr>
          <a:xfrm>
            <a:off x="1828800" y="2525499"/>
            <a:ext cx="14401799" cy="769441"/>
          </a:xfrm>
          <a:prstGeom prst="rect">
            <a:avLst/>
          </a:prstGeom>
          <a:noFill/>
        </p:spPr>
        <p:txBody>
          <a:bodyPr wrap="square">
            <a:spAutoFit/>
          </a:bodyPr>
          <a:lstStyle/>
          <a:p>
            <a:pPr algn="ctr"/>
            <a:r>
              <a:rPr lang="en-US" sz="4400" b="1" dirty="0" err="1">
                <a:solidFill>
                  <a:srgbClr val="C00000"/>
                </a:solidFill>
                <a:latin typeface="Arial" panose="020B0604020202020204" pitchFamily="34" charset="0"/>
                <a:cs typeface="Arial" panose="020B0604020202020204" pitchFamily="34" charset="0"/>
              </a:rPr>
              <a:t>Trò</a:t>
            </a:r>
            <a:r>
              <a:rPr lang="en-US" sz="4400" b="1" dirty="0">
                <a:solidFill>
                  <a:srgbClr val="C00000"/>
                </a:solidFill>
                <a:latin typeface="Arial" panose="020B0604020202020204" pitchFamily="34" charset="0"/>
                <a:cs typeface="Arial" panose="020B0604020202020204" pitchFamily="34" charset="0"/>
              </a:rPr>
              <a:t> </a:t>
            </a:r>
            <a:r>
              <a:rPr lang="en-US" sz="4400" b="1" err="1">
                <a:solidFill>
                  <a:srgbClr val="C00000"/>
                </a:solidFill>
                <a:latin typeface="Arial" panose="020B0604020202020204" pitchFamily="34" charset="0"/>
                <a:cs typeface="Arial" panose="020B0604020202020204" pitchFamily="34" charset="0"/>
              </a:rPr>
              <a:t>chơi</a:t>
            </a:r>
            <a:r>
              <a:rPr lang="en-US" sz="4400" b="1">
                <a:solidFill>
                  <a:srgbClr val="C00000"/>
                </a:solidFill>
                <a:latin typeface="Arial" panose="020B0604020202020204" pitchFamily="34" charset="0"/>
                <a:cs typeface="Arial" panose="020B0604020202020204" pitchFamily="34" charset="0"/>
              </a:rPr>
              <a:t> “Vũ điệu tự do”</a:t>
            </a:r>
            <a:endParaRPr lang="en-US" sz="4400" b="1" dirty="0">
              <a:solidFill>
                <a:srgbClr val="C0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2EC7B119-06C1-9544-E215-602BB733917D}"/>
              </a:ext>
            </a:extLst>
          </p:cNvPr>
          <p:cNvSpPr txBox="1"/>
          <p:nvPr/>
        </p:nvSpPr>
        <p:spPr>
          <a:xfrm>
            <a:off x="1148741" y="3227022"/>
            <a:ext cx="16219118" cy="5293116"/>
          </a:xfrm>
          <a:prstGeom prst="rect">
            <a:avLst/>
          </a:prstGeom>
          <a:noFill/>
        </p:spPr>
        <p:txBody>
          <a:bodyPr wrap="square">
            <a:spAutoFit/>
          </a:bodyPr>
          <a:lstStyle/>
          <a:p>
            <a:pPr marL="571500" indent="-571500" algn="just">
              <a:lnSpc>
                <a:spcPct val="150000"/>
              </a:lnSpc>
              <a:buClr>
                <a:schemeClr val="tx1"/>
              </a:buClr>
              <a:buFont typeface="Courier New" panose="02070309020205020404" pitchFamily="49" charset="0"/>
              <a:buChar char="o"/>
            </a:pPr>
            <a:r>
              <a:rPr lang="en-US" sz="4000" b="1">
                <a:latin typeface="Arial" panose="020B0604020202020204" pitchFamily="34" charset="0"/>
                <a:ea typeface="Calibri" panose="020F0502020204030204" pitchFamily="34" charset="0"/>
                <a:cs typeface="Arial" panose="020B0604020202020204" pitchFamily="34" charset="0"/>
              </a:rPr>
              <a:t>Luật chơi:</a:t>
            </a:r>
          </a:p>
          <a:p>
            <a:pPr marL="571500" indent="-571500" algn="just">
              <a:lnSpc>
                <a:spcPct val="150000"/>
              </a:lnSpc>
              <a:buClr>
                <a:schemeClr val="tx1"/>
              </a:buClr>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Ngay khi quản trò dừng lại, bạn đứng đối diện sẽ thực hiện một động tác khác theo ý mình, đi xung quanh các bạn rồi dừng lại trước hoặc gọi lên một bạn khác thực hiện động tác khác. </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Clr>
                <a:schemeClr val="tx1"/>
              </a:buClr>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Vòng chơi như vậy lặp lại cho đến khi cả lớp muốn kết thúc.</a:t>
            </a:r>
          </a:p>
          <a:p>
            <a:pPr marL="571500" indent="-571500" algn="just">
              <a:lnSpc>
                <a:spcPct val="150000"/>
              </a:lnSpc>
              <a:buClr>
                <a:schemeClr val="tx1"/>
              </a:buClr>
              <a:buFont typeface="Wingdings" panose="05000000000000000000" pitchFamily="2" charset="2"/>
              <a:buChar char="§"/>
            </a:pPr>
            <a:r>
              <a:rPr lang="vi-VN" sz="3800" b="1">
                <a:solidFill>
                  <a:srgbClr val="FF0000"/>
                </a:solidFill>
                <a:latin typeface="Arial" panose="020B0604020202020204" pitchFamily="34" charset="0"/>
                <a:ea typeface="Calibri" panose="020F0502020204030204" pitchFamily="34" charset="0"/>
                <a:cs typeface="Arial" panose="020B0604020202020204" pitchFamily="34" charset="0"/>
              </a:rPr>
              <a:t>Thời gian cho mỗi lượt chơi</a:t>
            </a:r>
            <a:r>
              <a:rPr lang="en-US" sz="38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3800" b="1">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3800">
                <a:latin typeface="Arial" panose="020B0604020202020204" pitchFamily="34" charset="0"/>
                <a:ea typeface="Calibri" panose="020F0502020204030204" pitchFamily="34" charset="0"/>
                <a:cs typeface="Arial" panose="020B0604020202020204" pitchFamily="34" charset="0"/>
              </a:rPr>
              <a:t>khoảng 15 – 30 giây/bạn.</a:t>
            </a:r>
          </a:p>
        </p:txBody>
      </p:sp>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126169" y="9166459"/>
            <a:ext cx="1357775" cy="1143000"/>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8864" y="1500020"/>
            <a:ext cx="1439936" cy="973920"/>
          </a:xfrm>
          <a:prstGeom prst="rect">
            <a:avLst/>
          </a:prstGeom>
        </p:spPr>
      </p:pic>
      <p:pic>
        <p:nvPicPr>
          <p:cNvPr id="3" name="Picture 2" descr="A child and child running&#10;&#10;Description automatically generated">
            <a:extLst>
              <a:ext uri="{FF2B5EF4-FFF2-40B4-BE49-F238E27FC236}">
                <a16:creationId xmlns:a16="http://schemas.microsoft.com/office/drawing/2014/main" id="{F90D432B-574F-3B5C-6FD4-BEDC6CC2ED93}"/>
              </a:ext>
            </a:extLst>
          </p:cNvPr>
          <p:cNvPicPr>
            <a:picLocks noChangeAspect="1"/>
          </p:cNvPicPr>
          <p:nvPr/>
        </p:nvPicPr>
        <p:blipFill rotWithShape="1">
          <a:blip r:embed="rId10">
            <a:extLst>
              <a:ext uri="{28A0092B-C50C-407E-A947-70E740481C1C}">
                <a14:useLocalDpi xmlns:a14="http://schemas.microsoft.com/office/drawing/2010/main" val="0"/>
              </a:ext>
            </a:extLst>
          </a:blip>
          <a:srcRect t="12066" r="7082" b="14333"/>
          <a:stretch/>
        </p:blipFill>
        <p:spPr>
          <a:xfrm>
            <a:off x="14825848" y="1077698"/>
            <a:ext cx="3655594" cy="2895601"/>
          </a:xfrm>
          <a:prstGeom prst="rect">
            <a:avLst/>
          </a:prstGeom>
        </p:spPr>
      </p:pic>
    </p:spTree>
    <p:extLst>
      <p:ext uri="{BB962C8B-B14F-4D97-AF65-F5344CB8AC3E}">
        <p14:creationId xmlns:p14="http://schemas.microsoft.com/office/powerpoint/2010/main" val="17410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animEffect transition="in" filter="wipe(left)">
                                      <p:cBhvr>
                                        <p:cTn id="7" dur="500"/>
                                        <p:tgtEl>
                                          <p:spTgt spid="22">
                                            <p:txEl>
                                              <p:pRg st="1" end="1"/>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animEffect transition="in" filter="wipe(left)">
                                      <p:cBhvr>
                                        <p:cTn id="11" dur="500"/>
                                        <p:tgtEl>
                                          <p:spTgt spid="22">
                                            <p:txEl>
                                              <p:pRg st="2" end="2"/>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animEffect transition="in" filter="wipe(left)">
                                      <p:cBhvr>
                                        <p:cTn id="15"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843952" y="7267976"/>
            <a:ext cx="1851206" cy="1777158"/>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2672822" y="1028700"/>
            <a:ext cx="1851206" cy="1777158"/>
          </a:xfrm>
          <a:prstGeom prst="rect">
            <a:avLst/>
          </a:prstGeom>
        </p:spPr>
      </p:pic>
      <p:grpSp>
        <p:nvGrpSpPr>
          <p:cNvPr id="5" name="Group 5"/>
          <p:cNvGrpSpPr/>
          <p:nvPr/>
        </p:nvGrpSpPr>
        <p:grpSpPr>
          <a:xfrm>
            <a:off x="3272490" y="1406747"/>
            <a:ext cx="11743019" cy="7473507"/>
            <a:chOff x="0" y="0"/>
            <a:chExt cx="3976518" cy="2530741"/>
          </a:xfrm>
        </p:grpSpPr>
        <p:sp>
          <p:nvSpPr>
            <p:cNvPr id="6" name="Freeform 6"/>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CDB4DB"/>
            </a:solidFill>
          </p:spPr>
          <p:txBody>
            <a:bodyPr/>
            <a:lstStyle/>
            <a:p>
              <a:endParaRPr lang="en-US"/>
            </a:p>
          </p:txBody>
        </p:sp>
      </p:grpSp>
      <p:grpSp>
        <p:nvGrpSpPr>
          <p:cNvPr id="7" name="Group 7"/>
          <p:cNvGrpSpPr/>
          <p:nvPr/>
        </p:nvGrpSpPr>
        <p:grpSpPr>
          <a:xfrm>
            <a:off x="3588628" y="1607943"/>
            <a:ext cx="11110744" cy="7071114"/>
            <a:chOff x="0" y="0"/>
            <a:chExt cx="3976518" cy="2530741"/>
          </a:xfrm>
        </p:grpSpPr>
        <p:sp>
          <p:nvSpPr>
            <p:cNvPr id="8" name="Freeform 8"/>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E8F4F8"/>
            </a:solidFill>
          </p:spPr>
          <p:txBody>
            <a:bodyPr/>
            <a:lstStyle/>
            <a:p>
              <a:endParaRPr lang="en-US"/>
            </a:p>
          </p:txBody>
        </p:sp>
      </p:gr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80120">
            <a:off x="2672822" y="6597323"/>
            <a:ext cx="2549699" cy="2660977"/>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322802" y="1073210"/>
            <a:ext cx="1446752" cy="2216473"/>
          </a:xfrm>
          <a:prstGeom prst="rect">
            <a:avLst/>
          </a:prstGeom>
        </p:spPr>
      </p:pic>
      <p:sp>
        <p:nvSpPr>
          <p:cNvPr id="14" name="TextBox 13">
            <a:extLst>
              <a:ext uri="{FF2B5EF4-FFF2-40B4-BE49-F238E27FC236}">
                <a16:creationId xmlns:a16="http://schemas.microsoft.com/office/drawing/2014/main" id="{A758185A-126C-5FFD-3564-65859CC6D7B3}"/>
              </a:ext>
            </a:extLst>
          </p:cNvPr>
          <p:cNvSpPr txBox="1"/>
          <p:nvPr/>
        </p:nvSpPr>
        <p:spPr>
          <a:xfrm>
            <a:off x="3818414" y="4635668"/>
            <a:ext cx="10639757" cy="1015663"/>
          </a:xfrm>
          <a:prstGeom prst="rect">
            <a:avLst/>
          </a:prstGeom>
        </p:spPr>
        <p:txBody>
          <a:bodyPr wrap="square" lIns="0" tIns="0" rIns="0" bIns="0" rtlCol="0" anchor="t">
            <a:spAutoFit/>
          </a:bodyPr>
          <a:lstStyle/>
          <a:p>
            <a:pPr algn="ctr">
              <a:spcBef>
                <a:spcPct val="0"/>
              </a:spcBef>
            </a:pPr>
            <a:r>
              <a:rPr lang="en-US" sz="6600" b="1" spc="84">
                <a:latin typeface="Arial" panose="020B0604020202020204" pitchFamily="34" charset="0"/>
                <a:cs typeface="Arial" panose="020B0604020202020204" pitchFamily="34" charset="0"/>
              </a:rPr>
              <a:t>HOẠT ĐỘNG VẬN DỤNG</a:t>
            </a:r>
            <a:endParaRPr lang="en-US" sz="6600" b="1" spc="84"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984048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F0CF"/>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463565" y="202981"/>
            <a:ext cx="813549" cy="1246384"/>
          </a:xfrm>
          <a:prstGeom prst="rect">
            <a:avLst/>
          </a:prstGeom>
        </p:spPr>
      </p:pic>
      <p:pic>
        <p:nvPicPr>
          <p:cNvPr id="29" name="Picture 29">
            <a:extLst>
              <a:ext uri="{FF2B5EF4-FFF2-40B4-BE49-F238E27FC236}">
                <a16:creationId xmlns:a16="http://schemas.microsoft.com/office/drawing/2014/main" id="{27377461-902E-6794-F90E-BE15122E73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560364">
            <a:off x="213597" y="9100014"/>
            <a:ext cx="1068154" cy="1087180"/>
          </a:xfrm>
          <a:prstGeom prst="rect">
            <a:avLst/>
          </a:prstGeom>
        </p:spPr>
      </p:pic>
      <p:sp>
        <p:nvSpPr>
          <p:cNvPr id="31" name="TextBox 30">
            <a:extLst>
              <a:ext uri="{FF2B5EF4-FFF2-40B4-BE49-F238E27FC236}">
                <a16:creationId xmlns:a16="http://schemas.microsoft.com/office/drawing/2014/main" id="{4E221901-1A61-3C19-282E-C2C89D2AB8EF}"/>
              </a:ext>
            </a:extLst>
          </p:cNvPr>
          <p:cNvSpPr txBox="1"/>
          <p:nvPr/>
        </p:nvSpPr>
        <p:spPr>
          <a:xfrm>
            <a:off x="914400" y="450277"/>
            <a:ext cx="16459200" cy="1998176"/>
          </a:xfrm>
          <a:prstGeom prst="rect">
            <a:avLst/>
          </a:prstGeom>
          <a:noFill/>
        </p:spPr>
        <p:txBody>
          <a:bodyPr wrap="square">
            <a:spAutoFit/>
          </a:bodyPr>
          <a:lstStyle/>
          <a:p>
            <a:pPr algn="ctr">
              <a:lnSpc>
                <a:spcPct val="150000"/>
              </a:lnSpc>
              <a:spcAft>
                <a:spcPts val="1000"/>
              </a:spcAft>
            </a:pPr>
            <a:r>
              <a:rPr lang="vi-VN" sz="4400" b="1">
                <a:solidFill>
                  <a:srgbClr val="C00000"/>
                </a:solidFill>
                <a:ea typeface="Calibri" panose="020F0502020204030204" pitchFamily="34" charset="0"/>
                <a:cs typeface="Arial" panose="020B0604020202020204" pitchFamily="34" charset="0"/>
              </a:rPr>
              <a:t>Rèn luyện kĩ năng xây dựng và giữ gìn tình bạn với các bạn ở lớp, trường và cộng đồng nơi em sống</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712444B0-F595-1EB6-A9C5-E459DD01004B}"/>
              </a:ext>
            </a:extLst>
          </p:cNvPr>
          <p:cNvGrpSpPr/>
          <p:nvPr/>
        </p:nvGrpSpPr>
        <p:grpSpPr>
          <a:xfrm>
            <a:off x="849329" y="2935148"/>
            <a:ext cx="7913672" cy="6555238"/>
            <a:chOff x="849329" y="2935148"/>
            <a:chExt cx="7913672" cy="6555238"/>
          </a:xfrm>
        </p:grpSpPr>
        <p:sp>
          <p:nvSpPr>
            <p:cNvPr id="5" name="Freeform 3">
              <a:extLst>
                <a:ext uri="{FF2B5EF4-FFF2-40B4-BE49-F238E27FC236}">
                  <a16:creationId xmlns:a16="http://schemas.microsoft.com/office/drawing/2014/main" id="{273BD131-B123-942A-6E0B-52B992E0082A}"/>
                </a:ext>
              </a:extLst>
            </p:cNvPr>
            <p:cNvSpPr/>
            <p:nvPr/>
          </p:nvSpPr>
          <p:spPr>
            <a:xfrm>
              <a:off x="849329" y="3977895"/>
              <a:ext cx="7913672" cy="5512491"/>
            </a:xfrm>
            <a:custGeom>
              <a:avLst/>
              <a:gdLst/>
              <a:ahLst/>
              <a:cxnLst/>
              <a:rect l="l" t="t" r="r" b="b"/>
              <a:pathLst>
                <a:path w="1866430" h="1298564">
                  <a:moveTo>
                    <a:pt x="55716" y="0"/>
                  </a:moveTo>
                  <a:lnTo>
                    <a:pt x="1810714" y="0"/>
                  </a:lnTo>
                  <a:cubicBezTo>
                    <a:pt x="1825490" y="0"/>
                    <a:pt x="1839662" y="5870"/>
                    <a:pt x="1850111" y="16319"/>
                  </a:cubicBezTo>
                  <a:cubicBezTo>
                    <a:pt x="1860560" y="26768"/>
                    <a:pt x="1866430" y="40939"/>
                    <a:pt x="1866430" y="55716"/>
                  </a:cubicBezTo>
                  <a:lnTo>
                    <a:pt x="1866430" y="1242848"/>
                  </a:lnTo>
                  <a:cubicBezTo>
                    <a:pt x="1866430" y="1257625"/>
                    <a:pt x="1860560" y="1271797"/>
                    <a:pt x="1850111" y="1282245"/>
                  </a:cubicBezTo>
                  <a:cubicBezTo>
                    <a:pt x="1839662" y="1292694"/>
                    <a:pt x="1825490" y="1298564"/>
                    <a:pt x="1810714" y="1298564"/>
                  </a:cubicBezTo>
                  <a:lnTo>
                    <a:pt x="55716" y="1298564"/>
                  </a:lnTo>
                  <a:cubicBezTo>
                    <a:pt x="40939" y="1298564"/>
                    <a:pt x="26768" y="1292694"/>
                    <a:pt x="16319" y="1282245"/>
                  </a:cubicBezTo>
                  <a:cubicBezTo>
                    <a:pt x="5870" y="1271797"/>
                    <a:pt x="0" y="1257625"/>
                    <a:pt x="0" y="1242848"/>
                  </a:cubicBezTo>
                  <a:lnTo>
                    <a:pt x="0" y="55716"/>
                  </a:lnTo>
                  <a:cubicBezTo>
                    <a:pt x="0" y="40939"/>
                    <a:pt x="5870" y="26768"/>
                    <a:pt x="16319" y="16319"/>
                  </a:cubicBezTo>
                  <a:cubicBezTo>
                    <a:pt x="26768" y="5870"/>
                    <a:pt x="40939" y="0"/>
                    <a:pt x="55716" y="0"/>
                  </a:cubicBezTo>
                  <a:close/>
                </a:path>
              </a:pathLst>
            </a:custGeom>
            <a:solidFill>
              <a:srgbClr val="E8F4F8"/>
            </a:solidFill>
          </p:spPr>
          <p:txBody>
            <a:bodyPr/>
            <a:lstStyle/>
            <a:p>
              <a:endParaRPr lang="en-US"/>
            </a:p>
          </p:txBody>
        </p:sp>
        <p:sp>
          <p:nvSpPr>
            <p:cNvPr id="7" name="TextBox 6">
              <a:extLst>
                <a:ext uri="{FF2B5EF4-FFF2-40B4-BE49-F238E27FC236}">
                  <a16:creationId xmlns:a16="http://schemas.microsoft.com/office/drawing/2014/main" id="{D8B9AE92-0673-23E5-8DB6-678F0A77FACB}"/>
                </a:ext>
              </a:extLst>
            </p:cNvPr>
            <p:cNvSpPr txBox="1"/>
            <p:nvPr/>
          </p:nvSpPr>
          <p:spPr>
            <a:xfrm>
              <a:off x="1381029" y="4569199"/>
              <a:ext cx="6863345" cy="4594912"/>
            </a:xfrm>
            <a:prstGeom prst="rect">
              <a:avLst/>
            </a:prstGeom>
            <a:noFill/>
          </p:spPr>
          <p:txBody>
            <a:bodyPr wrap="square">
              <a:spAutoFit/>
            </a:bodyPr>
            <a:lstStyle/>
            <a:p>
              <a:pPr marR="0" algn="just">
                <a:lnSpc>
                  <a:spcPct val="150000"/>
                </a:lnSpc>
                <a:spcBef>
                  <a:spcPts val="0"/>
                </a:spcBef>
                <a:spcAft>
                  <a:spcPts val="0"/>
                </a:spcAft>
              </a:pPr>
              <a:r>
                <a:rPr lang="vi-VN" sz="4000">
                  <a:latin typeface="Arial" panose="020B0604020202020204" pitchFamily="34" charset="0"/>
                  <a:cs typeface="Arial" panose="020B0604020202020204" pitchFamily="34" charset="0"/>
                </a:rPr>
                <a:t>Thực hiện những hành động, lời nói, việc làm phù hợp để xây dựng và giữ gìn tình bạn với các bạn ở lớp, trường và cộng đồng nơi em sống.</a:t>
              </a:r>
              <a:endParaRPr lang="en-US" sz="4000" dirty="0">
                <a:latin typeface="Arial" panose="020B0604020202020204" pitchFamily="34" charset="0"/>
                <a:cs typeface="Arial" panose="020B0604020202020204" pitchFamily="34" charset="0"/>
              </a:endParaRPr>
            </a:p>
          </p:txBody>
        </p:sp>
        <p:grpSp>
          <p:nvGrpSpPr>
            <p:cNvPr id="33" name="Group 32">
              <a:extLst>
                <a:ext uri="{FF2B5EF4-FFF2-40B4-BE49-F238E27FC236}">
                  <a16:creationId xmlns:a16="http://schemas.microsoft.com/office/drawing/2014/main" id="{120005C9-2503-918D-E362-519067B4DBB8}"/>
                </a:ext>
              </a:extLst>
            </p:cNvPr>
            <p:cNvGrpSpPr/>
            <p:nvPr/>
          </p:nvGrpSpPr>
          <p:grpSpPr>
            <a:xfrm>
              <a:off x="3260056" y="2935148"/>
              <a:ext cx="2712014" cy="1612329"/>
              <a:chOff x="3260056" y="2935148"/>
              <a:chExt cx="2712014" cy="1612329"/>
            </a:xfrm>
          </p:grpSpPr>
          <p:grpSp>
            <p:nvGrpSpPr>
              <p:cNvPr id="32" name="Group 31">
                <a:extLst>
                  <a:ext uri="{FF2B5EF4-FFF2-40B4-BE49-F238E27FC236}">
                    <a16:creationId xmlns:a16="http://schemas.microsoft.com/office/drawing/2014/main" id="{A2E932CE-57AF-A6F2-B5BB-0A3D58FB6D71}"/>
                  </a:ext>
                </a:extLst>
              </p:cNvPr>
              <p:cNvGrpSpPr/>
              <p:nvPr/>
            </p:nvGrpSpPr>
            <p:grpSpPr>
              <a:xfrm>
                <a:off x="3817005" y="2935148"/>
                <a:ext cx="1978318" cy="1612329"/>
                <a:chOff x="3355682" y="2997771"/>
                <a:chExt cx="3257544" cy="2679123"/>
              </a:xfrm>
            </p:grpSpPr>
            <p:grpSp>
              <p:nvGrpSpPr>
                <p:cNvPr id="8" name="Group 5">
                  <a:extLst>
                    <a:ext uri="{FF2B5EF4-FFF2-40B4-BE49-F238E27FC236}">
                      <a16:creationId xmlns:a16="http://schemas.microsoft.com/office/drawing/2014/main" id="{89F76641-49D1-6020-FE84-E85A76A69503}"/>
                    </a:ext>
                  </a:extLst>
                </p:cNvPr>
                <p:cNvGrpSpPr/>
                <p:nvPr/>
              </p:nvGrpSpPr>
              <p:grpSpPr>
                <a:xfrm>
                  <a:off x="3981728" y="2997771"/>
                  <a:ext cx="2631498" cy="2679123"/>
                  <a:chOff x="0" y="0"/>
                  <a:chExt cx="812800" cy="827510"/>
                </a:xfrm>
              </p:grpSpPr>
              <p:sp>
                <p:nvSpPr>
                  <p:cNvPr id="13" name="Freeform 6">
                    <a:extLst>
                      <a:ext uri="{FF2B5EF4-FFF2-40B4-BE49-F238E27FC236}">
                        <a16:creationId xmlns:a16="http://schemas.microsoft.com/office/drawing/2014/main" id="{CBF8A5E6-2BCA-2CA9-4E58-908780205399}"/>
                      </a:ext>
                    </a:extLst>
                  </p:cNvPr>
                  <p:cNvSpPr/>
                  <p:nvPr/>
                </p:nvSpPr>
                <p:spPr>
                  <a:xfrm>
                    <a:off x="-5509" y="0"/>
                    <a:ext cx="823818" cy="827510"/>
                  </a:xfrm>
                  <a:custGeom>
                    <a:avLst/>
                    <a:gdLst/>
                    <a:ahLst/>
                    <a:cxnLst/>
                    <a:rect l="l" t="t" r="r" b="b"/>
                    <a:pathLst>
                      <a:path w="823818" h="827510">
                        <a:moveTo>
                          <a:pt x="411909" y="0"/>
                        </a:moveTo>
                        <a:cubicBezTo>
                          <a:pt x="639697" y="1019"/>
                          <a:pt x="823818" y="185964"/>
                          <a:pt x="823818" y="413755"/>
                        </a:cubicBezTo>
                        <a:cubicBezTo>
                          <a:pt x="823818" y="641546"/>
                          <a:pt x="639697" y="826491"/>
                          <a:pt x="411909" y="827510"/>
                        </a:cubicBezTo>
                        <a:cubicBezTo>
                          <a:pt x="184121" y="826491"/>
                          <a:pt x="0" y="641546"/>
                          <a:pt x="0" y="413755"/>
                        </a:cubicBezTo>
                        <a:cubicBezTo>
                          <a:pt x="0" y="185964"/>
                          <a:pt x="184121" y="1019"/>
                          <a:pt x="411909" y="0"/>
                        </a:cubicBezTo>
                        <a:close/>
                      </a:path>
                    </a:pathLst>
                  </a:custGeom>
                  <a:solidFill>
                    <a:srgbClr val="F6C2C2"/>
                  </a:solidFill>
                  <a:ln w="38100">
                    <a:solidFill>
                      <a:srgbClr val="FFFFFF"/>
                    </a:solidFill>
                  </a:ln>
                </p:spPr>
                <p:txBody>
                  <a:bodyPr/>
                  <a:lstStyle/>
                  <a:p>
                    <a:endParaRPr lang="en-US"/>
                  </a:p>
                </p:txBody>
              </p:sp>
              <p:sp>
                <p:nvSpPr>
                  <p:cNvPr id="14" name="TextBox 7">
                    <a:extLst>
                      <a:ext uri="{FF2B5EF4-FFF2-40B4-BE49-F238E27FC236}">
                        <a16:creationId xmlns:a16="http://schemas.microsoft.com/office/drawing/2014/main" id="{F2C710F8-4E75-20F6-EA7C-A4978619D3F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8">
                  <a:extLst>
                    <a:ext uri="{FF2B5EF4-FFF2-40B4-BE49-F238E27FC236}">
                      <a16:creationId xmlns:a16="http://schemas.microsoft.com/office/drawing/2014/main" id="{04808047-E1C5-F71E-9754-384B560E1065}"/>
                    </a:ext>
                  </a:extLst>
                </p:cNvPr>
                <p:cNvGrpSpPr/>
                <p:nvPr/>
              </p:nvGrpSpPr>
              <p:grpSpPr>
                <a:xfrm>
                  <a:off x="3355682" y="2997771"/>
                  <a:ext cx="2631498" cy="2631498"/>
                  <a:chOff x="0" y="0"/>
                  <a:chExt cx="812800" cy="812800"/>
                </a:xfrm>
              </p:grpSpPr>
              <p:sp>
                <p:nvSpPr>
                  <p:cNvPr id="11" name="Freeform 9">
                    <a:extLst>
                      <a:ext uri="{FF2B5EF4-FFF2-40B4-BE49-F238E27FC236}">
                        <a16:creationId xmlns:a16="http://schemas.microsoft.com/office/drawing/2014/main" id="{26D7503E-03E7-E461-DDBA-CEA9022C3D09}"/>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8F4F8"/>
                  </a:solidFill>
                  <a:ln w="38100">
                    <a:solidFill>
                      <a:srgbClr val="FFFFFF"/>
                    </a:solidFill>
                  </a:ln>
                </p:spPr>
                <p:txBody>
                  <a:bodyPr/>
                  <a:lstStyle/>
                  <a:p>
                    <a:endParaRPr lang="en-US"/>
                  </a:p>
                </p:txBody>
              </p:sp>
              <p:sp>
                <p:nvSpPr>
                  <p:cNvPr id="12" name="TextBox 10">
                    <a:extLst>
                      <a:ext uri="{FF2B5EF4-FFF2-40B4-BE49-F238E27FC236}">
                        <a16:creationId xmlns:a16="http://schemas.microsoft.com/office/drawing/2014/main" id="{E1553016-063F-3E9E-46A2-3F652BF4029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10" name="TextBox 26">
                <a:extLst>
                  <a:ext uri="{FF2B5EF4-FFF2-40B4-BE49-F238E27FC236}">
                    <a16:creationId xmlns:a16="http://schemas.microsoft.com/office/drawing/2014/main" id="{4EDA04CA-AF2D-51FC-D24C-A82C7F98A08D}"/>
                  </a:ext>
                </a:extLst>
              </p:cNvPr>
              <p:cNvSpPr txBox="1"/>
              <p:nvPr/>
            </p:nvSpPr>
            <p:spPr>
              <a:xfrm>
                <a:off x="3260056" y="3342261"/>
                <a:ext cx="2712014" cy="769441"/>
              </a:xfrm>
              <a:prstGeom prst="rect">
                <a:avLst/>
              </a:prstGeom>
            </p:spPr>
            <p:txBody>
              <a:bodyPr lIns="0" tIns="0" rIns="0" bIns="0" rtlCol="0" anchor="t">
                <a:spAutoFit/>
              </a:bodyPr>
              <a:lstStyle/>
              <a:p>
                <a:pPr algn="ctr"/>
                <a:r>
                  <a:rPr lang="en-US" sz="5000" b="1">
                    <a:solidFill>
                      <a:schemeClr val="tx2">
                        <a:lumMod val="50000"/>
                      </a:schemeClr>
                    </a:solidFill>
                    <a:latin typeface="Arial" panose="020B0604020202020204" pitchFamily="34" charset="0"/>
                    <a:cs typeface="Arial" panose="020B0604020202020204" pitchFamily="34" charset="0"/>
                  </a:rPr>
                  <a:t>01</a:t>
                </a:r>
                <a:endParaRPr lang="en-US" sz="5000" b="1" dirty="0">
                  <a:solidFill>
                    <a:schemeClr val="tx2">
                      <a:lumMod val="50000"/>
                    </a:schemeClr>
                  </a:solidFill>
                  <a:latin typeface="Arial" panose="020B0604020202020204" pitchFamily="34" charset="0"/>
                  <a:cs typeface="Arial" panose="020B0604020202020204" pitchFamily="34" charset="0"/>
                </a:endParaRPr>
              </a:p>
            </p:txBody>
          </p:sp>
        </p:grpSp>
      </p:grpSp>
      <p:grpSp>
        <p:nvGrpSpPr>
          <p:cNvPr id="35" name="Group 34">
            <a:extLst>
              <a:ext uri="{FF2B5EF4-FFF2-40B4-BE49-F238E27FC236}">
                <a16:creationId xmlns:a16="http://schemas.microsoft.com/office/drawing/2014/main" id="{5D016545-2DB0-A735-2E76-04AA734EDE57}"/>
              </a:ext>
            </a:extLst>
          </p:cNvPr>
          <p:cNvGrpSpPr/>
          <p:nvPr/>
        </p:nvGrpSpPr>
        <p:grpSpPr>
          <a:xfrm>
            <a:off x="9524999" y="2871165"/>
            <a:ext cx="7913672" cy="6555238"/>
            <a:chOff x="849329" y="2935148"/>
            <a:chExt cx="7913672" cy="6555238"/>
          </a:xfrm>
        </p:grpSpPr>
        <p:sp>
          <p:nvSpPr>
            <p:cNvPr id="37" name="Freeform 3">
              <a:extLst>
                <a:ext uri="{FF2B5EF4-FFF2-40B4-BE49-F238E27FC236}">
                  <a16:creationId xmlns:a16="http://schemas.microsoft.com/office/drawing/2014/main" id="{AC9098C3-CF65-E982-A69D-8E3BB134EF9A}"/>
                </a:ext>
              </a:extLst>
            </p:cNvPr>
            <p:cNvSpPr/>
            <p:nvPr/>
          </p:nvSpPr>
          <p:spPr>
            <a:xfrm>
              <a:off x="849329" y="3977895"/>
              <a:ext cx="7913672" cy="5512491"/>
            </a:xfrm>
            <a:custGeom>
              <a:avLst/>
              <a:gdLst/>
              <a:ahLst/>
              <a:cxnLst/>
              <a:rect l="l" t="t" r="r" b="b"/>
              <a:pathLst>
                <a:path w="1866430" h="1298564">
                  <a:moveTo>
                    <a:pt x="55716" y="0"/>
                  </a:moveTo>
                  <a:lnTo>
                    <a:pt x="1810714" y="0"/>
                  </a:lnTo>
                  <a:cubicBezTo>
                    <a:pt x="1825490" y="0"/>
                    <a:pt x="1839662" y="5870"/>
                    <a:pt x="1850111" y="16319"/>
                  </a:cubicBezTo>
                  <a:cubicBezTo>
                    <a:pt x="1860560" y="26768"/>
                    <a:pt x="1866430" y="40939"/>
                    <a:pt x="1866430" y="55716"/>
                  </a:cubicBezTo>
                  <a:lnTo>
                    <a:pt x="1866430" y="1242848"/>
                  </a:lnTo>
                  <a:cubicBezTo>
                    <a:pt x="1866430" y="1257625"/>
                    <a:pt x="1860560" y="1271797"/>
                    <a:pt x="1850111" y="1282245"/>
                  </a:cubicBezTo>
                  <a:cubicBezTo>
                    <a:pt x="1839662" y="1292694"/>
                    <a:pt x="1825490" y="1298564"/>
                    <a:pt x="1810714" y="1298564"/>
                  </a:cubicBezTo>
                  <a:lnTo>
                    <a:pt x="55716" y="1298564"/>
                  </a:lnTo>
                  <a:cubicBezTo>
                    <a:pt x="40939" y="1298564"/>
                    <a:pt x="26768" y="1292694"/>
                    <a:pt x="16319" y="1282245"/>
                  </a:cubicBezTo>
                  <a:cubicBezTo>
                    <a:pt x="5870" y="1271797"/>
                    <a:pt x="0" y="1257625"/>
                    <a:pt x="0" y="1242848"/>
                  </a:cubicBezTo>
                  <a:lnTo>
                    <a:pt x="0" y="55716"/>
                  </a:lnTo>
                  <a:cubicBezTo>
                    <a:pt x="0" y="40939"/>
                    <a:pt x="5870" y="26768"/>
                    <a:pt x="16319" y="16319"/>
                  </a:cubicBezTo>
                  <a:cubicBezTo>
                    <a:pt x="26768" y="5870"/>
                    <a:pt x="40939" y="0"/>
                    <a:pt x="55716" y="0"/>
                  </a:cubicBezTo>
                  <a:close/>
                </a:path>
              </a:pathLst>
            </a:custGeom>
            <a:solidFill>
              <a:srgbClr val="E8F4F8"/>
            </a:solidFill>
          </p:spPr>
          <p:txBody>
            <a:bodyPr/>
            <a:lstStyle/>
            <a:p>
              <a:endParaRPr lang="en-US"/>
            </a:p>
          </p:txBody>
        </p:sp>
        <p:sp>
          <p:nvSpPr>
            <p:cNvPr id="40" name="TextBox 39">
              <a:extLst>
                <a:ext uri="{FF2B5EF4-FFF2-40B4-BE49-F238E27FC236}">
                  <a16:creationId xmlns:a16="http://schemas.microsoft.com/office/drawing/2014/main" id="{E6748CAB-735F-6D37-2D6C-1686EB247EBA}"/>
                </a:ext>
              </a:extLst>
            </p:cNvPr>
            <p:cNvSpPr txBox="1"/>
            <p:nvPr/>
          </p:nvSpPr>
          <p:spPr>
            <a:xfrm>
              <a:off x="1566814" y="5080693"/>
              <a:ext cx="6478701" cy="3671583"/>
            </a:xfrm>
            <a:prstGeom prst="rect">
              <a:avLst/>
            </a:prstGeom>
            <a:noFill/>
          </p:spPr>
          <p:txBody>
            <a:bodyPr wrap="square">
              <a:spAutoFit/>
            </a:bodyPr>
            <a:lstStyle/>
            <a:p>
              <a:pPr marR="0" algn="just">
                <a:lnSpc>
                  <a:spcPct val="150000"/>
                </a:lnSpc>
                <a:spcBef>
                  <a:spcPts val="0"/>
                </a:spcBef>
                <a:spcAft>
                  <a:spcPts val="0"/>
                </a:spcAft>
              </a:pPr>
              <a:r>
                <a:rPr lang="vi-VN" sz="4000">
                  <a:latin typeface="Arial" panose="020B0604020202020204" pitchFamily="34" charset="0"/>
                  <a:cs typeface="Arial" panose="020B0604020202020204" pitchFamily="34" charset="0"/>
                </a:rPr>
                <a:t>Ghi lại kết quả xây dựng và giữ gìn tình bạn để chia sẻ với thầy cô, các bạn vào tiết </a:t>
              </a:r>
              <a:r>
                <a:rPr lang="vi-VN" sz="4000" b="1" i="1">
                  <a:latin typeface="Arial" panose="020B0604020202020204" pitchFamily="34" charset="0"/>
                  <a:cs typeface="Arial" panose="020B0604020202020204" pitchFamily="34" charset="0"/>
                </a:rPr>
                <a:t>Sinh hoạt lớp.</a:t>
              </a:r>
              <a:endParaRPr lang="en-US" sz="4000" b="1" i="1" dirty="0">
                <a:latin typeface="Arial" panose="020B0604020202020204" pitchFamily="34" charset="0"/>
                <a:cs typeface="Arial" panose="020B0604020202020204" pitchFamily="34" charset="0"/>
              </a:endParaRPr>
            </a:p>
          </p:txBody>
        </p:sp>
        <p:grpSp>
          <p:nvGrpSpPr>
            <p:cNvPr id="41" name="Group 40">
              <a:extLst>
                <a:ext uri="{FF2B5EF4-FFF2-40B4-BE49-F238E27FC236}">
                  <a16:creationId xmlns:a16="http://schemas.microsoft.com/office/drawing/2014/main" id="{9A545EEE-6904-657D-9D9F-262DD0AB004B}"/>
                </a:ext>
              </a:extLst>
            </p:cNvPr>
            <p:cNvGrpSpPr/>
            <p:nvPr/>
          </p:nvGrpSpPr>
          <p:grpSpPr>
            <a:xfrm>
              <a:off x="3260056" y="2935148"/>
              <a:ext cx="2712014" cy="1612329"/>
              <a:chOff x="3260056" y="2935148"/>
              <a:chExt cx="2712014" cy="1612329"/>
            </a:xfrm>
          </p:grpSpPr>
          <p:grpSp>
            <p:nvGrpSpPr>
              <p:cNvPr id="42" name="Group 41">
                <a:extLst>
                  <a:ext uri="{FF2B5EF4-FFF2-40B4-BE49-F238E27FC236}">
                    <a16:creationId xmlns:a16="http://schemas.microsoft.com/office/drawing/2014/main" id="{B25E98A9-F4C2-C48B-3721-BA4F41CFFC4A}"/>
                  </a:ext>
                </a:extLst>
              </p:cNvPr>
              <p:cNvGrpSpPr/>
              <p:nvPr/>
            </p:nvGrpSpPr>
            <p:grpSpPr>
              <a:xfrm>
                <a:off x="3817005" y="2935148"/>
                <a:ext cx="1978318" cy="1612329"/>
                <a:chOff x="3355682" y="2997771"/>
                <a:chExt cx="3257544" cy="2679123"/>
              </a:xfrm>
            </p:grpSpPr>
            <p:grpSp>
              <p:nvGrpSpPr>
                <p:cNvPr id="44" name="Group 5">
                  <a:extLst>
                    <a:ext uri="{FF2B5EF4-FFF2-40B4-BE49-F238E27FC236}">
                      <a16:creationId xmlns:a16="http://schemas.microsoft.com/office/drawing/2014/main" id="{201B7AC2-9B49-A84A-388C-75070A4B8ABE}"/>
                    </a:ext>
                  </a:extLst>
                </p:cNvPr>
                <p:cNvGrpSpPr/>
                <p:nvPr/>
              </p:nvGrpSpPr>
              <p:grpSpPr>
                <a:xfrm>
                  <a:off x="3981728" y="2997771"/>
                  <a:ext cx="2631498" cy="2679123"/>
                  <a:chOff x="0" y="0"/>
                  <a:chExt cx="812800" cy="827510"/>
                </a:xfrm>
              </p:grpSpPr>
              <p:sp>
                <p:nvSpPr>
                  <p:cNvPr id="48" name="Freeform 6">
                    <a:extLst>
                      <a:ext uri="{FF2B5EF4-FFF2-40B4-BE49-F238E27FC236}">
                        <a16:creationId xmlns:a16="http://schemas.microsoft.com/office/drawing/2014/main" id="{639A873E-BED2-61A8-BC93-EF106A6DDFE7}"/>
                      </a:ext>
                    </a:extLst>
                  </p:cNvPr>
                  <p:cNvSpPr/>
                  <p:nvPr/>
                </p:nvSpPr>
                <p:spPr>
                  <a:xfrm>
                    <a:off x="-5509" y="0"/>
                    <a:ext cx="823818" cy="827510"/>
                  </a:xfrm>
                  <a:custGeom>
                    <a:avLst/>
                    <a:gdLst/>
                    <a:ahLst/>
                    <a:cxnLst/>
                    <a:rect l="l" t="t" r="r" b="b"/>
                    <a:pathLst>
                      <a:path w="823818" h="827510">
                        <a:moveTo>
                          <a:pt x="411909" y="0"/>
                        </a:moveTo>
                        <a:cubicBezTo>
                          <a:pt x="639697" y="1019"/>
                          <a:pt x="823818" y="185964"/>
                          <a:pt x="823818" y="413755"/>
                        </a:cubicBezTo>
                        <a:cubicBezTo>
                          <a:pt x="823818" y="641546"/>
                          <a:pt x="639697" y="826491"/>
                          <a:pt x="411909" y="827510"/>
                        </a:cubicBezTo>
                        <a:cubicBezTo>
                          <a:pt x="184121" y="826491"/>
                          <a:pt x="0" y="641546"/>
                          <a:pt x="0" y="413755"/>
                        </a:cubicBezTo>
                        <a:cubicBezTo>
                          <a:pt x="0" y="185964"/>
                          <a:pt x="184121" y="1019"/>
                          <a:pt x="411909" y="0"/>
                        </a:cubicBezTo>
                        <a:close/>
                      </a:path>
                    </a:pathLst>
                  </a:custGeom>
                  <a:solidFill>
                    <a:srgbClr val="F6C2C2"/>
                  </a:solidFill>
                  <a:ln w="38100">
                    <a:solidFill>
                      <a:srgbClr val="FFFFFF"/>
                    </a:solidFill>
                  </a:ln>
                </p:spPr>
                <p:txBody>
                  <a:bodyPr/>
                  <a:lstStyle/>
                  <a:p>
                    <a:endParaRPr lang="en-US"/>
                  </a:p>
                </p:txBody>
              </p:sp>
              <p:sp>
                <p:nvSpPr>
                  <p:cNvPr id="49" name="TextBox 7">
                    <a:extLst>
                      <a:ext uri="{FF2B5EF4-FFF2-40B4-BE49-F238E27FC236}">
                        <a16:creationId xmlns:a16="http://schemas.microsoft.com/office/drawing/2014/main" id="{087CBE56-3892-628E-8D45-8833ED650BE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5" name="Group 44">
                  <a:extLst>
                    <a:ext uri="{FF2B5EF4-FFF2-40B4-BE49-F238E27FC236}">
                      <a16:creationId xmlns:a16="http://schemas.microsoft.com/office/drawing/2014/main" id="{A00BD67C-818E-5AC4-E74D-BFB220302616}"/>
                    </a:ext>
                  </a:extLst>
                </p:cNvPr>
                <p:cNvGrpSpPr/>
                <p:nvPr/>
              </p:nvGrpSpPr>
              <p:grpSpPr>
                <a:xfrm>
                  <a:off x="3355682" y="2997771"/>
                  <a:ext cx="2631498" cy="2631498"/>
                  <a:chOff x="0" y="0"/>
                  <a:chExt cx="812800" cy="812800"/>
                </a:xfrm>
              </p:grpSpPr>
              <p:sp>
                <p:nvSpPr>
                  <p:cNvPr id="46" name="Freeform 9">
                    <a:extLst>
                      <a:ext uri="{FF2B5EF4-FFF2-40B4-BE49-F238E27FC236}">
                        <a16:creationId xmlns:a16="http://schemas.microsoft.com/office/drawing/2014/main" id="{3AF8460A-B1B5-2C3F-F4C2-73A65C5F86E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8F4F8"/>
                  </a:solidFill>
                  <a:ln w="38100">
                    <a:solidFill>
                      <a:srgbClr val="FFFFFF"/>
                    </a:solidFill>
                  </a:ln>
                </p:spPr>
                <p:txBody>
                  <a:bodyPr/>
                  <a:lstStyle/>
                  <a:p>
                    <a:endParaRPr lang="en-US"/>
                  </a:p>
                </p:txBody>
              </p:sp>
              <p:sp>
                <p:nvSpPr>
                  <p:cNvPr id="47" name="TextBox 10">
                    <a:extLst>
                      <a:ext uri="{FF2B5EF4-FFF2-40B4-BE49-F238E27FC236}">
                        <a16:creationId xmlns:a16="http://schemas.microsoft.com/office/drawing/2014/main" id="{AFED4D14-0A63-4E52-CDF5-9DB5F6F39B4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43" name="TextBox 26">
                <a:extLst>
                  <a:ext uri="{FF2B5EF4-FFF2-40B4-BE49-F238E27FC236}">
                    <a16:creationId xmlns:a16="http://schemas.microsoft.com/office/drawing/2014/main" id="{EC02D241-80E2-0C1B-0926-387D23D6AD92}"/>
                  </a:ext>
                </a:extLst>
              </p:cNvPr>
              <p:cNvSpPr txBox="1"/>
              <p:nvPr/>
            </p:nvSpPr>
            <p:spPr>
              <a:xfrm>
                <a:off x="3260056" y="3342261"/>
                <a:ext cx="2712014" cy="769441"/>
              </a:xfrm>
              <a:prstGeom prst="rect">
                <a:avLst/>
              </a:prstGeom>
            </p:spPr>
            <p:txBody>
              <a:bodyPr lIns="0" tIns="0" rIns="0" bIns="0" rtlCol="0" anchor="t">
                <a:spAutoFit/>
              </a:bodyPr>
              <a:lstStyle/>
              <a:p>
                <a:pPr algn="ctr"/>
                <a:r>
                  <a:rPr lang="en-US" sz="5000" b="1">
                    <a:solidFill>
                      <a:schemeClr val="tx2">
                        <a:lumMod val="50000"/>
                      </a:schemeClr>
                    </a:solidFill>
                    <a:latin typeface="Arial" panose="020B0604020202020204" pitchFamily="34" charset="0"/>
                    <a:cs typeface="Arial" panose="020B0604020202020204" pitchFamily="34" charset="0"/>
                  </a:rPr>
                  <a:t>02</a:t>
                </a:r>
                <a:endParaRPr lang="en-US" sz="5000" b="1" dirty="0">
                  <a:solidFill>
                    <a:schemeClr val="tx2">
                      <a:lumMod val="50000"/>
                    </a:schemeClr>
                  </a:solidFill>
                  <a:latin typeface="Arial" panose="020B0604020202020204" pitchFamily="34" charset="0"/>
                  <a:cs typeface="Arial" panose="020B0604020202020204" pitchFamily="34" charset="0"/>
                </a:endParaRPr>
              </a:p>
            </p:txBody>
          </p:sp>
        </p:grpSp>
      </p:grpSp>
      <p:pic>
        <p:nvPicPr>
          <p:cNvPr id="28" name="Picture 2">
            <a:extLst>
              <a:ext uri="{FF2B5EF4-FFF2-40B4-BE49-F238E27FC236}">
                <a16:creationId xmlns:a16="http://schemas.microsoft.com/office/drawing/2014/main" id="{1205BD65-8EB5-6968-1043-C1806A89A9F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116604" y="8554486"/>
            <a:ext cx="2294519" cy="1743834"/>
          </a:xfrm>
          <a:prstGeom prst="rect">
            <a:avLst/>
          </a:prstGeom>
        </p:spPr>
      </p:pic>
    </p:spTree>
    <p:extLst>
      <p:ext uri="{BB962C8B-B14F-4D97-AF65-F5344CB8AC3E}">
        <p14:creationId xmlns:p14="http://schemas.microsoft.com/office/powerpoint/2010/main" val="328237721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500" fill="hold"/>
                                        <p:tgtEl>
                                          <p:spTgt spid="35"/>
                                        </p:tgtEl>
                                        <p:attrNameLst>
                                          <p:attrName>ppt_x</p:attrName>
                                        </p:attrNameLst>
                                      </p:cBhvr>
                                      <p:tavLst>
                                        <p:tav tm="0">
                                          <p:val>
                                            <p:strVal val="#ppt_x"/>
                                          </p:val>
                                        </p:tav>
                                        <p:tav tm="100000">
                                          <p:val>
                                            <p:strVal val="#ppt_x"/>
                                          </p:val>
                                        </p:tav>
                                      </p:tavLst>
                                    </p:anim>
                                    <p:anim calcmode="lin" valueType="num">
                                      <p:cBhvr additive="base">
                                        <p:cTn id="19"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204932" y="118616"/>
            <a:ext cx="2055854" cy="1865220"/>
          </a:xfrm>
          <a:prstGeom prst="rect">
            <a:avLst/>
          </a:prstGeom>
        </p:spPr>
      </p:pic>
      <p:sp>
        <p:nvSpPr>
          <p:cNvPr id="28" name="Line Callout 1 (Border and Accent Bar) 3">
            <a:extLst>
              <a:ext uri="{FF2B5EF4-FFF2-40B4-BE49-F238E27FC236}">
                <a16:creationId xmlns:a16="http://schemas.microsoft.com/office/drawing/2014/main" id="{03542267-F0AA-2153-30F0-0FFDC57E9E34}"/>
              </a:ext>
            </a:extLst>
          </p:cNvPr>
          <p:cNvSpPr/>
          <p:nvPr/>
        </p:nvSpPr>
        <p:spPr>
          <a:xfrm>
            <a:off x="457200" y="419100"/>
            <a:ext cx="15544800" cy="3048319"/>
          </a:xfrm>
          <a:prstGeom prst="accentBorderCallout1">
            <a:avLst>
              <a:gd name="adj1" fmla="val 18750"/>
              <a:gd name="adj2" fmla="val -3127"/>
              <a:gd name="adj3" fmla="val 17954"/>
              <a:gd name="adj4" fmla="val -17509"/>
            </a:avLst>
          </a:prstGeom>
          <a:solidFill>
            <a:srgbClr val="FFF6D9"/>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200" b="1">
                <a:solidFill>
                  <a:srgbClr val="C00000"/>
                </a:solidFill>
                <a:latin typeface="Arial" panose="020B0604020202020204" pitchFamily="34" charset="0"/>
                <a:cs typeface="Arial" panose="020B0604020202020204" pitchFamily="34" charset="0"/>
              </a:rPr>
              <a:t>GỢI Ý TRẢ LỜI: </a:t>
            </a:r>
          </a:p>
          <a:p>
            <a:pPr algn="ctr">
              <a:lnSpc>
                <a:spcPct val="150000"/>
              </a:lnSpc>
            </a:pPr>
            <a:r>
              <a:rPr lang="vi-VN" sz="4000">
                <a:solidFill>
                  <a:schemeClr val="tx1"/>
                </a:solidFill>
                <a:latin typeface="Arial" panose="020B0604020202020204" pitchFamily="34" charset="0"/>
                <a:cs typeface="Arial" panose="020B0604020202020204" pitchFamily="34" charset="0"/>
              </a:rPr>
              <a:t>Một số hành động, lời nói, việc làm phù hợp để xây dựng và giữ gìn tình bạn với các bạn ở lớp, trường và cộng đồng nơi em sống</a:t>
            </a:r>
            <a:endParaRPr lang="en-US" sz="4000" dirty="0">
              <a:solidFill>
                <a:schemeClr val="tx1"/>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42A96FBD-65D0-C65A-DB30-28FB9EFDF0B7}"/>
              </a:ext>
            </a:extLst>
          </p:cNvPr>
          <p:cNvGrpSpPr/>
          <p:nvPr/>
        </p:nvGrpSpPr>
        <p:grpSpPr>
          <a:xfrm>
            <a:off x="994814" y="3505364"/>
            <a:ext cx="7882320" cy="3111908"/>
            <a:chOff x="994814" y="3505364"/>
            <a:chExt cx="7882320" cy="3111908"/>
          </a:xfrm>
        </p:grpSpPr>
        <p:sp>
          <p:nvSpPr>
            <p:cNvPr id="13" name="Rectangle: Rounded Corners 12">
              <a:extLst>
                <a:ext uri="{FF2B5EF4-FFF2-40B4-BE49-F238E27FC236}">
                  <a16:creationId xmlns:a16="http://schemas.microsoft.com/office/drawing/2014/main" id="{56A582BE-6FE1-8CDD-3CF9-5600107FBDFD}"/>
                </a:ext>
              </a:extLst>
            </p:cNvPr>
            <p:cNvSpPr/>
            <p:nvPr/>
          </p:nvSpPr>
          <p:spPr>
            <a:xfrm>
              <a:off x="994814" y="4152900"/>
              <a:ext cx="7825243" cy="2464372"/>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Chủ động chào hỏi vui vẻ, </a:t>
              </a:r>
            </a:p>
            <a:p>
              <a:pPr algn="ctr">
                <a:lnSpc>
                  <a:spcPct val="150000"/>
                </a:lnSpc>
              </a:pPr>
              <a:r>
                <a:rPr lang="en-US" sz="3800">
                  <a:solidFill>
                    <a:schemeClr val="tx1"/>
                  </a:solidFill>
                  <a:latin typeface="Arial" panose="020B0604020202020204" pitchFamily="34" charset="0"/>
                  <a:cs typeface="Arial" panose="020B0604020202020204" pitchFamily="34" charset="0"/>
                </a:rPr>
                <a:t>thân thiện, cởi mở với bạn</a:t>
              </a:r>
              <a:endParaRPr lang="en-US" sz="3800" dirty="0">
                <a:solidFill>
                  <a:schemeClr val="tx1"/>
                </a:solidFill>
                <a:latin typeface="Arial" panose="020B0604020202020204" pitchFamily="34" charset="0"/>
                <a:cs typeface="Arial" panose="020B0604020202020204" pitchFamily="34" charset="0"/>
              </a:endParaRPr>
            </a:p>
          </p:txBody>
        </p:sp>
        <p:pic>
          <p:nvPicPr>
            <p:cNvPr id="35" name="Picture 34" descr="A cartoon of two men holding hands&#10;&#10;Description automatically generated">
              <a:extLst>
                <a:ext uri="{FF2B5EF4-FFF2-40B4-BE49-F238E27FC236}">
                  <a16:creationId xmlns:a16="http://schemas.microsoft.com/office/drawing/2014/main" id="{0F83C994-1898-D7D4-1106-21C20AC847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2065" y="3505364"/>
              <a:ext cx="1295069" cy="1295069"/>
            </a:xfrm>
            <a:prstGeom prst="rect">
              <a:avLst/>
            </a:prstGeom>
          </p:spPr>
        </p:pic>
      </p:grpSp>
      <p:grpSp>
        <p:nvGrpSpPr>
          <p:cNvPr id="41" name="Group 40">
            <a:extLst>
              <a:ext uri="{FF2B5EF4-FFF2-40B4-BE49-F238E27FC236}">
                <a16:creationId xmlns:a16="http://schemas.microsoft.com/office/drawing/2014/main" id="{301F5AF4-A0D6-134E-4E41-11B5B8794F7A}"/>
              </a:ext>
            </a:extLst>
          </p:cNvPr>
          <p:cNvGrpSpPr/>
          <p:nvPr/>
        </p:nvGrpSpPr>
        <p:grpSpPr>
          <a:xfrm>
            <a:off x="9484471" y="3390568"/>
            <a:ext cx="8693798" cy="3226704"/>
            <a:chOff x="9484471" y="3390568"/>
            <a:chExt cx="8693798" cy="3226704"/>
          </a:xfrm>
        </p:grpSpPr>
        <p:sp>
          <p:nvSpPr>
            <p:cNvPr id="30" name="Rectangle: Rounded Corners 29">
              <a:extLst>
                <a:ext uri="{FF2B5EF4-FFF2-40B4-BE49-F238E27FC236}">
                  <a16:creationId xmlns:a16="http://schemas.microsoft.com/office/drawing/2014/main" id="{239B3FB3-3025-B022-4EF8-9DA8053C23B2}"/>
                </a:ext>
              </a:extLst>
            </p:cNvPr>
            <p:cNvSpPr/>
            <p:nvPr/>
          </p:nvSpPr>
          <p:spPr>
            <a:xfrm>
              <a:off x="9484471" y="4152900"/>
              <a:ext cx="7825243" cy="2464372"/>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Nói lời xin lỗi khi mắc lỗi và </a:t>
              </a:r>
            </a:p>
            <a:p>
              <a:pPr algn="ctr">
                <a:lnSpc>
                  <a:spcPct val="150000"/>
                </a:lnSpc>
              </a:pPr>
              <a:r>
                <a:rPr lang="en-US" sz="3800">
                  <a:solidFill>
                    <a:schemeClr val="tx1"/>
                  </a:solidFill>
                  <a:latin typeface="Arial" panose="020B0604020202020204" pitchFamily="34" charset="0"/>
                  <a:cs typeface="Arial" panose="020B0604020202020204" pitchFamily="34" charset="0"/>
                </a:rPr>
                <a:t>sửa lỗi một cách chân thành</a:t>
              </a:r>
              <a:endParaRPr lang="en-US" sz="3800" dirty="0">
                <a:solidFill>
                  <a:schemeClr val="tx1"/>
                </a:solidFill>
                <a:latin typeface="Arial" panose="020B0604020202020204" pitchFamily="34" charset="0"/>
                <a:cs typeface="Arial" panose="020B0604020202020204" pitchFamily="34" charset="0"/>
              </a:endParaRPr>
            </a:p>
          </p:txBody>
        </p:sp>
        <p:pic>
          <p:nvPicPr>
            <p:cNvPr id="40" name="Picture 39" descr="A cartoon of two boys giving each other high five&#10;&#10;Description automatically generated">
              <a:extLst>
                <a:ext uri="{FF2B5EF4-FFF2-40B4-BE49-F238E27FC236}">
                  <a16:creationId xmlns:a16="http://schemas.microsoft.com/office/drawing/2014/main" id="{B34AE11E-AA3B-F758-1F26-98E5BF098F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04932" y="3390568"/>
              <a:ext cx="1973337" cy="1524663"/>
            </a:xfrm>
            <a:prstGeom prst="rect">
              <a:avLst/>
            </a:prstGeom>
          </p:spPr>
        </p:pic>
      </p:grpSp>
      <p:grpSp>
        <p:nvGrpSpPr>
          <p:cNvPr id="43" name="Group 42">
            <a:extLst>
              <a:ext uri="{FF2B5EF4-FFF2-40B4-BE49-F238E27FC236}">
                <a16:creationId xmlns:a16="http://schemas.microsoft.com/office/drawing/2014/main" id="{F7FBC2B6-3AFB-1445-0DF8-F80908777BF2}"/>
              </a:ext>
            </a:extLst>
          </p:cNvPr>
          <p:cNvGrpSpPr/>
          <p:nvPr/>
        </p:nvGrpSpPr>
        <p:grpSpPr>
          <a:xfrm>
            <a:off x="315171" y="6539109"/>
            <a:ext cx="8504886" cy="3100191"/>
            <a:chOff x="315171" y="6539109"/>
            <a:chExt cx="8504886" cy="3100191"/>
          </a:xfrm>
        </p:grpSpPr>
        <p:sp>
          <p:nvSpPr>
            <p:cNvPr id="32" name="Rectangle: Rounded Corners 31">
              <a:extLst>
                <a:ext uri="{FF2B5EF4-FFF2-40B4-BE49-F238E27FC236}">
                  <a16:creationId xmlns:a16="http://schemas.microsoft.com/office/drawing/2014/main" id="{51333D5B-1E48-A1B4-B74A-7EF86D46C2EA}"/>
                </a:ext>
              </a:extLst>
            </p:cNvPr>
            <p:cNvSpPr/>
            <p:nvPr/>
          </p:nvSpPr>
          <p:spPr>
            <a:xfrm>
              <a:off x="994814" y="7048500"/>
              <a:ext cx="7825243" cy="2590800"/>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Tôn trọng những thói quen, sở thích, không gian riêng của bạn</a:t>
              </a:r>
              <a:endParaRPr lang="en-US" sz="3800" dirty="0">
                <a:solidFill>
                  <a:schemeClr val="tx1"/>
                </a:solidFill>
                <a:latin typeface="Arial" panose="020B0604020202020204" pitchFamily="34" charset="0"/>
                <a:cs typeface="Arial" panose="020B0604020202020204" pitchFamily="34" charset="0"/>
              </a:endParaRPr>
            </a:p>
          </p:txBody>
        </p:sp>
        <p:pic>
          <p:nvPicPr>
            <p:cNvPr id="42" name="Picture 9">
              <a:extLst>
                <a:ext uri="{FF2B5EF4-FFF2-40B4-BE49-F238E27FC236}">
                  <a16:creationId xmlns:a16="http://schemas.microsoft.com/office/drawing/2014/main" id="{444C3C5F-69A2-FAED-586F-A7CA657CAA9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171" y="6539109"/>
              <a:ext cx="1359286" cy="1527287"/>
            </a:xfrm>
            <a:prstGeom prst="rect">
              <a:avLst/>
            </a:prstGeom>
          </p:spPr>
        </p:pic>
      </p:grpSp>
      <p:grpSp>
        <p:nvGrpSpPr>
          <p:cNvPr id="45" name="Group 44">
            <a:extLst>
              <a:ext uri="{FF2B5EF4-FFF2-40B4-BE49-F238E27FC236}">
                <a16:creationId xmlns:a16="http://schemas.microsoft.com/office/drawing/2014/main" id="{9220E9D3-A5CD-F25E-49DF-93445AFB970C}"/>
              </a:ext>
            </a:extLst>
          </p:cNvPr>
          <p:cNvGrpSpPr/>
          <p:nvPr/>
        </p:nvGrpSpPr>
        <p:grpSpPr>
          <a:xfrm>
            <a:off x="9484471" y="7048500"/>
            <a:ext cx="8121058" cy="2590800"/>
            <a:chOff x="9484471" y="7048500"/>
            <a:chExt cx="8121058" cy="2590800"/>
          </a:xfrm>
        </p:grpSpPr>
        <p:sp>
          <p:nvSpPr>
            <p:cNvPr id="33" name="Rectangle: Rounded Corners 32">
              <a:extLst>
                <a:ext uri="{FF2B5EF4-FFF2-40B4-BE49-F238E27FC236}">
                  <a16:creationId xmlns:a16="http://schemas.microsoft.com/office/drawing/2014/main" id="{9C4CE6BF-1317-6FA6-6D31-DE998477A391}"/>
                </a:ext>
              </a:extLst>
            </p:cNvPr>
            <p:cNvSpPr/>
            <p:nvPr/>
          </p:nvSpPr>
          <p:spPr>
            <a:xfrm>
              <a:off x="9484471" y="7048500"/>
              <a:ext cx="7825243" cy="2590800"/>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Luôn lắng nghe tâm tư, </a:t>
              </a:r>
              <a:endParaRPr lang="en-US" sz="3800">
                <a:solidFill>
                  <a:schemeClr val="tx1"/>
                </a:solidFill>
                <a:latin typeface="Arial" panose="020B0604020202020204" pitchFamily="34" charset="0"/>
                <a:cs typeface="Arial" panose="020B0604020202020204" pitchFamily="34" charset="0"/>
              </a:endParaRPr>
            </a:p>
            <a:p>
              <a:pPr algn="ctr">
                <a:lnSpc>
                  <a:spcPct val="150000"/>
                </a:lnSpc>
              </a:pPr>
              <a:r>
                <a:rPr lang="vi-VN" sz="3800">
                  <a:solidFill>
                    <a:schemeClr val="tx1"/>
                  </a:solidFill>
                  <a:latin typeface="Arial" panose="020B0604020202020204" pitchFamily="34" charset="0"/>
                  <a:cs typeface="Arial" panose="020B0604020202020204" pitchFamily="34" charset="0"/>
                </a:rPr>
                <a:t>tình cảm của bạn</a:t>
              </a:r>
              <a:endParaRPr lang="en-US" sz="3800" dirty="0">
                <a:solidFill>
                  <a:schemeClr val="tx1"/>
                </a:solidFill>
                <a:latin typeface="Arial" panose="020B0604020202020204" pitchFamily="34" charset="0"/>
                <a:cs typeface="Arial" panose="020B0604020202020204" pitchFamily="34" charset="0"/>
              </a:endParaRPr>
            </a:p>
          </p:txBody>
        </p:sp>
        <p:pic>
          <p:nvPicPr>
            <p:cNvPr id="44" name="Picture 21">
              <a:extLst>
                <a:ext uri="{FF2B5EF4-FFF2-40B4-BE49-F238E27FC236}">
                  <a16:creationId xmlns:a16="http://schemas.microsoft.com/office/drawing/2014/main" id="{E50F6E0C-A1DB-82B3-B290-F8CB0DA45C5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63900" y="8114637"/>
              <a:ext cx="1641629" cy="1524663"/>
            </a:xfrm>
            <a:prstGeom prst="rect">
              <a:avLst/>
            </a:prstGeom>
          </p:spPr>
        </p:pic>
      </p:grpSp>
    </p:spTree>
    <p:extLst>
      <p:ext uri="{BB962C8B-B14F-4D97-AF65-F5344CB8AC3E}">
        <p14:creationId xmlns:p14="http://schemas.microsoft.com/office/powerpoint/2010/main" val="336609753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additive="base">
                                        <p:cTn id="18" dur="500" fill="hold"/>
                                        <p:tgtEl>
                                          <p:spTgt spid="41"/>
                                        </p:tgtEl>
                                        <p:attrNameLst>
                                          <p:attrName>ppt_x</p:attrName>
                                        </p:attrNameLst>
                                      </p:cBhvr>
                                      <p:tavLst>
                                        <p:tav tm="0">
                                          <p:val>
                                            <p:strVal val="#ppt_x"/>
                                          </p:val>
                                        </p:tav>
                                        <p:tav tm="100000">
                                          <p:val>
                                            <p:strVal val="#ppt_x"/>
                                          </p:val>
                                        </p:tav>
                                      </p:tavLst>
                                    </p:anim>
                                    <p:anim calcmode="lin" valueType="num">
                                      <p:cBhvr additive="base">
                                        <p:cTn id="19"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3"/>
                                        </p:tgtEl>
                                        <p:attrNameLst>
                                          <p:attrName>style.visibility</p:attrName>
                                        </p:attrNameLst>
                                      </p:cBhvr>
                                      <p:to>
                                        <p:strVal val="visible"/>
                                      </p:to>
                                    </p:set>
                                    <p:anim calcmode="lin" valueType="num">
                                      <p:cBhvr additive="base">
                                        <p:cTn id="24" dur="500" fill="hold"/>
                                        <p:tgtEl>
                                          <p:spTgt spid="43"/>
                                        </p:tgtEl>
                                        <p:attrNameLst>
                                          <p:attrName>ppt_x</p:attrName>
                                        </p:attrNameLst>
                                      </p:cBhvr>
                                      <p:tavLst>
                                        <p:tav tm="0">
                                          <p:val>
                                            <p:strVal val="#ppt_x"/>
                                          </p:val>
                                        </p:tav>
                                        <p:tav tm="100000">
                                          <p:val>
                                            <p:strVal val="#ppt_x"/>
                                          </p:val>
                                        </p:tav>
                                      </p:tavLst>
                                    </p:anim>
                                    <p:anim calcmode="lin" valueType="num">
                                      <p:cBhvr additive="base">
                                        <p:cTn id="25"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5"/>
                                        </p:tgtEl>
                                        <p:attrNameLst>
                                          <p:attrName>style.visibility</p:attrName>
                                        </p:attrNameLst>
                                      </p:cBhvr>
                                      <p:to>
                                        <p:strVal val="visible"/>
                                      </p:to>
                                    </p:set>
                                    <p:anim calcmode="lin" valueType="num">
                                      <p:cBhvr additive="base">
                                        <p:cTn id="30" dur="500" fill="hold"/>
                                        <p:tgtEl>
                                          <p:spTgt spid="45"/>
                                        </p:tgtEl>
                                        <p:attrNameLst>
                                          <p:attrName>ppt_x</p:attrName>
                                        </p:attrNameLst>
                                      </p:cBhvr>
                                      <p:tavLst>
                                        <p:tav tm="0">
                                          <p:val>
                                            <p:strVal val="#ppt_x"/>
                                          </p:val>
                                        </p:tav>
                                        <p:tav tm="100000">
                                          <p:val>
                                            <p:strVal val="#ppt_x"/>
                                          </p:val>
                                        </p:tav>
                                      </p:tavLst>
                                    </p:anim>
                                    <p:anim calcmode="lin" valueType="num">
                                      <p:cBhvr additive="base">
                                        <p:cTn id="31"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DF0CF"/>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170137" y="0"/>
            <a:ext cx="1069363" cy="1638300"/>
          </a:xfrm>
          <a:prstGeom prst="rect">
            <a:avLst/>
          </a:prstGeom>
        </p:spPr>
      </p:pic>
      <p:sp>
        <p:nvSpPr>
          <p:cNvPr id="24" name="Freeform 8">
            <a:extLst>
              <a:ext uri="{FF2B5EF4-FFF2-40B4-BE49-F238E27FC236}">
                <a16:creationId xmlns:a16="http://schemas.microsoft.com/office/drawing/2014/main" id="{333777CD-8C57-7710-D659-D66A55A350FB}"/>
              </a:ext>
            </a:extLst>
          </p:cNvPr>
          <p:cNvSpPr/>
          <p:nvPr/>
        </p:nvSpPr>
        <p:spPr>
          <a:xfrm flipH="1">
            <a:off x="434583" y="266700"/>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343B8E70-17F4-E5EA-D68C-16212994E934}"/>
              </a:ext>
            </a:extLst>
          </p:cNvPr>
          <p:cNvSpPr txBox="1"/>
          <p:nvPr/>
        </p:nvSpPr>
        <p:spPr>
          <a:xfrm>
            <a:off x="714375" y="1638300"/>
            <a:ext cx="16859250" cy="644157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Tình bạn đẹp giúp con người có được sự tự tin, thúc đẩy sự hoàn thiện bản thân.</a:t>
            </a:r>
          </a:p>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Để xây dựng và giữ gìn tình bạn, đòi hỏi tất cả cùng cố gắng, sẵn sàng xin lỗi nếu làm điều gì sai hoặc cư xử chưa đúng mực, chân thành góp ý cho nhau, sẵn sàng hỗ trợ mà không ngại khó khăn, gian khổ.</a:t>
            </a:r>
          </a:p>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Tình bạn được phát triển dựa trên sự thấu hiểu, đồng hành và gắn bó theo thời gian.</a:t>
            </a:r>
          </a:p>
        </p:txBody>
      </p:sp>
      <p:sp>
        <p:nvSpPr>
          <p:cNvPr id="39" name="TextBox 38">
            <a:extLst>
              <a:ext uri="{FF2B5EF4-FFF2-40B4-BE49-F238E27FC236}">
                <a16:creationId xmlns:a16="http://schemas.microsoft.com/office/drawing/2014/main" id="{D4102201-5EF6-E1F8-0CAB-BDA0CF52A75E}"/>
              </a:ext>
            </a:extLst>
          </p:cNvPr>
          <p:cNvSpPr txBox="1"/>
          <p:nvPr/>
        </p:nvSpPr>
        <p:spPr>
          <a:xfrm>
            <a:off x="1038226" y="653415"/>
            <a:ext cx="16535399" cy="984885"/>
          </a:xfrm>
          <a:prstGeom prst="rect">
            <a:avLst/>
          </a:prstGeom>
          <a:noFill/>
        </p:spPr>
        <p:txBody>
          <a:bodyPr wrap="square">
            <a:spAutoFit/>
          </a:bodyPr>
          <a:lstStyle/>
          <a:p>
            <a:pPr algn="ctr"/>
            <a:r>
              <a:rPr lang="en-US" sz="5800" b="1" dirty="0">
                <a:solidFill>
                  <a:srgbClr val="C00000"/>
                </a:solidFill>
                <a:latin typeface="Arial" panose="020B0604020202020204" pitchFamily="34" charset="0"/>
                <a:ea typeface="Calibri" panose="020F0502020204030204" pitchFamily="34" charset="0"/>
                <a:cs typeface="Arial" panose="020B0604020202020204" pitchFamily="34" charset="0"/>
              </a:rPr>
              <a:t>TỔNG </a:t>
            </a:r>
            <a:r>
              <a:rPr lang="en-US" sz="5800" b="1">
                <a:solidFill>
                  <a:srgbClr val="C00000"/>
                </a:solidFill>
                <a:latin typeface="Arial" panose="020B0604020202020204" pitchFamily="34" charset="0"/>
                <a:ea typeface="Calibri" panose="020F0502020204030204" pitchFamily="34" charset="0"/>
                <a:cs typeface="Arial" panose="020B0604020202020204" pitchFamily="34" charset="0"/>
              </a:rPr>
              <a:t>KẾT BÀI HỌC</a:t>
            </a:r>
            <a:endParaRPr lang="en-US" sz="58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pic>
        <p:nvPicPr>
          <p:cNvPr id="2" name="Picture 12">
            <a:extLst>
              <a:ext uri="{FF2B5EF4-FFF2-40B4-BE49-F238E27FC236}">
                <a16:creationId xmlns:a16="http://schemas.microsoft.com/office/drawing/2014/main" id="{4B1380C5-E0ED-93B9-F534-EB4BFF8B87A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25359" y="7706692"/>
            <a:ext cx="7237281" cy="2644623"/>
          </a:xfrm>
          <a:prstGeom prst="rect">
            <a:avLst/>
          </a:prstGeom>
        </p:spPr>
      </p:pic>
    </p:spTree>
    <p:extLst>
      <p:ext uri="{BB962C8B-B14F-4D97-AF65-F5344CB8AC3E}">
        <p14:creationId xmlns:p14="http://schemas.microsoft.com/office/powerpoint/2010/main" val="87357665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6">
                                            <p:txEl>
                                              <p:pRg st="0" end="0"/>
                                            </p:txEl>
                                          </p:spTgt>
                                        </p:tgtEl>
                                        <p:attrNameLst>
                                          <p:attrName>style.visibility</p:attrName>
                                        </p:attrNameLst>
                                      </p:cBhvr>
                                      <p:to>
                                        <p:strVal val="visible"/>
                                      </p:to>
                                    </p:set>
                                    <p:animEffect transition="in" filter="wipe(left)">
                                      <p:cBhvr>
                                        <p:cTn id="12" dur="500"/>
                                        <p:tgtEl>
                                          <p:spTgt spid="36">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6">
                                            <p:txEl>
                                              <p:pRg st="1" end="1"/>
                                            </p:txEl>
                                          </p:spTgt>
                                        </p:tgtEl>
                                        <p:attrNameLst>
                                          <p:attrName>style.visibility</p:attrName>
                                        </p:attrNameLst>
                                      </p:cBhvr>
                                      <p:to>
                                        <p:strVal val="visible"/>
                                      </p:to>
                                    </p:set>
                                    <p:animEffect transition="in" filter="wipe(left)">
                                      <p:cBhvr>
                                        <p:cTn id="16" dur="500"/>
                                        <p:tgtEl>
                                          <p:spTgt spid="36">
                                            <p:txEl>
                                              <p:pRg st="1" end="1"/>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36">
                                            <p:txEl>
                                              <p:pRg st="2" end="2"/>
                                            </p:txEl>
                                          </p:spTgt>
                                        </p:tgtEl>
                                        <p:attrNameLst>
                                          <p:attrName>style.visibility</p:attrName>
                                        </p:attrNameLst>
                                      </p:cBhvr>
                                      <p:to>
                                        <p:strVal val="visible"/>
                                      </p:to>
                                    </p:set>
                                    <p:animEffect transition="in" filter="wipe(left)">
                                      <p:cBhvr>
                                        <p:cTn id="20" dur="500"/>
                                        <p:tgtEl>
                                          <p:spTgt spid="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uild="p"/>
      <p:bldP spid="3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FB157EB7-9C8E-74E7-BF03-6301DB6E6D2A}"/>
              </a:ext>
            </a:extLst>
          </p:cNvPr>
          <p:cNvSpPr txBox="1"/>
          <p:nvPr/>
        </p:nvSpPr>
        <p:spPr>
          <a:xfrm>
            <a:off x="1899860" y="4146139"/>
            <a:ext cx="4441168" cy="2431371"/>
          </a:xfrm>
          <a:prstGeom prst="rect">
            <a:avLst/>
          </a:prstGeom>
          <a:noFill/>
        </p:spPr>
        <p:txBody>
          <a:bodyPr wrap="square" rtlCol="0">
            <a:spAutoFit/>
          </a:bodyPr>
          <a:lstStyle/>
          <a:p>
            <a:pPr algn="ctr">
              <a:lnSpc>
                <a:spcPct val="150000"/>
              </a:lnSpc>
            </a:pPr>
            <a:r>
              <a:rPr lang="en-US" sz="5400" b="1">
                <a:solidFill>
                  <a:schemeClr val="bg1"/>
                </a:solidFill>
                <a:latin typeface="Arial" panose="020B0604020202020204" pitchFamily="34" charset="0"/>
                <a:ea typeface="Calibri" panose="020F0502020204030204" pitchFamily="34" charset="0"/>
                <a:cs typeface="Arial" panose="020B0604020202020204" pitchFamily="34" charset="0"/>
              </a:rPr>
              <a:t>GỢI Ý CÂU TRẢ LỜI</a:t>
            </a:r>
            <a:endParaRPr lang="en-US" sz="54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p:nvGrpSpPr>
          <p:cNvPr id="2" name="Group 33">
            <a:extLst>
              <a:ext uri="{FF2B5EF4-FFF2-40B4-BE49-F238E27FC236}">
                <a16:creationId xmlns:a16="http://schemas.microsoft.com/office/drawing/2014/main" id="{EB15CDC1-A3A4-3053-11DE-979C4661FD1A}"/>
              </a:ext>
            </a:extLst>
          </p:cNvPr>
          <p:cNvGrpSpPr/>
          <p:nvPr/>
        </p:nvGrpSpPr>
        <p:grpSpPr>
          <a:xfrm>
            <a:off x="8669961" y="8435096"/>
            <a:ext cx="948076" cy="948076"/>
            <a:chOff x="0" y="0"/>
            <a:chExt cx="812800" cy="812800"/>
          </a:xfrm>
        </p:grpSpPr>
        <p:sp>
          <p:nvSpPr>
            <p:cNvPr id="4" name="Freeform 34">
              <a:extLst>
                <a:ext uri="{FF2B5EF4-FFF2-40B4-BE49-F238E27FC236}">
                  <a16:creationId xmlns:a16="http://schemas.microsoft.com/office/drawing/2014/main" id="{5C88C96A-AA98-BDA7-F14A-06AD14FC22E0}"/>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B6FF"/>
            </a:solidFill>
          </p:spPr>
          <p:txBody>
            <a:bodyPr/>
            <a:lstStyle/>
            <a:p>
              <a:endParaRPr lang="en-US">
                <a:latin typeface="Arial" panose="020B0604020202020204" pitchFamily="34" charset="0"/>
                <a:cs typeface="Arial" panose="020B0604020202020204" pitchFamily="34" charset="0"/>
              </a:endParaRPr>
            </a:p>
          </p:txBody>
        </p:sp>
        <p:sp>
          <p:nvSpPr>
            <p:cNvPr id="5" name="TextBox 35">
              <a:extLst>
                <a:ext uri="{FF2B5EF4-FFF2-40B4-BE49-F238E27FC236}">
                  <a16:creationId xmlns:a16="http://schemas.microsoft.com/office/drawing/2014/main" id="{0D851F85-B1A2-21B0-8445-D944708C1D4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pic>
        <p:nvPicPr>
          <p:cNvPr id="6" name="Picture 6">
            <a:extLst>
              <a:ext uri="{FF2B5EF4-FFF2-40B4-BE49-F238E27FC236}">
                <a16:creationId xmlns:a16="http://schemas.microsoft.com/office/drawing/2014/main" id="{759B1C04-A718-AB13-0BC7-41804F1C6B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757" r="296" b="51250"/>
          <a:stretch>
            <a:fillRect/>
          </a:stretch>
        </p:blipFill>
        <p:spPr>
          <a:xfrm>
            <a:off x="914400" y="992221"/>
            <a:ext cx="16870299" cy="8771601"/>
          </a:xfrm>
          <a:prstGeom prst="rect">
            <a:avLst/>
          </a:prstGeom>
        </p:spPr>
      </p:pic>
      <p:sp>
        <p:nvSpPr>
          <p:cNvPr id="8" name="TextBox 7">
            <a:extLst>
              <a:ext uri="{FF2B5EF4-FFF2-40B4-BE49-F238E27FC236}">
                <a16:creationId xmlns:a16="http://schemas.microsoft.com/office/drawing/2014/main" id="{95F801E7-7BF6-C97B-0A3C-83EA1A761FE7}"/>
              </a:ext>
            </a:extLst>
          </p:cNvPr>
          <p:cNvSpPr txBox="1"/>
          <p:nvPr/>
        </p:nvSpPr>
        <p:spPr>
          <a:xfrm>
            <a:off x="1815411" y="2016359"/>
            <a:ext cx="15427487" cy="612411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Ôn tập lại kiến thức đã học: </a:t>
            </a:r>
          </a:p>
          <a:p>
            <a:pPr marL="1028700" lvl="1" indent="-571500" algn="just">
              <a:lnSpc>
                <a:spcPct val="150000"/>
              </a:lnSpc>
              <a:buFont typeface="Wingdings" panose="05000000000000000000" pitchFamily="2" charset="2"/>
              <a:buChar char="§"/>
            </a:pPr>
            <a:r>
              <a:rPr lang="vi-VN" sz="3600" i="1">
                <a:solidFill>
                  <a:srgbClr val="000000"/>
                </a:solidFill>
                <a:latin typeface="Arial" panose="020B0604020202020204" pitchFamily="34" charset="0"/>
                <a:ea typeface="Calibri" panose="020F0502020204030204" pitchFamily="34" charset="0"/>
                <a:cs typeface="Arial" panose="020B0604020202020204" pitchFamily="34" charset="0"/>
              </a:rPr>
              <a:t>Chia sẻ cách xây dựng, giữ gìn tình bạn.</a:t>
            </a:r>
          </a:p>
          <a:p>
            <a:pPr marL="1028700" lvl="1" indent="-571500" algn="just">
              <a:lnSpc>
                <a:spcPct val="150000"/>
              </a:lnSpc>
              <a:buFont typeface="Wingdings" panose="05000000000000000000" pitchFamily="2" charset="2"/>
              <a:buChar char="§"/>
            </a:pPr>
            <a:r>
              <a:rPr lang="vi-VN" sz="3600" i="1">
                <a:solidFill>
                  <a:srgbClr val="000000"/>
                </a:solidFill>
                <a:latin typeface="Arial" panose="020B0604020202020204" pitchFamily="34" charset="0"/>
                <a:ea typeface="Calibri" panose="020F0502020204030204" pitchFamily="34" charset="0"/>
                <a:cs typeface="Arial" panose="020B0604020202020204" pitchFamily="34" charset="0"/>
              </a:rPr>
              <a:t>Giải quyết những khó khăn trong tình bạn như hiểu lầm, đố kị, áp lực từ bạn hoặc nhóm bạn để giữ gìn tình bạn.</a:t>
            </a:r>
          </a:p>
          <a:p>
            <a:pPr marL="571500" indent="-571500" algn="just">
              <a:lnSpc>
                <a:spcPct val="150000"/>
              </a:lnSpc>
              <a:buFont typeface="Courier New" panose="02070309020205020404" pitchFamily="49" charset="0"/>
              <a:buChar char="o"/>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Tích cực thực hiện việc xây dựng và giữ gìn tình bạn.</a:t>
            </a:r>
          </a:p>
          <a:p>
            <a:pPr marL="571500" indent="-571500" algn="just">
              <a:lnSpc>
                <a:spcPct val="150000"/>
              </a:lnSpc>
              <a:buFont typeface="Courier New" panose="02070309020205020404" pitchFamily="49" charset="0"/>
              <a:buChar char="o"/>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Chuẩn bị cho tiết </a:t>
            </a:r>
            <a:r>
              <a:rPr lang="vi-VN" sz="3800" b="1" i="1">
                <a:solidFill>
                  <a:srgbClr val="000000"/>
                </a:solidFill>
                <a:latin typeface="Arial" panose="020B0604020202020204" pitchFamily="34" charset="0"/>
                <a:ea typeface="Calibri" panose="020F0502020204030204" pitchFamily="34" charset="0"/>
                <a:cs typeface="Arial" panose="020B0604020202020204" pitchFamily="34" charset="0"/>
              </a:rPr>
              <a:t>Sinh hoạt lớp: Chia sẻ kết quả của hoạt động xây dựng và giữ gìn tình bạn.</a:t>
            </a:r>
          </a:p>
        </p:txBody>
      </p:sp>
      <p:grpSp>
        <p:nvGrpSpPr>
          <p:cNvPr id="11" name="Group 10">
            <a:extLst>
              <a:ext uri="{FF2B5EF4-FFF2-40B4-BE49-F238E27FC236}">
                <a16:creationId xmlns:a16="http://schemas.microsoft.com/office/drawing/2014/main" id="{C2997B2D-4807-0A36-AF7E-F92D3A9B21D7}"/>
              </a:ext>
            </a:extLst>
          </p:cNvPr>
          <p:cNvGrpSpPr/>
          <p:nvPr/>
        </p:nvGrpSpPr>
        <p:grpSpPr>
          <a:xfrm>
            <a:off x="3478388" y="282376"/>
            <a:ext cx="11331219" cy="1492648"/>
            <a:chOff x="3467284" y="286730"/>
            <a:chExt cx="11331219" cy="1492648"/>
          </a:xfrm>
        </p:grpSpPr>
        <p:grpSp>
          <p:nvGrpSpPr>
            <p:cNvPr id="17" name="Group 18">
              <a:extLst>
                <a:ext uri="{FF2B5EF4-FFF2-40B4-BE49-F238E27FC236}">
                  <a16:creationId xmlns:a16="http://schemas.microsoft.com/office/drawing/2014/main" id="{12F6A027-71E7-778B-5F50-81CC2863C2E6}"/>
                </a:ext>
              </a:extLst>
            </p:cNvPr>
            <p:cNvGrpSpPr/>
            <p:nvPr/>
          </p:nvGrpSpPr>
          <p:grpSpPr>
            <a:xfrm>
              <a:off x="3467284" y="286730"/>
              <a:ext cx="11331219" cy="1492648"/>
              <a:chOff x="0" y="-38100"/>
              <a:chExt cx="3092367" cy="444825"/>
            </a:xfrm>
          </p:grpSpPr>
          <p:sp>
            <p:nvSpPr>
              <p:cNvPr id="19" name="Freeform 19">
                <a:extLst>
                  <a:ext uri="{FF2B5EF4-FFF2-40B4-BE49-F238E27FC236}">
                    <a16:creationId xmlns:a16="http://schemas.microsoft.com/office/drawing/2014/main" id="{E5C3C0AA-B972-AB1C-0B36-651D28A44274}"/>
                  </a:ext>
                </a:extLst>
              </p:cNvPr>
              <p:cNvSpPr/>
              <p:nvPr/>
            </p:nvSpPr>
            <p:spPr>
              <a:xfrm>
                <a:off x="111294" y="-326"/>
                <a:ext cx="2981073"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6">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20" name="TextBox 20">
                <a:extLst>
                  <a:ext uri="{FF2B5EF4-FFF2-40B4-BE49-F238E27FC236}">
                    <a16:creationId xmlns:a16="http://schemas.microsoft.com/office/drawing/2014/main" id="{2CF4863B-A99D-82C8-08A9-456FFA6D8395}"/>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id="{9FE52F52-F027-A422-3FC4-CB9E887395F6}"/>
                </a:ext>
              </a:extLst>
            </p:cNvPr>
            <p:cNvSpPr txBox="1"/>
            <p:nvPr/>
          </p:nvSpPr>
          <p:spPr>
            <a:xfrm>
              <a:off x="5072428" y="585982"/>
              <a:ext cx="8483959"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HƯỚNG DẪN VỀ NHÀ</a:t>
              </a:r>
            </a:p>
          </p:txBody>
        </p:sp>
      </p:grpSp>
      <p:pic>
        <p:nvPicPr>
          <p:cNvPr id="21" name="Picture 4">
            <a:extLst>
              <a:ext uri="{FF2B5EF4-FFF2-40B4-BE49-F238E27FC236}">
                <a16:creationId xmlns:a16="http://schemas.microsoft.com/office/drawing/2014/main" id="{F7A72F43-0B79-C3F0-AE0A-F76F9293F5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34000" y="8208731"/>
            <a:ext cx="7233404" cy="206152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030445" y="59611"/>
            <a:ext cx="2055854" cy="1865220"/>
          </a:xfrm>
          <a:prstGeom prst="rect">
            <a:avLst/>
          </a:prstGeom>
        </p:spPr>
      </p:pic>
      <p:sp>
        <p:nvSpPr>
          <p:cNvPr id="3" name="Freeform 8">
            <a:extLst>
              <a:ext uri="{FF2B5EF4-FFF2-40B4-BE49-F238E27FC236}">
                <a16:creationId xmlns:a16="http://schemas.microsoft.com/office/drawing/2014/main" id="{CF7EE4CB-4FE2-4455-2201-B9BCF574A17D}"/>
              </a:ext>
            </a:extLst>
          </p:cNvPr>
          <p:cNvSpPr/>
          <p:nvPr/>
        </p:nvSpPr>
        <p:spPr>
          <a:xfrm flipH="1">
            <a:off x="700284" y="461485"/>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9">
            <a:extLst>
              <a:ext uri="{FF2B5EF4-FFF2-40B4-BE49-F238E27FC236}">
                <a16:creationId xmlns:a16="http://schemas.microsoft.com/office/drawing/2014/main" id="{D57A14B7-AABE-4FCA-80C3-C636BDE11EA0}"/>
              </a:ext>
            </a:extLst>
          </p:cNvPr>
          <p:cNvSpPr/>
          <p:nvPr/>
        </p:nvSpPr>
        <p:spPr>
          <a:xfrm>
            <a:off x="17058372" y="8727075"/>
            <a:ext cx="740474" cy="1134430"/>
          </a:xfrm>
          <a:custGeom>
            <a:avLst/>
            <a:gdLst/>
            <a:ahLst/>
            <a:cxnLst/>
            <a:rect l="l" t="t" r="r" b="b"/>
            <a:pathLst>
              <a:path w="740474" h="1134430">
                <a:moveTo>
                  <a:pt x="0" y="0"/>
                </a:moveTo>
                <a:lnTo>
                  <a:pt x="740474" y="0"/>
                </a:lnTo>
                <a:lnTo>
                  <a:pt x="740474" y="1134430"/>
                </a:lnTo>
                <a:lnTo>
                  <a:pt x="0" y="11344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467827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right)">
                                      <p:cBhvr>
                                        <p:cTn id="7" dur="500"/>
                                        <p:tgtEl>
                                          <p:spTgt spid="8">
                                            <p:txEl>
                                              <p:pRg st="0" end="0"/>
                                            </p:txEl>
                                          </p:spTgt>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wipe(right)">
                                      <p:cBhvr>
                                        <p:cTn id="11" dur="500"/>
                                        <p:tgtEl>
                                          <p:spTgt spid="8">
                                            <p:txEl>
                                              <p:pRg st="1" end="1"/>
                                            </p:txEl>
                                          </p:spTgt>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wipe(right)">
                                      <p:cBhvr>
                                        <p:cTn id="15" dur="500"/>
                                        <p:tgtEl>
                                          <p:spTgt spid="8">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wipe(right)">
                                      <p:cBhvr>
                                        <p:cTn id="20" dur="500"/>
                                        <p:tgtEl>
                                          <p:spTgt spid="8">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Effect transition="in" filter="wipe(right)">
                                      <p:cBhvr>
                                        <p:cTn id="25"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5324" y="7102168"/>
            <a:ext cx="1446752" cy="2216473"/>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1544" y="-575566"/>
            <a:ext cx="3241064" cy="3087850"/>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59552">
            <a:off x="15541351" y="1336388"/>
            <a:ext cx="1935895" cy="2241563"/>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643068">
            <a:off x="14193272" y="1763435"/>
            <a:ext cx="953870" cy="973337"/>
          </a:xfrm>
          <a:prstGeom prst="rect">
            <a:avLst/>
          </a:prstGeom>
        </p:spPr>
      </p:pic>
      <p:sp>
        <p:nvSpPr>
          <p:cNvPr id="17" name="TextBox 12">
            <a:extLst>
              <a:ext uri="{FF2B5EF4-FFF2-40B4-BE49-F238E27FC236}">
                <a16:creationId xmlns:a16="http://schemas.microsoft.com/office/drawing/2014/main" id="{95CB1678-CBA7-6B53-CC2A-CB2F82CBEFD5}"/>
              </a:ext>
            </a:extLst>
          </p:cNvPr>
          <p:cNvSpPr txBox="1"/>
          <p:nvPr/>
        </p:nvSpPr>
        <p:spPr>
          <a:xfrm>
            <a:off x="676371" y="3443472"/>
            <a:ext cx="16935256" cy="3465179"/>
          </a:xfrm>
          <a:prstGeom prst="rect">
            <a:avLst/>
          </a:prstGeom>
        </p:spPr>
        <p:txBody>
          <a:bodyPr wrap="square" lIns="0" tIns="0" rIns="0" bIns="0" rtlCol="0" anchor="t">
            <a:spAutoFit/>
          </a:bodyPr>
          <a:lstStyle/>
          <a:p>
            <a:pPr algn="ctr">
              <a:lnSpc>
                <a:spcPct val="150000"/>
              </a:lnSpc>
            </a:pPr>
            <a:r>
              <a:rPr lang="en-US" sz="8000" b="1" dirty="0">
                <a:latin typeface="Arial" panose="020B0604020202020204" pitchFamily="34" charset="0"/>
                <a:cs typeface="Arial" panose="020B0604020202020204" pitchFamily="34" charset="0"/>
              </a:rPr>
              <a:t>CẢM ƠN </a:t>
            </a:r>
            <a:r>
              <a:rPr lang="en-US" sz="8000" b="1">
                <a:latin typeface="Arial" panose="020B0604020202020204" pitchFamily="34" charset="0"/>
                <a:cs typeface="Arial" panose="020B0604020202020204" pitchFamily="34" charset="0"/>
              </a:rPr>
              <a:t>CÁC EM HỌC SINH ĐÃ LẮNG </a:t>
            </a:r>
            <a:r>
              <a:rPr lang="en-US" sz="8000" b="1" dirty="0">
                <a:latin typeface="Arial" panose="020B0604020202020204" pitchFamily="34" charset="0"/>
                <a:cs typeface="Arial" panose="020B0604020202020204" pitchFamily="34" charset="0"/>
              </a:rPr>
              <a:t>NGHE, HẸN GẶP LẠI!</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DD92"/>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83449">
            <a:off x="16519277" y="8814184"/>
            <a:ext cx="1410702" cy="1410702"/>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29931">
            <a:off x="112911" y="122866"/>
            <a:ext cx="1507991" cy="1735136"/>
          </a:xfrm>
          <a:prstGeom prst="rect">
            <a:avLst/>
          </a:prstGeom>
        </p:spPr>
      </p:pic>
      <p:sp>
        <p:nvSpPr>
          <p:cNvPr id="4" name="Freeform 2">
            <a:extLst>
              <a:ext uri="{FF2B5EF4-FFF2-40B4-BE49-F238E27FC236}">
                <a16:creationId xmlns:a16="http://schemas.microsoft.com/office/drawing/2014/main" id="{D40C754B-B7D9-FF05-5861-B50A39741E6E}"/>
              </a:ext>
            </a:extLst>
          </p:cNvPr>
          <p:cNvSpPr/>
          <p:nvPr/>
        </p:nvSpPr>
        <p:spPr>
          <a:xfrm>
            <a:off x="2060626" y="1669560"/>
            <a:ext cx="14489825" cy="7055340"/>
          </a:xfrm>
          <a:custGeom>
            <a:avLst/>
            <a:gdLst/>
            <a:ahLst/>
            <a:cxnLst/>
            <a:rect l="l" t="t" r="r" b="b"/>
            <a:pathLst>
              <a:path w="14489825" h="5632920">
                <a:moveTo>
                  <a:pt x="0" y="0"/>
                </a:moveTo>
                <a:lnTo>
                  <a:pt x="14489825" y="0"/>
                </a:lnTo>
                <a:lnTo>
                  <a:pt x="14489825" y="5632920"/>
                </a:lnTo>
                <a:lnTo>
                  <a:pt x="0" y="56329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4">
            <a:extLst>
              <a:ext uri="{FF2B5EF4-FFF2-40B4-BE49-F238E27FC236}">
                <a16:creationId xmlns:a16="http://schemas.microsoft.com/office/drawing/2014/main" id="{279D4A88-D455-469A-A667-3F2DA8AC153A}"/>
              </a:ext>
            </a:extLst>
          </p:cNvPr>
          <p:cNvSpPr/>
          <p:nvPr/>
        </p:nvSpPr>
        <p:spPr>
          <a:xfrm>
            <a:off x="2028490" y="2247900"/>
            <a:ext cx="1162004" cy="1162004"/>
          </a:xfrm>
          <a:custGeom>
            <a:avLst/>
            <a:gdLst/>
            <a:ahLst/>
            <a:cxnLst/>
            <a:rect l="l" t="t" r="r" b="b"/>
            <a:pathLst>
              <a:path w="1162004" h="1162004">
                <a:moveTo>
                  <a:pt x="0" y="0"/>
                </a:moveTo>
                <a:lnTo>
                  <a:pt x="1162004" y="0"/>
                </a:lnTo>
                <a:lnTo>
                  <a:pt x="1162004" y="1162004"/>
                </a:lnTo>
                <a:lnTo>
                  <a:pt x="0" y="11620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7" name="Freeform 5">
            <a:extLst>
              <a:ext uri="{FF2B5EF4-FFF2-40B4-BE49-F238E27FC236}">
                <a16:creationId xmlns:a16="http://schemas.microsoft.com/office/drawing/2014/main" id="{4A85BA91-6118-56E9-B680-D561950B39AC}"/>
              </a:ext>
            </a:extLst>
          </p:cNvPr>
          <p:cNvSpPr/>
          <p:nvPr/>
        </p:nvSpPr>
        <p:spPr>
          <a:xfrm>
            <a:off x="15442562" y="6818888"/>
            <a:ext cx="1162004" cy="1162004"/>
          </a:xfrm>
          <a:custGeom>
            <a:avLst/>
            <a:gdLst/>
            <a:ahLst/>
            <a:cxnLst/>
            <a:rect l="l" t="t" r="r" b="b"/>
            <a:pathLst>
              <a:path w="1162004" h="1162004">
                <a:moveTo>
                  <a:pt x="0" y="0"/>
                </a:moveTo>
                <a:lnTo>
                  <a:pt x="1162004" y="0"/>
                </a:lnTo>
                <a:lnTo>
                  <a:pt x="1162004" y="1162004"/>
                </a:lnTo>
                <a:lnTo>
                  <a:pt x="0" y="11620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9" name="Freeform 6">
            <a:extLst>
              <a:ext uri="{FF2B5EF4-FFF2-40B4-BE49-F238E27FC236}">
                <a16:creationId xmlns:a16="http://schemas.microsoft.com/office/drawing/2014/main" id="{89232D5D-9B65-5F68-4DDB-C11922BC0C9E}"/>
              </a:ext>
            </a:extLst>
          </p:cNvPr>
          <p:cNvSpPr/>
          <p:nvPr/>
        </p:nvSpPr>
        <p:spPr>
          <a:xfrm>
            <a:off x="14087682" y="1034686"/>
            <a:ext cx="2139692" cy="2139692"/>
          </a:xfrm>
          <a:custGeom>
            <a:avLst/>
            <a:gdLst/>
            <a:ahLst/>
            <a:cxnLst/>
            <a:rect l="l" t="t" r="r" b="b"/>
            <a:pathLst>
              <a:path w="2139692" h="2139692">
                <a:moveTo>
                  <a:pt x="0" y="0"/>
                </a:moveTo>
                <a:lnTo>
                  <a:pt x="2139692" y="0"/>
                </a:lnTo>
                <a:lnTo>
                  <a:pt x="2139692" y="2139692"/>
                </a:lnTo>
                <a:lnTo>
                  <a:pt x="0" y="21396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22B232E0-81A0-D3E0-8E5A-BA9FD33F19A5}"/>
              </a:ext>
            </a:extLst>
          </p:cNvPr>
          <p:cNvPicPr>
            <a:picLocks noChangeAspect="1"/>
          </p:cNvPicPr>
          <p:nvPr/>
        </p:nvPicPr>
        <p:blipFill rotWithShape="1">
          <a:blip r:embed="rId10">
            <a:extLst>
              <a:ext uri="{28A0092B-C50C-407E-A947-70E740481C1C}">
                <a14:useLocalDpi xmlns:a14="http://schemas.microsoft.com/office/drawing/2010/main" val="0"/>
              </a:ext>
            </a:extLst>
          </a:blip>
          <a:srcRect b="11228"/>
          <a:stretch/>
        </p:blipFill>
        <p:spPr>
          <a:xfrm>
            <a:off x="-685800" y="5663424"/>
            <a:ext cx="5957652" cy="4610100"/>
          </a:xfrm>
          <a:prstGeom prst="rect">
            <a:avLst/>
          </a:prstGeom>
        </p:spPr>
      </p:pic>
      <p:sp>
        <p:nvSpPr>
          <p:cNvPr id="21" name="TextBox 11">
            <a:extLst>
              <a:ext uri="{FF2B5EF4-FFF2-40B4-BE49-F238E27FC236}">
                <a16:creationId xmlns:a16="http://schemas.microsoft.com/office/drawing/2014/main" id="{8FDD7AA9-814A-9816-1A9B-20BF73C3471F}"/>
              </a:ext>
            </a:extLst>
          </p:cNvPr>
          <p:cNvSpPr txBox="1"/>
          <p:nvPr/>
        </p:nvSpPr>
        <p:spPr>
          <a:xfrm>
            <a:off x="4533900" y="3603684"/>
            <a:ext cx="9220200" cy="3187091"/>
          </a:xfrm>
          <a:prstGeom prst="rect">
            <a:avLst/>
          </a:prstGeom>
        </p:spPr>
        <p:txBody>
          <a:bodyPr wrap="square" lIns="0" tIns="0" rIns="0" bIns="0" rtlCol="0" anchor="t">
            <a:spAutoFit/>
          </a:bodyPr>
          <a:lstStyle/>
          <a:p>
            <a:pPr algn="just">
              <a:lnSpc>
                <a:spcPct val="150000"/>
              </a:lnSpc>
              <a:spcBef>
                <a:spcPct val="0"/>
              </a:spcBef>
            </a:pPr>
            <a:r>
              <a:rPr lang="vi-VN" sz="4800">
                <a:latin typeface="Arial" panose="020B0604020202020204" pitchFamily="34" charset="0"/>
                <a:cs typeface="Arial" panose="020B0604020202020204" pitchFamily="34" charset="0"/>
              </a:rPr>
              <a:t>Nêu cảm xúc của bản thân </a:t>
            </a:r>
            <a:r>
              <a:rPr lang="vi-VN" sz="4800" i="1">
                <a:latin typeface="Arial" panose="020B0604020202020204" pitchFamily="34" charset="0"/>
                <a:cs typeface="Arial" panose="020B0604020202020204" pitchFamily="34" charset="0"/>
              </a:rPr>
              <a:t>(vui vẻ, hào hứng, cảm thấy sự e ngại cá nhân được tháo gỡ,...)</a:t>
            </a:r>
            <a:r>
              <a:rPr lang="en-US" sz="4800">
                <a:latin typeface="Arial" panose="020B0604020202020204" pitchFamily="34" charset="0"/>
                <a:cs typeface="Arial" panose="020B0604020202020204" pitchFamily="34" charset="0"/>
              </a:rPr>
              <a:t>?</a:t>
            </a:r>
            <a:endParaRPr lang="vi-VN" sz="48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043523" y="8876484"/>
            <a:ext cx="1217056" cy="116837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0" y="16329"/>
            <a:ext cx="1133928" cy="1088571"/>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043522" y="-67970"/>
            <a:ext cx="1014829" cy="1554753"/>
          </a:xfrm>
          <a:prstGeom prst="rect">
            <a:avLst/>
          </a:prstGeom>
        </p:spPr>
      </p:pic>
      <p:sp>
        <p:nvSpPr>
          <p:cNvPr id="5" name="TextBox 4">
            <a:extLst>
              <a:ext uri="{FF2B5EF4-FFF2-40B4-BE49-F238E27FC236}">
                <a16:creationId xmlns:a16="http://schemas.microsoft.com/office/drawing/2014/main" id="{ABD179F1-46CF-7531-3D7A-D7BE252A6798}"/>
              </a:ext>
            </a:extLst>
          </p:cNvPr>
          <p:cNvSpPr txBox="1"/>
          <p:nvPr/>
        </p:nvSpPr>
        <p:spPr>
          <a:xfrm>
            <a:off x="341482" y="1785434"/>
            <a:ext cx="17209454" cy="1323439"/>
          </a:xfrm>
          <a:prstGeom prst="rect">
            <a:avLst/>
          </a:prstGeom>
          <a:noFill/>
        </p:spPr>
        <p:txBody>
          <a:bodyPr wrap="square">
            <a:spAutoFit/>
          </a:bodyPr>
          <a:lstStyle/>
          <a:p>
            <a:pPr marL="0" marR="0" algn="ctr">
              <a:spcBef>
                <a:spcPts val="0"/>
              </a:spcBef>
              <a:spcAft>
                <a:spcPts val="0"/>
              </a:spcAft>
            </a:pPr>
            <a:r>
              <a:rPr lang="vi-VN" sz="7800" b="1" kern="0" dirty="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CHỦ ĐỀ 1</a:t>
            </a:r>
            <a:r>
              <a:rPr lang="vi-VN" sz="7800" b="1" kern="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7800" b="1" kern="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EM VỚI NHÀ TRƯỜNG</a:t>
            </a:r>
            <a:endParaRPr lang="en-US" sz="7800" b="1" kern="0" dirty="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TextBox 5">
            <a:extLst>
              <a:ext uri="{FF2B5EF4-FFF2-40B4-BE49-F238E27FC236}">
                <a16:creationId xmlns:a16="http://schemas.microsoft.com/office/drawing/2014/main" id="{D6E9066E-82A5-07DB-56BE-1D811E0365A9}"/>
              </a:ext>
            </a:extLst>
          </p:cNvPr>
          <p:cNvSpPr txBox="1"/>
          <p:nvPr/>
        </p:nvSpPr>
        <p:spPr>
          <a:xfrm>
            <a:off x="405492" y="4136276"/>
            <a:ext cx="17477014" cy="4740208"/>
          </a:xfrm>
          <a:prstGeom prst="rect">
            <a:avLst/>
          </a:prstGeom>
          <a:noFill/>
        </p:spPr>
        <p:txBody>
          <a:bodyPr wrap="square">
            <a:spAutoFit/>
          </a:bodyPr>
          <a:lstStyle/>
          <a:p>
            <a:pPr algn="ctr">
              <a:lnSpc>
                <a:spcPct val="150000"/>
              </a:lnSpc>
            </a:pPr>
            <a:r>
              <a:rPr lang="en-US" sz="7000" b="1">
                <a:solidFill>
                  <a:srgbClr val="FF0000"/>
                </a:solidFill>
                <a:effectLst/>
                <a:latin typeface="Arial" panose="020B0604020202020204" pitchFamily="34" charset="0"/>
                <a:ea typeface="Calibri" panose="020F0502020204030204" pitchFamily="34" charset="0"/>
                <a:cs typeface="Arial" panose="020B0604020202020204" pitchFamily="34" charset="0"/>
              </a:rPr>
              <a:t>TUẦN 1 – TIẾT 2: </a:t>
            </a:r>
          </a:p>
          <a:p>
            <a:pPr algn="ctr">
              <a:lnSpc>
                <a:spcPct val="150000"/>
              </a:lnSpc>
            </a:pPr>
            <a:r>
              <a:rPr lang="en-US" sz="7000" b="1">
                <a:solidFill>
                  <a:srgbClr val="FF0000"/>
                </a:solidFill>
                <a:effectLst/>
                <a:latin typeface="Arial" panose="020B0604020202020204" pitchFamily="34" charset="0"/>
                <a:ea typeface="Calibri" panose="020F0502020204030204" pitchFamily="34" charset="0"/>
                <a:cs typeface="Arial" panose="020B0604020202020204" pitchFamily="34" charset="0"/>
              </a:rPr>
              <a:t>HOẠT ĐỘNG GIÁO DỤC THEO CHỦ ĐỀ</a:t>
            </a:r>
            <a:r>
              <a:rPr lang="en-US" sz="7000" b="1">
                <a:solidFill>
                  <a:srgbClr val="FF0000"/>
                </a:solidFill>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en-US" sz="7000" b="1">
                <a:solidFill>
                  <a:srgbClr val="FF0000"/>
                </a:solidFill>
                <a:latin typeface="Arial" panose="020B0604020202020204" pitchFamily="34" charset="0"/>
                <a:ea typeface="Calibri" panose="020F0502020204030204" pitchFamily="34" charset="0"/>
                <a:cs typeface="Arial" panose="020B0604020202020204" pitchFamily="34" charset="0"/>
              </a:rPr>
              <a:t>XÂY DỰNG VÀ GIỮ GÌN TÌNH BẠN</a:t>
            </a:r>
            <a:endParaRPr lang="en-US" sz="7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857F85B2-2BAA-8AEB-119B-1971EAEDDAFF}"/>
              </a:ext>
            </a:extLst>
          </p:cNvPr>
          <p:cNvCxnSpPr>
            <a:cxnSpLocks/>
          </p:cNvCxnSpPr>
          <p:nvPr/>
        </p:nvCxnSpPr>
        <p:spPr>
          <a:xfrm>
            <a:off x="1456616" y="3543300"/>
            <a:ext cx="15374765" cy="0"/>
          </a:xfrm>
          <a:prstGeom prst="line">
            <a:avLst/>
          </a:prstGeom>
          <a:ln w="38100">
            <a:solidFill>
              <a:srgbClr val="965B3A"/>
            </a:solidFill>
            <a:prstDash val="lgDashDot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1F1FF"/>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2664" y="38228"/>
            <a:ext cx="1439936" cy="973920"/>
          </a:xfrm>
          <a:prstGeom prst="rect">
            <a:avLst/>
          </a:prstGeom>
        </p:spPr>
      </p:pic>
      <p:grpSp>
        <p:nvGrpSpPr>
          <p:cNvPr id="2" name="Group 6">
            <a:extLst>
              <a:ext uri="{FF2B5EF4-FFF2-40B4-BE49-F238E27FC236}">
                <a16:creationId xmlns:a16="http://schemas.microsoft.com/office/drawing/2014/main" id="{EAAC8391-DCF8-5E5C-822F-8C8BAB62945E}"/>
              </a:ext>
            </a:extLst>
          </p:cNvPr>
          <p:cNvGrpSpPr/>
          <p:nvPr/>
        </p:nvGrpSpPr>
        <p:grpSpPr>
          <a:xfrm>
            <a:off x="879443" y="1488937"/>
            <a:ext cx="6229033" cy="6229033"/>
            <a:chOff x="0" y="0"/>
            <a:chExt cx="812800" cy="812800"/>
          </a:xfrm>
        </p:grpSpPr>
        <p:sp>
          <p:nvSpPr>
            <p:cNvPr id="7" name="Freeform 7">
              <a:extLst>
                <a:ext uri="{FF2B5EF4-FFF2-40B4-BE49-F238E27FC236}">
                  <a16:creationId xmlns:a16="http://schemas.microsoft.com/office/drawing/2014/main" id="{9BE954C0-0BC0-D136-8CC3-8CCD7CF5C6E7}"/>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6">
                <a:lumMod val="20000"/>
                <a:lumOff val="80000"/>
              </a:schemeClr>
            </a:solidFill>
          </p:spPr>
          <p:txBody>
            <a:bodyPr/>
            <a:lstStyle/>
            <a:p>
              <a:endParaRPr lang="en-US"/>
            </a:p>
          </p:txBody>
        </p:sp>
        <p:sp>
          <p:nvSpPr>
            <p:cNvPr id="13" name="TextBox 8">
              <a:extLst>
                <a:ext uri="{FF2B5EF4-FFF2-40B4-BE49-F238E27FC236}">
                  <a16:creationId xmlns:a16="http://schemas.microsoft.com/office/drawing/2014/main" id="{6855C509-70B4-F828-B583-0B880058C962}"/>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4" name="TextBox 13">
            <a:extLst>
              <a:ext uri="{FF2B5EF4-FFF2-40B4-BE49-F238E27FC236}">
                <a16:creationId xmlns:a16="http://schemas.microsoft.com/office/drawing/2014/main" id="{09F4DA94-7820-4355-57FA-E67A44FA9FFC}"/>
              </a:ext>
            </a:extLst>
          </p:cNvPr>
          <p:cNvSpPr txBox="1"/>
          <p:nvPr/>
        </p:nvSpPr>
        <p:spPr>
          <a:xfrm>
            <a:off x="1495069" y="3250543"/>
            <a:ext cx="4985539" cy="2951064"/>
          </a:xfrm>
          <a:prstGeom prst="rect">
            <a:avLst/>
          </a:prstGeom>
          <a:noFill/>
        </p:spPr>
        <p:txBody>
          <a:bodyPr wrap="square" rtlCol="0">
            <a:spAutoFit/>
          </a:bodyPr>
          <a:lstStyle/>
          <a:p>
            <a:pPr algn="ctr">
              <a:lnSpc>
                <a:spcPct val="150000"/>
              </a:lnSpc>
            </a:pPr>
            <a:r>
              <a:rPr lang="en-US" sz="6600" b="1" dirty="0">
                <a:latin typeface="Arial" panose="020B0604020202020204" pitchFamily="34" charset="0"/>
                <a:ea typeface="Calibri" panose="020F0502020204030204" pitchFamily="34" charset="0"/>
                <a:cs typeface="Arial" panose="020B0604020202020204" pitchFamily="34" charset="0"/>
              </a:rPr>
              <a:t>NỘI DUNG BÀI HỌC </a:t>
            </a:r>
          </a:p>
        </p:txBody>
      </p:sp>
      <p:grpSp>
        <p:nvGrpSpPr>
          <p:cNvPr id="15" name="Group 14">
            <a:extLst>
              <a:ext uri="{FF2B5EF4-FFF2-40B4-BE49-F238E27FC236}">
                <a16:creationId xmlns:a16="http://schemas.microsoft.com/office/drawing/2014/main" id="{1B188DCE-A113-252B-C7E4-477872EDA404}"/>
              </a:ext>
            </a:extLst>
          </p:cNvPr>
          <p:cNvGrpSpPr/>
          <p:nvPr/>
        </p:nvGrpSpPr>
        <p:grpSpPr>
          <a:xfrm>
            <a:off x="8045690" y="1185871"/>
            <a:ext cx="9304505" cy="3730952"/>
            <a:chOff x="8045690" y="1185871"/>
            <a:chExt cx="9304505" cy="3730952"/>
          </a:xfrm>
        </p:grpSpPr>
        <p:grpSp>
          <p:nvGrpSpPr>
            <p:cNvPr id="27" name="Group 26">
              <a:extLst>
                <a:ext uri="{FF2B5EF4-FFF2-40B4-BE49-F238E27FC236}">
                  <a16:creationId xmlns:a16="http://schemas.microsoft.com/office/drawing/2014/main" id="{20A645A6-11EF-3766-5CEE-5C6D30FB5BAD}"/>
                </a:ext>
              </a:extLst>
            </p:cNvPr>
            <p:cNvGrpSpPr/>
            <p:nvPr/>
          </p:nvGrpSpPr>
          <p:grpSpPr>
            <a:xfrm>
              <a:off x="8045690" y="1185871"/>
              <a:ext cx="8870710" cy="3552242"/>
              <a:chOff x="7441747" y="633455"/>
              <a:chExt cx="8870710" cy="3552242"/>
            </a:xfrm>
          </p:grpSpPr>
          <p:sp>
            <p:nvSpPr>
              <p:cNvPr id="29" name="Rectangle 28">
                <a:extLst>
                  <a:ext uri="{FF2B5EF4-FFF2-40B4-BE49-F238E27FC236}">
                    <a16:creationId xmlns:a16="http://schemas.microsoft.com/office/drawing/2014/main" id="{1F43D12A-DF44-FA98-B997-1DFFB3A00C44}"/>
                  </a:ext>
                </a:extLst>
              </p:cNvPr>
              <p:cNvSpPr/>
              <p:nvPr/>
            </p:nvSpPr>
            <p:spPr>
              <a:xfrm>
                <a:off x="7441747" y="1026329"/>
                <a:ext cx="8870710" cy="3159368"/>
              </a:xfrm>
              <a:prstGeom prst="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a:solidFill>
                      <a:schemeClr val="tx1"/>
                    </a:solidFill>
                    <a:latin typeface="Arial" panose="020B0604020202020204" pitchFamily="34" charset="0"/>
                    <a:ea typeface="Calibri" panose="020F0502020204030204" pitchFamily="34" charset="0"/>
                    <a:cs typeface="Arial" panose="020B0604020202020204" pitchFamily="34" charset="0"/>
                  </a:rPr>
                  <a:t>Tìm hiểu về việc xây dựng và giữ gìn tình bạn</a:t>
                </a:r>
                <a:endParaRPr lang="en-US" sz="4400" b="1" dirty="0">
                  <a:solidFill>
                    <a:schemeClr val="tx1"/>
                  </a:solidFill>
                  <a:latin typeface="Arial" panose="020B0604020202020204" pitchFamily="34" charset="0"/>
                  <a:cs typeface="Arial" panose="020B0604020202020204" pitchFamily="34" charset="0"/>
                </a:endParaRPr>
              </a:p>
            </p:txBody>
          </p:sp>
          <p:pic>
            <p:nvPicPr>
              <p:cNvPr id="30" name="Picture 10">
                <a:extLst>
                  <a:ext uri="{FF2B5EF4-FFF2-40B4-BE49-F238E27FC236}">
                    <a16:creationId xmlns:a16="http://schemas.microsoft.com/office/drawing/2014/main" id="{86D1BA9E-0205-5BEE-797F-F168DB67F1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48237" y="633455"/>
                <a:ext cx="3587522" cy="755108"/>
              </a:xfrm>
              <a:prstGeom prst="rect">
                <a:avLst/>
              </a:prstGeom>
            </p:spPr>
          </p:pic>
        </p:grpSp>
        <p:pic>
          <p:nvPicPr>
            <p:cNvPr id="28" name="Picture 7">
              <a:extLst>
                <a:ext uri="{FF2B5EF4-FFF2-40B4-BE49-F238E27FC236}">
                  <a16:creationId xmlns:a16="http://schemas.microsoft.com/office/drawing/2014/main" id="{98806C9B-B266-D6FB-7BB4-FCB47DE16A2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26954">
              <a:off x="16002051" y="3637312"/>
              <a:ext cx="1348144" cy="1279511"/>
            </a:xfrm>
            <a:prstGeom prst="rect">
              <a:avLst/>
            </a:prstGeom>
          </p:spPr>
        </p:pic>
      </p:grpSp>
      <p:grpSp>
        <p:nvGrpSpPr>
          <p:cNvPr id="31" name="Group 30">
            <a:extLst>
              <a:ext uri="{FF2B5EF4-FFF2-40B4-BE49-F238E27FC236}">
                <a16:creationId xmlns:a16="http://schemas.microsoft.com/office/drawing/2014/main" id="{FFCD1B0F-9781-342D-22DE-3FC95F71A60A}"/>
              </a:ext>
            </a:extLst>
          </p:cNvPr>
          <p:cNvGrpSpPr/>
          <p:nvPr/>
        </p:nvGrpSpPr>
        <p:grpSpPr>
          <a:xfrm>
            <a:off x="8017616" y="5490891"/>
            <a:ext cx="9209163" cy="3957087"/>
            <a:chOff x="8017616" y="5490891"/>
            <a:chExt cx="9209163" cy="3957087"/>
          </a:xfrm>
        </p:grpSpPr>
        <p:grpSp>
          <p:nvGrpSpPr>
            <p:cNvPr id="32" name="Group 31">
              <a:extLst>
                <a:ext uri="{FF2B5EF4-FFF2-40B4-BE49-F238E27FC236}">
                  <a16:creationId xmlns:a16="http://schemas.microsoft.com/office/drawing/2014/main" id="{8158B71D-39A1-4E80-20AC-45BD87B66332}"/>
                </a:ext>
              </a:extLst>
            </p:cNvPr>
            <p:cNvGrpSpPr/>
            <p:nvPr/>
          </p:nvGrpSpPr>
          <p:grpSpPr>
            <a:xfrm>
              <a:off x="8017616" y="5490891"/>
              <a:ext cx="8898784" cy="3799665"/>
              <a:chOff x="7448843" y="633455"/>
              <a:chExt cx="8898784" cy="3799665"/>
            </a:xfrm>
          </p:grpSpPr>
          <p:sp>
            <p:nvSpPr>
              <p:cNvPr id="34" name="Rectangle 33">
                <a:extLst>
                  <a:ext uri="{FF2B5EF4-FFF2-40B4-BE49-F238E27FC236}">
                    <a16:creationId xmlns:a16="http://schemas.microsoft.com/office/drawing/2014/main" id="{E1F2E0C5-9AD3-AD6D-8897-9253F70F3F2E}"/>
                  </a:ext>
                </a:extLst>
              </p:cNvPr>
              <p:cNvSpPr/>
              <p:nvPr/>
            </p:nvSpPr>
            <p:spPr>
              <a:xfrm>
                <a:off x="7448843" y="1273752"/>
                <a:ext cx="8898784" cy="3159368"/>
              </a:xfrm>
              <a:prstGeom prst="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a:solidFill>
                      <a:schemeClr val="tx1"/>
                    </a:solidFill>
                    <a:latin typeface="Arial" panose="020B0604020202020204" pitchFamily="34" charset="0"/>
                    <a:ea typeface="Calibri" panose="020F0502020204030204" pitchFamily="34" charset="0"/>
                    <a:cs typeface="Arial" panose="020B0604020202020204" pitchFamily="34" charset="0"/>
                  </a:rPr>
                  <a:t>Luyện tập – Vận dụng</a:t>
                </a:r>
                <a:endParaRPr lang="en-US" sz="4400" dirty="0">
                  <a:solidFill>
                    <a:schemeClr val="tx1"/>
                  </a:solidFill>
                  <a:latin typeface="Arial" panose="020B0604020202020204" pitchFamily="34" charset="0"/>
                  <a:cs typeface="Arial" panose="020B0604020202020204" pitchFamily="34" charset="0"/>
                </a:endParaRPr>
              </a:p>
            </p:txBody>
          </p:sp>
          <p:pic>
            <p:nvPicPr>
              <p:cNvPr id="35" name="Picture 10">
                <a:extLst>
                  <a:ext uri="{FF2B5EF4-FFF2-40B4-BE49-F238E27FC236}">
                    <a16:creationId xmlns:a16="http://schemas.microsoft.com/office/drawing/2014/main" id="{0B94A9B9-68F2-DF6C-8C9F-CFD0329765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48237" y="633455"/>
                <a:ext cx="3587522" cy="755108"/>
              </a:xfrm>
              <a:prstGeom prst="rect">
                <a:avLst/>
              </a:prstGeom>
            </p:spPr>
          </p:pic>
        </p:grpSp>
        <p:pic>
          <p:nvPicPr>
            <p:cNvPr id="33" name="Picture 6">
              <a:extLst>
                <a:ext uri="{FF2B5EF4-FFF2-40B4-BE49-F238E27FC236}">
                  <a16:creationId xmlns:a16="http://schemas.microsoft.com/office/drawing/2014/main" id="{A8EF52F3-EF05-C6B4-668A-6BAA5005DBA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885034">
              <a:off x="16125466" y="8148145"/>
              <a:ext cx="1101313" cy="1299833"/>
            </a:xfrm>
            <a:prstGeom prst="rect">
              <a:avLst/>
            </a:prstGeom>
          </p:spPr>
        </p:pic>
      </p:grpSp>
      <p:pic>
        <p:nvPicPr>
          <p:cNvPr id="36" name="Picture 35" descr="A picture containing toy, doll&#10;&#10;Description automatically generated">
            <a:extLst>
              <a:ext uri="{FF2B5EF4-FFF2-40B4-BE49-F238E27FC236}">
                <a16:creationId xmlns:a16="http://schemas.microsoft.com/office/drawing/2014/main" id="{3515F69E-21FA-340A-18AC-BE059439E2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52600" y="6686227"/>
            <a:ext cx="3584666" cy="4223671"/>
          </a:xfrm>
          <a:prstGeom prst="rect">
            <a:avLst/>
          </a:prstGeom>
        </p:spPr>
      </p:pic>
      <p:sp>
        <p:nvSpPr>
          <p:cNvPr id="37" name="Freeform 5">
            <a:extLst>
              <a:ext uri="{FF2B5EF4-FFF2-40B4-BE49-F238E27FC236}">
                <a16:creationId xmlns:a16="http://schemas.microsoft.com/office/drawing/2014/main" id="{2D0DF2AC-3F25-390B-AF65-0104AEC16B59}"/>
              </a:ext>
            </a:extLst>
          </p:cNvPr>
          <p:cNvSpPr/>
          <p:nvPr/>
        </p:nvSpPr>
        <p:spPr>
          <a:xfrm rot="1381834">
            <a:off x="1287027" y="250592"/>
            <a:ext cx="5248477" cy="3380775"/>
          </a:xfrm>
          <a:custGeom>
            <a:avLst/>
            <a:gdLst/>
            <a:ahLst/>
            <a:cxnLst/>
            <a:rect l="l" t="t" r="r" b="b"/>
            <a:pathLst>
              <a:path w="6882802" h="4318958">
                <a:moveTo>
                  <a:pt x="0" y="0"/>
                </a:moveTo>
                <a:lnTo>
                  <a:pt x="6882803" y="0"/>
                </a:lnTo>
                <a:lnTo>
                  <a:pt x="6882803" y="4318958"/>
                </a:lnTo>
                <a:lnTo>
                  <a:pt x="0" y="431895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outVertical)">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843952" y="7267976"/>
            <a:ext cx="1851206" cy="1777158"/>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2672822" y="1028700"/>
            <a:ext cx="1851206" cy="1777158"/>
          </a:xfrm>
          <a:prstGeom prst="rect">
            <a:avLst/>
          </a:prstGeom>
        </p:spPr>
      </p:pic>
      <p:grpSp>
        <p:nvGrpSpPr>
          <p:cNvPr id="5" name="Group 5"/>
          <p:cNvGrpSpPr/>
          <p:nvPr/>
        </p:nvGrpSpPr>
        <p:grpSpPr>
          <a:xfrm>
            <a:off x="3272490" y="1406747"/>
            <a:ext cx="11743019" cy="7473507"/>
            <a:chOff x="0" y="0"/>
            <a:chExt cx="3976518" cy="2530741"/>
          </a:xfrm>
        </p:grpSpPr>
        <p:sp>
          <p:nvSpPr>
            <p:cNvPr id="6" name="Freeform 6"/>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CDB4DB"/>
            </a:solidFill>
          </p:spPr>
          <p:txBody>
            <a:bodyPr/>
            <a:lstStyle/>
            <a:p>
              <a:endParaRPr lang="en-US"/>
            </a:p>
          </p:txBody>
        </p:sp>
      </p:grpSp>
      <p:grpSp>
        <p:nvGrpSpPr>
          <p:cNvPr id="7" name="Group 7"/>
          <p:cNvGrpSpPr/>
          <p:nvPr/>
        </p:nvGrpSpPr>
        <p:grpSpPr>
          <a:xfrm>
            <a:off x="3588628" y="1607943"/>
            <a:ext cx="11110744" cy="7071114"/>
            <a:chOff x="0" y="0"/>
            <a:chExt cx="3976518" cy="2530741"/>
          </a:xfrm>
        </p:grpSpPr>
        <p:sp>
          <p:nvSpPr>
            <p:cNvPr id="8" name="Freeform 8"/>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E8F4F8"/>
            </a:solidFill>
          </p:spPr>
          <p:txBody>
            <a:bodyPr/>
            <a:lstStyle/>
            <a:p>
              <a:endParaRPr lang="en-US"/>
            </a:p>
          </p:txBody>
        </p:sp>
      </p:gr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80120">
            <a:off x="2672822" y="6597323"/>
            <a:ext cx="2549699" cy="2660977"/>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322802" y="1073210"/>
            <a:ext cx="1446752" cy="2216473"/>
          </a:xfrm>
          <a:prstGeom prst="rect">
            <a:avLst/>
          </a:prstGeom>
        </p:spPr>
      </p:pic>
      <p:sp>
        <p:nvSpPr>
          <p:cNvPr id="14" name="TextBox 13">
            <a:extLst>
              <a:ext uri="{FF2B5EF4-FFF2-40B4-BE49-F238E27FC236}">
                <a16:creationId xmlns:a16="http://schemas.microsoft.com/office/drawing/2014/main" id="{A758185A-126C-5FFD-3564-65859CC6D7B3}"/>
              </a:ext>
            </a:extLst>
          </p:cNvPr>
          <p:cNvSpPr txBox="1"/>
          <p:nvPr/>
        </p:nvSpPr>
        <p:spPr>
          <a:xfrm>
            <a:off x="4391206" y="2919173"/>
            <a:ext cx="9293954" cy="4448654"/>
          </a:xfrm>
          <a:prstGeom prst="rect">
            <a:avLst/>
          </a:prstGeom>
        </p:spPr>
        <p:txBody>
          <a:bodyPr wrap="square" lIns="0" tIns="0" rIns="0" bIns="0" rtlCol="0" anchor="t">
            <a:spAutoFit/>
          </a:bodyPr>
          <a:lstStyle/>
          <a:p>
            <a:pPr algn="ctr">
              <a:lnSpc>
                <a:spcPct val="150000"/>
              </a:lnSpc>
              <a:spcBef>
                <a:spcPct val="0"/>
              </a:spcBef>
            </a:pPr>
            <a:r>
              <a:rPr lang="en-US" sz="6600" b="1" spc="84">
                <a:latin typeface="Arial" panose="020B0604020202020204" pitchFamily="34" charset="0"/>
                <a:cs typeface="Arial" panose="020B0604020202020204" pitchFamily="34" charset="0"/>
              </a:rPr>
              <a:t>TÌM HIỂU VỀ VIỆC XÂY DỰNG VÀ GIỮ GÌN TÌNH BẠN</a:t>
            </a:r>
            <a:endParaRPr lang="en-US" sz="6600" b="1" spc="84"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221178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11600" y="0"/>
            <a:ext cx="1242391" cy="1903385"/>
          </a:xfrm>
          <a:prstGeom prst="rect">
            <a:avLst/>
          </a:prstGeom>
        </p:spPr>
      </p:pic>
      <p:pic>
        <p:nvPicPr>
          <p:cNvPr id="39" name="Picture 12">
            <a:extLst>
              <a:ext uri="{FF2B5EF4-FFF2-40B4-BE49-F238E27FC236}">
                <a16:creationId xmlns:a16="http://schemas.microsoft.com/office/drawing/2014/main" id="{69F72C5A-E003-BF52-9D18-FBBD3B0BE96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96407">
            <a:off x="203032" y="8700145"/>
            <a:ext cx="1108501" cy="1283528"/>
          </a:xfrm>
          <a:prstGeom prst="rect">
            <a:avLst/>
          </a:prstGeom>
        </p:spPr>
      </p:pic>
      <p:sp>
        <p:nvSpPr>
          <p:cNvPr id="40" name="TextBox 39">
            <a:extLst>
              <a:ext uri="{FF2B5EF4-FFF2-40B4-BE49-F238E27FC236}">
                <a16:creationId xmlns:a16="http://schemas.microsoft.com/office/drawing/2014/main" id="{264C9DB8-2F64-99E7-9C43-18516188F1DC}"/>
              </a:ext>
            </a:extLst>
          </p:cNvPr>
          <p:cNvSpPr txBox="1"/>
          <p:nvPr/>
        </p:nvSpPr>
        <p:spPr>
          <a:xfrm>
            <a:off x="2724869" y="361973"/>
            <a:ext cx="12838261" cy="1998176"/>
          </a:xfrm>
          <a:prstGeom prst="rect">
            <a:avLst/>
          </a:prstGeom>
          <a:noFill/>
        </p:spPr>
        <p:txBody>
          <a:bodyPr wrap="square">
            <a:spAutoFit/>
          </a:bodyPr>
          <a:lstStyle/>
          <a:p>
            <a:pPr algn="ctr">
              <a:lnSpc>
                <a:spcPct val="150000"/>
              </a:lnSpc>
              <a:spcAft>
                <a:spcPts val="1000"/>
              </a:spcAft>
            </a:pPr>
            <a:r>
              <a:rPr lang="vi-VN" sz="4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Nhiệm vụ </a:t>
            </a: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1</a:t>
            </a:r>
            <a:r>
              <a:rPr lang="vi-VN" sz="4400" b="1">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vi-VN" sz="4400" b="1">
                <a:solidFill>
                  <a:srgbClr val="C00000"/>
                </a:solidFill>
                <a:ea typeface="Calibri" panose="020F0502020204030204" pitchFamily="34" charset="0"/>
                <a:cs typeface="Arial" panose="020B0604020202020204" pitchFamily="34" charset="0"/>
              </a:rPr>
              <a:t>Chia sẻ về một tình bạn mà em đã xây dựng và giữ gìn</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61" name="Group 60">
            <a:extLst>
              <a:ext uri="{FF2B5EF4-FFF2-40B4-BE49-F238E27FC236}">
                <a16:creationId xmlns:a16="http://schemas.microsoft.com/office/drawing/2014/main" id="{F4D5A009-78EC-3942-766B-3E8939763020}"/>
              </a:ext>
            </a:extLst>
          </p:cNvPr>
          <p:cNvGrpSpPr/>
          <p:nvPr/>
        </p:nvGrpSpPr>
        <p:grpSpPr>
          <a:xfrm>
            <a:off x="1219200" y="2696373"/>
            <a:ext cx="9434762" cy="5818903"/>
            <a:chOff x="7859181" y="1878468"/>
            <a:chExt cx="9434762" cy="5818903"/>
          </a:xfrm>
        </p:grpSpPr>
        <p:sp>
          <p:nvSpPr>
            <p:cNvPr id="62" name="Speech Bubble: Rectangle with Corners Rounded 61">
              <a:extLst>
                <a:ext uri="{FF2B5EF4-FFF2-40B4-BE49-F238E27FC236}">
                  <a16:creationId xmlns:a16="http://schemas.microsoft.com/office/drawing/2014/main" id="{27BC3B3D-0EBF-F11F-DBB3-0128B17E6E2F}"/>
                </a:ext>
              </a:extLst>
            </p:cNvPr>
            <p:cNvSpPr/>
            <p:nvPr/>
          </p:nvSpPr>
          <p:spPr>
            <a:xfrm>
              <a:off x="7859181" y="2705101"/>
              <a:ext cx="9434762" cy="4992270"/>
            </a:xfrm>
            <a:prstGeom prst="wedgeRoundRectCallout">
              <a:avLst>
                <a:gd name="adj1" fmla="val 64235"/>
                <a:gd name="adj2" fmla="val 37615"/>
                <a:gd name="adj3" fmla="val 16667"/>
              </a:avLst>
            </a:prstGeom>
            <a:solidFill>
              <a:schemeClr val="accent6">
                <a:lumMod val="20000"/>
                <a:lumOff val="80000"/>
              </a:schemeClr>
            </a:solidFill>
            <a:ln>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a:solidFill>
                    <a:schemeClr val="tx1"/>
                  </a:solidFill>
                  <a:latin typeface="Arial" panose="020B0604020202020204" pitchFamily="34" charset="0"/>
                  <a:cs typeface="Arial" panose="020B0604020202020204" pitchFamily="34" charset="0"/>
                </a:rPr>
                <a:t>Yêu cầu: </a:t>
              </a:r>
              <a:r>
                <a:rPr lang="vi-VN" sz="4400">
                  <a:solidFill>
                    <a:schemeClr val="tx1"/>
                  </a:solidFill>
                  <a:latin typeface="Arial" panose="020B0604020202020204" pitchFamily="34" charset="0"/>
                  <a:cs typeface="Arial" panose="020B0604020202020204" pitchFamily="34" charset="0"/>
                </a:rPr>
                <a:t>Các em chia sẻ về một tình bạn mà em đã xây dựng và giữ gìn dựa vào gợi ý </a:t>
              </a:r>
              <a:r>
                <a:rPr lang="en-US" sz="4400">
                  <a:solidFill>
                    <a:schemeClr val="tx1"/>
                  </a:solidFill>
                  <a:latin typeface="Arial" panose="020B0604020202020204" pitchFamily="34" charset="0"/>
                  <a:cs typeface="Arial" panose="020B0604020202020204" pitchFamily="34" charset="0"/>
                </a:rPr>
                <a:t>cho sẵn</a:t>
              </a:r>
              <a:endParaRPr lang="vi-VN" sz="4400">
                <a:solidFill>
                  <a:schemeClr val="tx1"/>
                </a:solidFill>
                <a:latin typeface="Arial" panose="020B0604020202020204" pitchFamily="34" charset="0"/>
                <a:cs typeface="Arial" panose="020B0604020202020204" pitchFamily="34" charset="0"/>
              </a:endParaRPr>
            </a:p>
          </p:txBody>
        </p:sp>
        <p:pic>
          <p:nvPicPr>
            <p:cNvPr id="63" name="Picture 2">
              <a:extLst>
                <a:ext uri="{FF2B5EF4-FFF2-40B4-BE49-F238E27FC236}">
                  <a16:creationId xmlns:a16="http://schemas.microsoft.com/office/drawing/2014/main" id="{94D2C80D-3E02-7944-6A7D-2DECC2B3B5B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745381" y="1878468"/>
              <a:ext cx="1127583" cy="1159197"/>
            </a:xfrm>
            <a:prstGeom prst="rect">
              <a:avLst/>
            </a:prstGeom>
          </p:spPr>
        </p:pic>
      </p:grpSp>
      <p:pic>
        <p:nvPicPr>
          <p:cNvPr id="64" name="Picture 63" descr="A picture containing toy, doll&#10;&#10;Description automatically generated">
            <a:extLst>
              <a:ext uri="{FF2B5EF4-FFF2-40B4-BE49-F238E27FC236}">
                <a16:creationId xmlns:a16="http://schemas.microsoft.com/office/drawing/2014/main" id="{58EE72FF-4FD0-4340-30FF-ED6B51497C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71010" y="4229100"/>
            <a:ext cx="5605033" cy="660419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wipe(up)">
                                      <p:cBhvr>
                                        <p:cTn id="12" dur="500"/>
                                        <p:tgtEl>
                                          <p:spTgt spid="61"/>
                                        </p:tgtEl>
                                      </p:cBhvr>
                                    </p:animEffect>
                                  </p:childTnLst>
                                </p:cTn>
                              </p:par>
                              <p:par>
                                <p:cTn id="13" presetID="22" presetClass="entr" presetSubtype="4"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wipe(down)">
                                      <p:cBhvr>
                                        <p:cTn id="15"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916400" y="142854"/>
            <a:ext cx="1242391" cy="1903385"/>
          </a:xfrm>
          <a:prstGeom prst="rect">
            <a:avLst/>
          </a:prstGeom>
        </p:spPr>
      </p:pic>
      <p:grpSp>
        <p:nvGrpSpPr>
          <p:cNvPr id="14" name="Group 13">
            <a:extLst>
              <a:ext uri="{FF2B5EF4-FFF2-40B4-BE49-F238E27FC236}">
                <a16:creationId xmlns:a16="http://schemas.microsoft.com/office/drawing/2014/main" id="{AE3F763B-97F1-E2D9-0E29-29E89681063A}"/>
              </a:ext>
            </a:extLst>
          </p:cNvPr>
          <p:cNvGrpSpPr/>
          <p:nvPr/>
        </p:nvGrpSpPr>
        <p:grpSpPr>
          <a:xfrm>
            <a:off x="6001429" y="2480737"/>
            <a:ext cx="6285142" cy="1291163"/>
            <a:chOff x="3029863" y="1823688"/>
            <a:chExt cx="12362538" cy="1282667"/>
          </a:xfrm>
        </p:grpSpPr>
        <p:cxnSp>
          <p:nvCxnSpPr>
            <p:cNvPr id="15" name="Straight Connector 14">
              <a:extLst>
                <a:ext uri="{FF2B5EF4-FFF2-40B4-BE49-F238E27FC236}">
                  <a16:creationId xmlns:a16="http://schemas.microsoft.com/office/drawing/2014/main" id="{2CBC2B1F-EFBF-8F78-DD0F-132B3075939E}"/>
                </a:ext>
              </a:extLst>
            </p:cNvPr>
            <p:cNvCxnSpPr>
              <a:cxnSpLocks/>
            </p:cNvCxnSpPr>
            <p:nvPr/>
          </p:nvCxnSpPr>
          <p:spPr>
            <a:xfrm>
              <a:off x="9144001"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99D0440-ECF5-D531-9254-39C38B3A33AF}"/>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5062D6-341D-7511-DA8B-ABDA230F433B}"/>
                </a:ext>
              </a:extLst>
            </p:cNvPr>
            <p:cNvCxnSpPr>
              <a:cxnSpLocks/>
            </p:cNvCxnSpPr>
            <p:nvPr/>
          </p:nvCxnSpPr>
          <p:spPr>
            <a:xfrm>
              <a:off x="3029863" y="2400300"/>
              <a:ext cx="21153" cy="64675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8676F1F-005E-7362-12F8-E9769715D5F0}"/>
                </a:ext>
              </a:extLst>
            </p:cNvPr>
            <p:cNvCxnSpPr>
              <a:cxnSpLocks/>
            </p:cNvCxnSpPr>
            <p:nvPr/>
          </p:nvCxnSpPr>
          <p:spPr>
            <a:xfrm>
              <a:off x="15392401" y="2400300"/>
              <a:ext cx="0" cy="70605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4CD6B5C6-4D03-AFC0-B0B8-32ABC261CB46}"/>
              </a:ext>
            </a:extLst>
          </p:cNvPr>
          <p:cNvSpPr/>
          <p:nvPr/>
        </p:nvSpPr>
        <p:spPr>
          <a:xfrm>
            <a:off x="2133600" y="3638423"/>
            <a:ext cx="5748474" cy="294173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Em và người bạn đó đã gặp nhau như thế nào?</a:t>
            </a:r>
            <a:endParaRPr lang="en-US" sz="4000" dirty="0">
              <a:solidFill>
                <a:schemeClr val="tx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2A5613A7-EB01-6C6D-4B87-6A839C6C1947}"/>
              </a:ext>
            </a:extLst>
          </p:cNvPr>
          <p:cNvSpPr/>
          <p:nvPr/>
        </p:nvSpPr>
        <p:spPr>
          <a:xfrm>
            <a:off x="9520440" y="3655014"/>
            <a:ext cx="5532262" cy="2925402"/>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Điều gì khiến em quý mến người bạn đó?</a:t>
            </a:r>
            <a:endParaRPr lang="en-US" sz="4000" dirty="0">
              <a:solidFill>
                <a:schemeClr val="tx1"/>
              </a:solidFill>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F07FA0A7-A641-C2BC-462B-9EC9DE4F1C60}"/>
              </a:ext>
            </a:extLst>
          </p:cNvPr>
          <p:cNvGrpSpPr/>
          <p:nvPr/>
        </p:nvGrpSpPr>
        <p:grpSpPr>
          <a:xfrm>
            <a:off x="7086599" y="6591302"/>
            <a:ext cx="8610599" cy="1021727"/>
            <a:chOff x="3029863" y="1823688"/>
            <a:chExt cx="12362538" cy="1262412"/>
          </a:xfrm>
        </p:grpSpPr>
        <p:cxnSp>
          <p:nvCxnSpPr>
            <p:cNvPr id="23" name="Straight Connector 22">
              <a:extLst>
                <a:ext uri="{FF2B5EF4-FFF2-40B4-BE49-F238E27FC236}">
                  <a16:creationId xmlns:a16="http://schemas.microsoft.com/office/drawing/2014/main" id="{5CB62308-68AA-BAEC-910A-D42EFB437535}"/>
                </a:ext>
              </a:extLst>
            </p:cNvPr>
            <p:cNvCxnSpPr>
              <a:cxnSpLocks/>
            </p:cNvCxnSpPr>
            <p:nvPr/>
          </p:nvCxnSpPr>
          <p:spPr>
            <a:xfrm>
              <a:off x="9144000" y="1823688"/>
              <a:ext cx="0" cy="12624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A392547-675F-B531-D525-09D49598BA05}"/>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0866C95-6ACC-D93D-E9D4-658A32BF82FE}"/>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23E4829-80AF-7B4F-C7F2-91F2B91E7235}"/>
                </a:ext>
              </a:extLst>
            </p:cNvPr>
            <p:cNvCxnSpPr>
              <a:cxnSpLocks/>
            </p:cNvCxnSpPr>
            <p:nvPr/>
          </p:nvCxnSpPr>
          <p:spPr>
            <a:xfrm>
              <a:off x="15392401" y="2400300"/>
              <a:ext cx="0" cy="6857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 name="Rectangle 26">
            <a:extLst>
              <a:ext uri="{FF2B5EF4-FFF2-40B4-BE49-F238E27FC236}">
                <a16:creationId xmlns:a16="http://schemas.microsoft.com/office/drawing/2014/main" id="{6A24E2B2-1EAB-68A7-1EAE-962F0CEE09ED}"/>
              </a:ext>
            </a:extLst>
          </p:cNvPr>
          <p:cNvSpPr/>
          <p:nvPr/>
        </p:nvSpPr>
        <p:spPr>
          <a:xfrm>
            <a:off x="6012183" y="7609939"/>
            <a:ext cx="2832422" cy="2195232"/>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Ngoại hình</a:t>
            </a:r>
            <a:endParaRPr lang="en-US" sz="4000" dirty="0">
              <a:solidFill>
                <a:schemeClr val="tx1"/>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3AAFA937-D842-8830-6811-C13377F1837E}"/>
              </a:ext>
            </a:extLst>
          </p:cNvPr>
          <p:cNvSpPr/>
          <p:nvPr/>
        </p:nvSpPr>
        <p:spPr>
          <a:xfrm>
            <a:off x="9975687" y="7609939"/>
            <a:ext cx="2832422" cy="2195232"/>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Tính cách</a:t>
            </a:r>
            <a:endParaRPr lang="en-US" sz="4000" dirty="0">
              <a:solidFill>
                <a:schemeClr val="tx1"/>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C9624174-0AF9-7125-84FD-FD9AA6202340}"/>
              </a:ext>
            </a:extLst>
          </p:cNvPr>
          <p:cNvSpPr/>
          <p:nvPr/>
        </p:nvSpPr>
        <p:spPr>
          <a:xfrm>
            <a:off x="13939192" y="7580588"/>
            <a:ext cx="2832422" cy="2195232"/>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Khả năng học tập</a:t>
            </a:r>
            <a:endParaRPr lang="en-US" sz="4000" dirty="0">
              <a:solidFill>
                <a:schemeClr val="tx1"/>
              </a:solidFill>
              <a:latin typeface="Arial" panose="020B0604020202020204" pitchFamily="34" charset="0"/>
              <a:cs typeface="Arial" panose="020B0604020202020204" pitchFamily="34" charset="0"/>
            </a:endParaRPr>
          </a:p>
        </p:txBody>
      </p:sp>
      <p:sp>
        <p:nvSpPr>
          <p:cNvPr id="20" name="Rounded Rectangular Callout 13">
            <a:extLst>
              <a:ext uri="{FF2B5EF4-FFF2-40B4-BE49-F238E27FC236}">
                <a16:creationId xmlns:a16="http://schemas.microsoft.com/office/drawing/2014/main" id="{0FBF3067-D42E-16CA-8061-8EE41B5EF7B0}"/>
              </a:ext>
            </a:extLst>
          </p:cNvPr>
          <p:cNvSpPr/>
          <p:nvPr/>
        </p:nvSpPr>
        <p:spPr>
          <a:xfrm>
            <a:off x="5762442" y="577352"/>
            <a:ext cx="6705594" cy="1903385"/>
          </a:xfrm>
          <a:prstGeom prst="roundRect">
            <a:avLst/>
          </a:prstGeom>
          <a:solidFill>
            <a:srgbClr val="FFF7DD"/>
          </a:solidFill>
          <a:ln w="38100">
            <a:solidFill>
              <a:schemeClr val="accent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a:solidFill>
                  <a:srgbClr val="C00000"/>
                </a:solidFill>
                <a:latin typeface="Arial" panose="020B0604020202020204" pitchFamily="34" charset="0"/>
                <a:cs typeface="Arial" panose="020B0604020202020204" pitchFamily="34" charset="0"/>
              </a:rPr>
              <a:t>GỢI Ý THỰC HIỆN</a:t>
            </a:r>
            <a:endParaRPr lang="en-US" sz="5200" b="1" dirty="0">
              <a:solidFill>
                <a:srgbClr val="C00000"/>
              </a:solidFill>
              <a:latin typeface="Arial" panose="020B0604020202020204" pitchFamily="34" charset="0"/>
              <a:cs typeface="Arial" panose="020B0604020202020204" pitchFamily="34" charset="0"/>
            </a:endParaRPr>
          </a:p>
        </p:txBody>
      </p:sp>
      <p:pic>
        <p:nvPicPr>
          <p:cNvPr id="38" name="Picture 13">
            <a:extLst>
              <a:ext uri="{FF2B5EF4-FFF2-40B4-BE49-F238E27FC236}">
                <a16:creationId xmlns:a16="http://schemas.microsoft.com/office/drawing/2014/main" id="{19784F2F-3F6B-BCE4-B745-762BD5F410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0354" y="6960451"/>
            <a:ext cx="2470447" cy="3288449"/>
          </a:xfrm>
          <a:prstGeom prst="rect">
            <a:avLst/>
          </a:prstGeom>
        </p:spPr>
      </p:pic>
      <p:pic>
        <p:nvPicPr>
          <p:cNvPr id="39" name="Picture 12">
            <a:extLst>
              <a:ext uri="{FF2B5EF4-FFF2-40B4-BE49-F238E27FC236}">
                <a16:creationId xmlns:a16="http://schemas.microsoft.com/office/drawing/2014/main" id="{69F72C5A-E003-BF52-9D18-FBBD3B0BE96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96407">
            <a:off x="-2897" y="72420"/>
            <a:ext cx="1108501" cy="1283528"/>
          </a:xfrm>
          <a:prstGeom prst="rect">
            <a:avLst/>
          </a:prstGeom>
        </p:spPr>
      </p:pic>
    </p:spTree>
    <p:extLst>
      <p:ext uri="{BB962C8B-B14F-4D97-AF65-F5344CB8AC3E}">
        <p14:creationId xmlns:p14="http://schemas.microsoft.com/office/powerpoint/2010/main" val="328336209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0-#ppt_w/2"/>
                                          </p:val>
                                        </p:tav>
                                        <p:tav tm="100000">
                                          <p:val>
                                            <p:strVal val="#ppt_x"/>
                                          </p:val>
                                        </p:tav>
                                      </p:tavLst>
                                    </p:anim>
                                    <p:anim calcmode="lin" valueType="num">
                                      <p:cBhvr additive="base">
                                        <p:cTn id="17"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1+#ppt_w/2"/>
                                          </p:val>
                                        </p:tav>
                                        <p:tav tm="100000">
                                          <p:val>
                                            <p:strVal val="#ppt_x"/>
                                          </p:val>
                                        </p:tav>
                                      </p:tavLst>
                                    </p:anim>
                                    <p:anim calcmode="lin" valueType="num">
                                      <p:cBhvr additive="base">
                                        <p:cTn id="23" dur="500" fill="hold"/>
                                        <p:tgtEl>
                                          <p:spTgt spid="21"/>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2" presetClass="entr" presetSubtype="1"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ppt_x"/>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childTnLst>
                          </p:cTn>
                        </p:par>
                        <p:par>
                          <p:cTn id="39" fill="hold">
                            <p:stCondLst>
                              <p:cond delay="1000"/>
                            </p:stCondLst>
                            <p:childTnLst>
                              <p:par>
                                <p:cTn id="40" presetID="2" presetClass="entr" presetSubtype="4" fill="hold" grpId="0" nodeType="after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additive="base">
                                        <p:cTn id="42" dur="500" fill="hold"/>
                                        <p:tgtEl>
                                          <p:spTgt spid="29"/>
                                        </p:tgtEl>
                                        <p:attrNameLst>
                                          <p:attrName>ppt_x</p:attrName>
                                        </p:attrNameLst>
                                      </p:cBhvr>
                                      <p:tavLst>
                                        <p:tav tm="0">
                                          <p:val>
                                            <p:strVal val="#ppt_x"/>
                                          </p:val>
                                        </p:tav>
                                        <p:tav tm="100000">
                                          <p:val>
                                            <p:strVal val="#ppt_x"/>
                                          </p:val>
                                        </p:tav>
                                      </p:tavLst>
                                    </p:anim>
                                    <p:anim calcmode="lin" valueType="num">
                                      <p:cBhvr additive="base">
                                        <p:cTn id="4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7" grpId="0" animBg="1"/>
      <p:bldP spid="28" grpId="0" animBg="1"/>
      <p:bldP spid="29" grpId="0" animBg="1"/>
      <p:bldP spid="2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653</TotalTime>
  <Words>1798</Words>
  <Application>Microsoft Office PowerPoint</Application>
  <PresentationFormat>Custom</PresentationFormat>
  <Paragraphs>131</Paragraphs>
  <Slides>35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Courier New</vt:lpstr>
      <vt:lpstr>Calibri</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Playful English Class Education Presentation</dc:title>
  <dc:creator>Linh Phan</dc:creator>
  <cp:lastModifiedBy>Linh Phan</cp:lastModifiedBy>
  <cp:revision>5</cp:revision>
  <dcterms:created xsi:type="dcterms:W3CDTF">2006-08-16T00:00:00Z</dcterms:created>
  <dcterms:modified xsi:type="dcterms:W3CDTF">2023-07-20T03:47:26Z</dcterms:modified>
  <dc:identifier>DAFR-mEXJZ0</dc:identifier>
</cp:coreProperties>
</file>