
<file path=[Content_Types].xml><?xml version="1.0" encoding="utf-8"?>
<Types xmlns="http://schemas.openxmlformats.org/package/2006/content-types">
  <Default Extension="jpeg" ContentType="image/jpeg"/>
  <Default Extension="JPG" ContentType="image/.jpg"/>
  <Default Extension="png" ContentType="image/png"/>
  <Default Extension="wmf" ContentType="image/x-w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1.svg" ContentType="image/svg+xml"/>
  <Override PartName="/ppt/media/image13.svg" ContentType="image/svg+xml"/>
  <Override PartName="/ppt/media/image15.svg" ContentType="image/svg+xml"/>
  <Override PartName="/ppt/media/image1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3" r:id="rId4"/>
  </p:sldMasterIdLst>
  <p:notesMasterIdLst>
    <p:notesMasterId r:id="rId7"/>
  </p:notesMasterIdLst>
  <p:sldIdLst>
    <p:sldId id="280" r:id="rId5"/>
    <p:sldId id="283" r:id="rId6"/>
    <p:sldId id="448" r:id="rId8"/>
    <p:sldId id="400" r:id="rId9"/>
    <p:sldId id="371" r:id="rId10"/>
    <p:sldId id="372" r:id="rId11"/>
    <p:sldId id="368" r:id="rId12"/>
    <p:sldId id="284" r:id="rId13"/>
    <p:sldId id="338" r:id="rId14"/>
    <p:sldId id="392" r:id="rId15"/>
    <p:sldId id="502" r:id="rId16"/>
    <p:sldId id="503" r:id="rId17"/>
    <p:sldId id="504" r:id="rId18"/>
    <p:sldId id="505" r:id="rId19"/>
    <p:sldId id="506" r:id="rId20"/>
    <p:sldId id="260" r:id="rId21"/>
    <p:sldId id="340" r:id="rId22"/>
    <p:sldId id="395" r:id="rId23"/>
    <p:sldId id="396" r:id="rId24"/>
    <p:sldId id="397" r:id="rId25"/>
    <p:sldId id="398" r:id="rId26"/>
    <p:sldId id="399" r:id="rId27"/>
    <p:sldId id="376" r:id="rId28"/>
    <p:sldId id="375" r:id="rId29"/>
    <p:sldId id="339" r:id="rId30"/>
    <p:sldId id="377" r:id="rId31"/>
    <p:sldId id="285" r:id="rId32"/>
    <p:sldId id="381" r:id="rId33"/>
    <p:sldId id="38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p:cViewPr varScale="1">
        <p:scale>
          <a:sx n="71" d="100"/>
          <a:sy n="71" d="100"/>
        </p:scale>
        <p:origin x="5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notesMaster" Target="notesMasters/notesMaster1.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D20297-323A-4151-89C7-71C52C3FE42F}"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25F919-6C12-41AF-8132-3BC89812D99C}"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CE9D58B-F039-4ADD-99E5-47AE7F46E7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B109157-4B2C-456F-9FDA-FD573F72CD4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B109157-4B2C-456F-9FDA-FD573F72CD4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B109157-4B2C-456F-9FDA-FD573F72CD4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B109157-4B2C-456F-9FDA-FD573F72CD4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27D9C47-A052-4159-A400-F9891FB7D72E}"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27D9C47-A052-4159-A400-F9891FB7D72E}"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Trong</a:t>
            </a:r>
            <a:r>
              <a:rPr lang="en-US" dirty="0" smtClean="0"/>
              <a:t> </a:t>
            </a:r>
            <a:r>
              <a:rPr lang="en-US" dirty="0" err="1" smtClean="0"/>
              <a:t>thực</a:t>
            </a:r>
            <a:r>
              <a:rPr lang="en-US" baseline="0" dirty="0" smtClean="0"/>
              <a:t> </a:t>
            </a:r>
            <a:r>
              <a:rPr lang="en-US" baseline="0" dirty="0" err="1" smtClean="0"/>
              <a:t>tế</a:t>
            </a:r>
            <a:r>
              <a:rPr lang="en-US" baseline="0" dirty="0" smtClean="0"/>
              <a:t>, </a:t>
            </a:r>
            <a:r>
              <a:rPr lang="en-US" baseline="0" dirty="0" err="1" smtClean="0"/>
              <a:t>hẳn</a:t>
            </a:r>
            <a:r>
              <a:rPr lang="en-US" baseline="0" dirty="0" smtClean="0"/>
              <a:t> </a:t>
            </a:r>
            <a:r>
              <a:rPr lang="en-US" baseline="0" dirty="0" err="1" smtClean="0"/>
              <a:t>em</a:t>
            </a:r>
            <a:r>
              <a:rPr lang="en-US" baseline="0" dirty="0" smtClean="0"/>
              <a:t> </a:t>
            </a:r>
            <a:r>
              <a:rPr lang="en-US" baseline="0" dirty="0" err="1" smtClean="0"/>
              <a:t>đã</a:t>
            </a:r>
            <a:r>
              <a:rPr lang="en-US" baseline="0" dirty="0" smtClean="0"/>
              <a:t> </a:t>
            </a:r>
            <a:r>
              <a:rPr lang="en-US" baseline="0" dirty="0" err="1" smtClean="0"/>
              <a:t>từng</a:t>
            </a:r>
            <a:r>
              <a:rPr lang="en-US" baseline="0" dirty="0" smtClean="0"/>
              <a:t> </a:t>
            </a:r>
            <a:r>
              <a:rPr lang="en-US" baseline="0" dirty="0" err="1" smtClean="0"/>
              <a:t>được</a:t>
            </a:r>
            <a:r>
              <a:rPr lang="en-US" baseline="0" dirty="0" smtClean="0"/>
              <a:t> </a:t>
            </a:r>
            <a:r>
              <a:rPr lang="en-US" baseline="0" dirty="0" err="1" smtClean="0"/>
              <a:t>tham</a:t>
            </a:r>
            <a:r>
              <a:rPr lang="en-US" baseline="0" dirty="0" smtClean="0"/>
              <a:t> </a:t>
            </a:r>
            <a:r>
              <a:rPr lang="en-US" baseline="0" dirty="0" err="1" smtClean="0"/>
              <a:t>gia</a:t>
            </a:r>
            <a:r>
              <a:rPr lang="en-US" baseline="0" dirty="0" smtClean="0"/>
              <a:t> </a:t>
            </a:r>
            <a:r>
              <a:rPr lang="en-US" baseline="0" dirty="0" err="1" smtClean="0"/>
              <a:t>những</a:t>
            </a:r>
            <a:r>
              <a:rPr lang="en-US" baseline="0" dirty="0" smtClean="0"/>
              <a:t> </a:t>
            </a:r>
            <a:r>
              <a:rPr lang="en-US" baseline="0" dirty="0" err="1" smtClean="0"/>
              <a:t>chuyến</a:t>
            </a:r>
            <a:r>
              <a:rPr lang="en-US" baseline="0" dirty="0" smtClean="0"/>
              <a:t> </a:t>
            </a:r>
            <a:r>
              <a:rPr lang="en-US" baseline="0" dirty="0" err="1" smtClean="0"/>
              <a:t>đi</a:t>
            </a:r>
            <a:r>
              <a:rPr lang="en-US" baseline="0" dirty="0" smtClean="0"/>
              <a:t> do </a:t>
            </a:r>
            <a:r>
              <a:rPr lang="en-US" baseline="0" dirty="0" err="1" smtClean="0"/>
              <a:t>nhà</a:t>
            </a:r>
            <a:r>
              <a:rPr lang="en-US" baseline="0" dirty="0" smtClean="0"/>
              <a:t> </a:t>
            </a:r>
            <a:r>
              <a:rPr lang="en-US" baseline="0" dirty="0" err="1" smtClean="0"/>
              <a:t>trường</a:t>
            </a:r>
            <a:r>
              <a:rPr lang="en-US" baseline="0" dirty="0" smtClean="0"/>
              <a:t> </a:t>
            </a:r>
            <a:r>
              <a:rPr lang="en-US" baseline="0" dirty="0" err="1" smtClean="0"/>
              <a:t>hoặc</a:t>
            </a:r>
            <a:r>
              <a:rPr lang="en-US" baseline="0" dirty="0" smtClean="0"/>
              <a:t> </a:t>
            </a:r>
            <a:r>
              <a:rPr lang="en-US" baseline="0" dirty="0" err="1" smtClean="0"/>
              <a:t>gia</a:t>
            </a:r>
            <a:r>
              <a:rPr lang="en-US" baseline="0" dirty="0" smtClean="0"/>
              <a:t> </a:t>
            </a:r>
            <a:r>
              <a:rPr lang="en-US" baseline="0" dirty="0" err="1" smtClean="0"/>
              <a:t>đình</a:t>
            </a:r>
            <a:r>
              <a:rPr lang="en-US" baseline="0" dirty="0" smtClean="0"/>
              <a:t> </a:t>
            </a:r>
            <a:r>
              <a:rPr lang="en-US" baseline="0" dirty="0" err="1" smtClean="0"/>
              <a:t>tổ</a:t>
            </a:r>
            <a:r>
              <a:rPr lang="en-US" baseline="0" dirty="0" smtClean="0"/>
              <a:t> </a:t>
            </a:r>
            <a:r>
              <a:rPr lang="en-US" baseline="0" dirty="0" err="1" smtClean="0"/>
              <a:t>chức</a:t>
            </a:r>
            <a:r>
              <a:rPr lang="en-US" baseline="0" dirty="0" smtClean="0"/>
              <a:t>. </a:t>
            </a:r>
            <a:r>
              <a:rPr lang="en-US" baseline="0" dirty="0" err="1" smtClean="0"/>
              <a:t>Đó</a:t>
            </a:r>
            <a:r>
              <a:rPr lang="en-US" baseline="0" dirty="0" smtClean="0"/>
              <a:t> </a:t>
            </a:r>
            <a:r>
              <a:rPr lang="en-US" baseline="0" dirty="0" err="1" smtClean="0"/>
              <a:t>có</a:t>
            </a:r>
            <a:r>
              <a:rPr lang="en-US" baseline="0" dirty="0" smtClean="0"/>
              <a:t> </a:t>
            </a:r>
            <a:r>
              <a:rPr lang="en-US" baseline="0" dirty="0" err="1" smtClean="0"/>
              <a:t>thể</a:t>
            </a:r>
            <a:r>
              <a:rPr lang="en-US" baseline="0" dirty="0" smtClean="0"/>
              <a:t> </a:t>
            </a:r>
            <a:r>
              <a:rPr lang="en-US" baseline="0" dirty="0" err="1" smtClean="0"/>
              <a:t>là</a:t>
            </a:r>
            <a:r>
              <a:rPr lang="en-US" baseline="0" dirty="0" smtClean="0"/>
              <a:t> </a:t>
            </a:r>
            <a:r>
              <a:rPr lang="en-US" baseline="0" dirty="0" err="1" smtClean="0"/>
              <a:t>chuyến</a:t>
            </a:r>
            <a:r>
              <a:rPr lang="en-US" baseline="0" dirty="0" smtClean="0"/>
              <a:t> </a:t>
            </a:r>
            <a:r>
              <a:rPr lang="en-US" baseline="0" dirty="0" err="1" smtClean="0"/>
              <a:t>tham</a:t>
            </a:r>
            <a:r>
              <a:rPr lang="en-US" baseline="0" dirty="0" smtClean="0"/>
              <a:t> </a:t>
            </a:r>
            <a:r>
              <a:rPr lang="en-US" baseline="0" dirty="0" err="1" smtClean="0"/>
              <a:t>quan</a:t>
            </a:r>
            <a:r>
              <a:rPr lang="en-US" baseline="0" dirty="0" smtClean="0"/>
              <a:t> </a:t>
            </a:r>
            <a:r>
              <a:rPr lang="en-US" baseline="0" dirty="0" err="1" smtClean="0"/>
              <a:t>một</a:t>
            </a:r>
            <a:r>
              <a:rPr lang="en-US" baseline="0" dirty="0" smtClean="0"/>
              <a:t> di </a:t>
            </a:r>
            <a:r>
              <a:rPr lang="en-US" baseline="0" dirty="0" err="1" smtClean="0"/>
              <a:t>tích</a:t>
            </a:r>
            <a:r>
              <a:rPr lang="en-US" baseline="0" dirty="0" smtClean="0"/>
              <a:t> </a:t>
            </a:r>
            <a:r>
              <a:rPr lang="en-US" baseline="0" dirty="0" err="1" smtClean="0"/>
              <a:t>lịch</a:t>
            </a:r>
            <a:r>
              <a:rPr lang="en-US" baseline="0" dirty="0" smtClean="0"/>
              <a:t> </a:t>
            </a:r>
            <a:r>
              <a:rPr lang="en-US" baseline="0" dirty="0" err="1" smtClean="0"/>
              <a:t>sử</a:t>
            </a:r>
            <a:r>
              <a:rPr lang="en-US" baseline="0" dirty="0" smtClean="0"/>
              <a:t>, </a:t>
            </a:r>
            <a:r>
              <a:rPr lang="en-US" baseline="0" dirty="0" err="1" smtClean="0"/>
              <a:t>văn</a:t>
            </a:r>
            <a:r>
              <a:rPr lang="en-US" baseline="0" dirty="0" smtClean="0"/>
              <a:t> </a:t>
            </a:r>
            <a:r>
              <a:rPr lang="en-US" baseline="0" dirty="0" err="1" smtClean="0"/>
              <a:t>hóa</a:t>
            </a:r>
            <a:r>
              <a:rPr lang="en-US" baseline="0" dirty="0" smtClean="0"/>
              <a:t> </a:t>
            </a:r>
            <a:r>
              <a:rPr lang="en-US" baseline="0" dirty="0" err="1" smtClean="0"/>
              <a:t>gắn</a:t>
            </a:r>
            <a:r>
              <a:rPr lang="en-US" baseline="0" dirty="0" smtClean="0"/>
              <a:t> </a:t>
            </a:r>
            <a:r>
              <a:rPr lang="en-US" baseline="0" dirty="0" err="1" smtClean="0"/>
              <a:t>với</a:t>
            </a:r>
            <a:r>
              <a:rPr lang="en-US" baseline="0" dirty="0" smtClean="0"/>
              <a:t> </a:t>
            </a:r>
            <a:r>
              <a:rPr lang="en-US" baseline="0" dirty="0" err="1" smtClean="0"/>
              <a:t>một</a:t>
            </a:r>
            <a:r>
              <a:rPr lang="en-US" baseline="0" dirty="0" smtClean="0"/>
              <a:t> </a:t>
            </a:r>
            <a:r>
              <a:rPr lang="en-US" baseline="0" dirty="0" err="1" smtClean="0"/>
              <a:t>sự</a:t>
            </a:r>
            <a:r>
              <a:rPr lang="en-US" baseline="0" dirty="0" smtClean="0"/>
              <a:t> </a:t>
            </a:r>
            <a:r>
              <a:rPr lang="en-US" baseline="0" dirty="0" err="1" smtClean="0"/>
              <a:t>kiện</a:t>
            </a:r>
            <a:r>
              <a:rPr lang="en-US" baseline="0" dirty="0" smtClean="0"/>
              <a:t> </a:t>
            </a:r>
            <a:r>
              <a:rPr lang="en-US" baseline="0" dirty="0" err="1" smtClean="0"/>
              <a:t>quan</a:t>
            </a:r>
            <a:r>
              <a:rPr lang="en-US" baseline="0" dirty="0" smtClean="0"/>
              <a:t> </a:t>
            </a:r>
            <a:r>
              <a:rPr lang="en-US" baseline="0" dirty="0" err="1" smtClean="0"/>
              <a:t>trọng</a:t>
            </a:r>
            <a:r>
              <a:rPr lang="en-US" baseline="0" dirty="0" smtClean="0"/>
              <a:t> </a:t>
            </a:r>
            <a:r>
              <a:rPr lang="en-US" baseline="0" dirty="0" err="1" smtClean="0"/>
              <a:t>trong</a:t>
            </a:r>
            <a:r>
              <a:rPr lang="en-US" baseline="0" dirty="0" smtClean="0"/>
              <a:t> </a:t>
            </a:r>
            <a:r>
              <a:rPr lang="en-US" baseline="0" dirty="0" err="1" smtClean="0"/>
              <a:t>quá</a:t>
            </a:r>
            <a:r>
              <a:rPr lang="en-US" baseline="0" dirty="0" smtClean="0"/>
              <a:t> </a:t>
            </a:r>
            <a:r>
              <a:rPr lang="en-US" baseline="0" dirty="0" err="1" smtClean="0"/>
              <a:t>khứ</a:t>
            </a:r>
            <a:r>
              <a:rPr lang="en-US" baseline="0" dirty="0" smtClean="0"/>
              <a:t> </a:t>
            </a:r>
            <a:r>
              <a:rPr lang="en-US" baseline="0" dirty="0" err="1" smtClean="0"/>
              <a:t>của</a:t>
            </a:r>
            <a:r>
              <a:rPr lang="en-US" baseline="0" dirty="0" smtClean="0"/>
              <a:t> </a:t>
            </a:r>
            <a:r>
              <a:rPr lang="en-US" baseline="0" dirty="0" err="1" smtClean="0"/>
              <a:t>dân</a:t>
            </a:r>
            <a:r>
              <a:rPr lang="en-US" baseline="0" dirty="0" smtClean="0"/>
              <a:t> </a:t>
            </a:r>
            <a:r>
              <a:rPr lang="en-US" baseline="0" dirty="0" err="1" smtClean="0"/>
              <a:t>tộc</a:t>
            </a:r>
            <a:r>
              <a:rPr lang="en-US" baseline="0" dirty="0" smtClean="0"/>
              <a:t> </a:t>
            </a:r>
            <a:r>
              <a:rPr lang="en-US" baseline="0" dirty="0" err="1" smtClean="0"/>
              <a:t>hoặc</a:t>
            </a:r>
            <a:r>
              <a:rPr lang="en-US" baseline="0" dirty="0" smtClean="0"/>
              <a:t> </a:t>
            </a:r>
            <a:r>
              <a:rPr lang="en-US" baseline="0" dirty="0" err="1" smtClean="0"/>
              <a:t>một</a:t>
            </a:r>
            <a:r>
              <a:rPr lang="en-US" baseline="0" dirty="0" smtClean="0"/>
              <a:t> </a:t>
            </a:r>
            <a:r>
              <a:rPr lang="en-US" baseline="0" dirty="0" err="1" smtClean="0"/>
              <a:t>danh</a:t>
            </a:r>
            <a:r>
              <a:rPr lang="en-US" baseline="0" dirty="0" smtClean="0"/>
              <a:t> </a:t>
            </a:r>
            <a:r>
              <a:rPr lang="en-US" baseline="0" dirty="0" err="1" smtClean="0"/>
              <a:t>nhân</a:t>
            </a:r>
            <a:r>
              <a:rPr lang="en-US" baseline="0" dirty="0" smtClean="0"/>
              <a:t> </a:t>
            </a:r>
            <a:r>
              <a:rPr lang="en-US" baseline="0" dirty="0" err="1" smtClean="0"/>
              <a:t>mà</a:t>
            </a:r>
            <a:r>
              <a:rPr lang="en-US" baseline="0" dirty="0" smtClean="0"/>
              <a:t> </a:t>
            </a:r>
            <a:r>
              <a:rPr lang="en-US" baseline="0" dirty="0" err="1" smtClean="0"/>
              <a:t>mọi</a:t>
            </a:r>
            <a:r>
              <a:rPr lang="en-US" baseline="0" dirty="0" smtClean="0"/>
              <a:t> </a:t>
            </a:r>
            <a:r>
              <a:rPr lang="en-US" baseline="0" dirty="0" err="1" smtClean="0"/>
              <a:t>người</a:t>
            </a:r>
            <a:r>
              <a:rPr lang="en-US" baseline="0" dirty="0" smtClean="0"/>
              <a:t> </a:t>
            </a:r>
            <a:r>
              <a:rPr lang="en-US" baseline="0" dirty="0" err="1" smtClean="0"/>
              <a:t>đều</a:t>
            </a:r>
            <a:r>
              <a:rPr lang="en-US" baseline="0" dirty="0" smtClean="0"/>
              <a:t> </a:t>
            </a:r>
            <a:r>
              <a:rPr lang="en-US" baseline="0" dirty="0" err="1" smtClean="0"/>
              <a:t>ngưỡng</a:t>
            </a:r>
            <a:r>
              <a:rPr lang="en-US" baseline="0" dirty="0" smtClean="0"/>
              <a:t> </a:t>
            </a:r>
            <a:r>
              <a:rPr lang="en-US" baseline="0" dirty="0" err="1" smtClean="0"/>
              <a:t>vọng</a:t>
            </a:r>
            <a:r>
              <a:rPr lang="en-US" baseline="0" dirty="0" smtClean="0"/>
              <a:t>. Ở </a:t>
            </a:r>
            <a:r>
              <a:rPr lang="en-US" baseline="0" dirty="0" err="1" smtClean="0"/>
              <a:t>phần</a:t>
            </a:r>
            <a:r>
              <a:rPr lang="en-US" baseline="0" dirty="0" smtClean="0"/>
              <a:t> </a:t>
            </a:r>
            <a:r>
              <a:rPr lang="en-US" baseline="0" dirty="0" err="1" smtClean="0"/>
              <a:t>Viết</a:t>
            </a:r>
            <a:r>
              <a:rPr lang="en-US" baseline="0" dirty="0" smtClean="0"/>
              <a:t> </a:t>
            </a:r>
            <a:r>
              <a:rPr lang="en-US" baseline="0" dirty="0" err="1" smtClean="0"/>
              <a:t>của</a:t>
            </a:r>
            <a:r>
              <a:rPr lang="en-US" baseline="0" dirty="0" smtClean="0"/>
              <a:t> </a:t>
            </a:r>
            <a:r>
              <a:rPr lang="en-US" baseline="0" dirty="0" err="1" smtClean="0"/>
              <a:t>bài</a:t>
            </a:r>
            <a:r>
              <a:rPr lang="en-US" baseline="0" dirty="0" smtClean="0"/>
              <a:t> </a:t>
            </a:r>
            <a:r>
              <a:rPr lang="en-US" baseline="0" dirty="0" err="1" smtClean="0"/>
              <a:t>học</a:t>
            </a:r>
            <a:r>
              <a:rPr lang="en-US" baseline="0" dirty="0" smtClean="0"/>
              <a:t> </a:t>
            </a:r>
            <a:r>
              <a:rPr lang="en-US" baseline="0" dirty="0" err="1" smtClean="0"/>
              <a:t>này</a:t>
            </a:r>
            <a:r>
              <a:rPr lang="en-US" baseline="0" dirty="0" smtClean="0"/>
              <a:t>, </a:t>
            </a:r>
            <a:r>
              <a:rPr lang="en-US" baseline="0" dirty="0" err="1" smtClean="0"/>
              <a:t>em</a:t>
            </a:r>
            <a:r>
              <a:rPr lang="en-US" baseline="0" dirty="0" smtClean="0"/>
              <a:t> </a:t>
            </a:r>
            <a:r>
              <a:rPr lang="en-US" baseline="0" dirty="0" err="1" smtClean="0"/>
              <a:t>sẽ</a:t>
            </a:r>
            <a:r>
              <a:rPr lang="en-US" baseline="0" dirty="0" smtClean="0"/>
              <a:t> </a:t>
            </a:r>
            <a:r>
              <a:rPr lang="en-US" baseline="0" dirty="0" err="1" smtClean="0"/>
              <a:t>thuật</a:t>
            </a:r>
            <a:r>
              <a:rPr lang="en-US" baseline="0" dirty="0" smtClean="0"/>
              <a:t> </a:t>
            </a:r>
            <a:r>
              <a:rPr lang="en-US" baseline="0" dirty="0" err="1" smtClean="0"/>
              <a:t>lại</a:t>
            </a:r>
            <a:r>
              <a:rPr lang="en-US" baseline="0" dirty="0" smtClean="0"/>
              <a:t> </a:t>
            </a:r>
            <a:r>
              <a:rPr lang="en-US" baseline="0" dirty="0" err="1" smtClean="0"/>
              <a:t>một</a:t>
            </a:r>
            <a:r>
              <a:rPr lang="en-US" baseline="0" dirty="0" smtClean="0"/>
              <a:t> </a:t>
            </a:r>
            <a:r>
              <a:rPr lang="en-US" baseline="0" dirty="0" err="1" smtClean="0"/>
              <a:t>chuyến</a:t>
            </a:r>
            <a:r>
              <a:rPr lang="en-US" baseline="0" dirty="0" smtClean="0"/>
              <a:t> </a:t>
            </a:r>
            <a:r>
              <a:rPr lang="en-US" baseline="0" dirty="0" err="1" smtClean="0"/>
              <a:t>đi</a:t>
            </a:r>
            <a:r>
              <a:rPr lang="en-US" baseline="0" dirty="0" smtClean="0"/>
              <a:t> </a:t>
            </a:r>
            <a:r>
              <a:rPr lang="en-US" baseline="0" dirty="0" err="1" smtClean="0"/>
              <a:t>tham</a:t>
            </a:r>
            <a:r>
              <a:rPr lang="en-US" baseline="0" dirty="0" smtClean="0"/>
              <a:t> </a:t>
            </a:r>
            <a:r>
              <a:rPr lang="en-US" baseline="0" dirty="0" err="1" smtClean="0"/>
              <a:t>quan</a:t>
            </a:r>
            <a:r>
              <a:rPr lang="en-US" baseline="0" dirty="0" smtClean="0"/>
              <a:t> </a:t>
            </a:r>
            <a:r>
              <a:rPr lang="en-US" baseline="0" dirty="0" err="1" smtClean="0"/>
              <a:t>một</a:t>
            </a:r>
            <a:r>
              <a:rPr lang="en-US" baseline="0" dirty="0" smtClean="0"/>
              <a:t> di </a:t>
            </a:r>
            <a:r>
              <a:rPr lang="en-US" baseline="0" dirty="0" err="1" smtClean="0"/>
              <a:t>tích</a:t>
            </a:r>
            <a:r>
              <a:rPr lang="en-US" baseline="0" dirty="0" smtClean="0"/>
              <a:t> </a:t>
            </a:r>
            <a:r>
              <a:rPr lang="en-US" baseline="0" dirty="0" err="1" smtClean="0"/>
              <a:t>lịch</a:t>
            </a:r>
            <a:r>
              <a:rPr lang="en-US" baseline="0" dirty="0" smtClean="0"/>
              <a:t> </a:t>
            </a:r>
            <a:r>
              <a:rPr lang="en-US" baseline="0" dirty="0" err="1" smtClean="0"/>
              <a:t>sử</a:t>
            </a:r>
            <a:r>
              <a:rPr lang="en-US" baseline="0" dirty="0" smtClean="0"/>
              <a:t>, </a:t>
            </a:r>
            <a:r>
              <a:rPr lang="en-US" baseline="0" dirty="0" err="1" smtClean="0"/>
              <a:t>văn</a:t>
            </a:r>
            <a:r>
              <a:rPr lang="en-US" baseline="0" dirty="0" smtClean="0"/>
              <a:t> </a:t>
            </a:r>
            <a:r>
              <a:rPr lang="en-US" baseline="0" dirty="0" err="1" smtClean="0"/>
              <a:t>hóa</a:t>
            </a:r>
            <a:r>
              <a:rPr lang="en-US" baseline="0" dirty="0" smtClean="0"/>
              <a:t> </a:t>
            </a:r>
            <a:r>
              <a:rPr lang="en-US" baseline="0" dirty="0" err="1" smtClean="0"/>
              <a:t>để</a:t>
            </a:r>
            <a:r>
              <a:rPr lang="en-US" baseline="0" dirty="0" smtClean="0"/>
              <a:t> </a:t>
            </a:r>
            <a:r>
              <a:rPr lang="en-US" baseline="0" dirty="0" err="1" smtClean="0"/>
              <a:t>lại</a:t>
            </a:r>
            <a:r>
              <a:rPr lang="en-US" baseline="0" dirty="0" smtClean="0"/>
              <a:t> </a:t>
            </a:r>
            <a:r>
              <a:rPr lang="en-US" baseline="0" dirty="0" err="1" smtClean="0"/>
              <a:t>cho</a:t>
            </a:r>
            <a:r>
              <a:rPr lang="en-US" baseline="0" dirty="0" smtClean="0"/>
              <a:t> </a:t>
            </a:r>
            <a:r>
              <a:rPr lang="en-US" baseline="0" dirty="0" err="1" smtClean="0"/>
              <a:t>em</a:t>
            </a:r>
            <a:r>
              <a:rPr lang="en-US" baseline="0" dirty="0" smtClean="0"/>
              <a:t> </a:t>
            </a:r>
            <a:r>
              <a:rPr lang="en-US" baseline="0" dirty="0" err="1" smtClean="0"/>
              <a:t>ấn</a:t>
            </a:r>
            <a:r>
              <a:rPr lang="en-US" baseline="0" dirty="0" smtClean="0"/>
              <a:t> </a:t>
            </a:r>
            <a:r>
              <a:rPr lang="en-US" baseline="0" dirty="0" err="1" smtClean="0"/>
              <a:t>tượng</a:t>
            </a:r>
            <a:r>
              <a:rPr lang="en-US" baseline="0" dirty="0" smtClean="0"/>
              <a:t> </a:t>
            </a:r>
            <a:r>
              <a:rPr lang="en-US" baseline="0" dirty="0" err="1" smtClean="0"/>
              <a:t>sâu</a:t>
            </a:r>
            <a:r>
              <a:rPr lang="en-US" baseline="0" dirty="0" smtClean="0"/>
              <a:t> </a:t>
            </a:r>
            <a:r>
              <a:rPr lang="en-US" baseline="0" dirty="0" err="1" smtClean="0"/>
              <a:t>sắc</a:t>
            </a:r>
            <a:r>
              <a:rPr lang="en-US" baseline="0" dirty="0" smtClean="0"/>
              <a:t>, </a:t>
            </a:r>
            <a:r>
              <a:rPr lang="en-US" baseline="0" dirty="0" err="1" smtClean="0"/>
              <a:t>khó</a:t>
            </a:r>
            <a:r>
              <a:rPr lang="en-US" baseline="0" dirty="0" smtClean="0"/>
              <a:t> </a:t>
            </a:r>
            <a:r>
              <a:rPr lang="en-US" baseline="0" dirty="0" err="1" smtClean="0"/>
              <a:t>quên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C27D9C47-A052-4159-A400-F9891FB7D72E}"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B109157-4B2C-456F-9FDA-FD573F72CD4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B109157-4B2C-456F-9FDA-FD573F72CD4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CE9D58B-F039-4ADD-99E5-47AE7F46E7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B109157-4B2C-456F-9FDA-FD573F72CD4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083905-BC15-4741-8538-1D40B0425E1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13680-43B5-447E-9335-B314D95265F8}"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D5083905-BC15-4741-8538-1D40B0425E1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13680-43B5-447E-9335-B314D95265F8}"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D5083905-BC15-4741-8538-1D40B0425E1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13680-43B5-447E-9335-B314D95265F8}"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defRPr/>
            </a:pPr>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defRPr/>
            </a:pPr>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rPr>
            </a:fld>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matchingName="Title and Content">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defRPr/>
            </a:pPr>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defRPr/>
            </a:pPr>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rPr>
            </a:fld>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defRPr/>
            </a:pPr>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defRPr/>
            </a:pPr>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rPr>
            </a:fld>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matchingName="Two Content">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defRPr/>
            </a:pPr>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defRPr/>
            </a:pPr>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rPr>
            </a:fld>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matchingName="Comparison">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defRPr/>
            </a:pPr>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defRPr/>
            </a:pPr>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rPr>
            </a:fld>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defRPr/>
            </a:pPr>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defRPr/>
            </a:pPr>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rPr>
            </a:fld>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defRPr/>
            </a:pPr>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defRPr/>
            </a:pPr>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rPr>
            </a:fld>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matchingName="Content with Caption">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defRPr/>
            </a:pPr>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defRPr/>
            </a:pPr>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rPr>
            </a:fld>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D5083905-BC15-4741-8538-1D40B0425E1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13680-43B5-447E-9335-B314D95265F8}"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matchingName="Picture with Caption">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panose="020B0604020202020204"/>
              <a:buNone/>
              <a:defRPr sz="3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90000"/>
              </a:lnSpc>
              <a:spcBef>
                <a:spcPts val="500"/>
              </a:spcBef>
              <a:spcAft>
                <a:spcPts val="0"/>
              </a:spcAft>
              <a:buClr>
                <a:schemeClr val="dk1"/>
              </a:buClr>
              <a:buSzPts val="28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90000"/>
              </a:lnSpc>
              <a:spcBef>
                <a:spcPts val="500"/>
              </a:spcBef>
              <a:spcAft>
                <a:spcPts val="0"/>
              </a:spcAft>
              <a:buClr>
                <a:schemeClr val="dk1"/>
              </a:buClr>
              <a:buSzPts val="2400"/>
              <a:buFont typeface="Arial" panose="020B0604020202020204"/>
              <a:buNone/>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defRPr/>
            </a:pPr>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defRPr/>
            </a:pPr>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rPr>
            </a:fld>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matchingName="Title and Vertical Text">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defRPr/>
            </a:pPr>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defRPr/>
            </a:pPr>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rPr>
            </a:fld>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matchingName="Vertical Title and Text">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defRPr/>
            </a:pPr>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defRPr/>
            </a:pPr>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rPr>
            </a:fld>
            <a:endParaRPr kumimoji="0" sz="1200" b="0" i="0" u="none" strike="noStrike" kern="120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a:fillRect/>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srcRect/>
          <a:stretch>
            <a:fillRect/>
          </a:stretch>
        </p:blipFill>
        <p:spPr>
          <a:xfrm>
            <a:off x="339234" y="268151"/>
            <a:ext cx="11513532" cy="63217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38F6965-7732-4B52-A5DC-F669A7E4174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EF1923E-DC89-4426-B1F3-C7ABD0DE4A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38F6965-7732-4B52-A5DC-F669A7E4174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EF1923E-DC89-4426-B1F3-C7ABD0DE4A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38F6965-7732-4B52-A5DC-F669A7E4174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EF1923E-DC89-4426-B1F3-C7ABD0DE4A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38F6965-7732-4B52-A5DC-F669A7E4174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EF1923E-DC89-4426-B1F3-C7ABD0DE4A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38F6965-7732-4B52-A5DC-F669A7E4174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EF1923E-DC89-4426-B1F3-C7ABD0DE4A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38F6965-7732-4B52-A5DC-F669A7E4174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EF1923E-DC89-4426-B1F3-C7ABD0DE4A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endParaRPr lang="en-US" smtClean="0"/>
          </a:p>
        </p:txBody>
      </p:sp>
      <p:sp>
        <p:nvSpPr>
          <p:cNvPr id="4" name="Date Placeholder 3"/>
          <p:cNvSpPr>
            <a:spLocks noGrp="1"/>
          </p:cNvSpPr>
          <p:nvPr>
            <p:ph type="dt" sz="half" idx="10"/>
          </p:nvPr>
        </p:nvSpPr>
        <p:spPr/>
        <p:txBody>
          <a:bodyPr/>
          <a:lstStyle/>
          <a:p>
            <a:fld id="{D5083905-BC15-4741-8538-1D40B0425E1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13680-43B5-447E-9335-B314D95265F8}"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38F6965-7732-4B52-A5DC-F669A7E4174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EF1923E-DC89-4426-B1F3-C7ABD0DE4A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38F6965-7732-4B52-A5DC-F669A7E4174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EF1923E-DC89-4426-B1F3-C7ABD0DE4A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38F6965-7732-4B52-A5DC-F669A7E4174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EF1923E-DC89-4426-B1F3-C7ABD0DE4A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38F6965-7732-4B52-A5DC-F669A7E4174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EF1923E-DC89-4426-B1F3-C7ABD0DE4A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38F6965-7732-4B52-A5DC-F669A7E4174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EF1923E-DC89-4426-B1F3-C7ABD0DE4A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D5083905-BC15-4741-8538-1D40B0425E1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313680-43B5-447E-9335-B314D95265F8}"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D5083905-BC15-4741-8538-1D40B0425E1C}"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313680-43B5-447E-9335-B314D95265F8}"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083905-BC15-4741-8538-1D40B0425E1C}"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313680-43B5-447E-9335-B314D95265F8}"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083905-BC15-4741-8538-1D40B0425E1C}"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313680-43B5-447E-9335-B314D95265F8}"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D5083905-BC15-4741-8538-1D40B0425E1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313680-43B5-447E-9335-B314D95265F8}"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D5083905-BC15-4741-8538-1D40B0425E1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313680-43B5-447E-9335-B314D95265F8}"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2" Type="http://schemas.openxmlformats.org/officeDocument/2006/relationships/theme" Target="../theme/theme3.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083905-BC15-4741-8538-1D40B0425E1C}"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313680-43B5-447E-9335-B314D95265F8}"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endParaRPr kumimoji="0" sz="1200" b="0" i="0" u="none" strike="noStrike" kern="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endParaRPr kumimoji="0" sz="1200" b="0" i="0" u="none" strike="noStrike" kern="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panose="020F0502020204030204"/>
                <a:cs typeface="Calibri" panose="020F0502020204030204"/>
                <a:sym typeface="Calibri" panose="020F0502020204030204"/>
              </a:rPr>
            </a:fld>
            <a:endParaRPr kumimoji="0" sz="1200" b="0" i="0" u="none" strike="noStrike" kern="0" cap="none" spc="0" normalizeH="0" baseline="0" noProof="0">
              <a:ln>
                <a:noFill/>
              </a:ln>
              <a:solidFill>
                <a:srgbClr val="888888"/>
              </a:solidFill>
              <a:effectLst/>
              <a:uLnTx/>
              <a:uFillTx/>
              <a:latin typeface="Calibri" panose="020F0502020204030204"/>
              <a:cs typeface="Calibri" panose="020F0502020204030204"/>
              <a:sym typeface="Calibri" panose="020F0502020204030204"/>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138F6965-7732-4B52-A5DC-F669A7E4174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AEF1923E-DC89-4426-B1F3-C7ABD0DE4A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wmf"/><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0.xml"/><Relationship Id="rId3" Type="http://schemas.openxmlformats.org/officeDocument/2006/relationships/hyperlink" Target="https://tuoitre.vn/ket-thuc-dam-phan-hiep-dinh-thuong-mai-tu-do-viet-nam-anh-202012091510598.htm" TargetMode="External"/><Relationship Id="rId2" Type="http://schemas.openxmlformats.org/officeDocument/2006/relationships/image" Target="../media/image8.png"/><Relationship Id="rId1"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0.jpeg"/><Relationship Id="rId1"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2.jpeg"/><Relationship Id="rId1"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4.jpeg"/><Relationship Id="rId1"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6.jpeg"/><Relationship Id="rId1"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8.jpeg"/><Relationship Id="rId1" Type="http://schemas.openxmlformats.org/officeDocument/2006/relationships/image" Target="../media/image27.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30.xml"/><Relationship Id="rId2" Type="http://schemas.openxmlformats.org/officeDocument/2006/relationships/image" Target="../media/image3.jpeg"/><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3.xml"/><Relationship Id="rId4" Type="http://schemas.openxmlformats.org/officeDocument/2006/relationships/image" Target="../media/image8.png"/><Relationship Id="rId3" Type="http://schemas.openxmlformats.org/officeDocument/2006/relationships/tags" Target="../tags/tag5.xml"/><Relationship Id="rId2" Type="http://schemas.openxmlformats.org/officeDocument/2006/relationships/image" Target="../media/image5.png"/><Relationship Id="rId1" Type="http://schemas.openxmlformats.org/officeDocument/2006/relationships/image" Target="../media/image3.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9.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30.jpe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tags" Target="../tags/tag1.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31.jpeg"/></Relationships>
</file>

<file path=ppt/slides/_rels/slide21.xml.rels><?xml version="1.0" encoding="UTF-8" standalone="yes"?>
<Relationships xmlns="http://schemas.openxmlformats.org/package/2006/relationships"><Relationship Id="rId9" Type="http://schemas.openxmlformats.org/officeDocument/2006/relationships/hyperlink" Target="http://vi.wikipedia.org/wiki/B%C3%ACnh_S%C6%A1n" TargetMode="External"/><Relationship Id="rId8" Type="http://schemas.openxmlformats.org/officeDocument/2006/relationships/hyperlink" Target="http://vi.wikipedia.org/wiki/Vi%E1%BB%87t_Nam" TargetMode="External"/><Relationship Id="rId7" Type="http://schemas.openxmlformats.org/officeDocument/2006/relationships/hyperlink" Target="http://vi.wikipedia.org/w/index.php?title=Nh%C3%A0_m%C3%A1y_l%E1%BB%8Dc_d%E1%BA%A7u&amp;action=edit&amp;redlink=1" TargetMode="External"/><Relationship Id="rId6" Type="http://schemas.openxmlformats.org/officeDocument/2006/relationships/hyperlink" Target="http://vi.wikipedia.org/wiki/Khu_kinh_t%E1%BA%BF_Dung_Qu%E1%BA%A5t" TargetMode="External"/><Relationship Id="rId5" Type="http://schemas.openxmlformats.org/officeDocument/2006/relationships/hyperlink" Target="http://vi.wikipedia.org/wiki/T%C3%A2y_Ban_Nha" TargetMode="External"/><Relationship Id="rId4" Type="http://schemas.openxmlformats.org/officeDocument/2006/relationships/hyperlink" Target="http://vi.wikipedia.org/wiki/Nh%E1%BA%ADt_B%E1%BA%A3n" TargetMode="External"/><Relationship Id="rId3" Type="http://schemas.openxmlformats.org/officeDocument/2006/relationships/hyperlink" Target="http://vi.wikipedia.org/wiki/Malaysia" TargetMode="External"/><Relationship Id="rId2" Type="http://schemas.openxmlformats.org/officeDocument/2006/relationships/hyperlink" Target="http://vi.wikipedia.org/wiki/Ph%C3%A1p" TargetMode="External"/><Relationship Id="rId15" Type="http://schemas.openxmlformats.org/officeDocument/2006/relationships/slideLayout" Target="../slideLayouts/slideLayout13.xml"/><Relationship Id="rId14" Type="http://schemas.openxmlformats.org/officeDocument/2006/relationships/hyperlink" Target="http://vi.wikipedia.org/wiki/D%E1%BA%A7u_th%C3%B4" TargetMode="External"/><Relationship Id="rId13" Type="http://schemas.openxmlformats.org/officeDocument/2006/relationships/hyperlink" Target="http://vi.wikipedia.org/wiki/Ha" TargetMode="External"/><Relationship Id="rId12" Type="http://schemas.openxmlformats.org/officeDocument/2006/relationships/hyperlink" Target="http://vi.wikipedia.org/w/index.php?title=Giai_%C4%91o%E1%BA%A1n_%C4%91%E1%BA%A7u_th%E1%BA%BF_k%E1%BB%B7_21&amp;action=edit&amp;redlink=1" TargetMode="External"/><Relationship Id="rId11" Type="http://schemas.openxmlformats.org/officeDocument/2006/relationships/slide" Target="slide1.xml"/><Relationship Id="rId10" Type="http://schemas.openxmlformats.org/officeDocument/2006/relationships/hyperlink" Target="http://vi.wikipedia.org/wiki/Qu%E1%BA%A3ng_Ng%C3%A3i" TargetMode="External"/><Relationship Id="rId1" Type="http://schemas.openxmlformats.org/officeDocument/2006/relationships/image" Target="../media/image32.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33.jpe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30.xml"/><Relationship Id="rId2" Type="http://schemas.openxmlformats.org/officeDocument/2006/relationships/image" Target="../media/image3.jpeg"/><Relationship Id="rId1" Type="http://schemas.openxmlformats.org/officeDocument/2006/relationships/image" Target="../media/image5.pn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3.xml"/><Relationship Id="rId4" Type="http://schemas.openxmlformats.org/officeDocument/2006/relationships/image" Target="../media/image8.png"/><Relationship Id="rId3" Type="http://schemas.openxmlformats.org/officeDocument/2006/relationships/tags" Target="../tags/tag6.xml"/><Relationship Id="rId2" Type="http://schemas.openxmlformats.org/officeDocument/2006/relationships/image" Target="../media/image5.png"/><Relationship Id="rId1" Type="http://schemas.openxmlformats.org/officeDocument/2006/relationships/image" Target="../media/image3.jpe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3.xml"/><Relationship Id="rId2" Type="http://schemas.openxmlformats.org/officeDocument/2006/relationships/image" Target="../media/image8.png"/><Relationship Id="rId1" Type="http://schemas.openxmlformats.org/officeDocument/2006/relationships/image" Target="../media/image3.jpe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3.xml"/><Relationship Id="rId4" Type="http://schemas.openxmlformats.org/officeDocument/2006/relationships/image" Target="../media/image8.png"/><Relationship Id="rId3" Type="http://schemas.openxmlformats.org/officeDocument/2006/relationships/tags" Target="../tags/tag7.xml"/><Relationship Id="rId2" Type="http://schemas.openxmlformats.org/officeDocument/2006/relationships/image" Target="../media/image5.png"/><Relationship Id="rId1"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image" Target="../media/image3.jpe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jpe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37.png"/><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0.xml"/><Relationship Id="rId4" Type="http://schemas.openxmlformats.org/officeDocument/2006/relationships/image" Target="../media/image9.png"/><Relationship Id="rId3" Type="http://schemas.openxmlformats.org/officeDocument/2006/relationships/tags" Target="../tags/tag2.xml"/><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wmf"/><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11.sv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 Id="rId3" Type="http://schemas.openxmlformats.org/officeDocument/2006/relationships/image" Target="../media/image10.png"/><Relationship Id="rId2" Type="http://schemas.openxmlformats.org/officeDocument/2006/relationships/image" Target="../media/image13.svg"/><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0.png"/><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tags" Target="../tags/tag3.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3.jpe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0.xml"/><Relationship Id="rId4" Type="http://schemas.openxmlformats.org/officeDocument/2006/relationships/tags" Target="../tags/tag4.xml"/><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pic>
        <p:nvPicPr>
          <p:cNvPr id="3" name="Picture 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flipV="1">
            <a:off x="9226666" y="3810841"/>
            <a:ext cx="2588403" cy="257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2"/>
          <p:cNvGrpSpPr>
            <a:grpSpLocks noChangeAspect="1"/>
          </p:cNvGrpSpPr>
          <p:nvPr/>
        </p:nvGrpSpPr>
        <p:grpSpPr bwMode="auto">
          <a:xfrm>
            <a:off x="6707256" y="3067602"/>
            <a:ext cx="5642394" cy="3371903"/>
            <a:chOff x="0" y="0"/>
            <a:chExt cx="5460" cy="3810"/>
          </a:xfrm>
        </p:grpSpPr>
        <p:sp>
          <p:nvSpPr>
            <p:cNvPr id="5"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1800">
                <a:solidFill>
                  <a:prstClr val="black"/>
                </a:solidFill>
                <a:latin typeface="Arial" panose="020B0604020202020204" pitchFamily="34" charset="0"/>
                <a:ea typeface="SimSun" panose="02010600030101010101" pitchFamily="2" charset="-122"/>
                <a:cs typeface="Arial" panose="020B0604020202020204" pitchFamily="34" charset="0"/>
              </a:endParaRPr>
            </a:p>
          </p:txBody>
        </p:sp>
        <p:sp>
          <p:nvSpPr>
            <p:cNvPr id="6" name="Freeform 4"/>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7" name="Freeform 5"/>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8" name="Freeform 6"/>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9" name="Freeform 7"/>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0" name="Freeform 8"/>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1" name="Freeform 9"/>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2" name="Freeform 10"/>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3" name="Freeform 11"/>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4" name="Freeform 12"/>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5" name="Freeform 13"/>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6" name="Freeform 14"/>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7" name="Freeform 15"/>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8" name="Freeform 16"/>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9" name="Freeform 17"/>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20" name="Freeform 18"/>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21" name="Freeform 19"/>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ln>
            <a:extLst>
              <a:ext uri="{909E8E84-426E-40DD-AFC4-6F175D3DCCD1}">
                <a14:hiddenFill xmlns:a14="http://schemas.microsoft.com/office/drawing/2010/main">
                  <a:solidFill>
                    <a:srgbClr val="FFFFFF"/>
                  </a:solidFill>
                </a14:hiddenFill>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22" name="Freeform 20"/>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23" name="Freeform 21"/>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24" name="Freeform 22"/>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grpSp>
      <p:sp>
        <p:nvSpPr>
          <p:cNvPr id="25" name="Rounded Rectangle 24"/>
          <p:cNvSpPr/>
          <p:nvPr/>
        </p:nvSpPr>
        <p:spPr>
          <a:xfrm>
            <a:off x="182880" y="574675"/>
            <a:ext cx="8776970" cy="306387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i="1" smtClean="0">
                <a:solidFill>
                  <a:srgbClr val="FF0000"/>
                </a:solidFill>
                <a:latin typeface="Times New Roman" panose="02020603050405020304" pitchFamily="18" charset="0"/>
                <a:cs typeface="Times New Roman" panose="02020603050405020304" pitchFamily="18" charset="0"/>
              </a:rPr>
              <a:t>CHÀO MỪNG QUÝ THẦY CÔ VÀ </a:t>
            </a:r>
            <a:endParaRPr lang="en-US" sz="3600" b="1" i="1" smtClean="0">
              <a:solidFill>
                <a:srgbClr val="FF0000"/>
              </a:solidFill>
              <a:latin typeface="Times New Roman" panose="02020603050405020304" pitchFamily="18" charset="0"/>
              <a:cs typeface="Times New Roman" panose="02020603050405020304" pitchFamily="18" charset="0"/>
            </a:endParaRPr>
          </a:p>
          <a:p>
            <a:pPr algn="ctr"/>
            <a:r>
              <a:rPr lang="en-US" sz="3600" b="1" i="1" smtClean="0">
                <a:solidFill>
                  <a:srgbClr val="FF0000"/>
                </a:solidFill>
                <a:latin typeface="Times New Roman" panose="02020603050405020304" pitchFamily="18" charset="0"/>
                <a:cs typeface="Times New Roman" panose="02020603050405020304" pitchFamily="18" charset="0"/>
              </a:rPr>
              <a:t>CÁC EM HS ĐẾN VỚI GIỜ HỌC GDCD </a:t>
            </a:r>
            <a:endParaRPr lang="en-US" sz="3600" b="1" i="1" smtClean="0">
              <a:solidFill>
                <a:srgbClr val="FF0000"/>
              </a:solidFill>
              <a:latin typeface="Times New Roman" panose="02020603050405020304" pitchFamily="18" charset="0"/>
              <a:cs typeface="Times New Roman" panose="02020603050405020304" pitchFamily="18" charset="0"/>
            </a:endParaRPr>
          </a:p>
          <a:p>
            <a:pPr algn="ctr"/>
            <a:r>
              <a:rPr lang="en-US" sz="3600" b="1" i="1" smtClean="0">
                <a:solidFill>
                  <a:srgbClr val="FF0000"/>
                </a:solidFill>
                <a:latin typeface="Times New Roman" panose="02020603050405020304" pitchFamily="18" charset="0"/>
                <a:cs typeface="Times New Roman" panose="02020603050405020304" pitchFamily="18" charset="0"/>
              </a:rPr>
              <a:t>LỚP 9A7</a:t>
            </a:r>
            <a:endParaRPr lang="en-US" sz="3600" b="1" i="1" smtClean="0">
              <a:solidFill>
                <a:srgbClr val="FF0000"/>
              </a:solidFill>
              <a:latin typeface="Times New Roman" panose="02020603050405020304" pitchFamily="18" charset="0"/>
              <a:cs typeface="Times New Roman" panose="02020603050405020304" pitchFamily="18" charset="0"/>
            </a:endParaRPr>
          </a:p>
        </p:txBody>
      </p:sp>
      <p:sp>
        <p:nvSpPr>
          <p:cNvPr id="26" name="Text Box 25"/>
          <p:cNvSpPr txBox="1"/>
          <p:nvPr/>
        </p:nvSpPr>
        <p:spPr>
          <a:xfrm>
            <a:off x="890270" y="4580890"/>
            <a:ext cx="6236970" cy="521970"/>
          </a:xfrm>
          <a:prstGeom prst="rect">
            <a:avLst/>
          </a:prstGeom>
          <a:noFill/>
        </p:spPr>
        <p:txBody>
          <a:bodyPr wrap="square" rtlCol="0">
            <a:spAutoFit/>
          </a:bodyPr>
          <a:p>
            <a:r>
              <a:rPr lang="en-US" sz="2800" b="1" i="1">
                <a:solidFill>
                  <a:srgbClr val="00B050"/>
                </a:solidFill>
                <a:latin typeface="Times New Roman" panose="02020603050405020304" pitchFamily="18" charset="0"/>
                <a:cs typeface="Times New Roman" panose="02020603050405020304" pitchFamily="18" charset="0"/>
              </a:rPr>
              <a:t>Giáo viên: Nguyễn Thị Thanh Hương</a:t>
            </a:r>
            <a:endParaRPr lang="en-US" sz="2800" b="1" i="1">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pic>
        <p:nvPicPr>
          <p:cNvPr id="13" name="图片 2"/>
          <p:cNvPicPr>
            <a:picLocks noChangeAspect="1"/>
          </p:cNvPicPr>
          <p:nvPr/>
        </p:nvPicPr>
        <p:blipFill>
          <a:blip r:embed="rId2">
            <a:extLst>
              <a:ext uri="{28A0092B-C50C-407E-A947-70E740481C1C}">
                <a14:useLocalDpi xmlns:a14="http://schemas.microsoft.com/office/drawing/2010/main" val="0"/>
              </a:ext>
            </a:extLst>
          </a:blip>
          <a:srcRect l="50168" t="20952" r="548" b="27864"/>
          <a:stretch>
            <a:fillRect/>
          </a:stretch>
        </p:blipFill>
        <p:spPr bwMode="auto">
          <a:xfrm>
            <a:off x="8037104" y="-140931"/>
            <a:ext cx="3557114" cy="229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Text Box 99"/>
          <p:cNvSpPr txBox="1"/>
          <p:nvPr/>
        </p:nvSpPr>
        <p:spPr>
          <a:xfrm>
            <a:off x="0" y="104775"/>
            <a:ext cx="9611360" cy="6247130"/>
          </a:xfrm>
          <a:prstGeom prst="rect">
            <a:avLst/>
          </a:prstGeom>
          <a:noFill/>
          <a:ln w="9525">
            <a:noFill/>
          </a:ln>
        </p:spPr>
        <p:txBody>
          <a:bodyPr wrap="square">
            <a:spAutoFit/>
          </a:bodyPr>
          <a:p>
            <a:pPr indent="0" algn="just"/>
            <a:r>
              <a:rPr lang="en-US" sz="4000" b="1">
                <a:solidFill>
                  <a:srgbClr val="0070C0"/>
                </a:solidFill>
                <a:latin typeface="Times New Roman" panose="02020603050405020304" pitchFamily="18" charset="0"/>
                <a:cs typeface="Calibri" panose="020F0502020204030204" pitchFamily="34" charset="0"/>
              </a:rPr>
              <a:t>Việt Nam có </a:t>
            </a:r>
            <a:r>
              <a:rPr lang="en-US" sz="4000" b="1">
                <a:solidFill>
                  <a:srgbClr val="0070C0"/>
                </a:solidFill>
                <a:latin typeface="Times New Roman" panose="02020603050405020304" pitchFamily="18" charset="0"/>
                <a:cs typeface="Calibri" panose="020F0502020204030204" pitchFamily="34" charset="0"/>
              </a:rPr>
              <a:t>quan hệ ngoại giao với 192/200 nước; </a:t>
            </a:r>
            <a:r>
              <a:rPr lang="en-US" sz="4000" b="1">
                <a:solidFill>
                  <a:srgbClr val="0070C0"/>
                </a:solidFill>
                <a:latin typeface="Times New Roman" panose="02020603050405020304" pitchFamily="18" charset="0"/>
                <a:cs typeface="Roboto" charset="0"/>
              </a:rPr>
              <a:t>nâng cấp quan hệ và tạo ra mạng lưới đối tác chiến lược/đối tác toàn diện với 33 nước</a:t>
            </a:r>
            <a:r>
              <a:rPr lang="en-US" sz="4000" b="1">
                <a:solidFill>
                  <a:srgbClr val="0070C0"/>
                </a:solidFill>
                <a:latin typeface="Times New Roman" panose="02020603050405020304" pitchFamily="18" charset="0"/>
                <a:cs typeface="Roboto" charset="0"/>
              </a:rPr>
              <a:t>, trong đó có tất cả các nước lớn. Việt Nam đã chính thức tham gia các hoạt động gìn giữ hòa bình(27/5/2014); ký kết 16 </a:t>
            </a:r>
            <a:r>
              <a:rPr lang="en-US" sz="4000" b="1" u="sng">
                <a:solidFill>
                  <a:srgbClr val="0070C0"/>
                </a:solidFill>
                <a:latin typeface="Times New Roman" panose="02020603050405020304" pitchFamily="18" charset="0"/>
                <a:cs typeface="Roboto" charset="0"/>
                <a:hlinkClick r:id="rId3" tooltip="hiệp định thương mại tự do"/>
              </a:rPr>
              <a:t>hiệp định thương mại tự do</a:t>
            </a:r>
            <a:r>
              <a:rPr lang="en-US" sz="4000" b="1">
                <a:solidFill>
                  <a:srgbClr val="0070C0"/>
                </a:solidFill>
                <a:latin typeface="Times New Roman" panose="02020603050405020304" pitchFamily="18" charset="0"/>
                <a:cs typeface="Roboto" charset="0"/>
              </a:rPr>
              <a:t> (FTA) với sự tham gia của khoảng 60 nền kinh tế. </a:t>
            </a:r>
            <a:r>
              <a:rPr lang="en-US" sz="4000" b="1">
                <a:solidFill>
                  <a:srgbClr val="0070C0"/>
                </a:solidFill>
                <a:latin typeface="Times New Roman" panose="02020603050405020304" pitchFamily="18" charset="0"/>
                <a:cs typeface="Calibri" panose="020F0502020204030204" pitchFamily="34" charset="0"/>
              </a:rPr>
              <a:t> có quan hệ kinh tế với 224 thị trường nước ngoài.</a:t>
            </a:r>
            <a:endParaRPr lang="en-US" sz="4000" b="1">
              <a:solidFill>
                <a:srgbClr val="0070C0"/>
              </a:solidFill>
              <a:latin typeface="Times New Roman" panose="02020603050405020304" pitchFamily="18"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2" name="WordArt 4"/>
          <p:cNvSpPr>
            <a:spLocks noTextEdit="1"/>
          </p:cNvSpPr>
          <p:nvPr/>
        </p:nvSpPr>
        <p:spPr>
          <a:xfrm>
            <a:off x="3276600" y="304800"/>
            <a:ext cx="5410200" cy="838200"/>
          </a:xfrm>
          <a:prstGeom prst="rect">
            <a:avLst/>
          </a:prstGeom>
        </p:spPr>
        <p:txBody>
          <a:bodyPr wrap="none" fromWordArt="1">
            <a:prstTxWarp prst="textPlain">
              <a:avLst>
                <a:gd name="adj" fmla="val 50000"/>
              </a:avLst>
            </a:prstTxWarp>
            <a:normAutofit/>
          </a:bodyPr>
          <a:p>
            <a:pPr algn="ctr" eaLnBrk="0" hangingPunct="0"/>
            <a:r>
              <a:rPr lang="en-US" sz="1400">
                <a:ln w="9525" cap="flat" cmpd="sng">
                  <a:solidFill>
                    <a:srgbClr val="0000FF"/>
                  </a:solidFill>
                  <a:prstDash val="solid"/>
                  <a:headEnd type="none" w="med" len="med"/>
                  <a:tailEnd type="none" w="med" len="med"/>
                </a:ln>
                <a:solidFill>
                  <a:srgbClr val="0000FF"/>
                </a:solidFill>
                <a:latin typeface="Times New Roman" panose="02020603050405020304" pitchFamily="18" charset="0"/>
                <a:ea typeface="Times New Roman" panose="02020603050405020304" pitchFamily="18" charset="0"/>
              </a:rPr>
              <a:t>  "Tổ chức này tên là gì?"</a:t>
            </a:r>
            <a:endParaRPr lang="en-US" sz="1400">
              <a:ln w="9525" cap="flat" cmpd="sng">
                <a:solidFill>
                  <a:srgbClr val="0000FF"/>
                </a:solidFill>
                <a:prstDash val="solid"/>
                <a:headEnd type="none" w="med" len="med"/>
                <a:tailEnd type="none" w="med" len="med"/>
              </a:ln>
              <a:solidFill>
                <a:srgbClr val="0000FF"/>
              </a:solidFill>
              <a:latin typeface="Times New Roman" panose="02020603050405020304" pitchFamily="18" charset="0"/>
              <a:ea typeface="Times New Roman" panose="02020603050405020304" pitchFamily="18" charset="0"/>
            </a:endParaRPr>
          </a:p>
        </p:txBody>
      </p:sp>
      <p:pic>
        <p:nvPicPr>
          <p:cNvPr id="5123" name="Picture 5" descr="IMF"/>
          <p:cNvPicPr>
            <a:picLocks noChangeAspect="1"/>
          </p:cNvPicPr>
          <p:nvPr/>
        </p:nvPicPr>
        <p:blipFill>
          <a:blip r:embed="rId1"/>
          <a:stretch>
            <a:fillRect/>
          </a:stretch>
        </p:blipFill>
        <p:spPr>
          <a:xfrm>
            <a:off x="2133600" y="1524000"/>
            <a:ext cx="3429000" cy="3375025"/>
          </a:xfrm>
          <a:prstGeom prst="rect">
            <a:avLst/>
          </a:prstGeom>
          <a:noFill/>
          <a:ln w="9525">
            <a:noFill/>
          </a:ln>
        </p:spPr>
      </p:pic>
      <p:pic>
        <p:nvPicPr>
          <p:cNvPr id="5124" name="Picture 6" descr="LHQ"/>
          <p:cNvPicPr>
            <a:picLocks noChangeAspect="1"/>
          </p:cNvPicPr>
          <p:nvPr/>
        </p:nvPicPr>
        <p:blipFill>
          <a:blip r:embed="rId2"/>
          <a:stretch>
            <a:fillRect/>
          </a:stretch>
        </p:blipFill>
        <p:spPr>
          <a:xfrm>
            <a:off x="6096000" y="1524000"/>
            <a:ext cx="3810000" cy="3276600"/>
          </a:xfrm>
          <a:prstGeom prst="rect">
            <a:avLst/>
          </a:prstGeom>
          <a:noFill/>
          <a:ln w="9525">
            <a:noFill/>
          </a:ln>
        </p:spPr>
      </p:pic>
      <p:sp>
        <p:nvSpPr>
          <p:cNvPr id="5125" name="WordArt 7"/>
          <p:cNvSpPr>
            <a:spLocks noTextEdit="1"/>
          </p:cNvSpPr>
          <p:nvPr/>
        </p:nvSpPr>
        <p:spPr>
          <a:xfrm>
            <a:off x="2286000" y="5943600"/>
            <a:ext cx="2514600" cy="381000"/>
          </a:xfrm>
          <a:prstGeom prst="rect">
            <a:avLst/>
          </a:prstGeom>
        </p:spPr>
        <p:txBody>
          <a:bodyPr wrap="none" fromWordArt="1">
            <a:prstTxWarp prst="textPlain">
              <a:avLst>
                <a:gd name="adj" fmla="val 50000"/>
              </a:avLst>
            </a:prstTxWarp>
            <a:normAutofit/>
          </a:bodyPr>
          <a:p>
            <a:pPr algn="ctr" eaLnBrk="0" hangingPunct="0"/>
            <a:r>
              <a:rPr lang="en-US" sz="1000">
                <a:ln w="9525" cap="flat" cmpd="sng">
                  <a:solidFill>
                    <a:srgbClr val="0000FF"/>
                  </a:solidFill>
                  <a:prstDash val="solid"/>
                  <a:headEnd type="none" w="med" len="med"/>
                  <a:tailEnd type="none" w="med" len="med"/>
                </a:ln>
                <a:solidFill>
                  <a:srgbClr val="0000FF"/>
                </a:solidFill>
                <a:latin typeface="Times New Roman" panose="02020603050405020304" pitchFamily="18" charset="0"/>
                <a:ea typeface="Times New Roman" panose="02020603050405020304" pitchFamily="18" charset="0"/>
              </a:rPr>
              <a:t>Quỹ tiền tệ quốc tế</a:t>
            </a:r>
            <a:endParaRPr lang="en-US" sz="1000">
              <a:ln w="9525" cap="flat" cmpd="sng">
                <a:solidFill>
                  <a:srgbClr val="0000FF"/>
                </a:solidFill>
                <a:prstDash val="solid"/>
                <a:headEnd type="none" w="med" len="med"/>
                <a:tailEnd type="none" w="med" len="med"/>
              </a:ln>
              <a:solidFill>
                <a:srgbClr val="0000FF"/>
              </a:solidFill>
              <a:latin typeface="Times New Roman" panose="02020603050405020304" pitchFamily="18" charset="0"/>
              <a:ea typeface="Times New Roman" panose="02020603050405020304" pitchFamily="18" charset="0"/>
            </a:endParaRPr>
          </a:p>
        </p:txBody>
      </p:sp>
      <p:sp>
        <p:nvSpPr>
          <p:cNvPr id="5126" name="WordArt 8"/>
          <p:cNvSpPr>
            <a:spLocks noTextEdit="1"/>
          </p:cNvSpPr>
          <p:nvPr/>
        </p:nvSpPr>
        <p:spPr>
          <a:xfrm>
            <a:off x="6858000" y="5867400"/>
            <a:ext cx="2590800" cy="457200"/>
          </a:xfrm>
          <a:prstGeom prst="rect">
            <a:avLst/>
          </a:prstGeom>
        </p:spPr>
        <p:txBody>
          <a:bodyPr wrap="none" fromWordArt="1">
            <a:prstTxWarp prst="textPlain">
              <a:avLst>
                <a:gd name="adj" fmla="val 50000"/>
              </a:avLst>
            </a:prstTxWarp>
            <a:normAutofit/>
          </a:bodyPr>
          <a:p>
            <a:pPr algn="ctr" eaLnBrk="0" hangingPunct="0"/>
            <a:r>
              <a:rPr lang="en-US" sz="1000">
                <a:ln w="9525" cap="flat" cmpd="sng">
                  <a:solidFill>
                    <a:srgbClr val="0000FF"/>
                  </a:solidFill>
                  <a:prstDash val="solid"/>
                  <a:headEnd type="none" w="med" len="med"/>
                  <a:tailEnd type="none" w="med" len="med"/>
                </a:ln>
                <a:solidFill>
                  <a:srgbClr val="0000FF"/>
                </a:solidFill>
                <a:latin typeface="Times New Roman" panose="02020603050405020304" pitchFamily="18" charset="0"/>
                <a:ea typeface="Times New Roman" panose="02020603050405020304" pitchFamily="18" charset="0"/>
              </a:rPr>
              <a:t>Tổ chức Liên hợp quốc</a:t>
            </a:r>
            <a:endParaRPr lang="en-US" sz="1000">
              <a:ln w="9525" cap="flat" cmpd="sng">
                <a:solidFill>
                  <a:srgbClr val="0000FF"/>
                </a:solidFill>
                <a:prstDash val="solid"/>
                <a:headEnd type="none" w="med" len="med"/>
                <a:tailEnd type="none" w="med" len="med"/>
              </a:ln>
              <a:solidFill>
                <a:srgbClr val="0000FF"/>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wedge">
                                      <p:cBhvr>
                                        <p:cTn id="7" dur="2000"/>
                                        <p:tgtEl>
                                          <p:spTgt spid="5125"/>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126"/>
                                        </p:tgtEl>
                                        <p:attrNameLst>
                                          <p:attrName>style.visibility</p:attrName>
                                        </p:attrNameLst>
                                      </p:cBhvr>
                                      <p:to>
                                        <p:strVal val="visible"/>
                                      </p:to>
                                    </p:set>
                                    <p:animEffect transition="in" filter="wedge">
                                      <p:cBhvr>
                                        <p:cTn id="12" dur="20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9" name="Picture 5" descr="ASEAN"/>
          <p:cNvPicPr>
            <a:picLocks noChangeAspect="1"/>
          </p:cNvPicPr>
          <p:nvPr/>
        </p:nvPicPr>
        <p:blipFill>
          <a:blip r:embed="rId1"/>
          <a:stretch>
            <a:fillRect/>
          </a:stretch>
        </p:blipFill>
        <p:spPr>
          <a:xfrm>
            <a:off x="1905000" y="1524000"/>
            <a:ext cx="3429000" cy="3429000"/>
          </a:xfrm>
          <a:prstGeom prst="rect">
            <a:avLst/>
          </a:prstGeom>
          <a:noFill/>
          <a:ln w="9525">
            <a:noFill/>
          </a:ln>
        </p:spPr>
      </p:pic>
      <p:pic>
        <p:nvPicPr>
          <p:cNvPr id="4100" name="Picture 10" descr="FAO"/>
          <p:cNvPicPr>
            <a:picLocks noChangeAspect="1"/>
          </p:cNvPicPr>
          <p:nvPr/>
        </p:nvPicPr>
        <p:blipFill>
          <a:blip r:embed="rId2"/>
          <a:stretch>
            <a:fillRect/>
          </a:stretch>
        </p:blipFill>
        <p:spPr>
          <a:xfrm>
            <a:off x="6400800" y="1600200"/>
            <a:ext cx="3352800" cy="3352800"/>
          </a:xfrm>
          <a:prstGeom prst="rect">
            <a:avLst/>
          </a:prstGeom>
          <a:noFill/>
          <a:ln w="9525">
            <a:noFill/>
          </a:ln>
        </p:spPr>
      </p:pic>
      <p:sp>
        <p:nvSpPr>
          <p:cNvPr id="4101" name="WordArt 18"/>
          <p:cNvSpPr>
            <a:spLocks noTextEdit="1"/>
          </p:cNvSpPr>
          <p:nvPr/>
        </p:nvSpPr>
        <p:spPr>
          <a:xfrm>
            <a:off x="6553200" y="5638800"/>
            <a:ext cx="3429000" cy="533400"/>
          </a:xfrm>
          <a:prstGeom prst="rect">
            <a:avLst/>
          </a:prstGeom>
        </p:spPr>
        <p:txBody>
          <a:bodyPr wrap="none" fromWordArt="1">
            <a:prstTxWarp prst="textPlain">
              <a:avLst>
                <a:gd name="adj" fmla="val 50000"/>
              </a:avLst>
            </a:prstTxWarp>
            <a:normAutofit/>
          </a:bodyPr>
          <a:p>
            <a:pPr algn="ctr" eaLnBrk="0" hangingPunct="0"/>
            <a:r>
              <a:rPr lang="en-US" sz="1000">
                <a:ln w="9525" cap="flat" cmpd="sng">
                  <a:solidFill>
                    <a:srgbClr val="0000FF"/>
                  </a:solidFill>
                  <a:prstDash val="solid"/>
                  <a:headEnd type="none" w="med" len="med"/>
                  <a:tailEnd type="none" w="med" len="med"/>
                </a:ln>
                <a:solidFill>
                  <a:srgbClr val="0000FF"/>
                </a:solidFill>
                <a:latin typeface="Times New Roman" panose="02020603050405020304" pitchFamily="18" charset="0"/>
                <a:ea typeface="Times New Roman" panose="02020603050405020304" pitchFamily="18" charset="0"/>
              </a:rPr>
              <a:t>Tổ chức lương thực-nông nghiệp Liên hợp quốc</a:t>
            </a:r>
            <a:endParaRPr lang="en-US" sz="1000">
              <a:ln w="9525" cap="flat" cmpd="sng">
                <a:solidFill>
                  <a:srgbClr val="0000FF"/>
                </a:solidFill>
                <a:prstDash val="solid"/>
                <a:headEnd type="none" w="med" len="med"/>
                <a:tailEnd type="none" w="med" len="med"/>
              </a:ln>
              <a:solidFill>
                <a:srgbClr val="0000FF"/>
              </a:solidFill>
              <a:latin typeface="Times New Roman" panose="02020603050405020304" pitchFamily="18" charset="0"/>
              <a:ea typeface="Times New Roman" panose="02020603050405020304" pitchFamily="18" charset="0"/>
            </a:endParaRPr>
          </a:p>
        </p:txBody>
      </p:sp>
      <p:sp>
        <p:nvSpPr>
          <p:cNvPr id="4102" name="WordArt 19"/>
          <p:cNvSpPr>
            <a:spLocks noTextEdit="1"/>
          </p:cNvSpPr>
          <p:nvPr/>
        </p:nvSpPr>
        <p:spPr>
          <a:xfrm>
            <a:off x="2286000" y="5867400"/>
            <a:ext cx="2590800" cy="457200"/>
          </a:xfrm>
          <a:prstGeom prst="rect">
            <a:avLst/>
          </a:prstGeom>
        </p:spPr>
        <p:txBody>
          <a:bodyPr wrap="none" fromWordArt="1">
            <a:prstTxWarp prst="textPlain">
              <a:avLst>
                <a:gd name="adj" fmla="val 50000"/>
              </a:avLst>
            </a:prstTxWarp>
            <a:normAutofit/>
          </a:bodyPr>
          <a:p>
            <a:pPr algn="ctr" eaLnBrk="0" hangingPunct="0"/>
            <a:r>
              <a:rPr lang="en-US" sz="1000">
                <a:ln w="9525" cap="flat" cmpd="sng">
                  <a:solidFill>
                    <a:srgbClr val="0000FF"/>
                  </a:solidFill>
                  <a:prstDash val="solid"/>
                  <a:headEnd type="none" w="med" len="med"/>
                  <a:tailEnd type="none" w="med" len="med"/>
                </a:ln>
                <a:solidFill>
                  <a:srgbClr val="0000FF"/>
                </a:solidFill>
                <a:latin typeface="Times New Roman" panose="02020603050405020304" pitchFamily="18" charset="0"/>
                <a:ea typeface="Times New Roman" panose="02020603050405020304" pitchFamily="18" charset="0"/>
              </a:rPr>
              <a:t>Hiệp hội các nước Đông Nam Á</a:t>
            </a:r>
            <a:endParaRPr lang="en-US" sz="1000">
              <a:ln w="9525" cap="flat" cmpd="sng">
                <a:solidFill>
                  <a:srgbClr val="0000FF"/>
                </a:solidFill>
                <a:prstDash val="solid"/>
                <a:headEnd type="none" w="med" len="med"/>
                <a:tailEnd type="none" w="med" len="med"/>
              </a:ln>
              <a:solidFill>
                <a:srgbClr val="0000FF"/>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wedge">
                                      <p:cBhvr>
                                        <p:cTn id="7" dur="2000"/>
                                        <p:tgtEl>
                                          <p:spTgt spid="410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4101"/>
                                        </p:tgtEl>
                                        <p:attrNameLst>
                                          <p:attrName>style.visibility</p:attrName>
                                        </p:attrNameLst>
                                      </p:cBhvr>
                                      <p:to>
                                        <p:strVal val="visible"/>
                                      </p:to>
                                    </p:set>
                                    <p:animEffect transition="in" filter="wedge">
                                      <p:cBhvr>
                                        <p:cTn id="12" dur="20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71" name="Picture 3" descr="UNICEF"/>
          <p:cNvPicPr>
            <a:picLocks noChangeAspect="1"/>
          </p:cNvPicPr>
          <p:nvPr/>
        </p:nvPicPr>
        <p:blipFill>
          <a:blip r:embed="rId1"/>
          <a:stretch>
            <a:fillRect/>
          </a:stretch>
        </p:blipFill>
        <p:spPr>
          <a:xfrm>
            <a:off x="1828800" y="1295400"/>
            <a:ext cx="3886200" cy="3886200"/>
          </a:xfrm>
          <a:prstGeom prst="rect">
            <a:avLst/>
          </a:prstGeom>
          <a:noFill/>
          <a:ln w="9525">
            <a:noFill/>
          </a:ln>
        </p:spPr>
      </p:pic>
      <p:pic>
        <p:nvPicPr>
          <p:cNvPr id="7172" name="Picture 4" descr="WB"/>
          <p:cNvPicPr>
            <a:picLocks noChangeAspect="1"/>
          </p:cNvPicPr>
          <p:nvPr/>
        </p:nvPicPr>
        <p:blipFill>
          <a:blip r:embed="rId2"/>
          <a:stretch>
            <a:fillRect/>
          </a:stretch>
        </p:blipFill>
        <p:spPr>
          <a:xfrm>
            <a:off x="6019800" y="1295400"/>
            <a:ext cx="3810000" cy="4495800"/>
          </a:xfrm>
          <a:prstGeom prst="rect">
            <a:avLst/>
          </a:prstGeom>
          <a:noFill/>
          <a:ln w="9525">
            <a:noFill/>
          </a:ln>
        </p:spPr>
      </p:pic>
      <p:sp>
        <p:nvSpPr>
          <p:cNvPr id="7173" name="Rectangle 5"/>
          <p:cNvSpPr/>
          <p:nvPr/>
        </p:nvSpPr>
        <p:spPr>
          <a:xfrm>
            <a:off x="6096000" y="5181600"/>
            <a:ext cx="3581400" cy="533400"/>
          </a:xfrm>
          <a:prstGeom prst="rect">
            <a:avLst/>
          </a:prstGeom>
          <a:solidFill>
            <a:schemeClr val="bg1"/>
          </a:solidFill>
          <a:ln w="9525">
            <a:noFill/>
          </a:ln>
        </p:spPr>
        <p:txBody>
          <a:bodyPr wrap="none" anchor="ctr" anchorCtr="0"/>
          <a:p>
            <a:endParaRPr dirty="0">
              <a:latin typeface="Times New Roman" panose="02020603050405020304" pitchFamily="18" charset="0"/>
            </a:endParaRPr>
          </a:p>
        </p:txBody>
      </p:sp>
      <p:sp>
        <p:nvSpPr>
          <p:cNvPr id="7174" name="WordArt 6"/>
          <p:cNvSpPr>
            <a:spLocks noTextEdit="1"/>
          </p:cNvSpPr>
          <p:nvPr/>
        </p:nvSpPr>
        <p:spPr>
          <a:xfrm>
            <a:off x="2286000" y="5867400"/>
            <a:ext cx="2590800" cy="457200"/>
          </a:xfrm>
          <a:prstGeom prst="rect">
            <a:avLst/>
          </a:prstGeom>
        </p:spPr>
        <p:txBody>
          <a:bodyPr wrap="none" fromWordArt="1">
            <a:prstTxWarp prst="textPlain">
              <a:avLst>
                <a:gd name="adj" fmla="val 50000"/>
              </a:avLst>
            </a:prstTxWarp>
            <a:normAutofit/>
          </a:bodyPr>
          <a:p>
            <a:pPr algn="ctr" eaLnBrk="0" hangingPunct="0"/>
            <a:r>
              <a:rPr lang="en-US" sz="1000">
                <a:ln w="9525" cap="flat" cmpd="sng">
                  <a:solidFill>
                    <a:srgbClr val="0000FF"/>
                  </a:solidFill>
                  <a:prstDash val="solid"/>
                  <a:headEnd type="none" w="med" len="med"/>
                  <a:tailEnd type="none" w="med" len="med"/>
                </a:ln>
                <a:solidFill>
                  <a:srgbClr val="0000FF"/>
                </a:solidFill>
                <a:latin typeface="Times New Roman" panose="02020603050405020304" pitchFamily="18" charset="0"/>
                <a:ea typeface="Times New Roman" panose="02020603050405020304" pitchFamily="18" charset="0"/>
              </a:rPr>
              <a:t>Quỹ nhi đồng Liên hợp quốc</a:t>
            </a:r>
            <a:endParaRPr lang="en-US" sz="1000">
              <a:ln w="9525" cap="flat" cmpd="sng">
                <a:solidFill>
                  <a:srgbClr val="0000FF"/>
                </a:solidFill>
                <a:prstDash val="solid"/>
                <a:headEnd type="none" w="med" len="med"/>
                <a:tailEnd type="none" w="med" len="med"/>
              </a:ln>
              <a:solidFill>
                <a:srgbClr val="0000FF"/>
              </a:solidFill>
              <a:latin typeface="Times New Roman" panose="02020603050405020304" pitchFamily="18" charset="0"/>
              <a:ea typeface="Times New Roman" panose="02020603050405020304" pitchFamily="18" charset="0"/>
            </a:endParaRPr>
          </a:p>
        </p:txBody>
      </p:sp>
      <p:sp>
        <p:nvSpPr>
          <p:cNvPr id="7175" name="WordArt 7"/>
          <p:cNvSpPr>
            <a:spLocks noTextEdit="1"/>
          </p:cNvSpPr>
          <p:nvPr/>
        </p:nvSpPr>
        <p:spPr>
          <a:xfrm>
            <a:off x="6705600" y="5943600"/>
            <a:ext cx="2590800" cy="381000"/>
          </a:xfrm>
          <a:prstGeom prst="rect">
            <a:avLst/>
          </a:prstGeom>
        </p:spPr>
        <p:txBody>
          <a:bodyPr wrap="none" fromWordArt="1">
            <a:prstTxWarp prst="textPlain">
              <a:avLst>
                <a:gd name="adj" fmla="val 50000"/>
              </a:avLst>
            </a:prstTxWarp>
            <a:normAutofit/>
          </a:bodyPr>
          <a:p>
            <a:pPr algn="ctr" eaLnBrk="0" hangingPunct="0"/>
            <a:r>
              <a:rPr lang="en-US" sz="1000">
                <a:ln w="9525" cap="flat" cmpd="sng">
                  <a:solidFill>
                    <a:srgbClr val="0000FF"/>
                  </a:solidFill>
                  <a:prstDash val="solid"/>
                  <a:headEnd type="none" w="med" len="med"/>
                  <a:tailEnd type="none" w="med" len="med"/>
                </a:ln>
                <a:solidFill>
                  <a:srgbClr val="0000FF"/>
                </a:solidFill>
                <a:latin typeface="Times New Roman" panose="02020603050405020304" pitchFamily="18" charset="0"/>
                <a:ea typeface="Times New Roman" panose="02020603050405020304" pitchFamily="18" charset="0"/>
              </a:rPr>
              <a:t>Ngân hàng thế giới</a:t>
            </a:r>
            <a:endParaRPr lang="en-US" sz="1000">
              <a:ln w="9525" cap="flat" cmpd="sng">
                <a:solidFill>
                  <a:srgbClr val="0000FF"/>
                </a:solidFill>
                <a:prstDash val="solid"/>
                <a:headEnd type="none" w="med" len="med"/>
                <a:tailEnd type="none" w="med" len="med"/>
              </a:ln>
              <a:solidFill>
                <a:srgbClr val="0000FF"/>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7174"/>
                                        </p:tgtEl>
                                        <p:attrNameLst>
                                          <p:attrName>style.visibility</p:attrName>
                                        </p:attrNameLst>
                                      </p:cBhvr>
                                      <p:to>
                                        <p:strVal val="visible"/>
                                      </p:to>
                                    </p:set>
                                    <p:animEffect transition="in" filter="wedge">
                                      <p:cBhvr>
                                        <p:cTn id="7" dur="2000"/>
                                        <p:tgtEl>
                                          <p:spTgt spid="717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7175"/>
                                        </p:tgtEl>
                                        <p:attrNameLst>
                                          <p:attrName>style.visibility</p:attrName>
                                        </p:attrNameLst>
                                      </p:cBhvr>
                                      <p:to>
                                        <p:strVal val="visible"/>
                                      </p:to>
                                    </p:set>
                                    <p:animEffect transition="in" filter="wedge">
                                      <p:cBhvr>
                                        <p:cTn id="12" dur="20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147" name="Picture 5" descr="UNESCO"/>
          <p:cNvPicPr>
            <a:picLocks noChangeAspect="1"/>
          </p:cNvPicPr>
          <p:nvPr/>
        </p:nvPicPr>
        <p:blipFill>
          <a:blip r:embed="rId1"/>
          <a:stretch>
            <a:fillRect/>
          </a:stretch>
        </p:blipFill>
        <p:spPr>
          <a:xfrm>
            <a:off x="6477000" y="1447800"/>
            <a:ext cx="3733800" cy="4191000"/>
          </a:xfrm>
          <a:prstGeom prst="rect">
            <a:avLst/>
          </a:prstGeom>
          <a:noFill/>
          <a:ln w="9525">
            <a:noFill/>
          </a:ln>
        </p:spPr>
      </p:pic>
      <p:pic>
        <p:nvPicPr>
          <p:cNvPr id="6148" name="Picture 6" descr="UNDP"/>
          <p:cNvPicPr>
            <a:picLocks noChangeAspect="1"/>
          </p:cNvPicPr>
          <p:nvPr/>
        </p:nvPicPr>
        <p:blipFill>
          <a:blip r:embed="rId2"/>
          <a:stretch>
            <a:fillRect/>
          </a:stretch>
        </p:blipFill>
        <p:spPr>
          <a:xfrm>
            <a:off x="2286000" y="1371600"/>
            <a:ext cx="3048000" cy="4191000"/>
          </a:xfrm>
          <a:prstGeom prst="rect">
            <a:avLst/>
          </a:prstGeom>
          <a:noFill/>
          <a:ln w="9525">
            <a:noFill/>
          </a:ln>
        </p:spPr>
      </p:pic>
      <p:sp>
        <p:nvSpPr>
          <p:cNvPr id="6149" name="WordArt 7"/>
          <p:cNvSpPr>
            <a:spLocks noTextEdit="1"/>
          </p:cNvSpPr>
          <p:nvPr/>
        </p:nvSpPr>
        <p:spPr>
          <a:xfrm>
            <a:off x="6858000" y="6019800"/>
            <a:ext cx="3200400" cy="457200"/>
          </a:xfrm>
          <a:prstGeom prst="rect">
            <a:avLst/>
          </a:prstGeom>
        </p:spPr>
        <p:txBody>
          <a:bodyPr wrap="none" fromWordArt="1">
            <a:prstTxWarp prst="textPlain">
              <a:avLst>
                <a:gd name="adj" fmla="val 50000"/>
              </a:avLst>
            </a:prstTxWarp>
            <a:normAutofit/>
          </a:bodyPr>
          <a:p>
            <a:pPr algn="ctr" eaLnBrk="0" hangingPunct="0"/>
            <a:r>
              <a:rPr lang="en-US" sz="1000">
                <a:ln w="9525" cap="flat" cmpd="sng">
                  <a:solidFill>
                    <a:srgbClr val="0000FF"/>
                  </a:solidFill>
                  <a:prstDash val="solid"/>
                  <a:headEnd type="none" w="med" len="med"/>
                  <a:tailEnd type="none" w="med" len="med"/>
                </a:ln>
                <a:solidFill>
                  <a:srgbClr val="0000FF"/>
                </a:solidFill>
                <a:latin typeface="Times New Roman" panose="02020603050405020304" pitchFamily="18" charset="0"/>
                <a:ea typeface="Times New Roman" panose="02020603050405020304" pitchFamily="18" charset="0"/>
              </a:rPr>
              <a:t>Tổ chức văn hóa-xã hội Liên hợp quốc</a:t>
            </a:r>
            <a:endParaRPr lang="en-US" sz="1000">
              <a:ln w="9525" cap="flat" cmpd="sng">
                <a:solidFill>
                  <a:srgbClr val="0000FF"/>
                </a:solidFill>
                <a:prstDash val="solid"/>
                <a:headEnd type="none" w="med" len="med"/>
                <a:tailEnd type="none" w="med" len="med"/>
              </a:ln>
              <a:solidFill>
                <a:srgbClr val="0000FF"/>
              </a:solidFill>
              <a:latin typeface="Times New Roman" panose="02020603050405020304" pitchFamily="18" charset="0"/>
              <a:ea typeface="Times New Roman" panose="02020603050405020304" pitchFamily="18" charset="0"/>
            </a:endParaRPr>
          </a:p>
        </p:txBody>
      </p:sp>
      <p:sp>
        <p:nvSpPr>
          <p:cNvPr id="6150" name="WordArt 8"/>
          <p:cNvSpPr>
            <a:spLocks noTextEdit="1"/>
          </p:cNvSpPr>
          <p:nvPr/>
        </p:nvSpPr>
        <p:spPr>
          <a:xfrm>
            <a:off x="2209800" y="6019800"/>
            <a:ext cx="3200400" cy="457200"/>
          </a:xfrm>
          <a:prstGeom prst="rect">
            <a:avLst/>
          </a:prstGeom>
        </p:spPr>
        <p:txBody>
          <a:bodyPr wrap="none" fromWordArt="1">
            <a:prstTxWarp prst="textPlain">
              <a:avLst>
                <a:gd name="adj" fmla="val 50000"/>
              </a:avLst>
            </a:prstTxWarp>
            <a:normAutofit/>
          </a:bodyPr>
          <a:p>
            <a:pPr algn="ctr" eaLnBrk="0" hangingPunct="0"/>
            <a:r>
              <a:rPr lang="en-US" sz="1000">
                <a:ln w="9525" cap="flat" cmpd="sng">
                  <a:solidFill>
                    <a:srgbClr val="0000FF"/>
                  </a:solidFill>
                  <a:prstDash val="solid"/>
                  <a:headEnd type="none" w="med" len="med"/>
                  <a:tailEnd type="none" w="med" len="med"/>
                </a:ln>
                <a:solidFill>
                  <a:srgbClr val="0000FF"/>
                </a:solidFill>
                <a:latin typeface="Times New Roman" panose="02020603050405020304" pitchFamily="18" charset="0"/>
                <a:ea typeface="Times New Roman" panose="02020603050405020304" pitchFamily="18" charset="0"/>
              </a:rPr>
              <a:t>Chương trình phát triển Liên hợp quốc</a:t>
            </a:r>
            <a:endParaRPr lang="en-US" sz="1000">
              <a:ln w="9525" cap="flat" cmpd="sng">
                <a:solidFill>
                  <a:srgbClr val="0000FF"/>
                </a:solidFill>
                <a:prstDash val="solid"/>
                <a:headEnd type="none" w="med" len="med"/>
                <a:tailEnd type="none" w="med" len="med"/>
              </a:ln>
              <a:solidFill>
                <a:srgbClr val="0000FF"/>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wedge">
                                      <p:cBhvr>
                                        <p:cTn id="7" dur="2000"/>
                                        <p:tgtEl>
                                          <p:spTgt spid="6150"/>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6149"/>
                                        </p:tgtEl>
                                        <p:attrNameLst>
                                          <p:attrName>style.visibility</p:attrName>
                                        </p:attrNameLst>
                                      </p:cBhvr>
                                      <p:to>
                                        <p:strVal val="visible"/>
                                      </p:to>
                                    </p:set>
                                    <p:animEffect transition="in" filter="wedge">
                                      <p:cBhvr>
                                        <p:cTn id="12" dur="20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195" name="Picture 3" descr="WTO"/>
          <p:cNvPicPr>
            <a:picLocks noChangeAspect="1"/>
          </p:cNvPicPr>
          <p:nvPr/>
        </p:nvPicPr>
        <p:blipFill>
          <a:blip r:embed="rId1"/>
          <a:stretch>
            <a:fillRect/>
          </a:stretch>
        </p:blipFill>
        <p:spPr>
          <a:xfrm>
            <a:off x="6172200" y="1447800"/>
            <a:ext cx="4114800" cy="3441700"/>
          </a:xfrm>
          <a:prstGeom prst="rect">
            <a:avLst/>
          </a:prstGeom>
          <a:noFill/>
          <a:ln w="9525">
            <a:noFill/>
          </a:ln>
        </p:spPr>
      </p:pic>
      <p:pic>
        <p:nvPicPr>
          <p:cNvPr id="8196" name="Picture 4" descr="who"/>
          <p:cNvPicPr>
            <a:picLocks noChangeAspect="1"/>
          </p:cNvPicPr>
          <p:nvPr/>
        </p:nvPicPr>
        <p:blipFill>
          <a:blip r:embed="rId2"/>
          <a:stretch>
            <a:fillRect/>
          </a:stretch>
        </p:blipFill>
        <p:spPr>
          <a:xfrm>
            <a:off x="1828800" y="1157288"/>
            <a:ext cx="3886200" cy="3736975"/>
          </a:xfrm>
          <a:prstGeom prst="rect">
            <a:avLst/>
          </a:prstGeom>
          <a:noFill/>
          <a:ln w="9525">
            <a:noFill/>
          </a:ln>
        </p:spPr>
      </p:pic>
      <p:sp>
        <p:nvSpPr>
          <p:cNvPr id="8197" name="WordArt 5"/>
          <p:cNvSpPr>
            <a:spLocks noTextEdit="1"/>
          </p:cNvSpPr>
          <p:nvPr/>
        </p:nvSpPr>
        <p:spPr>
          <a:xfrm>
            <a:off x="2743200" y="5410200"/>
            <a:ext cx="2057400" cy="533400"/>
          </a:xfrm>
          <a:prstGeom prst="rect">
            <a:avLst/>
          </a:prstGeom>
        </p:spPr>
        <p:txBody>
          <a:bodyPr wrap="none" fromWordArt="1">
            <a:prstTxWarp prst="textPlain">
              <a:avLst>
                <a:gd name="adj" fmla="val 50000"/>
              </a:avLst>
            </a:prstTxWarp>
            <a:normAutofit/>
          </a:bodyPr>
          <a:p>
            <a:pPr algn="ctr" eaLnBrk="0" hangingPunct="0"/>
            <a:r>
              <a:rPr lang="en-US" sz="1000">
                <a:ln w="9525" cap="flat" cmpd="sng">
                  <a:solidFill>
                    <a:srgbClr val="0000FF"/>
                  </a:solidFill>
                  <a:prstDash val="solid"/>
                  <a:headEnd type="none" w="med" len="med"/>
                  <a:tailEnd type="none" w="med" len="med"/>
                </a:ln>
                <a:solidFill>
                  <a:srgbClr val="0000FF"/>
                </a:solidFill>
                <a:latin typeface="Times New Roman" panose="02020603050405020304" pitchFamily="18" charset="0"/>
                <a:ea typeface="Times New Roman" panose="02020603050405020304" pitchFamily="18" charset="0"/>
              </a:rPr>
              <a:t>Tổ chức y tế thế giới</a:t>
            </a:r>
            <a:endParaRPr lang="en-US" sz="1000">
              <a:ln w="9525" cap="flat" cmpd="sng">
                <a:solidFill>
                  <a:srgbClr val="0000FF"/>
                </a:solidFill>
                <a:prstDash val="solid"/>
                <a:headEnd type="none" w="med" len="med"/>
                <a:tailEnd type="none" w="med" len="med"/>
              </a:ln>
              <a:solidFill>
                <a:srgbClr val="0000FF"/>
              </a:solidFill>
              <a:latin typeface="Times New Roman" panose="02020603050405020304" pitchFamily="18" charset="0"/>
              <a:ea typeface="Times New Roman" panose="02020603050405020304" pitchFamily="18" charset="0"/>
            </a:endParaRPr>
          </a:p>
        </p:txBody>
      </p:sp>
      <p:sp>
        <p:nvSpPr>
          <p:cNvPr id="8198" name="WordArt 6"/>
          <p:cNvSpPr>
            <a:spLocks noTextEdit="1"/>
          </p:cNvSpPr>
          <p:nvPr/>
        </p:nvSpPr>
        <p:spPr>
          <a:xfrm>
            <a:off x="7162800" y="5334000"/>
            <a:ext cx="2514600" cy="609600"/>
          </a:xfrm>
          <a:prstGeom prst="rect">
            <a:avLst/>
          </a:prstGeom>
        </p:spPr>
        <p:txBody>
          <a:bodyPr wrap="none" fromWordArt="1">
            <a:prstTxWarp prst="textPlain">
              <a:avLst>
                <a:gd name="adj" fmla="val 50000"/>
              </a:avLst>
            </a:prstTxWarp>
            <a:normAutofit/>
          </a:bodyPr>
          <a:p>
            <a:pPr algn="ctr" eaLnBrk="0" hangingPunct="0"/>
            <a:r>
              <a:rPr lang="en-US" sz="1000">
                <a:ln w="9525" cap="flat" cmpd="sng">
                  <a:solidFill>
                    <a:srgbClr val="0000FF"/>
                  </a:solidFill>
                  <a:prstDash val="solid"/>
                  <a:headEnd type="none" w="med" len="med"/>
                  <a:tailEnd type="none" w="med" len="med"/>
                </a:ln>
                <a:solidFill>
                  <a:srgbClr val="0000FF"/>
                </a:solidFill>
                <a:latin typeface="Times New Roman" panose="02020603050405020304" pitchFamily="18" charset="0"/>
                <a:ea typeface="Times New Roman" panose="02020603050405020304" pitchFamily="18" charset="0"/>
              </a:rPr>
              <a:t>Tổ chức thương mại thế giới</a:t>
            </a:r>
            <a:endParaRPr lang="en-US" sz="1000">
              <a:ln w="9525" cap="flat" cmpd="sng">
                <a:solidFill>
                  <a:srgbClr val="0000FF"/>
                </a:solidFill>
                <a:prstDash val="solid"/>
                <a:headEnd type="none" w="med" len="med"/>
                <a:tailEnd type="none" w="med" len="med"/>
              </a:ln>
              <a:solidFill>
                <a:srgbClr val="0000FF"/>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8197"/>
                                        </p:tgtEl>
                                        <p:attrNameLst>
                                          <p:attrName>style.visibility</p:attrName>
                                        </p:attrNameLst>
                                      </p:cBhvr>
                                      <p:to>
                                        <p:strVal val="visible"/>
                                      </p:to>
                                    </p:set>
                                    <p:animEffect transition="in" filter="wedge">
                                      <p:cBhvr>
                                        <p:cTn id="7" dur="2000"/>
                                        <p:tgtEl>
                                          <p:spTgt spid="8197"/>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8198"/>
                                        </p:tgtEl>
                                        <p:attrNameLst>
                                          <p:attrName>style.visibility</p:attrName>
                                        </p:attrNameLst>
                                      </p:cBhvr>
                                      <p:to>
                                        <p:strVal val="visible"/>
                                      </p:to>
                                    </p:set>
                                    <p:animEffect transition="in" filter="wedge">
                                      <p:cBhvr>
                                        <p:cTn id="12" dur="20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oogle Shape;164;p9"/>
          <p:cNvPicPr preferRelativeResize="0"/>
          <p:nvPr/>
        </p:nvPicPr>
        <p:blipFill rotWithShape="1">
          <a:blip r:embed="rId1"/>
          <a:srcRect l="15285" t="10430" r="46645" b="11190"/>
          <a:stretch>
            <a:fillRect/>
          </a:stretch>
        </p:blipFill>
        <p:spPr>
          <a:xfrm>
            <a:off x="-1568692" y="-617342"/>
            <a:ext cx="14513983" cy="7889965"/>
          </a:xfrm>
          <a:prstGeom prst="rect">
            <a:avLst/>
          </a:prstGeom>
          <a:noFill/>
          <a:ln>
            <a:noFill/>
          </a:ln>
        </p:spPr>
      </p:pic>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6623" y="0"/>
            <a:ext cx="9259159" cy="7411129"/>
          </a:xfrm>
          <a:prstGeom prst="rect">
            <a:avLst/>
          </a:prstGeom>
          <a:effectLst>
            <a:softEdge rad="939800"/>
          </a:effectLst>
        </p:spPr>
      </p:pic>
      <p:sp>
        <p:nvSpPr>
          <p:cNvPr id="4" name="TextBox 3"/>
          <p:cNvSpPr txBox="1"/>
          <p:nvPr/>
        </p:nvSpPr>
        <p:spPr>
          <a:xfrm>
            <a:off x="3620135" y="354330"/>
            <a:ext cx="8053705" cy="63690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1. Khái niệm</a:t>
            </a:r>
            <a:endParaRPr kumimoji="0" lang="en-US" sz="36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endParaRPr>
          </a:p>
        </p:txBody>
      </p:sp>
      <p:sp>
        <p:nvSpPr>
          <p:cNvPr id="19" name="Oval 18"/>
          <p:cNvSpPr/>
          <p:nvPr/>
        </p:nvSpPr>
        <p:spPr>
          <a:xfrm>
            <a:off x="1048588" y="891540"/>
            <a:ext cx="4471654" cy="5445956"/>
          </a:xfrm>
          <a:prstGeom prst="ellipse">
            <a:avLst/>
          </a:prstGeom>
          <a:solidFill>
            <a:schemeClr val="accent6">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endParaRPr lang="en-US" sz="2400">
              <a:solidFill>
                <a:srgbClr val="FF0000"/>
              </a:solidFill>
              <a:effectLst/>
              <a:latin typeface="Times New Roman" panose="02020603050405020304" pitchFamily="18" charset="0"/>
              <a:ea typeface="Times New Roman" panose="02020603050405020304" pitchFamily="18" charset="0"/>
            </a:endParaRPr>
          </a:p>
        </p:txBody>
      </p:sp>
      <p:sp>
        <p:nvSpPr>
          <p:cNvPr id="8" name="Oval 7"/>
          <p:cNvSpPr/>
          <p:nvPr/>
        </p:nvSpPr>
        <p:spPr>
          <a:xfrm>
            <a:off x="6409690" y="658495"/>
            <a:ext cx="4397375" cy="5897880"/>
          </a:xfrm>
          <a:prstGeom prst="ellipse">
            <a:avLst/>
          </a:prstGeom>
          <a:solidFill>
            <a:schemeClr val="accent6">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800" b="1" i="1" smtClean="0">
                <a:solidFill>
                  <a:srgbClr val="FF0000"/>
                </a:solidFill>
                <a:effectLst/>
                <a:latin typeface="Times New Roman" panose="02020603050405020304" pitchFamily="18" charset="0"/>
                <a:ea typeface="Times New Roman" panose="02020603050405020304" pitchFamily="18" charset="0"/>
              </a:rPr>
              <a:t>  </a:t>
            </a:r>
            <a:endParaRPr lang="en-US" sz="2800">
              <a:solidFill>
                <a:srgbClr val="FF0000"/>
              </a:solidFill>
              <a:effectLst/>
              <a:latin typeface="Times New Roman" panose="02020603050405020304" pitchFamily="18" charset="0"/>
              <a:ea typeface="Times New Roman" panose="02020603050405020304" pitchFamily="18" charset="0"/>
            </a:endParaRPr>
          </a:p>
        </p:txBody>
      </p:sp>
      <p:sp>
        <p:nvSpPr>
          <p:cNvPr id="3" name="Text Box 2"/>
          <p:cNvSpPr txBox="1"/>
          <p:nvPr/>
        </p:nvSpPr>
        <p:spPr>
          <a:xfrm>
            <a:off x="1671320" y="1823085"/>
            <a:ext cx="3481070" cy="2864485"/>
          </a:xfrm>
          <a:prstGeom prst="rect">
            <a:avLst/>
          </a:prstGeom>
          <a:noFill/>
        </p:spPr>
        <p:txBody>
          <a:bodyPr wrap="square" rtlCol="0">
            <a:noAutofit/>
          </a:bodyPr>
          <a:p>
            <a:pPr algn="just"/>
            <a:r>
              <a:rPr lang="en-US" sz="3200" b="1">
                <a:latin typeface="Times New Roman" panose="02020603050405020304" pitchFamily="18" charset="0"/>
                <a:cs typeface="Times New Roman" panose="02020603050405020304" pitchFamily="18" charset="0"/>
              </a:rPr>
              <a:t>a. Tình hữu nghị giữa các dân tộc trên thế giới: Là quan hệ bạn bè thân thiện giữa nước này với nước khác.</a:t>
            </a:r>
            <a:endParaRPr lang="en-US" sz="3200" b="1">
              <a:latin typeface="Times New Roman" panose="02020603050405020304" pitchFamily="18" charset="0"/>
              <a:cs typeface="Times New Roman" panose="02020603050405020304" pitchFamily="18" charset="0"/>
            </a:endParaRPr>
          </a:p>
        </p:txBody>
      </p:sp>
      <p:sp>
        <p:nvSpPr>
          <p:cNvPr id="6" name="Text Box 5"/>
          <p:cNvSpPr txBox="1"/>
          <p:nvPr/>
        </p:nvSpPr>
        <p:spPr>
          <a:xfrm>
            <a:off x="7093585" y="1475105"/>
            <a:ext cx="3126740" cy="4255135"/>
          </a:xfrm>
          <a:prstGeom prst="rect">
            <a:avLst/>
          </a:prstGeom>
          <a:noFill/>
        </p:spPr>
        <p:txBody>
          <a:bodyPr wrap="square" rtlCol="0">
            <a:noAutofit/>
          </a:bodyPr>
          <a:p>
            <a:pPr algn="just"/>
            <a:r>
              <a:rPr lang="en-US" sz="3200" b="1">
                <a:latin typeface="Times New Roman" panose="02020603050405020304" pitchFamily="18" charset="0"/>
                <a:cs typeface="Times New Roman" panose="02020603050405020304" pitchFamily="18" charset="0"/>
              </a:rPr>
              <a:t>b. Hợp tác cùng phát triển: Là cùng chung sức làm việc, giúp đỡ, hỗ trợ lẫn nhau trong công việc, lĩnh vực nào đó vì mục đích chung.</a:t>
            </a:r>
            <a:endParaRPr lang="en-US" sz="3200" b="1">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par>
    </p:tnLst>
    <p:bldLst>
      <p:bldP spid="19" grpId="0" bldLvl="0" animBg="1"/>
      <p:bldP spid="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sp>
        <p:nvSpPr>
          <p:cNvPr id="9" name="Freeform 5"/>
          <p:cNvSpPr>
            <a:spLocks noEditPoints="1" noChangeArrowheads="1"/>
          </p:cNvSpPr>
          <p:nvPr/>
        </p:nvSpPr>
        <p:spPr bwMode="auto">
          <a:xfrm>
            <a:off x="124460" y="3598545"/>
            <a:ext cx="10151745" cy="3259455"/>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endParaRPr kumimoji="0" lang="zh-CN" altLang="en-US" sz="2400"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4" name="Google Shape;164;p9"/>
          <p:cNvPicPr preferRelativeResize="0"/>
          <p:nvPr/>
        </p:nvPicPr>
        <p:blipFill rotWithShape="1">
          <a:blip r:embed="rId2"/>
          <a:srcRect l="15285" t="10430" r="46645" b="11190"/>
          <a:stretch>
            <a:fillRect/>
          </a:stretch>
        </p:blipFill>
        <p:spPr>
          <a:xfrm>
            <a:off x="-882650" y="-209550"/>
            <a:ext cx="8758555" cy="3808095"/>
          </a:xfrm>
          <a:prstGeom prst="rect">
            <a:avLst/>
          </a:prstGeom>
          <a:noFill/>
          <a:ln>
            <a:noFill/>
          </a:ln>
        </p:spPr>
      </p:pic>
      <p:sp>
        <p:nvSpPr>
          <p:cNvPr id="11" name="PA_菱形 1"/>
          <p:cNvSpPr/>
          <p:nvPr>
            <p:custDataLst>
              <p:tags r:id="rId3"/>
            </p:custDataLst>
          </p:nvPr>
        </p:nvSpPr>
        <p:spPr>
          <a:xfrm>
            <a:off x="313055" y="192405"/>
            <a:ext cx="6550025" cy="2974975"/>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3" name="图片 2"/>
          <p:cNvPicPr>
            <a:picLocks noChangeAspect="1"/>
          </p:cNvPicPr>
          <p:nvPr/>
        </p:nvPicPr>
        <p:blipFill>
          <a:blip r:embed="rId4">
            <a:extLst>
              <a:ext uri="{28A0092B-C50C-407E-A947-70E740481C1C}">
                <a14:useLocalDpi xmlns:a14="http://schemas.microsoft.com/office/drawing/2010/main" val="0"/>
              </a:ext>
            </a:extLst>
          </a:blip>
          <a:srcRect l="50168" t="20952" r="548" b="27864"/>
          <a:stretch>
            <a:fillRect/>
          </a:stretch>
        </p:blipFill>
        <p:spPr bwMode="auto">
          <a:xfrm>
            <a:off x="7470684" y="39"/>
            <a:ext cx="3557114" cy="229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5"/>
          <p:cNvSpPr txBox="1"/>
          <p:nvPr/>
        </p:nvSpPr>
        <p:spPr>
          <a:xfrm>
            <a:off x="885190" y="1249680"/>
            <a:ext cx="6061075" cy="902970"/>
          </a:xfrm>
          <a:prstGeom prst="rect">
            <a:avLst/>
          </a:prstGeom>
          <a:noFill/>
        </p:spPr>
        <p:txBody>
          <a:bodyPr wrap="square" rtlCol="0">
            <a:noAutofit/>
          </a:bodyPr>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48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落落补 汤圆" pitchFamily="2" charset="-128"/>
                <a:cs typeface="Times New Roman" panose="02020603050405020304" pitchFamily="18" charset="0"/>
              </a:rPr>
              <a:t>Tìm kiếm sự hợp tác</a:t>
            </a:r>
            <a:endParaRPr kumimoji="0" lang="en-US" altLang="zh-CN" sz="48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落落补 汤圆" pitchFamily="2" charset="-128"/>
              <a:cs typeface="Times New Roman" panose="02020603050405020304" pitchFamily="18" charset="0"/>
            </a:endParaRPr>
          </a:p>
        </p:txBody>
      </p:sp>
      <p:sp>
        <p:nvSpPr>
          <p:cNvPr id="3" name="Text Box 2"/>
          <p:cNvSpPr txBox="1"/>
          <p:nvPr/>
        </p:nvSpPr>
        <p:spPr>
          <a:xfrm>
            <a:off x="453390" y="4320540"/>
            <a:ext cx="9492615" cy="1445260"/>
          </a:xfrm>
          <a:prstGeom prst="rect">
            <a:avLst/>
          </a:prstGeom>
          <a:noFill/>
        </p:spPr>
        <p:txBody>
          <a:bodyPr wrap="square" rtlCol="0">
            <a:spAutoFit/>
          </a:bodyPr>
          <a:p>
            <a:pPr algn="ctr"/>
            <a:r>
              <a:rPr lang="en-US" sz="4400" b="1">
                <a:solidFill>
                  <a:srgbClr val="C00000"/>
                </a:solidFill>
                <a:latin typeface="Times New Roman" panose="02020603050405020304" pitchFamily="18" charset="0"/>
                <a:cs typeface="Times New Roman" panose="02020603050405020304" pitchFamily="18" charset="0"/>
              </a:rPr>
              <a:t>Việt nam hợp tác với các nước  trên thế giới như thế nào? Nêu ví dụ cụ thể.</a:t>
            </a:r>
            <a:endParaRPr lang="en-US" sz="4400" b="1">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338" name="Picture 2" descr="cau thang long"/>
          <p:cNvPicPr>
            <a:picLocks noChangeAspect="1"/>
          </p:cNvPicPr>
          <p:nvPr/>
        </p:nvPicPr>
        <p:blipFill>
          <a:blip r:embed="rId1"/>
          <a:stretch>
            <a:fillRect/>
          </a:stretch>
        </p:blipFill>
        <p:spPr>
          <a:xfrm>
            <a:off x="2438400" y="838200"/>
            <a:ext cx="8001000" cy="5334000"/>
          </a:xfrm>
          <a:prstGeom prst="rect">
            <a:avLst/>
          </a:prstGeom>
          <a:noFill/>
          <a:ln w="9525">
            <a:noFill/>
          </a:ln>
        </p:spPr>
      </p:pic>
      <p:sp>
        <p:nvSpPr>
          <p:cNvPr id="16387" name="WordArt 3"/>
          <p:cNvSpPr>
            <a:spLocks noTextEdit="1"/>
          </p:cNvSpPr>
          <p:nvPr/>
        </p:nvSpPr>
        <p:spPr>
          <a:xfrm>
            <a:off x="5257800" y="6248400"/>
            <a:ext cx="1981200" cy="609600"/>
          </a:xfrm>
          <a:prstGeom prst="rect">
            <a:avLst/>
          </a:prstGeom>
        </p:spPr>
        <p:txBody>
          <a:bodyPr wrap="none" fromWordArt="1">
            <a:prstTxWarp prst="textPlain">
              <a:avLst>
                <a:gd name="adj" fmla="val 50000"/>
              </a:avLst>
            </a:prstTxWarp>
            <a:normAutofit/>
          </a:bodyPr>
          <a:p>
            <a:pPr algn="ctr" eaLnBrk="0" hangingPunct="0"/>
            <a:r>
              <a:rPr lang="en-US" sz="1000">
                <a:ln w="9525" cap="flat" cmpd="sng">
                  <a:solidFill>
                    <a:srgbClr val="0000FF"/>
                  </a:solidFill>
                  <a:prstDash val="solid"/>
                  <a:headEnd type="none" w="med" len="med"/>
                  <a:tailEnd type="none" w="med" len="med"/>
                </a:ln>
                <a:solidFill>
                  <a:srgbClr val="0000FF"/>
                </a:solidFill>
                <a:latin typeface="Times New Roman" panose="02020603050405020304" pitchFamily="18" charset="0"/>
                <a:ea typeface="Times New Roman" panose="02020603050405020304" pitchFamily="18" charset="0"/>
              </a:rPr>
              <a:t>Cầu Thăng Long</a:t>
            </a:r>
            <a:endParaRPr lang="en-US" sz="1000">
              <a:ln w="9525" cap="flat" cmpd="sng">
                <a:solidFill>
                  <a:srgbClr val="0000FF"/>
                </a:solidFill>
                <a:prstDash val="solid"/>
                <a:headEnd type="none" w="med" len="med"/>
                <a:tailEnd type="none" w="med" len="med"/>
              </a:ln>
              <a:solidFill>
                <a:srgbClr val="0000FF"/>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box(in)">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6387"/>
                                        </p:tgtEl>
                                        <p:attrNameLst>
                                          <p:attrName>style.visibility</p:attrName>
                                        </p:attrNameLst>
                                      </p:cBhvr>
                                      <p:to>
                                        <p:strVal val="visible"/>
                                      </p:to>
                                    </p:set>
                                    <p:animEffect transition="in" filter="box(in)">
                                      <p:cBhvr>
                                        <p:cTn id="12" dur="5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8434" name="Picture 2" descr="hai van"/>
          <p:cNvPicPr>
            <a:picLocks noChangeAspect="1"/>
          </p:cNvPicPr>
          <p:nvPr/>
        </p:nvPicPr>
        <p:blipFill>
          <a:blip r:embed="rId1"/>
          <a:stretch>
            <a:fillRect/>
          </a:stretch>
        </p:blipFill>
        <p:spPr>
          <a:xfrm>
            <a:off x="1981200" y="533400"/>
            <a:ext cx="8305800" cy="5343525"/>
          </a:xfrm>
          <a:prstGeom prst="rect">
            <a:avLst/>
          </a:prstGeom>
          <a:noFill/>
          <a:ln w="9525">
            <a:noFill/>
          </a:ln>
        </p:spPr>
      </p:pic>
      <p:sp>
        <p:nvSpPr>
          <p:cNvPr id="18435" name="WordArt 3"/>
          <p:cNvSpPr>
            <a:spLocks noTextEdit="1"/>
          </p:cNvSpPr>
          <p:nvPr/>
        </p:nvSpPr>
        <p:spPr>
          <a:xfrm>
            <a:off x="4953000" y="6019800"/>
            <a:ext cx="2286000" cy="533400"/>
          </a:xfrm>
          <a:prstGeom prst="rect">
            <a:avLst/>
          </a:prstGeom>
        </p:spPr>
        <p:txBody>
          <a:bodyPr wrap="none" fromWordArt="1">
            <a:prstTxWarp prst="textPlain">
              <a:avLst>
                <a:gd name="adj" fmla="val 50000"/>
              </a:avLst>
            </a:prstTxWarp>
            <a:normAutofit/>
          </a:bodyPr>
          <a:p>
            <a:pPr algn="ctr" eaLnBrk="0" hangingPunct="0"/>
            <a:r>
              <a:rPr lang="en-US" sz="1000">
                <a:ln w="9525" cap="flat" cmpd="sng">
                  <a:solidFill>
                    <a:srgbClr val="0000FF"/>
                  </a:solidFill>
                  <a:prstDash val="solid"/>
                  <a:headEnd type="none" w="med" len="med"/>
                  <a:tailEnd type="none" w="med" len="med"/>
                </a:ln>
                <a:solidFill>
                  <a:srgbClr val="0000FF"/>
                </a:solidFill>
                <a:latin typeface="Times New Roman" panose="02020603050405020304" pitchFamily="18" charset="0"/>
                <a:ea typeface="Times New Roman" panose="02020603050405020304" pitchFamily="18" charset="0"/>
              </a:rPr>
              <a:t>Cửa hầm Hải Vân</a:t>
            </a:r>
            <a:endParaRPr lang="en-US" sz="1000">
              <a:ln w="9525" cap="flat" cmpd="sng">
                <a:solidFill>
                  <a:srgbClr val="0000FF"/>
                </a:solidFill>
                <a:prstDash val="solid"/>
                <a:headEnd type="none" w="med" len="med"/>
                <a:tailEnd type="none" w="med" len="med"/>
              </a:ln>
              <a:solidFill>
                <a:srgbClr val="0000FF"/>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box(in)">
                                      <p:cBhvr>
                                        <p:cTn id="7" dur="5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 name="Picture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01810" y="201018"/>
            <a:ext cx="9259159" cy="7438945"/>
          </a:xfrm>
          <a:prstGeom prst="rect">
            <a:avLst/>
          </a:prstGeom>
          <a:effectLst>
            <a:softEdge rad="939800"/>
          </a:effectLst>
        </p:spPr>
      </p:pic>
      <p:grpSp>
        <p:nvGrpSpPr>
          <p:cNvPr id="9" name="Group 8"/>
          <p:cNvGrpSpPr/>
          <p:nvPr/>
        </p:nvGrpSpPr>
        <p:grpSpPr>
          <a:xfrm>
            <a:off x="-269556" y="8890"/>
            <a:ext cx="12461556" cy="6995997"/>
            <a:chOff x="-409647" y="-16497"/>
            <a:chExt cx="12461556" cy="6995997"/>
          </a:xfrm>
        </p:grpSpPr>
        <p:pic>
          <p:nvPicPr>
            <p:cNvPr id="164" name="Google Shape;164;p9"/>
            <p:cNvPicPr preferRelativeResize="0"/>
            <p:nvPr/>
          </p:nvPicPr>
          <p:blipFill rotWithShape="1">
            <a:blip r:embed="rId2"/>
            <a:srcRect l="15285" t="10430" r="46645" b="11190"/>
            <a:stretch>
              <a:fillRect/>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3"/>
            <a:srcRect l="18975" t="9789" r="12467"/>
            <a:stretch>
              <a:fillRect/>
            </a:stretch>
          </p:blipFill>
          <p:spPr>
            <a:xfrm>
              <a:off x="3637184" y="4250687"/>
              <a:ext cx="2046842" cy="1899370"/>
            </a:xfrm>
            <a:prstGeom prst="rect">
              <a:avLst/>
            </a:prstGeom>
            <a:noFill/>
            <a:ln>
              <a:noFill/>
            </a:ln>
          </p:spPr>
        </p:pic>
        <p:pic>
          <p:nvPicPr>
            <p:cNvPr id="2" name="Picture 1"/>
            <p:cNvPicPr>
              <a:picLocks noChangeAspect="1"/>
            </p:cNvPicPr>
            <p:nvPr/>
          </p:nvPicPr>
          <p:blipFill>
            <a:blip r:embed="rId4"/>
            <a:stretch>
              <a:fillRect/>
            </a:stretch>
          </p:blipFill>
          <p:spPr>
            <a:xfrm>
              <a:off x="4132164" y="-16497"/>
              <a:ext cx="7556253" cy="4066384"/>
            </a:xfrm>
            <a:prstGeom prst="rect">
              <a:avLst/>
            </a:prstGeom>
          </p:spPr>
        </p:pic>
        <p:sp>
          <p:nvSpPr>
            <p:cNvPr id="6" name="文本框 6"/>
            <p:cNvSpPr txBox="1"/>
            <p:nvPr/>
          </p:nvSpPr>
          <p:spPr>
            <a:xfrm>
              <a:off x="4295808" y="1763028"/>
              <a:ext cx="77435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0" i="0" u="none" strike="noStrike" kern="1200" cap="none" spc="0" normalizeH="0" baseline="0" noProof="0" dirty="0" smtClean="0">
                  <a:ln>
                    <a:noFill/>
                  </a:ln>
                  <a:solidFill>
                    <a:prstClr val="black"/>
                  </a:solidFill>
                  <a:effectLst>
                    <a:glow rad="101600">
                      <a:srgbClr val="E6B91E">
                        <a:satMod val="175000"/>
                        <a:alpha val="40000"/>
                      </a:srgbClr>
                    </a:glow>
                  </a:effectLst>
                  <a:uLnTx/>
                  <a:uFillTx/>
                  <a:latin typeface="Times New Roman" panose="02020603050405020304" pitchFamily="18" charset="0"/>
                  <a:ea typeface="Microsoft YaHei" panose="020B0503020204020204" charset="-122"/>
                  <a:cs typeface="Times New Roman" panose="02020603050405020304" pitchFamily="18" charset="0"/>
                </a:rPr>
                <a:t>KHỞI </a:t>
              </a:r>
              <a:r>
                <a:rPr kumimoji="0" lang="en-US" altLang="zh-CN" sz="4800" b="0" i="0" u="none" strike="noStrike" kern="1200" cap="none" spc="0" normalizeH="0" baseline="0" noProof="0" dirty="0">
                  <a:ln>
                    <a:noFill/>
                  </a:ln>
                  <a:solidFill>
                    <a:prstClr val="black"/>
                  </a:solidFill>
                  <a:effectLst>
                    <a:glow rad="101600">
                      <a:srgbClr val="E6B91E">
                        <a:satMod val="175000"/>
                        <a:alpha val="40000"/>
                      </a:srgbClr>
                    </a:glow>
                  </a:effectLst>
                  <a:uLnTx/>
                  <a:uFillTx/>
                  <a:latin typeface="Times New Roman" panose="02020603050405020304" pitchFamily="18" charset="0"/>
                  <a:ea typeface="Microsoft YaHei" panose="020B0503020204020204" charset="-122"/>
                  <a:cs typeface="Times New Roman" panose="02020603050405020304" pitchFamily="18" charset="0"/>
                </a:rPr>
                <a:t>ĐỘNG</a:t>
              </a:r>
              <a:endParaRPr kumimoji="0" lang="zh-CN" altLang="en-US" sz="4800" b="0" i="0" u="none" strike="noStrike" kern="1200" cap="none" spc="0" normalizeH="0" baseline="0" noProof="0" dirty="0">
                <a:ln>
                  <a:noFill/>
                </a:ln>
                <a:solidFill>
                  <a:prstClr val="black"/>
                </a:solidFill>
                <a:effectLst>
                  <a:glow rad="101600">
                    <a:srgbClr val="E6B91E">
                      <a:satMod val="175000"/>
                      <a:alpha val="40000"/>
                    </a:srgbClr>
                  </a:glow>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
          <p:nvSpPr>
            <p:cNvPr id="5" name="PA_菱形 1"/>
            <p:cNvSpPr/>
            <p:nvPr>
              <p:custDataLst>
                <p:tags r:id="rId5"/>
              </p:custDataLst>
            </p:nvPr>
          </p:nvSpPr>
          <p:spPr>
            <a:xfrm>
              <a:off x="461175" y="2028686"/>
              <a:ext cx="3834635"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0" i="0" u="none" strike="noStrike" kern="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8" name="图片 2"/>
            <p:cNvPicPr>
              <a:picLocks noChangeAspect="1"/>
            </p:cNvPicPr>
            <p:nvPr/>
          </p:nvPicPr>
          <p:blipFill>
            <a:blip r:embed="rId6">
              <a:extLst>
                <a:ext uri="{28A0092B-C50C-407E-A947-70E740481C1C}">
                  <a14:useLocalDpi xmlns:a14="http://schemas.microsoft.com/office/drawing/2010/main" val="0"/>
                </a:ext>
              </a:extLst>
            </a:blip>
            <a:srcRect l="50168" t="20952" r="548" b="27864"/>
            <a:stretch>
              <a:fillRect/>
            </a:stretch>
          </p:blipFill>
          <p:spPr bwMode="auto">
            <a:xfrm>
              <a:off x="6165459" y="3183239"/>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 Box 2"/>
          <p:cNvSpPr txBox="1"/>
          <p:nvPr/>
        </p:nvSpPr>
        <p:spPr>
          <a:xfrm>
            <a:off x="1341755" y="2876550"/>
            <a:ext cx="2160270" cy="1907540"/>
          </a:xfrm>
          <a:prstGeom prst="rect">
            <a:avLst/>
          </a:prstGeom>
          <a:noFill/>
        </p:spPr>
        <p:txBody>
          <a:bodyPr wrap="square" rtlCol="0">
            <a:noAutofit/>
          </a:bodyPr>
          <a:p>
            <a:pPr algn="ctr"/>
            <a:r>
              <a:rPr lang="en-US" sz="4400" b="1">
                <a:solidFill>
                  <a:srgbClr val="C00000"/>
                </a:solidFill>
                <a:latin typeface="Times New Roman" panose="02020603050405020304" pitchFamily="18" charset="0"/>
                <a:cs typeface="Times New Roman" panose="02020603050405020304" pitchFamily="18" charset="0"/>
              </a:rPr>
              <a:t>Cảm Nhận</a:t>
            </a:r>
            <a:endParaRPr lang="en-US" sz="4400" b="1">
              <a:solidFill>
                <a:srgbClr val="C00000"/>
              </a:solidFill>
              <a:latin typeface="Times New Roman" panose="02020603050405020304" pitchFamily="18" charset="0"/>
              <a:cs typeface="Times New Roman" panose="02020603050405020304" pitchFamily="18" charset="0"/>
            </a:endParaRPr>
          </a:p>
          <a:p>
            <a:pPr algn="ctr"/>
            <a:r>
              <a:rPr lang="en-US" sz="4400" b="1">
                <a:solidFill>
                  <a:srgbClr val="C00000"/>
                </a:solidFill>
                <a:latin typeface="Times New Roman" panose="02020603050405020304" pitchFamily="18" charset="0"/>
                <a:cs typeface="Times New Roman" panose="02020603050405020304" pitchFamily="18" charset="0"/>
              </a:rPr>
              <a:t> </a:t>
            </a:r>
            <a:endParaRPr lang="en-US" sz="4400" b="1">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482" name="Picture 2" descr="khai thac dau"/>
          <p:cNvPicPr>
            <a:picLocks noChangeAspect="1"/>
          </p:cNvPicPr>
          <p:nvPr/>
        </p:nvPicPr>
        <p:blipFill>
          <a:blip r:embed="rId1"/>
          <a:stretch>
            <a:fillRect/>
          </a:stretch>
        </p:blipFill>
        <p:spPr>
          <a:xfrm>
            <a:off x="2057400" y="381000"/>
            <a:ext cx="7924800" cy="5562600"/>
          </a:xfrm>
          <a:prstGeom prst="rect">
            <a:avLst/>
          </a:prstGeom>
          <a:noFill/>
          <a:ln w="9525">
            <a:noFill/>
          </a:ln>
        </p:spPr>
      </p:pic>
      <p:sp>
        <p:nvSpPr>
          <p:cNvPr id="20483" name="WordArt 3"/>
          <p:cNvSpPr>
            <a:spLocks noTextEdit="1"/>
          </p:cNvSpPr>
          <p:nvPr/>
        </p:nvSpPr>
        <p:spPr>
          <a:xfrm>
            <a:off x="5029200" y="6096000"/>
            <a:ext cx="2362200" cy="457200"/>
          </a:xfrm>
          <a:prstGeom prst="rect">
            <a:avLst/>
          </a:prstGeom>
        </p:spPr>
        <p:txBody>
          <a:bodyPr wrap="none" fromWordArt="1">
            <a:prstTxWarp prst="textPlain">
              <a:avLst>
                <a:gd name="adj" fmla="val 50000"/>
              </a:avLst>
            </a:prstTxWarp>
            <a:normAutofit/>
          </a:bodyPr>
          <a:p>
            <a:pPr algn="ctr" eaLnBrk="0" hangingPunct="0"/>
            <a:r>
              <a:rPr lang="en-US" sz="1000">
                <a:ln w="9525" cap="flat" cmpd="sng">
                  <a:solidFill>
                    <a:srgbClr val="0000FF"/>
                  </a:solidFill>
                  <a:prstDash val="solid"/>
                  <a:headEnd type="none" w="med" len="med"/>
                  <a:tailEnd type="none" w="med" len="med"/>
                </a:ln>
                <a:solidFill>
                  <a:srgbClr val="0000FF"/>
                </a:solidFill>
                <a:latin typeface="Times New Roman" panose="02020603050405020304" pitchFamily="18" charset="0"/>
                <a:ea typeface="Times New Roman" panose="02020603050405020304" pitchFamily="18" charset="0"/>
              </a:rPr>
              <a:t>Khai thác dầu</a:t>
            </a:r>
            <a:endParaRPr lang="en-US" sz="1000">
              <a:ln w="9525" cap="flat" cmpd="sng">
                <a:solidFill>
                  <a:srgbClr val="0000FF"/>
                </a:solidFill>
                <a:prstDash val="solid"/>
                <a:headEnd type="none" w="med" len="med"/>
                <a:tailEnd type="none" w="med" len="med"/>
              </a:ln>
              <a:solidFill>
                <a:srgbClr val="0000FF"/>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box(in)">
                                      <p:cBhvr>
                                        <p:cTn id="7" dur="5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506" name="Picture 5" descr="dung-quat"/>
          <p:cNvPicPr>
            <a:picLocks noChangeAspect="1"/>
          </p:cNvPicPr>
          <p:nvPr/>
        </p:nvPicPr>
        <p:blipFill>
          <a:blip r:embed="rId1"/>
          <a:stretch>
            <a:fillRect/>
          </a:stretch>
        </p:blipFill>
        <p:spPr>
          <a:xfrm>
            <a:off x="6019800" y="304800"/>
            <a:ext cx="4025900" cy="5562600"/>
          </a:xfrm>
          <a:prstGeom prst="rect">
            <a:avLst/>
          </a:prstGeom>
          <a:noFill/>
          <a:ln w="9525">
            <a:noFill/>
          </a:ln>
        </p:spPr>
      </p:pic>
      <p:sp>
        <p:nvSpPr>
          <p:cNvPr id="21507" name="Rectangle 6"/>
          <p:cNvSpPr/>
          <p:nvPr/>
        </p:nvSpPr>
        <p:spPr>
          <a:xfrm>
            <a:off x="4191000" y="6124258"/>
            <a:ext cx="6172200" cy="645160"/>
          </a:xfrm>
          <a:prstGeom prst="rect">
            <a:avLst/>
          </a:prstGeom>
          <a:noFill/>
          <a:ln w="9525">
            <a:noFill/>
          </a:ln>
        </p:spPr>
        <p:txBody>
          <a:bodyPr anchor="ctr" anchorCtr="0">
            <a:spAutoFit/>
          </a:bodyPr>
          <a:p>
            <a:r>
              <a:rPr dirty="0">
                <a:latin typeface="Times New Roman" panose="02020603050405020304" pitchFamily="18" charset="0"/>
              </a:rPr>
              <a:t>Technip (</a:t>
            </a:r>
            <a:r>
              <a:rPr dirty="0">
                <a:latin typeface="Times New Roman" panose="02020603050405020304" pitchFamily="18" charset="0"/>
                <a:hlinkClick r:id="rId2" tooltip="Pháp"/>
              </a:rPr>
              <a:t>Pháp</a:t>
            </a:r>
            <a:r>
              <a:rPr dirty="0">
                <a:latin typeface="Times New Roman" panose="02020603050405020304" pitchFamily="18" charset="0"/>
              </a:rPr>
              <a:t>), Technip (</a:t>
            </a:r>
            <a:r>
              <a:rPr dirty="0">
                <a:latin typeface="Times New Roman" panose="02020603050405020304" pitchFamily="18" charset="0"/>
                <a:hlinkClick r:id="rId3" tooltip="Malaysia"/>
              </a:rPr>
              <a:t>Malaysia</a:t>
            </a:r>
            <a:r>
              <a:rPr dirty="0">
                <a:latin typeface="Times New Roman" panose="02020603050405020304" pitchFamily="18" charset="0"/>
              </a:rPr>
              <a:t>), JGC (</a:t>
            </a:r>
            <a:r>
              <a:rPr dirty="0">
                <a:latin typeface="Times New Roman" panose="02020603050405020304" pitchFamily="18" charset="0"/>
                <a:hlinkClick r:id="rId4" tooltip="Nhật Bản"/>
              </a:rPr>
              <a:t>Nhật Bản</a:t>
            </a:r>
            <a:r>
              <a:rPr dirty="0">
                <a:latin typeface="Times New Roman" panose="02020603050405020304" pitchFamily="18" charset="0"/>
              </a:rPr>
              <a:t>) và Tecnicas Reunidas (</a:t>
            </a:r>
            <a:r>
              <a:rPr dirty="0">
                <a:latin typeface="Times New Roman" panose="02020603050405020304" pitchFamily="18" charset="0"/>
                <a:hlinkClick r:id="rId5" tooltip="Tây Ban Nha"/>
              </a:rPr>
              <a:t>Tây Ban Nha</a:t>
            </a:r>
            <a:r>
              <a:rPr dirty="0">
                <a:latin typeface="Times New Roman" panose="02020603050405020304" pitchFamily="18" charset="0"/>
              </a:rPr>
              <a:t>) </a:t>
            </a:r>
            <a:endParaRPr dirty="0">
              <a:latin typeface="Times New Roman" panose="02020603050405020304" pitchFamily="18" charset="0"/>
            </a:endParaRPr>
          </a:p>
        </p:txBody>
      </p:sp>
      <p:sp>
        <p:nvSpPr>
          <p:cNvPr id="21508" name="Rectangle 7"/>
          <p:cNvSpPr/>
          <p:nvPr/>
        </p:nvSpPr>
        <p:spPr>
          <a:xfrm>
            <a:off x="1828800" y="349250"/>
            <a:ext cx="3103880" cy="368300"/>
          </a:xfrm>
          <a:prstGeom prst="rect">
            <a:avLst/>
          </a:prstGeom>
          <a:noFill/>
          <a:ln w="9525">
            <a:noFill/>
          </a:ln>
        </p:spPr>
        <p:txBody>
          <a:bodyPr wrap="none" anchor="ctr" anchorCtr="0">
            <a:spAutoFit/>
          </a:bodyPr>
          <a:p>
            <a:r>
              <a:rPr b="1" dirty="0">
                <a:latin typeface="Times New Roman" panose="02020603050405020304" pitchFamily="18" charset="0"/>
              </a:rPr>
              <a:t>Nhà máy lọc dầu Dung Quất: </a:t>
            </a:r>
            <a:endParaRPr b="1" dirty="0">
              <a:latin typeface="Times New Roman" panose="02020603050405020304" pitchFamily="18" charset="0"/>
            </a:endParaRPr>
          </a:p>
        </p:txBody>
      </p:sp>
      <p:sp>
        <p:nvSpPr>
          <p:cNvPr id="21509" name="Rectangle 9"/>
          <p:cNvSpPr/>
          <p:nvPr/>
        </p:nvSpPr>
        <p:spPr>
          <a:xfrm>
            <a:off x="1524000" y="1229043"/>
            <a:ext cx="4495800" cy="4399915"/>
          </a:xfrm>
          <a:prstGeom prst="rect">
            <a:avLst/>
          </a:prstGeom>
          <a:noFill/>
          <a:ln w="9525">
            <a:noFill/>
          </a:ln>
        </p:spPr>
        <p:txBody>
          <a:bodyPr anchor="ctr" anchorCtr="0">
            <a:spAutoFit/>
          </a:bodyPr>
          <a:p>
            <a:r>
              <a:rPr sz="2000" b="1" dirty="0">
                <a:latin typeface="Times New Roman" panose="02020603050405020304" pitchFamily="18" charset="0"/>
              </a:rPr>
              <a:t>Nhà máy lọc dầu Dung Quất</a:t>
            </a:r>
            <a:r>
              <a:rPr sz="2000" dirty="0">
                <a:latin typeface="Times New Roman" panose="02020603050405020304" pitchFamily="18" charset="0"/>
              </a:rPr>
              <a:t>, thuộc </a:t>
            </a:r>
            <a:r>
              <a:rPr sz="2000" dirty="0">
                <a:latin typeface="Times New Roman" panose="02020603050405020304" pitchFamily="18" charset="0"/>
                <a:hlinkClick r:id="rId6" tooltip="Khu kinh tế Dung Quất"/>
              </a:rPr>
              <a:t>Khu kinh tế Dung Quất</a:t>
            </a:r>
            <a:r>
              <a:rPr sz="2000" dirty="0">
                <a:latin typeface="Times New Roman" panose="02020603050405020304" pitchFamily="18" charset="0"/>
              </a:rPr>
              <a:t>, là </a:t>
            </a:r>
            <a:r>
              <a:rPr sz="2000" dirty="0">
                <a:latin typeface="Times New Roman" panose="02020603050405020304" pitchFamily="18" charset="0"/>
                <a:hlinkClick r:id="rId7" tooltip="Nhà máy lọc dầu (trang chưa được viết)"/>
              </a:rPr>
              <a:t>nhà máy lọc dầu</a:t>
            </a:r>
            <a:r>
              <a:rPr sz="2000" dirty="0">
                <a:latin typeface="Times New Roman" panose="02020603050405020304" pitchFamily="18" charset="0"/>
              </a:rPr>
              <a:t> đầu tiên của </a:t>
            </a:r>
            <a:r>
              <a:rPr sz="2000" dirty="0">
                <a:latin typeface="Times New Roman" panose="02020603050405020304" pitchFamily="18" charset="0"/>
                <a:hlinkClick r:id="rId8" tooltip="Việt Nam"/>
              </a:rPr>
              <a:t>Việt Nam</a:t>
            </a:r>
            <a:r>
              <a:rPr sz="2000" dirty="0">
                <a:latin typeface="Times New Roman" panose="02020603050405020304" pitchFamily="18" charset="0"/>
              </a:rPr>
              <a:t> xây dựng thuộc địa phận xã Bình Thuận và Bình Trị, huyện </a:t>
            </a:r>
            <a:r>
              <a:rPr sz="2000" dirty="0">
                <a:latin typeface="Times New Roman" panose="02020603050405020304" pitchFamily="18" charset="0"/>
                <a:hlinkClick r:id="rId9" tooltip="Bình Sơn"/>
              </a:rPr>
              <a:t>Bình Sơn</a:t>
            </a:r>
            <a:r>
              <a:rPr sz="2000" dirty="0">
                <a:latin typeface="Times New Roman" panose="02020603050405020304" pitchFamily="18" charset="0"/>
              </a:rPr>
              <a:t>, tỉnh </a:t>
            </a:r>
            <a:r>
              <a:rPr sz="2000" dirty="0">
                <a:latin typeface="Times New Roman" panose="02020603050405020304" pitchFamily="18" charset="0"/>
                <a:hlinkClick r:id="rId10" tooltip="Quảng Ngãi"/>
              </a:rPr>
              <a:t>Quảng Ngãi</a:t>
            </a:r>
            <a:r>
              <a:rPr sz="2000" dirty="0">
                <a:latin typeface="Times New Roman" panose="02020603050405020304" pitchFamily="18" charset="0"/>
              </a:rPr>
              <a:t>.</a:t>
            </a:r>
            <a:r>
              <a:rPr sz="2000" dirty="0">
                <a:latin typeface="Times New Roman" panose="02020603050405020304" pitchFamily="18" charset="0"/>
                <a:hlinkClick r:id="rId11" action="ppaction://hlinksldjump"/>
              </a:rPr>
              <a:t>[1]</a:t>
            </a:r>
            <a:r>
              <a:rPr sz="2000" dirty="0">
                <a:latin typeface="Times New Roman" panose="02020603050405020304" pitchFamily="18" charset="0"/>
              </a:rPr>
              <a:t> Đây là một trong những dự án kinh tế lớn, trọng điểm quốc gia của </a:t>
            </a:r>
            <a:r>
              <a:rPr sz="2000" dirty="0">
                <a:latin typeface="Times New Roman" panose="02020603050405020304" pitchFamily="18" charset="0"/>
                <a:hlinkClick r:id="rId8" tooltip="Việt Nam"/>
              </a:rPr>
              <a:t>Việt Nam</a:t>
            </a:r>
            <a:r>
              <a:rPr sz="2000" dirty="0">
                <a:latin typeface="Times New Roman" panose="02020603050405020304" pitchFamily="18" charset="0"/>
              </a:rPr>
              <a:t> trong </a:t>
            </a:r>
            <a:r>
              <a:rPr sz="2000" dirty="0">
                <a:latin typeface="Times New Roman" panose="02020603050405020304" pitchFamily="18" charset="0"/>
                <a:hlinkClick r:id="rId12" tooltip="Giai đoạn đầu thế kỷ 21 (trang chưa được viết)"/>
              </a:rPr>
              <a:t>giai đoạn đầu thế kỷ 21</a:t>
            </a:r>
            <a:r>
              <a:rPr sz="2000" dirty="0">
                <a:latin typeface="Times New Roman" panose="02020603050405020304" pitchFamily="18" charset="0"/>
              </a:rPr>
              <a:t>.</a:t>
            </a:r>
            <a:endParaRPr sz="2000" dirty="0">
              <a:latin typeface="Times New Roman" panose="02020603050405020304" pitchFamily="18" charset="0"/>
            </a:endParaRPr>
          </a:p>
          <a:p>
            <a:r>
              <a:rPr sz="2000" dirty="0">
                <a:latin typeface="Times New Roman" panose="02020603050405020304" pitchFamily="18" charset="0"/>
              </a:rPr>
              <a:t>Nhà máy chiếm diện tích khoảng 338 </a:t>
            </a:r>
            <a:r>
              <a:rPr sz="2000" dirty="0">
                <a:latin typeface="Times New Roman" panose="02020603050405020304" pitchFamily="18" charset="0"/>
                <a:hlinkClick r:id="rId13" tooltip="Ha"/>
              </a:rPr>
              <a:t>ha</a:t>
            </a:r>
            <a:r>
              <a:rPr sz="2000" dirty="0">
                <a:latin typeface="Times New Roman" panose="02020603050405020304" pitchFamily="18" charset="0"/>
              </a:rPr>
              <a:t> mặt đất và 471 ha mặt biển và có công suất 6.5 triệu tấn </a:t>
            </a:r>
            <a:r>
              <a:rPr sz="2000" dirty="0">
                <a:latin typeface="Times New Roman" panose="02020603050405020304" pitchFamily="18" charset="0"/>
                <a:hlinkClick r:id="rId14" tooltip="Dầu thô"/>
              </a:rPr>
              <a:t>dầu thô</a:t>
            </a:r>
            <a:r>
              <a:rPr sz="2000" dirty="0">
                <a:latin typeface="Times New Roman" panose="02020603050405020304" pitchFamily="18" charset="0"/>
              </a:rPr>
              <a:t>/năm tương đương 148.000 thùng/ngày dự kiến đáp ứng khoảng 30% nhu cầu tiêu thụ xăng dầu ở Việt Nam</a:t>
            </a:r>
            <a:endParaRPr sz="2000" dirty="0">
              <a:latin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 name="Picture 15" descr="https://cdn.vietnammoi.vn/171464242508312576/2020/9/1/snowlavender91-1598946991611105908150.jpg"/>
          <p:cNvPicPr>
            <a:picLocks noChangeAspect="1" noChangeArrowheads="1"/>
          </p:cNvPicPr>
          <p:nvPr>
            <p:ph type="pic" idx="2"/>
          </p:nvPr>
        </p:nvPicPr>
        <p:blipFill>
          <a:blip r:embed="rId1">
            <a:extLst>
              <a:ext uri="{28A0092B-C50C-407E-A947-70E740481C1C}">
                <a14:useLocalDpi xmlns:a14="http://schemas.microsoft.com/office/drawing/2010/main" val="0"/>
              </a:ext>
            </a:extLst>
          </a:blip>
          <a:srcRect/>
          <a:stretch>
            <a:fillRect/>
          </a:stretch>
        </p:blipFill>
        <p:spPr>
          <a:xfrm>
            <a:off x="153670" y="194310"/>
            <a:ext cx="11922760" cy="65849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oogle Shape;164;p9"/>
          <p:cNvPicPr preferRelativeResize="0"/>
          <p:nvPr/>
        </p:nvPicPr>
        <p:blipFill rotWithShape="1">
          <a:blip r:embed="rId1"/>
          <a:srcRect l="15285" t="10430" r="46645" b="11190"/>
          <a:stretch>
            <a:fillRect/>
          </a:stretch>
        </p:blipFill>
        <p:spPr>
          <a:xfrm>
            <a:off x="-1568692" y="-617342"/>
            <a:ext cx="14513983" cy="7889965"/>
          </a:xfrm>
          <a:prstGeom prst="rect">
            <a:avLst/>
          </a:prstGeom>
          <a:noFill/>
          <a:ln>
            <a:noFill/>
          </a:ln>
        </p:spPr>
      </p:pic>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6623" y="0"/>
            <a:ext cx="9259159" cy="7411129"/>
          </a:xfrm>
          <a:prstGeom prst="rect">
            <a:avLst/>
          </a:prstGeom>
          <a:effectLst>
            <a:softEdge rad="939800"/>
          </a:effectLst>
        </p:spPr>
      </p:pic>
      <p:sp>
        <p:nvSpPr>
          <p:cNvPr id="4" name="TextBox 3"/>
          <p:cNvSpPr txBox="1"/>
          <p:nvPr/>
        </p:nvSpPr>
        <p:spPr>
          <a:xfrm>
            <a:off x="3620135" y="354330"/>
            <a:ext cx="8053705" cy="63690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2. Biểu hiện</a:t>
            </a:r>
            <a:endParaRPr kumimoji="0" lang="en-US" sz="36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endParaRPr>
          </a:p>
        </p:txBody>
      </p:sp>
      <p:sp>
        <p:nvSpPr>
          <p:cNvPr id="19" name="Oval 18"/>
          <p:cNvSpPr/>
          <p:nvPr/>
        </p:nvSpPr>
        <p:spPr>
          <a:xfrm>
            <a:off x="1048588" y="891540"/>
            <a:ext cx="4471654" cy="5445956"/>
          </a:xfrm>
          <a:prstGeom prst="ellipse">
            <a:avLst/>
          </a:prstGeom>
          <a:solidFill>
            <a:schemeClr val="accent6">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endParaRPr lang="en-US" sz="2400">
              <a:solidFill>
                <a:srgbClr val="FF0000"/>
              </a:solidFill>
              <a:effectLst/>
              <a:latin typeface="Times New Roman" panose="02020603050405020304" pitchFamily="18" charset="0"/>
              <a:ea typeface="Times New Roman" panose="02020603050405020304" pitchFamily="18" charset="0"/>
            </a:endParaRPr>
          </a:p>
        </p:txBody>
      </p:sp>
      <p:sp>
        <p:nvSpPr>
          <p:cNvPr id="8" name="Oval 7"/>
          <p:cNvSpPr/>
          <p:nvPr/>
        </p:nvSpPr>
        <p:spPr>
          <a:xfrm>
            <a:off x="6409690" y="658495"/>
            <a:ext cx="4397375" cy="5897880"/>
          </a:xfrm>
          <a:prstGeom prst="ellipse">
            <a:avLst/>
          </a:prstGeom>
          <a:solidFill>
            <a:schemeClr val="accent6">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800" b="1" i="1" smtClean="0">
                <a:solidFill>
                  <a:srgbClr val="FF0000"/>
                </a:solidFill>
                <a:effectLst/>
                <a:latin typeface="Times New Roman" panose="02020603050405020304" pitchFamily="18" charset="0"/>
                <a:ea typeface="Times New Roman" panose="02020603050405020304" pitchFamily="18" charset="0"/>
              </a:rPr>
              <a:t>  </a:t>
            </a:r>
            <a:endParaRPr lang="en-US" sz="2800">
              <a:solidFill>
                <a:srgbClr val="FF0000"/>
              </a:solidFill>
              <a:effectLst/>
              <a:latin typeface="Times New Roman" panose="02020603050405020304" pitchFamily="18" charset="0"/>
              <a:ea typeface="Times New Roman" panose="02020603050405020304" pitchFamily="18" charset="0"/>
            </a:endParaRPr>
          </a:p>
        </p:txBody>
      </p:sp>
      <p:sp>
        <p:nvSpPr>
          <p:cNvPr id="3" name="Text Box 2"/>
          <p:cNvSpPr txBox="1"/>
          <p:nvPr/>
        </p:nvSpPr>
        <p:spPr>
          <a:xfrm>
            <a:off x="1671320" y="1823085"/>
            <a:ext cx="3481070" cy="2864485"/>
          </a:xfrm>
          <a:prstGeom prst="rect">
            <a:avLst/>
          </a:prstGeom>
          <a:noFill/>
        </p:spPr>
        <p:txBody>
          <a:bodyPr wrap="square" rtlCol="0">
            <a:noAutofit/>
          </a:bodyPr>
          <a:p>
            <a:pPr algn="just"/>
            <a:r>
              <a:rPr lang="en-US" sz="3200" b="1">
                <a:latin typeface="Times New Roman" panose="02020603050405020304" pitchFamily="18" charset="0"/>
                <a:cs typeface="Times New Roman" panose="02020603050405020304" pitchFamily="18" charset="0"/>
              </a:rPr>
              <a:t>a. Tình hữu nghị giữa các dân tộc trên thế giới: Là quan hệ bạn bè thân thiện giữa nước này với nước khác.</a:t>
            </a:r>
            <a:endParaRPr lang="en-US" sz="3200" b="1">
              <a:latin typeface="Times New Roman" panose="02020603050405020304" pitchFamily="18" charset="0"/>
              <a:cs typeface="Times New Roman" panose="02020603050405020304" pitchFamily="18" charset="0"/>
            </a:endParaRPr>
          </a:p>
        </p:txBody>
      </p:sp>
      <p:sp>
        <p:nvSpPr>
          <p:cNvPr id="6" name="Text Box 5"/>
          <p:cNvSpPr txBox="1"/>
          <p:nvPr/>
        </p:nvSpPr>
        <p:spPr>
          <a:xfrm>
            <a:off x="7093585" y="1475105"/>
            <a:ext cx="3126740" cy="4255135"/>
          </a:xfrm>
          <a:prstGeom prst="rect">
            <a:avLst/>
          </a:prstGeom>
          <a:noFill/>
        </p:spPr>
        <p:txBody>
          <a:bodyPr wrap="square" rtlCol="0">
            <a:noAutofit/>
          </a:bodyPr>
          <a:p>
            <a:pPr algn="just"/>
            <a:r>
              <a:rPr lang="en-US" sz="3200" b="1">
                <a:latin typeface="Times New Roman" panose="02020603050405020304" pitchFamily="18" charset="0"/>
                <a:cs typeface="Times New Roman" panose="02020603050405020304" pitchFamily="18" charset="0"/>
              </a:rPr>
              <a:t>b. Hợp tác cùng phát triển: Là cùng chung sức làm việc, giúp đỡ, hỗ trợ lẫn nhau trong công việc, lĩnh vực nào đó vì mục đích chung.</a:t>
            </a:r>
            <a:endParaRPr lang="en-US" sz="3200" b="1">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par>
    </p:tnLst>
    <p:bldLst>
      <p:bldP spid="19" grpId="0" bldLvl="0" animBg="1"/>
      <p:bldP spid="8"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sp>
        <p:nvSpPr>
          <p:cNvPr id="9" name="Freeform 5"/>
          <p:cNvSpPr>
            <a:spLocks noEditPoints="1" noChangeArrowheads="1"/>
          </p:cNvSpPr>
          <p:nvPr/>
        </p:nvSpPr>
        <p:spPr bwMode="auto">
          <a:xfrm>
            <a:off x="124460" y="3598545"/>
            <a:ext cx="10151745" cy="3259455"/>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endParaRPr kumimoji="0" lang="zh-CN" altLang="en-US" sz="2400"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4" name="Google Shape;164;p9"/>
          <p:cNvPicPr preferRelativeResize="0"/>
          <p:nvPr/>
        </p:nvPicPr>
        <p:blipFill rotWithShape="1">
          <a:blip r:embed="rId2"/>
          <a:srcRect l="15285" t="10430" r="46645" b="11190"/>
          <a:stretch>
            <a:fillRect/>
          </a:stretch>
        </p:blipFill>
        <p:spPr>
          <a:xfrm>
            <a:off x="-882650" y="-209550"/>
            <a:ext cx="8758555" cy="3808095"/>
          </a:xfrm>
          <a:prstGeom prst="rect">
            <a:avLst/>
          </a:prstGeom>
          <a:noFill/>
          <a:ln>
            <a:noFill/>
          </a:ln>
        </p:spPr>
      </p:pic>
      <p:sp>
        <p:nvSpPr>
          <p:cNvPr id="11" name="PA_菱形 1"/>
          <p:cNvSpPr/>
          <p:nvPr>
            <p:custDataLst>
              <p:tags r:id="rId3"/>
            </p:custDataLst>
          </p:nvPr>
        </p:nvSpPr>
        <p:spPr>
          <a:xfrm>
            <a:off x="313055" y="192405"/>
            <a:ext cx="6550025" cy="2974975"/>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3" name="图片 2"/>
          <p:cNvPicPr>
            <a:picLocks noChangeAspect="1"/>
          </p:cNvPicPr>
          <p:nvPr/>
        </p:nvPicPr>
        <p:blipFill>
          <a:blip r:embed="rId4">
            <a:extLst>
              <a:ext uri="{28A0092B-C50C-407E-A947-70E740481C1C}">
                <a14:useLocalDpi xmlns:a14="http://schemas.microsoft.com/office/drawing/2010/main" val="0"/>
              </a:ext>
            </a:extLst>
          </a:blip>
          <a:srcRect l="50168" t="20952" r="548" b="27864"/>
          <a:stretch>
            <a:fillRect/>
          </a:stretch>
        </p:blipFill>
        <p:spPr bwMode="auto">
          <a:xfrm>
            <a:off x="7470684" y="39"/>
            <a:ext cx="3557114" cy="229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5"/>
          <p:cNvSpPr txBox="1"/>
          <p:nvPr/>
        </p:nvSpPr>
        <p:spPr>
          <a:xfrm>
            <a:off x="885190" y="1249680"/>
            <a:ext cx="6061075" cy="902970"/>
          </a:xfrm>
          <a:prstGeom prst="rect">
            <a:avLst/>
          </a:prstGeom>
          <a:noFill/>
        </p:spPr>
        <p:txBody>
          <a:bodyPr wrap="square" rtlCol="0">
            <a:noAutofit/>
          </a:bodyPr>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48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落落补 汤圆" pitchFamily="2" charset="-128"/>
                <a:cs typeface="Times New Roman" panose="02020603050405020304" pitchFamily="18" charset="0"/>
              </a:rPr>
              <a:t>3. Nguyên tắc hợp tác</a:t>
            </a:r>
            <a:endParaRPr kumimoji="0" lang="en-US" altLang="zh-CN" sz="48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落落补 汤圆" pitchFamily="2" charset="-128"/>
              <a:cs typeface="Times New Roman" panose="02020603050405020304" pitchFamily="18" charset="0"/>
            </a:endParaRPr>
          </a:p>
        </p:txBody>
      </p:sp>
      <p:sp>
        <p:nvSpPr>
          <p:cNvPr id="3" name="Text Box 2"/>
          <p:cNvSpPr txBox="1"/>
          <p:nvPr/>
        </p:nvSpPr>
        <p:spPr>
          <a:xfrm>
            <a:off x="453390" y="4320540"/>
            <a:ext cx="9492615" cy="1445260"/>
          </a:xfrm>
          <a:prstGeom prst="rect">
            <a:avLst/>
          </a:prstGeom>
          <a:noFill/>
        </p:spPr>
        <p:txBody>
          <a:bodyPr wrap="square" rtlCol="0">
            <a:spAutoFit/>
          </a:bodyPr>
          <a:p>
            <a:pPr algn="ctr"/>
            <a:r>
              <a:rPr lang="en-US" sz="4400" b="1">
                <a:solidFill>
                  <a:srgbClr val="C00000"/>
                </a:solidFill>
                <a:latin typeface="Times New Roman" panose="02020603050405020304" pitchFamily="18" charset="0"/>
                <a:cs typeface="Times New Roman" panose="02020603050405020304" pitchFamily="18" charset="0"/>
              </a:rPr>
              <a:t>Hợp tác với các nước  trên thế giới như thế nào? Nêu ví dụ cụ thể.</a:t>
            </a:r>
            <a:endParaRPr lang="en-US" sz="4400" b="1">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pic>
        <p:nvPicPr>
          <p:cNvPr id="13" name="图片 2"/>
          <p:cNvPicPr>
            <a:picLocks noChangeAspect="1"/>
          </p:cNvPicPr>
          <p:nvPr/>
        </p:nvPicPr>
        <p:blipFill>
          <a:blip r:embed="rId2">
            <a:extLst>
              <a:ext uri="{28A0092B-C50C-407E-A947-70E740481C1C}">
                <a14:useLocalDpi xmlns:a14="http://schemas.microsoft.com/office/drawing/2010/main" val="0"/>
              </a:ext>
            </a:extLst>
          </a:blip>
          <a:srcRect l="50168" t="20952" r="548" b="27864"/>
          <a:stretch>
            <a:fillRect/>
          </a:stretch>
        </p:blipFill>
        <p:spPr bwMode="auto">
          <a:xfrm>
            <a:off x="8386354" y="4591724"/>
            <a:ext cx="3557114" cy="229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
          <p:cNvSpPr txBox="1"/>
          <p:nvPr/>
        </p:nvSpPr>
        <p:spPr>
          <a:xfrm>
            <a:off x="879475" y="459105"/>
            <a:ext cx="9231630" cy="5077460"/>
          </a:xfrm>
          <a:prstGeom prst="rect">
            <a:avLst/>
          </a:prstGeom>
          <a:noFill/>
        </p:spPr>
        <p:txBody>
          <a:bodyPr wrap="square" rtlCol="0">
            <a:spAutoFit/>
          </a:bodyPr>
          <a:p>
            <a:pPr algn="just"/>
            <a:r>
              <a:rPr lang="en-US" sz="3600" b="1">
                <a:solidFill>
                  <a:srgbClr val="0070C0"/>
                </a:solidFill>
                <a:latin typeface="Times New Roman" panose="02020603050405020304" pitchFamily="18" charset="0"/>
                <a:cs typeface="Times New Roman" panose="02020603050405020304" pitchFamily="18" charset="0"/>
              </a:rPr>
              <a:t> 3. Nguyên tắc hợp tác quốc tế: </a:t>
            </a:r>
            <a:endParaRPr lang="en-US" sz="3600" b="1">
              <a:solidFill>
                <a:srgbClr val="0070C0"/>
              </a:solidFill>
              <a:latin typeface="Times New Roman" panose="02020603050405020304" pitchFamily="18" charset="0"/>
              <a:cs typeface="Times New Roman" panose="02020603050405020304" pitchFamily="18" charset="0"/>
            </a:endParaRPr>
          </a:p>
          <a:p>
            <a:pPr algn="just"/>
            <a:r>
              <a:rPr lang="en-US" sz="3600" b="1">
                <a:solidFill>
                  <a:srgbClr val="0070C0"/>
                </a:solidFill>
                <a:latin typeface="Times New Roman" panose="02020603050405020304" pitchFamily="18" charset="0"/>
                <a:cs typeface="Times New Roman" panose="02020603050405020304" pitchFamily="18" charset="0"/>
              </a:rPr>
              <a:t>- Tôn trọng độc lập, chủ quyền, toàn vẹn lãnh thổ, không can thiệp vào công việc nội bộ của nhau.</a:t>
            </a:r>
            <a:endParaRPr lang="en-US" sz="3600" b="1">
              <a:solidFill>
                <a:srgbClr val="0070C0"/>
              </a:solidFill>
              <a:latin typeface="Times New Roman" panose="02020603050405020304" pitchFamily="18" charset="0"/>
              <a:cs typeface="Times New Roman" panose="02020603050405020304" pitchFamily="18" charset="0"/>
            </a:endParaRPr>
          </a:p>
          <a:p>
            <a:pPr algn="just"/>
            <a:r>
              <a:rPr lang="en-US" sz="3600" b="1">
                <a:solidFill>
                  <a:srgbClr val="0070C0"/>
                </a:solidFill>
                <a:latin typeface="Times New Roman" panose="02020603050405020304" pitchFamily="18" charset="0"/>
                <a:cs typeface="Times New Roman" panose="02020603050405020304" pitchFamily="18" charset="0"/>
              </a:rPr>
              <a:t>- Bình đẳng và hợp tác hữu nghị cùng có lợi. </a:t>
            </a:r>
            <a:endParaRPr lang="en-US" sz="3600" b="1">
              <a:solidFill>
                <a:srgbClr val="0070C0"/>
              </a:solidFill>
              <a:latin typeface="Times New Roman" panose="02020603050405020304" pitchFamily="18" charset="0"/>
              <a:cs typeface="Times New Roman" panose="02020603050405020304" pitchFamily="18" charset="0"/>
            </a:endParaRPr>
          </a:p>
          <a:p>
            <a:pPr algn="just"/>
            <a:r>
              <a:rPr lang="en-US" sz="3600" b="1">
                <a:solidFill>
                  <a:srgbClr val="0070C0"/>
                </a:solidFill>
                <a:latin typeface="Times New Roman" panose="02020603050405020304" pitchFamily="18" charset="0"/>
                <a:cs typeface="Times New Roman" panose="02020603050405020304" pitchFamily="18" charset="0"/>
              </a:rPr>
              <a:t>- Giải quyết các bất đồng, tranh chấp bằng hòa bình.</a:t>
            </a:r>
            <a:endParaRPr lang="en-US" sz="3600" b="1">
              <a:solidFill>
                <a:srgbClr val="0070C0"/>
              </a:solidFill>
              <a:latin typeface="Times New Roman" panose="02020603050405020304" pitchFamily="18" charset="0"/>
              <a:cs typeface="Times New Roman" panose="02020603050405020304" pitchFamily="18" charset="0"/>
            </a:endParaRPr>
          </a:p>
          <a:p>
            <a:pPr algn="just"/>
            <a:r>
              <a:rPr lang="en-US" sz="3600" b="1">
                <a:solidFill>
                  <a:srgbClr val="0070C0"/>
                </a:solidFill>
                <a:latin typeface="Times New Roman" panose="02020603050405020304" pitchFamily="18" charset="0"/>
                <a:cs typeface="Times New Roman" panose="02020603050405020304" pitchFamily="18" charset="0"/>
              </a:rPr>
              <a:t>- Phản đối âm mưu và hành động gây sức ép, áp đặt và cường quyền.</a:t>
            </a:r>
            <a:endParaRPr lang="en-US" sz="3600" b="1">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sp>
        <p:nvSpPr>
          <p:cNvPr id="9" name="Freeform 5"/>
          <p:cNvSpPr>
            <a:spLocks noEditPoints="1" noChangeArrowheads="1"/>
          </p:cNvSpPr>
          <p:nvPr/>
        </p:nvSpPr>
        <p:spPr bwMode="auto">
          <a:xfrm>
            <a:off x="124460" y="3598545"/>
            <a:ext cx="10151745" cy="3259455"/>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endParaRPr kumimoji="0" lang="zh-CN" altLang="en-US" sz="2400"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4" name="Google Shape;164;p9"/>
          <p:cNvPicPr preferRelativeResize="0"/>
          <p:nvPr/>
        </p:nvPicPr>
        <p:blipFill rotWithShape="1">
          <a:blip r:embed="rId2"/>
          <a:srcRect l="15285" t="10430" r="46645" b="11190"/>
          <a:stretch>
            <a:fillRect/>
          </a:stretch>
        </p:blipFill>
        <p:spPr>
          <a:xfrm>
            <a:off x="-463550" y="1525270"/>
            <a:ext cx="5376545" cy="3808095"/>
          </a:xfrm>
          <a:prstGeom prst="rect">
            <a:avLst/>
          </a:prstGeom>
          <a:noFill/>
          <a:ln>
            <a:noFill/>
          </a:ln>
        </p:spPr>
      </p:pic>
      <p:sp>
        <p:nvSpPr>
          <p:cNvPr id="11" name="PA_菱形 1"/>
          <p:cNvSpPr/>
          <p:nvPr>
            <p:custDataLst>
              <p:tags r:id="rId3"/>
            </p:custDataLst>
          </p:nvPr>
        </p:nvSpPr>
        <p:spPr>
          <a:xfrm>
            <a:off x="313055" y="2004060"/>
            <a:ext cx="3823335" cy="2974975"/>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3" name="图片 2"/>
          <p:cNvPicPr>
            <a:picLocks noChangeAspect="1"/>
          </p:cNvPicPr>
          <p:nvPr/>
        </p:nvPicPr>
        <p:blipFill>
          <a:blip r:embed="rId4">
            <a:extLst>
              <a:ext uri="{28A0092B-C50C-407E-A947-70E740481C1C}">
                <a14:useLocalDpi xmlns:a14="http://schemas.microsoft.com/office/drawing/2010/main" val="0"/>
              </a:ext>
            </a:extLst>
          </a:blip>
          <a:srcRect l="50168" t="20952" r="548" b="27864"/>
          <a:stretch>
            <a:fillRect/>
          </a:stretch>
        </p:blipFill>
        <p:spPr bwMode="auto">
          <a:xfrm>
            <a:off x="7470684" y="39"/>
            <a:ext cx="3557114" cy="229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5"/>
          <p:cNvSpPr txBox="1"/>
          <p:nvPr/>
        </p:nvSpPr>
        <p:spPr>
          <a:xfrm>
            <a:off x="885190" y="2966720"/>
            <a:ext cx="4740275" cy="913765"/>
          </a:xfrm>
          <a:prstGeom prst="rect">
            <a:avLst/>
          </a:prstGeom>
          <a:noFill/>
        </p:spPr>
        <p:txBody>
          <a:bodyPr wrap="square" rtlCol="0">
            <a:noAutofit/>
          </a:bodyPr>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48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落落补 汤圆" pitchFamily="2" charset="-128"/>
                <a:cs typeface="Times New Roman" panose="02020603050405020304" pitchFamily="18" charset="0"/>
              </a:rPr>
              <a:t>Hợp tác</a:t>
            </a:r>
            <a:endParaRPr kumimoji="0" lang="en-US" altLang="zh-CN" sz="48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落落补 汤圆" pitchFamily="2" charset="-128"/>
              <a:cs typeface="Times New Roman" panose="02020603050405020304" pitchFamily="18" charset="0"/>
            </a:endParaRPr>
          </a:p>
        </p:txBody>
      </p:sp>
      <p:sp>
        <p:nvSpPr>
          <p:cNvPr id="5" name="Text Box 4"/>
          <p:cNvSpPr txBox="1"/>
          <p:nvPr/>
        </p:nvSpPr>
        <p:spPr>
          <a:xfrm>
            <a:off x="224790" y="192405"/>
            <a:ext cx="9073515" cy="829945"/>
          </a:xfrm>
          <a:prstGeom prst="rect">
            <a:avLst/>
          </a:prstGeom>
          <a:noFill/>
        </p:spPr>
        <p:txBody>
          <a:bodyPr wrap="square" rtlCol="0">
            <a:spAutoFit/>
          </a:bodyPr>
          <a:p>
            <a:r>
              <a:rPr lang="en-US" sz="4800" b="1">
                <a:solidFill>
                  <a:srgbClr val="0070C0"/>
                </a:solidFill>
                <a:latin typeface="Times New Roman" panose="02020603050405020304" pitchFamily="18" charset="0"/>
                <a:cs typeface="Times New Roman" panose="02020603050405020304" pitchFamily="18" charset="0"/>
              </a:rPr>
              <a:t>III. LUYỆN TẬP - VẬN DỤNG</a:t>
            </a:r>
            <a:endParaRPr lang="en-US" sz="4800" b="1">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sp>
        <p:nvSpPr>
          <p:cNvPr id="100" name="Text Box 99"/>
          <p:cNvSpPr txBox="1"/>
          <p:nvPr/>
        </p:nvSpPr>
        <p:spPr>
          <a:xfrm>
            <a:off x="141605" y="59055"/>
            <a:ext cx="11802745" cy="6554470"/>
          </a:xfrm>
          <a:prstGeom prst="rect">
            <a:avLst/>
          </a:prstGeom>
          <a:noFill/>
          <a:ln w="9525">
            <a:noFill/>
          </a:ln>
        </p:spPr>
        <p:txBody>
          <a:bodyPr wrap="square">
            <a:spAutoFit/>
          </a:bodyPr>
          <a:p>
            <a:pPr indent="0" algn="ctr"/>
            <a:r>
              <a:rPr lang="en-US" sz="2800" b="1" i="1">
                <a:latin typeface="Times New Roman" panose="02020603050405020304" pitchFamily="18" charset="0"/>
                <a:cs typeface="Calibri" panose="020F0502020204030204" pitchFamily="34" charset="0"/>
              </a:rPr>
              <a:t>Xử lí tình huống</a:t>
            </a:r>
            <a:endParaRPr lang="en-US" sz="2800" b="1" i="1">
              <a:latin typeface="Times New Roman" panose="02020603050405020304" pitchFamily="18" charset="0"/>
              <a:cs typeface="Calibri" panose="020F0502020204030204" pitchFamily="34" charset="0"/>
            </a:endParaRPr>
          </a:p>
          <a:p>
            <a:pPr indent="0"/>
            <a:r>
              <a:rPr lang="en-US" sz="2800" b="1" i="1">
                <a:latin typeface="Times New Roman" panose="02020603050405020304" pitchFamily="18" charset="0"/>
                <a:cs typeface="Calibri" panose="020F0502020204030204" pitchFamily="34" charset="0"/>
              </a:rPr>
              <a:t>T.H.1: </a:t>
            </a:r>
            <a:r>
              <a:rPr lang="en-US" sz="2800" b="0" i="1">
                <a:latin typeface="Times New Roman" panose="02020603050405020304" pitchFamily="18" charset="0"/>
                <a:cs typeface="Calibri" panose="020F0502020204030204" pitchFamily="34" charset="0"/>
              </a:rPr>
              <a:t>Trường của mai tổ chức đêm văn hóa các dân tộc trên thế giới, nhưng mai không tham dự. Các bạn hỏi vì sao không tham gia thì Mai nói rằng Mai không thích, tham dự mất thời gian, ảnh hưởng tới học tập.- Em có tán thành với ý kiến của Mai không? Vì sao?</a:t>
            </a:r>
            <a:endParaRPr lang="en-US" sz="2800" b="0" i="1">
              <a:latin typeface="Times New Roman" panose="02020603050405020304" pitchFamily="18" charset="0"/>
              <a:cs typeface="Calibri" panose="020F0502020204030204" pitchFamily="34" charset="0"/>
            </a:endParaRPr>
          </a:p>
          <a:p>
            <a:pPr indent="0"/>
            <a:r>
              <a:rPr lang="en-US" sz="2800" b="1" i="1">
                <a:latin typeface="Times New Roman" panose="02020603050405020304" pitchFamily="18" charset="0"/>
                <a:cs typeface="Calibri" panose="020F0502020204030204" pitchFamily="34" charset="0"/>
              </a:rPr>
              <a:t>T.H.2:</a:t>
            </a:r>
            <a:r>
              <a:rPr lang="en-US" sz="2800" b="0" i="1">
                <a:latin typeface="Times New Roman" panose="02020603050405020304" pitchFamily="18" charset="0"/>
                <a:cs typeface="Calibri" panose="020F0502020204030204" pitchFamily="34" charset="0"/>
              </a:rPr>
              <a:t>Trong giờ kiểm tra toán ở lớp, Bình và Tú thỏa thuận với nhau để làm bài được nhanh: Bình làm một số bài, Tú làm một số bài, sau đó trao đổi cho nhau chép vào bài làm?- Hành vi của hai bạn có phải là sự hợp tác hay không? Vì sao?- Hành vi đó có lợi hay hại ntn?</a:t>
            </a:r>
            <a:endParaRPr lang="en-US" sz="2800" b="0">
              <a:latin typeface="Times New Roman" panose="02020603050405020304" pitchFamily="18" charset="0"/>
              <a:cs typeface="Calibri" panose="020F0502020204030204" pitchFamily="34" charset="0"/>
            </a:endParaRPr>
          </a:p>
          <a:p>
            <a:pPr indent="0"/>
            <a:r>
              <a:rPr lang="en-US" sz="2800" b="1" i="1">
                <a:latin typeface="Times New Roman" panose="02020603050405020304" pitchFamily="18" charset="0"/>
                <a:cs typeface="Calibri" panose="020F0502020204030204" pitchFamily="34" charset="0"/>
              </a:rPr>
              <a:t>T.H.3: </a:t>
            </a:r>
            <a:r>
              <a:rPr lang="en-US" sz="2800" b="0" i="1">
                <a:latin typeface="Times New Roman" panose="02020603050405020304" pitchFamily="18" charset="0"/>
                <a:cs typeface="Calibri" panose="020F0502020204030204" pitchFamily="34" charset="0"/>
              </a:rPr>
              <a:t>Lan là hsg của lớp trong các giờ thảo luận nhóm. Lan thường im lặng và lơ đãng với ý kiến của mọi người. Có bạn hỏi vì sao Lan nói ý kiến của các bạn không có gì mới.- Em có nhận xét gì về việc làm của Lan?-Theo em người học giỏi có cần hợp tác với người khác không? Vì sao</a:t>
            </a:r>
            <a:r>
              <a:rPr lang="en-US" sz="2800" b="1" i="1">
                <a:latin typeface="Times New Roman" panose="02020603050405020304" pitchFamily="18" charset="0"/>
                <a:cs typeface="Calibri" panose="020F0502020204030204" pitchFamily="34" charset="0"/>
              </a:rPr>
              <a:t>?</a:t>
            </a:r>
            <a:endParaRPr lang="en-US" sz="2800" b="1" i="1">
              <a:latin typeface="Times New Roman" panose="02020603050405020304" pitchFamily="18"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pic>
        <p:nvPicPr>
          <p:cNvPr id="3" name="Picture 2"/>
          <p:cNvPicPr>
            <a:picLocks noChangeAspect="1"/>
          </p:cNvPicPr>
          <p:nvPr/>
        </p:nvPicPr>
        <p:blipFill>
          <a:blip r:embed="rId2"/>
          <a:stretch>
            <a:fillRect/>
          </a:stretch>
        </p:blipFill>
        <p:spPr>
          <a:xfrm>
            <a:off x="224790" y="0"/>
            <a:ext cx="4970145" cy="2912110"/>
          </a:xfrm>
          <a:prstGeom prst="rect">
            <a:avLst/>
          </a:prstGeom>
        </p:spPr>
      </p:pic>
      <p:pic>
        <p:nvPicPr>
          <p:cNvPr id="9"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7593" y="4475364"/>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Text Box 99"/>
          <p:cNvSpPr txBox="1"/>
          <p:nvPr/>
        </p:nvSpPr>
        <p:spPr>
          <a:xfrm>
            <a:off x="475615" y="2313305"/>
            <a:ext cx="9401810" cy="2553335"/>
          </a:xfrm>
          <a:prstGeom prst="rect">
            <a:avLst/>
          </a:prstGeom>
          <a:noFill/>
          <a:ln w="9525">
            <a:noFill/>
          </a:ln>
        </p:spPr>
        <p:txBody>
          <a:bodyPr wrap="square">
            <a:spAutoFit/>
          </a:bodyPr>
          <a:p>
            <a:pPr indent="0"/>
            <a:r>
              <a:rPr lang="en-US" sz="3200" b="1">
                <a:gradFill>
                  <a:gsLst>
                    <a:gs pos="0">
                      <a:srgbClr val="7B32B2"/>
                    </a:gs>
                    <a:gs pos="100000">
                      <a:srgbClr val="401A5D"/>
                    </a:gs>
                  </a:gsLst>
                  <a:lin scaled="0"/>
                </a:gradFill>
                <a:latin typeface="Times New Roman" panose="02020603050405020304" pitchFamily="18" charset="0"/>
                <a:cs typeface="Calibri" panose="020F0502020204030204" pitchFamily="34" charset="0"/>
              </a:rPr>
              <a:t> Qua nội dung bài hôm nay, em thấy mình cần phải làm gì để góp phần xây dựng quan hệ hữu nghị, hợp tác giữa nước ta và các nước trên thế giới? Bạn bè và người khác (kể cả người nước ngoài) trong đời sống hằng ngày?</a:t>
            </a:r>
            <a:endParaRPr lang="en-US" sz="3200" b="1">
              <a:gradFill>
                <a:gsLst>
                  <a:gs pos="0">
                    <a:srgbClr val="7B32B2"/>
                  </a:gs>
                  <a:gs pos="100000">
                    <a:srgbClr val="401A5D"/>
                  </a:gs>
                </a:gsLst>
                <a:lin scaled="0"/>
              </a:gradFill>
              <a:latin typeface="Times New Roman" panose="02020603050405020304" pitchFamily="18"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pic>
        <p:nvPicPr>
          <p:cNvPr id="13" name="Picture 12" descr="22858PICdbgea5Gz679dY_PIC2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67916" y="1084708"/>
            <a:ext cx="2506824"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0091" y="14944"/>
            <a:ext cx="2128210" cy="136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74981" y="4707595"/>
            <a:ext cx="2687293" cy="2158894"/>
          </a:xfrm>
          <a:prstGeom prst="rect">
            <a:avLst/>
          </a:prstGeom>
        </p:spPr>
      </p:pic>
      <p:sp>
        <p:nvSpPr>
          <p:cNvPr id="16" name="AutoShape 3"/>
          <p:cNvSpPr>
            <a:spLocks noChangeArrowheads="1"/>
          </p:cNvSpPr>
          <p:nvPr/>
        </p:nvSpPr>
        <p:spPr bwMode="gray">
          <a:xfrm>
            <a:off x="3327474" y="1500383"/>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solidFill>
                  <a:srgbClr val="000000"/>
                </a:solidFill>
                <a:rou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20000"/>
              </a:spcAft>
              <a:buClrTx/>
              <a:buSzTx/>
              <a:buFontTx/>
              <a:buNone/>
              <a:defRPr/>
            </a:pPr>
            <a:r>
              <a:rPr kumimoji="0" lang="en-US" altLang="en-US" sz="2400" b="1" i="0" u="none" strike="noStrike" kern="1200" cap="none" spc="0" normalizeH="0" baseline="0" noProof="0" dirty="0" smtClean="0">
                <a:ln>
                  <a:noFill/>
                </a:ln>
                <a:solidFill>
                  <a:srgbClr val="FFFF00"/>
                </a:solidFill>
                <a:effectLst/>
                <a:uLnTx/>
                <a:uFillTx/>
                <a:latin typeface="Times New Roman" panose="02020603050405020304" pitchFamily="18" charset="0"/>
                <a:cs typeface="Times New Roman" panose="02020603050405020304" pitchFamily="18" charset="0"/>
              </a:rPr>
              <a:t>Hướng dẫn về nhà</a:t>
            </a:r>
            <a:endParaRPr kumimoji="0" lang="en-US" altLang="en-US" sz="2400" b="1" i="0" u="none" strike="noStrike" kern="1200" cap="none" spc="0" normalizeH="0" baseline="0" noProof="0" dirty="0" smtClean="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100" name="Text Box 99"/>
          <p:cNvSpPr txBox="1"/>
          <p:nvPr/>
        </p:nvSpPr>
        <p:spPr>
          <a:xfrm>
            <a:off x="991870" y="2299335"/>
            <a:ext cx="8187690" cy="2676525"/>
          </a:xfrm>
          <a:prstGeom prst="rect">
            <a:avLst/>
          </a:prstGeom>
          <a:noFill/>
          <a:ln w="9525">
            <a:noFill/>
          </a:ln>
        </p:spPr>
        <p:txBody>
          <a:bodyPr wrap="square">
            <a:spAutoFit/>
          </a:bodyPr>
          <a:p>
            <a:pPr indent="0" algn="just"/>
            <a:r>
              <a:rPr lang="en-US" sz="2800" b="1">
                <a:solidFill>
                  <a:schemeClr val="tx1"/>
                </a:solidFill>
                <a:latin typeface="Times New Roman" panose="02020603050405020304" pitchFamily="18" charset="0"/>
                <a:cs typeface="Calibri" panose="020F0502020204030204" pitchFamily="34" charset="0"/>
              </a:rPr>
              <a:t>- Hoàn thiện các bài tập. </a:t>
            </a:r>
            <a:endParaRPr lang="en-US" sz="2800" b="1">
              <a:solidFill>
                <a:schemeClr val="tx1"/>
              </a:solidFill>
              <a:latin typeface="Times New Roman" panose="02020603050405020304" pitchFamily="18" charset="0"/>
              <a:cs typeface="Calibri" panose="020F0502020204030204" pitchFamily="34" charset="0"/>
            </a:endParaRPr>
          </a:p>
          <a:p>
            <a:pPr indent="0" algn="just"/>
            <a:r>
              <a:rPr lang="en-US" sz="2800" b="1">
                <a:solidFill>
                  <a:schemeClr val="tx1"/>
                </a:solidFill>
                <a:latin typeface="Times New Roman" panose="02020603050405020304" pitchFamily="18" charset="0"/>
                <a:cs typeface="Calibri" panose="020F0502020204030204" pitchFamily="34" charset="0"/>
              </a:rPr>
              <a:t>- Học nội dung bài học, sưu tầm những câu ca dao, tục ngữ, câu nói về tình hữu nghị và tinh thần hợp tác giữa dân tộc ta với các dân tộc khác. </a:t>
            </a:r>
            <a:endParaRPr lang="en-US" sz="2800" b="1">
              <a:solidFill>
                <a:schemeClr val="tx1"/>
              </a:solidFill>
              <a:latin typeface="Times New Roman" panose="02020603050405020304" pitchFamily="18" charset="0"/>
              <a:cs typeface="Calibri" panose="020F0502020204030204" pitchFamily="34" charset="0"/>
            </a:endParaRPr>
          </a:p>
          <a:p>
            <a:pPr indent="0" algn="just"/>
            <a:r>
              <a:rPr lang="en-US" sz="2800" b="1">
                <a:solidFill>
                  <a:schemeClr val="tx1"/>
                </a:solidFill>
                <a:latin typeface="Times New Roman" panose="02020603050405020304" pitchFamily="18" charset="0"/>
                <a:cs typeface="Calibri" panose="020F0502020204030204" pitchFamily="34" charset="0"/>
              </a:rPr>
              <a:t>- Chuẩn bị nội dung phần 2 của chủ đề: </a:t>
            </a:r>
            <a:r>
              <a:rPr lang="en-US" sz="2800" b="1">
                <a:solidFill>
                  <a:schemeClr val="tx1"/>
                </a:solidFill>
                <a:latin typeface="Times New Roman" panose="02020603050405020304" pitchFamily="18" charset="0"/>
                <a:cs typeface="Calibri" panose="020F0502020204030204" pitchFamily="34" charset="0"/>
                <a:sym typeface="+mn-ea"/>
              </a:rPr>
              <a:t>Ý nghĩa của hữu nghị, hợp tác cùng phát triển</a:t>
            </a:r>
            <a:r>
              <a:rPr lang="en-US" sz="2800" b="1">
                <a:solidFill>
                  <a:schemeClr val="tx1"/>
                </a:solidFill>
                <a:latin typeface="Times New Roman" panose="02020603050405020304" pitchFamily="18" charset="0"/>
                <a:cs typeface="Calibri" panose="020F0502020204030204" pitchFamily="34" charset="0"/>
              </a:rPr>
              <a:t> </a:t>
            </a:r>
            <a:endParaRPr lang="en-US" sz="2800" b="1">
              <a:solidFill>
                <a:schemeClr val="tx1"/>
              </a:solidFill>
              <a:latin typeface="Times New Roman" panose="02020603050405020304" pitchFamily="18"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900" decel="100000" fill="hold"/>
                                        <p:tgtEl>
                                          <p:spTgt spid="1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Video Clip Hay Ý Nghĩa Cuộc Sống - Hợp Tác Đôi Bên Cùng Có Lợi">
            <a:hlinkClick r:id="" action="ppaction://media"/>
          </p:cNvPr>
          <p:cNvPicPr>
            <a:picLocks noChangeAspect="1"/>
          </p:cNvPicPr>
          <p:nvPr>
            <p:ph type="pic" idx="2"/>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758825" y="779780"/>
            <a:ext cx="11256645" cy="5709920"/>
          </a:xfrm>
          <a:prstGeom prst="rect">
            <a:avLst/>
          </a:prstGeom>
        </p:spPr>
      </p:pic>
      <p:sp>
        <p:nvSpPr>
          <p:cNvPr id="7" name="Text Box 6"/>
          <p:cNvSpPr txBox="1"/>
          <p:nvPr/>
        </p:nvSpPr>
        <p:spPr>
          <a:xfrm>
            <a:off x="2538095" y="85725"/>
            <a:ext cx="7835900" cy="460375"/>
          </a:xfrm>
          <a:prstGeom prst="rect">
            <a:avLst/>
          </a:prstGeom>
          <a:noFill/>
        </p:spPr>
        <p:txBody>
          <a:bodyPr wrap="square" rtlCol="0">
            <a:spAutoFit/>
          </a:bodyPr>
          <a:p>
            <a:r>
              <a:rPr lang="en-US" sz="2400" b="1">
                <a:latin typeface="Times New Roman" panose="02020603050405020304" pitchFamily="18" charset="0"/>
                <a:cs typeface="Times New Roman" panose="02020603050405020304" pitchFamily="18" charset="0"/>
              </a:rPr>
              <a:t>Xem video và cảm nhận, trình bày suy nghĩ của em.</a:t>
            </a:r>
            <a:endParaRPr lang="en-US" sz="24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video fullScrn="0">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pic>
        <p:nvPicPr>
          <p:cNvPr id="3" name="Picture 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flipV="1">
            <a:off x="9226666" y="3810841"/>
            <a:ext cx="2588403" cy="257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2"/>
          <p:cNvGrpSpPr>
            <a:grpSpLocks noChangeAspect="1"/>
          </p:cNvGrpSpPr>
          <p:nvPr/>
        </p:nvGrpSpPr>
        <p:grpSpPr bwMode="auto">
          <a:xfrm>
            <a:off x="6707256" y="3067602"/>
            <a:ext cx="5642394" cy="3371903"/>
            <a:chOff x="0" y="0"/>
            <a:chExt cx="5460" cy="3810"/>
          </a:xfrm>
        </p:grpSpPr>
        <p:sp>
          <p:nvSpPr>
            <p:cNvPr id="5"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1800">
                <a:solidFill>
                  <a:prstClr val="black"/>
                </a:solidFill>
                <a:latin typeface="Arial" panose="020B0604020202020204" pitchFamily="34" charset="0"/>
                <a:ea typeface="SimSun" panose="02010600030101010101" pitchFamily="2" charset="-122"/>
                <a:cs typeface="Arial" panose="020B0604020202020204" pitchFamily="34" charset="0"/>
              </a:endParaRPr>
            </a:p>
          </p:txBody>
        </p:sp>
        <p:sp>
          <p:nvSpPr>
            <p:cNvPr id="6" name="Freeform 4"/>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7" name="Freeform 5"/>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8" name="Freeform 6"/>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9" name="Freeform 7"/>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0" name="Freeform 8"/>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1" name="Freeform 9"/>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2" name="Freeform 10"/>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3" name="Freeform 11"/>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4" name="Freeform 12"/>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5" name="Freeform 13"/>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6" name="Freeform 14"/>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7" name="Freeform 15"/>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8" name="Freeform 16"/>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19" name="Freeform 17"/>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20" name="Freeform 18"/>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21" name="Freeform 19"/>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ln>
            <a:extLst>
              <a:ext uri="{909E8E84-426E-40DD-AFC4-6F175D3DCCD1}">
                <a14:hiddenFill xmlns:a14="http://schemas.microsoft.com/office/drawing/2010/main">
                  <a:solidFill>
                    <a:srgbClr val="FFFFFF"/>
                  </a:solidFill>
                </a14:hiddenFill>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22" name="Freeform 20"/>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23" name="Freeform 21"/>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sp>
          <p:nvSpPr>
            <p:cNvPr id="24" name="Freeform 22"/>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1800">
                <a:solidFill>
                  <a:prstClr val="black"/>
                </a:solidFill>
                <a:latin typeface="Trebuchet MS" panose="020B0603020202020204"/>
                <a:ea typeface="SimSun" panose="02010600030101010101" pitchFamily="2" charset="-122"/>
                <a:cs typeface="Arial" panose="020B0604020202020204" pitchFamily="34" charset="0"/>
              </a:endParaRPr>
            </a:p>
          </p:txBody>
        </p:sp>
      </p:grpSp>
      <p:sp>
        <p:nvSpPr>
          <p:cNvPr id="25" name="Text Box 24"/>
          <p:cNvSpPr txBox="1"/>
          <p:nvPr/>
        </p:nvSpPr>
        <p:spPr>
          <a:xfrm>
            <a:off x="628015" y="1071245"/>
            <a:ext cx="7943850" cy="922020"/>
          </a:xfrm>
          <a:prstGeom prst="rect">
            <a:avLst/>
          </a:prstGeom>
          <a:noFill/>
        </p:spPr>
        <p:txBody>
          <a:bodyPr wrap="square" rtlCol="0">
            <a:spAutoFit/>
          </a:bodyPr>
          <a:p>
            <a:r>
              <a:rPr lang="en-US" altLang="vi-VN" sz="5400" b="1">
                <a:gradFill>
                  <a:gsLst>
                    <a:gs pos="0">
                      <a:srgbClr val="14CD68"/>
                    </a:gs>
                    <a:gs pos="100000">
                      <a:srgbClr val="0B6E38"/>
                    </a:gs>
                  </a:gsLst>
                  <a:lin scaled="0"/>
                </a:gradFill>
                <a:latin typeface="Times New Roman" panose="02020603050405020304" pitchFamily="18" charset="0"/>
                <a:cs typeface="Times New Roman" panose="02020603050405020304" pitchFamily="18" charset="0"/>
              </a:rPr>
              <a:t>GIỚI THIỆU CHỦ ĐỀ</a:t>
            </a:r>
            <a:endParaRPr lang="en-US" altLang="vi-VN" sz="5400" b="1">
              <a:gradFill>
                <a:gsLst>
                  <a:gs pos="0">
                    <a:srgbClr val="14CD68"/>
                  </a:gs>
                  <a:gs pos="100000">
                    <a:srgbClr val="0B6E38"/>
                  </a:gs>
                </a:gsLst>
                <a:lin scaled="0"/>
              </a:gra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518920" y="1249680"/>
            <a:ext cx="6620510" cy="1080135"/>
          </a:xfrm>
          <a:custGeom>
            <a:avLst/>
            <a:gdLst/>
            <a:ahLst/>
            <a:cxnLst/>
            <a:rect l="l" t="t" r="r" b="b"/>
            <a:pathLst>
              <a:path w="580099" h="229445">
                <a:moveTo>
                  <a:pt x="114723" y="0"/>
                </a:moveTo>
                <a:lnTo>
                  <a:pt x="465376" y="0"/>
                </a:lnTo>
                <a:cubicBezTo>
                  <a:pt x="528736" y="0"/>
                  <a:pt x="580099" y="51363"/>
                  <a:pt x="580099" y="114723"/>
                </a:cubicBezTo>
                <a:lnTo>
                  <a:pt x="580099" y="114723"/>
                </a:lnTo>
                <a:cubicBezTo>
                  <a:pt x="580099" y="178082"/>
                  <a:pt x="528736" y="229445"/>
                  <a:pt x="465376" y="229445"/>
                </a:cubicBezTo>
                <a:lnTo>
                  <a:pt x="114723" y="229445"/>
                </a:lnTo>
                <a:cubicBezTo>
                  <a:pt x="51363" y="229445"/>
                  <a:pt x="0" y="178082"/>
                  <a:pt x="0" y="114723"/>
                </a:cubicBezTo>
                <a:lnTo>
                  <a:pt x="0" y="114723"/>
                </a:lnTo>
                <a:cubicBezTo>
                  <a:pt x="0" y="51363"/>
                  <a:pt x="51363" y="0"/>
                  <a:pt x="114723" y="0"/>
                </a:cubicBezTo>
                <a:close/>
              </a:path>
            </a:pathLst>
          </a:custGeom>
          <a:solidFill>
            <a:srgbClr val="9CC3C7"/>
          </a:solidFill>
        </p:spPr>
      </p:sp>
      <p:pic>
        <p:nvPicPr>
          <p:cNvPr id="21" name="Picture 21"/>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60376">
            <a:off x="10553200" y="36011"/>
            <a:ext cx="911167" cy="589981"/>
          </a:xfrm>
          <a:prstGeom prst="rect">
            <a:avLst/>
          </a:prstGeom>
        </p:spPr>
      </p:pic>
      <p:sp>
        <p:nvSpPr>
          <p:cNvPr id="44" name="Freeform 3"/>
          <p:cNvSpPr/>
          <p:nvPr/>
        </p:nvSpPr>
        <p:spPr>
          <a:xfrm>
            <a:off x="243840" y="2396490"/>
            <a:ext cx="11804015" cy="4462145"/>
          </a:xfrm>
          <a:custGeom>
            <a:avLst/>
            <a:gdLst/>
            <a:ahLst/>
            <a:cxnLst/>
            <a:rect l="l" t="t" r="r" b="b"/>
            <a:pathLst>
              <a:path w="2072138" h="1846361">
                <a:moveTo>
                  <a:pt x="50185" y="0"/>
                </a:moveTo>
                <a:lnTo>
                  <a:pt x="2021953" y="0"/>
                </a:lnTo>
                <a:cubicBezTo>
                  <a:pt x="2049670" y="0"/>
                  <a:pt x="2072138" y="22469"/>
                  <a:pt x="2072138" y="50185"/>
                </a:cubicBezTo>
                <a:lnTo>
                  <a:pt x="2072138" y="1796176"/>
                </a:lnTo>
                <a:cubicBezTo>
                  <a:pt x="2072138" y="1809485"/>
                  <a:pt x="2066851" y="1822250"/>
                  <a:pt x="2057439" y="1831662"/>
                </a:cubicBezTo>
                <a:cubicBezTo>
                  <a:pt x="2048028" y="1841073"/>
                  <a:pt x="2035263" y="1846361"/>
                  <a:pt x="2021953" y="1846361"/>
                </a:cubicBezTo>
                <a:lnTo>
                  <a:pt x="50185" y="1846361"/>
                </a:lnTo>
                <a:cubicBezTo>
                  <a:pt x="22469" y="1846361"/>
                  <a:pt x="0" y="1823892"/>
                  <a:pt x="0" y="1796176"/>
                </a:cubicBezTo>
                <a:lnTo>
                  <a:pt x="0" y="50185"/>
                </a:lnTo>
                <a:cubicBezTo>
                  <a:pt x="0" y="22469"/>
                  <a:pt x="22469" y="0"/>
                  <a:pt x="50185" y="0"/>
                </a:cubicBezTo>
                <a:close/>
              </a:path>
            </a:pathLst>
          </a:custGeom>
          <a:solidFill>
            <a:srgbClr val="DDAE8D"/>
          </a:solidFill>
        </p:spPr>
      </p:sp>
      <p:sp>
        <p:nvSpPr>
          <p:cNvPr id="100" name="Text Box 99"/>
          <p:cNvSpPr txBox="1"/>
          <p:nvPr/>
        </p:nvSpPr>
        <p:spPr>
          <a:xfrm>
            <a:off x="1938655" y="1533525"/>
            <a:ext cx="7447915" cy="441325"/>
          </a:xfrm>
          <a:prstGeom prst="rect">
            <a:avLst/>
          </a:prstGeom>
          <a:noFill/>
          <a:ln w="9525">
            <a:noFill/>
          </a:ln>
        </p:spPr>
        <p:txBody>
          <a:bodyPr wrap="square">
            <a:noAutofit/>
          </a:bodyPr>
          <a:p>
            <a:pPr marL="270510" indent="-270510"/>
            <a:r>
              <a:rPr lang="en-US" sz="3200" b="0">
                <a:solidFill>
                  <a:srgbClr val="0000FF"/>
                </a:solidFill>
                <a:latin typeface="Times New Roman" panose="02020603050405020304" pitchFamily="18" charset="0"/>
                <a:cs typeface="Times New Roman" panose="02020603050405020304" pitchFamily="18" charset="0"/>
              </a:rPr>
              <a:t> </a:t>
            </a:r>
            <a:r>
              <a:rPr lang="en-US" sz="3200" b="1">
                <a:solidFill>
                  <a:srgbClr val="0000FF"/>
                </a:solidFill>
                <a:latin typeface="Times New Roman" panose="02020603050405020304" pitchFamily="18" charset="0"/>
                <a:cs typeface="Times New Roman" panose="02020603050405020304" pitchFamily="18" charset="0"/>
              </a:rPr>
              <a:t>CƠ SỞ XÂY DỰNG CHỦ ĐỂ.</a:t>
            </a:r>
            <a:endParaRPr lang="en-US" sz="3200" b="1">
              <a:solidFill>
                <a:srgbClr val="0000FF"/>
              </a:solidFill>
              <a:latin typeface="Times New Roman" panose="02020603050405020304" pitchFamily="18" charset="0"/>
              <a:cs typeface="Times New Roman" panose="02020603050405020304" pitchFamily="18" charset="0"/>
            </a:endParaRPr>
          </a:p>
        </p:txBody>
      </p:sp>
      <p:sp>
        <p:nvSpPr>
          <p:cNvPr id="6" name="Text Box 5"/>
          <p:cNvSpPr txBox="1"/>
          <p:nvPr/>
        </p:nvSpPr>
        <p:spPr>
          <a:xfrm>
            <a:off x="243840" y="2642870"/>
            <a:ext cx="11884660" cy="3969385"/>
          </a:xfrm>
          <a:prstGeom prst="rect">
            <a:avLst/>
          </a:prstGeom>
          <a:noFill/>
        </p:spPr>
        <p:txBody>
          <a:bodyPr wrap="square" rtlCol="0">
            <a:spAutoFit/>
          </a:bodyPr>
          <a:p>
            <a:pPr algn="just"/>
            <a:r>
              <a:rPr lang="en-US" sz="2800" b="1">
                <a:solidFill>
                  <a:schemeClr val="accent5">
                    <a:lumMod val="75000"/>
                  </a:schemeClr>
                </a:solidFill>
                <a:latin typeface="Times New Roman" panose="02020603050405020304" pitchFamily="18" charset="0"/>
                <a:cs typeface="Times New Roman" panose="02020603050405020304" pitchFamily="18" charset="0"/>
              </a:rPr>
              <a:t>+ Theo phân phối chương trình hiện hành, Bài 5: Tình hữu nghị giữa các dân tộc trên thế giới. Bài 6: Hợp tác cùng phát triển . Có nhiều đơn vị kiến thức trùng nhau. Có mối quan hệ chặt chẽ với nhau. Việc xây dựng thành chủ đề "</a:t>
            </a:r>
            <a:r>
              <a:rPr lang="en-US" sz="2800" b="1">
                <a:solidFill>
                  <a:schemeClr val="accent5">
                    <a:lumMod val="75000"/>
                  </a:schemeClr>
                </a:solidFill>
                <a:latin typeface="Times New Roman" panose="02020603050405020304" pitchFamily="18" charset="0"/>
                <a:cs typeface="Calibri" panose="020F0502020204030204" pitchFamily="34" charset="0"/>
                <a:sym typeface="+mn-ea"/>
              </a:rPr>
              <a:t>Xây dựng một thế giới hữu nghị, hợp tác cùng phát triển</a:t>
            </a:r>
            <a:r>
              <a:rPr lang="en-US" sz="2800" b="1">
                <a:solidFill>
                  <a:schemeClr val="accent5">
                    <a:lumMod val="75000"/>
                  </a:schemeClr>
                </a:solidFill>
                <a:latin typeface="Times New Roman" panose="02020603050405020304" pitchFamily="18" charset="0"/>
                <a:cs typeface="Times New Roman" panose="02020603050405020304" pitchFamily="18" charset="0"/>
              </a:rPr>
              <a:t>", giúp HS khái quát được các nội dung thành một vấn đề mang tính tổng hợp, chiều sâu hơn.</a:t>
            </a:r>
            <a:endParaRPr lang="en-US" sz="2800" b="1">
              <a:solidFill>
                <a:schemeClr val="accent5">
                  <a:lumMod val="75000"/>
                </a:schemeClr>
              </a:solidFill>
              <a:latin typeface="Times New Roman" panose="02020603050405020304" pitchFamily="18" charset="0"/>
              <a:cs typeface="Times New Roman" panose="02020603050405020304" pitchFamily="18" charset="0"/>
            </a:endParaRPr>
          </a:p>
          <a:p>
            <a:pPr algn="just"/>
            <a:r>
              <a:rPr lang="en-US" sz="2800" b="1">
                <a:solidFill>
                  <a:schemeClr val="accent5">
                    <a:lumMod val="75000"/>
                  </a:schemeClr>
                </a:solidFill>
                <a:latin typeface="Times New Roman" panose="02020603050405020304" pitchFamily="18" charset="0"/>
                <a:cs typeface="Times New Roman" panose="02020603050405020304" pitchFamily="18" charset="0"/>
              </a:rPr>
              <a:t>+ Giảm thời lượng học lý thuyết và tăng thời lượng dành cho hoạt động hình thành và phát triển năng lực , gắn việc học lý thuyết với thực tiễn cuộc sống, rèn luyện các kỹ năng thực hành,…</a:t>
            </a:r>
            <a:endParaRPr lang="en-US" sz="2800" b="1">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7" name="Text Box 6"/>
          <p:cNvSpPr txBox="1"/>
          <p:nvPr/>
        </p:nvSpPr>
        <p:spPr>
          <a:xfrm>
            <a:off x="100330" y="133350"/>
            <a:ext cx="10411460" cy="654685"/>
          </a:xfrm>
          <a:prstGeom prst="rect">
            <a:avLst/>
          </a:prstGeom>
          <a:noFill/>
        </p:spPr>
        <p:txBody>
          <a:bodyPr wrap="square" rtlCol="0">
            <a:noAutofit/>
          </a:bodyPr>
          <a:p>
            <a:pPr algn="ctr"/>
            <a:r>
              <a:rPr lang="en-US" sz="3200" b="1">
                <a:gradFill>
                  <a:gsLst>
                    <a:gs pos="0">
                      <a:srgbClr val="012D86"/>
                    </a:gs>
                    <a:gs pos="100000">
                      <a:srgbClr val="0E2557"/>
                    </a:gs>
                  </a:gsLst>
                  <a:lin scaled="0"/>
                </a:gradFill>
                <a:latin typeface="Times New Roman" panose="02020603050405020304" pitchFamily="18" charset="0"/>
                <a:cs typeface="Calibri" panose="020F0502020204030204" pitchFamily="34" charset="0"/>
                <a:sym typeface="+mn-ea"/>
              </a:rPr>
              <a:t>Chủ đề 1: Xây dựng một thế giới hữu nghị, </a:t>
            </a:r>
            <a:endParaRPr lang="en-US" sz="3200" b="1">
              <a:gradFill>
                <a:gsLst>
                  <a:gs pos="0">
                    <a:srgbClr val="012D86"/>
                  </a:gs>
                  <a:gs pos="100000">
                    <a:srgbClr val="0E2557"/>
                  </a:gs>
                </a:gsLst>
                <a:lin scaled="0"/>
              </a:gradFill>
              <a:latin typeface="Times New Roman" panose="02020603050405020304" pitchFamily="18" charset="0"/>
              <a:cs typeface="Calibri" panose="020F0502020204030204" pitchFamily="34" charset="0"/>
              <a:sym typeface="+mn-ea"/>
            </a:endParaRPr>
          </a:p>
          <a:p>
            <a:pPr algn="ctr"/>
            <a:r>
              <a:rPr lang="en-US" sz="3200" b="1">
                <a:gradFill>
                  <a:gsLst>
                    <a:gs pos="0">
                      <a:srgbClr val="012D86"/>
                    </a:gs>
                    <a:gs pos="100000">
                      <a:srgbClr val="0E2557"/>
                    </a:gs>
                  </a:gsLst>
                  <a:lin scaled="0"/>
                </a:gradFill>
                <a:latin typeface="Times New Roman" panose="02020603050405020304" pitchFamily="18" charset="0"/>
                <a:cs typeface="Calibri" panose="020F0502020204030204" pitchFamily="34" charset="0"/>
                <a:sym typeface="+mn-ea"/>
              </a:rPr>
              <a:t>hợp tác cùng phát triển</a:t>
            </a:r>
            <a:endParaRPr lang="en-US" sz="3200" b="1">
              <a:gradFill>
                <a:gsLst>
                  <a:gs pos="0">
                    <a:srgbClr val="012D86"/>
                  </a:gs>
                  <a:gs pos="100000">
                    <a:srgbClr val="0E2557"/>
                  </a:gs>
                </a:gsLst>
                <a:lin scaled="0"/>
              </a:gradFill>
              <a:latin typeface="Times New Roman" panose="02020603050405020304" pitchFamily="18" charset="0"/>
              <a:cs typeface="Calibri" panose="020F0502020204030204" pitchFamily="34" charset="0"/>
            </a:endParaRPr>
          </a:p>
          <a:p>
            <a:pPr algn="ctr"/>
            <a:endParaRPr lang="en-US" sz="3200" b="1">
              <a:gradFill>
                <a:gsLst>
                  <a:gs pos="0">
                    <a:srgbClr val="012D86"/>
                  </a:gs>
                  <a:gs pos="100000">
                    <a:srgbClr val="0E2557"/>
                  </a:gs>
                </a:gsLst>
                <a:lin scaled="0"/>
              </a:gradFill>
              <a:latin typeface="Times New Roman" panose="02020603050405020304" pitchFamily="18"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62670">
            <a:off x="3522345" y="102235"/>
            <a:ext cx="6620510" cy="1080135"/>
            <a:chOff x="0" y="0"/>
            <a:chExt cx="580099" cy="229445"/>
          </a:xfrm>
        </p:grpSpPr>
        <p:sp>
          <p:nvSpPr>
            <p:cNvPr id="3" name="Freeform 3"/>
            <p:cNvSpPr/>
            <p:nvPr/>
          </p:nvSpPr>
          <p:spPr>
            <a:xfrm>
              <a:off x="0" y="0"/>
              <a:ext cx="580099" cy="229445"/>
            </a:xfrm>
            <a:custGeom>
              <a:avLst/>
              <a:gdLst/>
              <a:ahLst/>
              <a:cxnLst/>
              <a:rect l="l" t="t" r="r" b="b"/>
              <a:pathLst>
                <a:path w="580099" h="229445">
                  <a:moveTo>
                    <a:pt x="114723" y="0"/>
                  </a:moveTo>
                  <a:lnTo>
                    <a:pt x="465376" y="0"/>
                  </a:lnTo>
                  <a:cubicBezTo>
                    <a:pt x="528736" y="0"/>
                    <a:pt x="580099" y="51363"/>
                    <a:pt x="580099" y="114723"/>
                  </a:cubicBezTo>
                  <a:lnTo>
                    <a:pt x="580099" y="114723"/>
                  </a:lnTo>
                  <a:cubicBezTo>
                    <a:pt x="580099" y="178082"/>
                    <a:pt x="528736" y="229445"/>
                    <a:pt x="465376" y="229445"/>
                  </a:cubicBezTo>
                  <a:lnTo>
                    <a:pt x="114723" y="229445"/>
                  </a:lnTo>
                  <a:cubicBezTo>
                    <a:pt x="51363" y="229445"/>
                    <a:pt x="0" y="178082"/>
                    <a:pt x="0" y="114723"/>
                  </a:cubicBezTo>
                  <a:lnTo>
                    <a:pt x="0" y="114723"/>
                  </a:lnTo>
                  <a:cubicBezTo>
                    <a:pt x="0" y="51363"/>
                    <a:pt x="51363" y="0"/>
                    <a:pt x="114723" y="0"/>
                  </a:cubicBezTo>
                  <a:close/>
                </a:path>
              </a:pathLst>
            </a:custGeom>
            <a:solidFill>
              <a:srgbClr val="9CC3C7"/>
            </a:solidFill>
          </p:spPr>
        </p:sp>
        <p:sp>
          <p:nvSpPr>
            <p:cNvPr id="4" name="TextBox 4"/>
            <p:cNvSpPr txBox="1"/>
            <p:nvPr/>
          </p:nvSpPr>
          <p:spPr>
            <a:xfrm>
              <a:off x="0" y="-38100"/>
              <a:ext cx="812800" cy="850900"/>
            </a:xfrm>
            <a:prstGeom prst="rect">
              <a:avLst/>
            </a:prstGeom>
          </p:spPr>
          <p:txBody>
            <a:bodyPr lIns="33866" tIns="33866" rIns="33866" bIns="33866" rtlCol="0" anchor="ctr"/>
            <a:lstStyle/>
            <a:p>
              <a:pPr algn="ctr">
                <a:lnSpc>
                  <a:spcPts val="2660"/>
                </a:lnSpc>
                <a:spcBef>
                  <a:spcPct val="0"/>
                </a:spcBef>
              </a:pPr>
              <a:r>
                <a:rPr sz="1200"/>
                <a:t>II.CƠ SỞ XÂY DỰNG CHỦ ĐỂ.</a:t>
              </a:r>
              <a:endParaRPr sz="1200"/>
            </a:p>
          </p:txBody>
        </p:sp>
      </p:grpSp>
      <p:pic>
        <p:nvPicPr>
          <p:cNvPr id="19" name="Picture 19"/>
          <p:cNvPicPr>
            <a:picLocks noChangeAspect="1"/>
          </p:cNvPicPr>
          <p:nvPr/>
        </p:nvPicPr>
        <p:blipFill>
          <a:blip r:embed="rId1">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1263874">
            <a:off x="-968845" y="-335698"/>
            <a:ext cx="2498806" cy="2743200"/>
          </a:xfrm>
          <a:prstGeom prst="rect">
            <a:avLst/>
          </a:prstGeom>
        </p:spPr>
      </p:pic>
      <p:pic>
        <p:nvPicPr>
          <p:cNvPr id="21" name="Picture 2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560376">
            <a:off x="10553200" y="36011"/>
            <a:ext cx="911167" cy="589981"/>
          </a:xfrm>
          <a:prstGeom prst="rect">
            <a:avLst/>
          </a:prstGeom>
        </p:spPr>
      </p:pic>
      <p:pic>
        <p:nvPicPr>
          <p:cNvPr id="2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68756">
            <a:off x="899501" y="623705"/>
            <a:ext cx="862011" cy="824395"/>
          </a:xfrm>
          <a:prstGeom prst="rect">
            <a:avLst/>
          </a:prstGeom>
        </p:spPr>
      </p:pic>
      <p:sp>
        <p:nvSpPr>
          <p:cNvPr id="44" name="Freeform 3"/>
          <p:cNvSpPr/>
          <p:nvPr/>
        </p:nvSpPr>
        <p:spPr>
          <a:xfrm>
            <a:off x="635" y="1748790"/>
            <a:ext cx="12114530" cy="4907280"/>
          </a:xfrm>
          <a:custGeom>
            <a:avLst/>
            <a:gdLst/>
            <a:ahLst/>
            <a:cxnLst/>
            <a:rect l="l" t="t" r="r" b="b"/>
            <a:pathLst>
              <a:path w="2072138" h="1846361">
                <a:moveTo>
                  <a:pt x="50185" y="0"/>
                </a:moveTo>
                <a:lnTo>
                  <a:pt x="2021953" y="0"/>
                </a:lnTo>
                <a:cubicBezTo>
                  <a:pt x="2049670" y="0"/>
                  <a:pt x="2072138" y="22469"/>
                  <a:pt x="2072138" y="50185"/>
                </a:cubicBezTo>
                <a:lnTo>
                  <a:pt x="2072138" y="1796176"/>
                </a:lnTo>
                <a:cubicBezTo>
                  <a:pt x="2072138" y="1809485"/>
                  <a:pt x="2066851" y="1822250"/>
                  <a:pt x="2057439" y="1831662"/>
                </a:cubicBezTo>
                <a:cubicBezTo>
                  <a:pt x="2048028" y="1841073"/>
                  <a:pt x="2035263" y="1846361"/>
                  <a:pt x="2021953" y="1846361"/>
                </a:cubicBezTo>
                <a:lnTo>
                  <a:pt x="50185" y="1846361"/>
                </a:lnTo>
                <a:cubicBezTo>
                  <a:pt x="22469" y="1846361"/>
                  <a:pt x="0" y="1823892"/>
                  <a:pt x="0" y="1796176"/>
                </a:cubicBezTo>
                <a:lnTo>
                  <a:pt x="0" y="50185"/>
                </a:lnTo>
                <a:cubicBezTo>
                  <a:pt x="0" y="22469"/>
                  <a:pt x="22469" y="0"/>
                  <a:pt x="50185" y="0"/>
                </a:cubicBezTo>
                <a:close/>
              </a:path>
            </a:pathLst>
          </a:custGeom>
          <a:solidFill>
            <a:srgbClr val="DDAE8D"/>
          </a:solidFill>
        </p:spPr>
      </p:sp>
      <p:sp>
        <p:nvSpPr>
          <p:cNvPr id="100" name="Text Box 99"/>
          <p:cNvSpPr txBox="1"/>
          <p:nvPr/>
        </p:nvSpPr>
        <p:spPr>
          <a:xfrm>
            <a:off x="4116070" y="337185"/>
            <a:ext cx="6036310" cy="358775"/>
          </a:xfrm>
          <a:prstGeom prst="rect">
            <a:avLst/>
          </a:prstGeom>
          <a:noFill/>
          <a:ln w="9525">
            <a:noFill/>
          </a:ln>
        </p:spPr>
        <p:txBody>
          <a:bodyPr wrap="square">
            <a:noAutofit/>
          </a:bodyPr>
          <a:p>
            <a:pPr marL="270510" indent="-270510"/>
            <a:r>
              <a:rPr lang="en-US" sz="3200" b="1">
                <a:solidFill>
                  <a:srgbClr val="0000FF"/>
                </a:solidFill>
                <a:latin typeface="Times New Roman" panose="02020603050405020304" pitchFamily="18" charset="0"/>
                <a:cs typeface="Times New Roman" panose="02020603050405020304" pitchFamily="18" charset="0"/>
              </a:rPr>
              <a:t> MỤC TIÊU CHỦ ĐỀ	</a:t>
            </a:r>
            <a:endParaRPr lang="en-US" sz="3200" b="1">
              <a:solidFill>
                <a:srgbClr val="0000FF"/>
              </a:solidFill>
              <a:latin typeface="Times New Roman" panose="02020603050405020304" pitchFamily="18" charset="0"/>
              <a:cs typeface="Times New Roman" panose="02020603050405020304" pitchFamily="18" charset="0"/>
            </a:endParaRPr>
          </a:p>
        </p:txBody>
      </p:sp>
      <p:sp>
        <p:nvSpPr>
          <p:cNvPr id="6" name="Text Box 5"/>
          <p:cNvSpPr txBox="1"/>
          <p:nvPr/>
        </p:nvSpPr>
        <p:spPr>
          <a:xfrm>
            <a:off x="137160" y="1831340"/>
            <a:ext cx="10801985" cy="3969385"/>
          </a:xfrm>
          <a:prstGeom prst="rect">
            <a:avLst/>
          </a:prstGeom>
          <a:noFill/>
        </p:spPr>
        <p:txBody>
          <a:bodyPr wrap="square" rtlCol="0">
            <a:spAutoFit/>
          </a:bodyPr>
          <a:p>
            <a:pPr algn="just"/>
            <a:r>
              <a:rPr lang="en-US" sz="3600" b="1">
                <a:solidFill>
                  <a:schemeClr val="accent5">
                    <a:lumMod val="75000"/>
                  </a:schemeClr>
                </a:solidFill>
                <a:latin typeface="Times New Roman" panose="02020603050405020304" pitchFamily="18" charset="0"/>
                <a:cs typeface="Times New Roman" panose="02020603050405020304" pitchFamily="18" charset="0"/>
              </a:rPr>
              <a:t>- Học sinh hiểu: khái niệm, biểu hiện của hữu nghị, hợp tác cùng phát triển giữa các dân tộc trên thế giới. </a:t>
            </a:r>
            <a:endParaRPr lang="en-US" sz="3600" b="1">
              <a:solidFill>
                <a:schemeClr val="accent5">
                  <a:lumMod val="75000"/>
                </a:schemeClr>
              </a:solidFill>
              <a:latin typeface="Times New Roman" panose="02020603050405020304" pitchFamily="18" charset="0"/>
              <a:cs typeface="Times New Roman" panose="02020603050405020304" pitchFamily="18" charset="0"/>
            </a:endParaRPr>
          </a:p>
          <a:p>
            <a:pPr algn="just"/>
            <a:r>
              <a:rPr lang="en-US" sz="3600" b="1">
                <a:solidFill>
                  <a:schemeClr val="accent5">
                    <a:lumMod val="75000"/>
                  </a:schemeClr>
                </a:solidFill>
                <a:latin typeface="Times New Roman" panose="02020603050405020304" pitchFamily="18" charset="0"/>
                <a:cs typeface="Times New Roman" panose="02020603050405020304" pitchFamily="18" charset="0"/>
              </a:rPr>
              <a:t>- Ý nghĩa của quan hệ hữu nghị giữa các dân tộc trên thế giới. Hiểu được vì sao phải hợp tác quốc tế, nêu được chủ trương hợp tác quốc tế của Đảng và Nhà nước ta.</a:t>
            </a:r>
            <a:endParaRPr lang="en-US" sz="3600" b="1">
              <a:solidFill>
                <a:schemeClr val="accent5">
                  <a:lumMod val="75000"/>
                </a:schemeClr>
              </a:solidFill>
              <a:latin typeface="Times New Roman" panose="02020603050405020304" pitchFamily="18" charset="0"/>
              <a:cs typeface="Times New Roman" panose="02020603050405020304" pitchFamily="18" charset="0"/>
            </a:endParaRPr>
          </a:p>
          <a:p>
            <a:pPr algn="just"/>
            <a:r>
              <a:rPr lang="en-US" sz="3600" b="1">
                <a:solidFill>
                  <a:schemeClr val="accent5">
                    <a:lumMod val="75000"/>
                  </a:schemeClr>
                </a:solidFill>
                <a:latin typeface="Times New Roman" panose="02020603050405020304" pitchFamily="18" charset="0"/>
                <a:cs typeface="Times New Roman" panose="02020603050405020304" pitchFamily="18" charset="0"/>
              </a:rPr>
              <a:t>- Nhận thức và hành động của HS</a:t>
            </a:r>
            <a:endParaRPr lang="en-US" sz="3600" b="1">
              <a:solidFill>
                <a:schemeClr val="accent5">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a:stretch>
            <a:fillRect/>
          </a:stretch>
        </p:blipFill>
        <p:spPr>
          <a:xfrm>
            <a:off x="8481483" y="937260"/>
            <a:ext cx="3710517" cy="5920740"/>
          </a:xfrm>
          <a:prstGeom prst="rect">
            <a:avLst/>
          </a:prstGeom>
        </p:spPr>
      </p:pic>
      <p:grpSp>
        <p:nvGrpSpPr>
          <p:cNvPr id="3" name="Group 3"/>
          <p:cNvGrpSpPr/>
          <p:nvPr/>
        </p:nvGrpSpPr>
        <p:grpSpPr>
          <a:xfrm>
            <a:off x="1969135" y="149225"/>
            <a:ext cx="4803140" cy="770890"/>
            <a:chOff x="0" y="0"/>
            <a:chExt cx="2110604" cy="280968"/>
          </a:xfrm>
        </p:grpSpPr>
        <p:sp>
          <p:nvSpPr>
            <p:cNvPr id="4" name="Freeform 4"/>
            <p:cNvSpPr/>
            <p:nvPr/>
          </p:nvSpPr>
          <p:spPr>
            <a:xfrm>
              <a:off x="0" y="0"/>
              <a:ext cx="2110604" cy="280968"/>
            </a:xfrm>
            <a:custGeom>
              <a:avLst/>
              <a:gdLst/>
              <a:ahLst/>
              <a:cxnLst/>
              <a:rect l="l" t="t" r="r" b="b"/>
              <a:pathLst>
                <a:path w="2110604" h="280968">
                  <a:moveTo>
                    <a:pt x="45458" y="0"/>
                  </a:moveTo>
                  <a:lnTo>
                    <a:pt x="2065146" y="0"/>
                  </a:lnTo>
                  <a:cubicBezTo>
                    <a:pt x="2077202" y="0"/>
                    <a:pt x="2088765" y="4789"/>
                    <a:pt x="2097290" y="13314"/>
                  </a:cubicBezTo>
                  <a:cubicBezTo>
                    <a:pt x="2105815" y="21839"/>
                    <a:pt x="2110604" y="33402"/>
                    <a:pt x="2110604" y="45458"/>
                  </a:cubicBezTo>
                  <a:lnTo>
                    <a:pt x="2110604" y="235510"/>
                  </a:lnTo>
                  <a:cubicBezTo>
                    <a:pt x="2110604" y="247566"/>
                    <a:pt x="2105815" y="259129"/>
                    <a:pt x="2097290" y="267654"/>
                  </a:cubicBezTo>
                  <a:cubicBezTo>
                    <a:pt x="2088765" y="276179"/>
                    <a:pt x="2077202" y="280968"/>
                    <a:pt x="2065146" y="280968"/>
                  </a:cubicBezTo>
                  <a:lnTo>
                    <a:pt x="45458" y="280968"/>
                  </a:lnTo>
                  <a:cubicBezTo>
                    <a:pt x="33402" y="280968"/>
                    <a:pt x="21839" y="276179"/>
                    <a:pt x="13314" y="267654"/>
                  </a:cubicBezTo>
                  <a:cubicBezTo>
                    <a:pt x="4789" y="259129"/>
                    <a:pt x="0" y="247566"/>
                    <a:pt x="0" y="235510"/>
                  </a:cubicBezTo>
                  <a:lnTo>
                    <a:pt x="0" y="45458"/>
                  </a:lnTo>
                  <a:cubicBezTo>
                    <a:pt x="0" y="33402"/>
                    <a:pt x="4789" y="21839"/>
                    <a:pt x="13314" y="13314"/>
                  </a:cubicBezTo>
                  <a:cubicBezTo>
                    <a:pt x="21839" y="4789"/>
                    <a:pt x="33402" y="0"/>
                    <a:pt x="45458" y="0"/>
                  </a:cubicBezTo>
                  <a:close/>
                </a:path>
              </a:pathLst>
            </a:custGeom>
            <a:solidFill>
              <a:srgbClr val="DDAE8D"/>
            </a:solidFill>
          </p:spPr>
        </p:sp>
        <p:sp>
          <p:nvSpPr>
            <p:cNvPr id="5" name="TextBox 5"/>
            <p:cNvSpPr txBox="1"/>
            <p:nvPr/>
          </p:nvSpPr>
          <p:spPr>
            <a:xfrm>
              <a:off x="0" y="-38100"/>
              <a:ext cx="812800" cy="850900"/>
            </a:xfrm>
            <a:prstGeom prst="rect">
              <a:avLst/>
            </a:prstGeom>
          </p:spPr>
          <p:txBody>
            <a:bodyPr lIns="33866" tIns="33866" rIns="33866" bIns="33866" rtlCol="0" anchor="ctr"/>
            <a:lstStyle/>
            <a:p>
              <a:pPr algn="ctr">
                <a:lnSpc>
                  <a:spcPts val="2660"/>
                </a:lnSpc>
                <a:spcBef>
                  <a:spcPct val="0"/>
                </a:spcBef>
              </a:pPr>
              <a:endParaRPr sz="1200"/>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85473">
            <a:off x="7464173" y="360923"/>
            <a:ext cx="1285175" cy="141937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flipH="1">
            <a:off x="203780" y="44737"/>
            <a:ext cx="1345004" cy="87089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609528" y="5757918"/>
            <a:ext cx="1279635" cy="828564"/>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rot="3137569">
            <a:off x="-1133844" y="4624703"/>
            <a:ext cx="3169279" cy="3479248"/>
          </a:xfrm>
          <a:prstGeom prst="rect">
            <a:avLst/>
          </a:prstGeom>
        </p:spPr>
      </p:pic>
      <p:grpSp>
        <p:nvGrpSpPr>
          <p:cNvPr id="12" name="Group 5"/>
          <p:cNvGrpSpPr/>
          <p:nvPr/>
        </p:nvGrpSpPr>
        <p:grpSpPr>
          <a:xfrm rot="0">
            <a:off x="425238" y="1174115"/>
            <a:ext cx="2291927" cy="3939963"/>
            <a:chOff x="-389266" y="-174995"/>
            <a:chExt cx="1510202" cy="983388"/>
          </a:xfrm>
        </p:grpSpPr>
        <p:sp>
          <p:nvSpPr>
            <p:cNvPr id="9" name="Freeform 6"/>
            <p:cNvSpPr/>
            <p:nvPr/>
          </p:nvSpPr>
          <p:spPr>
            <a:xfrm>
              <a:off x="-389266" y="-174995"/>
              <a:ext cx="1510202" cy="983388"/>
            </a:xfrm>
            <a:custGeom>
              <a:avLst/>
              <a:gdLst/>
              <a:ahLst/>
              <a:cxnLst/>
              <a:rect l="l" t="t" r="r" b="b"/>
              <a:pathLst>
                <a:path w="1510202" h="983388">
                  <a:moveTo>
                    <a:pt x="40505" y="0"/>
                  </a:moveTo>
                  <a:lnTo>
                    <a:pt x="1469698" y="0"/>
                  </a:lnTo>
                  <a:cubicBezTo>
                    <a:pt x="1480440" y="0"/>
                    <a:pt x="1490743" y="4267"/>
                    <a:pt x="1498339" y="11864"/>
                  </a:cubicBezTo>
                  <a:cubicBezTo>
                    <a:pt x="1505935" y="19460"/>
                    <a:pt x="1510202" y="29762"/>
                    <a:pt x="1510202" y="40505"/>
                  </a:cubicBezTo>
                  <a:lnTo>
                    <a:pt x="1510202" y="942883"/>
                  </a:lnTo>
                  <a:cubicBezTo>
                    <a:pt x="1510202" y="953625"/>
                    <a:pt x="1505935" y="963928"/>
                    <a:pt x="1498339" y="971524"/>
                  </a:cubicBezTo>
                  <a:cubicBezTo>
                    <a:pt x="1490743" y="979120"/>
                    <a:pt x="1480440" y="983388"/>
                    <a:pt x="1469698" y="983388"/>
                  </a:cubicBezTo>
                  <a:lnTo>
                    <a:pt x="40505" y="983388"/>
                  </a:lnTo>
                  <a:cubicBezTo>
                    <a:pt x="18135" y="983388"/>
                    <a:pt x="0" y="965253"/>
                    <a:pt x="0" y="942883"/>
                  </a:cubicBezTo>
                  <a:lnTo>
                    <a:pt x="0" y="40505"/>
                  </a:lnTo>
                  <a:cubicBezTo>
                    <a:pt x="0" y="29762"/>
                    <a:pt x="4267" y="19460"/>
                    <a:pt x="11864" y="11864"/>
                  </a:cubicBezTo>
                  <a:cubicBezTo>
                    <a:pt x="19460" y="4267"/>
                    <a:pt x="29762" y="0"/>
                    <a:pt x="40505" y="0"/>
                  </a:cubicBezTo>
                  <a:close/>
                </a:path>
              </a:pathLst>
            </a:custGeom>
            <a:solidFill>
              <a:srgbClr val="DDAE8D"/>
            </a:solidFill>
          </p:spPr>
        </p:sp>
        <p:sp>
          <p:nvSpPr>
            <p:cNvPr id="14" name="TextBox 7"/>
            <p:cNvSpPr txBox="1"/>
            <p:nvPr/>
          </p:nvSpPr>
          <p:spPr>
            <a:xfrm>
              <a:off x="-321761" y="-143648"/>
              <a:ext cx="1353436" cy="850876"/>
            </a:xfrm>
            <a:prstGeom prst="rect">
              <a:avLst/>
            </a:prstGeom>
          </p:spPr>
          <p:txBody>
            <a:bodyPr lIns="33866" tIns="33866" rIns="33866" bIns="33866" rtlCol="0" anchor="ctr"/>
            <a:p>
              <a:pPr algn="just">
                <a:lnSpc>
                  <a:spcPct val="100000"/>
                </a:lnSpc>
              </a:pPr>
              <a:r>
                <a:rPr lang="en-US" sz="2935" b="1">
                  <a:solidFill>
                    <a:schemeClr val="tx2"/>
                  </a:solidFill>
                  <a:latin typeface="Times New Roman" panose="02020603050405020304" pitchFamily="18" charset="0"/>
                  <a:cs typeface="Times New Roman" panose="02020603050405020304" pitchFamily="18" charset="0"/>
                </a:rPr>
                <a:t>    </a:t>
              </a:r>
              <a:r>
                <a:rPr sz="2935" b="1">
                  <a:solidFill>
                    <a:schemeClr val="tx2"/>
                  </a:solidFill>
                  <a:latin typeface="Times New Roman" panose="02020603050405020304" pitchFamily="18" charset="0"/>
                  <a:cs typeface="Times New Roman" panose="02020603050405020304" pitchFamily="18" charset="0"/>
                </a:rPr>
                <a:t>Tiết 5 </a:t>
              </a:r>
              <a:endParaRPr sz="2935" b="1">
                <a:solidFill>
                  <a:schemeClr val="tx2"/>
                </a:solidFill>
                <a:latin typeface="Times New Roman" panose="02020603050405020304" pitchFamily="18" charset="0"/>
                <a:cs typeface="Times New Roman" panose="02020603050405020304" pitchFamily="18" charset="0"/>
              </a:endParaRPr>
            </a:p>
            <a:p>
              <a:pPr algn="just">
                <a:lnSpc>
                  <a:spcPct val="100000"/>
                </a:lnSpc>
              </a:pPr>
              <a:r>
                <a:rPr sz="2935" b="1">
                  <a:solidFill>
                    <a:schemeClr val="tx2"/>
                  </a:solidFill>
                  <a:latin typeface="Times New Roman" panose="02020603050405020304" pitchFamily="18" charset="0"/>
                  <a:cs typeface="Times New Roman" panose="02020603050405020304" pitchFamily="18" charset="0"/>
                </a:rPr>
                <a:t>Hình thành khái niệm, biểu hiện của hữu nghị, hợp tác cùng phát triển</a:t>
              </a:r>
              <a:endParaRPr sz="2935" b="1">
                <a:solidFill>
                  <a:schemeClr val="tx2"/>
                </a:solidFill>
                <a:latin typeface="Times New Roman" panose="02020603050405020304" pitchFamily="18" charset="0"/>
                <a:cs typeface="Times New Roman" panose="02020603050405020304" pitchFamily="18" charset="0"/>
              </a:endParaRPr>
            </a:p>
          </p:txBody>
        </p:sp>
      </p:grpSp>
      <p:grpSp>
        <p:nvGrpSpPr>
          <p:cNvPr id="17" name="Group 5"/>
          <p:cNvGrpSpPr/>
          <p:nvPr/>
        </p:nvGrpSpPr>
        <p:grpSpPr>
          <a:xfrm rot="0">
            <a:off x="3046730" y="1333712"/>
            <a:ext cx="2569633" cy="3926417"/>
            <a:chOff x="0" y="0"/>
            <a:chExt cx="1510202" cy="983388"/>
          </a:xfrm>
        </p:grpSpPr>
        <p:sp>
          <p:nvSpPr>
            <p:cNvPr id="18" name="Freeform 6"/>
            <p:cNvSpPr/>
            <p:nvPr/>
          </p:nvSpPr>
          <p:spPr>
            <a:xfrm>
              <a:off x="0" y="0"/>
              <a:ext cx="1510202" cy="983388"/>
            </a:xfrm>
            <a:custGeom>
              <a:avLst/>
              <a:gdLst/>
              <a:ahLst/>
              <a:cxnLst/>
              <a:rect l="l" t="t" r="r" b="b"/>
              <a:pathLst>
                <a:path w="1510202" h="983388">
                  <a:moveTo>
                    <a:pt x="40505" y="0"/>
                  </a:moveTo>
                  <a:lnTo>
                    <a:pt x="1469698" y="0"/>
                  </a:lnTo>
                  <a:cubicBezTo>
                    <a:pt x="1480440" y="0"/>
                    <a:pt x="1490743" y="4267"/>
                    <a:pt x="1498339" y="11864"/>
                  </a:cubicBezTo>
                  <a:cubicBezTo>
                    <a:pt x="1505935" y="19460"/>
                    <a:pt x="1510202" y="29762"/>
                    <a:pt x="1510202" y="40505"/>
                  </a:cubicBezTo>
                  <a:lnTo>
                    <a:pt x="1510202" y="942883"/>
                  </a:lnTo>
                  <a:cubicBezTo>
                    <a:pt x="1510202" y="953625"/>
                    <a:pt x="1505935" y="963928"/>
                    <a:pt x="1498339" y="971524"/>
                  </a:cubicBezTo>
                  <a:cubicBezTo>
                    <a:pt x="1490743" y="979120"/>
                    <a:pt x="1480440" y="983388"/>
                    <a:pt x="1469698" y="983388"/>
                  </a:cubicBezTo>
                  <a:lnTo>
                    <a:pt x="40505" y="983388"/>
                  </a:lnTo>
                  <a:cubicBezTo>
                    <a:pt x="18135" y="983388"/>
                    <a:pt x="0" y="965253"/>
                    <a:pt x="0" y="942883"/>
                  </a:cubicBezTo>
                  <a:lnTo>
                    <a:pt x="0" y="40505"/>
                  </a:lnTo>
                  <a:cubicBezTo>
                    <a:pt x="0" y="29762"/>
                    <a:pt x="4267" y="19460"/>
                    <a:pt x="11864" y="11864"/>
                  </a:cubicBezTo>
                  <a:cubicBezTo>
                    <a:pt x="19460" y="4267"/>
                    <a:pt x="29762" y="0"/>
                    <a:pt x="40505" y="0"/>
                  </a:cubicBezTo>
                  <a:close/>
                </a:path>
              </a:pathLst>
            </a:custGeom>
            <a:solidFill>
              <a:srgbClr val="DDAE8D"/>
            </a:solidFill>
          </p:spPr>
        </p:sp>
        <p:sp>
          <p:nvSpPr>
            <p:cNvPr id="19" name="TextBox 7"/>
            <p:cNvSpPr txBox="1"/>
            <p:nvPr/>
          </p:nvSpPr>
          <p:spPr>
            <a:xfrm>
              <a:off x="0" y="-38100"/>
              <a:ext cx="812800" cy="850900"/>
            </a:xfrm>
            <a:prstGeom prst="rect">
              <a:avLst/>
            </a:prstGeom>
          </p:spPr>
          <p:txBody>
            <a:bodyPr lIns="33866" tIns="33866" rIns="33866" bIns="33866" rtlCol="0" anchor="ctr"/>
            <a:p>
              <a:pPr algn="ctr">
                <a:lnSpc>
                  <a:spcPts val="2660"/>
                </a:lnSpc>
              </a:pPr>
              <a:endParaRPr sz="2935">
                <a:solidFill>
                  <a:schemeClr val="bg1"/>
                </a:solidFill>
              </a:endParaRPr>
            </a:p>
          </p:txBody>
        </p:sp>
      </p:grpSp>
      <p:sp>
        <p:nvSpPr>
          <p:cNvPr id="20" name="Text Box 19"/>
          <p:cNvSpPr txBox="1"/>
          <p:nvPr/>
        </p:nvSpPr>
        <p:spPr>
          <a:xfrm>
            <a:off x="3140922" y="1541145"/>
            <a:ext cx="2380403" cy="2086187"/>
          </a:xfrm>
          <a:prstGeom prst="rect">
            <a:avLst/>
          </a:prstGeom>
          <a:noFill/>
          <a:ln w="9525">
            <a:noFill/>
          </a:ln>
        </p:spPr>
        <p:txBody>
          <a:bodyPr>
            <a:noAutofit/>
          </a:bodyPr>
          <a:p>
            <a:pPr indent="0" algn="just"/>
            <a:r>
              <a:rPr lang="en-US" sz="2935" b="1">
                <a:solidFill>
                  <a:schemeClr val="tx2"/>
                </a:solidFill>
                <a:latin typeface="Times New Roman" panose="02020603050405020304" pitchFamily="18" charset="0"/>
                <a:cs typeface="Calibri" panose="020F0502020204030204" pitchFamily="34" charset="0"/>
              </a:rPr>
              <a:t>     Tiết 6 </a:t>
            </a:r>
            <a:endParaRPr lang="en-US" sz="2935" b="1">
              <a:solidFill>
                <a:schemeClr val="tx2"/>
              </a:solidFill>
              <a:latin typeface="Times New Roman" panose="02020603050405020304" pitchFamily="18" charset="0"/>
              <a:cs typeface="Calibri" panose="020F0502020204030204" pitchFamily="34" charset="0"/>
            </a:endParaRPr>
          </a:p>
          <a:p>
            <a:pPr indent="0" algn="just"/>
            <a:r>
              <a:rPr lang="en-US" sz="2935" b="1">
                <a:solidFill>
                  <a:schemeClr val="tx2"/>
                </a:solidFill>
                <a:latin typeface="Times New Roman" panose="02020603050405020304" pitchFamily="18" charset="0"/>
                <a:cs typeface="Calibri" panose="020F0502020204030204" pitchFamily="34" charset="0"/>
              </a:rPr>
              <a:t>Ý nghĩa của hữu nghị, hợp tác cùng phát triển</a:t>
            </a:r>
            <a:endParaRPr lang="en-US" sz="2935" b="1">
              <a:solidFill>
                <a:schemeClr val="tx2"/>
              </a:solidFill>
              <a:latin typeface="Times New Roman" panose="02020603050405020304" pitchFamily="18" charset="0"/>
              <a:cs typeface="Calibri" panose="020F0502020204030204" pitchFamily="34" charset="0"/>
            </a:endParaRPr>
          </a:p>
        </p:txBody>
      </p:sp>
      <p:grpSp>
        <p:nvGrpSpPr>
          <p:cNvPr id="21" name="Group 5"/>
          <p:cNvGrpSpPr/>
          <p:nvPr/>
        </p:nvGrpSpPr>
        <p:grpSpPr>
          <a:xfrm rot="0">
            <a:off x="5866977" y="1814830"/>
            <a:ext cx="2386753" cy="3943350"/>
            <a:chOff x="0" y="0"/>
            <a:chExt cx="1510202" cy="983388"/>
          </a:xfrm>
        </p:grpSpPr>
        <p:sp>
          <p:nvSpPr>
            <p:cNvPr id="22" name="Freeform 6"/>
            <p:cNvSpPr/>
            <p:nvPr/>
          </p:nvSpPr>
          <p:spPr>
            <a:xfrm>
              <a:off x="0" y="0"/>
              <a:ext cx="1510202" cy="983388"/>
            </a:xfrm>
            <a:custGeom>
              <a:avLst/>
              <a:gdLst/>
              <a:ahLst/>
              <a:cxnLst/>
              <a:rect l="l" t="t" r="r" b="b"/>
              <a:pathLst>
                <a:path w="1510202" h="983388">
                  <a:moveTo>
                    <a:pt x="40505" y="0"/>
                  </a:moveTo>
                  <a:lnTo>
                    <a:pt x="1469698" y="0"/>
                  </a:lnTo>
                  <a:cubicBezTo>
                    <a:pt x="1480440" y="0"/>
                    <a:pt x="1490743" y="4267"/>
                    <a:pt x="1498339" y="11864"/>
                  </a:cubicBezTo>
                  <a:cubicBezTo>
                    <a:pt x="1505935" y="19460"/>
                    <a:pt x="1510202" y="29762"/>
                    <a:pt x="1510202" y="40505"/>
                  </a:cubicBezTo>
                  <a:lnTo>
                    <a:pt x="1510202" y="942883"/>
                  </a:lnTo>
                  <a:cubicBezTo>
                    <a:pt x="1510202" y="953625"/>
                    <a:pt x="1505935" y="963928"/>
                    <a:pt x="1498339" y="971524"/>
                  </a:cubicBezTo>
                  <a:cubicBezTo>
                    <a:pt x="1490743" y="979120"/>
                    <a:pt x="1480440" y="983388"/>
                    <a:pt x="1469698" y="983388"/>
                  </a:cubicBezTo>
                  <a:lnTo>
                    <a:pt x="40505" y="983388"/>
                  </a:lnTo>
                  <a:cubicBezTo>
                    <a:pt x="18135" y="983388"/>
                    <a:pt x="0" y="965253"/>
                    <a:pt x="0" y="942883"/>
                  </a:cubicBezTo>
                  <a:lnTo>
                    <a:pt x="0" y="40505"/>
                  </a:lnTo>
                  <a:cubicBezTo>
                    <a:pt x="0" y="29762"/>
                    <a:pt x="4267" y="19460"/>
                    <a:pt x="11864" y="11864"/>
                  </a:cubicBezTo>
                  <a:cubicBezTo>
                    <a:pt x="19460" y="4267"/>
                    <a:pt x="29762" y="0"/>
                    <a:pt x="40505" y="0"/>
                  </a:cubicBezTo>
                  <a:close/>
                </a:path>
              </a:pathLst>
            </a:custGeom>
            <a:solidFill>
              <a:srgbClr val="DDAE8D"/>
            </a:solidFill>
          </p:spPr>
        </p:sp>
        <p:sp>
          <p:nvSpPr>
            <p:cNvPr id="23" name="TextBox 7"/>
            <p:cNvSpPr txBox="1"/>
            <p:nvPr/>
          </p:nvSpPr>
          <p:spPr>
            <a:xfrm>
              <a:off x="0" y="-38100"/>
              <a:ext cx="812800" cy="850900"/>
            </a:xfrm>
            <a:prstGeom prst="rect">
              <a:avLst/>
            </a:prstGeom>
          </p:spPr>
          <p:txBody>
            <a:bodyPr lIns="33866" tIns="33866" rIns="33866" bIns="33866" rtlCol="0" anchor="ctr"/>
            <a:p>
              <a:pPr algn="ctr">
                <a:lnSpc>
                  <a:spcPts val="2660"/>
                </a:lnSpc>
              </a:pPr>
              <a:endParaRPr sz="2935">
                <a:solidFill>
                  <a:schemeClr val="bg1"/>
                </a:solidFill>
              </a:endParaRPr>
            </a:p>
          </p:txBody>
        </p:sp>
      </p:grpSp>
      <p:sp>
        <p:nvSpPr>
          <p:cNvPr id="24" name="Text Box 23"/>
          <p:cNvSpPr txBox="1"/>
          <p:nvPr/>
        </p:nvSpPr>
        <p:spPr>
          <a:xfrm flipH="1">
            <a:off x="5945505" y="2209800"/>
            <a:ext cx="2392680" cy="1193800"/>
          </a:xfrm>
          <a:prstGeom prst="rect">
            <a:avLst/>
          </a:prstGeom>
          <a:noFill/>
          <a:ln w="9525">
            <a:noFill/>
          </a:ln>
        </p:spPr>
        <p:txBody>
          <a:bodyPr>
            <a:noAutofit/>
          </a:bodyPr>
          <a:p>
            <a:pPr indent="0"/>
            <a:r>
              <a:rPr lang="en-US" sz="2935" b="1">
                <a:solidFill>
                  <a:schemeClr val="tx2"/>
                </a:solidFill>
                <a:latin typeface="Times New Roman" panose="02020603050405020304" pitchFamily="18" charset="0"/>
                <a:cs typeface="Calibri" panose="020F0502020204030204" pitchFamily="34" charset="0"/>
              </a:rPr>
              <a:t>Tiết 7: </a:t>
            </a:r>
            <a:endParaRPr lang="en-US" sz="2935" b="1">
              <a:solidFill>
                <a:schemeClr val="tx2"/>
              </a:solidFill>
              <a:latin typeface="Times New Roman" panose="02020603050405020304" pitchFamily="18" charset="0"/>
              <a:cs typeface="Calibri" panose="020F0502020204030204" pitchFamily="34" charset="0"/>
            </a:endParaRPr>
          </a:p>
          <a:p>
            <a:pPr indent="0"/>
            <a:r>
              <a:rPr lang="en-US" sz="2935" b="1">
                <a:solidFill>
                  <a:schemeClr val="tx2"/>
                </a:solidFill>
                <a:latin typeface="Times New Roman" panose="02020603050405020304" pitchFamily="18" charset="0"/>
                <a:cs typeface="Calibri" panose="020F0502020204030204" pitchFamily="34" charset="0"/>
              </a:rPr>
              <a:t>Trải nghiệm</a:t>
            </a:r>
            <a:endParaRPr lang="en-US" sz="2935" b="1">
              <a:solidFill>
                <a:schemeClr val="tx2"/>
              </a:solidFill>
              <a:latin typeface="Times New Roman" panose="02020603050405020304" pitchFamily="18" charset="0"/>
              <a:cs typeface="Calibri" panose="020F0502020204030204" pitchFamily="34" charset="0"/>
            </a:endParaRPr>
          </a:p>
        </p:txBody>
      </p:sp>
      <p:sp>
        <p:nvSpPr>
          <p:cNvPr id="10" name="Text Box 9"/>
          <p:cNvSpPr txBox="1"/>
          <p:nvPr/>
        </p:nvSpPr>
        <p:spPr>
          <a:xfrm>
            <a:off x="2578735" y="210820"/>
            <a:ext cx="4670425" cy="583565"/>
          </a:xfrm>
          <a:prstGeom prst="rect">
            <a:avLst/>
          </a:prstGeom>
          <a:noFill/>
        </p:spPr>
        <p:txBody>
          <a:bodyPr wrap="square" rtlCol="0">
            <a:spAutoFit/>
          </a:bodyPr>
          <a:p>
            <a:r>
              <a:rPr lang="en-US" sz="3200" b="1">
                <a:solidFill>
                  <a:schemeClr val="bg1"/>
                </a:solidFill>
                <a:latin typeface="Times New Roman" panose="02020603050405020304" pitchFamily="18" charset="0"/>
                <a:cs typeface="Times New Roman" panose="02020603050405020304" pitchFamily="18" charset="0"/>
              </a:rPr>
              <a:t>THỜI LƯỢNG</a:t>
            </a:r>
            <a:endParaRPr lang="en-US" sz="3200" b="1">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 name="Picture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84740" y="727433"/>
            <a:ext cx="9259159" cy="7438945"/>
          </a:xfrm>
          <a:prstGeom prst="rect">
            <a:avLst/>
          </a:prstGeom>
          <a:effectLst>
            <a:softEdge rad="939800"/>
          </a:effectLst>
        </p:spPr>
      </p:pic>
      <p:grpSp>
        <p:nvGrpSpPr>
          <p:cNvPr id="9" name="Group 8"/>
          <p:cNvGrpSpPr/>
          <p:nvPr/>
        </p:nvGrpSpPr>
        <p:grpSpPr>
          <a:xfrm>
            <a:off x="-669606" y="727710"/>
            <a:ext cx="12861606" cy="6268287"/>
            <a:chOff x="-809697" y="711213"/>
            <a:chExt cx="12861606" cy="6268287"/>
          </a:xfrm>
        </p:grpSpPr>
        <p:pic>
          <p:nvPicPr>
            <p:cNvPr id="164" name="Google Shape;164;p9"/>
            <p:cNvPicPr preferRelativeResize="0"/>
            <p:nvPr/>
          </p:nvPicPr>
          <p:blipFill rotWithShape="1">
            <a:blip r:embed="rId2"/>
            <a:srcRect l="15285" t="10430" r="46645" b="11190"/>
            <a:stretch>
              <a:fillRect/>
            </a:stretch>
          </p:blipFill>
          <p:spPr>
            <a:xfrm>
              <a:off x="-809697" y="1471943"/>
              <a:ext cx="5554345" cy="5237480"/>
            </a:xfrm>
            <a:prstGeom prst="rect">
              <a:avLst/>
            </a:prstGeom>
            <a:noFill/>
            <a:ln>
              <a:noFill/>
            </a:ln>
          </p:spPr>
        </p:pic>
        <p:pic>
          <p:nvPicPr>
            <p:cNvPr id="165" name="Google Shape;165;p9"/>
            <p:cNvPicPr preferRelativeResize="0"/>
            <p:nvPr/>
          </p:nvPicPr>
          <p:blipFill rotWithShape="1">
            <a:blip r:embed="rId3"/>
            <a:srcRect l="18975" t="9789" r="12467"/>
            <a:stretch>
              <a:fillRect/>
            </a:stretch>
          </p:blipFill>
          <p:spPr>
            <a:xfrm>
              <a:off x="4029614" y="5017132"/>
              <a:ext cx="2046842" cy="1899370"/>
            </a:xfrm>
            <a:prstGeom prst="rect">
              <a:avLst/>
            </a:prstGeom>
            <a:noFill/>
            <a:ln>
              <a:noFill/>
            </a:ln>
          </p:spPr>
        </p:pic>
        <p:pic>
          <p:nvPicPr>
            <p:cNvPr id="2" name="Picture 1"/>
            <p:cNvPicPr>
              <a:picLocks noChangeAspect="1"/>
            </p:cNvPicPr>
            <p:nvPr/>
          </p:nvPicPr>
          <p:blipFill>
            <a:blip r:embed="rId4"/>
            <a:stretch>
              <a:fillRect/>
            </a:stretch>
          </p:blipFill>
          <p:spPr>
            <a:xfrm>
              <a:off x="4429688" y="711213"/>
              <a:ext cx="7556500" cy="4871720"/>
            </a:xfrm>
            <a:prstGeom prst="rect">
              <a:avLst/>
            </a:prstGeom>
          </p:spPr>
        </p:pic>
        <p:sp>
          <p:nvSpPr>
            <p:cNvPr id="6" name="文本框 6"/>
            <p:cNvSpPr txBox="1"/>
            <p:nvPr/>
          </p:nvSpPr>
          <p:spPr>
            <a:xfrm>
              <a:off x="4808783" y="2767343"/>
              <a:ext cx="6767195" cy="645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smtClean="0">
                  <a:ln>
                    <a:noFill/>
                  </a:ln>
                  <a:solidFill>
                    <a:prstClr val="black"/>
                  </a:solidFill>
                  <a:effectLst>
                    <a:glow rad="101600">
                      <a:srgbClr val="E6B91E">
                        <a:satMod val="175000"/>
                        <a:alpha val="40000"/>
                      </a:srgbClr>
                    </a:glow>
                  </a:effectLst>
                  <a:uLnTx/>
                  <a:uFillTx/>
                  <a:latin typeface="Times New Roman" panose="02020603050405020304" pitchFamily="18" charset="0"/>
                  <a:ea typeface="Microsoft YaHei" panose="020B0503020204020204" charset="-122"/>
                  <a:cs typeface="Times New Roman" panose="02020603050405020304" pitchFamily="18" charset="0"/>
                </a:rPr>
                <a:t>HÌNH</a:t>
              </a:r>
              <a:r>
                <a:rPr kumimoji="0" lang="en-US" altLang="zh-CN" sz="3600" b="0" i="0" u="none" strike="noStrike" kern="1200" cap="none" spc="0" normalizeH="0" noProof="0" smtClean="0">
                  <a:ln>
                    <a:noFill/>
                  </a:ln>
                  <a:solidFill>
                    <a:prstClr val="black"/>
                  </a:solidFill>
                  <a:effectLst>
                    <a:glow rad="101600">
                      <a:srgbClr val="E6B91E">
                        <a:satMod val="175000"/>
                        <a:alpha val="40000"/>
                      </a:srgbClr>
                    </a:glow>
                  </a:effectLst>
                  <a:uLnTx/>
                  <a:uFillTx/>
                  <a:latin typeface="Times New Roman" panose="02020603050405020304" pitchFamily="18" charset="0"/>
                  <a:ea typeface="Microsoft YaHei" panose="020B0503020204020204" charset="-122"/>
                  <a:cs typeface="Times New Roman" panose="02020603050405020304" pitchFamily="18" charset="0"/>
                </a:rPr>
                <a:t> THÀNH KIẾN THỨC</a:t>
              </a:r>
              <a:endParaRPr kumimoji="0" lang="zh-CN" altLang="en-US" sz="3600" b="0" i="0" u="none" strike="noStrike" kern="1200" cap="none" spc="0" normalizeH="0" baseline="0" noProof="0" dirty="0">
                <a:ln>
                  <a:noFill/>
                </a:ln>
                <a:solidFill>
                  <a:prstClr val="black"/>
                </a:solidFill>
                <a:effectLst>
                  <a:glow rad="101600">
                    <a:srgbClr val="E6B91E">
                      <a:satMod val="175000"/>
                      <a:alpha val="40000"/>
                    </a:srgbClr>
                  </a:glow>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nvGrpSpPr>
            <p:cNvPr id="3" name="Group 2"/>
            <p:cNvGrpSpPr/>
            <p:nvPr/>
          </p:nvGrpSpPr>
          <p:grpSpPr>
            <a:xfrm>
              <a:off x="-61430" y="1887716"/>
              <a:ext cx="4308475" cy="4279265"/>
              <a:chOff x="-236358" y="1836092"/>
              <a:chExt cx="4308475" cy="4279265"/>
            </a:xfrm>
          </p:grpSpPr>
          <p:sp>
            <p:nvSpPr>
              <p:cNvPr id="5" name="PA_菱形 1"/>
              <p:cNvSpPr/>
              <p:nvPr>
                <p:custDataLst>
                  <p:tags r:id="rId5"/>
                </p:custDataLst>
              </p:nvPr>
            </p:nvSpPr>
            <p:spPr>
              <a:xfrm>
                <a:off x="-236358" y="1836092"/>
                <a:ext cx="4308475" cy="4279265"/>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0" i="0" u="none" strike="noStrike" kern="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7" name="文本框 10"/>
              <p:cNvSpPr txBox="1"/>
              <p:nvPr/>
            </p:nvSpPr>
            <p:spPr>
              <a:xfrm>
                <a:off x="598032" y="2428547"/>
                <a:ext cx="2639695" cy="3504565"/>
              </a:xfrm>
              <a:prstGeom prst="rect">
                <a:avLst/>
              </a:prstGeom>
              <a:noFill/>
            </p:spPr>
            <p:txBody>
              <a:bodyPr wrap="square" rtlCol="0">
                <a:noAutofit/>
              </a:bodyPr>
              <a:lstStyle/>
              <a:p>
                <a:pPr algn="ctr">
                  <a:lnSpc>
                    <a:spcPct val="100000"/>
                  </a:lnSpc>
                </a:pPr>
                <a:r>
                  <a:rPr sz="2800" b="1">
                    <a:solidFill>
                      <a:srgbClr val="C00000"/>
                    </a:solidFill>
                    <a:latin typeface="Times New Roman" panose="02020603050405020304" pitchFamily="18" charset="0"/>
                    <a:cs typeface="Times New Roman" panose="02020603050405020304" pitchFamily="18" charset="0"/>
                    <a:sym typeface="+mn-ea"/>
                  </a:rPr>
                  <a:t>Tiết 5</a:t>
                </a:r>
                <a:r>
                  <a:rPr sz="2800">
                    <a:solidFill>
                      <a:srgbClr val="C00000"/>
                    </a:solidFill>
                    <a:latin typeface="Times New Roman" panose="02020603050405020304" pitchFamily="18" charset="0"/>
                    <a:cs typeface="Times New Roman" panose="02020603050405020304" pitchFamily="18" charset="0"/>
                    <a:sym typeface="+mn-ea"/>
                  </a:rPr>
                  <a:t> </a:t>
                </a:r>
                <a:endParaRPr sz="2800">
                  <a:solidFill>
                    <a:srgbClr val="C00000"/>
                  </a:solidFill>
                  <a:latin typeface="Times New Roman" panose="02020603050405020304" pitchFamily="18" charset="0"/>
                  <a:cs typeface="Times New Roman" panose="02020603050405020304" pitchFamily="18" charset="0"/>
                </a:endParaRPr>
              </a:p>
              <a:p>
                <a:pPr algn="just">
                  <a:lnSpc>
                    <a:spcPct val="100000"/>
                  </a:lnSpc>
                </a:pPr>
                <a:r>
                  <a:rPr sz="2800" b="1">
                    <a:solidFill>
                      <a:srgbClr val="C00000"/>
                    </a:solidFill>
                    <a:latin typeface="Times New Roman" panose="02020603050405020304" pitchFamily="18" charset="0"/>
                    <a:cs typeface="Times New Roman" panose="02020603050405020304" pitchFamily="18" charset="0"/>
                    <a:sym typeface="+mn-ea"/>
                  </a:rPr>
                  <a:t>Hình thành khái niệm, biểu hiện của hữu nghị, hợp tác cùng phát triển</a:t>
                </a:r>
                <a:endParaRPr sz="2800">
                  <a:solidFill>
                    <a:srgbClr val="C00000"/>
                  </a:solidFill>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pic>
          <p:nvPicPr>
            <p:cNvPr id="8" name="图片 2"/>
            <p:cNvPicPr>
              <a:picLocks noChangeAspect="1"/>
            </p:cNvPicPr>
            <p:nvPr/>
          </p:nvPicPr>
          <p:blipFill>
            <a:blip r:embed="rId6">
              <a:extLst>
                <a:ext uri="{28A0092B-C50C-407E-A947-70E740481C1C}">
                  <a14:useLocalDpi xmlns:a14="http://schemas.microsoft.com/office/drawing/2010/main" val="0"/>
                </a:ext>
              </a:extLst>
            </a:blip>
            <a:srcRect l="50168" t="20952" r="548" b="27864"/>
            <a:stretch>
              <a:fillRect/>
            </a:stretch>
          </p:blipFill>
          <p:spPr bwMode="auto">
            <a:xfrm>
              <a:off x="6165459" y="3183239"/>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0" name="Text Box 99"/>
          <p:cNvSpPr txBox="1"/>
          <p:nvPr/>
        </p:nvSpPr>
        <p:spPr>
          <a:xfrm>
            <a:off x="-635" y="69215"/>
            <a:ext cx="10079355" cy="744855"/>
          </a:xfrm>
          <a:prstGeom prst="rect">
            <a:avLst/>
          </a:prstGeom>
          <a:noFill/>
          <a:ln w="9525">
            <a:noFill/>
          </a:ln>
        </p:spPr>
        <p:txBody>
          <a:bodyPr>
            <a:noAutofit/>
          </a:bodyPr>
          <a:p>
            <a:pPr indent="0" algn="ctr"/>
            <a:r>
              <a:rPr lang="en-US" sz="3600" b="1">
                <a:gradFill>
                  <a:gsLst>
                    <a:gs pos="0">
                      <a:srgbClr val="012D86"/>
                    </a:gs>
                    <a:gs pos="100000">
                      <a:srgbClr val="0E2557"/>
                    </a:gs>
                  </a:gsLst>
                  <a:lin scaled="0"/>
                </a:gradFill>
                <a:latin typeface="Times New Roman" panose="02020603050405020304" pitchFamily="18" charset="0"/>
                <a:cs typeface="Calibri" panose="020F0502020204030204" pitchFamily="34" charset="0"/>
              </a:rPr>
              <a:t>Chủ đề 1: Xây dựng một thế giới hữu nghị, </a:t>
            </a:r>
            <a:endParaRPr lang="en-US" sz="3600" b="1">
              <a:gradFill>
                <a:gsLst>
                  <a:gs pos="0">
                    <a:srgbClr val="012D86"/>
                  </a:gs>
                  <a:gs pos="100000">
                    <a:srgbClr val="0E2557"/>
                  </a:gs>
                </a:gsLst>
                <a:lin scaled="0"/>
              </a:gradFill>
              <a:latin typeface="Times New Roman" panose="02020603050405020304" pitchFamily="18" charset="0"/>
              <a:cs typeface="Calibri" panose="020F0502020204030204" pitchFamily="34" charset="0"/>
            </a:endParaRPr>
          </a:p>
          <a:p>
            <a:pPr indent="0" algn="ctr"/>
            <a:r>
              <a:rPr lang="en-US" sz="3600" b="1">
                <a:gradFill>
                  <a:gsLst>
                    <a:gs pos="0">
                      <a:srgbClr val="012D86"/>
                    </a:gs>
                    <a:gs pos="100000">
                      <a:srgbClr val="0E2557"/>
                    </a:gs>
                  </a:gsLst>
                  <a:lin scaled="0"/>
                </a:gradFill>
                <a:latin typeface="Times New Roman" panose="02020603050405020304" pitchFamily="18" charset="0"/>
                <a:cs typeface="Calibri" panose="020F0502020204030204" pitchFamily="34" charset="0"/>
              </a:rPr>
              <a:t>hợp tác cùng phát triển</a:t>
            </a:r>
            <a:endParaRPr lang="en-US" sz="3600" b="1">
              <a:gradFill>
                <a:gsLst>
                  <a:gs pos="0">
                    <a:srgbClr val="012D86"/>
                  </a:gs>
                  <a:gs pos="100000">
                    <a:srgbClr val="0E2557"/>
                  </a:gs>
                </a:gsLst>
                <a:lin scaled="0"/>
              </a:gradFill>
              <a:latin typeface="Times New Roman" panose="02020603050405020304" pitchFamily="18"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sp>
        <p:nvSpPr>
          <p:cNvPr id="5" name="Text Placeholder 4"/>
          <p:cNvSpPr>
            <a:spLocks noGrp="1"/>
          </p:cNvSpPr>
          <p:nvPr>
            <p:ph type="body" idx="1"/>
          </p:nvPr>
        </p:nvSpPr>
        <p:spPr/>
        <p:txBody>
          <a:bodyPr/>
          <a:p>
            <a:endParaRPr lang="en-US"/>
          </a:p>
        </p:txBody>
      </p:sp>
      <p:sp>
        <p:nvSpPr>
          <p:cNvPr id="9" name="Freeform 5"/>
          <p:cNvSpPr>
            <a:spLocks noEditPoints="1" noChangeArrowheads="1"/>
          </p:cNvSpPr>
          <p:nvPr/>
        </p:nvSpPr>
        <p:spPr bwMode="auto">
          <a:xfrm>
            <a:off x="102870" y="3037840"/>
            <a:ext cx="11491595" cy="3754120"/>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3" name="图片 2"/>
          <p:cNvPicPr>
            <a:picLocks noChangeAspect="1"/>
          </p:cNvPicPr>
          <p:nvPr/>
        </p:nvPicPr>
        <p:blipFill>
          <a:blip r:embed="rId2">
            <a:extLst>
              <a:ext uri="{28A0092B-C50C-407E-A947-70E740481C1C}">
                <a14:useLocalDpi xmlns:a14="http://schemas.microsoft.com/office/drawing/2010/main" val="0"/>
              </a:ext>
            </a:extLst>
          </a:blip>
          <a:srcRect l="50168" t="20952" r="548" b="27864"/>
          <a:stretch>
            <a:fillRect/>
          </a:stretch>
        </p:blipFill>
        <p:spPr bwMode="auto">
          <a:xfrm>
            <a:off x="8037104" y="-140931"/>
            <a:ext cx="3557114" cy="229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64;p9"/>
          <p:cNvPicPr preferRelativeResize="0">
            <a:picLocks noChangeAspect="1"/>
          </p:cNvPicPr>
          <p:nvPr>
            <p:ph type="pic" idx="2"/>
          </p:nvPr>
        </p:nvPicPr>
        <p:blipFill rotWithShape="1">
          <a:blip r:embed="rId3"/>
          <a:srcRect l="15285" t="10430" r="46645" b="11190"/>
          <a:stretch>
            <a:fillRect/>
          </a:stretch>
        </p:blipFill>
        <p:spPr>
          <a:xfrm>
            <a:off x="-465455" y="-217170"/>
            <a:ext cx="6172200" cy="3482975"/>
          </a:xfrm>
          <a:prstGeom prst="rect">
            <a:avLst/>
          </a:prstGeom>
          <a:noFill/>
          <a:ln>
            <a:noFill/>
          </a:ln>
        </p:spPr>
      </p:pic>
      <p:sp>
        <p:nvSpPr>
          <p:cNvPr id="6" name="PA_菱形 1"/>
          <p:cNvSpPr/>
          <p:nvPr>
            <p:custDataLst>
              <p:tags r:id="rId4"/>
            </p:custDataLst>
          </p:nvPr>
        </p:nvSpPr>
        <p:spPr>
          <a:xfrm>
            <a:off x="322580" y="103505"/>
            <a:ext cx="4852035" cy="2934335"/>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8" name="TextBox 5"/>
          <p:cNvSpPr txBox="1"/>
          <p:nvPr/>
        </p:nvSpPr>
        <p:spPr>
          <a:xfrm>
            <a:off x="1071245" y="1069975"/>
            <a:ext cx="3354705" cy="1310640"/>
          </a:xfrm>
          <a:prstGeom prst="rect">
            <a:avLst/>
          </a:prstGeom>
          <a:noFill/>
        </p:spPr>
        <p:txBody>
          <a:bodyPr wrap="square" rtlCol="0">
            <a:noAutofit/>
          </a:bodyPr>
          <a:p>
            <a:pPr marL="0" marR="0" lvl="0" indent="0" algn="l" defTabSz="12192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落落补 汤圆" pitchFamily="2" charset="-128"/>
                <a:cs typeface="Times New Roman" panose="02020603050405020304" pitchFamily="18" charset="0"/>
              </a:rPr>
              <a:t>Khám phá</a:t>
            </a:r>
            <a:endParaRPr kumimoji="0" lang="en-US" altLang="zh-CN" sz="54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落落补 汤圆" pitchFamily="2" charset="-128"/>
              <a:cs typeface="Times New Roman" panose="02020603050405020304" pitchFamily="18" charset="0"/>
            </a:endParaRPr>
          </a:p>
        </p:txBody>
      </p:sp>
      <p:sp>
        <p:nvSpPr>
          <p:cNvPr id="10" name="Text Box 9"/>
          <p:cNvSpPr txBox="1"/>
          <p:nvPr/>
        </p:nvSpPr>
        <p:spPr>
          <a:xfrm>
            <a:off x="1071245" y="3612515"/>
            <a:ext cx="9618980" cy="1804670"/>
          </a:xfrm>
          <a:prstGeom prst="rect">
            <a:avLst/>
          </a:prstGeom>
          <a:noFill/>
        </p:spPr>
        <p:txBody>
          <a:bodyPr wrap="square" rtlCol="0">
            <a:noAutofit/>
          </a:bodyPr>
          <a:p>
            <a:pPr algn="ctr"/>
            <a:r>
              <a:rPr lang="en-US" sz="4400" b="1">
                <a:solidFill>
                  <a:srgbClr val="C00000"/>
                </a:solidFill>
                <a:latin typeface="Times New Roman" panose="02020603050405020304" pitchFamily="18" charset="0"/>
                <a:cs typeface="Times New Roman" panose="02020603050405020304" pitchFamily="18" charset="0"/>
              </a:rPr>
              <a:t>Em biết Việt Nam là thành viên của các tổ chức quốc tế nào? Hãy lấy 1 vài ví dụ về tình hữu nghị giữa nhân dân ta với nhân dân các nước khác.</a:t>
            </a:r>
            <a:endParaRPr lang="en-US" sz="4400" b="1">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tags/tag1.xml><?xml version="1.0" encoding="utf-8"?>
<p:tagLst xmlns:p="http://schemas.openxmlformats.org/presentationml/2006/main">
  <p:tag name="PA" val="v3.2.0"/>
</p:tagLst>
</file>

<file path=ppt/tags/tag2.xml><?xml version="1.0" encoding="utf-8"?>
<p:tagLst xmlns:p="http://schemas.openxmlformats.org/presentationml/2006/main">
  <p:tag name="KSO_WM_MEDIACOVER_FLAG" val="1"/>
  <p:tag name="KSO_WM_UNIT_MEDIACOVER_BTN_STATE" val="1"/>
</p:tagLst>
</file>

<file path=ppt/tags/tag3.xml><?xml version="1.0" encoding="utf-8"?>
<p:tagLst xmlns:p="http://schemas.openxmlformats.org/presentationml/2006/main">
  <p:tag name="PA" val="v3.2.0"/>
</p:tagLst>
</file>

<file path=ppt/tags/tag4.xml><?xml version="1.0" encoding="utf-8"?>
<p:tagLst xmlns:p="http://schemas.openxmlformats.org/presentationml/2006/main">
  <p:tag name="PA" val="v3.2.0"/>
</p:tagLst>
</file>

<file path=ppt/tags/tag5.xml><?xml version="1.0" encoding="utf-8"?>
<p:tagLst xmlns:p="http://schemas.openxmlformats.org/presentationml/2006/main">
  <p:tag name="PA" val="v3.2.0"/>
</p:tagLst>
</file>

<file path=ppt/tags/tag6.xml><?xml version="1.0" encoding="utf-8"?>
<p:tagLst xmlns:p="http://schemas.openxmlformats.org/presentationml/2006/main">
  <p:tag name="PA" val="v3.2.0"/>
</p:tagLst>
</file>

<file path=ppt/tags/tag7.xml><?xml version="1.0" encoding="utf-8"?>
<p:tagLst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5349</Words>
  <Application>WPS Presentation</Application>
  <PresentationFormat>Widescreen</PresentationFormat>
  <Paragraphs>151</Paragraphs>
  <Slides>29</Slides>
  <Notes>8</Notes>
  <HiddenSlides>0</HiddenSlides>
  <MMClips>2</MMClips>
  <ScaleCrop>false</ScaleCrop>
  <HeadingPairs>
    <vt:vector size="6" baseType="variant">
      <vt:variant>
        <vt:lpstr>已用的字体</vt:lpstr>
      </vt:variant>
      <vt:variant>
        <vt:i4>17</vt:i4>
      </vt:variant>
      <vt:variant>
        <vt:lpstr>主题</vt:lpstr>
      </vt:variant>
      <vt:variant>
        <vt:i4>3</vt:i4>
      </vt:variant>
      <vt:variant>
        <vt:lpstr>幻灯片标题</vt:lpstr>
      </vt:variant>
      <vt:variant>
        <vt:i4>29</vt:i4>
      </vt:variant>
    </vt:vector>
  </HeadingPairs>
  <TitlesOfParts>
    <vt:vector size="49" baseType="lpstr">
      <vt:lpstr>Arial</vt:lpstr>
      <vt:lpstr>SimSun</vt:lpstr>
      <vt:lpstr>Wingdings</vt:lpstr>
      <vt:lpstr>Calibri</vt:lpstr>
      <vt:lpstr>Arial</vt:lpstr>
      <vt:lpstr>Wingdings 3</vt:lpstr>
      <vt:lpstr>Trebuchet MS</vt:lpstr>
      <vt:lpstr>Trebuchet MS</vt:lpstr>
      <vt:lpstr>Times New Roman</vt:lpstr>
      <vt:lpstr>Microsoft YaHei</vt:lpstr>
      <vt:lpstr>Calibri</vt:lpstr>
      <vt:lpstr>落落补 汤圆</vt:lpstr>
      <vt:lpstr>Yu Gothic</vt:lpstr>
      <vt:lpstr>Roboto</vt:lpstr>
      <vt:lpstr>Arial Unicode MS</vt:lpstr>
      <vt:lpstr>Calibri Light</vt:lpstr>
      <vt:lpstr>等线</vt:lpstr>
      <vt:lpstr>Office Theme</vt:lpstr>
      <vt:lpstr>3_Office Theme</vt:lpstr>
      <vt:lpstr>2_Office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MY ASUS</cp:lastModifiedBy>
  <cp:revision>93</cp:revision>
  <dcterms:created xsi:type="dcterms:W3CDTF">2021-08-18T02:28:00Z</dcterms:created>
  <dcterms:modified xsi:type="dcterms:W3CDTF">2023-12-03T03:05:46Z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1FFF0EF43EEE469F9648EB38B1FEA436_12</vt:lpwstr>
  </property>
  <property fmtid="{D5CDD505-2E9C-101B-9397-08002B2CF9AE}" pid="3" name="KSOProductBuildVer">
    <vt:lpwstr>1033-12.2.0.13306</vt:lpwstr>
  </property>
</Properties>
</file>