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 id="313" r:id="rId56"/>
    <p:sldId id="314" r:id="rId57"/>
    <p:sldId id="315" r:id="rId58"/>
    <p:sldId id="316" r:id="rId59"/>
    <p:sldId id="317" r:id="rId60"/>
    <p:sldId id="318" r:id="rId61"/>
    <p:sldId id="319" r:id="rId62"/>
    <p:sldId id="320" r:id="rId63"/>
    <p:sldId id="321" r:id="rId64"/>
    <p:sldId id="322" r:id="rId65"/>
    <p:sldId id="323" r:id="rId66"/>
    <p:sldId id="258" r:id="rId67"/>
    <p:sldId id="259" r:id="rId68"/>
    <p:sldId id="324" r:id="rId69"/>
    <p:sldId id="325" r:id="rId70"/>
    <p:sldId id="326" r:id="rId71"/>
    <p:sldId id="327" r:id="rId72"/>
    <p:sldId id="328" r:id="rId73"/>
    <p:sldId id="329" r:id="rId74"/>
    <p:sldId id="330" r:id="rId75"/>
    <p:sldId id="331" r:id="rId7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66"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8B2AD24-E12F-4AF7-A02B-0CEA13372645}" type="datetimeFigureOut">
              <a:rPr lang="en-US" smtClean="0"/>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7D235A-C3F4-4A8C-8C34-F8F22DFE3D72}" type="slidenum">
              <a:rPr lang="en-US" smtClean="0"/>
              <a:t>‹#›</a:t>
            </a:fld>
            <a:endParaRPr lang="en-US"/>
          </a:p>
        </p:txBody>
      </p:sp>
    </p:spTree>
    <p:extLst>
      <p:ext uri="{BB962C8B-B14F-4D97-AF65-F5344CB8AC3E}">
        <p14:creationId xmlns:p14="http://schemas.microsoft.com/office/powerpoint/2010/main" val="3322530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B2AD24-E12F-4AF7-A02B-0CEA13372645}" type="datetimeFigureOut">
              <a:rPr lang="en-US" smtClean="0"/>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7D235A-C3F4-4A8C-8C34-F8F22DFE3D72}" type="slidenum">
              <a:rPr lang="en-US" smtClean="0"/>
              <a:t>‹#›</a:t>
            </a:fld>
            <a:endParaRPr lang="en-US"/>
          </a:p>
        </p:txBody>
      </p:sp>
    </p:spTree>
    <p:extLst>
      <p:ext uri="{BB962C8B-B14F-4D97-AF65-F5344CB8AC3E}">
        <p14:creationId xmlns:p14="http://schemas.microsoft.com/office/powerpoint/2010/main" val="2120442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B2AD24-E12F-4AF7-A02B-0CEA13372645}" type="datetimeFigureOut">
              <a:rPr lang="en-US" smtClean="0"/>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7D235A-C3F4-4A8C-8C34-F8F22DFE3D72}" type="slidenum">
              <a:rPr lang="en-US" smtClean="0"/>
              <a:t>‹#›</a:t>
            </a:fld>
            <a:endParaRPr lang="en-US"/>
          </a:p>
        </p:txBody>
      </p:sp>
    </p:spTree>
    <p:extLst>
      <p:ext uri="{BB962C8B-B14F-4D97-AF65-F5344CB8AC3E}">
        <p14:creationId xmlns:p14="http://schemas.microsoft.com/office/powerpoint/2010/main" val="2357575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B2AD24-E12F-4AF7-A02B-0CEA13372645}" type="datetimeFigureOut">
              <a:rPr lang="en-US" smtClean="0"/>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7D235A-C3F4-4A8C-8C34-F8F22DFE3D72}" type="slidenum">
              <a:rPr lang="en-US" smtClean="0"/>
              <a:t>‹#›</a:t>
            </a:fld>
            <a:endParaRPr lang="en-US"/>
          </a:p>
        </p:txBody>
      </p:sp>
    </p:spTree>
    <p:extLst>
      <p:ext uri="{BB962C8B-B14F-4D97-AF65-F5344CB8AC3E}">
        <p14:creationId xmlns:p14="http://schemas.microsoft.com/office/powerpoint/2010/main" val="789255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B2AD24-E12F-4AF7-A02B-0CEA13372645}" type="datetimeFigureOut">
              <a:rPr lang="en-US" smtClean="0"/>
              <a:t>10/24/2023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7D235A-C3F4-4A8C-8C34-F8F22DFE3D72}" type="slidenum">
              <a:rPr lang="en-US" smtClean="0"/>
              <a:t>‹#›</a:t>
            </a:fld>
            <a:endParaRPr lang="en-US"/>
          </a:p>
        </p:txBody>
      </p:sp>
    </p:spTree>
    <p:extLst>
      <p:ext uri="{BB962C8B-B14F-4D97-AF65-F5344CB8AC3E}">
        <p14:creationId xmlns:p14="http://schemas.microsoft.com/office/powerpoint/2010/main" val="3910510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8B2AD24-E12F-4AF7-A02B-0CEA13372645}" type="datetimeFigureOut">
              <a:rPr lang="en-US" smtClean="0"/>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7D235A-C3F4-4A8C-8C34-F8F22DFE3D72}" type="slidenum">
              <a:rPr lang="en-US" smtClean="0"/>
              <a:t>‹#›</a:t>
            </a:fld>
            <a:endParaRPr lang="en-US"/>
          </a:p>
        </p:txBody>
      </p:sp>
    </p:spTree>
    <p:extLst>
      <p:ext uri="{BB962C8B-B14F-4D97-AF65-F5344CB8AC3E}">
        <p14:creationId xmlns:p14="http://schemas.microsoft.com/office/powerpoint/2010/main" val="3281238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8B2AD24-E12F-4AF7-A02B-0CEA13372645}" type="datetimeFigureOut">
              <a:rPr lang="en-US" smtClean="0"/>
              <a:t>10/24/2023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7D235A-C3F4-4A8C-8C34-F8F22DFE3D72}" type="slidenum">
              <a:rPr lang="en-US" smtClean="0"/>
              <a:t>‹#›</a:t>
            </a:fld>
            <a:endParaRPr lang="en-US"/>
          </a:p>
        </p:txBody>
      </p:sp>
    </p:spTree>
    <p:extLst>
      <p:ext uri="{BB962C8B-B14F-4D97-AF65-F5344CB8AC3E}">
        <p14:creationId xmlns:p14="http://schemas.microsoft.com/office/powerpoint/2010/main" val="579756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8B2AD24-E12F-4AF7-A02B-0CEA13372645}" type="datetimeFigureOut">
              <a:rPr lang="en-US" smtClean="0"/>
              <a:t>10/24/2023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7D235A-C3F4-4A8C-8C34-F8F22DFE3D72}" type="slidenum">
              <a:rPr lang="en-US" smtClean="0"/>
              <a:t>‹#›</a:t>
            </a:fld>
            <a:endParaRPr lang="en-US"/>
          </a:p>
        </p:txBody>
      </p:sp>
    </p:spTree>
    <p:extLst>
      <p:ext uri="{BB962C8B-B14F-4D97-AF65-F5344CB8AC3E}">
        <p14:creationId xmlns:p14="http://schemas.microsoft.com/office/powerpoint/2010/main" val="580967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B2AD24-E12F-4AF7-A02B-0CEA13372645}" type="datetimeFigureOut">
              <a:rPr lang="en-US" smtClean="0"/>
              <a:t>10/24/2023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7D235A-C3F4-4A8C-8C34-F8F22DFE3D72}" type="slidenum">
              <a:rPr lang="en-US" smtClean="0"/>
              <a:t>‹#›</a:t>
            </a:fld>
            <a:endParaRPr lang="en-US"/>
          </a:p>
        </p:txBody>
      </p:sp>
    </p:spTree>
    <p:extLst>
      <p:ext uri="{BB962C8B-B14F-4D97-AF65-F5344CB8AC3E}">
        <p14:creationId xmlns:p14="http://schemas.microsoft.com/office/powerpoint/2010/main" val="3788113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B2AD24-E12F-4AF7-A02B-0CEA13372645}" type="datetimeFigureOut">
              <a:rPr lang="en-US" smtClean="0"/>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7D235A-C3F4-4A8C-8C34-F8F22DFE3D72}" type="slidenum">
              <a:rPr lang="en-US" smtClean="0"/>
              <a:t>‹#›</a:t>
            </a:fld>
            <a:endParaRPr lang="en-US"/>
          </a:p>
        </p:txBody>
      </p:sp>
    </p:spTree>
    <p:extLst>
      <p:ext uri="{BB962C8B-B14F-4D97-AF65-F5344CB8AC3E}">
        <p14:creationId xmlns:p14="http://schemas.microsoft.com/office/powerpoint/2010/main" val="4128163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B2AD24-E12F-4AF7-A02B-0CEA13372645}" type="datetimeFigureOut">
              <a:rPr lang="en-US" smtClean="0"/>
              <a:t>10/24/2023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7D235A-C3F4-4A8C-8C34-F8F22DFE3D72}" type="slidenum">
              <a:rPr lang="en-US" smtClean="0"/>
              <a:t>‹#›</a:t>
            </a:fld>
            <a:endParaRPr lang="en-US"/>
          </a:p>
        </p:txBody>
      </p:sp>
    </p:spTree>
    <p:extLst>
      <p:ext uri="{BB962C8B-B14F-4D97-AF65-F5344CB8AC3E}">
        <p14:creationId xmlns:p14="http://schemas.microsoft.com/office/powerpoint/2010/main" val="1622892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3000" b="-1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B2AD24-E12F-4AF7-A02B-0CEA13372645}" type="datetimeFigureOut">
              <a:rPr lang="en-US" smtClean="0"/>
              <a:t>10/24/2023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7D235A-C3F4-4A8C-8C34-F8F22DFE3D72}" type="slidenum">
              <a:rPr lang="en-US" smtClean="0"/>
              <a:t>‹#›</a:t>
            </a:fld>
            <a:endParaRPr lang="en-US"/>
          </a:p>
        </p:txBody>
      </p:sp>
    </p:spTree>
    <p:extLst>
      <p:ext uri="{BB962C8B-B14F-4D97-AF65-F5344CB8AC3E}">
        <p14:creationId xmlns:p14="http://schemas.microsoft.com/office/powerpoint/2010/main" val="39019591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0" y="2371725"/>
            <a:ext cx="12192000" cy="1224502"/>
          </a:xfrm>
          <a:prstGeom prst="rect">
            <a:avLst/>
          </a:prstGeom>
        </p:spPr>
        <p:txBody>
          <a:bodyPr wrap="square">
            <a:spAutoFit/>
          </a:bodyPr>
          <a:lstStyle/>
          <a:p>
            <a:pPr algn="ctr">
              <a:lnSpc>
                <a:spcPct val="120000"/>
              </a:lnSpc>
              <a:spcAft>
                <a:spcPts val="0"/>
              </a:spcAft>
            </a:pPr>
            <a:r>
              <a:rPr lang="en-US" sz="6600" b="1"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ĐỀ CƯƠNG MÔN HĐTNHN 8</a:t>
            </a:r>
            <a:endParaRPr lang="en-US" sz="5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p:cNvSpPr txBox="1"/>
          <p:nvPr/>
        </p:nvSpPr>
        <p:spPr>
          <a:xfrm>
            <a:off x="7172325" y="3838575"/>
            <a:ext cx="4953000" cy="584775"/>
          </a:xfrm>
          <a:prstGeom prst="rect">
            <a:avLst/>
          </a:prstGeom>
          <a:noFill/>
        </p:spPr>
        <p:txBody>
          <a:bodyPr wrap="square" rtlCol="0">
            <a:spAutoFit/>
          </a:bodyPr>
          <a:lstStyle/>
          <a:p>
            <a:r>
              <a:rPr lang="en-US" sz="3200" i="1" dirty="0" err="1" smtClean="0">
                <a:solidFill>
                  <a:srgbClr val="0070C0"/>
                </a:solidFill>
              </a:rPr>
              <a:t>Giáo</a:t>
            </a:r>
            <a:r>
              <a:rPr lang="en-US" sz="3200" i="1" dirty="0" smtClean="0">
                <a:solidFill>
                  <a:srgbClr val="0070C0"/>
                </a:solidFill>
              </a:rPr>
              <a:t> </a:t>
            </a:r>
            <a:r>
              <a:rPr lang="en-US" sz="3200" i="1" dirty="0" err="1" smtClean="0">
                <a:solidFill>
                  <a:srgbClr val="0070C0"/>
                </a:solidFill>
              </a:rPr>
              <a:t>viên</a:t>
            </a:r>
            <a:r>
              <a:rPr lang="en-US" sz="3200" i="1" dirty="0" smtClean="0">
                <a:solidFill>
                  <a:srgbClr val="0070C0"/>
                </a:solidFill>
              </a:rPr>
              <a:t>: </a:t>
            </a:r>
            <a:r>
              <a:rPr lang="en-US" sz="3200" i="1" dirty="0" err="1" smtClean="0">
                <a:solidFill>
                  <a:srgbClr val="0070C0"/>
                </a:solidFill>
              </a:rPr>
              <a:t>Vũ</a:t>
            </a:r>
            <a:r>
              <a:rPr lang="en-US" sz="3200" i="1" dirty="0" smtClean="0">
                <a:solidFill>
                  <a:srgbClr val="0070C0"/>
                </a:solidFill>
              </a:rPr>
              <a:t> </a:t>
            </a:r>
            <a:r>
              <a:rPr lang="en-US" sz="3200" i="1" dirty="0" err="1" smtClean="0">
                <a:solidFill>
                  <a:srgbClr val="0070C0"/>
                </a:solidFill>
              </a:rPr>
              <a:t>Thị</a:t>
            </a:r>
            <a:r>
              <a:rPr lang="en-US" sz="3200" i="1" dirty="0" smtClean="0">
                <a:solidFill>
                  <a:srgbClr val="0070C0"/>
                </a:solidFill>
              </a:rPr>
              <a:t> Thu </a:t>
            </a:r>
            <a:r>
              <a:rPr lang="en-US" sz="3200" i="1" dirty="0" err="1" smtClean="0">
                <a:solidFill>
                  <a:srgbClr val="0070C0"/>
                </a:solidFill>
              </a:rPr>
              <a:t>Hương</a:t>
            </a:r>
            <a:endParaRPr lang="en-US" sz="3200" i="1" dirty="0">
              <a:solidFill>
                <a:srgbClr val="0070C0"/>
              </a:solidFill>
            </a:endParaRPr>
          </a:p>
        </p:txBody>
      </p:sp>
    </p:spTree>
    <p:extLst>
      <p:ext uri="{BB962C8B-B14F-4D97-AF65-F5344CB8AC3E}">
        <p14:creationId xmlns:p14="http://schemas.microsoft.com/office/powerpoint/2010/main" val="28364264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638299" y="462564"/>
            <a:ext cx="9305925" cy="5656292"/>
          </a:xfrm>
          <a:prstGeom prst="rect">
            <a:avLst/>
          </a:prstGeom>
          <a:solidFill>
            <a:schemeClr val="bg1"/>
          </a:solidFill>
        </p:spPr>
        <p:txBody>
          <a:bodyPr wrap="square">
            <a:spAutoFit/>
          </a:bodyPr>
          <a:lstStyle/>
          <a:p>
            <a:pPr algn="just">
              <a:lnSpc>
                <a:spcPct val="120000"/>
              </a:lnSpc>
              <a:spcAft>
                <a:spcPts val="0"/>
              </a:spcAft>
            </a:pP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7. D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bạn</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thân</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E,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trong</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giờ</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kiểm</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tra</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15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phút</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E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không</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học</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bài</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cũ</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nên</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lén</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thầy</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cô</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giở</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sách</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ra</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chép</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Nếu</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D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em</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sẽ</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làm</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gì</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38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Nhắc</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nhở</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khuyên</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không</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làm</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như</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vậy</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vì</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vi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phạm</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kỉ</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luật</a:t>
            </a:r>
            <a:endParaRPr lang="en-US" sz="3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Nhờ</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D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cho</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xem</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tài</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liệu</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cùng</a:t>
            </a:r>
            <a:endParaRPr lang="en-US" sz="3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Mặc</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kệ</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vì</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không</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liên</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quan</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đến</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mình</a:t>
            </a:r>
            <a:endParaRPr lang="en-US" sz="3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Nói</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cô</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giáo</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để</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bị</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phạt</a:t>
            </a:r>
            <a:endParaRPr lang="en-US" sz="3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638299" y="2686050"/>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990269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638300" y="315415"/>
            <a:ext cx="9391650" cy="5410712"/>
          </a:xfrm>
          <a:prstGeom prst="rect">
            <a:avLst/>
          </a:prstGeom>
          <a:solidFill>
            <a:schemeClr val="bg1"/>
          </a:solidFill>
        </p:spPr>
        <p:txBody>
          <a:bodyPr wrap="square">
            <a:spAutoFit/>
          </a:bodyPr>
          <a:lstStyle/>
          <a:p>
            <a:pPr algn="just">
              <a:lnSpc>
                <a:spcPct val="120000"/>
              </a:lnSpc>
              <a:spcAft>
                <a:spcPts val="0"/>
              </a:spcAft>
            </a:pP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8: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Arixtot</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đã</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nói</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Tình</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bạn</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cái</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cần</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thiết</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nhất</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đối</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với</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cuộc</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sống</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vì</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không</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ai</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lại</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mong</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muốn</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cuộc</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sống</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không</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bạn</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bè</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dù</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cho</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đó</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mọi</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hạnh</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phúc</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khác</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chăng</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nữa</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Tình</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bạn</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mà</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Arixtot</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đề</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cập</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đến</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tình</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bạn</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như</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thế</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nào</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3200" dirty="0">
              <a:solidFill>
                <a:srgbClr val="00B050"/>
              </a:solidFill>
              <a:latin typeface="Times New Roman" panose="02020603050405020304" pitchFamily="18" charset="0"/>
              <a:ea typeface="Calibri" panose="020F0502020204030204" pitchFamily="34"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Tình</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trong</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sáng</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lành</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mạnh</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Tình</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đầy</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toan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tính</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Tình</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để</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vụ</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lợi</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Tình</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là</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tình</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yêu</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giữa</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nam</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và</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nữ</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638300" y="3314700"/>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869318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762125" y="537788"/>
            <a:ext cx="8972550" cy="4524315"/>
          </a:xfrm>
          <a:prstGeom prst="rect">
            <a:avLst/>
          </a:prstGeom>
          <a:solidFill>
            <a:schemeClr val="bg1"/>
          </a:solidFill>
        </p:spPr>
        <p:txBody>
          <a:bodyPr wrap="square">
            <a:spAutoFit/>
          </a:bodyPr>
          <a:lstStyle/>
          <a:p>
            <a:pPr algn="just">
              <a:lnSpc>
                <a:spcPct val="120000"/>
              </a:lnSpc>
              <a:spcAft>
                <a:spcPts val="0"/>
              </a:spcAft>
            </a:pP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9.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Tình</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bạn</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thể</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nảy</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sinh</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ở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giới</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tính</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nào</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40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Chỉ</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có</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ở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giới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nam</a:t>
            </a:r>
            <a:endParaRPr lang="en-US" sz="4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Chỉ</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có</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ở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giới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nữ</a:t>
            </a:r>
            <a:endParaRPr lang="en-US" sz="4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Chỉ</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có</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ở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giới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tính</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thứ</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3</a:t>
            </a: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D. Ở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mọi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giới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tính</a:t>
            </a:r>
            <a:endParaRPr lang="en-US" sz="4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Arc 2"/>
          <p:cNvSpPr/>
          <p:nvPr/>
        </p:nvSpPr>
        <p:spPr>
          <a:xfrm>
            <a:off x="1762125" y="4324350"/>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066981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543049" y="965639"/>
            <a:ext cx="9134475" cy="3785652"/>
          </a:xfrm>
          <a:prstGeom prst="rect">
            <a:avLst/>
          </a:prstGeom>
          <a:solidFill>
            <a:schemeClr val="bg1"/>
          </a:solidFill>
        </p:spPr>
        <p:txBody>
          <a:bodyPr wrap="square">
            <a:spAutoFit/>
          </a:bodyPr>
          <a:lstStyle/>
          <a:p>
            <a:pPr algn="just">
              <a:lnSpc>
                <a:spcPct val="120000"/>
              </a:lnSpc>
              <a:spcAft>
                <a:spcPts val="0"/>
              </a:spcAft>
            </a:pP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10.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Cách</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để</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giữ</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gìn</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tình</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bạn</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4000" dirty="0" smtClean="0">
                <a:effectLst/>
                <a:latin typeface="Times New Roman" panose="02020603050405020304" pitchFamily="18" charset="0"/>
                <a:ea typeface="Calibri" panose="020F0502020204030204" pitchFamily="34" charset="0"/>
              </a:rPr>
              <a:t/>
            </a:r>
            <a:br>
              <a:rPr lang="en-US" sz="4000" dirty="0" smtClean="0">
                <a:effectLst/>
                <a:latin typeface="Times New Roman" panose="02020603050405020304" pitchFamily="18" charset="0"/>
                <a:ea typeface="Calibri" panose="020F0502020204030204" pitchFamily="34" charset="0"/>
              </a:rPr>
            </a:b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Rủ</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nghỉ</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học</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chơi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game</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Giúp</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nói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dối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cô</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giáo</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để</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nghỉ</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học</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Giúp</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đỡ</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nhau</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cùng</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tiến</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bộ</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Cả</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 B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đều</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đúng</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543049" y="3324225"/>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540443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590674" y="743063"/>
            <a:ext cx="9229725" cy="4745915"/>
          </a:xfrm>
          <a:prstGeom prst="rect">
            <a:avLst/>
          </a:prstGeom>
          <a:solidFill>
            <a:schemeClr val="bg1"/>
          </a:solidFill>
        </p:spPr>
        <p:txBody>
          <a:bodyPr wrap="square">
            <a:spAutoFit/>
          </a:bodyPr>
          <a:lstStyle/>
          <a:p>
            <a:pPr algn="just">
              <a:lnSpc>
                <a:spcPct val="120000"/>
              </a:lnSpc>
              <a:spcAft>
                <a:spcPts val="0"/>
              </a:spcAft>
            </a:pPr>
            <a:r>
              <a:rPr lang="en-US" sz="3600" b="1" dirty="0" err="1" smtClean="0">
                <a:solidFill>
                  <a:srgbClr val="00B050"/>
                </a:solidFill>
                <a:effectLst/>
                <a:latin typeface="Times New Roman" panose="02020603050405020304" pitchFamily="18" charset="0"/>
                <a:ea typeface="Times New Roman" panose="02020603050405020304" pitchFamily="18" charset="0"/>
              </a:rPr>
              <a:t>Câu</a:t>
            </a:r>
            <a:r>
              <a:rPr lang="en-US" sz="3600" b="1" dirty="0" smtClean="0">
                <a:solidFill>
                  <a:srgbClr val="00B050"/>
                </a:solidFill>
                <a:effectLst/>
                <a:latin typeface="Times New Roman" panose="02020603050405020304" pitchFamily="18" charset="0"/>
                <a:ea typeface="Times New Roman" panose="02020603050405020304" pitchFamily="18" charset="0"/>
              </a:rPr>
              <a:t> 11. </a:t>
            </a:r>
            <a:r>
              <a:rPr lang="en-US" sz="3600" b="1" dirty="0" err="1" smtClean="0">
                <a:solidFill>
                  <a:srgbClr val="00B050"/>
                </a:solidFill>
                <a:effectLst/>
                <a:latin typeface="Times New Roman" panose="02020603050405020304" pitchFamily="18" charset="0"/>
                <a:ea typeface="Times New Roman" panose="02020603050405020304" pitchFamily="18" charset="0"/>
              </a:rPr>
              <a:t>Nhà</a:t>
            </a:r>
            <a:r>
              <a:rPr lang="en-US" sz="3600" b="1" dirty="0" smtClean="0">
                <a:solidFill>
                  <a:srgbClr val="00B050"/>
                </a:solidFill>
                <a:effectLst/>
                <a:latin typeface="Times New Roman" panose="02020603050405020304" pitchFamily="18" charset="0"/>
                <a:ea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Times New Roman" panose="02020603050405020304" pitchFamily="18" charset="0"/>
              </a:rPr>
              <a:t>trường</a:t>
            </a:r>
            <a:r>
              <a:rPr lang="en-US" sz="3600" b="1" dirty="0" smtClean="0">
                <a:solidFill>
                  <a:srgbClr val="00B050"/>
                </a:solidFill>
                <a:effectLst/>
                <a:latin typeface="Times New Roman" panose="02020603050405020304" pitchFamily="18" charset="0"/>
                <a:ea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Times New Roman" panose="02020603050405020304" pitchFamily="18" charset="0"/>
              </a:rPr>
              <a:t>có</a:t>
            </a:r>
            <a:r>
              <a:rPr lang="en-US" sz="3600" b="1" dirty="0" smtClean="0">
                <a:solidFill>
                  <a:srgbClr val="00B050"/>
                </a:solidFill>
                <a:effectLst/>
                <a:latin typeface="Times New Roman" panose="02020603050405020304" pitchFamily="18" charset="0"/>
                <a:ea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Times New Roman" panose="02020603050405020304" pitchFamily="18" charset="0"/>
              </a:rPr>
              <a:t>truyền</a:t>
            </a:r>
            <a:r>
              <a:rPr lang="en-US" sz="3600" b="1" dirty="0" smtClean="0">
                <a:solidFill>
                  <a:srgbClr val="00B050"/>
                </a:solidFill>
                <a:effectLst/>
                <a:latin typeface="Times New Roman" panose="02020603050405020304" pitchFamily="18" charset="0"/>
                <a:ea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Times New Roman" panose="02020603050405020304" pitchFamily="18" charset="0"/>
              </a:rPr>
              <a:t>thống</a:t>
            </a:r>
            <a:r>
              <a:rPr lang="en-US" sz="3600" b="1" dirty="0" smtClean="0">
                <a:solidFill>
                  <a:srgbClr val="00B050"/>
                </a:solidFill>
                <a:effectLst/>
                <a:latin typeface="Times New Roman" panose="02020603050405020304" pitchFamily="18" charset="0"/>
                <a:ea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Times New Roman" panose="02020603050405020304" pitchFamily="18" charset="0"/>
              </a:rPr>
              <a:t>hoạt</a:t>
            </a:r>
            <a:r>
              <a:rPr lang="en-US" sz="3600" b="1" dirty="0" smtClean="0">
                <a:solidFill>
                  <a:srgbClr val="00B050"/>
                </a:solidFill>
                <a:effectLst/>
                <a:latin typeface="Times New Roman" panose="02020603050405020304" pitchFamily="18" charset="0"/>
                <a:ea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Times New Roman" panose="02020603050405020304" pitchFamily="18" charset="0"/>
              </a:rPr>
              <a:t>động</a:t>
            </a:r>
            <a:r>
              <a:rPr lang="en-US" sz="3600" b="1" dirty="0" smtClean="0">
                <a:solidFill>
                  <a:srgbClr val="00B050"/>
                </a:solidFill>
                <a:effectLst/>
                <a:latin typeface="Times New Roman" panose="02020603050405020304" pitchFamily="18" charset="0"/>
                <a:ea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Times New Roman" panose="02020603050405020304" pitchFamily="18" charset="0"/>
              </a:rPr>
              <a:t>thể</a:t>
            </a:r>
            <a:r>
              <a:rPr lang="en-US" sz="3600" b="1" dirty="0" smtClean="0">
                <a:solidFill>
                  <a:srgbClr val="00B050"/>
                </a:solidFill>
                <a:effectLst/>
                <a:latin typeface="Times New Roman" panose="02020603050405020304" pitchFamily="18" charset="0"/>
                <a:ea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Times New Roman" panose="02020603050405020304" pitchFamily="18" charset="0"/>
              </a:rPr>
              <a:t>dục</a:t>
            </a:r>
            <a:r>
              <a:rPr lang="en-US" sz="3600" b="1" dirty="0" smtClean="0">
                <a:solidFill>
                  <a:srgbClr val="00B050"/>
                </a:solidFill>
                <a:effectLst/>
                <a:latin typeface="Times New Roman" panose="02020603050405020304" pitchFamily="18" charset="0"/>
                <a:ea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Times New Roman" panose="02020603050405020304" pitchFamily="18" charset="0"/>
              </a:rPr>
              <a:t>thể</a:t>
            </a:r>
            <a:r>
              <a:rPr lang="en-US" sz="3600" b="1" dirty="0" smtClean="0">
                <a:solidFill>
                  <a:srgbClr val="00B050"/>
                </a:solidFill>
                <a:effectLst/>
                <a:latin typeface="Times New Roman" panose="02020603050405020304" pitchFamily="18" charset="0"/>
                <a:ea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Times New Roman" panose="02020603050405020304" pitchFamily="18" charset="0"/>
              </a:rPr>
              <a:t>thao</a:t>
            </a:r>
            <a:r>
              <a:rPr lang="en-US" sz="3600" b="1" dirty="0" smtClean="0">
                <a:solidFill>
                  <a:srgbClr val="00B050"/>
                </a:solidFill>
                <a:effectLst/>
                <a:latin typeface="Times New Roman" panose="02020603050405020304" pitchFamily="18" charset="0"/>
                <a:ea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Times New Roman" panose="02020603050405020304" pitchFamily="18" charset="0"/>
              </a:rPr>
              <a:t>rất</a:t>
            </a:r>
            <a:r>
              <a:rPr lang="en-US" sz="3600" b="1" dirty="0" smtClean="0">
                <a:solidFill>
                  <a:srgbClr val="00B050"/>
                </a:solidFill>
                <a:effectLst/>
                <a:latin typeface="Times New Roman" panose="02020603050405020304" pitchFamily="18" charset="0"/>
                <a:ea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Times New Roman" panose="02020603050405020304" pitchFamily="18" charset="0"/>
              </a:rPr>
              <a:t>sôi</a:t>
            </a:r>
            <a:r>
              <a:rPr lang="en-US" sz="3600" b="1" dirty="0" smtClean="0">
                <a:solidFill>
                  <a:srgbClr val="00B050"/>
                </a:solidFill>
                <a:effectLst/>
                <a:latin typeface="Times New Roman" panose="02020603050405020304" pitchFamily="18" charset="0"/>
                <a:ea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Times New Roman" panose="02020603050405020304" pitchFamily="18" charset="0"/>
              </a:rPr>
              <a:t>nổi</a:t>
            </a:r>
            <a:r>
              <a:rPr lang="en-US" sz="3600" b="1" dirty="0" smtClean="0">
                <a:solidFill>
                  <a:srgbClr val="00B050"/>
                </a:solidFill>
                <a:effectLst/>
                <a:latin typeface="Times New Roman" panose="02020603050405020304" pitchFamily="18" charset="0"/>
                <a:ea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Times New Roman" panose="02020603050405020304" pitchFamily="18" charset="0"/>
              </a:rPr>
              <a:t>em</a:t>
            </a:r>
            <a:r>
              <a:rPr lang="en-US" sz="3600" b="1" dirty="0" smtClean="0">
                <a:solidFill>
                  <a:srgbClr val="00B050"/>
                </a:solidFill>
                <a:effectLst/>
                <a:latin typeface="Times New Roman" panose="02020603050405020304" pitchFamily="18" charset="0"/>
                <a:ea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Times New Roman" panose="02020603050405020304" pitchFamily="18" charset="0"/>
              </a:rPr>
              <a:t>sẽ</a:t>
            </a:r>
            <a:r>
              <a:rPr lang="en-US" sz="3600" b="1" dirty="0" smtClean="0">
                <a:solidFill>
                  <a:srgbClr val="00B050"/>
                </a:solidFill>
                <a:effectLst/>
                <a:latin typeface="Times New Roman" panose="02020603050405020304" pitchFamily="18" charset="0"/>
                <a:ea typeface="Times New Roman" panose="02020603050405020304" pitchFamily="18" charset="0"/>
              </a:rPr>
              <a:t>: </a:t>
            </a:r>
            <a:endParaRPr lang="en-US" sz="3600" dirty="0" smtClean="0">
              <a:solidFill>
                <a:srgbClr val="00B050"/>
              </a:solidFill>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A. </a:t>
            </a:r>
            <a:r>
              <a:rPr lang="en-US" sz="3600" dirty="0" err="1" smtClean="0">
                <a:effectLst/>
                <a:latin typeface="Times New Roman" panose="02020603050405020304" pitchFamily="18" charset="0"/>
                <a:ea typeface="Times New Roman" panose="02020603050405020304" pitchFamily="18" charset="0"/>
              </a:rPr>
              <a:t>Tích</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cực</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tham</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gia</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để</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phát</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huy</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truyền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thống</a:t>
            </a:r>
            <a:endParaRPr lang="en-US" sz="36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B. </a:t>
            </a:r>
            <a:r>
              <a:rPr lang="en-US" sz="3600" dirty="0" err="1" smtClean="0">
                <a:effectLst/>
                <a:latin typeface="Times New Roman" panose="02020603050405020304" pitchFamily="18" charset="0"/>
                <a:ea typeface="Times New Roman" panose="02020603050405020304" pitchFamily="18" charset="0"/>
              </a:rPr>
              <a:t>Không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tham</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gia</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khi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phát</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động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phong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trào</a:t>
            </a:r>
            <a:endParaRPr lang="en-US" sz="36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C. </a:t>
            </a:r>
            <a:r>
              <a:rPr lang="en-US" sz="3600" dirty="0" err="1" smtClean="0">
                <a:effectLst/>
                <a:latin typeface="Times New Roman" panose="02020603050405020304" pitchFamily="18" charset="0"/>
                <a:ea typeface="Times New Roman" panose="02020603050405020304" pitchFamily="18" charset="0"/>
              </a:rPr>
              <a:t>Lôi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kéo</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các</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bạn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không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nên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tham</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gia</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vì</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ảnh</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hưởng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đến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việc</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học</a:t>
            </a:r>
            <a:endParaRPr lang="en-US" sz="36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D. </a:t>
            </a:r>
            <a:r>
              <a:rPr lang="en-US" sz="3600" dirty="0" err="1" smtClean="0">
                <a:effectLst/>
                <a:latin typeface="Times New Roman" panose="02020603050405020304" pitchFamily="18" charset="0"/>
                <a:ea typeface="Times New Roman" panose="02020603050405020304" pitchFamily="18" charset="0"/>
              </a:rPr>
              <a:t>Im</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lặng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không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có</a:t>
            </a:r>
            <a:r>
              <a:rPr lang="en-US" sz="3600" dirty="0" smtClean="0">
                <a:effectLst/>
                <a:latin typeface="Times New Roman" panose="02020603050405020304" pitchFamily="18" charset="0"/>
                <a:ea typeface="Times New Roman" panose="02020603050405020304" pitchFamily="18" charset="0"/>
              </a:rPr>
              <a:t> ý </a:t>
            </a:r>
            <a:r>
              <a:rPr lang="en-US" sz="3600" dirty="0" err="1" smtClean="0">
                <a:effectLst/>
                <a:latin typeface="Times New Roman" panose="02020603050405020304" pitchFamily="18" charset="0"/>
                <a:ea typeface="Times New Roman" panose="02020603050405020304" pitchFamily="18" charset="0"/>
              </a:rPr>
              <a:t>kiến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gì</a:t>
            </a:r>
            <a:endParaRPr lang="en-US" sz="3600" dirty="0">
              <a:effectLst/>
              <a:latin typeface="Times New Roman" panose="02020603050405020304" pitchFamily="18" charset="0"/>
              <a:ea typeface="Times New Roman" panose="02020603050405020304" pitchFamily="18" charset="0"/>
            </a:endParaRPr>
          </a:p>
        </p:txBody>
      </p:sp>
      <p:sp>
        <p:nvSpPr>
          <p:cNvPr id="3" name="Arc 2"/>
          <p:cNvSpPr/>
          <p:nvPr/>
        </p:nvSpPr>
        <p:spPr>
          <a:xfrm>
            <a:off x="1590674" y="2171700"/>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212348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800225" y="438263"/>
            <a:ext cx="9105900" cy="5410712"/>
          </a:xfrm>
          <a:prstGeom prst="rect">
            <a:avLst/>
          </a:prstGeom>
          <a:solidFill>
            <a:schemeClr val="bg1"/>
          </a:solidFill>
        </p:spPr>
        <p:txBody>
          <a:bodyPr wrap="square">
            <a:spAutoFit/>
          </a:bodyPr>
          <a:lstStyle/>
          <a:p>
            <a:pPr algn="just">
              <a:lnSpc>
                <a:spcPct val="120000"/>
              </a:lnSpc>
              <a:spcAft>
                <a:spcPts val="0"/>
              </a:spcAft>
            </a:pPr>
            <a:r>
              <a:rPr lang="en-US" sz="36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3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12</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Em</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thể</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làm</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gì</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để</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góp</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phần</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xây</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dựng</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truyền</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thống</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nhà</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36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a:t>
            </a:r>
            <a:endPar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A.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Tham</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gia</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hoạt</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xây</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trường</a:t>
            </a:r>
            <a:endPar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B.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Vận</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bạn</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cùng</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tham</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gia</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hoạt</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xây</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trường</a:t>
            </a:r>
            <a:endPar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C.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Cả</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hai</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đáp</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án</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đều</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đúng</a:t>
            </a:r>
            <a:endPar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D.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Cả</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hai</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đáp</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án</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đều</a:t>
            </a:r>
            <a:r>
              <a:rPr lang="en-US"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sai</a:t>
            </a:r>
            <a:endParaRPr lang="en-US" sz="3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Arc 2"/>
          <p:cNvSpPr/>
          <p:nvPr/>
        </p:nvSpPr>
        <p:spPr>
          <a:xfrm>
            <a:off x="1847850" y="4514850"/>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006953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514475" y="320665"/>
            <a:ext cx="9448800" cy="6186309"/>
          </a:xfrm>
          <a:prstGeom prst="rect">
            <a:avLst/>
          </a:prstGeom>
          <a:solidFill>
            <a:schemeClr val="bg1"/>
          </a:solidFill>
        </p:spPr>
        <p:txBody>
          <a:bodyPr wrap="square">
            <a:spAutoFit/>
          </a:bodyPr>
          <a:lstStyle/>
          <a:p>
            <a:pPr algn="just">
              <a:lnSpc>
                <a:spcPct val="120000"/>
              </a:lnSpc>
              <a:spcAft>
                <a:spcPts val="0"/>
              </a:spcAft>
            </a:pPr>
            <a:r>
              <a:rPr lang="vi-VN" sz="3000" b="1" dirty="0" smtClean="0">
                <a:solidFill>
                  <a:srgbClr val="00B050"/>
                </a:solidFill>
                <a:effectLst/>
                <a:latin typeface="Times New Roman" panose="02020603050405020304" pitchFamily="18" charset="0"/>
                <a:ea typeface="Times New Roman" panose="02020603050405020304" pitchFamily="18" charset="0"/>
              </a:rPr>
              <a:t>Câu </a:t>
            </a:r>
            <a:r>
              <a:rPr lang="en-US" sz="3000" b="1" dirty="0" smtClean="0">
                <a:solidFill>
                  <a:srgbClr val="00B050"/>
                </a:solidFill>
                <a:effectLst/>
                <a:latin typeface="Times New Roman" panose="02020603050405020304" pitchFamily="18" charset="0"/>
                <a:ea typeface="Times New Roman" panose="02020603050405020304" pitchFamily="18" charset="0"/>
              </a:rPr>
              <a:t>1</a:t>
            </a:r>
            <a:r>
              <a:rPr lang="vi-VN" sz="3000" b="1" dirty="0" smtClean="0">
                <a:solidFill>
                  <a:srgbClr val="00B050"/>
                </a:solidFill>
                <a:effectLst/>
                <a:latin typeface="Times New Roman" panose="02020603050405020304" pitchFamily="18" charset="0"/>
                <a:ea typeface="Times New Roman" panose="02020603050405020304" pitchFamily="18" charset="0"/>
              </a:rPr>
              <a:t>3.</a:t>
            </a:r>
            <a:r>
              <a:rPr lang="vi-VN"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Hạnh</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ngồi</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cạnh</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Duy</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Anh</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và</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thường</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xuyên</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bị</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bạn</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trêu</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đùa</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ác</a:t>
            </a:r>
            <a:r>
              <a:rPr lang="en-US" sz="3000" dirty="0" smtClean="0">
                <a:solidFill>
                  <a:srgbClr val="00B050"/>
                </a:solidFill>
                <a:effectLst/>
                <a:latin typeface="Times New Roman" panose="02020603050405020304" pitchFamily="18" charset="0"/>
                <a:ea typeface="Times New Roman" panose="02020603050405020304" pitchFamily="18" charset="0"/>
              </a:rPr>
              <a:t> ý </a:t>
            </a:r>
            <a:r>
              <a:rPr lang="en-US" sz="3000" dirty="0" err="1" smtClean="0">
                <a:solidFill>
                  <a:srgbClr val="00B050"/>
                </a:solidFill>
                <a:effectLst/>
                <a:latin typeface="Times New Roman" panose="02020603050405020304" pitchFamily="18" charset="0"/>
                <a:ea typeface="Times New Roman" panose="02020603050405020304" pitchFamily="18" charset="0"/>
              </a:rPr>
              <a:t>nên</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em</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cảm</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thấy</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rất</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khó</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chịu</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Hạnh</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đã</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xin</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chuyển</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chỗ</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để</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tránh</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bị</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bạn</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làm</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phiền</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ảnh</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hưởng</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đến</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việc</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học</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Tuy</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nhiên</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sau</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khi</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Hạnh</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chuyển</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chỗ</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Duy</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Anh</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vẫn</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thường</a:t>
            </a:r>
            <a:r>
              <a:rPr lang="en-US" sz="3000" dirty="0" smtClean="0">
                <a:solidFill>
                  <a:srgbClr val="00B050"/>
                </a:solidFill>
                <a:effectLst/>
                <a:latin typeface="Times New Roman" panose="02020603050405020304" pitchFamily="18" charset="0"/>
                <a:ea typeface="Times New Roman" panose="02020603050405020304" pitchFamily="18" charset="0"/>
              </a:rPr>
              <a:t> sang </a:t>
            </a:r>
            <a:r>
              <a:rPr lang="en-US" sz="3000" dirty="0" err="1" smtClean="0">
                <a:solidFill>
                  <a:srgbClr val="00B050"/>
                </a:solidFill>
                <a:effectLst/>
                <a:latin typeface="Times New Roman" panose="02020603050405020304" pitchFamily="18" charset="0"/>
                <a:ea typeface="Times New Roman" panose="02020603050405020304" pitchFamily="18" charset="0"/>
              </a:rPr>
              <a:t>bàn</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của</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Hạnh</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và</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tiếp</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tục</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trêu</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bạn</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Em</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sẽ</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làm</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gì</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nếu</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em</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là</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Hạnh</a:t>
            </a:r>
            <a:r>
              <a:rPr lang="en-US" sz="3000" dirty="0" smtClean="0">
                <a:solidFill>
                  <a:srgbClr val="00B050"/>
                </a:solidFill>
                <a:effectLst/>
                <a:latin typeface="Times New Roman" panose="02020603050405020304" pitchFamily="18" charset="0"/>
                <a:ea typeface="Times New Roman" panose="02020603050405020304" pitchFamily="18" charset="0"/>
              </a:rPr>
              <a:t>?</a:t>
            </a:r>
          </a:p>
          <a:p>
            <a:pPr algn="just">
              <a:lnSpc>
                <a:spcPct val="120000"/>
              </a:lnSpc>
              <a:spcAft>
                <a:spcPts val="0"/>
              </a:spcAft>
            </a:pPr>
            <a:r>
              <a:rPr lang="en-US" sz="3000" dirty="0" smtClean="0">
                <a:effectLst/>
                <a:latin typeface="Times New Roman" panose="02020603050405020304" pitchFamily="18" charset="0"/>
                <a:ea typeface="Times New Roman" panose="02020603050405020304" pitchFamily="18" charset="0"/>
              </a:rPr>
              <a:t>A. </a:t>
            </a:r>
            <a:r>
              <a:rPr lang="en-US" sz="3000" dirty="0" err="1" smtClean="0">
                <a:effectLst/>
                <a:latin typeface="Times New Roman" panose="02020603050405020304" pitchFamily="18" charset="0"/>
                <a:ea typeface="Times New Roman" panose="02020603050405020304" pitchFamily="18" charset="0"/>
              </a:rPr>
              <a:t>Hẹn</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bạn</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Duy</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Anh</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ra</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đánh</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nhau</a:t>
            </a:r>
            <a:endParaRPr lang="en-US" sz="30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000" dirty="0" smtClean="0">
                <a:effectLst/>
                <a:latin typeface="Times New Roman" panose="02020603050405020304" pitchFamily="18" charset="0"/>
                <a:ea typeface="Times New Roman" panose="02020603050405020304" pitchFamily="18" charset="0"/>
              </a:rPr>
              <a:t>B. </a:t>
            </a:r>
            <a:r>
              <a:rPr lang="en-US" sz="3000" dirty="0" err="1" smtClean="0">
                <a:effectLst/>
                <a:latin typeface="Times New Roman" panose="02020603050405020304" pitchFamily="18" charset="0"/>
                <a:ea typeface="Times New Roman" panose="02020603050405020304" pitchFamily="18" charset="0"/>
              </a:rPr>
              <a:t>Mách</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với</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các</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bạn</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khác</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trong</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lớp</a:t>
            </a:r>
            <a:endParaRPr lang="en-US" sz="30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000" dirty="0" smtClean="0">
                <a:effectLst/>
                <a:latin typeface="Times New Roman" panose="02020603050405020304" pitchFamily="18" charset="0"/>
                <a:ea typeface="Times New Roman" panose="02020603050405020304" pitchFamily="18" charset="0"/>
              </a:rPr>
              <a:t>C. </a:t>
            </a:r>
            <a:r>
              <a:rPr lang="en-US" sz="3000" dirty="0" err="1" smtClean="0">
                <a:effectLst/>
                <a:latin typeface="Times New Roman" panose="02020603050405020304" pitchFamily="18" charset="0"/>
                <a:ea typeface="Times New Roman" panose="02020603050405020304" pitchFamily="18" charset="0"/>
              </a:rPr>
              <a:t>Nói</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với</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cô</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giáo</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về</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việc</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bạn</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Duy</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Anh</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thường</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xuyên</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làm</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phiền</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ảnh</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hưởng</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đến</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việc</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học</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của</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em</a:t>
            </a:r>
            <a:endParaRPr lang="en-US" sz="3000" dirty="0">
              <a:latin typeface="Times New Roman" panose="02020603050405020304" pitchFamily="18" charset="0"/>
              <a:ea typeface="Times New Roman" panose="02020603050405020304" pitchFamily="18" charset="0"/>
            </a:endParaRPr>
          </a:p>
          <a:p>
            <a:pPr algn="just">
              <a:lnSpc>
                <a:spcPct val="120000"/>
              </a:lnSpc>
              <a:spcAft>
                <a:spcPts val="0"/>
              </a:spcAft>
            </a:pPr>
            <a:r>
              <a:rPr lang="en-US" sz="3000" dirty="0" smtClean="0">
                <a:effectLst/>
                <a:latin typeface="Times New Roman" panose="02020603050405020304" pitchFamily="18" charset="0"/>
                <a:ea typeface="Times New Roman" panose="02020603050405020304" pitchFamily="18" charset="0"/>
              </a:rPr>
              <a:t>D. </a:t>
            </a:r>
            <a:r>
              <a:rPr lang="en-US" sz="3000" dirty="0" err="1" smtClean="0">
                <a:effectLst/>
                <a:latin typeface="Times New Roman" panose="02020603050405020304" pitchFamily="18" charset="0"/>
                <a:ea typeface="Times New Roman" panose="02020603050405020304" pitchFamily="18" charset="0"/>
              </a:rPr>
              <a:t>Đáp</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án</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khác</a:t>
            </a:r>
            <a:endParaRPr lang="en-US" sz="3000" dirty="0">
              <a:effectLst/>
              <a:latin typeface="Times New Roman" panose="02020603050405020304" pitchFamily="18" charset="0"/>
              <a:ea typeface="Times New Roman" panose="02020603050405020304" pitchFamily="18" charset="0"/>
            </a:endParaRPr>
          </a:p>
        </p:txBody>
      </p:sp>
      <p:sp>
        <p:nvSpPr>
          <p:cNvPr id="3" name="Arc 2"/>
          <p:cNvSpPr/>
          <p:nvPr/>
        </p:nvSpPr>
        <p:spPr>
          <a:xfrm>
            <a:off x="1514475" y="4819650"/>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401246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314450" y="335441"/>
            <a:ext cx="9582149" cy="6186309"/>
          </a:xfrm>
          <a:prstGeom prst="rect">
            <a:avLst/>
          </a:prstGeom>
          <a:solidFill>
            <a:schemeClr val="bg1"/>
          </a:solidFill>
        </p:spPr>
        <p:txBody>
          <a:bodyPr wrap="square">
            <a:spAutoFit/>
          </a:bodyPr>
          <a:lstStyle/>
          <a:p>
            <a:pPr algn="just">
              <a:lnSpc>
                <a:spcPct val="120000"/>
              </a:lnSpc>
              <a:spcAft>
                <a:spcPts val="0"/>
              </a:spcAft>
            </a:pPr>
            <a:r>
              <a:rPr lang="en-US" sz="3000" b="1" dirty="0" err="1" smtClean="0">
                <a:solidFill>
                  <a:srgbClr val="00B050"/>
                </a:solidFill>
                <a:effectLst/>
                <a:latin typeface="Times New Roman" panose="02020603050405020304" pitchFamily="18" charset="0"/>
                <a:ea typeface="Times New Roman" panose="02020603050405020304" pitchFamily="18" charset="0"/>
              </a:rPr>
              <a:t>Câu</a:t>
            </a:r>
            <a:r>
              <a:rPr lang="en-US" sz="3000" b="1" dirty="0" smtClean="0">
                <a:solidFill>
                  <a:srgbClr val="00B050"/>
                </a:solidFill>
                <a:effectLst/>
                <a:latin typeface="Times New Roman" panose="02020603050405020304" pitchFamily="18" charset="0"/>
                <a:ea typeface="Times New Roman" panose="02020603050405020304" pitchFamily="18" charset="0"/>
              </a:rPr>
              <a:t> 14.</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Hôm</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trước</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khi</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thảo</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luận</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nhóm</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trực</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tuyến</a:t>
            </a:r>
            <a:r>
              <a:rPr lang="en-US" sz="3000" dirty="0" smtClean="0">
                <a:solidFill>
                  <a:srgbClr val="00B050"/>
                </a:solidFill>
                <a:effectLst/>
                <a:latin typeface="Times New Roman" panose="02020603050405020304" pitchFamily="18" charset="0"/>
                <a:ea typeface="Times New Roman" panose="02020603050405020304" pitchFamily="18" charset="0"/>
              </a:rPr>
              <a:t>, Minh </a:t>
            </a:r>
            <a:r>
              <a:rPr lang="en-US" sz="3000" dirty="0" err="1" smtClean="0">
                <a:solidFill>
                  <a:srgbClr val="00B050"/>
                </a:solidFill>
                <a:effectLst/>
                <a:latin typeface="Times New Roman" panose="02020603050405020304" pitchFamily="18" charset="0"/>
                <a:ea typeface="Times New Roman" panose="02020603050405020304" pitchFamily="18" charset="0"/>
              </a:rPr>
              <a:t>đã</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bị</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Thành</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chụp</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bức</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hình</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với</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biểu</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cảm</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không</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đẹp</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Vài</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ngày</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sau</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đó</a:t>
            </a:r>
            <a:r>
              <a:rPr lang="en-US" sz="3000" dirty="0" smtClean="0">
                <a:solidFill>
                  <a:srgbClr val="00B050"/>
                </a:solidFill>
                <a:effectLst/>
                <a:latin typeface="Times New Roman" panose="02020603050405020304" pitchFamily="18" charset="0"/>
                <a:ea typeface="Times New Roman" panose="02020603050405020304" pitchFamily="18" charset="0"/>
              </a:rPr>
              <a:t>, ở </a:t>
            </a:r>
            <a:r>
              <a:rPr lang="en-US" sz="3000" dirty="0" err="1" smtClean="0">
                <a:solidFill>
                  <a:srgbClr val="00B050"/>
                </a:solidFill>
                <a:effectLst/>
                <a:latin typeface="Times New Roman" panose="02020603050405020304" pitchFamily="18" charset="0"/>
                <a:ea typeface="Times New Roman" panose="02020603050405020304" pitchFamily="18" charset="0"/>
              </a:rPr>
              <a:t>trên</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lớp</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Thành</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luôn</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nói</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với</a:t>
            </a:r>
            <a:r>
              <a:rPr lang="en-US" sz="3000" dirty="0" smtClean="0">
                <a:solidFill>
                  <a:srgbClr val="00B050"/>
                </a:solidFill>
                <a:effectLst/>
                <a:latin typeface="Times New Roman" panose="02020603050405020304" pitchFamily="18" charset="0"/>
                <a:ea typeface="Times New Roman" panose="02020603050405020304" pitchFamily="18" charset="0"/>
              </a:rPr>
              <a:t> Minh </a:t>
            </a:r>
            <a:r>
              <a:rPr lang="en-US" sz="3000" dirty="0" err="1" smtClean="0">
                <a:solidFill>
                  <a:srgbClr val="00B050"/>
                </a:solidFill>
                <a:effectLst/>
                <a:latin typeface="Times New Roman" panose="02020603050405020304" pitchFamily="18" charset="0"/>
                <a:ea typeface="Times New Roman" panose="02020603050405020304" pitchFamily="18" charset="0"/>
              </a:rPr>
              <a:t>là</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nếu</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không</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chép</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bài</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cho</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mình</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sẽ</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đưa</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ảnh</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đó</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lên</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trang</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mạng</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xã</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hội</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của</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lớp</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Nếu</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em</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là</a:t>
            </a:r>
            <a:r>
              <a:rPr lang="en-US" sz="3000" dirty="0" smtClean="0">
                <a:solidFill>
                  <a:srgbClr val="00B050"/>
                </a:solidFill>
                <a:effectLst/>
                <a:latin typeface="Times New Roman" panose="02020603050405020304" pitchFamily="18" charset="0"/>
                <a:ea typeface="Times New Roman" panose="02020603050405020304" pitchFamily="18" charset="0"/>
              </a:rPr>
              <a:t> Minh, </a:t>
            </a:r>
            <a:r>
              <a:rPr lang="en-US" sz="3000" dirty="0" err="1" smtClean="0">
                <a:solidFill>
                  <a:srgbClr val="00B050"/>
                </a:solidFill>
                <a:effectLst/>
                <a:latin typeface="Times New Roman" panose="02020603050405020304" pitchFamily="18" charset="0"/>
                <a:ea typeface="Times New Roman" panose="02020603050405020304" pitchFamily="18" charset="0"/>
              </a:rPr>
              <a:t>em</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sẽ</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làm</a:t>
            </a:r>
            <a:r>
              <a:rPr lang="en-US" sz="3000" dirty="0" smtClean="0">
                <a:solidFill>
                  <a:srgbClr val="00B050"/>
                </a:solidFill>
                <a:effectLst/>
                <a:latin typeface="Times New Roman" panose="02020603050405020304" pitchFamily="18" charset="0"/>
                <a:ea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Times New Roman" panose="02020603050405020304" pitchFamily="18" charset="0"/>
              </a:rPr>
              <a:t>gì</a:t>
            </a:r>
            <a:r>
              <a:rPr lang="en-US" sz="3000" dirty="0" smtClean="0">
                <a:solidFill>
                  <a:srgbClr val="00B050"/>
                </a:solidFill>
                <a:effectLst/>
                <a:latin typeface="Times New Roman" panose="02020603050405020304" pitchFamily="18" charset="0"/>
                <a:ea typeface="Times New Roman" panose="02020603050405020304" pitchFamily="18" charset="0"/>
              </a:rPr>
              <a:t>?</a:t>
            </a:r>
          </a:p>
          <a:p>
            <a:pPr algn="just">
              <a:lnSpc>
                <a:spcPct val="120000"/>
              </a:lnSpc>
              <a:spcAft>
                <a:spcPts val="0"/>
              </a:spcAft>
            </a:pPr>
            <a:r>
              <a:rPr lang="en-US" sz="3000" dirty="0" smtClean="0">
                <a:effectLst/>
                <a:latin typeface="Times New Roman" panose="02020603050405020304" pitchFamily="18" charset="0"/>
                <a:ea typeface="Times New Roman" panose="02020603050405020304" pitchFamily="18" charset="0"/>
              </a:rPr>
              <a:t>A. </a:t>
            </a:r>
            <a:r>
              <a:rPr lang="en-US" sz="3000" dirty="0" err="1" smtClean="0">
                <a:effectLst/>
                <a:latin typeface="Times New Roman" panose="02020603050405020304" pitchFamily="18" charset="0"/>
                <a:ea typeface="Times New Roman" panose="02020603050405020304" pitchFamily="18" charset="0"/>
              </a:rPr>
              <a:t>Chép</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bài</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cho</a:t>
            </a:r>
            <a:r>
              <a:rPr lang="en-US" sz="3000" dirty="0" smtClean="0">
                <a:effectLst/>
                <a:latin typeface="Times New Roman" panose="02020603050405020304" pitchFamily="18" charset="0"/>
                <a:ea typeface="Times New Roman" panose="02020603050405020304" pitchFamily="18" charset="0"/>
              </a:rPr>
              <a:t> Minh</a:t>
            </a:r>
          </a:p>
          <a:p>
            <a:pPr algn="just">
              <a:lnSpc>
                <a:spcPct val="120000"/>
              </a:lnSpc>
              <a:spcAft>
                <a:spcPts val="0"/>
              </a:spcAft>
            </a:pPr>
            <a:r>
              <a:rPr lang="en-US" sz="3000" dirty="0" smtClean="0">
                <a:effectLst/>
                <a:latin typeface="Times New Roman" panose="02020603050405020304" pitchFamily="18" charset="0"/>
                <a:ea typeface="Times New Roman" panose="02020603050405020304" pitchFamily="18" charset="0"/>
              </a:rPr>
              <a:t>B. </a:t>
            </a:r>
            <a:r>
              <a:rPr lang="en-US" sz="3000" dirty="0" err="1" smtClean="0">
                <a:effectLst/>
                <a:latin typeface="Times New Roman" panose="02020603050405020304" pitchFamily="18" charset="0"/>
                <a:ea typeface="Times New Roman" panose="02020603050405020304" pitchFamily="18" charset="0"/>
              </a:rPr>
              <a:t>Nói</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chuyện</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này</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với</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cô</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giáo</a:t>
            </a:r>
            <a:endParaRPr lang="en-US" sz="30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000" dirty="0" smtClean="0">
                <a:effectLst/>
                <a:latin typeface="Times New Roman" panose="02020603050405020304" pitchFamily="18" charset="0"/>
                <a:ea typeface="Times New Roman" panose="02020603050405020304" pitchFamily="18" charset="0"/>
              </a:rPr>
              <a:t>C. </a:t>
            </a:r>
            <a:r>
              <a:rPr lang="en-US" sz="3000" dirty="0" err="1" smtClean="0">
                <a:effectLst/>
                <a:latin typeface="Times New Roman" panose="02020603050405020304" pitchFamily="18" charset="0"/>
                <a:ea typeface="Times New Roman" panose="02020603050405020304" pitchFamily="18" charset="0"/>
              </a:rPr>
              <a:t>Nói</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chuyện</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thẳng</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thắn</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với</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bạn</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Thành</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em</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không</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sợ</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những</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bức</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ảnh</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như</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vậy</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và</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nếu</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như</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bạn</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thấy</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những</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bức</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ảnh</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xấu</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như</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vậy</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bạn</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mà</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bị</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đưa</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lên</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thì</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bạn</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sẽ</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cảm</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thấy</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như</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nào</a:t>
            </a:r>
            <a:r>
              <a:rPr lang="en-US" sz="3000" dirty="0" smtClean="0">
                <a:effectLst/>
                <a:latin typeface="Times New Roman" panose="02020603050405020304" pitchFamily="18" charset="0"/>
                <a:ea typeface="Times New Roman" panose="02020603050405020304" pitchFamily="18" charset="0"/>
              </a:rPr>
              <a:t>.</a:t>
            </a:r>
          </a:p>
          <a:p>
            <a:pPr algn="just">
              <a:lnSpc>
                <a:spcPct val="120000"/>
              </a:lnSpc>
              <a:spcAft>
                <a:spcPts val="0"/>
              </a:spcAft>
            </a:pPr>
            <a:r>
              <a:rPr lang="en-US" sz="3000" dirty="0" smtClean="0">
                <a:effectLst/>
                <a:latin typeface="Times New Roman" panose="02020603050405020304" pitchFamily="18" charset="0"/>
                <a:ea typeface="Times New Roman" panose="02020603050405020304" pitchFamily="18" charset="0"/>
              </a:rPr>
              <a:t>D. </a:t>
            </a:r>
            <a:r>
              <a:rPr lang="en-US" sz="3000" dirty="0" err="1" smtClean="0">
                <a:effectLst/>
                <a:latin typeface="Times New Roman" panose="02020603050405020304" pitchFamily="18" charset="0"/>
                <a:ea typeface="Times New Roman" panose="02020603050405020304" pitchFamily="18" charset="0"/>
              </a:rPr>
              <a:t>Đáp</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án</a:t>
            </a:r>
            <a:r>
              <a:rPr lang="en-US" sz="3000" dirty="0" smtClean="0">
                <a:effectLst/>
                <a:latin typeface="Times New Roman" panose="02020603050405020304" pitchFamily="18" charset="0"/>
                <a:ea typeface="Times New Roman" panose="02020603050405020304" pitchFamily="18" charset="0"/>
              </a:rPr>
              <a:t> </a:t>
            </a:r>
            <a:r>
              <a:rPr lang="en-US" sz="3000" dirty="0" err="1" smtClean="0">
                <a:effectLst/>
                <a:latin typeface="Times New Roman" panose="02020603050405020304" pitchFamily="18" charset="0"/>
                <a:ea typeface="Times New Roman" panose="02020603050405020304" pitchFamily="18" charset="0"/>
              </a:rPr>
              <a:t>khác</a:t>
            </a:r>
            <a:endParaRPr lang="en-US" sz="3000" dirty="0">
              <a:effectLst/>
              <a:latin typeface="Times New Roman" panose="02020603050405020304" pitchFamily="18" charset="0"/>
              <a:ea typeface="Times New Roman" panose="02020603050405020304" pitchFamily="18" charset="0"/>
            </a:endParaRPr>
          </a:p>
        </p:txBody>
      </p:sp>
      <p:sp>
        <p:nvSpPr>
          <p:cNvPr id="3" name="Arc 2"/>
          <p:cNvSpPr/>
          <p:nvPr/>
        </p:nvSpPr>
        <p:spPr>
          <a:xfrm>
            <a:off x="1314450" y="4248150"/>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495803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714500" y="438263"/>
            <a:ext cx="8915400" cy="5410712"/>
          </a:xfrm>
          <a:prstGeom prst="rect">
            <a:avLst/>
          </a:prstGeom>
          <a:solidFill>
            <a:schemeClr val="bg1"/>
          </a:solidFill>
        </p:spPr>
        <p:txBody>
          <a:bodyPr wrap="square">
            <a:spAutoFit/>
          </a:bodyPr>
          <a:lstStyle/>
          <a:p>
            <a:pPr algn="just">
              <a:lnSpc>
                <a:spcPct val="120000"/>
              </a:lnSpc>
              <a:spcAft>
                <a:spcPts val="0"/>
              </a:spcAft>
            </a:pPr>
            <a:r>
              <a:rPr lang="en-US" sz="3600" b="1" dirty="0" err="1" smtClean="0">
                <a:solidFill>
                  <a:srgbClr val="00B050"/>
                </a:solidFill>
                <a:effectLst/>
                <a:latin typeface="Times New Roman" panose="02020603050405020304" pitchFamily="18" charset="0"/>
                <a:ea typeface="Times New Roman" panose="02020603050405020304" pitchFamily="18" charset="0"/>
              </a:rPr>
              <a:t>Câu</a:t>
            </a:r>
            <a:r>
              <a:rPr lang="en-US" sz="3600" b="1" dirty="0" smtClean="0">
                <a:solidFill>
                  <a:srgbClr val="00B050"/>
                </a:solidFill>
                <a:effectLst/>
                <a:latin typeface="Times New Roman" panose="02020603050405020304" pitchFamily="18" charset="0"/>
                <a:ea typeface="Times New Roman" panose="02020603050405020304" pitchFamily="18" charset="0"/>
              </a:rPr>
              <a:t> 15. </a:t>
            </a:r>
            <a:r>
              <a:rPr lang="en-US" sz="3600" dirty="0" err="1" smtClean="0">
                <a:solidFill>
                  <a:srgbClr val="00B050"/>
                </a:solidFill>
                <a:effectLst/>
                <a:latin typeface="Times New Roman" panose="02020603050405020304" pitchFamily="18" charset="0"/>
                <a:ea typeface="Times New Roman" panose="02020603050405020304" pitchFamily="18" charset="0"/>
              </a:rPr>
              <a:t>Hành</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động</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nào</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dưới</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đây</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là</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hành</a:t>
            </a:r>
            <a:r>
              <a:rPr lang="en-US" sz="3600" dirty="0" smtClean="0">
                <a:solidFill>
                  <a:srgbClr val="00B050"/>
                </a:solidFill>
                <a:effectLst/>
                <a:latin typeface="Times New Roman" panose="02020603050405020304" pitchFamily="18" charset="0"/>
                <a:ea typeface="Times New Roman" panose="02020603050405020304" pitchFamily="18" charset="0"/>
              </a:rPr>
              <a:t> vi </a:t>
            </a:r>
            <a:r>
              <a:rPr lang="en-US" sz="3600" dirty="0" err="1" smtClean="0">
                <a:solidFill>
                  <a:srgbClr val="00B050"/>
                </a:solidFill>
                <a:effectLst/>
                <a:latin typeface="Times New Roman" panose="02020603050405020304" pitchFamily="18" charset="0"/>
                <a:ea typeface="Times New Roman" panose="02020603050405020304" pitchFamily="18" charset="0"/>
              </a:rPr>
              <a:t>của</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bắt</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nạt</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học</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đường</a:t>
            </a:r>
            <a:r>
              <a:rPr lang="en-US" sz="3600" dirty="0">
                <a:solidFill>
                  <a:srgbClr val="00B050"/>
                </a:solidFill>
                <a:latin typeface="Times New Roman" panose="02020603050405020304" pitchFamily="18" charset="0"/>
                <a:ea typeface="Times New Roman" panose="02020603050405020304" pitchFamily="18" charset="0"/>
              </a:rPr>
              <a:t>?</a:t>
            </a:r>
            <a:endParaRPr lang="en-US" sz="3600" dirty="0" smtClean="0">
              <a:solidFill>
                <a:srgbClr val="00B050"/>
              </a:solidFill>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A. </a:t>
            </a:r>
            <a:r>
              <a:rPr lang="en-US" sz="3600" dirty="0" err="1" smtClean="0">
                <a:effectLst/>
                <a:latin typeface="Times New Roman" panose="02020603050405020304" pitchFamily="18" charset="0"/>
                <a:ea typeface="Times New Roman" panose="02020603050405020304" pitchFamily="18" charset="0"/>
              </a:rPr>
              <a:t>Nhắn</a:t>
            </a:r>
            <a:r>
              <a:rPr lang="en-US" sz="3600" dirty="0" smtClean="0">
                <a:effectLst/>
                <a:latin typeface="Times New Roman" panose="02020603050405020304" pitchFamily="18" charset="0"/>
                <a:ea typeface="Times New Roman" panose="02020603050405020304" pitchFamily="18" charset="0"/>
              </a:rPr>
              <a:t> tin </a:t>
            </a:r>
            <a:r>
              <a:rPr lang="en-US" sz="3600" dirty="0" err="1" smtClean="0">
                <a:effectLst/>
                <a:latin typeface="Times New Roman" panose="02020603050405020304" pitchFamily="18" charset="0"/>
                <a:ea typeface="Times New Roman" panose="02020603050405020304" pitchFamily="18" charset="0"/>
              </a:rPr>
              <a:t>đe</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dọa</a:t>
            </a:r>
            <a:endParaRPr lang="en-US" sz="36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B. </a:t>
            </a:r>
            <a:r>
              <a:rPr lang="en-US" sz="3600" dirty="0" err="1" smtClean="0">
                <a:effectLst/>
                <a:latin typeface="Times New Roman" panose="02020603050405020304" pitchFamily="18" charset="0"/>
                <a:ea typeface="Times New Roman" panose="02020603050405020304" pitchFamily="18" charset="0"/>
              </a:rPr>
              <a:t>Cô</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lập</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bạn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bằng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cách</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ngăn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cấm</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không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cho</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bạn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khác</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chơi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cùng</a:t>
            </a:r>
            <a:endParaRPr lang="en-US" sz="36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C. </a:t>
            </a:r>
            <a:r>
              <a:rPr lang="en-US" sz="3600" dirty="0" err="1" smtClean="0">
                <a:effectLst/>
                <a:latin typeface="Times New Roman" panose="02020603050405020304" pitchFamily="18" charset="0"/>
                <a:ea typeface="Times New Roman" panose="02020603050405020304" pitchFamily="18" charset="0"/>
              </a:rPr>
              <a:t>Chặn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đường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lục</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cặp</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bắt</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nộp</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tiền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đồ</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dùng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học</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tập</a:t>
            </a:r>
            <a:endParaRPr lang="en-US" sz="36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D. </a:t>
            </a:r>
            <a:r>
              <a:rPr lang="en-US" sz="3600" dirty="0" err="1" smtClean="0">
                <a:effectLst/>
                <a:latin typeface="Times New Roman" panose="02020603050405020304" pitchFamily="18" charset="0"/>
                <a:ea typeface="Times New Roman" panose="02020603050405020304" pitchFamily="18" charset="0"/>
              </a:rPr>
              <a:t>Cả</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ba</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đáp</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án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trên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đều</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đúng</a:t>
            </a:r>
            <a:endParaRPr lang="en-US" sz="3600" dirty="0">
              <a:effectLst/>
              <a:latin typeface="Times New Roman" panose="02020603050405020304" pitchFamily="18" charset="0"/>
              <a:ea typeface="Times New Roman" panose="02020603050405020304" pitchFamily="18" charset="0"/>
            </a:endParaRPr>
          </a:p>
        </p:txBody>
      </p:sp>
      <p:sp>
        <p:nvSpPr>
          <p:cNvPr id="3" name="Arc 2"/>
          <p:cNvSpPr/>
          <p:nvPr/>
        </p:nvSpPr>
        <p:spPr>
          <a:xfrm>
            <a:off x="1628774" y="5200650"/>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137810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866899" y="371588"/>
            <a:ext cx="8753475" cy="4745915"/>
          </a:xfrm>
          <a:prstGeom prst="rect">
            <a:avLst/>
          </a:prstGeom>
          <a:solidFill>
            <a:schemeClr val="bg1"/>
          </a:solidFill>
        </p:spPr>
        <p:txBody>
          <a:bodyPr wrap="square">
            <a:spAutoFit/>
          </a:bodyPr>
          <a:lstStyle/>
          <a:p>
            <a:pPr algn="just">
              <a:lnSpc>
                <a:spcPct val="120000"/>
              </a:lnSpc>
              <a:spcAft>
                <a:spcPts val="0"/>
              </a:spcAft>
            </a:pPr>
            <a:r>
              <a:rPr lang="en-US" sz="3600" b="1" dirty="0" err="1" smtClean="0">
                <a:solidFill>
                  <a:srgbClr val="00B050"/>
                </a:solidFill>
                <a:effectLst/>
                <a:latin typeface="Times New Roman" panose="02020603050405020304" pitchFamily="18" charset="0"/>
                <a:ea typeface="Times New Roman" panose="02020603050405020304" pitchFamily="18" charset="0"/>
              </a:rPr>
              <a:t>Câu</a:t>
            </a:r>
            <a:r>
              <a:rPr lang="en-US" sz="3600" b="1" dirty="0" smtClean="0">
                <a:solidFill>
                  <a:srgbClr val="00B050"/>
                </a:solidFill>
                <a:effectLst/>
                <a:latin typeface="Times New Roman" panose="02020603050405020304" pitchFamily="18" charset="0"/>
                <a:ea typeface="Times New Roman" panose="02020603050405020304" pitchFamily="18" charset="0"/>
              </a:rPr>
              <a:t> 16.</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Nên</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thực</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hiện</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điều</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chỉnh</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cảm</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xúc</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của</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bản</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thân</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theo</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hướng</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tích</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cực</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trong</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cuộc</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sống</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như</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thế</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nào</a:t>
            </a:r>
            <a:r>
              <a:rPr lang="en-US" sz="3600" dirty="0" smtClean="0">
                <a:solidFill>
                  <a:srgbClr val="00B050"/>
                </a:solidFill>
                <a:latin typeface="Times New Roman" panose="02020603050405020304" pitchFamily="18" charset="0"/>
                <a:ea typeface="Times New Roman" panose="02020603050405020304" pitchFamily="18" charset="0"/>
              </a:rPr>
              <a:t>?</a:t>
            </a:r>
            <a:endParaRPr lang="en-US" sz="3600" dirty="0">
              <a:solidFill>
                <a:srgbClr val="00B050"/>
              </a:solidFill>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A. </a:t>
            </a:r>
            <a:r>
              <a:rPr lang="en-US" sz="3600" dirty="0" err="1" smtClean="0">
                <a:effectLst/>
                <a:latin typeface="Times New Roman" panose="02020603050405020304" pitchFamily="18" charset="0"/>
                <a:ea typeface="Times New Roman" panose="02020603050405020304" pitchFamily="18" charset="0"/>
              </a:rPr>
              <a:t>Chỉ</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khi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nào</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cần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thiết</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mới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phải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điều</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chỉnh</a:t>
            </a:r>
            <a:endParaRPr lang="en-US" sz="36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B. </a:t>
            </a:r>
            <a:r>
              <a:rPr lang="en-US" sz="3600" dirty="0" err="1" smtClean="0">
                <a:effectLst/>
                <a:latin typeface="Times New Roman" panose="02020603050405020304" pitchFamily="18" charset="0"/>
                <a:ea typeface="Times New Roman" panose="02020603050405020304" pitchFamily="18" charset="0"/>
              </a:rPr>
              <a:t>Thực</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hiện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điều</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chỉnh</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hàng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ngày</a:t>
            </a:r>
            <a:endParaRPr lang="en-US" sz="36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C. </a:t>
            </a:r>
            <a:r>
              <a:rPr lang="en-US" sz="3600" dirty="0" err="1" smtClean="0">
                <a:effectLst/>
                <a:latin typeface="Times New Roman" panose="02020603050405020304" pitchFamily="18" charset="0"/>
                <a:ea typeface="Times New Roman" panose="02020603050405020304" pitchFamily="18" charset="0"/>
              </a:rPr>
              <a:t>Điều</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chỉnh</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khi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có</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hứng</a:t>
            </a:r>
            <a:endParaRPr lang="en-US" sz="36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D. </a:t>
            </a:r>
            <a:r>
              <a:rPr lang="en-US" sz="3600" dirty="0" err="1" smtClean="0">
                <a:effectLst/>
                <a:latin typeface="Times New Roman" panose="02020603050405020304" pitchFamily="18" charset="0"/>
                <a:ea typeface="Times New Roman" panose="02020603050405020304" pitchFamily="18" charset="0"/>
              </a:rPr>
              <a:t>Đáp</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án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khác</a:t>
            </a:r>
            <a:endParaRPr lang="en-US" sz="3600" dirty="0">
              <a:effectLst/>
              <a:latin typeface="Times New Roman" panose="02020603050405020304" pitchFamily="18" charset="0"/>
              <a:ea typeface="Times New Roman" panose="02020603050405020304" pitchFamily="18" charset="0"/>
            </a:endParaRPr>
          </a:p>
        </p:txBody>
      </p:sp>
      <p:sp>
        <p:nvSpPr>
          <p:cNvPr id="3" name="Arc 2"/>
          <p:cNvSpPr/>
          <p:nvPr/>
        </p:nvSpPr>
        <p:spPr>
          <a:xfrm>
            <a:off x="1866899" y="3143250"/>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061665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181100" y="199132"/>
            <a:ext cx="9934575" cy="6149376"/>
          </a:xfrm>
          <a:prstGeom prst="rect">
            <a:avLst/>
          </a:prstGeom>
        </p:spPr>
        <p:txBody>
          <a:bodyPr wrap="square">
            <a:spAutoFit/>
          </a:bodyPr>
          <a:lstStyle/>
          <a:p>
            <a:pPr algn="ctr">
              <a:lnSpc>
                <a:spcPct val="120000"/>
              </a:lnSpc>
              <a:spcAft>
                <a:spcPts val="0"/>
              </a:spcAft>
            </a:pP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I.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Nội</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dung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ôn</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tập</a:t>
            </a:r>
            <a:endParaRPr lang="en-US" sz="4000" b="1"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Bài</a:t>
            </a:r>
            <a:r>
              <a:rPr lang="en-US" sz="3200" b="1"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1. </a:t>
            </a:r>
            <a:r>
              <a:rPr lang="en-US" sz="32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Em</a:t>
            </a:r>
            <a:r>
              <a:rPr lang="en-US" sz="3200" b="1"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với</a:t>
            </a:r>
            <a:r>
              <a:rPr lang="en-US" sz="3200" b="1"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nhà</a:t>
            </a:r>
            <a:r>
              <a:rPr lang="en-US" sz="3200" b="1"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3200" b="1"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3200"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Xây</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dựng</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giữ</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gìn</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tình</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bạn</a:t>
            </a:r>
            <a:endParaRPr lang="en-US" sz="3200"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Phòng</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tránh</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bắt</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nạt</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học</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đường</a:t>
            </a:r>
            <a:endParaRPr lang="en-US" sz="3200"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Xây</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dựng</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truyền</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thống</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nhà</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trường</a:t>
            </a:r>
            <a:endParaRPr lang="en-US" sz="3200"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Bài</a:t>
            </a:r>
            <a:r>
              <a:rPr lang="en-US" sz="3200" b="1"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2. </a:t>
            </a:r>
            <a:r>
              <a:rPr lang="en-US" sz="32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Khám</a:t>
            </a:r>
            <a:r>
              <a:rPr lang="en-US" sz="3200" b="1"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phá</a:t>
            </a:r>
            <a:r>
              <a:rPr lang="en-US" sz="3200" b="1"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bản</a:t>
            </a:r>
            <a:r>
              <a:rPr lang="en-US" sz="3200" b="1"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thân</a:t>
            </a:r>
            <a:endParaRPr lang="en-US" sz="3200"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Tính</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cách</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cảm</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xúc</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tôi</a:t>
            </a:r>
            <a:endParaRPr lang="en-US" sz="3200"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spc="2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spc="2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Khả</a:t>
            </a:r>
            <a:r>
              <a:rPr lang="en-US" sz="3200" spc="2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spc="2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năng</a:t>
            </a:r>
            <a:r>
              <a:rPr lang="en-US" sz="3200" spc="2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spc="2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tranh</a:t>
            </a:r>
            <a:r>
              <a:rPr lang="en-US" sz="3200" spc="2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spc="2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biện</a:t>
            </a:r>
            <a:r>
              <a:rPr lang="en-US" sz="3200" spc="2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spc="2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thương</a:t>
            </a:r>
            <a:r>
              <a:rPr lang="en-US" sz="3200" spc="2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spc="2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thuyết</a:t>
            </a:r>
            <a:r>
              <a:rPr lang="en-US" sz="3200" spc="2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spc="2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3200" spc="2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spc="2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tôi</a:t>
            </a:r>
            <a:endParaRPr lang="en-US" sz="3200"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Bài</a:t>
            </a:r>
            <a:r>
              <a:rPr lang="en-US" sz="3200" b="1"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3. </a:t>
            </a:r>
            <a:r>
              <a:rPr lang="en-US" sz="32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Trách</a:t>
            </a:r>
            <a:r>
              <a:rPr lang="en-US" sz="3200" b="1"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nhiệm</a:t>
            </a:r>
            <a:r>
              <a:rPr lang="en-US" sz="3200" b="1"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với</a:t>
            </a:r>
            <a:r>
              <a:rPr lang="en-US" sz="3200" b="1"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bản</a:t>
            </a:r>
            <a:r>
              <a:rPr lang="en-US" sz="3200" b="1"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thân</a:t>
            </a:r>
            <a:endParaRPr lang="en-US" sz="3200"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Sống</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trách</a:t>
            </a:r>
            <a:r>
              <a:rPr lang="en-US" sz="3200"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nhiệm</a:t>
            </a:r>
            <a:endParaRPr lang="en-US" sz="3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585580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504949" y="856387"/>
            <a:ext cx="9344025" cy="4081117"/>
          </a:xfrm>
          <a:prstGeom prst="rect">
            <a:avLst/>
          </a:prstGeom>
          <a:solidFill>
            <a:schemeClr val="bg1"/>
          </a:solidFill>
        </p:spPr>
        <p:txBody>
          <a:bodyPr wrap="square">
            <a:spAutoFit/>
          </a:bodyPr>
          <a:lstStyle/>
          <a:p>
            <a:pPr algn="just">
              <a:lnSpc>
                <a:spcPct val="120000"/>
              </a:lnSpc>
              <a:spcAft>
                <a:spcPts val="0"/>
              </a:spcAft>
            </a:pPr>
            <a:r>
              <a:rPr lang="en-US" sz="3600" b="1" dirty="0" err="1" smtClean="0">
                <a:solidFill>
                  <a:srgbClr val="00B050"/>
                </a:solidFill>
                <a:effectLst/>
                <a:latin typeface="Times New Roman" panose="02020603050405020304" pitchFamily="18" charset="0"/>
                <a:ea typeface="Times New Roman" panose="02020603050405020304" pitchFamily="18" charset="0"/>
              </a:rPr>
              <a:t>Câu</a:t>
            </a:r>
            <a:r>
              <a:rPr lang="en-US" sz="3600" b="1" dirty="0" smtClean="0">
                <a:solidFill>
                  <a:srgbClr val="00B050"/>
                </a:solidFill>
                <a:effectLst/>
                <a:latin typeface="Times New Roman" panose="02020603050405020304" pitchFamily="18" charset="0"/>
                <a:ea typeface="Times New Roman" panose="02020603050405020304" pitchFamily="18" charset="0"/>
              </a:rPr>
              <a:t> 17.</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Cách</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điều</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chỉnh</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cảm</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xúc</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theo</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hướng</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tích</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cực</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là</a:t>
            </a:r>
            <a:r>
              <a:rPr lang="en-US" sz="3600" dirty="0">
                <a:solidFill>
                  <a:srgbClr val="00B050"/>
                </a:solidFill>
                <a:latin typeface="Times New Roman" panose="02020603050405020304" pitchFamily="18" charset="0"/>
                <a:ea typeface="Times New Roman" panose="02020603050405020304" pitchFamily="18" charset="0"/>
              </a:rPr>
              <a:t> </a:t>
            </a:r>
            <a:r>
              <a:rPr lang="en-US" sz="3600" dirty="0" err="1" smtClean="0">
                <a:solidFill>
                  <a:srgbClr val="00B050"/>
                </a:solidFill>
                <a:latin typeface="Times New Roman" panose="02020603050405020304" pitchFamily="18" charset="0"/>
                <a:ea typeface="Times New Roman" panose="02020603050405020304" pitchFamily="18" charset="0"/>
              </a:rPr>
              <a:t>gì</a:t>
            </a:r>
            <a:r>
              <a:rPr lang="en-US" sz="3600" dirty="0" smtClean="0">
                <a:solidFill>
                  <a:srgbClr val="00B050"/>
                </a:solidFill>
                <a:latin typeface="Times New Roman" panose="02020603050405020304" pitchFamily="18" charset="0"/>
                <a:ea typeface="Times New Roman" panose="02020603050405020304" pitchFamily="18" charset="0"/>
              </a:rPr>
              <a:t>?</a:t>
            </a:r>
            <a:endParaRPr lang="en-US" sz="3600" dirty="0" smtClean="0">
              <a:solidFill>
                <a:srgbClr val="00B050"/>
              </a:solidFill>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A. </a:t>
            </a:r>
            <a:r>
              <a:rPr lang="en-US" sz="3600" dirty="0" err="1" smtClean="0">
                <a:effectLst/>
                <a:latin typeface="Times New Roman" panose="02020603050405020304" pitchFamily="18" charset="0"/>
                <a:ea typeface="Times New Roman" panose="02020603050405020304" pitchFamily="18" charset="0"/>
              </a:rPr>
              <a:t>Hít</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một</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hơi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thật</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sâu</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để</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điều</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chỉnh</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lại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cảm</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xúc</a:t>
            </a:r>
            <a:endParaRPr lang="en-US" sz="36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B. </a:t>
            </a:r>
            <a:r>
              <a:rPr lang="en-US" sz="3600" dirty="0" err="1" smtClean="0">
                <a:effectLst/>
                <a:latin typeface="Times New Roman" panose="02020603050405020304" pitchFamily="18" charset="0"/>
                <a:ea typeface="Times New Roman" panose="02020603050405020304" pitchFamily="18" charset="0"/>
              </a:rPr>
              <a:t>Uống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một</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cốc</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nước</a:t>
            </a:r>
            <a:r>
              <a:rPr lang="en-US" sz="3600" dirty="0" smtClean="0">
                <a:effectLst/>
                <a:latin typeface="Times New Roman" panose="02020603050405020304" pitchFamily="18" charset="0"/>
                <a:ea typeface="Times New Roman" panose="02020603050405020304" pitchFamily="18" charset="0"/>
              </a:rPr>
              <a:t>...</a:t>
            </a: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C. </a:t>
            </a:r>
            <a:r>
              <a:rPr lang="en-US" sz="3600" dirty="0" err="1" smtClean="0">
                <a:effectLst/>
                <a:latin typeface="Times New Roman" panose="02020603050405020304" pitchFamily="18" charset="0"/>
                <a:ea typeface="Times New Roman" panose="02020603050405020304" pitchFamily="18" charset="0"/>
              </a:rPr>
              <a:t>Suy</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nghĩ</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mọi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chuyện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lạc</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quan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hơn</a:t>
            </a:r>
            <a:endParaRPr lang="en-US" sz="36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D. </a:t>
            </a:r>
            <a:r>
              <a:rPr lang="en-US" sz="3600" dirty="0" err="1" smtClean="0">
                <a:effectLst/>
                <a:latin typeface="Times New Roman" panose="02020603050405020304" pitchFamily="18" charset="0"/>
                <a:ea typeface="Times New Roman" panose="02020603050405020304" pitchFamily="18" charset="0"/>
              </a:rPr>
              <a:t>Cả</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ba</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đáp</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án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trên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đều</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đúng</a:t>
            </a:r>
            <a:endParaRPr lang="en-US" sz="3600" dirty="0">
              <a:effectLst/>
              <a:latin typeface="Times New Roman" panose="02020603050405020304" pitchFamily="18" charset="0"/>
              <a:ea typeface="Times New Roman" panose="02020603050405020304" pitchFamily="18" charset="0"/>
            </a:endParaRPr>
          </a:p>
        </p:txBody>
      </p:sp>
      <p:sp>
        <p:nvSpPr>
          <p:cNvPr id="4" name="Arc 3"/>
          <p:cNvSpPr/>
          <p:nvPr/>
        </p:nvSpPr>
        <p:spPr>
          <a:xfrm>
            <a:off x="1504949" y="4295775"/>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257669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543049" y="475589"/>
            <a:ext cx="9267825" cy="4081117"/>
          </a:xfrm>
          <a:prstGeom prst="rect">
            <a:avLst/>
          </a:prstGeom>
          <a:solidFill>
            <a:schemeClr val="bg1"/>
          </a:solidFill>
        </p:spPr>
        <p:txBody>
          <a:bodyPr wrap="square">
            <a:spAutoFit/>
          </a:bodyPr>
          <a:lstStyle/>
          <a:p>
            <a:pPr algn="just">
              <a:lnSpc>
                <a:spcPct val="120000"/>
              </a:lnSpc>
              <a:spcAft>
                <a:spcPts val="0"/>
              </a:spcAft>
            </a:pPr>
            <a:r>
              <a:rPr lang="en-US" sz="3600" b="1" dirty="0" err="1" smtClean="0">
                <a:solidFill>
                  <a:srgbClr val="00B050"/>
                </a:solidFill>
                <a:effectLst/>
                <a:latin typeface="Times New Roman" panose="02020603050405020304" pitchFamily="18" charset="0"/>
                <a:ea typeface="Times New Roman" panose="02020603050405020304" pitchFamily="18" charset="0"/>
              </a:rPr>
              <a:t>Câu</a:t>
            </a:r>
            <a:r>
              <a:rPr lang="en-US" sz="3600" b="1" dirty="0" smtClean="0">
                <a:solidFill>
                  <a:srgbClr val="00B050"/>
                </a:solidFill>
                <a:effectLst/>
                <a:latin typeface="Times New Roman" panose="02020603050405020304" pitchFamily="18" charset="0"/>
                <a:ea typeface="Times New Roman" panose="02020603050405020304" pitchFamily="18" charset="0"/>
              </a:rPr>
              <a:t> 18.</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Khi</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thấy</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một</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nhóm</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người</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đang</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dồn</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một</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bạn</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vào</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tường</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em</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nên</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làm</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gì</a:t>
            </a:r>
            <a:r>
              <a:rPr lang="en-US" sz="3600" dirty="0" smtClean="0">
                <a:solidFill>
                  <a:srgbClr val="00B050"/>
                </a:solidFill>
                <a:latin typeface="Times New Roman" panose="02020603050405020304" pitchFamily="18" charset="0"/>
                <a:ea typeface="Times New Roman" panose="02020603050405020304" pitchFamily="18" charset="0"/>
              </a:rPr>
              <a:t>?</a:t>
            </a:r>
            <a:endParaRPr lang="en-US" sz="3600" dirty="0">
              <a:solidFill>
                <a:srgbClr val="00B050"/>
              </a:solidFill>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A. </a:t>
            </a:r>
            <a:r>
              <a:rPr lang="en-US" sz="3600" dirty="0" err="1" smtClean="0">
                <a:effectLst/>
                <a:latin typeface="Times New Roman" panose="02020603050405020304" pitchFamily="18" charset="0"/>
                <a:ea typeface="Times New Roman" panose="02020603050405020304" pitchFamily="18" charset="0"/>
              </a:rPr>
              <a:t>Xông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vào</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bảo</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vệ</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bạn</a:t>
            </a:r>
            <a:endParaRPr lang="en-US" sz="36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B. </a:t>
            </a:r>
            <a:r>
              <a:rPr lang="en-US" sz="3600" dirty="0" err="1" smtClean="0">
                <a:effectLst/>
                <a:latin typeface="Times New Roman" panose="02020603050405020304" pitchFamily="18" charset="0"/>
                <a:ea typeface="Times New Roman" panose="02020603050405020304" pitchFamily="18" charset="0"/>
              </a:rPr>
              <a:t>Hét</a:t>
            </a:r>
            <a:r>
              <a:rPr lang="en-US" sz="3600" dirty="0" smtClean="0">
                <a:effectLst/>
                <a:latin typeface="Times New Roman" panose="02020603050405020304" pitchFamily="18" charset="0"/>
                <a:ea typeface="Times New Roman" panose="02020603050405020304" pitchFamily="18" charset="0"/>
              </a:rPr>
              <a:t> to </a:t>
            </a:r>
            <a:r>
              <a:rPr lang="en-US" sz="3600" dirty="0" err="1" smtClean="0">
                <a:effectLst/>
                <a:latin typeface="Times New Roman" panose="02020603050405020304" pitchFamily="18" charset="0"/>
                <a:ea typeface="Times New Roman" panose="02020603050405020304" pitchFamily="18" charset="0"/>
              </a:rPr>
              <a:t>lên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và</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chạy</a:t>
            </a:r>
            <a:endParaRPr lang="en-US" sz="36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C. </a:t>
            </a:r>
            <a:r>
              <a:rPr lang="en-US" sz="3600" dirty="0" err="1" smtClean="0">
                <a:effectLst/>
                <a:latin typeface="Times New Roman" panose="02020603050405020304" pitchFamily="18" charset="0"/>
                <a:ea typeface="Times New Roman" panose="02020603050405020304" pitchFamily="18" charset="0"/>
              </a:rPr>
              <a:t>Báo</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với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người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lớn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thầy</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cô</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giáo</a:t>
            </a:r>
            <a:r>
              <a:rPr lang="en-US" sz="3600" dirty="0" smtClean="0">
                <a:effectLst/>
                <a:latin typeface="Times New Roman" panose="02020603050405020304" pitchFamily="18" charset="0"/>
                <a:ea typeface="Times New Roman" panose="02020603050405020304" pitchFamily="18" charset="0"/>
              </a:rPr>
              <a:t> ở </a:t>
            </a:r>
            <a:r>
              <a:rPr lang="en-US" sz="3600" dirty="0" err="1" smtClean="0">
                <a:effectLst/>
                <a:latin typeface="Times New Roman" panose="02020603050405020304" pitchFamily="18" charset="0"/>
                <a:ea typeface="Times New Roman" panose="02020603050405020304" pitchFamily="18" charset="0"/>
              </a:rPr>
              <a:t>gần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nhất</a:t>
            </a:r>
            <a:endParaRPr lang="en-US" sz="36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D. </a:t>
            </a:r>
            <a:r>
              <a:rPr lang="en-US" sz="3600" dirty="0" err="1" smtClean="0">
                <a:effectLst/>
                <a:latin typeface="Times New Roman" panose="02020603050405020304" pitchFamily="18" charset="0"/>
                <a:ea typeface="Times New Roman" panose="02020603050405020304" pitchFamily="18" charset="0"/>
              </a:rPr>
              <a:t>Đánh</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nhau</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với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các</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bạn</a:t>
            </a:r>
            <a:endParaRPr lang="en-US" sz="3600" dirty="0"/>
          </a:p>
        </p:txBody>
      </p:sp>
      <p:sp>
        <p:nvSpPr>
          <p:cNvPr id="3" name="Arc 2"/>
          <p:cNvSpPr/>
          <p:nvPr/>
        </p:nvSpPr>
        <p:spPr>
          <a:xfrm>
            <a:off x="1543049" y="3228975"/>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995794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609724" y="413963"/>
            <a:ext cx="9267825" cy="4819781"/>
          </a:xfrm>
          <a:prstGeom prst="rect">
            <a:avLst/>
          </a:prstGeom>
          <a:solidFill>
            <a:schemeClr val="bg1"/>
          </a:solidFill>
        </p:spPr>
        <p:txBody>
          <a:bodyPr wrap="square">
            <a:spAutoFit/>
          </a:bodyPr>
          <a:lstStyle/>
          <a:p>
            <a:pPr algn="just">
              <a:lnSpc>
                <a:spcPct val="120000"/>
              </a:lnSpc>
              <a:spcAft>
                <a:spcPts val="0"/>
              </a:spcAft>
            </a:pPr>
            <a:r>
              <a:rPr lang="vi-VN" sz="3200" b="1" dirty="0" smtClean="0">
                <a:solidFill>
                  <a:srgbClr val="00B050"/>
                </a:solidFill>
                <a:effectLst/>
                <a:latin typeface="Times New Roman" panose="02020603050405020304" pitchFamily="18" charset="0"/>
                <a:ea typeface="Times New Roman" panose="02020603050405020304" pitchFamily="18" charset="0"/>
              </a:rPr>
              <a:t>Câu </a:t>
            </a:r>
            <a:r>
              <a:rPr lang="en-US" sz="3200" b="1" dirty="0" smtClean="0">
                <a:solidFill>
                  <a:srgbClr val="00B050"/>
                </a:solidFill>
                <a:effectLst/>
                <a:latin typeface="Times New Roman" panose="02020603050405020304" pitchFamily="18" charset="0"/>
                <a:ea typeface="Times New Roman" panose="02020603050405020304" pitchFamily="18" charset="0"/>
              </a:rPr>
              <a:t>1</a:t>
            </a:r>
            <a:r>
              <a:rPr lang="vi-VN" sz="3200" b="1" dirty="0" smtClean="0">
                <a:solidFill>
                  <a:srgbClr val="00B050"/>
                </a:solidFill>
                <a:effectLst/>
                <a:latin typeface="Times New Roman" panose="02020603050405020304" pitchFamily="18" charset="0"/>
                <a:ea typeface="Times New Roman" panose="02020603050405020304" pitchFamily="18" charset="0"/>
              </a:rPr>
              <a:t>9.</a:t>
            </a:r>
            <a:r>
              <a:rPr lang="vi-VN"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Bản</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thân</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em</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đã</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làm</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gì</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để</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tự</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hào</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về</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truyền</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thống</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của</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trường</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mình</a:t>
            </a:r>
            <a:r>
              <a:rPr lang="en-US" sz="3200" dirty="0">
                <a:solidFill>
                  <a:srgbClr val="00B050"/>
                </a:solidFill>
                <a:latin typeface="Times New Roman" panose="02020603050405020304" pitchFamily="18" charset="0"/>
                <a:ea typeface="Times New Roman" panose="02020603050405020304" pitchFamily="18" charset="0"/>
              </a:rPr>
              <a:t>?</a:t>
            </a:r>
            <a:endParaRPr lang="en-US" sz="3200" dirty="0" smtClean="0">
              <a:solidFill>
                <a:srgbClr val="00B050"/>
              </a:solidFill>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Times New Roman" panose="02020603050405020304" pitchFamily="18" charset="0"/>
              </a:rPr>
              <a:t>A. </a:t>
            </a:r>
            <a:r>
              <a:rPr lang="en-US" sz="3200" dirty="0" err="1" smtClean="0">
                <a:effectLst/>
                <a:latin typeface="Times New Roman" panose="02020603050405020304" pitchFamily="18" charset="0"/>
                <a:ea typeface="Times New Roman" panose="02020603050405020304" pitchFamily="18" charset="0"/>
              </a:rPr>
              <a:t>Chăm</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ngoan</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học</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giỏi</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và</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tích</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cực</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tham</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gia</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các</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hoạt</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động</a:t>
            </a:r>
            <a:endParaRPr lang="en-US" sz="32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Times New Roman" panose="02020603050405020304" pitchFamily="18" charset="0"/>
              </a:rPr>
              <a:t>B. </a:t>
            </a:r>
            <a:r>
              <a:rPr lang="en-US" sz="3200" dirty="0" err="1" smtClean="0">
                <a:effectLst/>
                <a:latin typeface="Times New Roman" panose="02020603050405020304" pitchFamily="18" charset="0"/>
                <a:ea typeface="Times New Roman" panose="02020603050405020304" pitchFamily="18" charset="0"/>
              </a:rPr>
              <a:t>Tìm</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hiểu</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nhiều</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hơn</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nữa</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về</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truyền</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thống</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của</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trường</a:t>
            </a:r>
            <a:endParaRPr lang="en-US" sz="32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Times New Roman" panose="02020603050405020304" pitchFamily="18" charset="0"/>
              </a:rPr>
              <a:t>C. </a:t>
            </a:r>
            <a:r>
              <a:rPr lang="en-US" sz="3200" dirty="0" err="1" smtClean="0">
                <a:effectLst/>
                <a:latin typeface="Times New Roman" panose="02020603050405020304" pitchFamily="18" charset="0"/>
                <a:ea typeface="Times New Roman" panose="02020603050405020304" pitchFamily="18" charset="0"/>
              </a:rPr>
              <a:t>Giới</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thiệu</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với</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bạn</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bè</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về</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truyền</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thống</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của</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trường</a:t>
            </a:r>
            <a:endParaRPr lang="en-US" sz="32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Times New Roman" panose="02020603050405020304" pitchFamily="18" charset="0"/>
              </a:rPr>
              <a:t>D. </a:t>
            </a:r>
            <a:r>
              <a:rPr lang="en-US" sz="3200" dirty="0" err="1" smtClean="0">
                <a:effectLst/>
                <a:latin typeface="Times New Roman" panose="02020603050405020304" pitchFamily="18" charset="0"/>
                <a:ea typeface="Times New Roman" panose="02020603050405020304" pitchFamily="18" charset="0"/>
              </a:rPr>
              <a:t>Thực</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hiện</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tất</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cả</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các</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việc</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làm</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trên</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để</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phát</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huy</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truyền</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thống</a:t>
            </a:r>
            <a:r>
              <a:rPr lang="en-US" sz="3200" dirty="0" smtClean="0">
                <a:effectLst/>
                <a:latin typeface="Times New Roman" panose="02020603050405020304" pitchFamily="18"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p:txBody>
      </p:sp>
      <p:sp>
        <p:nvSpPr>
          <p:cNvPr id="3" name="Arc 2"/>
          <p:cNvSpPr/>
          <p:nvPr/>
        </p:nvSpPr>
        <p:spPr>
          <a:xfrm>
            <a:off x="1609724" y="4048125"/>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491325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762664" y="873718"/>
            <a:ext cx="9158377" cy="4081117"/>
          </a:xfrm>
          <a:prstGeom prst="rect">
            <a:avLst/>
          </a:prstGeom>
          <a:solidFill>
            <a:schemeClr val="bg1"/>
          </a:solidFill>
        </p:spPr>
        <p:txBody>
          <a:bodyPr wrap="square">
            <a:spAutoFit/>
          </a:bodyPr>
          <a:lstStyle/>
          <a:p>
            <a:pPr algn="just">
              <a:lnSpc>
                <a:spcPct val="120000"/>
              </a:lnSpc>
              <a:spcAft>
                <a:spcPts val="0"/>
              </a:spcAft>
            </a:pPr>
            <a:r>
              <a:rPr lang="vi-VN" sz="3600" b="1" dirty="0" smtClean="0">
                <a:solidFill>
                  <a:srgbClr val="00B050"/>
                </a:solidFill>
                <a:effectLst/>
                <a:latin typeface="Times New Roman" panose="02020603050405020304" pitchFamily="18" charset="0"/>
                <a:ea typeface="Times New Roman" panose="02020603050405020304" pitchFamily="18" charset="0"/>
              </a:rPr>
              <a:t>Câu 20.</a:t>
            </a:r>
            <a:r>
              <a:rPr lang="vi-VN"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Khi</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tham</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gia</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các</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phong</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trào</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của</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trường</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tổ</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chức</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em</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cảm</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thấy</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như</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thế</a:t>
            </a:r>
            <a:r>
              <a:rPr lang="en-US" sz="3600" dirty="0" smtClean="0">
                <a:solidFill>
                  <a:srgbClr val="00B050"/>
                </a:solidFill>
                <a:effectLst/>
                <a:latin typeface="Times New Roman" panose="02020603050405020304" pitchFamily="18" charset="0"/>
                <a:ea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Times New Roman" panose="02020603050405020304" pitchFamily="18" charset="0"/>
              </a:rPr>
              <a:t>nào</a:t>
            </a:r>
            <a:r>
              <a:rPr lang="en-US" sz="3600" dirty="0" smtClean="0">
                <a:solidFill>
                  <a:srgbClr val="00B050"/>
                </a:solidFill>
                <a:effectLst/>
                <a:latin typeface="Times New Roman" panose="02020603050405020304" pitchFamily="18" charset="0"/>
                <a:ea typeface="Times New Roman" panose="02020603050405020304" pitchFamily="18" charset="0"/>
              </a:rPr>
              <a:t>?</a:t>
            </a: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A. </a:t>
            </a:r>
            <a:r>
              <a:rPr lang="en-US" sz="3600" dirty="0" err="1" smtClean="0">
                <a:effectLst/>
                <a:latin typeface="Times New Roman" panose="02020603050405020304" pitchFamily="18" charset="0"/>
                <a:ea typeface="Times New Roman" panose="02020603050405020304" pitchFamily="18" charset="0"/>
              </a:rPr>
              <a:t>Không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thích</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nhiều</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phong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trào</a:t>
            </a:r>
            <a:endParaRPr lang="en-US" sz="36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B. </a:t>
            </a:r>
            <a:r>
              <a:rPr lang="en-US" sz="3600" dirty="0" err="1" smtClean="0">
                <a:effectLst/>
                <a:latin typeface="Times New Roman" panose="02020603050405020304" pitchFamily="18" charset="0"/>
                <a:ea typeface="Times New Roman" panose="02020603050405020304" pitchFamily="18" charset="0"/>
              </a:rPr>
              <a:t>Tỏ</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thái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độ</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không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vui</a:t>
            </a:r>
            <a:endParaRPr lang="en-US" sz="36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C. </a:t>
            </a:r>
            <a:r>
              <a:rPr lang="en-US" sz="3600" dirty="0" err="1" smtClean="0">
                <a:effectLst/>
                <a:latin typeface="Times New Roman" panose="02020603050405020304" pitchFamily="18" charset="0"/>
                <a:ea typeface="Times New Roman" panose="02020603050405020304" pitchFamily="18" charset="0"/>
              </a:rPr>
              <a:t>Tự</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hào</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và</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rất</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háo</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hức</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khi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tham</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gia</a:t>
            </a:r>
            <a:endParaRPr lang="en-US" sz="36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D. </a:t>
            </a:r>
            <a:r>
              <a:rPr lang="en-US" sz="3600" dirty="0" err="1" smtClean="0">
                <a:effectLst/>
                <a:latin typeface="Times New Roman" panose="02020603050405020304" pitchFamily="18" charset="0"/>
                <a:ea typeface="Times New Roman" panose="02020603050405020304" pitchFamily="18" charset="0"/>
              </a:rPr>
              <a:t>Thấy</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phiền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và</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mất</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thời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gian</a:t>
            </a:r>
            <a:endParaRPr lang="en-US" sz="3600" dirty="0">
              <a:effectLst/>
              <a:latin typeface="Times New Roman" panose="02020603050405020304" pitchFamily="18" charset="0"/>
              <a:ea typeface="Times New Roman" panose="02020603050405020304" pitchFamily="18" charset="0"/>
            </a:endParaRPr>
          </a:p>
        </p:txBody>
      </p:sp>
      <p:sp>
        <p:nvSpPr>
          <p:cNvPr id="4" name="Arc 3"/>
          <p:cNvSpPr/>
          <p:nvPr/>
        </p:nvSpPr>
        <p:spPr>
          <a:xfrm>
            <a:off x="1832574" y="3638550"/>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785008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426234" y="411923"/>
            <a:ext cx="9460302" cy="6075509"/>
          </a:xfrm>
          <a:prstGeom prst="rect">
            <a:avLst/>
          </a:prstGeom>
          <a:solidFill>
            <a:schemeClr val="bg1"/>
          </a:solidFill>
        </p:spPr>
        <p:txBody>
          <a:bodyPr wrap="square">
            <a:spAutoFit/>
          </a:bodyPr>
          <a:lstStyle/>
          <a:p>
            <a:pPr algn="just">
              <a:lnSpc>
                <a:spcPct val="120000"/>
              </a:lnSpc>
              <a:spcAft>
                <a:spcPts val="0"/>
              </a:spcAft>
            </a:pPr>
            <a:r>
              <a:rPr lang="vi-VN" sz="3600" b="1" dirty="0" smtClean="0">
                <a:solidFill>
                  <a:srgbClr val="00B050"/>
                </a:solidFill>
                <a:effectLst/>
                <a:latin typeface="Times New Roman" panose="02020603050405020304" pitchFamily="18" charset="0"/>
                <a:ea typeface="Times New Roman" panose="02020603050405020304" pitchFamily="18" charset="0"/>
              </a:rPr>
              <a:t>Câu 21. </a:t>
            </a:r>
            <a:r>
              <a:rPr lang="en-US" sz="3600" b="1" dirty="0" err="1" smtClean="0">
                <a:solidFill>
                  <a:srgbClr val="00B050"/>
                </a:solidFill>
                <a:effectLst/>
                <a:latin typeface="Times New Roman" panose="02020603050405020304" pitchFamily="18" charset="0"/>
                <a:ea typeface="Times New Roman" panose="02020603050405020304" pitchFamily="18" charset="0"/>
              </a:rPr>
              <a:t>Nhận</a:t>
            </a:r>
            <a:r>
              <a:rPr lang="en-US" sz="3600" b="1" dirty="0" smtClean="0">
                <a:solidFill>
                  <a:srgbClr val="00B050"/>
                </a:solidFill>
                <a:effectLst/>
                <a:latin typeface="Times New Roman" panose="02020603050405020304" pitchFamily="18" charset="0"/>
                <a:ea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Times New Roman" panose="02020603050405020304" pitchFamily="18" charset="0"/>
              </a:rPr>
              <a:t>định</a:t>
            </a:r>
            <a:r>
              <a:rPr lang="en-US" sz="3600" b="1" dirty="0" smtClean="0">
                <a:solidFill>
                  <a:srgbClr val="00B050"/>
                </a:solidFill>
                <a:effectLst/>
                <a:latin typeface="Times New Roman" panose="02020603050405020304" pitchFamily="18" charset="0"/>
                <a:ea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Times New Roman" panose="02020603050405020304" pitchFamily="18" charset="0"/>
              </a:rPr>
              <a:t>nào</a:t>
            </a:r>
            <a:r>
              <a:rPr lang="en-US" sz="3600" b="1" dirty="0" smtClean="0">
                <a:solidFill>
                  <a:srgbClr val="00B050"/>
                </a:solidFill>
                <a:effectLst/>
                <a:latin typeface="Times New Roman" panose="02020603050405020304" pitchFamily="18" charset="0"/>
                <a:ea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Times New Roman" panose="02020603050405020304" pitchFamily="18" charset="0"/>
              </a:rPr>
              <a:t>sau</a:t>
            </a:r>
            <a:r>
              <a:rPr lang="en-US" sz="3600" b="1" dirty="0" smtClean="0">
                <a:solidFill>
                  <a:srgbClr val="00B050"/>
                </a:solidFill>
                <a:effectLst/>
                <a:latin typeface="Times New Roman" panose="02020603050405020304" pitchFamily="18" charset="0"/>
                <a:ea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Times New Roman" panose="02020603050405020304" pitchFamily="18" charset="0"/>
              </a:rPr>
              <a:t>đây</a:t>
            </a:r>
            <a:r>
              <a:rPr lang="en-US" sz="3600" b="1" dirty="0" smtClean="0">
                <a:solidFill>
                  <a:srgbClr val="00B050"/>
                </a:solidFill>
                <a:effectLst/>
                <a:latin typeface="Times New Roman" panose="02020603050405020304" pitchFamily="18" charset="0"/>
                <a:ea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Times New Roman" panose="02020603050405020304" pitchFamily="18" charset="0"/>
              </a:rPr>
              <a:t>là</a:t>
            </a:r>
            <a:r>
              <a:rPr lang="en-US" sz="3600" b="1" dirty="0" smtClean="0">
                <a:solidFill>
                  <a:srgbClr val="00B050"/>
                </a:solidFill>
                <a:effectLst/>
                <a:latin typeface="Times New Roman" panose="02020603050405020304" pitchFamily="18" charset="0"/>
                <a:ea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Times New Roman" panose="02020603050405020304" pitchFamily="18" charset="0"/>
              </a:rPr>
              <a:t>sai</a:t>
            </a:r>
            <a:r>
              <a:rPr lang="en-US" sz="3600" b="1" dirty="0" smtClean="0">
                <a:solidFill>
                  <a:srgbClr val="00B050"/>
                </a:solidFill>
                <a:effectLst/>
                <a:latin typeface="Times New Roman" panose="02020603050405020304" pitchFamily="18" charset="0"/>
                <a:ea typeface="Times New Roman" panose="02020603050405020304" pitchFamily="18" charset="0"/>
              </a:rPr>
              <a:t>?</a:t>
            </a: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A. </a:t>
            </a:r>
            <a:r>
              <a:rPr lang="en-US" sz="3600" dirty="0" err="1" smtClean="0">
                <a:effectLst/>
                <a:latin typeface="Times New Roman" panose="02020603050405020304" pitchFamily="18" charset="0"/>
                <a:ea typeface="Times New Roman" panose="02020603050405020304" pitchFamily="18" charset="0"/>
              </a:rPr>
              <a:t>Chỉ</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cần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lễ</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phép</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với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thầy</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cô</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khi</a:t>
            </a:r>
            <a:r>
              <a:rPr lang="en-US" sz="3600" dirty="0" smtClean="0">
                <a:effectLst/>
                <a:latin typeface="Times New Roman" panose="02020603050405020304" pitchFamily="18" charset="0"/>
                <a:ea typeface="Times New Roman" panose="02020603050405020304" pitchFamily="18" charset="0"/>
              </a:rPr>
              <a:t> ở </a:t>
            </a:r>
            <a:r>
              <a:rPr lang="en-US" sz="3600" dirty="0" err="1" smtClean="0">
                <a:effectLst/>
                <a:latin typeface="Times New Roman" panose="02020603050405020304" pitchFamily="18" charset="0"/>
                <a:ea typeface="Times New Roman" panose="02020603050405020304" pitchFamily="18" charset="0"/>
              </a:rPr>
              <a:t>trong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trường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ra</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ngoài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thì</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không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cần</a:t>
            </a:r>
            <a:endParaRPr lang="en-US" sz="36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B. </a:t>
            </a:r>
            <a:r>
              <a:rPr lang="en-US" sz="3600" dirty="0" err="1" smtClean="0">
                <a:effectLst/>
                <a:latin typeface="Times New Roman" panose="02020603050405020304" pitchFamily="18" charset="0"/>
                <a:ea typeface="Times New Roman" panose="02020603050405020304" pitchFamily="18" charset="0"/>
              </a:rPr>
              <a:t>Cùng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tìm</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hiểu</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sở</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thích</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của</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nhau</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là</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một</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cách</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rất</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hiệu</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quả</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để</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duy</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trì</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tình</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cảm</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bạn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bè</a:t>
            </a:r>
            <a:endParaRPr lang="en-US" sz="36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C. </a:t>
            </a:r>
            <a:r>
              <a:rPr lang="en-US" sz="3600" dirty="0" err="1" smtClean="0">
                <a:effectLst/>
                <a:latin typeface="Times New Roman" panose="02020603050405020304" pitchFamily="18" charset="0"/>
                <a:ea typeface="Times New Roman" panose="02020603050405020304" pitchFamily="18" charset="0"/>
              </a:rPr>
              <a:t>Giữ</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mối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quan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hệ</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tốt</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với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thầy</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cô</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bạn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bè</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sẽ</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giúp</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em</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học</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tập</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hiệu</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quả</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hơn</a:t>
            </a:r>
            <a:endParaRPr lang="en-US" sz="36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Times New Roman" panose="02020603050405020304" pitchFamily="18" charset="0"/>
              </a:rPr>
              <a:t>D. </a:t>
            </a:r>
            <a:r>
              <a:rPr lang="en-US" sz="3600" dirty="0" err="1" smtClean="0">
                <a:effectLst/>
                <a:latin typeface="Times New Roman" panose="02020603050405020304" pitchFamily="18" charset="0"/>
                <a:ea typeface="Times New Roman" panose="02020603050405020304" pitchFamily="18" charset="0"/>
              </a:rPr>
              <a:t>Không</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nên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nhận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lời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làm</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bài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tập</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hộ</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bạn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đến</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tránh</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bạn</a:t>
            </a:r>
            <a:r>
              <a:rPr lang="en-US" sz="3600" dirty="0" smtClean="0">
                <a:effectLst/>
                <a:latin typeface="Times New Roman" panose="02020603050405020304" pitchFamily="18" charset="0"/>
                <a:ea typeface="Times New Roman" panose="02020603050405020304" pitchFamily="18" charset="0"/>
              </a:rPr>
              <a:t> ý </a:t>
            </a:r>
            <a:r>
              <a:rPr lang="en-US" sz="3600" dirty="0" err="1" smtClean="0">
                <a:effectLst/>
                <a:latin typeface="Times New Roman" panose="02020603050405020304" pitchFamily="18" charset="0"/>
                <a:ea typeface="Times New Roman" panose="02020603050405020304" pitchFamily="18" charset="0"/>
              </a:rPr>
              <a:t>lại</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vào</a:t>
            </a:r>
            <a:r>
              <a:rPr lang="en-US" sz="3600" dirty="0" smtClean="0">
                <a:effectLst/>
                <a:latin typeface="Times New Roman" panose="02020603050405020304" pitchFamily="18" charset="0"/>
                <a:ea typeface="Times New Roman" panose="02020603050405020304" pitchFamily="18" charset="0"/>
              </a:rPr>
              <a:t> </a:t>
            </a:r>
            <a:r>
              <a:rPr lang="en-US" sz="3600" dirty="0" err="1" smtClean="0">
                <a:effectLst/>
                <a:latin typeface="Times New Roman" panose="02020603050405020304" pitchFamily="18" charset="0"/>
                <a:ea typeface="Times New Roman" panose="02020603050405020304" pitchFamily="18" charset="0"/>
              </a:rPr>
              <a:t>mình</a:t>
            </a:r>
            <a:endParaRPr lang="en-US" sz="3600" dirty="0">
              <a:effectLst/>
              <a:latin typeface="Times New Roman" panose="02020603050405020304" pitchFamily="18" charset="0"/>
              <a:ea typeface="Times New Roman" panose="02020603050405020304" pitchFamily="18" charset="0"/>
            </a:endParaRPr>
          </a:p>
        </p:txBody>
      </p:sp>
      <p:sp>
        <p:nvSpPr>
          <p:cNvPr id="3" name="Arc 2"/>
          <p:cNvSpPr/>
          <p:nvPr/>
        </p:nvSpPr>
        <p:spPr>
          <a:xfrm>
            <a:off x="1426234" y="1188648"/>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455450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547002" y="144504"/>
            <a:ext cx="9305027" cy="6001643"/>
          </a:xfrm>
          <a:prstGeom prst="rect">
            <a:avLst/>
          </a:prstGeom>
          <a:solidFill>
            <a:schemeClr val="bg1"/>
          </a:solidFill>
        </p:spPr>
        <p:txBody>
          <a:bodyPr wrap="square">
            <a:spAutoFit/>
          </a:bodyPr>
          <a:lstStyle/>
          <a:p>
            <a:pPr algn="just">
              <a:lnSpc>
                <a:spcPct val="120000"/>
              </a:lnSpc>
              <a:spcAft>
                <a:spcPts val="0"/>
              </a:spcAft>
            </a:pPr>
            <a:r>
              <a:rPr lang="en-US" sz="3200" b="1" dirty="0" err="1" smtClean="0">
                <a:solidFill>
                  <a:srgbClr val="00B050"/>
                </a:solidFill>
                <a:effectLst/>
                <a:latin typeface="Times New Roman" panose="02020603050405020304" pitchFamily="18" charset="0"/>
                <a:ea typeface="Times New Roman" panose="02020603050405020304" pitchFamily="18" charset="0"/>
              </a:rPr>
              <a:t>Câu</a:t>
            </a:r>
            <a:r>
              <a:rPr lang="en-US" sz="3200" b="1" dirty="0" smtClean="0">
                <a:solidFill>
                  <a:srgbClr val="00B050"/>
                </a:solidFill>
                <a:effectLst/>
                <a:latin typeface="Times New Roman" panose="02020603050405020304" pitchFamily="18" charset="0"/>
                <a:ea typeface="Times New Roman" panose="02020603050405020304" pitchFamily="18" charset="0"/>
              </a:rPr>
              <a:t> 22.</a:t>
            </a:r>
            <a:r>
              <a:rPr lang="en-US" sz="3200" dirty="0" smtClean="0">
                <a:solidFill>
                  <a:srgbClr val="00B050"/>
                </a:solidFill>
                <a:effectLst/>
                <a:latin typeface="Times New Roman" panose="02020603050405020304" pitchFamily="18" charset="0"/>
                <a:ea typeface="Times New Roman" panose="02020603050405020304" pitchFamily="18" charset="0"/>
              </a:rPr>
              <a:t> An </a:t>
            </a:r>
            <a:r>
              <a:rPr lang="en-US" sz="3200" dirty="0" err="1" smtClean="0">
                <a:solidFill>
                  <a:srgbClr val="00B050"/>
                </a:solidFill>
                <a:effectLst/>
                <a:latin typeface="Times New Roman" panose="02020603050405020304" pitchFamily="18" charset="0"/>
                <a:ea typeface="Times New Roman" panose="02020603050405020304" pitchFamily="18" charset="0"/>
              </a:rPr>
              <a:t>là</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bạn</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thân</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của</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Bình</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Dạo</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gần</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đây</a:t>
            </a:r>
            <a:r>
              <a:rPr lang="en-US" sz="3200" dirty="0" smtClean="0">
                <a:solidFill>
                  <a:srgbClr val="00B050"/>
                </a:solidFill>
                <a:effectLst/>
                <a:latin typeface="Times New Roman" panose="02020603050405020304" pitchFamily="18" charset="0"/>
                <a:ea typeface="Times New Roman" panose="02020603050405020304" pitchFamily="18" charset="0"/>
              </a:rPr>
              <a:t> An </a:t>
            </a:r>
            <a:r>
              <a:rPr lang="en-US" sz="3200" dirty="0" err="1" smtClean="0">
                <a:solidFill>
                  <a:srgbClr val="00B050"/>
                </a:solidFill>
                <a:effectLst/>
                <a:latin typeface="Times New Roman" panose="02020603050405020304" pitchFamily="18" charset="0"/>
                <a:ea typeface="Times New Roman" panose="02020603050405020304" pitchFamily="18" charset="0"/>
              </a:rPr>
              <a:t>thường</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xuyên</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nhờ</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Bình</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chép</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bài</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hộ</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có</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khi</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còn</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nhờ</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làm</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giúp</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bài</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tập</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về</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nhà</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Nếu</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em</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là</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Bình</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em</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sẽ</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làm</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gì</a:t>
            </a:r>
            <a:r>
              <a:rPr lang="en-US" sz="3200" dirty="0" smtClean="0">
                <a:solidFill>
                  <a:srgbClr val="00B050"/>
                </a:solidFill>
                <a:effectLst/>
                <a:latin typeface="Times New Roman" panose="02020603050405020304" pitchFamily="18" charset="0"/>
                <a:ea typeface="Times New Roman" panose="02020603050405020304" pitchFamily="18" charset="0"/>
              </a:rPr>
              <a:t>?</a:t>
            </a:r>
          </a:p>
          <a:p>
            <a:pPr algn="just">
              <a:lnSpc>
                <a:spcPct val="120000"/>
              </a:lnSpc>
              <a:spcAft>
                <a:spcPts val="0"/>
              </a:spcAft>
            </a:pPr>
            <a:r>
              <a:rPr lang="en-US" sz="3200" dirty="0" smtClean="0">
                <a:effectLst/>
                <a:latin typeface="Times New Roman" panose="02020603050405020304" pitchFamily="18" charset="0"/>
                <a:ea typeface="Times New Roman" panose="02020603050405020304" pitchFamily="18" charset="0"/>
              </a:rPr>
              <a:t>A. </a:t>
            </a:r>
            <a:r>
              <a:rPr lang="en-US" sz="3200" dirty="0" err="1" smtClean="0">
                <a:effectLst/>
                <a:latin typeface="Times New Roman" panose="02020603050405020304" pitchFamily="18" charset="0"/>
                <a:ea typeface="Times New Roman" panose="02020603050405020304" pitchFamily="18" charset="0"/>
              </a:rPr>
              <a:t>Có</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thể</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chép</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bài</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hộ</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nhưng</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cương</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quyết</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không</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làm</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bài</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tập</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về</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nhà</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giúp</a:t>
            </a:r>
            <a:r>
              <a:rPr lang="en-US" sz="3200" dirty="0" smtClean="0">
                <a:effectLst/>
                <a:latin typeface="Times New Roman" panose="02020603050405020304" pitchFamily="18" charset="0"/>
                <a:ea typeface="Times New Roman" panose="02020603050405020304" pitchFamily="18" charset="0"/>
              </a:rPr>
              <a:t> An</a:t>
            </a:r>
          </a:p>
          <a:p>
            <a:pPr algn="just">
              <a:lnSpc>
                <a:spcPct val="120000"/>
              </a:lnSpc>
              <a:spcAft>
                <a:spcPts val="0"/>
              </a:spcAft>
            </a:pPr>
            <a:r>
              <a:rPr lang="en-US" sz="3200" dirty="0" smtClean="0">
                <a:effectLst/>
                <a:latin typeface="Times New Roman" panose="02020603050405020304" pitchFamily="18" charset="0"/>
                <a:ea typeface="Times New Roman" panose="02020603050405020304" pitchFamily="18" charset="0"/>
              </a:rPr>
              <a:t>B. </a:t>
            </a:r>
            <a:r>
              <a:rPr lang="en-US" sz="3200" dirty="0" err="1" smtClean="0">
                <a:effectLst/>
                <a:latin typeface="Times New Roman" panose="02020603050405020304" pitchFamily="18" charset="0"/>
                <a:ea typeface="Times New Roman" panose="02020603050405020304" pitchFamily="18" charset="0"/>
              </a:rPr>
              <a:t>Tìm</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hiểu</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lí</a:t>
            </a:r>
            <a:r>
              <a:rPr lang="en-US" sz="3200" dirty="0" smtClean="0">
                <a:effectLst/>
                <a:latin typeface="Times New Roman" panose="02020603050405020304" pitchFamily="18" charset="0"/>
                <a:ea typeface="Times New Roman" panose="02020603050405020304" pitchFamily="18" charset="0"/>
              </a:rPr>
              <a:t> do </a:t>
            </a:r>
            <a:r>
              <a:rPr lang="en-US" sz="3200" dirty="0" err="1" smtClean="0">
                <a:effectLst/>
                <a:latin typeface="Times New Roman" panose="02020603050405020304" pitchFamily="18" charset="0"/>
                <a:ea typeface="Times New Roman" panose="02020603050405020304" pitchFamily="18" charset="0"/>
              </a:rPr>
              <a:t>tại</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sao</a:t>
            </a:r>
            <a:r>
              <a:rPr lang="en-US" sz="3200" dirty="0" smtClean="0">
                <a:effectLst/>
                <a:latin typeface="Times New Roman" panose="02020603050405020304" pitchFamily="18" charset="0"/>
                <a:ea typeface="Times New Roman" panose="02020603050405020304" pitchFamily="18" charset="0"/>
              </a:rPr>
              <a:t> An </a:t>
            </a:r>
            <a:r>
              <a:rPr lang="en-US" sz="3200" dirty="0" err="1" smtClean="0">
                <a:effectLst/>
                <a:latin typeface="Times New Roman" panose="02020603050405020304" pitchFamily="18" charset="0"/>
                <a:ea typeface="Times New Roman" panose="02020603050405020304" pitchFamily="18" charset="0"/>
              </a:rPr>
              <a:t>lại</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nhờ</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vả</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mình</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Nếu</a:t>
            </a:r>
            <a:r>
              <a:rPr lang="en-US" sz="3200" dirty="0" smtClean="0">
                <a:effectLst/>
                <a:latin typeface="Times New Roman" panose="02020603050405020304" pitchFamily="18" charset="0"/>
                <a:ea typeface="Times New Roman" panose="02020603050405020304" pitchFamily="18" charset="0"/>
              </a:rPr>
              <a:t> An </a:t>
            </a:r>
            <a:r>
              <a:rPr lang="en-US" sz="3200" dirty="0" err="1" smtClean="0">
                <a:effectLst/>
                <a:latin typeface="Times New Roman" panose="02020603050405020304" pitchFamily="18" charset="0"/>
                <a:ea typeface="Times New Roman" panose="02020603050405020304" pitchFamily="18" charset="0"/>
              </a:rPr>
              <a:t>gặp</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khó</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khăn</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sẽ</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cùng</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bạn</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giải</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quyết</a:t>
            </a:r>
            <a:endParaRPr lang="en-US" sz="32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Times New Roman" panose="02020603050405020304" pitchFamily="18" charset="0"/>
              </a:rPr>
              <a:t>C. </a:t>
            </a:r>
            <a:r>
              <a:rPr lang="en-US" sz="3200" dirty="0" err="1" smtClean="0">
                <a:effectLst/>
                <a:latin typeface="Times New Roman" panose="02020603050405020304" pitchFamily="18" charset="0"/>
                <a:ea typeface="Times New Roman" panose="02020603050405020304" pitchFamily="18" charset="0"/>
              </a:rPr>
              <a:t>Không</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chép</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bài</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hộ</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cũng</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không</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làm</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giúp</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bạn</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bài</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tập</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về</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nhà</a:t>
            </a:r>
            <a:endParaRPr lang="en-US" sz="32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Times New Roman" panose="02020603050405020304" pitchFamily="18" charset="0"/>
              </a:rPr>
              <a:t>D. </a:t>
            </a:r>
            <a:r>
              <a:rPr lang="en-US" sz="3200" dirty="0" err="1" smtClean="0">
                <a:effectLst/>
                <a:latin typeface="Times New Roman" panose="02020603050405020304" pitchFamily="18" charset="0"/>
                <a:ea typeface="Times New Roman" panose="02020603050405020304" pitchFamily="18" charset="0"/>
              </a:rPr>
              <a:t>Báo</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với</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thầy</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cô</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giáo</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để</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phạt</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bạn</a:t>
            </a:r>
            <a:r>
              <a:rPr lang="en-US" sz="3200" dirty="0" smtClean="0">
                <a:effectLst/>
                <a:latin typeface="Times New Roman" panose="02020603050405020304" pitchFamily="18" charset="0"/>
                <a:ea typeface="Times New Roman" panose="02020603050405020304" pitchFamily="18" charset="0"/>
              </a:rPr>
              <a:t> An</a:t>
            </a:r>
            <a:endParaRPr lang="en-US" sz="3200" dirty="0">
              <a:effectLst/>
              <a:latin typeface="Times New Roman" panose="02020603050405020304" pitchFamily="18" charset="0"/>
              <a:ea typeface="Times New Roman" panose="02020603050405020304" pitchFamily="18" charset="0"/>
            </a:endParaRPr>
          </a:p>
        </p:txBody>
      </p:sp>
      <p:sp>
        <p:nvSpPr>
          <p:cNvPr id="4" name="Arc 3"/>
          <p:cNvSpPr/>
          <p:nvPr/>
        </p:nvSpPr>
        <p:spPr>
          <a:xfrm>
            <a:off x="1547002" y="3145325"/>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737468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641894" y="996307"/>
            <a:ext cx="9210136" cy="4130361"/>
          </a:xfrm>
          <a:prstGeom prst="rect">
            <a:avLst/>
          </a:prstGeom>
          <a:solidFill>
            <a:schemeClr val="bg1"/>
          </a:solidFill>
        </p:spPr>
        <p:txBody>
          <a:bodyPr wrap="square">
            <a:spAutoFit/>
          </a:bodyPr>
          <a:lstStyle/>
          <a:p>
            <a:pPr algn="just">
              <a:lnSpc>
                <a:spcPct val="120000"/>
              </a:lnSpc>
              <a:spcAft>
                <a:spcPts val="0"/>
              </a:spcAft>
            </a:pPr>
            <a:r>
              <a:rPr lang="en-US" sz="3200" b="1" dirty="0" err="1"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3200" b="1"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23.</a:t>
            </a:r>
            <a:r>
              <a:rPr lang="en-US" sz="3200"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lang="en-US" sz="3200"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nghe</a:t>
            </a:r>
            <a:r>
              <a:rPr lang="en-US" sz="3200"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bạn</a:t>
            </a:r>
            <a:r>
              <a:rPr lang="en-US" sz="3200"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thân</a:t>
            </a:r>
            <a:r>
              <a:rPr lang="en-US" sz="3200"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chia </a:t>
            </a:r>
            <a:r>
              <a:rPr lang="en-US" sz="3200" dirty="0" err="1"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sẻ</a:t>
            </a:r>
            <a:r>
              <a:rPr lang="en-US" sz="3200"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3200"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nỗi</a:t>
            </a:r>
            <a:r>
              <a:rPr lang="en-US" sz="3200"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sợ</a:t>
            </a:r>
            <a:r>
              <a:rPr lang="en-US" sz="3200"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hãi</a:t>
            </a:r>
            <a:r>
              <a:rPr lang="en-US" sz="3200"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3200"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thân</a:t>
            </a:r>
            <a:r>
              <a:rPr lang="en-US" sz="3200"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em</a:t>
            </a:r>
            <a:r>
              <a:rPr lang="en-US" sz="3200"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phải</a:t>
            </a:r>
            <a:r>
              <a:rPr lang="en-US" sz="3200"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3200"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gì</a:t>
            </a:r>
            <a:r>
              <a:rPr lang="en-US" sz="3200" dirty="0" smtClean="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20000"/>
              </a:lnSpc>
              <a:spcAft>
                <a:spcPts val="0"/>
              </a:spcAft>
            </a:pP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A.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Thi</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thoảng</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hù</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doạ</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bạn</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sợ</a:t>
            </a:r>
            <a:endPar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B.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Chú</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ý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lắng</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nghe</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bạn</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nói</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nhìn</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thẳng</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mắt</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bạn</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suốt</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quá</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bạn</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kể</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chuyện</a:t>
            </a:r>
            <a:endPar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C.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Ngắt</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lời</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bạn</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mỗi</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khi</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muốn</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nói</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điều</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gì</a:t>
            </a:r>
            <a:r>
              <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đó</a:t>
            </a:r>
            <a:endParaRPr lang="en-US" sz="32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Không</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chú</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tâm</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lơ</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đãng</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khi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nói</a:t>
            </a:r>
            <a:endParaRPr lang="en-US" sz="3200" dirty="0">
              <a:latin typeface="Times New Roman" panose="02020603050405020304" pitchFamily="18" charset="0"/>
              <a:cs typeface="Times New Roman" panose="02020603050405020304" pitchFamily="18" charset="0"/>
            </a:endParaRPr>
          </a:p>
        </p:txBody>
      </p:sp>
      <p:sp>
        <p:nvSpPr>
          <p:cNvPr id="3" name="Arc 2"/>
          <p:cNvSpPr/>
          <p:nvPr/>
        </p:nvSpPr>
        <p:spPr>
          <a:xfrm>
            <a:off x="1641894" y="2799549"/>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673807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383101" y="951355"/>
            <a:ext cx="9443049" cy="4228850"/>
          </a:xfrm>
          <a:prstGeom prst="rect">
            <a:avLst/>
          </a:prstGeom>
          <a:solidFill>
            <a:schemeClr val="bg1"/>
          </a:solidFill>
        </p:spPr>
        <p:txBody>
          <a:bodyPr wrap="square">
            <a:spAutoFit/>
          </a:bodyPr>
          <a:lstStyle/>
          <a:p>
            <a:pPr algn="just">
              <a:lnSpc>
                <a:spcPct val="120000"/>
              </a:lnSpc>
              <a:spcAft>
                <a:spcPts val="0"/>
              </a:spcAft>
            </a:pPr>
            <a:r>
              <a:rPr lang="en-US" sz="3200" b="1" dirty="0" err="1" smtClean="0">
                <a:solidFill>
                  <a:srgbClr val="00B050"/>
                </a:solidFill>
                <a:effectLst/>
                <a:latin typeface="Times New Roman" panose="02020603050405020304" pitchFamily="18" charset="0"/>
                <a:ea typeface="Times New Roman" panose="02020603050405020304" pitchFamily="18" charset="0"/>
              </a:rPr>
              <a:t>Câu</a:t>
            </a:r>
            <a:r>
              <a:rPr lang="en-US" sz="3200" b="1" dirty="0" smtClean="0">
                <a:solidFill>
                  <a:srgbClr val="00B050"/>
                </a:solidFill>
                <a:effectLst/>
                <a:latin typeface="Times New Roman" panose="02020603050405020304" pitchFamily="18" charset="0"/>
                <a:ea typeface="Times New Roman" panose="02020603050405020304" pitchFamily="18" charset="0"/>
              </a:rPr>
              <a:t> 24.</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Cách</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giải</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toả</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thường</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sử</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dụng</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khi</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có</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cảm</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xúc</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tiêu</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cực</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trong</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thực</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tiễn</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đó</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là</a:t>
            </a:r>
            <a:r>
              <a:rPr lang="en-US" sz="3200" dirty="0" smtClean="0">
                <a:solidFill>
                  <a:srgbClr val="00B050"/>
                </a:solidFill>
                <a:effectLst/>
                <a:latin typeface="Times New Roman" panose="02020603050405020304" pitchFamily="18" charset="0"/>
                <a:ea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Times New Roman" panose="02020603050405020304" pitchFamily="18" charset="0"/>
              </a:rPr>
              <a:t>gì</a:t>
            </a:r>
            <a:r>
              <a:rPr lang="en-US" sz="3200" dirty="0" smtClean="0">
                <a:solidFill>
                  <a:srgbClr val="00B050"/>
                </a:solidFill>
                <a:effectLst/>
                <a:latin typeface="Times New Roman" panose="02020603050405020304" pitchFamily="18" charset="0"/>
                <a:ea typeface="Times New Roman" panose="02020603050405020304" pitchFamily="18" charset="0"/>
              </a:rPr>
              <a:t>?</a:t>
            </a:r>
          </a:p>
          <a:p>
            <a:pPr algn="just">
              <a:lnSpc>
                <a:spcPct val="120000"/>
              </a:lnSpc>
              <a:spcAft>
                <a:spcPts val="0"/>
              </a:spcAft>
            </a:pPr>
            <a:r>
              <a:rPr lang="en-US" sz="3200" dirty="0" smtClean="0">
                <a:effectLst/>
                <a:latin typeface="Times New Roman" panose="02020603050405020304" pitchFamily="18" charset="0"/>
                <a:ea typeface="Times New Roman" panose="02020603050405020304" pitchFamily="18" charset="0"/>
              </a:rPr>
              <a:t>A. </a:t>
            </a:r>
            <a:r>
              <a:rPr lang="en-US" sz="3200" dirty="0" err="1" smtClean="0">
                <a:effectLst/>
                <a:latin typeface="Times New Roman" panose="02020603050405020304" pitchFamily="18" charset="0"/>
                <a:ea typeface="Times New Roman" panose="02020603050405020304" pitchFamily="18" charset="0"/>
              </a:rPr>
              <a:t>Rủ</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bạn</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ra</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quán</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uống</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rượu</a:t>
            </a:r>
            <a:endParaRPr lang="en-US" sz="32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Times New Roman" panose="02020603050405020304" pitchFamily="18" charset="0"/>
              </a:rPr>
              <a:t>B. </a:t>
            </a:r>
            <a:r>
              <a:rPr lang="en-US" sz="3200" dirty="0" err="1" smtClean="0">
                <a:effectLst/>
                <a:latin typeface="Times New Roman" panose="02020603050405020304" pitchFamily="18" charset="0"/>
                <a:ea typeface="Times New Roman" panose="02020603050405020304" pitchFamily="18" charset="0"/>
              </a:rPr>
              <a:t>Tâm</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sự</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với</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bạn</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thầy</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cô</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người</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thân</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trong</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gia</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đình</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hoặc</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người</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em</a:t>
            </a:r>
            <a:r>
              <a:rPr lang="en-US" sz="3200" dirty="0" smtClean="0">
                <a:effectLst/>
                <a:latin typeface="Times New Roman" panose="02020603050405020304" pitchFamily="18" charset="0"/>
                <a:ea typeface="Times New Roman" panose="02020603050405020304" pitchFamily="18" charset="0"/>
              </a:rPr>
              <a:t> tin </a:t>
            </a:r>
            <a:r>
              <a:rPr lang="en-US" sz="3200" dirty="0" err="1" smtClean="0">
                <a:effectLst/>
                <a:latin typeface="Times New Roman" panose="02020603050405020304" pitchFamily="18" charset="0"/>
                <a:ea typeface="Times New Roman" panose="02020603050405020304" pitchFamily="18" charset="0"/>
              </a:rPr>
              <a:t>cậy</a:t>
            </a:r>
            <a:endParaRPr lang="en-US" sz="32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Times New Roman" panose="02020603050405020304" pitchFamily="18" charset="0"/>
              </a:rPr>
              <a:t>C. </a:t>
            </a:r>
            <a:r>
              <a:rPr lang="en-US" sz="3200" dirty="0" err="1" smtClean="0">
                <a:effectLst/>
                <a:latin typeface="Times New Roman" panose="02020603050405020304" pitchFamily="18" charset="0"/>
                <a:ea typeface="Times New Roman" panose="02020603050405020304" pitchFamily="18" charset="0"/>
              </a:rPr>
              <a:t>Bỏ</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đi</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chỗ</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khác</a:t>
            </a:r>
            <a:endParaRPr lang="en-US" sz="32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Times New Roman" panose="02020603050405020304" pitchFamily="18" charset="0"/>
              </a:rPr>
              <a:t>D. </a:t>
            </a:r>
            <a:r>
              <a:rPr lang="en-US" sz="3200" dirty="0" err="1" smtClean="0">
                <a:effectLst/>
                <a:latin typeface="Times New Roman" panose="02020603050405020304" pitchFamily="18" charset="0"/>
                <a:ea typeface="Times New Roman" panose="02020603050405020304" pitchFamily="18" charset="0"/>
              </a:rPr>
              <a:t>Trút</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giận</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lên</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người</a:t>
            </a:r>
            <a:r>
              <a:rPr lang="en-US" sz="3200" dirty="0" smtClean="0">
                <a:effectLst/>
                <a:latin typeface="Times New Roman" panose="02020603050405020304" pitchFamily="18" charset="0"/>
                <a:ea typeface="Times New Roman" panose="02020603050405020304" pitchFamily="18" charset="0"/>
              </a:rPr>
              <a:t> </a:t>
            </a:r>
            <a:r>
              <a:rPr lang="en-US" sz="3200" dirty="0" err="1" smtClean="0">
                <a:effectLst/>
                <a:latin typeface="Times New Roman" panose="02020603050405020304" pitchFamily="18" charset="0"/>
                <a:ea typeface="Times New Roman" panose="02020603050405020304" pitchFamily="18" charset="0"/>
              </a:rPr>
              <a:t>khác</a:t>
            </a:r>
            <a:endParaRPr lang="en-US" sz="3200" dirty="0">
              <a:effectLst/>
              <a:latin typeface="Times New Roman" panose="02020603050405020304" pitchFamily="18" charset="0"/>
              <a:ea typeface="Times New Roman" panose="02020603050405020304" pitchFamily="18" charset="0"/>
            </a:endParaRPr>
          </a:p>
        </p:txBody>
      </p:sp>
      <p:sp>
        <p:nvSpPr>
          <p:cNvPr id="3" name="Arc 2"/>
          <p:cNvSpPr/>
          <p:nvPr/>
        </p:nvSpPr>
        <p:spPr>
          <a:xfrm>
            <a:off x="1383101" y="2803842"/>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097537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469366" y="599971"/>
            <a:ext cx="9417170" cy="5698483"/>
          </a:xfrm>
          <a:prstGeom prst="rect">
            <a:avLst/>
          </a:prstGeom>
          <a:solidFill>
            <a:schemeClr val="bg1"/>
          </a:solidFill>
        </p:spPr>
        <p:txBody>
          <a:bodyPr wrap="square">
            <a:spAutoFit/>
          </a:bodyPr>
          <a:lstStyle/>
          <a:p>
            <a:pPr algn="just">
              <a:lnSpc>
                <a:spcPct val="120000"/>
              </a:lnSpc>
              <a:spcAft>
                <a:spcPts val="0"/>
              </a:spcAft>
            </a:pPr>
            <a:r>
              <a:rPr lang="vi-VN" sz="34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25.</a:t>
            </a:r>
            <a:r>
              <a:rPr lang="vi-VN" sz="34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Bản thân em đã làm gì để tự hào về truyền thống của trường mình?</a:t>
            </a:r>
            <a:endParaRPr lang="en-US" sz="34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400" dirty="0" smtClean="0">
                <a:effectLst/>
                <a:latin typeface="Times New Roman" panose="02020603050405020304" pitchFamily="18" charset="0"/>
                <a:ea typeface="Calibri" panose="020F0502020204030204" pitchFamily="34" charset="0"/>
                <a:cs typeface="Times New Roman" panose="02020603050405020304" pitchFamily="18" charset="0"/>
              </a:rPr>
              <a:t>A. Chăm ngoan, học giỏi và tích cực tham gia các hoạt động</a:t>
            </a:r>
            <a:endParaRPr lang="en-US" sz="3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400" dirty="0" smtClean="0">
                <a:effectLst/>
                <a:latin typeface="Times New Roman" panose="02020603050405020304" pitchFamily="18" charset="0"/>
                <a:ea typeface="Calibri" panose="020F0502020204030204" pitchFamily="34" charset="0"/>
                <a:cs typeface="Times New Roman" panose="02020603050405020304" pitchFamily="18" charset="0"/>
              </a:rPr>
              <a:t>B. Tìm hiểu nhiều hơn nữa về truyền thống của trường</a:t>
            </a:r>
            <a:endParaRPr lang="en-US" sz="3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400" dirty="0" smtClean="0">
                <a:effectLst/>
                <a:latin typeface="Times New Roman" panose="02020603050405020304" pitchFamily="18" charset="0"/>
                <a:ea typeface="Calibri" panose="020F0502020204030204" pitchFamily="34" charset="0"/>
                <a:cs typeface="Times New Roman" panose="02020603050405020304" pitchFamily="18" charset="0"/>
              </a:rPr>
              <a:t>C. Giới thiệu với bạn bè về truyền thống của trường</a:t>
            </a:r>
            <a:endParaRPr lang="en-US" sz="3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400" dirty="0" smtClean="0">
                <a:effectLst/>
                <a:latin typeface="Times New Roman" panose="02020603050405020304" pitchFamily="18" charset="0"/>
                <a:ea typeface="Calibri" panose="020F0502020204030204" pitchFamily="34" charset="0"/>
                <a:cs typeface="Times New Roman" panose="02020603050405020304" pitchFamily="18" charset="0"/>
              </a:rPr>
              <a:t>D. Thực hiện tất cả các việc làm trên để phát huy truyền thống.</a:t>
            </a:r>
            <a:endParaRPr lang="en-US" sz="3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469366" y="5036029"/>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432434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823048" y="1140182"/>
            <a:ext cx="7855789" cy="3637919"/>
          </a:xfrm>
          <a:prstGeom prst="rect">
            <a:avLst/>
          </a:prstGeom>
          <a:solidFill>
            <a:schemeClr val="bg1"/>
          </a:solidFill>
        </p:spPr>
        <p:txBody>
          <a:bodyPr wrap="square">
            <a:spAutoFit/>
          </a:bodyPr>
          <a:lstStyle/>
          <a:p>
            <a:pPr algn="just">
              <a:lnSpc>
                <a:spcPct val="120000"/>
              </a:lnSpc>
              <a:spcAft>
                <a:spcPts val="0"/>
              </a:spcAft>
            </a:pPr>
            <a:r>
              <a:rPr lang="vi-VN"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26.</a:t>
            </a:r>
            <a:r>
              <a:rPr lang="vi-VN"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Khi tham gia các phong trào của trường tổ chức, em cảm thấy như thế nào?</a:t>
            </a:r>
            <a:r>
              <a:rPr lang="vi-VN" sz="3200" dirty="0" smtClean="0">
                <a:effectLst/>
                <a:latin typeface="Times New Roman" panose="02020603050405020304" pitchFamily="18" charset="0"/>
                <a:ea typeface="Calibri" panose="020F0502020204030204" pitchFamily="34" charset="0"/>
              </a:rPr>
              <a:t/>
            </a:r>
            <a:br>
              <a:rPr lang="vi-VN" sz="3200" dirty="0" smtClean="0">
                <a:effectLst/>
                <a:latin typeface="Times New Roman" panose="02020603050405020304" pitchFamily="18" charset="0"/>
                <a:ea typeface="Calibri" panose="020F0502020204030204" pitchFamily="34" charset="0"/>
              </a:rPr>
            </a:b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K</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hông thích nhiều phong trào</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B. Tỏ thái độ không vui</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C. Tự hào và rất háo hức khi tham gia</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D. Thấy phiền và mất thời gian</a:t>
            </a:r>
            <a:endParaRPr lang="en-US" sz="3200" dirty="0"/>
          </a:p>
        </p:txBody>
      </p:sp>
      <p:sp>
        <p:nvSpPr>
          <p:cNvPr id="4" name="Arc 3"/>
          <p:cNvSpPr/>
          <p:nvPr/>
        </p:nvSpPr>
        <p:spPr>
          <a:xfrm>
            <a:off x="1823048" y="3569538"/>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064707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2486025" y="1031135"/>
            <a:ext cx="7924799" cy="778483"/>
          </a:xfrm>
          <a:prstGeom prst="rect">
            <a:avLst/>
          </a:prstGeom>
        </p:spPr>
        <p:txBody>
          <a:bodyPr wrap="square">
            <a:spAutoFit/>
          </a:bodyPr>
          <a:lstStyle/>
          <a:p>
            <a:pPr algn="ctr">
              <a:lnSpc>
                <a:spcPct val="120000"/>
              </a:lnSpc>
              <a:spcAft>
                <a:spcPts val="0"/>
              </a:spcAft>
            </a:pP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II.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Một</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số</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hỏi</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minh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họa</a:t>
            </a:r>
            <a:endParaRPr lang="en-US" sz="32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343024" y="2193185"/>
            <a:ext cx="9763125" cy="709874"/>
          </a:xfrm>
          <a:prstGeom prst="rect">
            <a:avLst/>
          </a:prstGeom>
        </p:spPr>
        <p:txBody>
          <a:bodyPr wrap="square">
            <a:spAutoFit/>
          </a:bodyPr>
          <a:lstStyle/>
          <a:p>
            <a:pPr algn="just">
              <a:lnSpc>
                <a:spcPct val="120000"/>
              </a:lnSpc>
              <a:spcAft>
                <a:spcPts val="0"/>
              </a:spcAft>
            </a:pPr>
            <a:r>
              <a:rPr lang="en-US" sz="36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Dạng</a:t>
            </a:r>
            <a:r>
              <a:rPr lang="en-US" sz="3600" b="1"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1. </a:t>
            </a:r>
            <a:r>
              <a:rPr lang="en-US" sz="36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3600" b="1"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hỏi</a:t>
            </a:r>
            <a:r>
              <a:rPr lang="en-US" sz="3600" b="1"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Trắc</a:t>
            </a:r>
            <a:r>
              <a:rPr lang="en-US" sz="3600" b="1"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nghiệm</a:t>
            </a:r>
            <a:r>
              <a:rPr lang="en-US" sz="3600" b="1"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khách</a:t>
            </a:r>
            <a:r>
              <a:rPr lang="en-US" sz="3600" b="1" dirty="0"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b="1" dirty="0" err="1" smtClean="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quan</a:t>
            </a:r>
            <a:endParaRPr lang="en-US" sz="2800" dirty="0" smtClean="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04828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460739" y="729367"/>
            <a:ext cx="9624203" cy="3637919"/>
          </a:xfrm>
          <a:prstGeom prst="rect">
            <a:avLst/>
          </a:prstGeom>
          <a:solidFill>
            <a:schemeClr val="bg1"/>
          </a:solidFill>
        </p:spPr>
        <p:txBody>
          <a:bodyPr wrap="square">
            <a:spAutoFit/>
          </a:bodyPr>
          <a:lstStyle/>
          <a:p>
            <a:pPr algn="just">
              <a:lnSpc>
                <a:spcPct val="120000"/>
              </a:lnSpc>
              <a:spcAft>
                <a:spcPts val="0"/>
              </a:spcAft>
            </a:pPr>
            <a:r>
              <a:rPr lang="vi-VN" sz="3200" b="1" dirty="0" smtClean="0">
                <a:solidFill>
                  <a:srgbClr val="00B050"/>
                </a:solidFill>
                <a:effectLst/>
                <a:latin typeface="Times New Roman" panose="02020603050405020304" pitchFamily="18" charset="0"/>
                <a:ea typeface="Arial" panose="020B0604020202020204" pitchFamily="34" charset="0"/>
                <a:cs typeface="Times New Roman" panose="02020603050405020304" pitchFamily="18" charset="0"/>
              </a:rPr>
              <a:t>Câu 27.</a:t>
            </a:r>
            <a:r>
              <a:rPr lang="vi-VN" sz="3200" dirty="0" smtClean="0">
                <a:solidFill>
                  <a:srgbClr val="00B050"/>
                </a:solidFill>
                <a:effectLst/>
                <a:latin typeface="Times New Roman" panose="02020603050405020304" pitchFamily="18" charset="0"/>
                <a:ea typeface="Arial" panose="020B0604020202020204" pitchFamily="34" charset="0"/>
                <a:cs typeface="Times New Roman" panose="02020603050405020304" pitchFamily="18" charset="0"/>
              </a:rPr>
              <a:t> Tham gia các hoạt động truyền thống của trường có tác dụng</a:t>
            </a:r>
            <a:r>
              <a:rPr lang="en-US" sz="3200" dirty="0" smtClean="0">
                <a:solidFill>
                  <a:srgbClr val="00B05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Arial" panose="020B0604020202020204" pitchFamily="34" charset="0"/>
                <a:cs typeface="Times New Roman" panose="02020603050405020304" pitchFamily="18" charset="0"/>
              </a:rPr>
              <a:t>gì</a:t>
            </a:r>
            <a:r>
              <a:rPr lang="en-US" sz="3200" dirty="0" smtClean="0">
                <a:solidFill>
                  <a:srgbClr val="00B050"/>
                </a:solidFill>
                <a:effectLst/>
                <a:latin typeface="Times New Roman" panose="02020603050405020304" pitchFamily="18" charset="0"/>
                <a:ea typeface="Arial" panose="020B0604020202020204" pitchFamily="34" charset="0"/>
                <a:cs typeface="Times New Roman" panose="02020603050405020304" pitchFamily="18" charset="0"/>
              </a:rPr>
              <a:t>?</a:t>
            </a:r>
            <a:endParaRPr lang="en-US" sz="32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200" dirty="0" smtClean="0">
                <a:effectLst/>
                <a:latin typeface="Times New Roman" panose="02020603050405020304" pitchFamily="18" charset="0"/>
                <a:ea typeface="Arial" panose="020B0604020202020204" pitchFamily="34" charset="0"/>
                <a:cs typeface="Times New Roman" panose="02020603050405020304" pitchFamily="18" charset="0"/>
              </a:rPr>
              <a:t>A. Khám phá được các tài năng của mình</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200" dirty="0" smtClean="0">
                <a:effectLst/>
                <a:latin typeface="Times New Roman" panose="02020603050405020304" pitchFamily="18" charset="0"/>
                <a:ea typeface="Arial" panose="020B0604020202020204" pitchFamily="34" charset="0"/>
                <a:cs typeface="Times New Roman" panose="02020603050405020304" pitchFamily="18" charset="0"/>
              </a:rPr>
              <a:t>B. Giúp em hiểu và tự hào về ngôi trường của mình</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200" dirty="0" smtClean="0">
                <a:effectLst/>
                <a:latin typeface="Times New Roman" panose="02020603050405020304" pitchFamily="18" charset="0"/>
                <a:ea typeface="Arial" panose="020B0604020202020204" pitchFamily="34" charset="0"/>
                <a:cs typeface="Times New Roman" panose="02020603050405020304" pitchFamily="18" charset="0"/>
              </a:rPr>
              <a:t>C. Bớt căng thẳng sau những giờ học</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200" dirty="0" smtClean="0">
                <a:effectLst/>
                <a:latin typeface="Times New Roman" panose="02020603050405020304" pitchFamily="18" charset="0"/>
                <a:ea typeface="Arial" panose="020B0604020202020204" pitchFamily="34" charset="0"/>
                <a:cs typeface="Times New Roman" panose="02020603050405020304" pitchFamily="18" charset="0"/>
              </a:rPr>
              <a:t>D. Tất cả các nội dụng trên</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460739" y="3776572"/>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904730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443487" y="1020366"/>
            <a:ext cx="9279147" cy="4228850"/>
          </a:xfrm>
          <a:prstGeom prst="rect">
            <a:avLst/>
          </a:prstGeom>
          <a:solidFill>
            <a:schemeClr val="bg1"/>
          </a:solidFill>
        </p:spPr>
        <p:txBody>
          <a:bodyPr wrap="square">
            <a:spAutoFit/>
          </a:bodyPr>
          <a:lstStyle/>
          <a:p>
            <a:pPr algn="just">
              <a:lnSpc>
                <a:spcPct val="120000"/>
              </a:lnSpc>
              <a:spcAft>
                <a:spcPts val="0"/>
              </a:spcAft>
            </a:pPr>
            <a:r>
              <a:rPr lang="vi-VN"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28.</a:t>
            </a:r>
            <a:r>
              <a:rPr lang="vi-VN"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Nhà trường có truyền thống hoạt động thể dục thể thao rất sôi nổi, em sẽ</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làm</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gì</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32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A. Tích cực tham gia để phát huy truyền thống</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K</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hông tham gia khi phát động phong trào</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C. Lôi kéo các bạn không nên tham gia vì ảnh hưởng đến việc học</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D. Im lặng, không có ý kiến gì</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Arc 3"/>
          <p:cNvSpPr/>
          <p:nvPr/>
        </p:nvSpPr>
        <p:spPr>
          <a:xfrm>
            <a:off x="1443487" y="2275577"/>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806547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365848" y="791484"/>
            <a:ext cx="9563819" cy="5078313"/>
          </a:xfrm>
          <a:prstGeom prst="rect">
            <a:avLst/>
          </a:prstGeom>
          <a:solidFill>
            <a:schemeClr val="bg1"/>
          </a:solidFill>
        </p:spPr>
        <p:txBody>
          <a:bodyPr wrap="square">
            <a:spAutoFit/>
          </a:bodyPr>
          <a:lstStyle/>
          <a:p>
            <a:pPr algn="just">
              <a:lnSpc>
                <a:spcPct val="120000"/>
              </a:lnSpc>
              <a:spcAft>
                <a:spcPts val="0"/>
              </a:spcAft>
            </a:pPr>
            <a:r>
              <a:rPr lang="vi-VN" sz="3000" b="1" dirty="0" smtClean="0">
                <a:effectLst/>
                <a:latin typeface="Times New Roman" panose="02020603050405020304" pitchFamily="18" charset="0"/>
                <a:ea typeface="Calibri" panose="020F0502020204030204" pitchFamily="34" charset="0"/>
                <a:cs typeface="Times New Roman" panose="02020603050405020304" pitchFamily="18" charset="0"/>
              </a:rPr>
              <a:t>Câu 29. </a:t>
            </a:r>
            <a:r>
              <a:rPr lang="vi-VN" sz="3000" dirty="0" smtClean="0">
                <a:effectLst/>
                <a:latin typeface="Times New Roman" panose="02020603050405020304" pitchFamily="18" charset="0"/>
                <a:ea typeface="Calibri" panose="020F0502020204030204" pitchFamily="34" charset="0"/>
                <a:cs typeface="Times New Roman" panose="02020603050405020304" pitchFamily="18" charset="0"/>
              </a:rPr>
              <a:t>Nhận định nào sau đây là sai? </a:t>
            </a:r>
            <a:endParaRPr lang="en-US" sz="3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000" dirty="0" smtClean="0">
                <a:effectLst/>
                <a:latin typeface="Times New Roman" panose="02020603050405020304" pitchFamily="18" charset="0"/>
                <a:ea typeface="Calibri" panose="020F0502020204030204" pitchFamily="34" charset="0"/>
                <a:cs typeface="Times New Roman" panose="02020603050405020304" pitchFamily="18" charset="0"/>
              </a:rPr>
              <a:t>A. Chỉ cần lễ phép với thầy cô khi ở trong trường, ra ngoài thì không cần</a:t>
            </a:r>
            <a:endParaRPr lang="en-US" sz="3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000" dirty="0" smtClean="0">
                <a:effectLst/>
                <a:latin typeface="Times New Roman" panose="02020603050405020304" pitchFamily="18" charset="0"/>
                <a:ea typeface="Calibri" panose="020F0502020204030204" pitchFamily="34" charset="0"/>
                <a:cs typeface="Times New Roman" panose="02020603050405020304" pitchFamily="18" charset="0"/>
              </a:rPr>
              <a:t>B. Cùng tìm hiểu sở thích của nhau là một cách rất hiệu quả để duy trì tình cảm bạn bè</a:t>
            </a:r>
            <a:endParaRPr lang="en-US" sz="3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000" dirty="0" smtClean="0">
                <a:effectLst/>
                <a:latin typeface="Times New Roman" panose="02020603050405020304" pitchFamily="18" charset="0"/>
                <a:ea typeface="Calibri" panose="020F0502020204030204" pitchFamily="34" charset="0"/>
                <a:cs typeface="Times New Roman" panose="02020603050405020304" pitchFamily="18" charset="0"/>
              </a:rPr>
              <a:t>C. Giữ mối quan hệ tốt với thầy cô, bạn bè sẽ giúp em học tập hiệu quả hơn</a:t>
            </a:r>
            <a:endParaRPr lang="en-US" sz="3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000" dirty="0" smtClean="0">
                <a:effectLst/>
                <a:latin typeface="Times New Roman" panose="02020603050405020304" pitchFamily="18" charset="0"/>
                <a:ea typeface="Calibri" panose="020F0502020204030204" pitchFamily="34" charset="0"/>
                <a:cs typeface="Times New Roman" panose="02020603050405020304" pitchFamily="18" charset="0"/>
              </a:rPr>
              <a:t>D. Không nên nhận lời làm bài tập hộ bạn đến tránh bạn ý lại vào mình</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365848" y="1361176"/>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462099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383100" y="618957"/>
            <a:ext cx="9632831" cy="5632311"/>
          </a:xfrm>
          <a:prstGeom prst="rect">
            <a:avLst/>
          </a:prstGeom>
          <a:solidFill>
            <a:schemeClr val="bg1"/>
          </a:solidFill>
        </p:spPr>
        <p:txBody>
          <a:bodyPr wrap="square">
            <a:spAutoFit/>
          </a:bodyPr>
          <a:lstStyle/>
          <a:p>
            <a:pPr algn="just">
              <a:lnSpc>
                <a:spcPct val="120000"/>
              </a:lnSpc>
              <a:spcAft>
                <a:spcPts val="0"/>
              </a:spcAft>
            </a:pPr>
            <a:r>
              <a:rPr lang="vi-VN" sz="3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30.</a:t>
            </a:r>
            <a:r>
              <a:rPr lang="vi-VN"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a:t>
            </a:r>
            <a:r>
              <a:rPr lang="fr-FR"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a:t>
            </a:r>
            <a:r>
              <a:rPr lang="vi-VN"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là bạn thân của B</a:t>
            </a:r>
            <a:r>
              <a:rPr lang="fr-FR"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ình</a:t>
            </a:r>
            <a:r>
              <a:rPr lang="vi-VN"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Dạo gần đây An thường xuyên nhờ Bình chép bài hộ, có khi còn nhờ làm giúp bài tập về nhà. Nếu em là B</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ình</a:t>
            </a:r>
            <a:r>
              <a:rPr lang="vi-VN"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em sẽ làm gì? </a:t>
            </a:r>
            <a:endParaRPr lang="en-US" sz="30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000" dirty="0" smtClean="0">
                <a:effectLst/>
                <a:latin typeface="Times New Roman" panose="02020603050405020304" pitchFamily="18" charset="0"/>
                <a:ea typeface="Calibri" panose="020F0502020204030204" pitchFamily="34" charset="0"/>
                <a:cs typeface="Times New Roman" panose="02020603050405020304" pitchFamily="18" charset="0"/>
              </a:rPr>
              <a:t>A. Có thể chép bài hộ nhưng cương quyết không làm bài tập về nhà giúp An</a:t>
            </a:r>
            <a:endParaRPr lang="en-US" sz="3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000" dirty="0" smtClean="0">
                <a:effectLst/>
                <a:latin typeface="Times New Roman" panose="02020603050405020304" pitchFamily="18" charset="0"/>
                <a:ea typeface="Calibri" panose="020F0502020204030204" pitchFamily="34" charset="0"/>
                <a:cs typeface="Times New Roman" panose="02020603050405020304" pitchFamily="18" charset="0"/>
              </a:rPr>
              <a:t>B. Tìm hiểu lí do tại sao </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An</a:t>
            </a:r>
            <a:r>
              <a:rPr lang="vi-VN" sz="3000" dirty="0" smtClean="0">
                <a:effectLst/>
                <a:latin typeface="Times New Roman" panose="02020603050405020304" pitchFamily="18" charset="0"/>
                <a:ea typeface="Calibri" panose="020F0502020204030204" pitchFamily="34" charset="0"/>
                <a:cs typeface="Times New Roman" panose="02020603050405020304" pitchFamily="18" charset="0"/>
              </a:rPr>
              <a:t> lại nhờ vả mình. Nếu An gặp khó khăn sẽ cùng bạn giải quyết</a:t>
            </a:r>
            <a:endParaRPr lang="en-US" sz="3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000" dirty="0" smtClean="0">
                <a:effectLst/>
                <a:latin typeface="Times New Roman" panose="02020603050405020304" pitchFamily="18" charset="0"/>
                <a:ea typeface="Calibri" panose="020F0502020204030204" pitchFamily="34" charset="0"/>
                <a:cs typeface="Times New Roman" panose="02020603050405020304" pitchFamily="18" charset="0"/>
              </a:rPr>
              <a:t>C. Không chép bài hộ, cũng không làm giúp bạn bài tập về nhà</a:t>
            </a:r>
            <a:endParaRPr lang="en-US" sz="3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000" dirty="0" smtClean="0">
                <a:effectLst/>
                <a:latin typeface="Times New Roman" panose="02020603050405020304" pitchFamily="18" charset="0"/>
                <a:ea typeface="Calibri" panose="020F0502020204030204" pitchFamily="34" charset="0"/>
                <a:cs typeface="Times New Roman" panose="02020603050405020304" pitchFamily="18" charset="0"/>
              </a:rPr>
              <a:t>D. Báo với thầy cô giáo để phạt bạn An</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383100" y="3435112"/>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889446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572884" y="614924"/>
            <a:ext cx="9305026" cy="4745915"/>
          </a:xfrm>
          <a:prstGeom prst="rect">
            <a:avLst/>
          </a:prstGeom>
          <a:solidFill>
            <a:schemeClr val="bg1"/>
          </a:solidFill>
        </p:spPr>
        <p:txBody>
          <a:bodyPr wrap="square">
            <a:spAutoFit/>
          </a:bodyPr>
          <a:lstStyle/>
          <a:p>
            <a:pPr algn="just">
              <a:lnSpc>
                <a:spcPct val="120000"/>
              </a:lnSpc>
              <a:spcAft>
                <a:spcPts val="0"/>
              </a:spcAft>
            </a:pPr>
            <a:r>
              <a:rPr lang="vi-VN" sz="3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31.</a:t>
            </a:r>
            <a:r>
              <a:rPr lang="vi-VN"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Khi nghe bạn thân chia sẻ về một nỗi sợ hãi của bản thân, em phải làm gì? </a:t>
            </a:r>
            <a:endParaRPr lang="en-US" sz="36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A. Thi thoảng hù doạ cho bạn sợ</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B. Chú ý lắng nghe bạn nói, nhìn thẳng vào mắt bạn trong suốt quá trình bạn kể chuyện</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C. Ngắt lời bạn mỗi khi muốn nói một điều gì đó</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D. Không chú tâm, lơ đãng khi bạn nói</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572884" y="2725943"/>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19872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434859" y="571792"/>
            <a:ext cx="9460303" cy="4745915"/>
          </a:xfrm>
          <a:prstGeom prst="rect">
            <a:avLst/>
          </a:prstGeom>
          <a:solidFill>
            <a:schemeClr val="bg1"/>
          </a:solidFill>
        </p:spPr>
        <p:txBody>
          <a:bodyPr wrap="square">
            <a:spAutoFit/>
          </a:bodyPr>
          <a:lstStyle/>
          <a:p>
            <a:pPr algn="just">
              <a:lnSpc>
                <a:spcPct val="120000"/>
              </a:lnSpc>
              <a:spcAft>
                <a:spcPts val="0"/>
              </a:spcAft>
            </a:pPr>
            <a:r>
              <a:rPr lang="vi-VN" sz="3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32. </a:t>
            </a:r>
            <a:r>
              <a:rPr lang="vi-VN"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Dấu hiệu thường thấy của biệc bạo lực học đường trong trường học là?</a:t>
            </a:r>
            <a:endParaRPr lang="en-US" sz="36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A. Bắt é</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p</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 bạn chép bài và làm bài tập cho mình</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Cố tình làm hỏng đồ dùng học tập của bạn</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Làm đau bạn bằng các hành động: đánh, ném đồ vật vào người, bắt quỳ gối</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Cả ba đáp án trên đều đúng</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434859" y="4639214"/>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4014690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538377" y="804705"/>
            <a:ext cx="9322280" cy="4228850"/>
          </a:xfrm>
          <a:prstGeom prst="rect">
            <a:avLst/>
          </a:prstGeom>
          <a:solidFill>
            <a:schemeClr val="bg1"/>
          </a:solidFill>
        </p:spPr>
        <p:txBody>
          <a:bodyPr wrap="square">
            <a:spAutoFit/>
          </a:bodyPr>
          <a:lstStyle/>
          <a:p>
            <a:pPr algn="just">
              <a:lnSpc>
                <a:spcPct val="120000"/>
              </a:lnSpc>
              <a:spcAft>
                <a:spcPts val="0"/>
              </a:spcAft>
            </a:pPr>
            <a:r>
              <a:rPr lang="vi-VN" sz="3200" b="1" dirty="0" smtClean="0">
                <a:solidFill>
                  <a:srgbClr val="00B050"/>
                </a:solidFill>
                <a:effectLst/>
                <a:latin typeface="Times New Roman" panose="02020603050405020304" pitchFamily="18" charset="0"/>
                <a:ea typeface="Arial" panose="020B0604020202020204" pitchFamily="34" charset="0"/>
              </a:rPr>
              <a:t>Câu 33.</a:t>
            </a:r>
            <a:r>
              <a:rPr lang="vi-VN" sz="3200" dirty="0" smtClean="0">
                <a:solidFill>
                  <a:srgbClr val="00B050"/>
                </a:solidFill>
                <a:effectLst/>
                <a:latin typeface="Times New Roman" panose="02020603050405020304" pitchFamily="18" charset="0"/>
                <a:ea typeface="Times New Roman" panose="02020603050405020304" pitchFamily="18" charset="0"/>
              </a:rPr>
              <a:t> Người không có khả năng thương thuyết là?</a:t>
            </a:r>
            <a:endParaRPr lang="en-US" sz="3200" dirty="0" smtClean="0">
              <a:solidFill>
                <a:srgbClr val="00B050"/>
              </a:solidFill>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A. Thuyết phục được đối tác về sự hợp lý của phương án mà em đề xuất</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Thống nhất được với đối tác về phương án cuối cùng mà cả hai bên đều chấp nhận</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Không nêu được đề xuất của bản thân</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Cả ba đáp án trên đều đúng</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538377" y="3836958"/>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115865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305464" y="796079"/>
            <a:ext cx="9701842" cy="4228850"/>
          </a:xfrm>
          <a:prstGeom prst="rect">
            <a:avLst/>
          </a:prstGeom>
          <a:solidFill>
            <a:schemeClr val="bg1"/>
          </a:solidFill>
        </p:spPr>
        <p:txBody>
          <a:bodyPr wrap="square">
            <a:spAutoFit/>
          </a:bodyPr>
          <a:lstStyle/>
          <a:p>
            <a:pPr algn="just">
              <a:lnSpc>
                <a:spcPct val="120000"/>
              </a:lnSpc>
              <a:spcAft>
                <a:spcPts val="0"/>
              </a:spcAft>
            </a:pPr>
            <a:r>
              <a:rPr lang="vi-VN"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34.</a:t>
            </a:r>
            <a:r>
              <a:rPr lang="vi-VN"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Cách giải toả thường sử dụng khi có cảm xúc tiêu cực trong thực tiễn đó là?</a:t>
            </a:r>
            <a:endParaRPr lang="en-US" sz="32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A. Rủ bạn ra quán uống rượu</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B. Tâm sự với bạn, thầy cô, người thân trong gia đình hoặc người em tin cậy</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C. Bỏ đi chỗ khác</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D. Trút giận lên người khác</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305464" y="2648566"/>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087594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365849" y="320501"/>
            <a:ext cx="9736348" cy="6265626"/>
          </a:xfrm>
          <a:prstGeom prst="rect">
            <a:avLst/>
          </a:prstGeom>
          <a:solidFill>
            <a:schemeClr val="bg1"/>
          </a:solidFill>
        </p:spPr>
        <p:txBody>
          <a:bodyPr wrap="square">
            <a:spAutoFit/>
          </a:bodyPr>
          <a:lstStyle/>
          <a:p>
            <a:pPr algn="just">
              <a:lnSpc>
                <a:spcPct val="120000"/>
              </a:lnSpc>
              <a:spcAft>
                <a:spcPts val="0"/>
              </a:spcAft>
            </a:pPr>
            <a:r>
              <a:rPr lang="vi-VN" sz="24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35.</a:t>
            </a:r>
            <a:r>
              <a:rPr lang="vi-VN" sz="24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Hoàng và Nam là đôi bạn thân, học cùng lớp, lại ngồi cùng một bàn. Trong giờ kiểm tra Toán tuần trước, Hoàng không làm được bài nên cầu cứu Nam cho mình chép bài nhưng bị từ chối. Từ hôm ấy Hoàng giận Nam nên tránh mặt, không nói chuyện cũng như không qua rủ bạn cũng đi học như mọi ngày. Thái độ của Hoàng khiến Nam rất buồn. Nếu em là Nam, em sẽ xử lí như thế nào? </a:t>
            </a:r>
            <a:endParaRPr lang="en-US" sz="24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2400" dirty="0" smtClean="0">
                <a:effectLst/>
                <a:latin typeface="Times New Roman" panose="02020603050405020304" pitchFamily="18" charset="0"/>
                <a:ea typeface="Calibri" panose="020F0502020204030204" pitchFamily="34" charset="0"/>
                <a:cs typeface="Times New Roman" panose="02020603050405020304" pitchFamily="18" charset="0"/>
              </a:rPr>
              <a:t>A. Chủ động tìm Hoàng nói chuyện, giải thích lí do mình không cho bạn chép bài để bạn hiểu và cùng cố gắng ôn tập, chuẩn bị cho những bài kiểm tra sắp tới.</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2400" dirty="0" smtClean="0">
                <a:effectLst/>
                <a:latin typeface="Times New Roman" panose="02020603050405020304" pitchFamily="18" charset="0"/>
                <a:ea typeface="Calibri" panose="020F0502020204030204" pitchFamily="34" charset="0"/>
                <a:cs typeface="Times New Roman" panose="02020603050405020304" pitchFamily="18" charset="0"/>
              </a:rPr>
              <a:t>B. Giữ khoảng cách với Hoàng vì Hoàng là học sinh không trung thực trong học tập, không có ý thức tự giác</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2400" dirty="0" smtClean="0">
                <a:effectLst/>
                <a:latin typeface="Times New Roman" panose="02020603050405020304" pitchFamily="18" charset="0"/>
                <a:ea typeface="Calibri" panose="020F0502020204030204" pitchFamily="34" charset="0"/>
                <a:cs typeface="Times New Roman" panose="02020603050405020304" pitchFamily="18" charset="0"/>
              </a:rPr>
              <a:t>C. Không giao tiếp, giữ khoảng cách với Hoàng để Hoàng tự giác trong học tập</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2400" dirty="0" smtClean="0">
                <a:effectLst/>
                <a:latin typeface="Times New Roman" panose="02020603050405020304" pitchFamily="18" charset="0"/>
                <a:ea typeface="Calibri" panose="020F0502020204030204" pitchFamily="34" charset="0"/>
                <a:cs typeface="Times New Roman" panose="02020603050405020304" pitchFamily="18" charset="0"/>
              </a:rPr>
              <a:t>D. Cả A, B</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C</a:t>
            </a:r>
            <a:r>
              <a:rPr lang="vi-VN" sz="2400" dirty="0" smtClean="0">
                <a:effectLst/>
                <a:latin typeface="Times New Roman" panose="02020603050405020304" pitchFamily="18" charset="0"/>
                <a:ea typeface="Calibri" panose="020F0502020204030204" pitchFamily="34" charset="0"/>
                <a:cs typeface="Times New Roman" panose="02020603050405020304" pitchFamily="18" charset="0"/>
              </a:rPr>
              <a:t> đều đúng.</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365849" y="2929439"/>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697602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633267" y="643103"/>
            <a:ext cx="9399917" cy="4228850"/>
          </a:xfrm>
          <a:prstGeom prst="rect">
            <a:avLst/>
          </a:prstGeom>
          <a:solidFill>
            <a:schemeClr val="bg1"/>
          </a:solidFill>
        </p:spPr>
        <p:txBody>
          <a:bodyPr wrap="square">
            <a:spAutoFit/>
          </a:bodyPr>
          <a:lstStyle/>
          <a:p>
            <a:pPr algn="just">
              <a:lnSpc>
                <a:spcPct val="120000"/>
              </a:lnSpc>
              <a:spcAft>
                <a:spcPts val="0"/>
              </a:spcAft>
            </a:pPr>
            <a:r>
              <a:rPr lang="vi-VN"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36. </a:t>
            </a:r>
            <a:r>
              <a:rPr lang="vi-VN"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Biện pháp rèn luyện tính chưa tự tin khi tranh biện là?</a:t>
            </a:r>
            <a:endParaRPr lang="en-US" sz="32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A. Chuẩn bị cẩn thận các luận điểm lí lẽ dẫn chứng trước khi tranh biện</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Luyện tập trước khi tranh biện</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Tự rút kinh nghiệm sau mỗi lần tranh biện</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Cả ba đáp án trên đều đúng</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633267" y="4251026"/>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937387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685924" y="790688"/>
            <a:ext cx="9344025" cy="5262979"/>
          </a:xfrm>
          <a:prstGeom prst="rect">
            <a:avLst/>
          </a:prstGeom>
          <a:solidFill>
            <a:schemeClr val="bg1"/>
          </a:solidFill>
        </p:spPr>
        <p:txBody>
          <a:bodyPr wrap="square">
            <a:spAutoFit/>
          </a:bodyPr>
          <a:lstStyle/>
          <a:p>
            <a:pPr algn="just">
              <a:lnSpc>
                <a:spcPct val="120000"/>
              </a:lnSpc>
              <a:spcAft>
                <a:spcPts val="0"/>
              </a:spcAft>
            </a:pP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1.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Tình</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bạn</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đẹp</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ý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nghĩa</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như</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thế</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nào</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trong</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cuộc</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sống</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40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Giúp</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cho</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con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cảm</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thấy</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ấm</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áp</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tự</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tin,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yêu</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đời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và</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hoàn</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thiện</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mình</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hơn</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Giúp</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cho</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mọi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gần</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nhau</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hơn</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Giúp</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cho</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mọi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tôn</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trọng</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nhau</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hơn</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Giúp</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cho</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mọi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vui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vẻ</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hơn</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685924" y="2466975"/>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431767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581509" y="307424"/>
            <a:ext cx="9244642" cy="5410712"/>
          </a:xfrm>
          <a:prstGeom prst="rect">
            <a:avLst/>
          </a:prstGeom>
          <a:solidFill>
            <a:schemeClr val="bg1"/>
          </a:solidFill>
        </p:spPr>
        <p:txBody>
          <a:bodyPr wrap="square">
            <a:spAutoFit/>
          </a:bodyPr>
          <a:lstStyle/>
          <a:p>
            <a:pPr algn="just">
              <a:lnSpc>
                <a:spcPct val="120000"/>
              </a:lnSpc>
              <a:spcAft>
                <a:spcPts val="0"/>
              </a:spcAft>
            </a:pP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37. </a:t>
            </a:r>
            <a:r>
              <a:rPr lang="vi-VN"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Theo em, trách nhiệm là gì?</a:t>
            </a:r>
            <a:endParaRPr lang="en-US" sz="32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20000"/>
              </a:lnSpc>
              <a:spcAft>
                <a:spcPts val="0"/>
              </a:spcAft>
            </a:pPr>
            <a:r>
              <a:rPr lang="en-US" sz="3200" dirty="0" smtClean="0">
                <a:latin typeface="Times New Roman" panose="02020603050405020304" pitchFamily="18" charset="0"/>
                <a:ea typeface="Calibri" panose="020F0502020204030204" pitchFamily="34" charset="0"/>
                <a:cs typeface="Times New Roman" panose="02020603050405020304" pitchFamily="18" charset="0"/>
              </a:rPr>
              <a:t>A.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Là những điều mình muốn làm và mong muốn được làm.</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20000"/>
              </a:lnSpc>
              <a:spcAft>
                <a:spcPts val="0"/>
              </a:spcAft>
            </a:pPr>
            <a:r>
              <a:rPr lang="en-US" sz="3200" dirty="0" smtClean="0">
                <a:latin typeface="Times New Roman" panose="02020603050405020304" pitchFamily="18" charset="0"/>
                <a:ea typeface="Calibri" panose="020F0502020204030204" pitchFamily="34" charset="0"/>
                <a:cs typeface="Times New Roman" panose="02020603050405020304" pitchFamily="18" charset="0"/>
              </a:rPr>
              <a:t>B.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Là những điều đúng đắn mình cần làm, phải gánh vác hoặc phải nhận lấy về mình.</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20000"/>
              </a:lnSpc>
              <a:spcAft>
                <a:spcPts val="0"/>
              </a:spcAft>
            </a:pPr>
            <a:r>
              <a:rPr lang="en-US" sz="3200" dirty="0" smtClean="0">
                <a:latin typeface="Times New Roman" panose="02020603050405020304" pitchFamily="18" charset="0"/>
                <a:ea typeface="Calibri" panose="020F0502020204030204" pitchFamily="34" charset="0"/>
                <a:cs typeface="Times New Roman" panose="02020603050405020304" pitchFamily="18" charset="0"/>
              </a:rPr>
              <a:t>C.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Là những điều mình phải thực hiện trong giai đoạn là học sinh.</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20000"/>
              </a:lnSpc>
              <a:spcAft>
                <a:spcPts val="0"/>
              </a:spcAft>
            </a:pPr>
            <a:r>
              <a:rPr lang="en-US" sz="3200" dirty="0" smtClean="0">
                <a:latin typeface="Times New Roman" panose="02020603050405020304" pitchFamily="18" charset="0"/>
                <a:ea typeface="Calibri" panose="020F0502020204030204" pitchFamily="34" charset="0"/>
                <a:cs typeface="Times New Roman" panose="02020603050405020304" pitchFamily="18" charset="0"/>
              </a:rPr>
              <a:t>D.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Là những điều gia đình, thấy có mong muốn mình làm.</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581509" y="2180686"/>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646161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503871" y="488578"/>
            <a:ext cx="9305027" cy="4819781"/>
          </a:xfrm>
          <a:prstGeom prst="rect">
            <a:avLst/>
          </a:prstGeom>
          <a:solidFill>
            <a:schemeClr val="bg1"/>
          </a:solidFill>
        </p:spPr>
        <p:txBody>
          <a:bodyPr wrap="square">
            <a:spAutoFit/>
          </a:bodyPr>
          <a:lstStyle/>
          <a:p>
            <a:pPr algn="just">
              <a:lnSpc>
                <a:spcPct val="120000"/>
              </a:lnSpc>
              <a:spcAft>
                <a:spcPts val="0"/>
              </a:spcAft>
            </a:pPr>
            <a:r>
              <a:rPr lang="vi-VN"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38. </a:t>
            </a:r>
            <a:r>
              <a:rPr lang="vi-VN"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Nhận định nào sau đây là </a:t>
            </a:r>
            <a:r>
              <a:rPr lang="vi-VN"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đúng </a:t>
            </a:r>
            <a:r>
              <a:rPr lang="vi-VN"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khi nói về vai trò của trách nhiệm? </a:t>
            </a:r>
            <a:endParaRPr lang="en-US" sz="32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Làm cho con người trưởng thành hơn.</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Làm cho bản thân được người khác ngưỡng mộ và đề cao. </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Làm cho bản thân tự tin phát triển và sẵn sàng chịu trách nhiệm về những việc mình đã làm.</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Làm cho cuộc sống tốt đẹp hơn.</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503871" y="3517780"/>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085418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624641" y="921444"/>
            <a:ext cx="9322279" cy="3637919"/>
          </a:xfrm>
          <a:prstGeom prst="rect">
            <a:avLst/>
          </a:prstGeom>
          <a:solidFill>
            <a:schemeClr val="bg1"/>
          </a:solidFill>
        </p:spPr>
        <p:txBody>
          <a:bodyPr wrap="square">
            <a:spAutoFit/>
          </a:bodyPr>
          <a:lstStyle/>
          <a:p>
            <a:pPr algn="just">
              <a:lnSpc>
                <a:spcPct val="120000"/>
              </a:lnSpc>
              <a:spcAft>
                <a:spcPts val="0"/>
              </a:spcAft>
            </a:pPr>
            <a:r>
              <a:rPr lang="vi-VN" sz="3200" b="1" dirty="0" smtClean="0">
                <a:effectLst/>
                <a:latin typeface="Times New Roman" panose="02020603050405020304" pitchFamily="18" charset="0"/>
                <a:ea typeface="Calibri" panose="020F0502020204030204" pitchFamily="34" charset="0"/>
                <a:cs typeface="Times New Roman" panose="02020603050405020304" pitchFamily="18" charset="0"/>
              </a:rPr>
              <a:t>Câu </a:t>
            </a:r>
            <a:r>
              <a:rPr lang="en-US" sz="3200" b="1" dirty="0" smtClean="0">
                <a:effectLst/>
                <a:latin typeface="Times New Roman" panose="02020603050405020304" pitchFamily="18" charset="0"/>
                <a:ea typeface="Calibri" panose="020F0502020204030204" pitchFamily="34" charset="0"/>
                <a:cs typeface="Times New Roman" panose="02020603050405020304" pitchFamily="18" charset="0"/>
              </a:rPr>
              <a:t>39.</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 Tại sao phải sống có trách nhiệm?</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Làm cho bản thân sống có ích hơn. </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Làm cho bản thân có được sự tin tưởng của mọi người.</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Làm cho bản thân thấy mình trưởng thành hơn.</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Làm cho bản thân học giỏi hơn.</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624641" y="1628596"/>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835808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624640" y="532779"/>
            <a:ext cx="9261895" cy="3970318"/>
          </a:xfrm>
          <a:prstGeom prst="rect">
            <a:avLst/>
          </a:prstGeom>
          <a:solidFill>
            <a:schemeClr val="bg1"/>
          </a:solidFill>
        </p:spPr>
        <p:txBody>
          <a:bodyPr wrap="square">
            <a:spAutoFit/>
          </a:bodyPr>
          <a:lstStyle/>
          <a:p>
            <a:pPr algn="just">
              <a:lnSpc>
                <a:spcPct val="120000"/>
              </a:lnSpc>
              <a:spcAft>
                <a:spcPts val="0"/>
              </a:spcAft>
            </a:pPr>
            <a:r>
              <a:rPr lang="vi-VN" sz="3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4</a:t>
            </a:r>
            <a:r>
              <a:rPr lang="vi-VN"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0. Dấu hiệu của người sống có trách nhiệm là</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gì</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3600" dirty="0" smtClean="0">
              <a:solidFill>
                <a:srgbClr val="00B05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600" dirty="0" smtClean="0">
                <a:latin typeface="Times New Roman" panose="02020603050405020304" pitchFamily="18" charset="0"/>
                <a:ea typeface="Calibri" panose="020F0502020204030204" pitchFamily="34" charset="0"/>
              </a:rPr>
              <a:t>A. </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Biết lắng nghe, chia sẻ. </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20000"/>
              </a:lnSpc>
              <a:spcAft>
                <a:spcPts val="0"/>
              </a:spcAft>
            </a:pPr>
            <a:r>
              <a:rPr lang="en-US" sz="3600" dirty="0" smtClean="0">
                <a:latin typeface="Times New Roman" panose="02020603050405020304" pitchFamily="18" charset="0"/>
                <a:ea typeface="Calibri" panose="020F0502020204030204" pitchFamily="34" charset="0"/>
                <a:cs typeface="Times New Roman" panose="02020603050405020304" pitchFamily="18" charset="0"/>
              </a:rPr>
              <a:t>B. </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Biết quản lí thời gian.</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20000"/>
              </a:lnSpc>
              <a:spcAft>
                <a:spcPts val="0"/>
              </a:spcAft>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Biết quản lí cảm xúc. </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en-US" sz="3600" dirty="0" smtClean="0">
                <a:effectLst/>
                <a:latin typeface="Times New Roman" panose="02020603050405020304" pitchFamily="18" charset="0"/>
                <a:ea typeface="Calibri" panose="020F0502020204030204" pitchFamily="34" charset="0"/>
              </a:rPr>
              <a:t>D. </a:t>
            </a:r>
            <a:r>
              <a:rPr lang="vi-VN" sz="3600" dirty="0" smtClean="0">
                <a:effectLst/>
                <a:latin typeface="Times New Roman" panose="02020603050405020304" pitchFamily="18" charset="0"/>
                <a:ea typeface="Calibri" panose="020F0502020204030204" pitchFamily="34" charset="0"/>
              </a:rPr>
              <a:t>Biết coi trọng thời gian</a:t>
            </a:r>
            <a:endParaRPr lang="en-US" sz="3600" dirty="0"/>
          </a:p>
        </p:txBody>
      </p:sp>
      <p:sp>
        <p:nvSpPr>
          <p:cNvPr id="3" name="Arc 2"/>
          <p:cNvSpPr/>
          <p:nvPr/>
        </p:nvSpPr>
        <p:spPr>
          <a:xfrm>
            <a:off x="1624640" y="3905969"/>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08407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374476" y="353836"/>
            <a:ext cx="9555192" cy="4777783"/>
          </a:xfrm>
          <a:prstGeom prst="rect">
            <a:avLst/>
          </a:prstGeom>
          <a:solidFill>
            <a:schemeClr val="bg1"/>
          </a:solidFill>
        </p:spPr>
        <p:txBody>
          <a:bodyPr wrap="square">
            <a:spAutoFit/>
          </a:bodyPr>
          <a:lstStyle/>
          <a:p>
            <a:pPr algn="just">
              <a:lnSpc>
                <a:spcPct val="120000"/>
              </a:lnSpc>
              <a:spcAft>
                <a:spcPts val="0"/>
              </a:spcAft>
            </a:pPr>
            <a:r>
              <a:rPr lang="vi-VN"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41.</a:t>
            </a:r>
            <a:r>
              <a:rPr lang="vi-VN"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Theo em, học sinh có trách nhiệm gì với xã hội?</a:t>
            </a:r>
            <a:endParaRPr lang="en-US" sz="32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Sống và làm việc theo đúng quy định của pháp luật. </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Phấn đấu trở thành học sinh giỏi, trò ngoan, người con hiếu thảo.</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Hoàn thành công việc được giao và không né tránh, đùn đẩy trách nhiệm cho người khác.</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Tích cực tham gia vào các hoạt động xã hội, không làm việc gì ảnh hưởng xấu đến mọi người xung quanh.</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374476" y="1585463"/>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539146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296838" y="379152"/>
            <a:ext cx="9744973" cy="5743239"/>
          </a:xfrm>
          <a:prstGeom prst="rect">
            <a:avLst/>
          </a:prstGeom>
          <a:solidFill>
            <a:schemeClr val="bg1"/>
          </a:solidFill>
        </p:spPr>
        <p:txBody>
          <a:bodyPr wrap="square">
            <a:spAutoFit/>
          </a:bodyPr>
          <a:lstStyle/>
          <a:p>
            <a:pPr algn="just">
              <a:lnSpc>
                <a:spcPct val="120000"/>
              </a:lnSpc>
              <a:spcAft>
                <a:spcPts val="0"/>
              </a:spcAft>
            </a:pPr>
            <a:r>
              <a:rPr lang="vi-VN" sz="2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a:t>
            </a:r>
            <a:r>
              <a:rPr lang="en-US" sz="2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42.</a:t>
            </a:r>
            <a:r>
              <a:rPr lang="vi-VN" sz="2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Theo em, thế nào là kỹ năng từ chối gì?</a:t>
            </a:r>
            <a:endParaRPr lang="en-US" sz="28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smtClean="0">
                <a:effectLst/>
                <a:latin typeface="Times New Roman" panose="02020603050405020304" pitchFamily="18" charset="0"/>
                <a:ea typeface="Calibri" panose="020F0502020204030204" pitchFamily="34" charset="0"/>
                <a:cs typeface="Times New Roman" panose="02020603050405020304" pitchFamily="18" charset="0"/>
              </a:rPr>
              <a:t>Sử dụng ngôn ngữ và thái độ để nói “không” trước các trường hợp mà bạn không thích.</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smtClean="0">
                <a:effectLst/>
                <a:latin typeface="Times New Roman" panose="02020603050405020304" pitchFamily="18" charset="0"/>
                <a:ea typeface="Calibri" panose="020F0502020204030204" pitchFamily="34" charset="0"/>
                <a:cs typeface="Times New Roman" panose="02020603050405020304" pitchFamily="18" charset="0"/>
              </a:rPr>
              <a:t>Sử dụng cử chỉ, hành động bạn cho là phù hợp để nói “không” trước các trường hợp mà bạn không muốn thực hiện một công việc.</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smtClean="0">
                <a:effectLst/>
                <a:latin typeface="Times New Roman" panose="02020603050405020304" pitchFamily="18" charset="0"/>
                <a:ea typeface="Calibri" panose="020F0502020204030204" pitchFamily="34" charset="0"/>
                <a:cs typeface="Times New Roman" panose="02020603050405020304" pitchFamily="18" charset="0"/>
              </a:rPr>
              <a:t>Sử dụng ngôn ngữ, hành động để nói “không” trước các trường hợp mà bạn không thể chấp thuận lời đề nghị của đối phương.</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smtClean="0">
                <a:effectLst/>
                <a:latin typeface="Times New Roman" panose="02020603050405020304" pitchFamily="18" charset="0"/>
                <a:ea typeface="Calibri" panose="020F0502020204030204" pitchFamily="34" charset="0"/>
                <a:cs typeface="Times New Roman" panose="02020603050405020304" pitchFamily="18" charset="0"/>
              </a:rPr>
              <a:t>Sử dụng ngôn ngữ, cử chỉ, hành động và thái độ đúng mực để nói “không” trước các trường hợp mà bạn không thể chấp thuận lời đề nghị của đối phương.</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296838" y="4509818"/>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845819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607389" y="789751"/>
            <a:ext cx="9391290" cy="3416320"/>
          </a:xfrm>
          <a:prstGeom prst="rect">
            <a:avLst/>
          </a:prstGeom>
          <a:solidFill>
            <a:schemeClr val="bg1"/>
          </a:solidFill>
        </p:spPr>
        <p:txBody>
          <a:bodyPr wrap="square">
            <a:spAutoFit/>
          </a:bodyPr>
          <a:lstStyle/>
          <a:p>
            <a:pPr algn="just">
              <a:lnSpc>
                <a:spcPct val="120000"/>
              </a:lnSpc>
              <a:spcAft>
                <a:spcPts val="0"/>
              </a:spcAft>
            </a:pPr>
            <a:r>
              <a:rPr lang="vi-VN" sz="3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a:t>
            </a:r>
            <a:r>
              <a:rPr lang="en-US" sz="3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43.</a:t>
            </a:r>
            <a:r>
              <a:rPr lang="vi-VN"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Có mấy dạng câu từ chối nào?</a:t>
            </a:r>
            <a:endParaRPr lang="en-US" sz="36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600" dirty="0">
                <a:latin typeface="Times New Roman" panose="02020603050405020304" pitchFamily="18" charset="0"/>
                <a:ea typeface="Calibri" panose="020F0502020204030204" pitchFamily="34" charset="0"/>
              </a:rPr>
              <a:t> </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Có 1 dạng câu từ chối.</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Có 4 dạng câu từ chối.</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Có 2 dạng câu từ chối.</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Có 3 dạng câu từ chối.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8987438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659147" y="436068"/>
            <a:ext cx="9244642" cy="4745915"/>
          </a:xfrm>
          <a:prstGeom prst="rect">
            <a:avLst/>
          </a:prstGeom>
          <a:solidFill>
            <a:schemeClr val="bg1"/>
          </a:solidFill>
        </p:spPr>
        <p:txBody>
          <a:bodyPr wrap="square">
            <a:spAutoFit/>
          </a:bodyPr>
          <a:lstStyle/>
          <a:p>
            <a:pPr algn="just">
              <a:lnSpc>
                <a:spcPct val="120000"/>
              </a:lnSpc>
              <a:spcAft>
                <a:spcPts val="0"/>
              </a:spcAft>
            </a:pPr>
            <a:r>
              <a:rPr lang="vi-VN" sz="3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a:t>
            </a:r>
            <a:r>
              <a:rPr lang="en-US" sz="3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44.</a:t>
            </a:r>
            <a:r>
              <a:rPr lang="vi-VN"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Đối với tình huống nguy hiểm nên đưa ra câu từ chối nào?</a:t>
            </a:r>
            <a:endParaRPr lang="en-US" sz="36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Từ chối quyết liệt, gay gắt. </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Từ chối thương lượng bằng cách đưa ra phương án khác.</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Từ chối trì hoãn bằng cách đưa ra một lí do.</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Từ chối thẳng, dứt khoát.</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659147" y="4527071"/>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856356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2021455" y="662652"/>
            <a:ext cx="8416505" cy="4745915"/>
          </a:xfrm>
          <a:prstGeom prst="rect">
            <a:avLst/>
          </a:prstGeom>
          <a:solidFill>
            <a:schemeClr val="bg1"/>
          </a:solidFill>
        </p:spPr>
        <p:txBody>
          <a:bodyPr wrap="square">
            <a:spAutoFit/>
          </a:bodyPr>
          <a:lstStyle/>
          <a:p>
            <a:pPr algn="just">
              <a:lnSpc>
                <a:spcPct val="120000"/>
              </a:lnSpc>
              <a:spcAft>
                <a:spcPts val="0"/>
              </a:spcAft>
            </a:pPr>
            <a:r>
              <a:rPr lang="vi-VN" sz="3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a:t>
            </a:r>
            <a:r>
              <a:rPr lang="en-US" sz="3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45.</a:t>
            </a:r>
            <a:r>
              <a:rPr lang="vi-VN"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Khi nào sử dụng lời từ chối thương lượng?</a:t>
            </a:r>
            <a:endParaRPr lang="en-US" sz="36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Tình huống không thể thực hiện được. </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Tình huống nguy hiểm. </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Tình huống vượt quá khả năng.</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Tình huống không phù hợp với nhu cầu, sở thích cá nhân.</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2021455" y="4078497"/>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417099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771289" y="893269"/>
            <a:ext cx="9184257" cy="3046988"/>
          </a:xfrm>
          <a:prstGeom prst="rect">
            <a:avLst/>
          </a:prstGeom>
          <a:solidFill>
            <a:schemeClr val="bg1"/>
          </a:solidFill>
        </p:spPr>
        <p:txBody>
          <a:bodyPr wrap="square">
            <a:spAutoFit/>
          </a:bodyPr>
          <a:lstStyle/>
          <a:p>
            <a:pPr algn="just">
              <a:lnSpc>
                <a:spcPct val="120000"/>
              </a:lnSpc>
              <a:spcAft>
                <a:spcPts val="0"/>
              </a:spcAft>
            </a:pPr>
            <a:r>
              <a:rPr lang="vi-VN"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46.</a:t>
            </a:r>
            <a:r>
              <a:rPr lang="vi-VN"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Vai trò của kỹ năng từ chối là?</a:t>
            </a:r>
            <a:endParaRPr lang="en-US" sz="32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a:latin typeface="Times New Roman" panose="02020603050405020304" pitchFamily="18" charset="0"/>
                <a:ea typeface="Calibri" panose="020F0502020204030204" pitchFamily="34"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Bảo vệ bản thân khỏi những tình huống xấu. </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Nâng cao giá trị bản thân. </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Được nhiều người ngưỡng mộ.</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Giảm bớt sự va chạm, mâu thuẫn.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771289" y="1568210"/>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458950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685924" y="728692"/>
            <a:ext cx="9258301" cy="4524315"/>
          </a:xfrm>
          <a:prstGeom prst="rect">
            <a:avLst/>
          </a:prstGeom>
          <a:solidFill>
            <a:schemeClr val="bg1"/>
          </a:solidFill>
        </p:spPr>
        <p:txBody>
          <a:bodyPr wrap="square">
            <a:spAutoFit/>
          </a:bodyPr>
          <a:lstStyle/>
          <a:p>
            <a:pPr algn="just">
              <a:lnSpc>
                <a:spcPct val="120000"/>
              </a:lnSpc>
              <a:spcAft>
                <a:spcPts val="0"/>
              </a:spcAft>
            </a:pP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2.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Đâu</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biểu</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hiện</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tình</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bạn</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lệch</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lạc</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tiêu</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cực</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4000" dirty="0">
              <a:solidFill>
                <a:srgbClr val="00B050"/>
              </a:solidFill>
              <a:latin typeface="Times New Roman" panose="02020603050405020304" pitchFamily="18" charset="0"/>
              <a:ea typeface="Calibri" panose="020F0502020204030204" pitchFamily="34"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Bao</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che</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khuyết</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điểm</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cho</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nhau</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Lợi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dụng</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lòng</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tốt</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của</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Thờ</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ơ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trước</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nỗi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bất</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hạnh</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của</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Cả</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 B, C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685924" y="4552950"/>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871030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650520" y="306672"/>
            <a:ext cx="9322279" cy="6075509"/>
          </a:xfrm>
          <a:prstGeom prst="rect">
            <a:avLst/>
          </a:prstGeom>
          <a:solidFill>
            <a:schemeClr val="bg1"/>
          </a:solidFill>
        </p:spPr>
        <p:txBody>
          <a:bodyPr wrap="square">
            <a:spAutoFit/>
          </a:bodyPr>
          <a:lstStyle/>
          <a:p>
            <a:pPr algn="just">
              <a:lnSpc>
                <a:spcPct val="120000"/>
              </a:lnSpc>
              <a:spcAft>
                <a:spcPts val="0"/>
              </a:spcAft>
            </a:pPr>
            <a:r>
              <a:rPr lang="vi-VN" sz="3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47.</a:t>
            </a:r>
            <a:r>
              <a:rPr lang="vi-VN"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Đâu </a:t>
            </a:r>
            <a:r>
              <a:rPr lang="vi-VN" sz="3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không</a:t>
            </a:r>
            <a:r>
              <a:rPr lang="vi-VN"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phải là tình huống cần sử dụng kĩ năng từ chối?</a:t>
            </a:r>
            <a:endParaRPr lang="en-US" sz="36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Mẹ nhờ bạn lau nhà khi bạn đang có thời gian rảnh. </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Bạn bè rủ bạn đi chơi điện tử sau giờ học.</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Người lạ có ý đồ tiếp xúc và cho bạn một món đồ bạn thích.</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Bố nhờ bạn giúp bố trông em trong khi bạn đang học bài.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650520" y="1783871"/>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966315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676400" y="342912"/>
            <a:ext cx="9244642" cy="6001643"/>
          </a:xfrm>
          <a:prstGeom prst="rect">
            <a:avLst/>
          </a:prstGeom>
          <a:solidFill>
            <a:schemeClr val="bg1"/>
          </a:solidFill>
        </p:spPr>
        <p:txBody>
          <a:bodyPr wrap="square">
            <a:spAutoFit/>
          </a:bodyPr>
          <a:lstStyle/>
          <a:p>
            <a:pPr algn="just">
              <a:lnSpc>
                <a:spcPct val="120000"/>
              </a:lnSpc>
              <a:spcAft>
                <a:spcPts val="0"/>
              </a:spcAft>
            </a:pPr>
            <a:r>
              <a:rPr lang="vi-VN"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48. </a:t>
            </a:r>
            <a:r>
              <a:rPr lang="vi-VN"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Nội dung nào dưới đây </a:t>
            </a:r>
            <a:r>
              <a:rPr lang="vi-VN"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không</a:t>
            </a:r>
            <a:r>
              <a:rPr lang="vi-VN"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thể hiện kĩ năng từ chối?</a:t>
            </a:r>
            <a:endParaRPr lang="en-US" sz="32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M nói không khi N rủ đi tắm sông vì thời tiết hôm nay nắng nóng.  </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L hẹn H hôm khác đi xem phim vì L còn phải giúp mẹ làm việc nhà.</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K gợi ý cùng nhóm bạn đi cắm trại thay vì đi chơi công viên.</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A khuyên B nên để dành tiền mua sách vở thì hợp lí hơn là mua đồ chơi.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676400" y="5122293"/>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4137486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624640" y="979532"/>
            <a:ext cx="9201509" cy="3637919"/>
          </a:xfrm>
          <a:prstGeom prst="rect">
            <a:avLst/>
          </a:prstGeom>
          <a:solidFill>
            <a:schemeClr val="bg1"/>
          </a:solidFill>
        </p:spPr>
        <p:txBody>
          <a:bodyPr wrap="square">
            <a:spAutoFit/>
          </a:bodyPr>
          <a:lstStyle/>
          <a:p>
            <a:pPr algn="just">
              <a:lnSpc>
                <a:spcPct val="120000"/>
              </a:lnSpc>
              <a:spcAft>
                <a:spcPts val="0"/>
              </a:spcAft>
            </a:pPr>
            <a:r>
              <a:rPr lang="vi-VN"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49. </a:t>
            </a:r>
            <a:r>
              <a:rPr lang="vi-VN"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Ý kiến nào sau đây </a:t>
            </a:r>
            <a:r>
              <a:rPr lang="vi-VN"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không</a:t>
            </a:r>
            <a:r>
              <a:rPr lang="vi-VN"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đúng khi nói về người sống có trách nhiệm?</a:t>
            </a:r>
            <a:endParaRPr lang="en-US" sz="32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Né tránh nhìn nhận sự việc. </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Biết quý trọng thời gian, luôn đúng giờ.</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Biết lập kế hoạch cho cuộc sống sinh hoạt.</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Thực hiện các kế hoạch đã đề ra hoặc được giao.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624640" y="2304988"/>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503905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641894" y="233066"/>
            <a:ext cx="9339532" cy="5410712"/>
          </a:xfrm>
          <a:prstGeom prst="rect">
            <a:avLst/>
          </a:prstGeom>
          <a:solidFill>
            <a:schemeClr val="bg1"/>
          </a:solidFill>
        </p:spPr>
        <p:txBody>
          <a:bodyPr wrap="square">
            <a:spAutoFit/>
          </a:bodyPr>
          <a:lstStyle/>
          <a:p>
            <a:pPr algn="just">
              <a:lnSpc>
                <a:spcPct val="120000"/>
              </a:lnSpc>
              <a:spcAft>
                <a:spcPts val="0"/>
              </a:spcAft>
            </a:pPr>
            <a:r>
              <a:rPr lang="vi-VN"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50.</a:t>
            </a:r>
            <a:r>
              <a:rPr lang="vi-VN"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Đâu </a:t>
            </a:r>
            <a:r>
              <a:rPr lang="vi-VN"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không</a:t>
            </a:r>
            <a:r>
              <a:rPr lang="vi-VN"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phải là biểu hiện của người có trách nhiệm với các hoạt động chung?</a:t>
            </a:r>
            <a:endParaRPr lang="en-US" sz="32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Tuân thủ đúng pháp luật.</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Không muốn tham gia các hoạt động, ngại nhận công việc của tập thể. </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Không làm việc gây ảnh hưởng đến mọi người xung quanh. </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Tích cực tham gia hoạt động phục vụ cộng đồng tránh các tệ nạn xã hội.</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641894" y="2103049"/>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209416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564256" y="325094"/>
            <a:ext cx="9210135" cy="5339603"/>
          </a:xfrm>
          <a:prstGeom prst="rect">
            <a:avLst/>
          </a:prstGeom>
          <a:solidFill>
            <a:schemeClr val="bg1"/>
          </a:solidFill>
        </p:spPr>
        <p:txBody>
          <a:bodyPr wrap="square">
            <a:spAutoFit/>
          </a:bodyPr>
          <a:lstStyle/>
          <a:p>
            <a:pPr algn="just">
              <a:lnSpc>
                <a:spcPct val="120000"/>
              </a:lnSpc>
              <a:spcAft>
                <a:spcPts val="0"/>
              </a:spcAft>
            </a:pPr>
            <a:r>
              <a:rPr lang="vi-VN" sz="2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a:t>
            </a:r>
            <a:r>
              <a:rPr lang="en-US" sz="2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51.</a:t>
            </a:r>
            <a:r>
              <a:rPr lang="vi-VN" sz="2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Ý nào sau đây </a:t>
            </a:r>
            <a:r>
              <a:rPr lang="vi-VN" sz="2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không</a:t>
            </a:r>
            <a:r>
              <a:rPr lang="vi-VN" sz="2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phải cách thể sự từ chối?</a:t>
            </a:r>
            <a:endParaRPr lang="en-US" sz="26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vi-VN" sz="2600" dirty="0" smtClean="0">
                <a:effectLst/>
                <a:latin typeface="Times New Roman" panose="02020603050405020304" pitchFamily="18" charset="0"/>
                <a:ea typeface="Calibri" panose="020F0502020204030204" pitchFamily="34" charset="0"/>
                <a:cs typeface="Times New Roman" panose="02020603050405020304" pitchFamily="18" charset="0"/>
              </a:rPr>
              <a:t>Trên đường đi học về Nam mời Lan tối nay tới dự sinh nhật nhưng do Lan sợ sợ trời tối nên đáp “Xin lỗi bạn nhé. Hôm nay gia đình tớ có việc nên tớ k thể đến dự sinh nhật bạn được”.</a:t>
            </a:r>
            <a:endParaRPr lang="en-US" sz="2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vi-VN" sz="2600" dirty="0" smtClean="0">
                <a:effectLst/>
                <a:latin typeface="Times New Roman" panose="02020603050405020304" pitchFamily="18" charset="0"/>
                <a:ea typeface="Calibri" panose="020F0502020204030204" pitchFamily="34" charset="0"/>
                <a:cs typeface="Times New Roman" panose="02020603050405020304" pitchFamily="18" charset="0"/>
              </a:rPr>
              <a:t>Cả nhóm bạn rủ nhau đi xem phim tuy nhiên trời mưa nên Nam nói “Trời mưa rồi chúng mình về nhà đi. Ngày mai rồi đi xem phim nhé”. </a:t>
            </a:r>
            <a:endParaRPr lang="en-US" sz="2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vi-VN" sz="2600" dirty="0" smtClean="0">
                <a:effectLst/>
                <a:latin typeface="Times New Roman" panose="02020603050405020304" pitchFamily="18" charset="0"/>
                <a:ea typeface="Calibri" panose="020F0502020204030204" pitchFamily="34" charset="0"/>
                <a:cs typeface="Times New Roman" panose="02020603050405020304" pitchFamily="18" charset="0"/>
              </a:rPr>
              <a:t>Hoa bị một người lạ mặt cho một túi bánh. Lan không nhận và đáp “Cháu không lấy đâu ạ”.</a:t>
            </a:r>
            <a:endParaRPr lang="en-US" sz="2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vi-VN" sz="2600" dirty="0" smtClean="0">
                <a:effectLst/>
                <a:latin typeface="Times New Roman" panose="02020603050405020304" pitchFamily="18" charset="0"/>
                <a:ea typeface="Calibri" panose="020F0502020204030204" pitchFamily="34" charset="0"/>
                <a:cs typeface="Times New Roman" panose="02020603050405020304" pitchFamily="18" charset="0"/>
              </a:rPr>
              <a:t>Đào rủ An cùng tham gia câu lạc bộ thiếu nhi cả xóm. An đáp “Theo mình, chúng ta nên tham gia câu lạc bộ văn nghệ thì hơn”.</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9120590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676399" y="705784"/>
            <a:ext cx="9046233" cy="3637919"/>
          </a:xfrm>
          <a:prstGeom prst="rect">
            <a:avLst/>
          </a:prstGeom>
          <a:solidFill>
            <a:schemeClr val="bg1"/>
          </a:solidFill>
        </p:spPr>
        <p:txBody>
          <a:bodyPr wrap="square">
            <a:spAutoFit/>
          </a:bodyPr>
          <a:lstStyle/>
          <a:p>
            <a:pPr algn="just">
              <a:lnSpc>
                <a:spcPct val="120000"/>
              </a:lnSpc>
              <a:spcAft>
                <a:spcPts val="0"/>
              </a:spcAft>
            </a:pPr>
            <a:r>
              <a:rPr lang="vi-VN"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52.</a:t>
            </a:r>
            <a:r>
              <a:rPr lang="vi-VN"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Khi mắc lỗi, người sống có trách nhiệm thường?</a:t>
            </a:r>
            <a:endParaRPr lang="en-US" sz="32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Tìm người bao che, bảo vệ cho mình.</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Than thở và tìm lí do giải th</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ích</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 cho lỗi sai đó.</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Thừa nhận sai trái và rút ra bài học kinh nghiệm. </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Tìm cách đổ lỗi cho người khác.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608286" y="3138218"/>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624135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641895" y="287121"/>
            <a:ext cx="9348158" cy="4819781"/>
          </a:xfrm>
          <a:prstGeom prst="rect">
            <a:avLst/>
          </a:prstGeom>
          <a:solidFill>
            <a:schemeClr val="bg1"/>
          </a:solidFill>
        </p:spPr>
        <p:txBody>
          <a:bodyPr wrap="square">
            <a:spAutoFit/>
          </a:bodyPr>
          <a:lstStyle/>
          <a:p>
            <a:pPr algn="just">
              <a:lnSpc>
                <a:spcPct val="120000"/>
              </a:lnSpc>
              <a:spcAft>
                <a:spcPts val="0"/>
              </a:spcAft>
            </a:pPr>
            <a:r>
              <a:rPr lang="vi-VN"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53. </a:t>
            </a:r>
            <a:r>
              <a:rPr lang="vi-VN"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Lan rủ Hà đi sau giờ học qua nhà bạn ấy để chơi nhảy dây. Hà đáp “Hôm nay mình còn phải đi thăm bà. Hẹn bạn khi khác nhé”. Hà đã sử dụng cách từ chối trong tình huống nào? </a:t>
            </a:r>
            <a:endParaRPr lang="en-US" sz="32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Tình huống nguy hiểm. </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Tình huống không phù hợp với sở thích cá nhân. </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Tình huống không phù hợp với nhu cầu.</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20000"/>
              </a:lnSpc>
              <a:spcAft>
                <a:spcPts val="0"/>
              </a:spcAft>
              <a:buFont typeface="+mj-lt"/>
              <a:buAutoNum type="alphaUcPeriod"/>
            </a:pP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Tình huống vượt quá khả năng.</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641895" y="4501192"/>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921050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710905" y="392936"/>
            <a:ext cx="9080739" cy="5410712"/>
          </a:xfrm>
          <a:prstGeom prst="rect">
            <a:avLst/>
          </a:prstGeom>
          <a:solidFill>
            <a:schemeClr val="bg1"/>
          </a:solidFill>
        </p:spPr>
        <p:txBody>
          <a:bodyPr wrap="square">
            <a:spAutoFit/>
          </a:bodyPr>
          <a:lstStyle/>
          <a:p>
            <a:pPr algn="just">
              <a:lnSpc>
                <a:spcPct val="120000"/>
              </a:lnSpc>
              <a:spcAft>
                <a:spcPts val="0"/>
              </a:spcAft>
            </a:pPr>
            <a:r>
              <a:rPr lang="vi-VN" sz="3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a:t>
            </a:r>
            <a:r>
              <a:rPr lang="en-US" sz="3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54.</a:t>
            </a:r>
            <a:r>
              <a:rPr lang="vi-VN"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Để thực hiện cam kết đề ra một cách hiệu quả cần làm gì?</a:t>
            </a:r>
            <a:endParaRPr lang="en-US" sz="36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Lập kế hoạch thực hiện cam kết.</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Đưa ra nhiều cách khác nhau để thực hiện cam kết. </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Thực hiện cam kết từng ngày theo sở thích. </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mj-lt"/>
              <a:buAutoNum type="alphaUcPeriod"/>
            </a:pPr>
            <a:r>
              <a:rPr lang="vi-VN" sz="3600" dirty="0" smtClean="0">
                <a:effectLst/>
                <a:latin typeface="Times New Roman" panose="02020603050405020304" pitchFamily="18" charset="0"/>
                <a:ea typeface="Calibri" panose="020F0502020204030204" pitchFamily="34" charset="0"/>
                <a:cs typeface="Times New Roman" panose="02020603050405020304" pitchFamily="18" charset="0"/>
              </a:rPr>
              <a:t>Lắng nghe các ý kiến khác để thay đổi kế hoạch.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710905" y="1852882"/>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348335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659146" y="172681"/>
            <a:ext cx="9097993" cy="5410712"/>
          </a:xfrm>
          <a:prstGeom prst="rect">
            <a:avLst/>
          </a:prstGeom>
          <a:solidFill>
            <a:schemeClr val="bg1"/>
          </a:solidFill>
        </p:spPr>
        <p:txBody>
          <a:bodyPr wrap="square">
            <a:spAutoFit/>
          </a:bodyPr>
          <a:lstStyle/>
          <a:p>
            <a:pPr algn="just">
              <a:lnSpc>
                <a:spcPct val="120000"/>
              </a:lnSpc>
              <a:spcAft>
                <a:spcPts val="0"/>
              </a:spcAft>
            </a:pPr>
            <a:r>
              <a:rPr lang="vi-VN"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55.</a:t>
            </a:r>
            <a:r>
              <a:rPr lang="vi-VN"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Minh, Long và Huy chơi thân với nhau. Một lần, giữa Long và Huy xảy ra mâu thuẫn. Long tức giận nên đã rủ Minh không chơi với Huy nữa. Nếu em là Minh em sẽ làm gì?</a:t>
            </a:r>
            <a:endParaRPr lang="en-US" sz="32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Em sẽ khuyên bạn nên làm hòa với nhau thì tốt hơn, không nên làm như thế.</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Em sẽ từ chối thẳng bạn Long và tránh xa bạn Huy.</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Em sẽ không chơi với bạn nào nữa.</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Em sẽ từ chối bạn Long và chơi cùng bạn Huy.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659146" y="2616099"/>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286013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417607" y="161757"/>
            <a:ext cx="9123871" cy="6592574"/>
          </a:xfrm>
          <a:prstGeom prst="rect">
            <a:avLst/>
          </a:prstGeom>
          <a:solidFill>
            <a:schemeClr val="bg1"/>
          </a:solidFill>
        </p:spPr>
        <p:txBody>
          <a:bodyPr wrap="square">
            <a:spAutoFit/>
          </a:bodyPr>
          <a:lstStyle/>
          <a:p>
            <a:pPr algn="just">
              <a:lnSpc>
                <a:spcPct val="120000"/>
              </a:lnSpc>
              <a:spcAft>
                <a:spcPts val="0"/>
              </a:spcAft>
            </a:pPr>
            <a:r>
              <a:rPr lang="vi-VN"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 56.</a:t>
            </a:r>
            <a:r>
              <a:rPr lang="vi-VN"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Duy được các bạn trong lớp rủ tham gia văn nghệ lớp nhưng mẹ Duy đang bị ốm, bố Duy đi làm xa. Duy đã không tham gia cùng các bạn và về nhà chăm sóc mẹ. Nhận định nào sau đây là đúng nhất?</a:t>
            </a:r>
            <a:endParaRPr lang="en-US" sz="32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Duy là người con hiếu thảo, có trách nhiệm với mẹ</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Duy đã sử dụng kĩ năng từ chối và là người con có trách nhiệm. </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Duy đã biết cách từ chối lời đề nghị vượt quá khả năng.</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vi-VN" sz="3200" dirty="0" smtClean="0">
                <a:effectLst/>
                <a:latin typeface="Times New Roman" panose="02020603050405020304" pitchFamily="18" charset="0"/>
                <a:ea typeface="Calibri" panose="020F0502020204030204" pitchFamily="34" charset="0"/>
                <a:cs typeface="Times New Roman" panose="02020603050405020304" pitchFamily="18" charset="0"/>
              </a:rPr>
              <a:t>Duy đã sống đúng với trách nhiệm của mình với gia đình.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417607" y="3196106"/>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281516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590674" y="666089"/>
            <a:ext cx="9439275" cy="5262979"/>
          </a:xfrm>
          <a:prstGeom prst="rect">
            <a:avLst/>
          </a:prstGeom>
          <a:solidFill>
            <a:schemeClr val="bg1"/>
          </a:solidFill>
        </p:spPr>
        <p:txBody>
          <a:bodyPr wrap="square">
            <a:spAutoFit/>
          </a:bodyPr>
          <a:lstStyle/>
          <a:p>
            <a:pPr algn="just">
              <a:lnSpc>
                <a:spcPct val="120000"/>
              </a:lnSpc>
              <a:spcAft>
                <a:spcPts val="0"/>
              </a:spcAft>
            </a:pP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3.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Tình</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cảm</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gắn</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bó</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giữa</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hai</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hoặc</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nhiều</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trên</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cơ</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sở</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hợp</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nhau</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về</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tính</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tình</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sở</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thích</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lí</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tưởng</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gọi</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4000" dirty="0" smtClean="0">
                <a:effectLst/>
                <a:latin typeface="Times New Roman" panose="02020603050405020304" pitchFamily="18" charset="0"/>
                <a:ea typeface="Calibri" panose="020F0502020204030204" pitchFamily="34" charset="0"/>
              </a:rPr>
              <a:t/>
            </a:r>
            <a:br>
              <a:rPr lang="en-US" sz="4000" dirty="0" smtClean="0">
                <a:effectLst/>
                <a:latin typeface="Times New Roman" panose="02020603050405020304" pitchFamily="18" charset="0"/>
                <a:ea typeface="Calibri" panose="020F0502020204030204" pitchFamily="34" charset="0"/>
              </a:rPr>
            </a:b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Tình</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yêu</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Tình</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Tình</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đồng</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chí</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Tình</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ruột</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thịt</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590674" y="3771900"/>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4233405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469365" y="168085"/>
            <a:ext cx="9615577" cy="6186309"/>
          </a:xfrm>
          <a:prstGeom prst="rect">
            <a:avLst/>
          </a:prstGeom>
          <a:solidFill>
            <a:schemeClr val="bg1"/>
          </a:solidFill>
        </p:spPr>
        <p:txBody>
          <a:bodyPr wrap="square">
            <a:spAutoFit/>
          </a:bodyPr>
          <a:lstStyle/>
          <a:p>
            <a:pPr algn="just">
              <a:lnSpc>
                <a:spcPct val="120000"/>
              </a:lnSpc>
              <a:spcAft>
                <a:spcPts val="0"/>
              </a:spcAft>
            </a:pPr>
            <a:r>
              <a:rPr lang="en-US" sz="3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3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57.</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Hạnh</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ngồi</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cạnh</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Duy</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Anh</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thường</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xuyên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bị</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bạn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trêu</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đùa</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ác</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ý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nên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em</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cảm</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thấy</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rất</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khó</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chịu</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Hạnh</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đã</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xin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chuyển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chỗ</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để</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tránh</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bị</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bạn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làm</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phiền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ảnh</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hưởng</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đến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việc</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học</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Tuy</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nhiên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sau</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khi</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Hạnh</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chuyển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chỗ</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Duy</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Anh</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vẫn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thường</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sang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bàn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Hạnh</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tiếp</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tục</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trêu</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bạn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Em</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sẽ</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làm</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gì</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nếu</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em</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Hạnh</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30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Hẹn</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Duy</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Anh</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ra</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đánh</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nhau</a:t>
            </a:r>
            <a:endParaRPr lang="en-US" sz="3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Mách</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các</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khác</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trong</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lớp</a:t>
            </a:r>
            <a:endParaRPr lang="en-US" sz="3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Nói</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cô</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giáo</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về</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việc</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Duy</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Anh</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thường</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xuyên</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làm</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phiền</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ảnh</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hưởng</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đến</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việc</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học</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của</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em</a:t>
            </a:r>
            <a:endParaRPr lang="en-US" sz="3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Im</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lặng</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không</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nói</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gì</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469365" y="4656467"/>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654059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443487" y="88151"/>
            <a:ext cx="9598324" cy="6186309"/>
          </a:xfrm>
          <a:prstGeom prst="rect">
            <a:avLst/>
          </a:prstGeom>
          <a:solidFill>
            <a:schemeClr val="bg1"/>
          </a:solidFill>
        </p:spPr>
        <p:txBody>
          <a:bodyPr wrap="square">
            <a:spAutoFit/>
          </a:bodyPr>
          <a:lstStyle/>
          <a:p>
            <a:pPr algn="just">
              <a:lnSpc>
                <a:spcPct val="120000"/>
              </a:lnSpc>
              <a:spcAft>
                <a:spcPts val="0"/>
              </a:spcAft>
            </a:pPr>
            <a:r>
              <a:rPr lang="en-US" sz="3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3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58.</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Hôm</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trước</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khi</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thảo</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luận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nhóm</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trực</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tuyến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Minh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đã</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bị</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Thành</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chụp</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bức</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hình</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với</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biểu</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cảm</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không</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đẹp</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Vài</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ngày</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sau</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đó</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ở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trên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lớp</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Thành</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luôn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nói</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với</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Minh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nếu</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không</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chép</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bài</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cho</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mình</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sẽ</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đưa</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ảnh</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đó</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lên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trang</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mạng</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xã</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hội</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lớp</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Nếu</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em</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Minh,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em</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sẽ</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làm</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gì</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30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Chép</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bài</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cho</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Minh</a:t>
            </a:r>
            <a:endParaRPr lang="en-US" sz="3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Nói</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chuyện</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này</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cô</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giáo</a:t>
            </a:r>
            <a:endParaRPr lang="en-US" sz="3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Nói</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chuyện</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thẳng</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thắn</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Thành</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em</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không</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sợ</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những</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bức</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ảnh</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như</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vậy</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và</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nếu</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như</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thấy</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những</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bức</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ảnh</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xấu</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như</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vậy</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mà</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bị</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đưa</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lên</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thì</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sẽ</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cảm</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thấy</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như</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nào</a:t>
            </a:r>
            <a:endParaRPr lang="en-US" sz="3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Thách</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thức</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dám</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đưa</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ảnh</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lên</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443487" y="3931848"/>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109969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495245" y="161757"/>
            <a:ext cx="9408543" cy="5078313"/>
          </a:xfrm>
          <a:prstGeom prst="rect">
            <a:avLst/>
          </a:prstGeom>
          <a:solidFill>
            <a:schemeClr val="bg1"/>
          </a:solidFill>
        </p:spPr>
        <p:txBody>
          <a:bodyPr wrap="square">
            <a:spAutoFit/>
          </a:bodyPr>
          <a:lstStyle/>
          <a:p>
            <a:pPr algn="just">
              <a:lnSpc>
                <a:spcPct val="120000"/>
              </a:lnSpc>
              <a:spcAft>
                <a:spcPts val="0"/>
              </a:spcAft>
            </a:pPr>
            <a:r>
              <a:rPr lang="en-US" sz="3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3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59.</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Biết</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Đức</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Anh</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học</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sinh</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mới</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chuyển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khác</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đến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một</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nhóm</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học</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sinh</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trong</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thường</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xuyên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chặn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đường</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bạn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đòi</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hỏi</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những</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thứ</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vô</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lí</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lúc</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thì</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yêu</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cầu</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đưa</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tiền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ăn</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sáng</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lúc</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thì</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lục</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cặp</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lấy</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hết</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đồ</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dùng</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học</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tập</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Nếu</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em</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Đức</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Anh</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em</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sẽ</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làm</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gì</a:t>
            </a:r>
            <a:r>
              <a:rPr lang="en-US" sz="3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30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Giữ</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chuyện</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này</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một</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mình</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không</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cho</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ai</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biết</a:t>
            </a:r>
            <a:endParaRPr lang="en-US" sz="3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Nói</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cô</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giáo</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và</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nói</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bố</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mẹ</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về</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việc</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này</a:t>
            </a:r>
            <a:endParaRPr lang="en-US" sz="3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Nói</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chuyện</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này</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lạ</a:t>
            </a:r>
            <a:endParaRPr lang="en-US" sz="3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Cả</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3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cách</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effectLst/>
                <a:latin typeface="Times New Roman" panose="02020603050405020304" pitchFamily="18" charset="0"/>
                <a:ea typeface="Calibri" panose="020F0502020204030204" pitchFamily="34" charset="0"/>
                <a:cs typeface="Times New Roman" panose="02020603050405020304" pitchFamily="18" charset="0"/>
              </a:rPr>
              <a:t>trên</a:t>
            </a: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3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495245" y="3526406"/>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268330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728158" y="712114"/>
            <a:ext cx="8830574" cy="4228850"/>
          </a:xfrm>
          <a:prstGeom prst="rect">
            <a:avLst/>
          </a:prstGeom>
          <a:solidFill>
            <a:schemeClr val="bg1"/>
          </a:solidFill>
        </p:spPr>
        <p:txBody>
          <a:bodyPr wrap="square">
            <a:spAutoFit/>
          </a:bodyPr>
          <a:lstStyle/>
          <a:p>
            <a:pPr algn="just">
              <a:lnSpc>
                <a:spcPct val="120000"/>
              </a:lnSpc>
              <a:spcAft>
                <a:spcPts val="0"/>
              </a:spcAft>
            </a:pP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60.</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Em</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thể</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thực</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hiện</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một</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số</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việc</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làm</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nào</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để</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xây</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dựng</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giữ</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gìn</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tình</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bạn</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với</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các</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bạn</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trong</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lớp</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32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Tổ</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chức</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buổi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sinh</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lớp</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cuối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tuần</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Viết</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muốn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nói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vào</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giấy</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và</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đổi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cho</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nhau</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Tham</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gia</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các</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mà</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lớp</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tổ</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chức</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Cả</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ba</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đáp</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án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trên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đều</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đúng</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728158" y="4345916"/>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151832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719531" y="585015"/>
            <a:ext cx="9115246" cy="4745915"/>
          </a:xfrm>
          <a:prstGeom prst="rect">
            <a:avLst/>
          </a:prstGeom>
          <a:solidFill>
            <a:schemeClr val="bg1"/>
          </a:solidFill>
        </p:spPr>
        <p:txBody>
          <a:bodyPr wrap="square">
            <a:spAutoFit/>
          </a:bodyPr>
          <a:lstStyle/>
          <a:p>
            <a:pPr algn="just">
              <a:lnSpc>
                <a:spcPct val="120000"/>
              </a:lnSpc>
              <a:spcAft>
                <a:spcPts val="0"/>
              </a:spcAft>
            </a:pPr>
            <a:r>
              <a:rPr lang="en-US" sz="36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3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61.</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Khi</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bạn</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thân</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em</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chuyển</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thì</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em</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sẽ</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làm</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gì</a:t>
            </a:r>
            <a:r>
              <a:rPr lang="en-US" sz="36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36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Gặp</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và</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tặng</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những</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món</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quà</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làm</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kỉ</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niệm</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Bảo</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là</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sẽ</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thường</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xuyên</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liên</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lạc</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Cả</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hai</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đáp</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án</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trên</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đều</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đúng</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Cả</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hai</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đáp</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án</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trên</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đều</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sai</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719531" y="3992233"/>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594479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Rectangle 2"/>
          <p:cNvSpPr/>
          <p:nvPr/>
        </p:nvSpPr>
        <p:spPr>
          <a:xfrm>
            <a:off x="1521124" y="222142"/>
            <a:ext cx="9408543" cy="5410712"/>
          </a:xfrm>
          <a:prstGeom prst="rect">
            <a:avLst/>
          </a:prstGeom>
          <a:solidFill>
            <a:schemeClr val="bg1"/>
          </a:solidFill>
        </p:spPr>
        <p:txBody>
          <a:bodyPr wrap="square">
            <a:spAutoFit/>
          </a:bodyPr>
          <a:lstStyle/>
          <a:p>
            <a:pPr algn="just">
              <a:lnSpc>
                <a:spcPct val="120000"/>
              </a:lnSpc>
              <a:spcAft>
                <a:spcPts val="0"/>
              </a:spcAft>
            </a:pP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62.</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Minh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Khang</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học</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cùng</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lớp</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chơi</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thân</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với</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nhau</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Nhưng</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hôm</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nay Minh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rất</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buồn</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vì</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một</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bạn</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trong</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lớp</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kể</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đã</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nghe</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thấy</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Khang</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nói</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xấu</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mình</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Nếu</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em</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Minh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thì</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em</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sẽ</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làm</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gì</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32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Hẹn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Khang</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ra</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đánh</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nhau</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Cãi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nhau</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Khang</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Gặp</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Khang</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và</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thẳn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thắn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nhau</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nếu</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ai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có</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lỗi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thì</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sẽ</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xin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lỗi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kia</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để</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chúng</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ta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cùng</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hòa</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thuận</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Đáp</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án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B,C</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Arc 3"/>
          <p:cNvSpPr/>
          <p:nvPr/>
        </p:nvSpPr>
        <p:spPr>
          <a:xfrm>
            <a:off x="1521124" y="3845584"/>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62072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676399" y="334286"/>
            <a:ext cx="9158377" cy="5959645"/>
          </a:xfrm>
          <a:prstGeom prst="rect">
            <a:avLst/>
          </a:prstGeom>
          <a:solidFill>
            <a:schemeClr val="bg1"/>
          </a:solidFill>
        </p:spPr>
        <p:txBody>
          <a:bodyPr wrap="square">
            <a:spAutoFit/>
          </a:bodyPr>
          <a:lstStyle/>
          <a:p>
            <a:pPr algn="just">
              <a:lnSpc>
                <a:spcPct val="120000"/>
              </a:lnSpc>
              <a:spcAft>
                <a:spcPts val="0"/>
              </a:spcAft>
            </a:pP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63.</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Minh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Hà</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vẽ</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rất</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đẹp</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nhưng</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lại</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nhút</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nhát</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ít</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nói</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ngại</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giao</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tiếp</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với</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các</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bạn</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Trong</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lớp</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thấy</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Hồng</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Ánh</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rất</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nhiều</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điểm</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chung</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giống</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mình</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Minh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Hà</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rất</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muốn</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kết</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bạn</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với</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Hồng</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Ánh</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Nếu</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em</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Minh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Hà</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em</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sẽ</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làm</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gì</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32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Chủ</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hơn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cởi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mở</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hơn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mọi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người</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Chủ</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ra</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kết</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Hồng</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Ánh</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để</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tạo</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lập</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mối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quan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hệ</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bè</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Cả</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hai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đáp</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án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trên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đều</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đúng</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Cả</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hai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đáp</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án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trên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đều</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sai</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676399" y="5105041"/>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834265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581509" y="850136"/>
            <a:ext cx="9253268" cy="3194721"/>
          </a:xfrm>
          <a:prstGeom prst="rect">
            <a:avLst/>
          </a:prstGeom>
          <a:solidFill>
            <a:schemeClr val="bg1"/>
          </a:solidFill>
        </p:spPr>
        <p:txBody>
          <a:bodyPr wrap="square">
            <a:spAutoFit/>
          </a:bodyPr>
          <a:lstStyle/>
          <a:p>
            <a:pPr algn="just">
              <a:lnSpc>
                <a:spcPct val="120000"/>
              </a:lnSpc>
              <a:spcAft>
                <a:spcPts val="0"/>
              </a:spcAft>
            </a:pPr>
            <a:r>
              <a:rPr lang="en-US" sz="2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2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64.</a:t>
            </a:r>
            <a:r>
              <a:rPr lang="en-US" sz="2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Đâu</a:t>
            </a:r>
            <a:r>
              <a:rPr lang="en-US" sz="2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phải</a:t>
            </a:r>
            <a:r>
              <a:rPr lang="en-US" sz="2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2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em</a:t>
            </a:r>
            <a:r>
              <a:rPr lang="en-US" sz="2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nên</a:t>
            </a:r>
            <a:r>
              <a:rPr lang="en-US" sz="2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làm</a:t>
            </a:r>
            <a:r>
              <a:rPr lang="en-US" sz="2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để</a:t>
            </a:r>
            <a:r>
              <a:rPr lang="en-US" sz="2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xây</a:t>
            </a:r>
            <a:r>
              <a:rPr lang="en-US" sz="2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dựng</a:t>
            </a:r>
            <a:r>
              <a:rPr lang="en-US" sz="2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2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giữ</a:t>
            </a:r>
            <a:r>
              <a:rPr lang="en-US" sz="2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gìn</a:t>
            </a:r>
            <a:r>
              <a:rPr lang="en-US" sz="2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tình</a:t>
            </a:r>
            <a:r>
              <a:rPr lang="en-US" sz="2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bạn</a:t>
            </a:r>
            <a:r>
              <a:rPr lang="en-US" sz="2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Chủ</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mạnh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dạn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tự</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tin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khi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làm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quen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mới</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Trao</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đổi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thắng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thắn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khi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có</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hiểu</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lầm</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Nói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xấu</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sau</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lưng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có</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lời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nói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hành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vi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làm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tổn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thương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endParaRPr lang="en-US"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Arc 2"/>
          <p:cNvSpPr/>
          <p:nvPr/>
        </p:nvSpPr>
        <p:spPr>
          <a:xfrm>
            <a:off x="1581509" y="2991569"/>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4045489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814423" y="486873"/>
            <a:ext cx="9175630" cy="4031873"/>
          </a:xfrm>
          <a:prstGeom prst="rect">
            <a:avLst/>
          </a:prstGeom>
          <a:solidFill>
            <a:schemeClr val="bg1"/>
          </a:solidFill>
        </p:spPr>
        <p:txBody>
          <a:bodyPr wrap="square">
            <a:spAutoFit/>
          </a:bodyPr>
          <a:lstStyle/>
          <a:p>
            <a:pPr algn="just">
              <a:lnSpc>
                <a:spcPct val="120000"/>
              </a:lnSpc>
              <a:spcAft>
                <a:spcPts val="0"/>
              </a:spcAft>
            </a:pP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65.</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Tính</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cách</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hòa</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đồng</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thể</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hiện</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ở?</a:t>
            </a:r>
            <a:endParaRPr lang="en-US" sz="3200" dirty="0">
              <a:solidFill>
                <a:srgbClr val="00B050"/>
              </a:solidFill>
              <a:latin typeface="Times New Roman" panose="02020603050405020304" pitchFamily="18" charset="0"/>
              <a:ea typeface="Calibri" panose="020F0502020204030204" pitchFamily="34"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Sự</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vui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vẻ</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mọi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người</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Sự</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cởi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mở</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mọi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người</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Sự</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thân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thiện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mọi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người</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Cả</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ba</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đáp</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án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trên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đều</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đúng</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en-US" sz="3200" b="1" dirty="0" smtClean="0">
                <a:effectLst/>
                <a:latin typeface="Times New Roman" panose="02020603050405020304" pitchFamily="18" charset="0"/>
                <a:ea typeface="Calibri" panose="020F0502020204030204" pitchFamily="34" charset="0"/>
              </a:rPr>
              <a:t/>
            </a:r>
            <a:br>
              <a:rPr lang="en-US" sz="3200" b="1" dirty="0" smtClean="0">
                <a:effectLst/>
                <a:latin typeface="Times New Roman" panose="02020603050405020304" pitchFamily="18" charset="0"/>
                <a:ea typeface="Calibri" panose="020F0502020204030204" pitchFamily="34" charset="0"/>
              </a:rPr>
            </a:br>
            <a:endParaRPr lang="en-US" sz="3200" dirty="0"/>
          </a:p>
        </p:txBody>
      </p:sp>
      <p:sp>
        <p:nvSpPr>
          <p:cNvPr id="3" name="Arc 2"/>
          <p:cNvSpPr/>
          <p:nvPr/>
        </p:nvSpPr>
        <p:spPr>
          <a:xfrm>
            <a:off x="1800046" y="2948437"/>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712831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926565" y="512753"/>
            <a:ext cx="8813321" cy="5472267"/>
          </a:xfrm>
          <a:prstGeom prst="rect">
            <a:avLst/>
          </a:prstGeom>
          <a:solidFill>
            <a:schemeClr val="bg1"/>
          </a:solidFill>
        </p:spPr>
        <p:txBody>
          <a:bodyPr wrap="square">
            <a:spAutoFit/>
          </a:bodyPr>
          <a:lstStyle/>
          <a:p>
            <a:pPr algn="just">
              <a:lnSpc>
                <a:spcPct val="120000"/>
              </a:lnSpc>
              <a:spcAft>
                <a:spcPts val="0"/>
              </a:spcAft>
            </a:pPr>
            <a:r>
              <a:rPr lang="en-US" sz="38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38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66. </a:t>
            </a:r>
            <a:r>
              <a:rPr lang="en-US" sz="3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Nét</a:t>
            </a:r>
            <a:r>
              <a:rPr lang="en-US" sz="3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tính</a:t>
            </a:r>
            <a:r>
              <a:rPr lang="en-US" sz="3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cách</a:t>
            </a:r>
            <a:r>
              <a:rPr lang="en-US" sz="3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nào</a:t>
            </a:r>
            <a:r>
              <a:rPr lang="en-US" sz="3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dưới</a:t>
            </a:r>
            <a:r>
              <a:rPr lang="en-US" sz="3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đây</a:t>
            </a:r>
            <a:r>
              <a:rPr lang="en-US" sz="3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3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nét</a:t>
            </a:r>
            <a:r>
              <a:rPr lang="en-US" sz="3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tính</a:t>
            </a:r>
            <a:r>
              <a:rPr lang="en-US" sz="3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cách</a:t>
            </a:r>
            <a:r>
              <a:rPr lang="en-US" sz="3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tích</a:t>
            </a:r>
            <a:r>
              <a:rPr lang="en-US" sz="3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cực</a:t>
            </a:r>
            <a:r>
              <a:rPr lang="en-US" sz="38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3800" dirty="0">
              <a:solidFill>
                <a:srgbClr val="00B050"/>
              </a:solidFill>
              <a:latin typeface="Times New Roman" panose="02020603050405020304" pitchFamily="18" charset="0"/>
              <a:ea typeface="Calibri" panose="020F0502020204030204" pitchFamily="34" charset="0"/>
            </a:endParaRPr>
          </a:p>
          <a:p>
            <a:pPr algn="just">
              <a:lnSpc>
                <a:spcPct val="120000"/>
              </a:lnSpc>
              <a:spcAft>
                <a:spcPts val="0"/>
              </a:spcAft>
            </a:pP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Quyết</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đoán</a:t>
            </a:r>
            <a:endParaRPr lang="en-US" sz="3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Dễ</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cáu</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giận</a:t>
            </a:r>
            <a:endParaRPr lang="en-US" sz="3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Thiếu</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chính</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kiến</a:t>
            </a:r>
            <a:endParaRPr lang="en-US" sz="3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Lười</a:t>
            </a:r>
            <a:r>
              <a:rPr lang="en-US" sz="3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800" dirty="0" err="1" smtClean="0">
                <a:effectLst/>
                <a:latin typeface="Times New Roman" panose="02020603050405020304" pitchFamily="18" charset="0"/>
                <a:ea typeface="Calibri" panose="020F0502020204030204" pitchFamily="34" charset="0"/>
                <a:cs typeface="Times New Roman" panose="02020603050405020304" pitchFamily="18" charset="0"/>
              </a:rPr>
              <a:t>biếng</a:t>
            </a:r>
            <a:endParaRPr lang="en-US" sz="38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en-US" sz="3800" b="1" dirty="0" smtClean="0">
                <a:effectLst/>
                <a:latin typeface="Times New Roman" panose="02020603050405020304" pitchFamily="18" charset="0"/>
                <a:ea typeface="Calibri" panose="020F0502020204030204" pitchFamily="34" charset="0"/>
              </a:rPr>
              <a:t/>
            </a:r>
            <a:br>
              <a:rPr lang="en-US" sz="3800" b="1" dirty="0" smtClean="0">
                <a:effectLst/>
                <a:latin typeface="Times New Roman" panose="02020603050405020304" pitchFamily="18" charset="0"/>
                <a:ea typeface="Calibri" panose="020F0502020204030204" pitchFamily="34" charset="0"/>
              </a:rPr>
            </a:br>
            <a:endParaRPr lang="en-US" sz="3800" dirty="0"/>
          </a:p>
        </p:txBody>
      </p:sp>
      <p:sp>
        <p:nvSpPr>
          <p:cNvPr id="3" name="Arc 2"/>
          <p:cNvSpPr/>
          <p:nvPr/>
        </p:nvSpPr>
        <p:spPr>
          <a:xfrm>
            <a:off x="1926565" y="2111674"/>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348885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666874" y="1109288"/>
            <a:ext cx="9305925" cy="3785652"/>
          </a:xfrm>
          <a:prstGeom prst="rect">
            <a:avLst/>
          </a:prstGeom>
          <a:solidFill>
            <a:schemeClr val="bg1"/>
          </a:solidFill>
        </p:spPr>
        <p:txBody>
          <a:bodyPr wrap="square">
            <a:spAutoFit/>
          </a:bodyPr>
          <a:lstStyle/>
          <a:p>
            <a:pPr algn="just">
              <a:lnSpc>
                <a:spcPct val="120000"/>
              </a:lnSpc>
              <a:spcAft>
                <a:spcPts val="0"/>
              </a:spcAft>
            </a:pP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4.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Đặc</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điểm</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một</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tình</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bạn</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đẹp</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4000" dirty="0" smtClean="0">
                <a:solidFill>
                  <a:srgbClr val="00B050"/>
                </a:solidFill>
                <a:effectLst/>
                <a:latin typeface="Times New Roman" panose="02020603050405020304" pitchFamily="18" charset="0"/>
                <a:ea typeface="Calibri" panose="020F0502020204030204" pitchFamily="34" charset="0"/>
              </a:rPr>
              <a:t/>
            </a:r>
            <a:br>
              <a:rPr lang="en-US" sz="4000" dirty="0" smtClean="0">
                <a:solidFill>
                  <a:srgbClr val="00B050"/>
                </a:solidFill>
                <a:effectLst/>
                <a:latin typeface="Times New Roman" panose="02020603050405020304" pitchFamily="18" charset="0"/>
                <a:ea typeface="Calibri" panose="020F0502020204030204" pitchFamily="34" charset="0"/>
              </a:rPr>
            </a:b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Bình</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đẳng</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và</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tôn</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trọng</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lẫn</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nhau</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Thông</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cảm</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đồng</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cảm</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sâu</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sắc</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nhau</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Lợi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dụng</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lòng</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tốt</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của</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Cả</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 B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đều</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đúng</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666874" y="4181475"/>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84638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2004203" y="460994"/>
            <a:ext cx="8821947" cy="5755422"/>
          </a:xfrm>
          <a:prstGeom prst="rect">
            <a:avLst/>
          </a:prstGeom>
          <a:solidFill>
            <a:schemeClr val="bg1"/>
          </a:solidFill>
        </p:spPr>
        <p:txBody>
          <a:bodyPr wrap="square">
            <a:spAutoFit/>
          </a:bodyPr>
          <a:lstStyle/>
          <a:p>
            <a:pPr algn="just">
              <a:lnSpc>
                <a:spcPct val="120000"/>
              </a:lnSpc>
              <a:spcAft>
                <a:spcPts val="0"/>
              </a:spcAft>
            </a:pP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67.</a:t>
            </a:r>
            <a:r>
              <a:rPr lang="en-US" sz="4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Đâu</a:t>
            </a:r>
            <a:r>
              <a:rPr lang="en-US" sz="4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4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nét</a:t>
            </a:r>
            <a:r>
              <a:rPr lang="en-US" sz="4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tính</a:t>
            </a:r>
            <a:r>
              <a:rPr lang="en-US" sz="4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cách</a:t>
            </a:r>
            <a:r>
              <a:rPr lang="en-US" sz="4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sẽ</a:t>
            </a:r>
            <a:r>
              <a:rPr lang="en-US" sz="4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4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mọi</a:t>
            </a:r>
            <a:r>
              <a:rPr lang="en-US" sz="4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4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yêu</a:t>
            </a:r>
            <a:r>
              <a:rPr lang="en-US" sz="4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quý</a:t>
            </a:r>
            <a:r>
              <a:rPr lang="en-US" sz="40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4000" dirty="0">
              <a:solidFill>
                <a:srgbClr val="00B050"/>
              </a:solidFill>
              <a:latin typeface="Times New Roman" panose="02020603050405020304" pitchFamily="18" charset="0"/>
              <a:ea typeface="Calibri" panose="020F0502020204030204" pitchFamily="34"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Lười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biếng</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B. Chu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đáo</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Đố</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kị</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Thiếu</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chính</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kiến</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en-US" sz="4000" b="1" dirty="0" smtClean="0">
                <a:effectLst/>
                <a:latin typeface="Times New Roman" panose="02020603050405020304" pitchFamily="18" charset="0"/>
                <a:ea typeface="Calibri" panose="020F0502020204030204" pitchFamily="34" charset="0"/>
              </a:rPr>
              <a:t/>
            </a:r>
            <a:br>
              <a:rPr lang="en-US" sz="4000" b="1" dirty="0" smtClean="0">
                <a:effectLst/>
                <a:latin typeface="Times New Roman" panose="02020603050405020304" pitchFamily="18" charset="0"/>
                <a:ea typeface="Calibri" panose="020F0502020204030204" pitchFamily="34" charset="0"/>
              </a:rPr>
            </a:br>
            <a:endParaRPr lang="en-US" sz="4000" dirty="0"/>
          </a:p>
        </p:txBody>
      </p:sp>
      <p:sp>
        <p:nvSpPr>
          <p:cNvPr id="3" name="Arc 2"/>
          <p:cNvSpPr/>
          <p:nvPr/>
        </p:nvSpPr>
        <p:spPr>
          <a:xfrm>
            <a:off x="2074112" y="2814830"/>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668457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788544" y="498273"/>
            <a:ext cx="9097992" cy="4130361"/>
          </a:xfrm>
          <a:prstGeom prst="rect">
            <a:avLst/>
          </a:prstGeom>
          <a:solidFill>
            <a:schemeClr val="bg1"/>
          </a:solidFill>
        </p:spPr>
        <p:txBody>
          <a:bodyPr wrap="square">
            <a:spAutoFit/>
          </a:bodyPr>
          <a:lstStyle/>
          <a:p>
            <a:pPr algn="just">
              <a:lnSpc>
                <a:spcPct val="120000"/>
              </a:lnSpc>
              <a:spcAft>
                <a:spcPts val="0"/>
              </a:spcAft>
            </a:pPr>
            <a:r>
              <a:rPr lang="en-US" sz="32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32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68.</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Trong</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trường</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hợp</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nảy</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sinh</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mâu</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thuẫn</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khi</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thương</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thuyết</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thì</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em</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nên</a:t>
            </a:r>
            <a:r>
              <a:rPr lang="en-US" sz="3200"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32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Cãi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cho</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bằng</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thắng</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Tìm</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một</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cách</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giải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quyết</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mà</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cả</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hai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bên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cùng</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chấp</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nhận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được</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Nhường</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nhịn</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đối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phương</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en-US" sz="3200" dirty="0" smtClean="0">
                <a:effectLst/>
                <a:latin typeface="Times New Roman" panose="02020603050405020304" pitchFamily="18" charset="0"/>
                <a:ea typeface="Calibri" panose="020F0502020204030204" pitchFamily="34" charset="0"/>
              </a:rPr>
              <a:t>D. </a:t>
            </a:r>
            <a:r>
              <a:rPr lang="en-US" sz="3200" dirty="0" err="1" smtClean="0">
                <a:effectLst/>
                <a:latin typeface="Times New Roman" panose="02020603050405020304" pitchFamily="18" charset="0"/>
                <a:ea typeface="Calibri" panose="020F0502020204030204" pitchFamily="34" charset="0"/>
              </a:rPr>
              <a:t>Đáp</a:t>
            </a:r>
            <a:r>
              <a:rPr lang="en-US" sz="3200" dirty="0" smtClean="0">
                <a:effectLst/>
                <a:latin typeface="Times New Roman" panose="02020603050405020304" pitchFamily="18" charset="0"/>
                <a:ea typeface="Calibri" panose="020F0502020204030204" pitchFamily="34" charset="0"/>
              </a:rPr>
              <a:t> </a:t>
            </a:r>
            <a:r>
              <a:rPr lang="en-US" sz="3200" dirty="0" err="1" smtClean="0">
                <a:effectLst/>
                <a:latin typeface="Times New Roman" panose="02020603050405020304" pitchFamily="18" charset="0"/>
                <a:ea typeface="Calibri" panose="020F0502020204030204" pitchFamily="34" charset="0"/>
              </a:rPr>
              <a:t>án</a:t>
            </a:r>
            <a:r>
              <a:rPr lang="en-US" sz="3200" dirty="0" smtClean="0">
                <a:effectLst/>
                <a:latin typeface="Times New Roman" panose="02020603050405020304" pitchFamily="18" charset="0"/>
                <a:ea typeface="Calibri" panose="020F0502020204030204" pitchFamily="34" charset="0"/>
              </a:rPr>
              <a:t> </a:t>
            </a:r>
            <a:r>
              <a:rPr lang="en-US" sz="3200" dirty="0" err="1" smtClean="0">
                <a:effectLst/>
                <a:latin typeface="Times New Roman" panose="02020603050405020304" pitchFamily="18" charset="0"/>
                <a:ea typeface="Calibri" panose="020F0502020204030204" pitchFamily="34" charset="0"/>
              </a:rPr>
              <a:t>khác</a:t>
            </a:r>
            <a:endParaRPr lang="en-US" sz="3200" dirty="0"/>
          </a:p>
        </p:txBody>
      </p:sp>
      <p:sp>
        <p:nvSpPr>
          <p:cNvPr id="3" name="Arc 2"/>
          <p:cNvSpPr/>
          <p:nvPr/>
        </p:nvSpPr>
        <p:spPr>
          <a:xfrm>
            <a:off x="1739662" y="2370467"/>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431568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840301" y="1796831"/>
            <a:ext cx="8908212" cy="2751522"/>
          </a:xfrm>
          <a:prstGeom prst="rect">
            <a:avLst/>
          </a:prstGeom>
        </p:spPr>
        <p:txBody>
          <a:bodyPr wrap="square">
            <a:spAutoFit/>
          </a:bodyPr>
          <a:lstStyle/>
          <a:p>
            <a:pPr algn="just">
              <a:lnSpc>
                <a:spcPct val="120000"/>
              </a:lnSpc>
              <a:spcAft>
                <a:spcPts val="0"/>
              </a:spcAft>
            </a:pPr>
            <a:r>
              <a:rPr lang="en-US" sz="3200" b="1" dirty="0" err="1" smtClean="0">
                <a:solidFill>
                  <a:srgbClr val="00B050"/>
                </a:solidFill>
                <a:effectLst/>
                <a:latin typeface="Times New Roman" panose="02020603050405020304" pitchFamily="18" charset="0"/>
                <a:ea typeface="Arial" panose="020B0604020202020204" pitchFamily="34" charset="0"/>
                <a:cs typeface="Times New Roman" panose="02020603050405020304" pitchFamily="18" charset="0"/>
              </a:rPr>
              <a:t>Phần</a:t>
            </a:r>
            <a:r>
              <a:rPr lang="en-US" sz="3200" b="1" dirty="0" smtClean="0">
                <a:solidFill>
                  <a:srgbClr val="00B050"/>
                </a:solidFill>
                <a:effectLst/>
                <a:latin typeface="Times New Roman" panose="02020603050405020304" pitchFamily="18" charset="0"/>
                <a:ea typeface="Arial" panose="020B0604020202020204" pitchFamily="34" charset="0"/>
                <a:cs typeface="Times New Roman" panose="02020603050405020304" pitchFamily="18" charset="0"/>
              </a:rPr>
              <a:t> 2. </a:t>
            </a:r>
            <a:r>
              <a:rPr lang="en-US" sz="3200" b="1" dirty="0" err="1" smtClean="0">
                <a:solidFill>
                  <a:srgbClr val="00B050"/>
                </a:solidFill>
                <a:effectLst/>
                <a:latin typeface="Times New Roman" panose="02020603050405020304" pitchFamily="18" charset="0"/>
                <a:ea typeface="Arial" panose="020B0604020202020204" pitchFamily="34" charset="0"/>
                <a:cs typeface="Times New Roman" panose="02020603050405020304" pitchFamily="18" charset="0"/>
              </a:rPr>
              <a:t>Dạng</a:t>
            </a:r>
            <a:r>
              <a:rPr lang="en-US" sz="3200" b="1" dirty="0" smtClean="0">
                <a:solidFill>
                  <a:srgbClr val="00B05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Arial" panose="020B0604020202020204" pitchFamily="34" charset="0"/>
                <a:cs typeface="Times New Roman" panose="02020603050405020304" pitchFamily="18" charset="0"/>
              </a:rPr>
              <a:t>câu</a:t>
            </a:r>
            <a:r>
              <a:rPr lang="en-US" sz="3200" b="1" dirty="0" smtClean="0">
                <a:solidFill>
                  <a:srgbClr val="00B05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Arial" panose="020B0604020202020204" pitchFamily="34" charset="0"/>
                <a:cs typeface="Times New Roman" panose="02020603050405020304" pitchFamily="18" charset="0"/>
              </a:rPr>
              <a:t>hỏi</a:t>
            </a:r>
            <a:r>
              <a:rPr lang="en-US" sz="3200" b="1" dirty="0" smtClean="0">
                <a:solidFill>
                  <a:srgbClr val="00B05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Arial" panose="020B0604020202020204" pitchFamily="34" charset="0"/>
                <a:cs typeface="Times New Roman" panose="02020603050405020304" pitchFamily="18" charset="0"/>
              </a:rPr>
              <a:t>tự</a:t>
            </a:r>
            <a:r>
              <a:rPr lang="en-US" sz="3200" b="1" dirty="0" smtClean="0">
                <a:solidFill>
                  <a:srgbClr val="00B05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b="1" dirty="0" err="1" smtClean="0">
                <a:solidFill>
                  <a:srgbClr val="00B050"/>
                </a:solidFill>
                <a:effectLst/>
                <a:latin typeface="Times New Roman" panose="02020603050405020304" pitchFamily="18" charset="0"/>
                <a:ea typeface="Arial" panose="020B0604020202020204" pitchFamily="34" charset="0"/>
                <a:cs typeface="Times New Roman" panose="02020603050405020304" pitchFamily="18" charset="0"/>
              </a:rPr>
              <a:t>luận</a:t>
            </a:r>
            <a:endParaRPr lang="en-US" sz="24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2800" b="1" dirty="0" smtClean="0">
                <a:effectLst/>
                <a:latin typeface="Times New Roman" panose="02020603050405020304" pitchFamily="18" charset="0"/>
                <a:ea typeface="Arial" panose="020B0604020202020204" pitchFamily="34" charset="0"/>
                <a:cs typeface="Times New Roman" panose="02020603050405020304" pitchFamily="18" charset="0"/>
              </a:rPr>
              <a:t>Câu 1. </a:t>
            </a:r>
            <a:r>
              <a:rPr lang="vi-VN" sz="2800" dirty="0" smtClean="0">
                <a:effectLst/>
                <a:latin typeface="Times New Roman" panose="02020603050405020304" pitchFamily="18" charset="0"/>
                <a:ea typeface="Calibri" panose="020F0502020204030204" pitchFamily="34" charset="0"/>
                <a:cs typeface="Times New Roman" panose="02020603050405020304" pitchFamily="18" charset="0"/>
              </a:rPr>
              <a:t>Nêu những việc em có thể làm góp phần xây dựng truyền thống nhà trường.</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2800" b="1" dirty="0" smtClean="0">
                <a:effectLst/>
                <a:latin typeface="Times New Roman" panose="02020603050405020304" pitchFamily="18" charset="0"/>
                <a:ea typeface="Arial" panose="020B0604020202020204" pitchFamily="34" charset="0"/>
                <a:cs typeface="Times New Roman" panose="02020603050405020304" pitchFamily="18" charset="0"/>
              </a:rPr>
              <a:t>Câu </a:t>
            </a:r>
            <a:r>
              <a:rPr lang="en-US" sz="2800" b="1" dirty="0" smtClean="0">
                <a:effectLst/>
                <a:latin typeface="Times New Roman" panose="02020603050405020304" pitchFamily="18" charset="0"/>
                <a:ea typeface="Arial" panose="020B0604020202020204" pitchFamily="34" charset="0"/>
                <a:cs typeface="Times New Roman" panose="02020603050405020304" pitchFamily="18" charset="0"/>
              </a:rPr>
              <a:t>2</a:t>
            </a:r>
            <a:r>
              <a:rPr lang="vi-VN" sz="2800" b="1" dirty="0" smtClean="0">
                <a:effectLst/>
                <a:latin typeface="Times New Roman" panose="02020603050405020304" pitchFamily="18" charset="0"/>
                <a:ea typeface="Arial" panose="020B060402020202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Kể</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tên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những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việc</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làm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cần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thiết</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mà</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em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cần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thực</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để</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phòng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tránh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bắt</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nạt</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học</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đường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11365101"/>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492371" y="415954"/>
            <a:ext cx="9428671" cy="5780044"/>
          </a:xfrm>
          <a:prstGeom prst="rect">
            <a:avLst/>
          </a:prstGeom>
          <a:solidFill>
            <a:schemeClr val="bg1"/>
          </a:solidFill>
        </p:spPr>
        <p:txBody>
          <a:bodyPr wrap="square">
            <a:spAutoFit/>
          </a:bodyPr>
          <a:lstStyle/>
          <a:p>
            <a:pPr algn="just">
              <a:lnSpc>
                <a:spcPct val="120000"/>
              </a:lnSpc>
              <a:spcAft>
                <a:spcPts val="0"/>
              </a:spcAft>
            </a:pPr>
            <a:r>
              <a:rPr lang="vi-VN" sz="2800" b="1" dirty="0" smtClean="0">
                <a:effectLst/>
                <a:latin typeface="Times New Roman" panose="02020603050405020304" pitchFamily="18" charset="0"/>
                <a:ea typeface="Times New Roman" panose="02020603050405020304" pitchFamily="18" charset="0"/>
              </a:rPr>
              <a:t>Câu </a:t>
            </a:r>
            <a:r>
              <a:rPr lang="en-US" sz="2800" b="1" dirty="0" smtClean="0">
                <a:effectLst/>
                <a:latin typeface="Times New Roman" panose="02020603050405020304" pitchFamily="18" charset="0"/>
                <a:ea typeface="Times New Roman" panose="02020603050405020304" pitchFamily="18" charset="0"/>
              </a:rPr>
              <a:t>3.</a:t>
            </a:r>
            <a:endParaRPr lang="en-US" sz="24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2800" dirty="0" smtClean="0">
                <a:effectLst/>
                <a:latin typeface="Times New Roman" panose="02020603050405020304" pitchFamily="18" charset="0"/>
                <a:ea typeface="Times New Roman" panose="02020603050405020304" pitchFamily="18" charset="0"/>
              </a:rPr>
              <a:t>a.</a:t>
            </a:r>
            <a:r>
              <a:rPr lang="en-US" sz="2800" b="1" dirty="0" smtClean="0">
                <a:effectLst/>
                <a:latin typeface="Times New Roman" panose="02020603050405020304" pitchFamily="18" charset="0"/>
                <a:ea typeface="Times New Roman" panose="02020603050405020304" pitchFamily="18" charset="0"/>
              </a:rPr>
              <a:t> </a:t>
            </a:r>
            <a:r>
              <a:rPr lang="vi-VN" sz="2800" dirty="0" smtClean="0">
                <a:effectLst/>
                <a:latin typeface="Times New Roman" panose="02020603050405020304" pitchFamily="18" charset="0"/>
                <a:ea typeface="Times New Roman" panose="02020603050405020304" pitchFamily="18" charset="0"/>
              </a:rPr>
              <a:t>Chỉ ra sự thay đổi cảm xúc có thể xảy ra của nhân vật trong tình huống sau</a:t>
            </a:r>
            <a:endParaRPr lang="en-US" sz="2400" dirty="0" smtClean="0">
              <a:effectLst/>
              <a:latin typeface="Times New Roman" panose="02020603050405020304" pitchFamily="18" charset="0"/>
              <a:ea typeface="Times New Roman" panose="02020603050405020304" pitchFamily="18" charset="0"/>
            </a:endParaRPr>
          </a:p>
          <a:p>
            <a:pPr algn="just">
              <a:lnSpc>
                <a:spcPct val="120000"/>
              </a:lnSpc>
              <a:spcAft>
                <a:spcPts val="0"/>
              </a:spcAft>
            </a:pP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smtClean="0">
                <a:effectLst/>
                <a:latin typeface="Times New Roman" panose="02020603050405020304" pitchFamily="18" charset="0"/>
                <a:ea typeface="Calibri" panose="020F0502020204030204" pitchFamily="34" charset="0"/>
                <a:cs typeface="Times New Roman" panose="02020603050405020304" pitchFamily="18" charset="0"/>
              </a:rPr>
              <a:t>Tình huống 1: Cuối tiết học, cô giáo trả bài kiểm tra, T bị điểm kém. Đến tiết tiếp theo, T không thể tập trung học được.</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smtClean="0">
                <a:effectLst/>
                <a:latin typeface="Times New Roman" panose="02020603050405020304" pitchFamily="18" charset="0"/>
                <a:ea typeface="Calibri" panose="020F0502020204030204" pitchFamily="34" charset="0"/>
                <a:cs typeface="Times New Roman" panose="02020603050405020304" pitchFamily="18" charset="0"/>
              </a:rPr>
              <a:t>Tình huống 2: Các bạn lớp em đều rất háo hức với chuyến trải nghiệm vào cuối tuần. Khi cô giáo thông báo vì thời tiết không đảm bảo nên nhà trường hoãn chuyến đi này, không khí trong lớp bỗng chùng hẳn xuống.</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vi-VN" sz="2800" b="1" dirty="0" smtClean="0">
                <a:effectLst/>
                <a:latin typeface="Times New Roman" panose="02020603050405020304" pitchFamily="18" charset="0"/>
                <a:ea typeface="Calibri" panose="020F0502020204030204" pitchFamily="34" charset="0"/>
                <a:cs typeface="Times New Roman" panose="02020603050405020304" pitchFamily="18" charset="0"/>
              </a:rPr>
              <a:t>b</a:t>
            </a:r>
            <a:r>
              <a:rPr lang="en-US" sz="28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smtClean="0">
                <a:effectLst/>
                <a:latin typeface="Times New Roman" panose="02020603050405020304" pitchFamily="18" charset="0"/>
                <a:ea typeface="Calibri" panose="020F0502020204030204" pitchFamily="34" charset="0"/>
                <a:cs typeface="Times New Roman" panose="02020603050405020304" pitchFamily="18" charset="0"/>
              </a:rPr>
              <a:t>Chia sẻ những thay đổi cảm xúc của em trong một số tình huống cụ thể</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80915609"/>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512498" y="275634"/>
            <a:ext cx="9339531" cy="6297108"/>
          </a:xfrm>
          <a:prstGeom prst="rect">
            <a:avLst/>
          </a:prstGeom>
          <a:solidFill>
            <a:schemeClr val="bg1"/>
          </a:solidFill>
        </p:spPr>
        <p:txBody>
          <a:bodyPr wrap="square">
            <a:spAutoFit/>
          </a:bodyPr>
          <a:lstStyle/>
          <a:p>
            <a:pPr algn="just">
              <a:lnSpc>
                <a:spcPct val="120000"/>
              </a:lnSpc>
              <a:spcAft>
                <a:spcPts val="0"/>
              </a:spcAft>
            </a:pPr>
            <a:r>
              <a:rPr lang="en-US" sz="2800" b="1" dirty="0" err="1" smtClean="0">
                <a:effectLst/>
                <a:latin typeface="Times New Roman" panose="02020603050405020304" pitchFamily="18" charset="0"/>
                <a:ea typeface="Calibri" panose="020F0502020204030204" pitchFamily="34" charset="0"/>
                <a:cs typeface="Times New Roman" panose="02020603050405020304" pitchFamily="18" charset="0"/>
              </a:rPr>
              <a:t>Câu</a:t>
            </a:r>
            <a:r>
              <a:rPr lang="en-US" sz="2800" b="1" dirty="0" smtClean="0">
                <a:effectLst/>
                <a:latin typeface="Times New Roman" panose="02020603050405020304" pitchFamily="18" charset="0"/>
                <a:ea typeface="Calibri" panose="020F0502020204030204" pitchFamily="34" charset="0"/>
                <a:cs typeface="Times New Roman" panose="02020603050405020304" pitchFamily="18" charset="0"/>
              </a:rPr>
              <a:t> 4.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Xử</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lí</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tình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huống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và</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thể</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cách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chỉnh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cảm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xúc</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bản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thân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hợp</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lí</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trong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các</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tình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huống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sau</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đây</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Tình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huống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1: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Sau</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giờ</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học</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vì</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mải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cùng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các</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chuẩn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bị</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cho</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buổi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thuyết</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của</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nhóm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vào</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tuần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sau</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nên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em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đã</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về</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muộn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mà</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quên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báo</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gia</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đình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Bố</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chưa</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biết</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lí</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do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nên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đã</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mắng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em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mải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chơi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về</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nhà</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đúng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giờ</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Tình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huống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2: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Khi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học</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nhóm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cùng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các</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một</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số</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nội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dung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em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chưa</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hiểu</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nên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hỏi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lại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nhiều</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lần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Một</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số</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chê</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em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học</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kém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làm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em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rất</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xấu</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hổ</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Tình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huống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3: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Em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và</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Huy</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hẹn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nhau</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đi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hiệu</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sách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chiều</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nay.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Em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chờ</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mãi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mà</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thấy</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Huy</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đến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cũng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nhận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lời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nhắn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là</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sẽ</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đến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muộn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Em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rất</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giận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và</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bực</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bội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91015413"/>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616015" y="765605"/>
            <a:ext cx="9417170" cy="4745915"/>
          </a:xfrm>
          <a:prstGeom prst="rect">
            <a:avLst/>
          </a:prstGeom>
          <a:solidFill>
            <a:schemeClr val="bg1"/>
          </a:solidFill>
        </p:spPr>
        <p:txBody>
          <a:bodyPr wrap="square">
            <a:spAutoFit/>
          </a:bodyPr>
          <a:lstStyle/>
          <a:p>
            <a:pPr algn="just">
              <a:lnSpc>
                <a:spcPct val="120000"/>
              </a:lnSpc>
              <a:spcAft>
                <a:spcPts val="0"/>
              </a:spcAft>
            </a:pPr>
            <a:r>
              <a:rPr lang="en-US" sz="2800" b="1" dirty="0" err="1" smtClean="0">
                <a:effectLst/>
                <a:latin typeface="Times New Roman" panose="02020603050405020304" pitchFamily="18" charset="0"/>
                <a:ea typeface="Calibri" panose="020F0502020204030204" pitchFamily="34" charset="0"/>
                <a:cs typeface="Times New Roman" panose="02020603050405020304" pitchFamily="18" charset="0"/>
              </a:rPr>
              <a:t>Câu</a:t>
            </a:r>
            <a:r>
              <a:rPr lang="en-US" sz="2800" b="1" dirty="0" smtClean="0">
                <a:effectLst/>
                <a:latin typeface="Times New Roman" panose="02020603050405020304" pitchFamily="18" charset="0"/>
                <a:ea typeface="Calibri" panose="020F0502020204030204" pitchFamily="34" charset="0"/>
                <a:cs typeface="Times New Roman" panose="02020603050405020304" pitchFamily="18" charset="0"/>
              </a:rPr>
              <a:t> 5.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Xử</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lí</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tình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huống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và</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thực</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hành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cách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duy</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trì</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và</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giữ</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gìn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tình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trong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các</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tình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huống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sau</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đây</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Tình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huống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1: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Em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nghe</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những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thông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tin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đúng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về</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của</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mình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Tình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huống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2: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của</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em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tham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gia</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một</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cuộc</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thi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và</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đạt</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giải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cao</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Tình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huống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3: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Em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và</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hiểu</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lầm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nhau</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2800" b="1" dirty="0" err="1" smtClean="0">
                <a:effectLst/>
                <a:latin typeface="Times New Roman" panose="02020603050405020304" pitchFamily="18" charset="0"/>
                <a:ea typeface="Calibri" panose="020F0502020204030204" pitchFamily="34" charset="0"/>
                <a:cs typeface="Times New Roman" panose="02020603050405020304" pitchFamily="18" charset="0"/>
              </a:rPr>
              <a:t>Câu</a:t>
            </a:r>
            <a:r>
              <a:rPr lang="en-US" sz="2800" b="1" dirty="0" smtClean="0">
                <a:effectLst/>
                <a:latin typeface="Times New Roman" panose="02020603050405020304" pitchFamily="18" charset="0"/>
                <a:ea typeface="Calibri" panose="020F0502020204030204" pitchFamily="34" charset="0"/>
                <a:cs typeface="Times New Roman" panose="02020603050405020304" pitchFamily="18" charset="0"/>
              </a:rPr>
              <a:t> 6.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Em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đồng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ý hay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đồng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ý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ý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kiến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Cần</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có</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nhiều</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bài</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tập</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về</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nhà</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cho</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học</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sinh</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hay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Vì</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effectLst/>
                <a:latin typeface="Times New Roman" panose="02020603050405020304" pitchFamily="18" charset="0"/>
                <a:ea typeface="Calibri" panose="020F0502020204030204" pitchFamily="34" charset="0"/>
                <a:cs typeface="Times New Roman" panose="02020603050405020304" pitchFamily="18" charset="0"/>
              </a:rPr>
              <a:t>sao</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184014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514475" y="528263"/>
            <a:ext cx="9410700" cy="5262979"/>
          </a:xfrm>
          <a:prstGeom prst="rect">
            <a:avLst/>
          </a:prstGeom>
          <a:solidFill>
            <a:schemeClr val="bg1"/>
          </a:solidFill>
        </p:spPr>
        <p:txBody>
          <a:bodyPr wrap="square">
            <a:spAutoFit/>
          </a:bodyPr>
          <a:lstStyle/>
          <a:p>
            <a:pPr algn="just">
              <a:lnSpc>
                <a:spcPct val="120000"/>
              </a:lnSpc>
              <a:spcAft>
                <a:spcPts val="0"/>
              </a:spcAft>
            </a:pP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5.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tục</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ngữ</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Gần</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mực</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thì</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đen</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gần</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đèn</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thì</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sáng</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khuyên</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chúng</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ta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gì</a:t>
            </a:r>
            <a:r>
              <a:rPr lang="en-US" sz="40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40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Không</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chơi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bất</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kì</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ai</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Chỉ</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nên</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chơi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xấu</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Chỉ</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nên</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chơi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những</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quen</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biết</a:t>
            </a:r>
            <a:endParaRPr lang="en-US" sz="4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Lựa</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chọn</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tốt</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để</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mình</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học</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tập</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nhiều</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smtClean="0">
                <a:effectLst/>
                <a:latin typeface="Times New Roman" panose="02020603050405020304" pitchFamily="18" charset="0"/>
                <a:ea typeface="Calibri" panose="020F0502020204030204" pitchFamily="34" charset="0"/>
                <a:cs typeface="Times New Roman" panose="02020603050405020304" pitchFamily="18" charset="0"/>
              </a:rPr>
              <a:t>tốt</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514475" y="4352925"/>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48938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Rectangle 1"/>
          <p:cNvSpPr/>
          <p:nvPr/>
        </p:nvSpPr>
        <p:spPr>
          <a:xfrm>
            <a:off x="1828799" y="571613"/>
            <a:ext cx="9039225" cy="6028253"/>
          </a:xfrm>
          <a:prstGeom prst="rect">
            <a:avLst/>
          </a:prstGeom>
          <a:solidFill>
            <a:schemeClr val="bg1"/>
          </a:solidFill>
        </p:spPr>
        <p:txBody>
          <a:bodyPr wrap="square">
            <a:spAutoFit/>
          </a:bodyPr>
          <a:lstStyle/>
          <a:p>
            <a:pPr algn="just">
              <a:lnSpc>
                <a:spcPct val="120000"/>
              </a:lnSpc>
              <a:spcAft>
                <a:spcPts val="0"/>
              </a:spcAft>
            </a:pPr>
            <a:r>
              <a:rPr lang="en-US" sz="36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Câu</a:t>
            </a:r>
            <a:r>
              <a:rPr lang="en-US" sz="3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6. </a:t>
            </a:r>
            <a:r>
              <a:rPr lang="en-US" sz="36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Hành</a:t>
            </a:r>
            <a:r>
              <a:rPr lang="en-US" sz="3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vi </a:t>
            </a:r>
            <a:r>
              <a:rPr lang="en-US" sz="36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thể</a:t>
            </a:r>
            <a:r>
              <a:rPr lang="en-US" sz="3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hiện</a:t>
            </a:r>
            <a:r>
              <a:rPr lang="en-US" sz="3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tình</a:t>
            </a:r>
            <a:r>
              <a:rPr lang="en-US" sz="3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bạn</a:t>
            </a:r>
            <a:r>
              <a:rPr lang="en-US" sz="3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đẹp</a:t>
            </a:r>
            <a:r>
              <a:rPr lang="en-US" sz="3600" b="1" dirty="0"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b="1" dirty="0" err="1" smtClean="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3600" b="1"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b="1" dirty="0" err="1" smtClean="0">
                <a:solidFill>
                  <a:srgbClr val="00B050"/>
                </a:solidFill>
                <a:latin typeface="Times New Roman" panose="02020603050405020304" pitchFamily="18" charset="0"/>
                <a:ea typeface="Calibri" panose="020F0502020204030204" pitchFamily="34" charset="0"/>
                <a:cs typeface="Times New Roman" panose="02020603050405020304" pitchFamily="18" charset="0"/>
              </a:rPr>
              <a:t>gì</a:t>
            </a:r>
            <a:r>
              <a:rPr lang="en-US" sz="3600" b="1" dirty="0" smtClean="0">
                <a:solidFill>
                  <a:srgbClr val="00B050"/>
                </a:solidFill>
                <a:latin typeface="Times New Roman" panose="02020603050405020304" pitchFamily="18" charset="0"/>
                <a:ea typeface="Calibri" panose="020F0502020204030204" pitchFamily="34" charset="0"/>
                <a:cs typeface="Times New Roman" panose="02020603050405020304" pitchFamily="18" charset="0"/>
              </a:rPr>
              <a:t>?</a:t>
            </a:r>
            <a:endParaRPr lang="en-US" sz="3600" dirty="0" smtClean="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A.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Lan</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chỉ</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chơi</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các</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nhà</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giàu</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như</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nhà</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của</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mình</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B.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Yến</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luôn</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tôn</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trọng</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và</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đối</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xử</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bình</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đẳng</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các</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C.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Bình</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hay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cùng</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nhóm</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của</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mình</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tụ</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tập</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chê</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bai</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nói</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xấu</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nhóm</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khác</a:t>
            </a:r>
            <a:endParaRPr lang="en-US"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Aft>
                <a:spcPts val="0"/>
              </a:spcAft>
            </a:pP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D.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Hoàng</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chỉ</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thích</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chơi</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với</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bạn</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nào</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học</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giỏi</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có</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thể</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giúp</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đỡ</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mình</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trong</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học</a:t>
            </a:r>
            <a:r>
              <a:rPr lang="en-US" sz="36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smtClean="0">
                <a:effectLst/>
                <a:latin typeface="Times New Roman" panose="02020603050405020304" pitchFamily="18" charset="0"/>
                <a:ea typeface="Calibri" panose="020F0502020204030204" pitchFamily="34" charset="0"/>
                <a:cs typeface="Times New Roman" panose="02020603050405020304" pitchFamily="18" charset="0"/>
              </a:rPr>
              <a:t>tập</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Arc 2"/>
          <p:cNvSpPr/>
          <p:nvPr/>
        </p:nvSpPr>
        <p:spPr>
          <a:xfrm>
            <a:off x="1828799" y="2667000"/>
            <a:ext cx="533400" cy="523875"/>
          </a:xfrm>
          <a:prstGeom prst="arc">
            <a:avLst>
              <a:gd name="adj1" fmla="val 16200000"/>
              <a:gd name="adj2" fmla="val 15980867"/>
            </a:avLst>
          </a:prstGeom>
        </p:spPr>
        <p:style>
          <a:lnRef idx="3">
            <a:schemeClr val="accent5"/>
          </a:lnRef>
          <a:fillRef idx="0">
            <a:schemeClr val="accent5"/>
          </a:fillRef>
          <a:effectRef idx="2">
            <a:schemeClr val="accent5"/>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748722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4635</Words>
  <Application>Microsoft Office PowerPoint</Application>
  <PresentationFormat>Widescreen</PresentationFormat>
  <Paragraphs>370</Paragraphs>
  <Slides>75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75</vt:i4>
      </vt:variant>
    </vt:vector>
  </HeadingPairs>
  <TitlesOfParts>
    <vt:vector size="80"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7</cp:revision>
  <dcterms:created xsi:type="dcterms:W3CDTF">2023-10-24T15:49:33Z</dcterms:created>
  <dcterms:modified xsi:type="dcterms:W3CDTF">2023-10-24T16:37:18Z</dcterms:modified>
</cp:coreProperties>
</file>