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3115" r:id="rId14"/>
    <p:sldId id="311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677C"/>
    <a:srgbClr val="FF3399"/>
    <a:srgbClr val="0998D7"/>
    <a:srgbClr val="F18105"/>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0" d="100"/>
          <a:sy n="70" d="100"/>
        </p:scale>
        <p:origin x="2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F45E349-FAA1-4CD2-BFF2-87BC95CD1FE2}"/>
              </a:ext>
            </a:extLst>
          </p:cNvPr>
          <p:cNvSpPr/>
          <p:nvPr/>
        </p:nvSpPr>
        <p:spPr>
          <a:xfrm>
            <a:off x="1652155" y="5610688"/>
            <a:ext cx="8489979" cy="1046440"/>
          </a:xfrm>
          <a:prstGeom prst="rect">
            <a:avLst/>
          </a:prstGeom>
        </p:spPr>
        <p:txBody>
          <a:bodyPr wrap="square">
            <a:spAutoFit/>
          </a:bodyPr>
          <a:lstStyle/>
          <a:p>
            <a:pPr algn="just" defTabSz="342900">
              <a:lnSpc>
                <a:spcPct val="135000"/>
              </a:lnSpc>
            </a:pPr>
            <a:r>
              <a:rPr lang="en-US" sz="1600" b="1" smtClean="0">
                <a:solidFill>
                  <a:schemeClr val="accent5">
                    <a:lumMod val="50000"/>
                  </a:schemeClr>
                </a:solidFill>
                <a:latin typeface="UTM Avo" panose="02040603050506020204" pitchFamily="18" charset="0"/>
                <a:cs typeface="Times New Roman" panose="02020603050405020304" pitchFamily="18" charset="0"/>
              </a:rPr>
              <a:t>Không nên vừa ăn vừa sử dụng máy tính vì cách làm việc đó không những ảnh hưởng xấu đến cả tiêu hóa và công việc mà còn có thể gây ra mất an toàn cho thiết bị do đồ ăn, đồ uống rơi, đổ vào thiết bị.</a:t>
            </a:r>
            <a:endParaRPr lang="vi-VN" sz="1600" b="1">
              <a:solidFill>
                <a:schemeClr val="accent5">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
        <p:nvSpPr>
          <p:cNvPr id="5" name="Rectangle 4"/>
          <p:cNvSpPr/>
          <p:nvPr/>
        </p:nvSpPr>
        <p:spPr>
          <a:xfrm>
            <a:off x="959893" y="4249345"/>
            <a:ext cx="8238698" cy="1421928"/>
          </a:xfrm>
          <a:prstGeom prst="rect">
            <a:avLst/>
          </a:prstGeom>
        </p:spPr>
        <p:txBody>
          <a:bodyPr wrap="square">
            <a:spAutoFit/>
          </a:bodyPr>
          <a:lstStyle/>
          <a:p>
            <a:pPr algn="just">
              <a:lnSpc>
                <a:spcPct val="120000"/>
              </a:lnSpc>
              <a:spcBef>
                <a:spcPts val="600"/>
              </a:spcBef>
              <a:spcAft>
                <a:spcPts val="0"/>
              </a:spcAft>
              <a:tabLst>
                <a:tab pos="3651250" algn="l"/>
              </a:tabLst>
            </a:pPr>
            <a:r>
              <a:rPr lang="en-US" b="1"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Câu 1</a:t>
            </a:r>
            <a:r>
              <a:rPr lang="en-US" b="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Họ </a:t>
            </a:r>
            <a:r>
              <a:rPr lang="en-US" b="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không biết em đang theo dõi họ. Đó là vì camera an ninh chỉ là thiết bị vào mà không phải thiết bị ra. Nó thu hình ảnh trước ống kính và gửi đến nơi em đang theo dõi mà không cho người đứng trước ống kính biết nó gửi thông tin đi đâu, cho ai.</a:t>
            </a:r>
          </a:p>
        </p:txBody>
      </p:sp>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
        <p:nvSpPr>
          <p:cNvPr id="6" name="Rectangle 5"/>
          <p:cNvSpPr/>
          <p:nvPr/>
        </p:nvSpPr>
        <p:spPr>
          <a:xfrm>
            <a:off x="591231" y="4140163"/>
            <a:ext cx="8665310" cy="2086725"/>
          </a:xfrm>
          <a:prstGeom prst="rect">
            <a:avLst/>
          </a:prstGeom>
        </p:spPr>
        <p:txBody>
          <a:bodyPr wrap="square">
            <a:spAutoFit/>
          </a:bodyPr>
          <a:lstStyle/>
          <a:p>
            <a:pPr algn="just">
              <a:lnSpc>
                <a:spcPct val="120000"/>
              </a:lnSpc>
              <a:spcBef>
                <a:spcPts val="600"/>
              </a:spcBef>
              <a:spcAft>
                <a:spcPts val="0"/>
              </a:spcAft>
              <a:tabLst>
                <a:tab pos="3651250" algn="l"/>
              </a:tabLst>
            </a:pPr>
            <a:r>
              <a:rPr lang="en-US" b="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Câu 2. Virus gây ra lỗi của máy in. Máy in là thiết bị ra, nghĩa là hướng di chuyển của dữ liệu là từ máy tính sang máy in mà không theo chiều ngược lại. Không có cách nào để đưa vius vào máy in mà không qua máy tính. Mọi hoạt động của máy in đều do máy tính điều khiển. Vius từ máy tính gây ra lỗi của máy in. Khi tắt máy in, bộ nhở của nó sẽ bị xoá hết, không cần phải diệu virus. Vì vậy, em cần diệt virus ở máy tính vì máy in không có virus.</a:t>
            </a:r>
          </a:p>
        </p:txBody>
      </p:sp>
    </p:spTree>
    <p:extLst>
      <p:ext uri="{BB962C8B-B14F-4D97-AF65-F5344CB8AC3E}">
        <p14:creationId xmlns:p14="http://schemas.microsoft.com/office/powerpoint/2010/main" val="987420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
        <p:nvSpPr>
          <p:cNvPr id="6" name="Rectangle 5"/>
          <p:cNvSpPr/>
          <p:nvPr/>
        </p:nvSpPr>
        <p:spPr>
          <a:xfrm>
            <a:off x="717841" y="4421517"/>
            <a:ext cx="8665310" cy="726609"/>
          </a:xfrm>
          <a:prstGeom prst="rect">
            <a:avLst/>
          </a:prstGeom>
        </p:spPr>
        <p:txBody>
          <a:bodyPr wrap="square">
            <a:spAutoFit/>
          </a:bodyPr>
          <a:lstStyle/>
          <a:p>
            <a:pPr algn="just">
              <a:lnSpc>
                <a:spcPct val="120000"/>
              </a:lnSpc>
              <a:spcBef>
                <a:spcPts val="600"/>
              </a:spcBef>
              <a:spcAft>
                <a:spcPts val="0"/>
              </a:spcAft>
              <a:tabLst>
                <a:tab pos="3651250" algn="l"/>
              </a:tabLst>
            </a:pPr>
            <a:r>
              <a:rPr lang="en-US" b="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Câu 3. Gợi ý: Mỗi nội dung cụ thể trong nội quy phòng máy là một quy tắc giúp các bạn sử dụng phòng máy tính an toàn và có trách nhiệm.</a:t>
            </a:r>
          </a:p>
        </p:txBody>
      </p:sp>
    </p:spTree>
    <p:extLst>
      <p:ext uri="{BB962C8B-B14F-4D97-AF65-F5344CB8AC3E}">
        <p14:creationId xmlns:p14="http://schemas.microsoft.com/office/powerpoint/2010/main" val="23715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333899"/>
            <a:ext cx="8211146" cy="684803"/>
          </a:xfrm>
          <a:prstGeom prst="rect">
            <a:avLst/>
          </a:prstGeom>
        </p:spPr>
        <p:txBody>
          <a:bodyPr wrap="square">
            <a:spAutoFit/>
          </a:bodyPr>
          <a:lstStyle/>
          <a:p>
            <a:pPr defTabSz="342900">
              <a:lnSpc>
                <a:spcPct val="150000"/>
              </a:lnSpc>
            </a:pPr>
            <a:r>
              <a:rPr lang="en-US" sz="2800" b="1">
                <a:solidFill>
                  <a:srgbClr val="F03C69"/>
                </a:solidFill>
                <a:latin typeface="Arial" panose="020B0604020202020204" pitchFamily="34" charset="0"/>
                <a:cs typeface="Arial" panose="020B0604020202020204" pitchFamily="34" charset="0"/>
              </a:rPr>
              <a:t>1. THIẾT BỊ VÀO - RA</a:t>
            </a:r>
            <a:endParaRPr lang="vi-VN" sz="2800" b="1">
              <a:solidFill>
                <a:srgbClr val="F03C69"/>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79307"/>
            <a:ext cx="8211146" cy="684803"/>
          </a:xfrm>
          <a:prstGeom prst="rect">
            <a:avLst/>
          </a:prstGeom>
        </p:spPr>
        <p:txBody>
          <a:bodyPr wrap="square">
            <a:spAutoFit/>
          </a:bodyPr>
          <a:lstStyle/>
          <a:p>
            <a:pPr defTabSz="342900">
              <a:lnSpc>
                <a:spcPct val="150000"/>
              </a:lnSpc>
            </a:pPr>
            <a:r>
              <a:rPr lang="en-US" sz="2800" b="1">
                <a:solidFill>
                  <a:srgbClr val="F03C69"/>
                </a:solidFill>
                <a:latin typeface="Arial" panose="020B0604020202020204" pitchFamily="34" charset="0"/>
                <a:cs typeface="Arial" panose="020B0604020202020204" pitchFamily="34" charset="0"/>
              </a:rPr>
              <a:t>2. AN TOÀN THIẾT BỊ</a:t>
            </a:r>
            <a:endParaRPr lang="vi-VN" sz="2800" b="1">
              <a:solidFill>
                <a:srgbClr val="F03C69"/>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20576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smtClean="0">
                <a:latin typeface="UTM Avo" panose="02040603050506020204" pitchFamily="18" charset="0"/>
                <a:cs typeface="Times New Roman" panose="02020603050405020304" pitchFamily="18" charset="0"/>
              </a:rPr>
              <a:t>2. </a:t>
            </a:r>
            <a:r>
              <a:rPr lang="vi-VN" smtClean="0">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endParaRPr lang="vi-VN">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F9FD7519-96FF-4994-91E0-3684352AA446}"/>
              </a:ext>
            </a:extLst>
          </p:cNvPr>
          <p:cNvSpPr/>
          <p:nvPr/>
        </p:nvSpPr>
        <p:spPr>
          <a:xfrm>
            <a:off x="836790" y="5829783"/>
            <a:ext cx="10569424" cy="674031"/>
          </a:xfrm>
          <a:prstGeom prst="rect">
            <a:avLst/>
          </a:prstGeom>
        </p:spPr>
        <p:txBody>
          <a:bodyPr wrap="square">
            <a:spAutoFit/>
          </a:bodyPr>
          <a:lstStyle/>
          <a:p>
            <a:pPr algn="ctr" defTabSz="342900">
              <a:lnSpc>
                <a:spcPct val="135000"/>
              </a:lnSpc>
            </a:pPr>
            <a:r>
              <a:rPr lang="en-US" sz="2800" b="1" smtClean="0">
                <a:solidFill>
                  <a:srgbClr val="0000FF"/>
                </a:solidFill>
                <a:latin typeface="UTM Avo" panose="02040603050506020204" pitchFamily="18" charset="0"/>
                <a:cs typeface="Times New Roman" panose="02020603050405020304" pitchFamily="18" charset="0"/>
              </a:rPr>
              <a:t>1. a</a:t>
            </a:r>
            <a:r>
              <a:rPr lang="en-US" sz="28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
        <p:nvSpPr>
          <p:cNvPr id="4" name="Rectangle 3"/>
          <p:cNvSpPr/>
          <p:nvPr/>
        </p:nvSpPr>
        <p:spPr>
          <a:xfrm>
            <a:off x="4988764" y="5267616"/>
            <a:ext cx="6096000" cy="1165768"/>
          </a:xfrm>
          <a:prstGeom prst="rect">
            <a:avLst/>
          </a:prstGeom>
        </p:spPr>
        <p:txBody>
          <a:bodyPr>
            <a:spAutoFit/>
          </a:bodyPr>
          <a:lstStyle/>
          <a:p>
            <a:pPr algn="just" defTabSz="342900">
              <a:lnSpc>
                <a:spcPct val="135000"/>
              </a:lnSpc>
            </a:pPr>
            <a:r>
              <a:rPr lang="en-US" smtClean="0">
                <a:solidFill>
                  <a:srgbClr val="0000FF"/>
                </a:solidFill>
                <a:latin typeface="UTM Avo" panose="02040603050506020204" pitchFamily="18" charset="0"/>
                <a:cs typeface="Times New Roman" panose="02020603050405020304" pitchFamily="18" charset="0"/>
              </a:rPr>
              <a:t>2. </a:t>
            </a:r>
            <a:r>
              <a:rPr lang="vi-VN" smtClean="0">
                <a:solidFill>
                  <a:srgbClr val="0000FF"/>
                </a:solidFill>
                <a:latin typeface="UTM Avo" panose="02040603050506020204" pitchFamily="18" charset="0"/>
                <a:cs typeface="Times New Roman" panose="02020603050405020304" pitchFamily="18" charset="0"/>
              </a:rPr>
              <a:t>Việc </a:t>
            </a:r>
            <a:r>
              <a:rPr lang="vi-VN">
                <a:solidFill>
                  <a:srgbClr val="0000FF"/>
                </a:solidFill>
                <a:latin typeface="UTM Avo" panose="02040603050506020204" pitchFamily="18" charset="0"/>
                <a:cs typeface="Times New Roman" panose="02020603050405020304" pitchFamily="18" charset="0"/>
              </a:rPr>
              <a:t>cấp nguồn điện cho máy tính cần được </a:t>
            </a:r>
            <a:r>
              <a:rPr lang="vi-VN">
                <a:solidFill>
                  <a:srgbClr val="0000FF"/>
                </a:solidFill>
                <a:latin typeface="UTM Avo" panose="02040603050506020204" pitchFamily="18" charset="0"/>
                <a:cs typeface="Times New Roman" panose="02020603050405020304" pitchFamily="18" charset="0"/>
              </a:rPr>
              <a:t>thực </a:t>
            </a:r>
            <a:r>
              <a:rPr lang="vi-VN" smtClean="0">
                <a:solidFill>
                  <a:srgbClr val="0000FF"/>
                </a:solidFill>
                <a:latin typeface="UTM Avo" panose="02040603050506020204" pitchFamily="18" charset="0"/>
                <a:cs typeface="Times New Roman" panose="02020603050405020304" pitchFamily="18" charset="0"/>
              </a:rPr>
              <a:t>hiện </a:t>
            </a:r>
            <a:r>
              <a:rPr lang="en-US" smtClean="0">
                <a:solidFill>
                  <a:srgbClr val="0000FF"/>
                </a:solidFill>
                <a:latin typeface="UTM Avo" panose="02040603050506020204" pitchFamily="18" charset="0"/>
                <a:cs typeface="Times New Roman" panose="02020603050405020304" pitchFamily="18" charset="0"/>
              </a:rPr>
              <a:t>sau khi hoàn thành kết nối khác để tránh bị điện giật hoặc xung điện làm hỏng thiết bị.</a:t>
            </a:r>
            <a:endParaRPr lang="vi-VN">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xit" presetSubtype="12" fill="hold" grpId="0" nodeType="clickEffect">
                                  <p:stCondLst>
                                    <p:cond delay="0"/>
                                  </p:stCondLst>
                                  <p:childTnLst>
                                    <p:animEffect transition="out" filter="strips(downLeft)">
                                      <p:cBhvr>
                                        <p:cTn id="57" dur="500"/>
                                        <p:tgtEl>
                                          <p:spTgt spid="30">
                                            <p:txEl>
                                              <p:pRg st="0" end="0"/>
                                            </p:txEl>
                                          </p:spTgt>
                                        </p:tgtEl>
                                      </p:cBhvr>
                                    </p:animEffect>
                                    <p:set>
                                      <p:cBhvr>
                                        <p:cTn id="58"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30" grpId="0" build="allAtOnce"/>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9273</TotalTime>
  <Words>1476</Words>
  <Application>Microsoft Office PowerPoint</Application>
  <PresentationFormat>Widescreen</PresentationFormat>
  <Paragraphs>94</Paragraphs>
  <Slides>15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498</cp:revision>
  <dcterms:created xsi:type="dcterms:W3CDTF">2021-11-14T08:33:55Z</dcterms:created>
  <dcterms:modified xsi:type="dcterms:W3CDTF">2022-09-12T16:41:44Z</dcterms:modified>
</cp:coreProperties>
</file>