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092" r:id="rId2"/>
    <p:sldId id="3115" r:id="rId3"/>
    <p:sldId id="3117" r:id="rId4"/>
    <p:sldId id="3109" r:id="rId5"/>
    <p:sldId id="3116" r:id="rId6"/>
    <p:sldId id="3121" r:id="rId7"/>
    <p:sldId id="3118" r:id="rId8"/>
    <p:sldId id="3120" r:id="rId9"/>
    <p:sldId id="3122" r:id="rId10"/>
    <p:sldId id="3123"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725138" y="366112"/>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725138" y="1318580"/>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7" name="Rectangle 6"/>
          <p:cNvSpPr/>
          <p:nvPr/>
        </p:nvSpPr>
        <p:spPr>
          <a:xfrm>
            <a:off x="1806053" y="3043952"/>
            <a:ext cx="8770961" cy="923330"/>
          </a:xfrm>
          <a:prstGeom prst="rect">
            <a:avLst/>
          </a:prstGeom>
        </p:spPr>
        <p:txBody>
          <a:bodyPr wrap="square">
            <a:spAutoFit/>
          </a:bodyPr>
          <a:lstStyle/>
          <a:p>
            <a:r>
              <a:rPr lang="vi-VN">
                <a:solidFill>
                  <a:srgbClr val="002060"/>
                </a:solidFill>
                <a:latin typeface="Open Sans" panose="020B0606030504020204" pitchFamily="34" charset="0"/>
              </a:rPr>
              <a:t>Khi tải Scratch để cài đặt lên máy tính, cần phải chọn phiên bản phù hợp với hệ điều hành trên máy tính của em vì: Phiên bản không phù hợp thì hệ điều hành sẽ không thực hiện được chức năng quản lí và điều phối.</a:t>
            </a:r>
            <a:endParaRPr lang="en-US">
              <a:solidFill>
                <a:srgbClr val="002060"/>
              </a:solidFill>
            </a:endParaRPr>
          </a:p>
        </p:txBody>
      </p:sp>
    </p:spTree>
    <p:extLst>
      <p:ext uri="{BB962C8B-B14F-4D97-AF65-F5344CB8AC3E}">
        <p14:creationId xmlns:p14="http://schemas.microsoft.com/office/powerpoint/2010/main" val="3614914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2810791"/>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720558"/>
            <a:ext cx="10604311" cy="9233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787739" y="3930554"/>
            <a:ext cx="2927445" cy="2927445"/>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79307"/>
            <a:ext cx="8211146" cy="684803"/>
          </a:xfrm>
          <a:prstGeom prst="rect">
            <a:avLst/>
          </a:prstGeom>
        </p:spPr>
        <p:txBody>
          <a:bodyPr wrap="square">
            <a:spAutoFit/>
          </a:bodyPr>
          <a:lstStyle/>
          <a:p>
            <a:pPr defTabSz="342900">
              <a:lnSpc>
                <a:spcPct val="150000"/>
              </a:lnSpc>
            </a:pPr>
            <a:r>
              <a:rPr lang="en-US" sz="2800" b="1">
                <a:solidFill>
                  <a:srgbClr val="F03C69"/>
                </a:solidFill>
                <a:latin typeface="Arial" panose="020B0604020202020204" pitchFamily="34" charset="0"/>
                <a:cs typeface="Arial" panose="020B0604020202020204" pitchFamily="34" charset="0"/>
              </a:rPr>
              <a:t>1. HỆ ĐIỀU HÀNH</a:t>
            </a:r>
            <a:endParaRPr lang="vi-VN" sz="2800" b="1">
              <a:solidFill>
                <a:srgbClr val="F03C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
        <p:nvSpPr>
          <p:cNvPr id="2" name="Oval 1"/>
          <p:cNvSpPr/>
          <p:nvPr/>
        </p:nvSpPr>
        <p:spPr>
          <a:xfrm>
            <a:off x="1187354" y="4050731"/>
            <a:ext cx="409433" cy="382138"/>
          </a:xfrm>
          <a:prstGeom prst="ellipse">
            <a:avLst/>
          </a:prstGeom>
          <a:no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187354" y="4995917"/>
            <a:ext cx="409433" cy="382138"/>
          </a:xfrm>
          <a:prstGeom prst="ellipse">
            <a:avLst/>
          </a:prstGeom>
          <a:no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Arial" panose="020B0604020202020204" pitchFamily="34" charset="0"/>
                <a:cs typeface="Arial" panose="020B0604020202020204" pitchFamily="34" charset="0"/>
              </a:rPr>
              <a:t>2. PHẦN MỀM ỨNG DỤNG</a:t>
            </a:r>
            <a:endParaRPr lang="vi-VN" sz="2800" b="1">
              <a:solidFill>
                <a:srgbClr val="F03C69"/>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cxnSp>
        <p:nvCxnSpPr>
          <p:cNvPr id="8" name="Straight Connector 7"/>
          <p:cNvCxnSpPr/>
          <p:nvPr/>
        </p:nvCxnSpPr>
        <p:spPr>
          <a:xfrm>
            <a:off x="5295331" y="2947916"/>
            <a:ext cx="1043206" cy="181515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90615" y="3316406"/>
            <a:ext cx="1247922" cy="35484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64592" y="3027774"/>
            <a:ext cx="1873945" cy="64347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40631" y="3375119"/>
            <a:ext cx="2497906" cy="72264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27935" y="4430416"/>
            <a:ext cx="2610602" cy="451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52758" y="3954341"/>
            <a:ext cx="985779" cy="80421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9FD7519-96FF-4994-91E0-3684352AA446}"/>
              </a:ext>
            </a:extLst>
          </p:cNvPr>
          <p:cNvSpPr/>
          <p:nvPr/>
        </p:nvSpPr>
        <p:spPr>
          <a:xfrm>
            <a:off x="668607" y="5521182"/>
            <a:ext cx="10569424" cy="674031"/>
          </a:xfrm>
          <a:prstGeom prst="rect">
            <a:avLst/>
          </a:prstGeom>
        </p:spPr>
        <p:txBody>
          <a:bodyPr wrap="square">
            <a:spAutoFit/>
          </a:bodyPr>
          <a:lstStyle/>
          <a:p>
            <a:pPr algn="ctr" defTabSz="342900">
              <a:lnSpc>
                <a:spcPct val="135000"/>
              </a:lnSpc>
            </a:pPr>
            <a:r>
              <a:rPr lang="en-US" sz="2800" b="1" smtClean="0">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1</a:t>
            </a:r>
            <a:r>
              <a:rPr lang="en-US" sz="2800" b="1" smtClean="0">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f</a:t>
            </a:r>
            <a:r>
              <a:rPr lang="en-US" sz="2800" b="1">
                <a:solidFill>
                  <a:srgbClr val="0000FF"/>
                </a:solidFill>
                <a:latin typeface="UTM Avo" panose="02040603050506020204" pitchFamily="18" charset="0"/>
                <a:cs typeface="Times New Roman" panose="02020603050405020304" pitchFamily="18" charset="0"/>
              </a:rPr>
              <a:t>	</a:t>
            </a:r>
            <a:r>
              <a:rPr lang="en-US" sz="2800" b="1" smtClean="0">
                <a:solidFill>
                  <a:srgbClr val="0000FF"/>
                </a:solidFill>
                <a:latin typeface="UTM Avo" panose="02040603050506020204" pitchFamily="18" charset="0"/>
                <a:cs typeface="Times New Roman" panose="02020603050405020304" pitchFamily="18" charset="0"/>
              </a:rPr>
              <a:t>    2)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smtClean="0">
                <a:solidFill>
                  <a:srgbClr val="0000FF"/>
                </a:solidFill>
                <a:latin typeface="UTM Avo" panose="02040603050506020204" pitchFamily="18" charset="0"/>
                <a:cs typeface="Times New Roman" panose="02020603050405020304" pitchFamily="18" charset="0"/>
              </a:rPr>
              <a:t>c</a:t>
            </a:r>
            <a:r>
              <a:rPr lang="en-US" sz="2800" b="1">
                <a:solidFill>
                  <a:srgbClr val="0000FF"/>
                </a:solidFill>
                <a:latin typeface="UTM Avo" panose="02040603050506020204" pitchFamily="18" charset="0"/>
                <a:cs typeface="Times New Roman" panose="02020603050405020304" pitchFamily="18" charset="0"/>
              </a:rPr>
              <a:t>		</a:t>
            </a:r>
            <a:r>
              <a:rPr lang="en-US" sz="2800" b="1" smtClean="0">
                <a:solidFill>
                  <a:srgbClr val="0000FF"/>
                </a:solidFill>
                <a:latin typeface="UTM Avo" panose="02040603050506020204" pitchFamily="18" charset="0"/>
                <a:cs typeface="Times New Roman" panose="02020603050405020304" pitchFamily="18" charset="0"/>
              </a:rPr>
              <a:t>3)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smtClean="0">
                <a:solidFill>
                  <a:srgbClr val="0000FF"/>
                </a:solidFill>
                <a:latin typeface="UTM Avo" panose="02040603050506020204" pitchFamily="18" charset="0"/>
                <a:cs typeface="Times New Roman" panose="02020603050405020304" pitchFamily="18" charset="0"/>
              </a:rPr>
              <a:t>a</a:t>
            </a:r>
            <a:r>
              <a:rPr lang="en-US" sz="2800" b="1">
                <a:solidFill>
                  <a:srgbClr val="0000FF"/>
                </a:solidFill>
                <a:latin typeface="UTM Avo" panose="02040603050506020204" pitchFamily="18" charset="0"/>
                <a:cs typeface="Times New Roman" panose="02020603050405020304" pitchFamily="18" charset="0"/>
              </a:rPr>
              <a:t>		</a:t>
            </a:r>
            <a:r>
              <a:rPr lang="en-US" sz="2800" b="1" smtClean="0">
                <a:solidFill>
                  <a:srgbClr val="0000FF"/>
                </a:solidFill>
                <a:latin typeface="UTM Avo" panose="02040603050506020204" pitchFamily="18" charset="0"/>
                <a:cs typeface="Times New Roman" panose="02020603050405020304" pitchFamily="18" charset="0"/>
              </a:rPr>
              <a:t>4)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smtClean="0">
                <a:solidFill>
                  <a:srgbClr val="0000FF"/>
                </a:solidFill>
                <a:latin typeface="UTM Avo" panose="02040603050506020204" pitchFamily="18" charset="0"/>
                <a:cs typeface="Times New Roman" panose="02020603050405020304" pitchFamily="18" charset="0"/>
              </a:rPr>
              <a:t>b</a:t>
            </a:r>
            <a:r>
              <a:rPr lang="en-US" sz="2800" b="1">
                <a:solidFill>
                  <a:srgbClr val="0000FF"/>
                </a:solidFill>
                <a:latin typeface="UTM Avo" panose="02040603050506020204" pitchFamily="18" charset="0"/>
                <a:cs typeface="Times New Roman" panose="02020603050405020304" pitchFamily="18" charset="0"/>
              </a:rPr>
              <a:t>		</a:t>
            </a:r>
            <a:r>
              <a:rPr lang="en-US" sz="2800" b="1" smtClean="0">
                <a:solidFill>
                  <a:srgbClr val="0000FF"/>
                </a:solidFill>
                <a:latin typeface="UTM Avo" panose="02040603050506020204" pitchFamily="18" charset="0"/>
                <a:cs typeface="Times New Roman" panose="02020603050405020304" pitchFamily="18" charset="0"/>
              </a:rPr>
              <a:t>5)</a:t>
            </a:r>
            <a:r>
              <a:rPr lang="en-US" sz="2800" b="1" smtClean="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smtClean="0">
                <a:solidFill>
                  <a:srgbClr val="0000FF"/>
                </a:solidFill>
                <a:latin typeface="UTM Avo" panose="02040603050506020204" pitchFamily="18" charset="0"/>
                <a:cs typeface="Times New Roman" panose="02020603050405020304" pitchFamily="18" charset="0"/>
              </a:rPr>
              <a:t>e</a:t>
            </a:r>
            <a:r>
              <a:rPr lang="en-US" sz="2800" b="1">
                <a:solidFill>
                  <a:srgbClr val="0000FF"/>
                </a:solidFill>
                <a:latin typeface="UTM Avo" panose="02040603050506020204" pitchFamily="18" charset="0"/>
                <a:cs typeface="Times New Roman" panose="02020603050405020304" pitchFamily="18" charset="0"/>
              </a:rPr>
              <a:t>	</a:t>
            </a:r>
            <a:r>
              <a:rPr lang="en-US" sz="1100" b="1">
                <a:solidFill>
                  <a:srgbClr val="0000FF"/>
                </a:solidFill>
                <a:latin typeface="UTM Avo" panose="02040603050506020204" pitchFamily="18" charset="0"/>
                <a:cs typeface="Times New Roman" panose="02020603050405020304" pitchFamily="18" charset="0"/>
              </a:rPr>
              <a:t> 	</a:t>
            </a:r>
            <a:r>
              <a:rPr lang="en-US" sz="2800" b="1" smtClean="0">
                <a:solidFill>
                  <a:srgbClr val="0000FF"/>
                </a:solidFill>
                <a:latin typeface="UTM Avo" panose="02040603050506020204" pitchFamily="18" charset="0"/>
                <a:cs typeface="Times New Roman" panose="02020603050405020304" pitchFamily="18" charset="0"/>
              </a:rPr>
              <a:t>6)</a:t>
            </a:r>
            <a:r>
              <a:rPr lang="en-US" sz="2800" b="1" smtClean="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smtClean="0">
                <a:solidFill>
                  <a:srgbClr val="0000FF"/>
                </a:solidFill>
                <a:latin typeface="UTM Avo" panose="02040603050506020204" pitchFamily="18" charset="0"/>
                <a:cs typeface="Times New Roman" panose="02020603050405020304" pitchFamily="18" charset="0"/>
              </a:rPr>
              <a:t>d</a:t>
            </a:r>
            <a:endParaRPr lang="vi-VN" sz="28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66" dur="500"/>
                                        <p:tgtEl>
                                          <p:spTgt spid="3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xit" presetSubtype="12" fill="hold" grpId="0" nodeType="clickEffect">
                                  <p:stCondLst>
                                    <p:cond delay="0"/>
                                  </p:stCondLst>
                                  <p:childTnLst>
                                    <p:animEffect transition="out" filter="strips(downLeft)">
                                      <p:cBhvr>
                                        <p:cTn id="70" dur="500"/>
                                        <p:tgtEl>
                                          <p:spTgt spid="31">
                                            <p:txEl>
                                              <p:pRg st="0" end="0"/>
                                            </p:txEl>
                                          </p:spTgt>
                                        </p:tgtEl>
                                      </p:cBhvr>
                                    </p:animEffect>
                                    <p:set>
                                      <p:cBhvr>
                                        <p:cTn id="71" dur="1" fill="hold">
                                          <p:stCondLst>
                                            <p:cond delay="499"/>
                                          </p:stCondLst>
                                        </p:cTn>
                                        <p:tgtEl>
                                          <p:spTgt spid="3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3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4CABB98-2252-4D35-BF1D-DA1AFBF52478}"/>
              </a:ext>
            </a:extLst>
          </p:cNvPr>
          <p:cNvSpPr/>
          <p:nvPr/>
        </p:nvSpPr>
        <p:spPr>
          <a:xfrm>
            <a:off x="4794644" y="3402277"/>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Oval 6">
            <a:extLst>
              <a:ext uri="{FF2B5EF4-FFF2-40B4-BE49-F238E27FC236}">
                <a16:creationId xmlns:a16="http://schemas.microsoft.com/office/drawing/2014/main" id="{94CABB98-2252-4D35-BF1D-DA1AFBF52478}"/>
              </a:ext>
            </a:extLst>
          </p:cNvPr>
          <p:cNvSpPr/>
          <p:nvPr/>
        </p:nvSpPr>
        <p:spPr>
          <a:xfrm>
            <a:off x="7392269" y="3440436"/>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Oval 7">
            <a:extLst>
              <a:ext uri="{FF2B5EF4-FFF2-40B4-BE49-F238E27FC236}">
                <a16:creationId xmlns:a16="http://schemas.microsoft.com/office/drawing/2014/main" id="{94CABB98-2252-4D35-BF1D-DA1AFBF52478}"/>
              </a:ext>
            </a:extLst>
          </p:cNvPr>
          <p:cNvSpPr/>
          <p:nvPr/>
        </p:nvSpPr>
        <p:spPr>
          <a:xfrm>
            <a:off x="4794644" y="3753133"/>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a:extLst>
              <a:ext uri="{FF2B5EF4-FFF2-40B4-BE49-F238E27FC236}">
                <a16:creationId xmlns:a16="http://schemas.microsoft.com/office/drawing/2014/main" id="{94CABB98-2252-4D35-BF1D-DA1AFBF52478}"/>
              </a:ext>
            </a:extLst>
          </p:cNvPr>
          <p:cNvSpPr/>
          <p:nvPr/>
        </p:nvSpPr>
        <p:spPr>
          <a:xfrm>
            <a:off x="7392269" y="3753133"/>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a:extLst>
              <a:ext uri="{FF2B5EF4-FFF2-40B4-BE49-F238E27FC236}">
                <a16:creationId xmlns:a16="http://schemas.microsoft.com/office/drawing/2014/main" id="{94CABB98-2252-4D35-BF1D-DA1AFBF52478}"/>
              </a:ext>
            </a:extLst>
          </p:cNvPr>
          <p:cNvSpPr/>
          <p:nvPr/>
        </p:nvSpPr>
        <p:spPr>
          <a:xfrm>
            <a:off x="1384978" y="4468170"/>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a:extLst>
              <a:ext uri="{FF2B5EF4-FFF2-40B4-BE49-F238E27FC236}">
                <a16:creationId xmlns:a16="http://schemas.microsoft.com/office/drawing/2014/main" id="{94CABB98-2252-4D35-BF1D-DA1AFBF52478}"/>
              </a:ext>
            </a:extLst>
          </p:cNvPr>
          <p:cNvSpPr/>
          <p:nvPr/>
        </p:nvSpPr>
        <p:spPr>
          <a:xfrm>
            <a:off x="4794644" y="4481710"/>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11">
            <a:extLst>
              <a:ext uri="{FF2B5EF4-FFF2-40B4-BE49-F238E27FC236}">
                <a16:creationId xmlns:a16="http://schemas.microsoft.com/office/drawing/2014/main" id="{94CABB98-2252-4D35-BF1D-DA1AFBF52478}"/>
              </a:ext>
            </a:extLst>
          </p:cNvPr>
          <p:cNvSpPr/>
          <p:nvPr/>
        </p:nvSpPr>
        <p:spPr>
          <a:xfrm>
            <a:off x="6533787" y="4468169"/>
            <a:ext cx="391505" cy="350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4"/>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pic>
        <p:nvPicPr>
          <p:cNvPr id="6"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422" y="3283027"/>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9405</TotalTime>
  <Words>898</Words>
  <Application>Microsoft Office PowerPoint</Application>
  <PresentationFormat>Widescreen</PresentationFormat>
  <Paragraphs>53</Paragraphs>
  <Slides>11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微软雅黑</vt:lpstr>
      <vt:lpstr>Arial</vt:lpstr>
      <vt:lpstr>Calibri</vt:lpstr>
      <vt:lpstr>等线</vt:lpstr>
      <vt:lpstr>iCiel Cadena</vt:lpstr>
      <vt:lpstr>Open Sans</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498</cp:revision>
  <dcterms:created xsi:type="dcterms:W3CDTF">2021-11-14T08:33:55Z</dcterms:created>
  <dcterms:modified xsi:type="dcterms:W3CDTF">2022-09-20T04:38:45Z</dcterms:modified>
</cp:coreProperties>
</file>