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8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91" r:id="rId15"/>
    <p:sldId id="272" r:id="rId16"/>
    <p:sldId id="275" r:id="rId17"/>
    <p:sldId id="273" r:id="rId18"/>
    <p:sldId id="276" r:id="rId19"/>
    <p:sldId id="277" r:id="rId20"/>
    <p:sldId id="278" r:id="rId21"/>
    <p:sldId id="279" r:id="rId22"/>
    <p:sldId id="280" r:id="rId23"/>
    <p:sldId id="28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768" y="5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F82A-0C68-436B-A27A-8FC86097B15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DB86D-401B-434D-BCD1-79B292543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468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F82A-0C68-436B-A27A-8FC86097B15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DB86D-401B-434D-BCD1-79B292543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51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F82A-0C68-436B-A27A-8FC86097B15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DB86D-401B-434D-BCD1-79B292543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625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F82A-0C68-436B-A27A-8FC86097B15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DB86D-401B-434D-BCD1-79B292543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6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F82A-0C68-436B-A27A-8FC86097B15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DB86D-401B-434D-BCD1-79B292543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158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F82A-0C68-436B-A27A-8FC86097B15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DB86D-401B-434D-BCD1-79B292543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9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F82A-0C68-436B-A27A-8FC86097B15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DB86D-401B-434D-BCD1-79B292543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178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F82A-0C68-436B-A27A-8FC86097B15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DB86D-401B-434D-BCD1-79B292543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42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F82A-0C68-436B-A27A-8FC86097B15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DB86D-401B-434D-BCD1-79B292543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038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F82A-0C68-436B-A27A-8FC86097B15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DB86D-401B-434D-BCD1-79B292543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827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F82A-0C68-436B-A27A-8FC86097B15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DB86D-401B-434D-BCD1-79B292543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56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3F82A-0C68-436B-A27A-8FC86097B15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DB86D-401B-434D-BCD1-79B292543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583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tmp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8680" y="2438400"/>
            <a:ext cx="10562507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800" b="1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NGỮ VĂN 7</a:t>
            </a:r>
            <a:endParaRPr lang="en-US" sz="13800" b="1" dirty="0">
              <a:solidFill>
                <a:srgbClr val="FF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5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06880" y="411480"/>
            <a:ext cx="9829800" cy="5775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3600" b="1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5.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ảnh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kỉ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niệm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tuổi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gợi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trưa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ảnh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đàn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mắng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cháu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ảnh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</a:t>
            </a:r>
            <a:endParaRPr lang="en-US" sz="36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mắng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cháu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ảnh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mâm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cơm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tuổi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endParaRPr lang="en-US" sz="36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ảnh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ảnh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bếp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lửa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ảnh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cánh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lúa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chín</a:t>
            </a:r>
            <a:endParaRPr lang="en-US" sz="36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ảnh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trứng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ảnh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đàn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ảnh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36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Arc 2"/>
          <p:cNvSpPr/>
          <p:nvPr/>
        </p:nvSpPr>
        <p:spPr>
          <a:xfrm>
            <a:off x="1706880" y="1767840"/>
            <a:ext cx="640080" cy="579120"/>
          </a:xfrm>
          <a:prstGeom prst="arc">
            <a:avLst>
              <a:gd name="adj1" fmla="val 16200000"/>
              <a:gd name="adj2" fmla="val 16089143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87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3560" y="476468"/>
            <a:ext cx="955548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40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6.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Dòng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đây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điệp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khúc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trưa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nhịp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điệu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dồn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dập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lôi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cuốn</a:t>
            </a:r>
            <a:endParaRPr lang="en-US" sz="40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giữa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kỉ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niệm</a:t>
            </a:r>
            <a:endParaRPr lang="en-US" sz="40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nổi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bật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âm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thanh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khơi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xúc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endParaRPr lang="en-US" sz="40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Gợi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ảnh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mái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mơ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40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Arc 2"/>
          <p:cNvSpPr/>
          <p:nvPr/>
        </p:nvSpPr>
        <p:spPr>
          <a:xfrm>
            <a:off x="1813560" y="4099560"/>
            <a:ext cx="640080" cy="579120"/>
          </a:xfrm>
          <a:prstGeom prst="arc">
            <a:avLst>
              <a:gd name="adj1" fmla="val 16200000"/>
              <a:gd name="adj2" fmla="val 16089143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499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7400" y="501564"/>
            <a:ext cx="9464040" cy="5295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200" b="1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42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7.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đây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dòng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xóm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làng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”?</a:t>
            </a: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endParaRPr lang="en-US" sz="42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endParaRPr lang="en-US" sz="42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ái</a:t>
            </a:r>
            <a:endParaRPr lang="en-US" sz="42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thiện</a:t>
            </a:r>
            <a:endParaRPr lang="en-US" sz="42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Arc 2"/>
          <p:cNvSpPr/>
          <p:nvPr/>
        </p:nvSpPr>
        <p:spPr>
          <a:xfrm>
            <a:off x="2057400" y="2859652"/>
            <a:ext cx="640080" cy="579120"/>
          </a:xfrm>
          <a:prstGeom prst="arc">
            <a:avLst>
              <a:gd name="adj1" fmla="val 16200000"/>
              <a:gd name="adj2" fmla="val 16089143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249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15440" y="529062"/>
            <a:ext cx="96012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40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8.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chắt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chiu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từng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trứng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40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lấy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đóng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phí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cháu</a:t>
            </a:r>
            <a:endParaRPr lang="en-US" sz="40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mua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dầu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vở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cháu</a:t>
            </a:r>
            <a:endParaRPr lang="en-US" sz="40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ấp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đàn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mua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quần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áo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mới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cháu</a:t>
            </a:r>
            <a:endParaRPr lang="en-US" sz="40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lấy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mua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thuốc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chữa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cháu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40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Arc 2"/>
          <p:cNvSpPr/>
          <p:nvPr/>
        </p:nvSpPr>
        <p:spPr>
          <a:xfrm>
            <a:off x="1615440" y="3406773"/>
            <a:ext cx="640080" cy="579120"/>
          </a:xfrm>
          <a:prstGeom prst="arc">
            <a:avLst>
              <a:gd name="adj1" fmla="val 16200000"/>
              <a:gd name="adj2" fmla="val 16089143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559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34440" y="225475"/>
            <a:ext cx="97383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Dạng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Trắc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nghiệm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khách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endParaRPr lang="en-US" sz="3200" b="1" i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34440" y="904667"/>
            <a:ext cx="97383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Dạng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2.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Trắc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nghiệm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endParaRPr lang="en-US" sz="3200" b="1" i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34440" y="1583859"/>
            <a:ext cx="97383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Tx/>
              <a:buChar char="-"/>
            </a:pP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ở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mức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thấp</a:t>
            </a:r>
            <a:endParaRPr lang="en-US" sz="32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ngắn</a:t>
            </a:r>
            <a:endParaRPr lang="en-US" sz="32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buFont typeface="Symbol" panose="05050102010706020507" pitchFamily="18" charset="2"/>
              <a:buChar char="Þ"/>
            </a:pPr>
            <a:r>
              <a:rPr lang="en-US" sz="3200" b="1" i="1" dirty="0" err="1" smtClean="0">
                <a:latin typeface="Times New Roman" panose="02020603050405020304" pitchFamily="18" charset="0"/>
              </a:rPr>
              <a:t>Đọc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đề</a:t>
            </a:r>
            <a:r>
              <a:rPr lang="en-US" sz="3200" b="1" i="1" dirty="0" smtClean="0">
                <a:latin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xác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định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đề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=&gt;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sử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dụng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phương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pháp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làm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bài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với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từng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kiểu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câu</a:t>
            </a:r>
            <a:endParaRPr lang="en-US" sz="3200" b="1" i="1" dirty="0" smtClean="0">
              <a:latin typeface="Times New Roman" panose="02020603050405020304" pitchFamily="18" charset="0"/>
            </a:endParaRPr>
          </a:p>
          <a:p>
            <a:pPr algn="just"/>
            <a:r>
              <a:rPr lang="en-US" sz="3200" b="1" i="1" dirty="0" smtClean="0">
                <a:latin typeface="Times New Roman" panose="02020603050405020304" pitchFamily="18" charset="0"/>
              </a:rPr>
              <a:t>+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Câu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hỏi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xác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định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chủ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đề</a:t>
            </a:r>
            <a:r>
              <a:rPr lang="en-US" sz="3200" b="1" i="1" dirty="0" smtClean="0">
                <a:latin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nội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dung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chính</a:t>
            </a:r>
            <a:endParaRPr lang="en-US" sz="3200" b="1" i="1" dirty="0" smtClean="0">
              <a:latin typeface="Times New Roman" panose="02020603050405020304" pitchFamily="18" charset="0"/>
            </a:endParaRPr>
          </a:p>
          <a:p>
            <a:pPr algn="just"/>
            <a:r>
              <a:rPr lang="en-US" sz="3200" b="1" i="1" dirty="0" smtClean="0">
                <a:latin typeface="Times New Roman" panose="02020603050405020304" pitchFamily="18" charset="0"/>
              </a:rPr>
              <a:t>+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Câu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hỏi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phân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tích</a:t>
            </a:r>
            <a:r>
              <a:rPr lang="en-US" sz="3200" b="1" i="1" dirty="0" smtClean="0">
                <a:latin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cảm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thụ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biện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pháp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nghệ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thuật</a:t>
            </a:r>
            <a:r>
              <a:rPr lang="en-US" sz="3200" b="1" i="1" dirty="0" smtClean="0">
                <a:latin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từ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ngữ</a:t>
            </a:r>
            <a:r>
              <a:rPr lang="en-US" sz="3200" b="1" i="1" dirty="0" smtClean="0">
                <a:latin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hình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ảnh</a:t>
            </a:r>
            <a:endParaRPr lang="en-US" sz="3200" b="1" i="1" dirty="0" smtClean="0">
              <a:latin typeface="Times New Roman" panose="02020603050405020304" pitchFamily="18" charset="0"/>
            </a:endParaRPr>
          </a:p>
          <a:p>
            <a:pPr algn="just"/>
            <a:r>
              <a:rPr lang="en-US" sz="3200" b="1" i="1" dirty="0" smtClean="0">
                <a:latin typeface="Times New Roman" panose="02020603050405020304" pitchFamily="18" charset="0"/>
              </a:rPr>
              <a:t>+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Câu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hỏi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giải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thích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về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chi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tiết</a:t>
            </a:r>
            <a:r>
              <a:rPr lang="en-US" sz="3200" b="1" i="1" dirty="0" smtClean="0">
                <a:latin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hình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ảnh</a:t>
            </a:r>
            <a:endParaRPr lang="en-US" sz="3200" b="1" i="1" dirty="0" smtClean="0">
              <a:latin typeface="Times New Roman" panose="02020603050405020304" pitchFamily="18" charset="0"/>
            </a:endParaRPr>
          </a:p>
          <a:p>
            <a:pPr algn="just"/>
            <a:r>
              <a:rPr lang="en-US" sz="3200" b="1" i="1" dirty="0" smtClean="0">
                <a:latin typeface="Times New Roman" panose="02020603050405020304" pitchFamily="18" charset="0"/>
              </a:rPr>
              <a:t>+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Câu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hỏi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kiểm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tra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kiến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thức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tiếng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Việt</a:t>
            </a:r>
            <a:r>
              <a:rPr lang="en-US" sz="3200" b="1" i="1" dirty="0" smtClean="0">
                <a:latin typeface="Times New Roman" panose="02020603050405020304" pitchFamily="18" charset="0"/>
              </a:rPr>
              <a:t>: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từ</a:t>
            </a:r>
            <a:r>
              <a:rPr lang="en-US" sz="3200" b="1" i="1" dirty="0" smtClean="0">
                <a:latin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câu</a:t>
            </a:r>
            <a:r>
              <a:rPr lang="en-US" sz="3200" b="1" i="1" dirty="0" smtClean="0">
                <a:latin typeface="Times New Roman" panose="02020603050405020304" pitchFamily="18" charset="0"/>
              </a:rPr>
              <a:t>, ….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15792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398776"/>
            <a:ext cx="9204960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3600" b="1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9.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trưa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”?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4744528" y="1000664"/>
            <a:ext cx="284671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2875" y="1683958"/>
            <a:ext cx="7375585" cy="486349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873924" y="2527540"/>
            <a:ext cx="543464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>
                <a:solidFill>
                  <a:schemeClr val="bg1"/>
                </a:solidFill>
              </a:rPr>
              <a:t>NỘI DUNG CHÍNH/ CHỦ ĐỀ = CA NGỢI/ KHẲNG ĐỊNH/ PHÊ PHÁN … </a:t>
            </a:r>
          </a:p>
          <a:p>
            <a:pPr algn="just"/>
            <a:r>
              <a:rPr lang="en-US" sz="3600" dirty="0" smtClean="0">
                <a:solidFill>
                  <a:schemeClr val="bg1"/>
                </a:solidFill>
              </a:rPr>
              <a:t>+ AI/ ĐIỀU GÌ </a:t>
            </a:r>
          </a:p>
          <a:p>
            <a:pPr algn="just"/>
            <a:r>
              <a:rPr lang="en-US" sz="3600" dirty="0" smtClean="0">
                <a:solidFill>
                  <a:schemeClr val="bg1"/>
                </a:solidFill>
              </a:rPr>
              <a:t>+ NHƯ THẾ NÀO?  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635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3279" y="4294047"/>
            <a:ext cx="57893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/>
              <a:t>Tình</a:t>
            </a:r>
            <a:r>
              <a:rPr lang="en-US" sz="2800" dirty="0" smtClean="0"/>
              <a:t> </a:t>
            </a:r>
            <a:r>
              <a:rPr lang="en-US" sz="2800" dirty="0" err="1" smtClean="0"/>
              <a:t>bà</a:t>
            </a:r>
            <a:r>
              <a:rPr lang="en-US" sz="2800" dirty="0" smtClean="0"/>
              <a:t> </a:t>
            </a:r>
            <a:r>
              <a:rPr lang="en-US" sz="2800" dirty="0" err="1" smtClean="0"/>
              <a:t>cháu</a:t>
            </a:r>
            <a:r>
              <a:rPr lang="en-US" sz="2800" dirty="0" smtClean="0"/>
              <a:t> </a:t>
            </a:r>
            <a:r>
              <a:rPr lang="en-US" sz="2800" dirty="0" err="1" smtClean="0"/>
              <a:t>sâu</a:t>
            </a:r>
            <a:r>
              <a:rPr lang="en-US" sz="2800" dirty="0" smtClean="0"/>
              <a:t> </a:t>
            </a:r>
            <a:r>
              <a:rPr lang="en-US" sz="2800" dirty="0" err="1" smtClean="0"/>
              <a:t>nặng</a:t>
            </a:r>
            <a:endParaRPr lang="en-US" sz="28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2140789" y="312512"/>
            <a:ext cx="9204960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3600" b="1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9.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trưa</a:t>
            </a:r>
            <a:r>
              <a:rPr lang="en-US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”? </a:t>
            </a:r>
          </a:p>
        </p:txBody>
      </p:sp>
      <p:sp>
        <p:nvSpPr>
          <p:cNvPr id="4" name="Rectangle 3"/>
          <p:cNvSpPr/>
          <p:nvPr/>
        </p:nvSpPr>
        <p:spPr>
          <a:xfrm>
            <a:off x="1217151" y="1751640"/>
            <a:ext cx="36968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>
                <a:solidFill>
                  <a:srgbClr val="FF0000"/>
                </a:solidFill>
              </a:rPr>
              <a:t>CA NGỢI/ KHẲNG ĐỊNH 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7151" y="2311599"/>
            <a:ext cx="19046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/>
              <a:t>- </a:t>
            </a:r>
            <a:r>
              <a:rPr lang="en-US" sz="2800" dirty="0" err="1"/>
              <a:t>Người</a:t>
            </a:r>
            <a:r>
              <a:rPr lang="en-US" sz="2800" dirty="0"/>
              <a:t> </a:t>
            </a:r>
            <a:r>
              <a:rPr lang="en-US" sz="2800" dirty="0" err="1"/>
              <a:t>bà</a:t>
            </a:r>
            <a:r>
              <a:rPr lang="en-US" sz="2800" dirty="0"/>
              <a:t>: </a:t>
            </a:r>
          </a:p>
        </p:txBody>
      </p:sp>
      <p:sp>
        <p:nvSpPr>
          <p:cNvPr id="6" name="Rectangle 5"/>
          <p:cNvSpPr/>
          <p:nvPr/>
        </p:nvSpPr>
        <p:spPr>
          <a:xfrm>
            <a:off x="1217151" y="3227808"/>
            <a:ext cx="22461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-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</a:t>
            </a:r>
            <a:r>
              <a:rPr lang="en-US" sz="2800" dirty="0" err="1" smtClean="0"/>
              <a:t>cháu</a:t>
            </a:r>
            <a:r>
              <a:rPr lang="en-US" sz="2800" dirty="0" smtClean="0"/>
              <a:t>: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217151" y="4294047"/>
            <a:ext cx="24227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- </a:t>
            </a:r>
            <a:r>
              <a:rPr lang="en-US" sz="2800" dirty="0" err="1"/>
              <a:t>Tình</a:t>
            </a:r>
            <a:r>
              <a:rPr lang="en-US" sz="2800" dirty="0"/>
              <a:t> </a:t>
            </a:r>
            <a:r>
              <a:rPr lang="en-US" sz="2800" dirty="0" err="1"/>
              <a:t>bà</a:t>
            </a:r>
            <a:r>
              <a:rPr lang="en-US" sz="2800" dirty="0"/>
              <a:t> </a:t>
            </a:r>
            <a:r>
              <a:rPr lang="en-US" sz="2800" dirty="0" err="1"/>
              <a:t>cháu</a:t>
            </a:r>
            <a:r>
              <a:rPr lang="en-US" sz="2800" dirty="0"/>
              <a:t>: </a:t>
            </a:r>
          </a:p>
        </p:txBody>
      </p:sp>
      <p:sp>
        <p:nvSpPr>
          <p:cNvPr id="8" name="Rectangle 7"/>
          <p:cNvSpPr/>
          <p:nvPr/>
        </p:nvSpPr>
        <p:spPr>
          <a:xfrm>
            <a:off x="3463279" y="2277710"/>
            <a:ext cx="73556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/>
              <a:t>chăm</a:t>
            </a:r>
            <a:r>
              <a:rPr lang="en-US" sz="2800" dirty="0"/>
              <a:t> </a:t>
            </a:r>
            <a:r>
              <a:rPr lang="en-US" sz="2800" dirty="0" err="1"/>
              <a:t>chỉ</a:t>
            </a:r>
            <a:r>
              <a:rPr lang="en-US" sz="2800" dirty="0"/>
              <a:t>, </a:t>
            </a:r>
            <a:r>
              <a:rPr lang="en-US" sz="2800" dirty="0" err="1"/>
              <a:t>cần</a:t>
            </a:r>
            <a:r>
              <a:rPr lang="en-US" sz="2800" dirty="0"/>
              <a:t> </a:t>
            </a:r>
            <a:r>
              <a:rPr lang="en-US" sz="2800" dirty="0" err="1"/>
              <a:t>mẫn</a:t>
            </a:r>
            <a:r>
              <a:rPr lang="en-US" sz="2800" dirty="0"/>
              <a:t>, </a:t>
            </a:r>
            <a:r>
              <a:rPr lang="en-US" sz="2800" dirty="0" err="1"/>
              <a:t>yêu</a:t>
            </a:r>
            <a:r>
              <a:rPr lang="en-US" sz="2800" dirty="0"/>
              <a:t> </a:t>
            </a:r>
            <a:r>
              <a:rPr lang="en-US" sz="2800" dirty="0" err="1"/>
              <a:t>thương</a:t>
            </a:r>
            <a:r>
              <a:rPr lang="en-US" sz="2800" dirty="0"/>
              <a:t>, hi </a:t>
            </a:r>
            <a:r>
              <a:rPr lang="en-US" sz="2800" dirty="0" err="1"/>
              <a:t>sinh</a:t>
            </a:r>
            <a:r>
              <a:rPr lang="en-US" sz="2800" dirty="0"/>
              <a:t> </a:t>
            </a:r>
            <a:r>
              <a:rPr lang="en-US" sz="2800" dirty="0" err="1"/>
              <a:t>lòng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cháu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3441956" y="3231817"/>
            <a:ext cx="737693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/>
              <a:t>luôn</a:t>
            </a:r>
            <a:r>
              <a:rPr lang="en-US" sz="2800" dirty="0"/>
              <a:t> </a:t>
            </a:r>
            <a:r>
              <a:rPr lang="en-US" sz="2800" dirty="0" err="1"/>
              <a:t>trân</a:t>
            </a:r>
            <a:r>
              <a:rPr lang="en-US" sz="2800" dirty="0"/>
              <a:t> </a:t>
            </a:r>
            <a:r>
              <a:rPr lang="en-US" sz="2800" dirty="0" err="1"/>
              <a:t>trọng</a:t>
            </a:r>
            <a:r>
              <a:rPr lang="en-US" sz="2800" dirty="0"/>
              <a:t>, </a:t>
            </a:r>
            <a:r>
              <a:rPr lang="en-US" sz="2800" dirty="0" err="1"/>
              <a:t>biết</a:t>
            </a:r>
            <a:r>
              <a:rPr lang="en-US" sz="2800" dirty="0"/>
              <a:t> </a:t>
            </a:r>
            <a:r>
              <a:rPr lang="en-US" sz="2800" dirty="0" err="1"/>
              <a:t>ơn</a:t>
            </a:r>
            <a:r>
              <a:rPr lang="en-US" sz="2800" dirty="0"/>
              <a:t> </a:t>
            </a:r>
            <a:r>
              <a:rPr lang="en-US" sz="2800" dirty="0" err="1"/>
              <a:t>bà</a:t>
            </a:r>
            <a:r>
              <a:rPr lang="en-US" sz="2800" dirty="0"/>
              <a:t>; </a:t>
            </a:r>
            <a:r>
              <a:rPr lang="en-US" sz="2800" dirty="0" err="1"/>
              <a:t>biến</a:t>
            </a:r>
            <a:r>
              <a:rPr lang="en-US" sz="2800" dirty="0"/>
              <a:t> </a:t>
            </a:r>
            <a:r>
              <a:rPr lang="en-US" sz="2800" dirty="0" err="1"/>
              <a:t>sức</a:t>
            </a:r>
            <a:r>
              <a:rPr lang="en-US" sz="2800" dirty="0"/>
              <a:t> </a:t>
            </a:r>
            <a:r>
              <a:rPr lang="en-US" sz="2800" dirty="0" err="1"/>
              <a:t>mạnh</a:t>
            </a:r>
            <a:r>
              <a:rPr lang="en-US" sz="2800" dirty="0"/>
              <a:t> </a:t>
            </a:r>
            <a:r>
              <a:rPr lang="en-US" sz="2800" dirty="0" err="1"/>
              <a:t>gia</a:t>
            </a:r>
            <a:r>
              <a:rPr lang="en-US" sz="2800" dirty="0"/>
              <a:t> </a:t>
            </a:r>
            <a:r>
              <a:rPr lang="en-US" sz="2800" dirty="0" err="1"/>
              <a:t>đình</a:t>
            </a:r>
            <a:r>
              <a:rPr lang="en-US" sz="2800" dirty="0"/>
              <a:t> </a:t>
            </a:r>
            <a:r>
              <a:rPr lang="en-US" sz="2800" dirty="0" err="1"/>
              <a:t>thành</a:t>
            </a:r>
            <a:r>
              <a:rPr lang="en-US" sz="2800" dirty="0"/>
              <a:t> </a:t>
            </a:r>
            <a:r>
              <a:rPr lang="en-US" sz="2800" dirty="0" err="1"/>
              <a:t>sức</a:t>
            </a:r>
            <a:r>
              <a:rPr lang="en-US" sz="2800" dirty="0"/>
              <a:t> </a:t>
            </a:r>
            <a:r>
              <a:rPr lang="en-US" sz="2800" dirty="0" err="1"/>
              <a:t>mạnh</a:t>
            </a:r>
            <a:r>
              <a:rPr lang="en-US" sz="2800" dirty="0"/>
              <a:t>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chiến</a:t>
            </a:r>
            <a:r>
              <a:rPr lang="en-US" sz="2800" dirty="0"/>
              <a:t> </a:t>
            </a:r>
            <a:r>
              <a:rPr lang="en-US" sz="2800" dirty="0" err="1"/>
              <a:t>đấu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Tổ</a:t>
            </a:r>
            <a:r>
              <a:rPr lang="en-US" sz="2800" dirty="0"/>
              <a:t> </a:t>
            </a:r>
            <a:r>
              <a:rPr lang="en-US" sz="2800" dirty="0" err="1"/>
              <a:t>Quốc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33671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55520" y="351565"/>
            <a:ext cx="9265920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3200" b="1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10.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biện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khổ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cuối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endParaRPr lang="en-US" sz="32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2875" y="1683958"/>
            <a:ext cx="7375585" cy="4863490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 flipV="1">
            <a:off x="7568750" y="891251"/>
            <a:ext cx="2408627" cy="524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3812875" y="891251"/>
            <a:ext cx="1546203" cy="524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682232" y="2581154"/>
            <a:ext cx="563687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solidFill>
                  <a:schemeClr val="bg1"/>
                </a:solidFill>
              </a:rPr>
              <a:t>Bước</a:t>
            </a:r>
            <a:r>
              <a:rPr lang="en-US" sz="2600" dirty="0" smtClean="0">
                <a:solidFill>
                  <a:schemeClr val="bg1"/>
                </a:solidFill>
              </a:rPr>
              <a:t> 1. </a:t>
            </a:r>
            <a:r>
              <a:rPr lang="en-US" sz="2600" dirty="0" err="1" smtClean="0">
                <a:solidFill>
                  <a:schemeClr val="bg1"/>
                </a:solidFill>
              </a:rPr>
              <a:t>Gọi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tên</a:t>
            </a:r>
            <a:endParaRPr lang="en-US" sz="2600" dirty="0" smtClean="0">
              <a:solidFill>
                <a:schemeClr val="bg1"/>
              </a:solidFill>
            </a:endParaRPr>
          </a:p>
          <a:p>
            <a:r>
              <a:rPr lang="en-US" sz="2600" dirty="0" err="1" smtClean="0">
                <a:solidFill>
                  <a:schemeClr val="bg1"/>
                </a:solidFill>
              </a:rPr>
              <a:t>Bước</a:t>
            </a:r>
            <a:r>
              <a:rPr lang="en-US" sz="2600" dirty="0" smtClean="0">
                <a:solidFill>
                  <a:schemeClr val="bg1"/>
                </a:solidFill>
              </a:rPr>
              <a:t> 2. </a:t>
            </a:r>
            <a:r>
              <a:rPr lang="en-US" sz="2600" dirty="0" err="1" smtClean="0">
                <a:solidFill>
                  <a:schemeClr val="bg1"/>
                </a:solidFill>
              </a:rPr>
              <a:t>Xác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định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từ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ngữ</a:t>
            </a:r>
            <a:r>
              <a:rPr lang="en-US" sz="2600" dirty="0" smtClean="0">
                <a:solidFill>
                  <a:schemeClr val="bg1"/>
                </a:solidFill>
              </a:rPr>
              <a:t>, </a:t>
            </a:r>
            <a:r>
              <a:rPr lang="en-US" sz="2600" dirty="0" err="1" smtClean="0">
                <a:solidFill>
                  <a:schemeClr val="bg1"/>
                </a:solidFill>
              </a:rPr>
              <a:t>hình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ảnh</a:t>
            </a:r>
            <a:r>
              <a:rPr lang="en-US" sz="2600" dirty="0" smtClean="0">
                <a:solidFill>
                  <a:schemeClr val="bg1"/>
                </a:solidFill>
              </a:rPr>
              <a:t> “Ở </a:t>
            </a:r>
            <a:r>
              <a:rPr lang="en-US" sz="2600" dirty="0" err="1" smtClean="0">
                <a:solidFill>
                  <a:schemeClr val="bg1"/>
                </a:solidFill>
              </a:rPr>
              <a:t>đâu</a:t>
            </a:r>
            <a:r>
              <a:rPr lang="en-US" sz="2600" dirty="0" smtClean="0">
                <a:solidFill>
                  <a:schemeClr val="bg1"/>
                </a:solidFill>
              </a:rPr>
              <a:t>?”</a:t>
            </a:r>
          </a:p>
          <a:p>
            <a:r>
              <a:rPr lang="en-US" sz="2600" dirty="0" err="1" smtClean="0">
                <a:solidFill>
                  <a:schemeClr val="bg1"/>
                </a:solidFill>
              </a:rPr>
              <a:t>Bước</a:t>
            </a:r>
            <a:r>
              <a:rPr lang="en-US" sz="2600" dirty="0" smtClean="0">
                <a:solidFill>
                  <a:schemeClr val="bg1"/>
                </a:solidFill>
              </a:rPr>
              <a:t> 3. </a:t>
            </a:r>
            <a:r>
              <a:rPr lang="en-US" sz="2600" dirty="0" err="1" smtClean="0">
                <a:solidFill>
                  <a:schemeClr val="bg1"/>
                </a:solidFill>
              </a:rPr>
              <a:t>Tác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dụng</a:t>
            </a:r>
            <a:r>
              <a:rPr lang="en-US" sz="2600" dirty="0" smtClean="0">
                <a:solidFill>
                  <a:schemeClr val="bg1"/>
                </a:solidFill>
              </a:rPr>
              <a:t> – </a:t>
            </a:r>
            <a:r>
              <a:rPr lang="en-US" sz="2600" dirty="0" err="1" smtClean="0">
                <a:solidFill>
                  <a:schemeClr val="bg1"/>
                </a:solidFill>
              </a:rPr>
              <a:t>theo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đúng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đặc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điểm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của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biện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pháp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tu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từ</a:t>
            </a:r>
            <a:endParaRPr lang="en-US" sz="2600" dirty="0" smtClean="0">
              <a:solidFill>
                <a:schemeClr val="bg1"/>
              </a:solidFill>
            </a:endParaRPr>
          </a:p>
          <a:p>
            <a:r>
              <a:rPr lang="en-US" sz="2600" dirty="0" smtClean="0">
                <a:solidFill>
                  <a:schemeClr val="bg1"/>
                </a:solidFill>
              </a:rPr>
              <a:t>+ </a:t>
            </a:r>
            <a:r>
              <a:rPr lang="en-US" sz="2600" dirty="0" err="1" smtClean="0">
                <a:solidFill>
                  <a:schemeClr val="bg1"/>
                </a:solidFill>
              </a:rPr>
              <a:t>Nhóm</a:t>
            </a:r>
            <a:r>
              <a:rPr lang="en-US" sz="2600" dirty="0" smtClean="0">
                <a:solidFill>
                  <a:schemeClr val="bg1"/>
                </a:solidFill>
              </a:rPr>
              <a:t> 1. </a:t>
            </a:r>
            <a:r>
              <a:rPr lang="en-US" sz="2600" dirty="0" err="1" smtClean="0">
                <a:solidFill>
                  <a:schemeClr val="bg1"/>
                </a:solidFill>
              </a:rPr>
              <a:t>Gợi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hình</a:t>
            </a:r>
            <a:r>
              <a:rPr lang="en-US" sz="2600" dirty="0" smtClean="0">
                <a:solidFill>
                  <a:schemeClr val="bg1"/>
                </a:solidFill>
              </a:rPr>
              <a:t> =&gt; </a:t>
            </a:r>
            <a:r>
              <a:rPr lang="en-US" sz="2600" dirty="0" err="1" smtClean="0">
                <a:solidFill>
                  <a:schemeClr val="bg1"/>
                </a:solidFill>
              </a:rPr>
              <a:t>gợi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cảm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xúc</a:t>
            </a:r>
            <a:endParaRPr lang="en-US" sz="2600" dirty="0" smtClean="0">
              <a:solidFill>
                <a:schemeClr val="bg1"/>
              </a:solidFill>
            </a:endParaRPr>
          </a:p>
          <a:p>
            <a:r>
              <a:rPr lang="en-US" sz="2600" dirty="0" smtClean="0">
                <a:solidFill>
                  <a:schemeClr val="bg1"/>
                </a:solidFill>
              </a:rPr>
              <a:t>+ </a:t>
            </a:r>
            <a:r>
              <a:rPr lang="en-US" sz="2600" dirty="0" err="1" smtClean="0">
                <a:solidFill>
                  <a:schemeClr val="bg1"/>
                </a:solidFill>
              </a:rPr>
              <a:t>Nhóm</a:t>
            </a:r>
            <a:r>
              <a:rPr lang="en-US" sz="2600" dirty="0" smtClean="0">
                <a:solidFill>
                  <a:schemeClr val="bg1"/>
                </a:solidFill>
              </a:rPr>
              <a:t> 2. </a:t>
            </a:r>
            <a:r>
              <a:rPr lang="en-US" sz="2600" dirty="0" err="1" smtClean="0">
                <a:solidFill>
                  <a:schemeClr val="bg1"/>
                </a:solidFill>
              </a:rPr>
              <a:t>Nhấn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mạnh</a:t>
            </a:r>
            <a:r>
              <a:rPr lang="en-US" sz="2600" dirty="0" smtClean="0">
                <a:solidFill>
                  <a:schemeClr val="bg1"/>
                </a:solidFill>
              </a:rPr>
              <a:t> =&gt; </a:t>
            </a:r>
            <a:r>
              <a:rPr lang="en-US" sz="2600" dirty="0" err="1">
                <a:solidFill>
                  <a:schemeClr val="bg1"/>
                </a:solidFill>
              </a:rPr>
              <a:t>g</a:t>
            </a:r>
            <a:r>
              <a:rPr lang="en-US" sz="2600" dirty="0" err="1" smtClean="0">
                <a:solidFill>
                  <a:schemeClr val="bg1"/>
                </a:solidFill>
              </a:rPr>
              <a:t>ợi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cảm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xúc</a:t>
            </a:r>
            <a:endParaRPr lang="en-US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007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6447098" y="486137"/>
            <a:ext cx="23150" cy="59493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776767" y="1169034"/>
            <a:ext cx="46934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N1. </a:t>
            </a:r>
            <a:r>
              <a:rPr lang="en-US" sz="2800" b="1" dirty="0" err="1" smtClean="0">
                <a:solidFill>
                  <a:srgbClr val="00B050"/>
                </a:solidFill>
              </a:rPr>
              <a:t>Gợi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hình</a:t>
            </a:r>
            <a:r>
              <a:rPr lang="en-US" sz="2800" b="1" dirty="0">
                <a:solidFill>
                  <a:srgbClr val="00B050"/>
                </a:solidFill>
              </a:rPr>
              <a:t> =&gt; </a:t>
            </a:r>
            <a:r>
              <a:rPr lang="en-US" sz="2800" b="1" dirty="0" err="1">
                <a:solidFill>
                  <a:srgbClr val="00B050"/>
                </a:solidFill>
              </a:rPr>
              <a:t>gợi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cảm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xúc</a:t>
            </a:r>
            <a:endParaRPr lang="en-US" sz="2800" b="1" dirty="0">
              <a:solidFill>
                <a:srgbClr val="00B05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93297" y="1169034"/>
            <a:ext cx="48133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N2</a:t>
            </a:r>
            <a:r>
              <a:rPr lang="en-US" sz="2800" b="1" dirty="0">
                <a:solidFill>
                  <a:srgbClr val="00B050"/>
                </a:solidFill>
              </a:rPr>
              <a:t>. </a:t>
            </a:r>
            <a:r>
              <a:rPr lang="en-US" sz="2800" b="1" dirty="0" err="1">
                <a:solidFill>
                  <a:srgbClr val="00B050"/>
                </a:solidFill>
              </a:rPr>
              <a:t>Nhấn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mạnh</a:t>
            </a:r>
            <a:r>
              <a:rPr lang="en-US" sz="2800" b="1" dirty="0">
                <a:solidFill>
                  <a:srgbClr val="00B050"/>
                </a:solidFill>
              </a:rPr>
              <a:t> =&gt; </a:t>
            </a:r>
            <a:r>
              <a:rPr lang="en-US" sz="2800" b="1" dirty="0" err="1">
                <a:solidFill>
                  <a:srgbClr val="00B050"/>
                </a:solidFill>
              </a:rPr>
              <a:t>gợi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cảm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xúc</a:t>
            </a:r>
            <a:endParaRPr lang="en-US" sz="2800" b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43926" y="2131085"/>
            <a:ext cx="21933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- So </a:t>
            </a:r>
            <a:r>
              <a:rPr lang="en-US" sz="2800" dirty="0" err="1" smtClean="0">
                <a:solidFill>
                  <a:srgbClr val="0070C0"/>
                </a:solidFill>
              </a:rPr>
              <a:t>sánh</a:t>
            </a:r>
            <a:endParaRPr lang="en-US" sz="2800" dirty="0" smtClean="0">
              <a:solidFill>
                <a:srgbClr val="0070C0"/>
              </a:solidFill>
            </a:endParaRPr>
          </a:p>
          <a:p>
            <a:r>
              <a:rPr lang="en-US" sz="2800" dirty="0" smtClean="0">
                <a:solidFill>
                  <a:srgbClr val="0070C0"/>
                </a:solidFill>
              </a:rPr>
              <a:t>- </a:t>
            </a:r>
            <a:r>
              <a:rPr lang="en-US" sz="2800" dirty="0" err="1" smtClean="0">
                <a:solidFill>
                  <a:srgbClr val="0070C0"/>
                </a:solidFill>
              </a:rPr>
              <a:t>Nhân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hóa</a:t>
            </a:r>
            <a:endParaRPr lang="en-US" sz="2800" dirty="0" smtClean="0">
              <a:solidFill>
                <a:srgbClr val="0070C0"/>
              </a:solidFill>
            </a:endParaRPr>
          </a:p>
          <a:p>
            <a:r>
              <a:rPr lang="en-US" sz="2800" dirty="0" smtClean="0">
                <a:solidFill>
                  <a:srgbClr val="0070C0"/>
                </a:solidFill>
              </a:rPr>
              <a:t>- </a:t>
            </a:r>
            <a:r>
              <a:rPr lang="en-US" sz="2800" dirty="0" err="1" smtClean="0">
                <a:solidFill>
                  <a:srgbClr val="0070C0"/>
                </a:solidFill>
              </a:rPr>
              <a:t>Ẩn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dụ</a:t>
            </a:r>
            <a:endParaRPr lang="en-US" sz="2800" dirty="0" smtClean="0">
              <a:solidFill>
                <a:srgbClr val="0070C0"/>
              </a:solidFill>
            </a:endParaRPr>
          </a:p>
          <a:p>
            <a:r>
              <a:rPr lang="en-US" sz="2800" dirty="0" smtClean="0">
                <a:solidFill>
                  <a:srgbClr val="0070C0"/>
                </a:solidFill>
              </a:rPr>
              <a:t>- </a:t>
            </a:r>
            <a:r>
              <a:rPr lang="en-US" sz="2800" dirty="0" err="1" smtClean="0">
                <a:solidFill>
                  <a:srgbClr val="0070C0"/>
                </a:solidFill>
              </a:rPr>
              <a:t>Hoán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dụ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53611" y="2131085"/>
            <a:ext cx="30926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- </a:t>
            </a:r>
            <a:r>
              <a:rPr lang="en-US" sz="2800" dirty="0" err="1" smtClean="0">
                <a:solidFill>
                  <a:srgbClr val="0070C0"/>
                </a:solidFill>
              </a:rPr>
              <a:t>Điệp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từ</a:t>
            </a:r>
            <a:r>
              <a:rPr lang="en-US" sz="2800" dirty="0" smtClean="0">
                <a:solidFill>
                  <a:srgbClr val="0070C0"/>
                </a:solidFill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</a:rPr>
              <a:t>điệp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ngữ</a:t>
            </a:r>
            <a:endParaRPr lang="en-US" sz="2800" dirty="0" smtClean="0">
              <a:solidFill>
                <a:srgbClr val="0070C0"/>
              </a:solidFill>
            </a:endParaRPr>
          </a:p>
          <a:p>
            <a:r>
              <a:rPr lang="en-US" sz="2800" dirty="0" smtClean="0">
                <a:solidFill>
                  <a:srgbClr val="0070C0"/>
                </a:solidFill>
              </a:rPr>
              <a:t>- ? 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- ?</a:t>
            </a:r>
          </a:p>
        </p:txBody>
      </p:sp>
    </p:spTree>
    <p:extLst>
      <p:ext uri="{BB962C8B-B14F-4D97-AF65-F5344CB8AC3E}">
        <p14:creationId xmlns:p14="http://schemas.microsoft.com/office/powerpoint/2010/main" val="358431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0826" y="1224951"/>
            <a:ext cx="3989408" cy="3065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Cháu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chiến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đấu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hôm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nay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lòng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quốc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xóm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làng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ơi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cũng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cục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Ổ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trứng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hồng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tuổi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SG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8213" y="0"/>
            <a:ext cx="10870171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3200" b="1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10.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biện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khổ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cuối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endParaRPr lang="en-US" sz="32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5488" y="5330927"/>
            <a:ext cx="1046510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- </a:t>
            </a:r>
            <a:r>
              <a:rPr lang="en-US" sz="2600" dirty="0" err="1" smtClean="0">
                <a:solidFill>
                  <a:srgbClr val="0070C0"/>
                </a:solidFill>
              </a:rPr>
              <a:t>Tác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dụng</a:t>
            </a:r>
            <a:r>
              <a:rPr lang="en-US" sz="2600" dirty="0" smtClean="0">
                <a:solidFill>
                  <a:srgbClr val="0070C0"/>
                </a:solidFill>
              </a:rPr>
              <a:t>: + </a:t>
            </a:r>
            <a:r>
              <a:rPr lang="en-US" sz="2600" dirty="0" err="1" smtClean="0">
                <a:solidFill>
                  <a:srgbClr val="0070C0"/>
                </a:solidFill>
              </a:rPr>
              <a:t>nhấn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mạnh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mục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đích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chiến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đấu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của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người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lính</a:t>
            </a:r>
            <a:r>
              <a:rPr lang="en-US" sz="2600" dirty="0" smtClean="0">
                <a:solidFill>
                  <a:srgbClr val="0070C0"/>
                </a:solidFill>
              </a:rPr>
              <a:t>: </a:t>
            </a:r>
            <a:r>
              <a:rPr lang="en-US" sz="2600" dirty="0" err="1" smtClean="0">
                <a:solidFill>
                  <a:srgbClr val="0070C0"/>
                </a:solidFill>
              </a:rPr>
              <a:t>đất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nước</a:t>
            </a:r>
            <a:r>
              <a:rPr lang="en-US" sz="2600" dirty="0" smtClean="0">
                <a:solidFill>
                  <a:srgbClr val="0070C0"/>
                </a:solidFill>
              </a:rPr>
              <a:t>, </a:t>
            </a:r>
            <a:r>
              <a:rPr lang="en-US" sz="2600" dirty="0" err="1" smtClean="0">
                <a:solidFill>
                  <a:srgbClr val="0070C0"/>
                </a:solidFill>
              </a:rPr>
              <a:t>quê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hương</a:t>
            </a:r>
            <a:r>
              <a:rPr lang="en-US" sz="2600" dirty="0" smtClean="0">
                <a:solidFill>
                  <a:srgbClr val="0070C0"/>
                </a:solidFill>
              </a:rPr>
              <a:t>, </a:t>
            </a:r>
            <a:r>
              <a:rPr lang="en-US" sz="2600" dirty="0" err="1" smtClean="0">
                <a:solidFill>
                  <a:srgbClr val="0070C0"/>
                </a:solidFill>
              </a:rPr>
              <a:t>gia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đình</a:t>
            </a:r>
            <a:r>
              <a:rPr lang="en-US" sz="2600" dirty="0" smtClean="0">
                <a:solidFill>
                  <a:srgbClr val="0070C0"/>
                </a:solidFill>
              </a:rPr>
              <a:t>, </a:t>
            </a:r>
            <a:r>
              <a:rPr lang="en-US" sz="2600" dirty="0" err="1" smtClean="0">
                <a:solidFill>
                  <a:srgbClr val="0070C0"/>
                </a:solidFill>
              </a:rPr>
              <a:t>kỉ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niệm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tuổi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thơ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của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mình</a:t>
            </a:r>
            <a:endParaRPr lang="en-US" sz="2600" dirty="0" smtClean="0">
              <a:solidFill>
                <a:srgbClr val="0070C0"/>
              </a:solidFill>
            </a:endParaRPr>
          </a:p>
          <a:p>
            <a:r>
              <a:rPr lang="en-US" sz="2600" dirty="0" smtClean="0">
                <a:solidFill>
                  <a:srgbClr val="0070C0"/>
                </a:solidFill>
              </a:rPr>
              <a:t>	        + </a:t>
            </a:r>
            <a:r>
              <a:rPr lang="en-US" sz="2600" dirty="0" err="1" smtClean="0">
                <a:solidFill>
                  <a:srgbClr val="0070C0"/>
                </a:solidFill>
              </a:rPr>
              <a:t>tạo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nhịp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điệu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cho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bài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thơ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39236" y="4333539"/>
            <a:ext cx="31117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- </a:t>
            </a:r>
            <a:r>
              <a:rPr lang="en-US" sz="2800" dirty="0" err="1" smtClean="0">
                <a:solidFill>
                  <a:srgbClr val="0070C0"/>
                </a:solidFill>
              </a:rPr>
              <a:t>Biện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pháp</a:t>
            </a:r>
            <a:r>
              <a:rPr lang="en-US" sz="2800" dirty="0" smtClean="0">
                <a:solidFill>
                  <a:srgbClr val="0070C0"/>
                </a:solidFill>
              </a:rPr>
              <a:t>: </a:t>
            </a:r>
            <a:r>
              <a:rPr lang="en-US" sz="2800" dirty="0" err="1" smtClean="0">
                <a:solidFill>
                  <a:srgbClr val="0070C0"/>
                </a:solidFill>
              </a:rPr>
              <a:t>Điệp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từ</a:t>
            </a:r>
            <a:endParaRPr lang="en-US" sz="2800" dirty="0" smtClean="0">
              <a:solidFill>
                <a:srgbClr val="0070C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85488" y="4856759"/>
            <a:ext cx="42196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- </a:t>
            </a:r>
            <a:r>
              <a:rPr lang="en-US" sz="2800" dirty="0" err="1" smtClean="0">
                <a:solidFill>
                  <a:srgbClr val="0070C0"/>
                </a:solidFill>
              </a:rPr>
              <a:t>Từ</a:t>
            </a:r>
            <a:r>
              <a:rPr lang="en-US" sz="2800" dirty="0" smtClean="0">
                <a:solidFill>
                  <a:srgbClr val="0070C0"/>
                </a:solidFill>
              </a:rPr>
              <a:t> “</a:t>
            </a:r>
            <a:r>
              <a:rPr lang="en-US" sz="2800" dirty="0" err="1" smtClean="0">
                <a:solidFill>
                  <a:srgbClr val="0070C0"/>
                </a:solidFill>
              </a:rPr>
              <a:t>vì</a:t>
            </a:r>
            <a:r>
              <a:rPr lang="en-US" sz="2800" dirty="0" smtClean="0">
                <a:solidFill>
                  <a:srgbClr val="0070C0"/>
                </a:solidFill>
              </a:rPr>
              <a:t>” </a:t>
            </a:r>
            <a:r>
              <a:rPr lang="en-US" sz="2800" dirty="0" err="1" smtClean="0">
                <a:solidFill>
                  <a:srgbClr val="0070C0"/>
                </a:solidFill>
              </a:rPr>
              <a:t>được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nhắc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lại</a:t>
            </a:r>
            <a:r>
              <a:rPr lang="en-US" sz="2800" dirty="0" smtClean="0">
                <a:solidFill>
                  <a:srgbClr val="0070C0"/>
                </a:solidFill>
              </a:rPr>
              <a:t> 4 </a:t>
            </a:r>
            <a:r>
              <a:rPr lang="en-US" sz="2800" dirty="0" err="1" smtClean="0">
                <a:solidFill>
                  <a:srgbClr val="0070C0"/>
                </a:solidFill>
              </a:rPr>
              <a:t>lần</a:t>
            </a:r>
            <a:endParaRPr lang="en-US" sz="2800" dirty="0">
              <a:solidFill>
                <a:srgbClr val="0070C0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4032794" y="2216007"/>
            <a:ext cx="365586" cy="63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032794" y="2739227"/>
            <a:ext cx="365586" cy="63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727712" y="3201784"/>
            <a:ext cx="365586" cy="63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032794" y="3653197"/>
            <a:ext cx="365586" cy="63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1698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10941" y="0"/>
            <a:ext cx="85951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I. ÔN TẬP TRI THỨC VĂN HỌC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44" y="923330"/>
            <a:ext cx="5727896" cy="42824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41120" y="1913930"/>
            <a:ext cx="3810000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srgbClr val="00B050"/>
                </a:solidFill>
              </a:rPr>
              <a:t>Điền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các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từ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còn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thiếu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để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hoàn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thành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Phương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pháp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đọc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hiểu</a:t>
            </a:r>
            <a:r>
              <a:rPr lang="en-US" sz="2800" dirty="0" smtClean="0">
                <a:solidFill>
                  <a:srgbClr val="00B050"/>
                </a:solidFill>
              </a:rPr>
              <a:t> 1 </a:t>
            </a:r>
            <a:r>
              <a:rPr lang="en-US" sz="2800" dirty="0" err="1" smtClean="0">
                <a:solidFill>
                  <a:srgbClr val="00B050"/>
                </a:solidFill>
              </a:rPr>
              <a:t>bài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thơ</a:t>
            </a:r>
            <a:r>
              <a:rPr lang="en-US" sz="2800" dirty="0" smtClean="0">
                <a:solidFill>
                  <a:srgbClr val="00B050"/>
                </a:solidFill>
              </a:rPr>
              <a:t> 4 </a:t>
            </a:r>
            <a:r>
              <a:rPr lang="en-US" sz="2800" dirty="0" err="1" smtClean="0">
                <a:solidFill>
                  <a:srgbClr val="00B050"/>
                </a:solidFill>
              </a:rPr>
              <a:t>chữ</a:t>
            </a:r>
            <a:r>
              <a:rPr lang="en-US" sz="2800" dirty="0" smtClean="0">
                <a:solidFill>
                  <a:srgbClr val="00B050"/>
                </a:solidFill>
              </a:rPr>
              <a:t>, 5 </a:t>
            </a:r>
            <a:r>
              <a:rPr lang="en-US" sz="2800" dirty="0" err="1" smtClean="0">
                <a:solidFill>
                  <a:srgbClr val="00B050"/>
                </a:solidFill>
              </a:rPr>
              <a:t>chữ</a:t>
            </a:r>
            <a:endParaRPr lang="en-US" sz="2800" dirty="0">
              <a:solidFill>
                <a:srgbClr val="00B050"/>
              </a:solidFill>
            </a:endParaRPr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508760"/>
            <a:ext cx="5745480" cy="3358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22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2963119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? HÃY ĐẶT </a:t>
            </a:r>
          </a:p>
          <a:p>
            <a:pPr algn="ctr"/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CÂU HỎI </a:t>
            </a:r>
          </a:p>
          <a:p>
            <a:pPr algn="ctr"/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CHO NGỮ LIỆU</a:t>
            </a:r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63119" y="784830"/>
            <a:ext cx="814857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n-US" sz="2800" dirty="0" err="1" smtClean="0">
                <a:solidFill>
                  <a:srgbClr val="00B050"/>
                </a:solidFill>
              </a:rPr>
              <a:t>Bài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thơ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sử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dụng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phương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thức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biểu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đạt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nào</a:t>
            </a:r>
            <a:r>
              <a:rPr lang="en-US" sz="2800" dirty="0" smtClean="0">
                <a:solidFill>
                  <a:srgbClr val="00B050"/>
                </a:solidFill>
              </a:rPr>
              <a:t>? </a:t>
            </a:r>
          </a:p>
          <a:p>
            <a:pPr marL="342900" indent="-342900" algn="just">
              <a:buAutoNum type="arabicPeriod"/>
            </a:pPr>
            <a:r>
              <a:rPr lang="en-US" sz="2800" dirty="0" err="1" smtClean="0">
                <a:solidFill>
                  <a:srgbClr val="00B050"/>
                </a:solidFill>
              </a:rPr>
              <a:t>Xác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định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nhân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vật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trữ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tình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trong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bài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thơ</a:t>
            </a:r>
            <a:r>
              <a:rPr lang="en-US" sz="2800" dirty="0" smtClean="0">
                <a:solidFill>
                  <a:srgbClr val="00B050"/>
                </a:solidFill>
              </a:rPr>
              <a:t>? </a:t>
            </a:r>
            <a:r>
              <a:rPr lang="en-US" sz="2800" dirty="0" err="1" smtClean="0">
                <a:solidFill>
                  <a:srgbClr val="00B050"/>
                </a:solidFill>
              </a:rPr>
              <a:t>Nhân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vật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trữ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tình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đang</a:t>
            </a:r>
            <a:r>
              <a:rPr lang="en-US" sz="2800" dirty="0" smtClean="0">
                <a:solidFill>
                  <a:srgbClr val="00B050"/>
                </a:solidFill>
              </a:rPr>
              <a:t> ở </a:t>
            </a:r>
            <a:r>
              <a:rPr lang="en-US" sz="2800" dirty="0" err="1" smtClean="0">
                <a:solidFill>
                  <a:srgbClr val="00B050"/>
                </a:solidFill>
              </a:rPr>
              <a:t>trong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hoàn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cảnh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như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thế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nào</a:t>
            </a:r>
            <a:r>
              <a:rPr lang="en-US" sz="2800" dirty="0" smtClean="0">
                <a:solidFill>
                  <a:srgbClr val="00B050"/>
                </a:solidFill>
              </a:rPr>
              <a:t>? </a:t>
            </a:r>
          </a:p>
          <a:p>
            <a:pPr marL="342900" indent="-342900" algn="just">
              <a:buAutoNum type="arabicPeriod"/>
            </a:pPr>
            <a:r>
              <a:rPr lang="en-US" sz="2800" dirty="0" err="1" smtClean="0">
                <a:solidFill>
                  <a:srgbClr val="00B050"/>
                </a:solidFill>
              </a:rPr>
              <a:t>Xác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định</a:t>
            </a:r>
            <a:r>
              <a:rPr lang="en-US" sz="2800" dirty="0" smtClean="0">
                <a:solidFill>
                  <a:srgbClr val="00B050"/>
                </a:solidFill>
              </a:rPr>
              <a:t> 1 </a:t>
            </a:r>
            <a:r>
              <a:rPr lang="en-US" sz="2800" dirty="0" err="1" smtClean="0">
                <a:solidFill>
                  <a:srgbClr val="00B050"/>
                </a:solidFill>
              </a:rPr>
              <a:t>dòng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thơ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đặc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biệt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nhất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bài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và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phân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tích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tác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dụng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của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nó</a:t>
            </a:r>
            <a:r>
              <a:rPr lang="en-US" sz="2800" dirty="0" smtClean="0">
                <a:solidFill>
                  <a:srgbClr val="00B050"/>
                </a:solidFill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US" sz="2800" dirty="0" err="1" smtClean="0">
                <a:solidFill>
                  <a:srgbClr val="00B050"/>
                </a:solidFill>
              </a:rPr>
              <a:t>Nêu</a:t>
            </a:r>
            <a:r>
              <a:rPr lang="en-US" sz="2800" dirty="0" smtClean="0">
                <a:solidFill>
                  <a:srgbClr val="00B050"/>
                </a:solidFill>
              </a:rPr>
              <a:t> ý </a:t>
            </a:r>
            <a:r>
              <a:rPr lang="en-US" sz="2800" dirty="0" err="1" smtClean="0">
                <a:solidFill>
                  <a:srgbClr val="00B050"/>
                </a:solidFill>
              </a:rPr>
              <a:t>nghĩa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nhan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đề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bài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thơ</a:t>
            </a:r>
            <a:r>
              <a:rPr lang="en-US" sz="2800" dirty="0" smtClean="0">
                <a:solidFill>
                  <a:srgbClr val="00B050"/>
                </a:solidFill>
              </a:rPr>
              <a:t> “</a:t>
            </a:r>
            <a:r>
              <a:rPr lang="en-US" sz="2800" dirty="0" err="1" smtClean="0">
                <a:solidFill>
                  <a:srgbClr val="00B050"/>
                </a:solidFill>
              </a:rPr>
              <a:t>Tiếng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gà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trưa</a:t>
            </a:r>
            <a:r>
              <a:rPr lang="en-US" sz="2800" dirty="0" smtClean="0">
                <a:solidFill>
                  <a:srgbClr val="00B050"/>
                </a:solidFill>
              </a:rPr>
              <a:t>”</a:t>
            </a:r>
          </a:p>
          <a:p>
            <a:pPr marL="342900" indent="-342900" algn="just">
              <a:buAutoNum type="arabicPeriod"/>
            </a:pPr>
            <a:r>
              <a:rPr lang="en-US" sz="2800" dirty="0" err="1" smtClean="0">
                <a:solidFill>
                  <a:srgbClr val="00B050"/>
                </a:solidFill>
              </a:rPr>
              <a:t>Chỉ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ra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và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phân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tích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tác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dụng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của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biện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pháp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nghệ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thuật</a:t>
            </a:r>
            <a:r>
              <a:rPr lang="en-US" sz="2800" dirty="0" smtClean="0">
                <a:solidFill>
                  <a:srgbClr val="00B050"/>
                </a:solidFill>
              </a:rPr>
              <a:t> ở </a:t>
            </a:r>
            <a:r>
              <a:rPr lang="en-US" sz="2800" dirty="0" err="1" smtClean="0">
                <a:solidFill>
                  <a:srgbClr val="00B050"/>
                </a:solidFill>
              </a:rPr>
              <a:t>khổ</a:t>
            </a:r>
            <a:r>
              <a:rPr lang="en-US" sz="2800" dirty="0" smtClean="0">
                <a:solidFill>
                  <a:srgbClr val="00B050"/>
                </a:solidFill>
              </a:rPr>
              <a:t> 1 </a:t>
            </a:r>
            <a:r>
              <a:rPr lang="en-US" sz="2800" dirty="0" err="1" smtClean="0">
                <a:solidFill>
                  <a:srgbClr val="00B050"/>
                </a:solidFill>
              </a:rPr>
              <a:t>bài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thơ</a:t>
            </a:r>
            <a:r>
              <a:rPr lang="en-US" sz="2800" dirty="0" smtClean="0">
                <a:solidFill>
                  <a:srgbClr val="00B050"/>
                </a:solidFill>
              </a:rPr>
              <a:t>?</a:t>
            </a:r>
          </a:p>
          <a:p>
            <a:pPr marL="342900" indent="-342900" algn="just">
              <a:buAutoNum type="arabicPeriod"/>
            </a:pPr>
            <a:r>
              <a:rPr lang="en-US" sz="2800" dirty="0" err="1" smtClean="0">
                <a:solidFill>
                  <a:srgbClr val="00B050"/>
                </a:solidFill>
              </a:rPr>
              <a:t>Đọc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khổ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thơ</a:t>
            </a:r>
            <a:r>
              <a:rPr lang="en-US" sz="2800" dirty="0" smtClean="0">
                <a:solidFill>
                  <a:srgbClr val="00B050"/>
                </a:solidFill>
              </a:rPr>
              <a:t> 3,4,5, </a:t>
            </a:r>
            <a:r>
              <a:rPr lang="en-US" sz="2800" dirty="0" err="1" smtClean="0">
                <a:solidFill>
                  <a:srgbClr val="00B050"/>
                </a:solidFill>
              </a:rPr>
              <a:t>nêu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cảm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nhận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về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người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bà</a:t>
            </a:r>
            <a:endParaRPr lang="en-US" sz="2800" dirty="0" smtClean="0">
              <a:solidFill>
                <a:srgbClr val="00B050"/>
              </a:solidFill>
            </a:endParaRPr>
          </a:p>
          <a:p>
            <a:pPr marL="342900" indent="-342900" algn="just">
              <a:buAutoNum type="arabicPeriod"/>
            </a:pPr>
            <a:r>
              <a:rPr lang="en-US" sz="2800" dirty="0" err="1" smtClean="0">
                <a:solidFill>
                  <a:srgbClr val="00B050"/>
                </a:solidFill>
              </a:rPr>
              <a:t>Phân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tích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tác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dụng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của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việc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sử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dụng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thể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thơ</a:t>
            </a:r>
            <a:r>
              <a:rPr lang="en-US" sz="2800" dirty="0" smtClean="0">
                <a:solidFill>
                  <a:srgbClr val="00B050"/>
                </a:solidFill>
              </a:rPr>
              <a:t> 5 </a:t>
            </a:r>
            <a:r>
              <a:rPr lang="en-US" sz="2800" dirty="0" err="1" smtClean="0">
                <a:solidFill>
                  <a:srgbClr val="00B050"/>
                </a:solidFill>
              </a:rPr>
              <a:t>chữ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trong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bài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thơ</a:t>
            </a:r>
            <a:endParaRPr lang="en-US" sz="2800" dirty="0">
              <a:solidFill>
                <a:srgbClr val="00B050"/>
              </a:solidFill>
            </a:endParaRPr>
          </a:p>
          <a:p>
            <a:pPr marL="342900" indent="-342900" algn="just">
              <a:buAutoNum type="arabicPeriod"/>
            </a:pPr>
            <a:r>
              <a:rPr lang="en-US" sz="2800" dirty="0" smtClean="0">
                <a:solidFill>
                  <a:srgbClr val="00B050"/>
                </a:solidFill>
              </a:rPr>
              <a:t>……</a:t>
            </a:r>
          </a:p>
        </p:txBody>
      </p:sp>
    </p:spTree>
    <p:extLst>
      <p:ext uri="{BB962C8B-B14F-4D97-AF65-F5344CB8AC3E}">
        <p14:creationId xmlns:p14="http://schemas.microsoft.com/office/powerpoint/2010/main" val="4104848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2395" y="387521"/>
            <a:ext cx="97383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Dạng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Trắc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nghiệm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khách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endParaRPr lang="en-US" sz="3200" b="1" i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72395" y="1066713"/>
            <a:ext cx="97383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Dạng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2.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Trắc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nghiệm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endParaRPr lang="en-US" sz="3200" b="1" i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72395" y="1745905"/>
            <a:ext cx="97383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Dạng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endParaRPr lang="en-US" sz="3200" b="1" i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2395" y="2330680"/>
            <a:ext cx="1034024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Tx/>
              <a:buChar char="-"/>
            </a:pP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ở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mức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32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ngắn</a:t>
            </a:r>
            <a:endParaRPr lang="en-US" sz="32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buFont typeface="Symbol" panose="05050102010706020507" pitchFamily="18" charset="2"/>
              <a:buChar char="Þ"/>
            </a:pPr>
            <a:r>
              <a:rPr lang="en-US" sz="3200" b="1" i="1" dirty="0" err="1" smtClean="0">
                <a:latin typeface="Times New Roman" panose="02020603050405020304" pitchFamily="18" charset="0"/>
              </a:rPr>
              <a:t>Đọc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đề</a:t>
            </a:r>
            <a:r>
              <a:rPr lang="en-US" sz="3200" b="1" i="1" dirty="0" smtClean="0">
                <a:latin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xác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định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đề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=&gt;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Liên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hệ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vốn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hiểu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biết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của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bản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thân</a:t>
            </a:r>
            <a:r>
              <a:rPr lang="en-US" sz="3200" b="1" i="1" dirty="0" smtClean="0">
                <a:latin typeface="Times New Roman" panose="02020603050405020304" pitchFamily="18" charset="0"/>
              </a:rPr>
              <a:t>/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hiểu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biết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về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văn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học</a:t>
            </a:r>
            <a:endParaRPr lang="en-US" sz="3200" b="1" i="1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596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8693" y="565288"/>
            <a:ext cx="973836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Ví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ảnh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âm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thanh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quen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gợi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nhớ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quá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khứ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tràn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đầy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hạnh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phúc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típ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quen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ca. </a:t>
            </a:r>
          </a:p>
          <a:p>
            <a:pPr algn="just"/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kể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tên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cũng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xúc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vậy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tên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b="1" i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18693" y="3356716"/>
            <a:ext cx="97383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Ví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ọc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quê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hương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đất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đình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3200" b="1" i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7909" y="5163259"/>
            <a:ext cx="115114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ĐỌC SÁCH – PHÁT TRIỂN VĂN HÓA ĐỌC</a:t>
            </a:r>
            <a:endParaRPr lang="en-U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1057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26511" y="567160"/>
            <a:ext cx="89703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>
                <a:solidFill>
                  <a:srgbClr val="0070C0"/>
                </a:solidFill>
              </a:rPr>
              <a:t>BTVN: </a:t>
            </a:r>
          </a:p>
          <a:p>
            <a:pPr marL="342900" indent="-342900" algn="just">
              <a:buAutoNum type="arabicPeriod"/>
            </a:pPr>
            <a:r>
              <a:rPr lang="en-US" sz="3600" dirty="0" err="1" smtClean="0">
                <a:solidFill>
                  <a:srgbClr val="0070C0"/>
                </a:solidFill>
              </a:rPr>
              <a:t>Ôn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tập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phương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pháp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làm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bài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văn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nêu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cảm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nghĩ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về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một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bài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thơ</a:t>
            </a:r>
            <a:r>
              <a:rPr lang="en-US" sz="3600" dirty="0" smtClean="0">
                <a:solidFill>
                  <a:srgbClr val="0070C0"/>
                </a:solidFill>
              </a:rPr>
              <a:t> 4 </a:t>
            </a:r>
            <a:r>
              <a:rPr lang="en-US" sz="3600" dirty="0" err="1" smtClean="0">
                <a:solidFill>
                  <a:srgbClr val="0070C0"/>
                </a:solidFill>
              </a:rPr>
              <a:t>chữ</a:t>
            </a:r>
            <a:r>
              <a:rPr lang="en-US" sz="3600" dirty="0" smtClean="0">
                <a:solidFill>
                  <a:srgbClr val="0070C0"/>
                </a:solidFill>
              </a:rPr>
              <a:t>, 5 </a:t>
            </a:r>
            <a:r>
              <a:rPr lang="en-US" sz="3600" dirty="0" err="1" smtClean="0">
                <a:solidFill>
                  <a:srgbClr val="0070C0"/>
                </a:solidFill>
              </a:rPr>
              <a:t>chữ</a:t>
            </a:r>
            <a:endParaRPr lang="en-US" sz="3600" dirty="0" smtClean="0">
              <a:solidFill>
                <a:srgbClr val="0070C0"/>
              </a:solidFill>
            </a:endParaRPr>
          </a:p>
          <a:p>
            <a:pPr marL="342900" indent="-342900" algn="just">
              <a:buFontTx/>
              <a:buAutoNum type="arabicPeriod"/>
            </a:pPr>
            <a:r>
              <a:rPr lang="en-US" sz="3600" dirty="0" err="1" smtClean="0">
                <a:solidFill>
                  <a:srgbClr val="0070C0"/>
                </a:solidFill>
              </a:rPr>
              <a:t>Lập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dàn</a:t>
            </a:r>
            <a:r>
              <a:rPr lang="en-US" sz="3600" dirty="0" smtClean="0">
                <a:solidFill>
                  <a:srgbClr val="0070C0"/>
                </a:solidFill>
              </a:rPr>
              <a:t> ý </a:t>
            </a:r>
            <a:r>
              <a:rPr lang="en-US" sz="3600" dirty="0" err="1" smtClean="0">
                <a:solidFill>
                  <a:srgbClr val="0070C0"/>
                </a:solidFill>
              </a:rPr>
              <a:t>cho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bài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văn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nêu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cảm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nghĩ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về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bài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thơ</a:t>
            </a:r>
            <a:r>
              <a:rPr lang="en-US" sz="3600" dirty="0" smtClean="0">
                <a:solidFill>
                  <a:srgbClr val="0070C0"/>
                </a:solidFill>
              </a:rPr>
              <a:t> “</a:t>
            </a:r>
            <a:r>
              <a:rPr lang="en-US" sz="3600" dirty="0" err="1" smtClean="0">
                <a:solidFill>
                  <a:srgbClr val="0070C0"/>
                </a:solidFill>
              </a:rPr>
              <a:t>Tiếng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gà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trưa</a:t>
            </a:r>
            <a:r>
              <a:rPr lang="en-US" sz="3600" dirty="0" smtClean="0">
                <a:solidFill>
                  <a:srgbClr val="0070C0"/>
                </a:solidFill>
              </a:rPr>
              <a:t>”</a:t>
            </a:r>
          </a:p>
          <a:p>
            <a:pPr marL="342900" indent="-342900" algn="just">
              <a:buFontTx/>
              <a:buAutoNum type="arabicPeriod"/>
            </a:pPr>
            <a:r>
              <a:rPr lang="en-US" sz="3600" dirty="0" err="1" smtClean="0">
                <a:solidFill>
                  <a:srgbClr val="0070C0"/>
                </a:solidFill>
              </a:rPr>
              <a:t>Sưu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tầm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các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bài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thơ</a:t>
            </a:r>
            <a:r>
              <a:rPr lang="en-US" sz="3600" dirty="0" smtClean="0">
                <a:solidFill>
                  <a:srgbClr val="0070C0"/>
                </a:solidFill>
              </a:rPr>
              <a:t> 4 </a:t>
            </a:r>
            <a:r>
              <a:rPr lang="en-US" sz="3600" dirty="0" err="1" smtClean="0">
                <a:solidFill>
                  <a:srgbClr val="0070C0"/>
                </a:solidFill>
              </a:rPr>
              <a:t>chữ</a:t>
            </a:r>
            <a:r>
              <a:rPr lang="en-US" sz="3600" dirty="0" smtClean="0">
                <a:solidFill>
                  <a:srgbClr val="0070C0"/>
                </a:solidFill>
              </a:rPr>
              <a:t>, 5 </a:t>
            </a:r>
            <a:r>
              <a:rPr lang="en-US" sz="3600" dirty="0" err="1" smtClean="0">
                <a:solidFill>
                  <a:srgbClr val="0070C0"/>
                </a:solidFill>
              </a:rPr>
              <a:t>chữ</a:t>
            </a:r>
            <a:r>
              <a:rPr lang="en-US" sz="3600" dirty="0" smtClean="0">
                <a:solidFill>
                  <a:srgbClr val="0070C0"/>
                </a:solidFill>
              </a:rPr>
              <a:t>. Chia </a:t>
            </a:r>
            <a:r>
              <a:rPr lang="en-US" sz="3600" dirty="0" err="1" smtClean="0">
                <a:solidFill>
                  <a:srgbClr val="0070C0"/>
                </a:solidFill>
              </a:rPr>
              <a:t>sẻ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với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lớp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và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cùng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đọc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mở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rộng</a:t>
            </a:r>
            <a:endParaRPr lang="en-US" sz="3600" dirty="0">
              <a:solidFill>
                <a:srgbClr val="0070C0"/>
              </a:solidFill>
            </a:endParaRPr>
          </a:p>
          <a:p>
            <a:pPr marL="342900" indent="-342900" algn="just">
              <a:buAutoNum type="arabicPeriod"/>
            </a:pP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18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37359" y="1321415"/>
            <a:ext cx="9903421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II. LUYỆN TẬP – </a:t>
            </a:r>
          </a:p>
          <a:p>
            <a:pPr algn="ctr"/>
            <a:r>
              <a:rPr lang="en-US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RÈN KĨ NĂNG ĐỌC HIỂU</a:t>
            </a:r>
            <a:endParaRPr lang="en-US" sz="7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88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58613" y="0"/>
            <a:ext cx="3095656" cy="5480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marL="6350" indent="-6350" algn="ctr">
              <a:lnSpc>
                <a:spcPct val="115000"/>
              </a:lnSpc>
              <a:spcAft>
                <a:spcPts val="0"/>
              </a:spcAft>
            </a:pPr>
            <a:r>
              <a:rPr lang="en-US" sz="2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TIẾNG GÀ TRƯA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6720" y="596643"/>
            <a:ext cx="3556394" cy="452649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quân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xa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Dừng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bên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xóm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nhỏ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ai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nhảy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ổ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Cục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…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cục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cục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ta”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Nghe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xao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nắng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trưa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Nghe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bàn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đỡ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mỏi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Nghe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gọi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tuổi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trưa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Ổ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rơm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hồng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trứng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mái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mơ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Khắp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hoa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đốm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trắng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mái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vàng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Lông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óng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màu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nắng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700494" y="596643"/>
            <a:ext cx="4049546" cy="602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Ôi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quần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chéo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go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Ống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rộng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quét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đất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áo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cánh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trúc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bâu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nghe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sột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soạt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trưa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bao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nhiêu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hạnh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phúc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Đêm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cháu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nằm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mơ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Giấc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ngủ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hồng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sắc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trứng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ctr">
              <a:lnSpc>
                <a:spcPct val="115000"/>
              </a:lnSpc>
              <a:spcAft>
                <a:spcPts val="0"/>
              </a:spcAft>
            </a:pPr>
            <a:r>
              <a:rPr lang="en-US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Cháu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chiến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đấu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hôm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nay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lòng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quốc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xóm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ơi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cũng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cục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Ổ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trứng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hồng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tuổi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(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Xuân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Quỳnh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Sân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chiều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NXB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1984)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983114" y="596643"/>
            <a:ext cx="3717380" cy="5784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trưa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vẫn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mắng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đẻ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mày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nhìn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Rồi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mặt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!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Cháu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lấy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gương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soi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Lòng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dại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lo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lắng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trưa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khum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soi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trứng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Dành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chắt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chiu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 con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mái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ấp</a:t>
            </a:r>
            <a:endParaRPr lang="en-US" dirty="0" smtClean="0"/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endParaRPr lang="en-SG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hằng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hằng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gió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mùa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tới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lo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đàn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toi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Mong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trời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đừng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sương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muối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cuối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endParaRPr lang="en-US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Cháu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quần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áo</a:t>
            </a:r>
            <a:r>
              <a:rPr lang="en-S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S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mới</a:t>
            </a:r>
            <a:endParaRPr lang="en-SG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88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03960" y="575995"/>
            <a:ext cx="98145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Dạng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Trắc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nghiệm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khách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endParaRPr lang="en-US" sz="3200" b="1" i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03960" y="1288256"/>
            <a:ext cx="97078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Tx/>
              <a:buChar char="-"/>
            </a:pP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ở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mức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endParaRPr lang="en-US" sz="32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Ghi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đứng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8. </a:t>
            </a:r>
          </a:p>
          <a:p>
            <a:pPr algn="just"/>
            <a:r>
              <a:rPr lang="en-US" sz="3200" b="1" i="1" dirty="0" smtClean="0">
                <a:latin typeface="Times New Roman" panose="02020603050405020304" pitchFamily="18" charset="0"/>
              </a:rPr>
              <a:t>=&gt;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Đọc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đề</a:t>
            </a:r>
            <a:r>
              <a:rPr lang="en-US" sz="3200" b="1" i="1" dirty="0" smtClean="0">
                <a:latin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xác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định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đề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=&gt;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Sử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dụng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phương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pháp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suy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luận</a:t>
            </a:r>
            <a:r>
              <a:rPr lang="en-US" sz="3200" b="1" i="1" dirty="0" smtClean="0">
                <a:latin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hoặc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loại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trừ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97159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96440" y="872708"/>
            <a:ext cx="9387840" cy="476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400" b="1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44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1.</a:t>
            </a:r>
            <a:r>
              <a:rPr lang="en-US" sz="44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44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44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44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44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44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44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44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44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44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44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4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4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4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</a:t>
            </a: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sz="4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4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 </a:t>
            </a:r>
            <a:r>
              <a:rPr lang="en-US" sz="4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endParaRPr lang="en-US" sz="44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sz="4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4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5 </a:t>
            </a:r>
            <a:r>
              <a:rPr lang="en-US" sz="4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endParaRPr lang="en-US" sz="44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sz="4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4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lục</a:t>
            </a:r>
            <a:r>
              <a:rPr lang="en-US" sz="4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bát</a:t>
            </a:r>
            <a:endParaRPr lang="en-US" sz="44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Arc 3"/>
          <p:cNvSpPr/>
          <p:nvPr/>
        </p:nvSpPr>
        <p:spPr>
          <a:xfrm>
            <a:off x="1996440" y="4084320"/>
            <a:ext cx="640080" cy="579120"/>
          </a:xfrm>
          <a:prstGeom prst="arc">
            <a:avLst>
              <a:gd name="adj1" fmla="val 16200000"/>
              <a:gd name="adj2" fmla="val 16089143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261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11680" y="705068"/>
            <a:ext cx="9601200" cy="476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400" b="1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44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2.</a:t>
            </a:r>
            <a:r>
              <a:rPr lang="en-US" sz="44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44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ảnh</a:t>
            </a:r>
            <a:r>
              <a:rPr lang="en-US" sz="44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4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âm</a:t>
            </a:r>
            <a:r>
              <a:rPr lang="en-US" sz="44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thanh</a:t>
            </a:r>
            <a:r>
              <a:rPr lang="en-US" sz="44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44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xuyên</a:t>
            </a:r>
            <a:r>
              <a:rPr lang="en-US" sz="44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suốt</a:t>
            </a:r>
            <a:r>
              <a:rPr lang="en-US" sz="44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44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44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endParaRPr lang="en-US" sz="44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Con </a:t>
            </a:r>
            <a:r>
              <a:rPr lang="en-US" sz="4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US" sz="4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mái</a:t>
            </a:r>
            <a:r>
              <a:rPr lang="en-US" sz="4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mơ</a:t>
            </a:r>
            <a:endParaRPr lang="en-US" sz="44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Ổ </a:t>
            </a:r>
            <a:r>
              <a:rPr lang="en-US" sz="4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trứng</a:t>
            </a:r>
            <a:r>
              <a:rPr lang="en-US" sz="4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hồng</a:t>
            </a:r>
            <a:endParaRPr lang="en-US" sz="44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sz="4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US" sz="4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</a:t>
            </a:r>
            <a:r>
              <a:rPr lang="en-US" sz="4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trưa</a:t>
            </a:r>
            <a:endParaRPr lang="en-US" sz="44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sz="4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Quần</a:t>
            </a:r>
            <a:r>
              <a:rPr lang="en-US" sz="4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áo</a:t>
            </a:r>
            <a:r>
              <a:rPr lang="en-US" sz="4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mới</a:t>
            </a:r>
            <a:endParaRPr lang="en-US" sz="44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Arc 2"/>
          <p:cNvSpPr/>
          <p:nvPr/>
        </p:nvSpPr>
        <p:spPr>
          <a:xfrm>
            <a:off x="2011680" y="3931920"/>
            <a:ext cx="640080" cy="579120"/>
          </a:xfrm>
          <a:prstGeom prst="arc">
            <a:avLst>
              <a:gd name="adj1" fmla="val 16200000"/>
              <a:gd name="adj2" fmla="val 16089143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74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55520" y="741234"/>
            <a:ext cx="8884920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200" b="1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42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3.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chắt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chiu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dòng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Dành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từng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chắt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chiu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Tiết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kiệm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dè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sẻn</a:t>
            </a:r>
            <a:endParaRPr lang="en-US" sz="42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tâm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chăm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sóc</a:t>
            </a:r>
            <a:endParaRPr lang="en-US" sz="42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Giữ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gìn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nâng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niu</a:t>
            </a:r>
            <a:endParaRPr lang="en-US" sz="42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Âu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yếm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vỗ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endParaRPr lang="en-US" sz="4200" dirty="0">
              <a:solidFill>
                <a:srgbClr val="0070C0"/>
              </a:solidFill>
            </a:endParaRPr>
          </a:p>
        </p:txBody>
      </p:sp>
      <p:sp>
        <p:nvSpPr>
          <p:cNvPr id="3" name="Arc 2"/>
          <p:cNvSpPr/>
          <p:nvPr/>
        </p:nvSpPr>
        <p:spPr>
          <a:xfrm>
            <a:off x="2255520" y="3810000"/>
            <a:ext cx="640080" cy="579120"/>
          </a:xfrm>
          <a:prstGeom prst="arc">
            <a:avLst>
              <a:gd name="adj1" fmla="val 16200000"/>
              <a:gd name="adj2" fmla="val 16089143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26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26920" y="591513"/>
            <a:ext cx="9204960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200" b="1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42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4.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diễn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xúc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4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endParaRPr lang="en-US" sz="42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Quá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khứ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endParaRPr lang="en-US" sz="42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quá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khứ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endParaRPr lang="en-US" sz="42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Quá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khứ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tương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</a:t>
            </a:r>
            <a:endParaRPr lang="en-US" sz="42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indent="-6350" algn="just">
              <a:lnSpc>
                <a:spcPct val="115000"/>
              </a:lnSpc>
              <a:spcAft>
                <a:spcPts val="0"/>
              </a:spcAft>
            </a:pP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quá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khứ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tương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</a:t>
            </a:r>
            <a:r>
              <a:rPr lang="en-US" sz="4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4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Arc 2"/>
          <p:cNvSpPr/>
          <p:nvPr/>
        </p:nvSpPr>
        <p:spPr>
          <a:xfrm>
            <a:off x="2026920" y="2941320"/>
            <a:ext cx="640080" cy="579120"/>
          </a:xfrm>
          <a:prstGeom prst="arc">
            <a:avLst>
              <a:gd name="adj1" fmla="val 16200000"/>
              <a:gd name="adj2" fmla="val 16089143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256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1378</Words>
  <Application>Microsoft Office PowerPoint</Application>
  <PresentationFormat>Widescreen</PresentationFormat>
  <Paragraphs>170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MV Boli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14</cp:revision>
  <dcterms:created xsi:type="dcterms:W3CDTF">2023-10-23T12:37:41Z</dcterms:created>
  <dcterms:modified xsi:type="dcterms:W3CDTF">2023-10-23T15:43:54Z</dcterms:modified>
</cp:coreProperties>
</file>